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9"/>
  </p:handoutMasterIdLst>
  <p:sldIdLst>
    <p:sldId id="256" r:id="rId2"/>
    <p:sldId id="261" r:id="rId3"/>
    <p:sldId id="266" r:id="rId4"/>
    <p:sldId id="267" r:id="rId5"/>
    <p:sldId id="268" r:id="rId6"/>
    <p:sldId id="270" r:id="rId7"/>
    <p:sldId id="272" r:id="rId8"/>
    <p:sldId id="271" r:id="rId9"/>
    <p:sldId id="273" r:id="rId10"/>
    <p:sldId id="274" r:id="rId11"/>
    <p:sldId id="275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9" r:id="rId24"/>
    <p:sldId id="290" r:id="rId25"/>
    <p:sldId id="288" r:id="rId26"/>
    <p:sldId id="291" r:id="rId27"/>
    <p:sldId id="294" r:id="rId28"/>
    <p:sldId id="262" r:id="rId29"/>
    <p:sldId id="295" r:id="rId30"/>
    <p:sldId id="296" r:id="rId31"/>
    <p:sldId id="297" r:id="rId32"/>
    <p:sldId id="298" r:id="rId33"/>
    <p:sldId id="299" r:id="rId34"/>
    <p:sldId id="292" r:id="rId35"/>
    <p:sldId id="293" r:id="rId36"/>
    <p:sldId id="301" r:id="rId37"/>
    <p:sldId id="300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DCD2"/>
    <a:srgbClr val="46EC27"/>
    <a:srgbClr val="99CCFF"/>
    <a:srgbClr val="CCECFF"/>
    <a:srgbClr val="5B9BD5"/>
    <a:srgbClr val="39E37B"/>
    <a:srgbClr val="B2F514"/>
    <a:srgbClr val="FFC000"/>
    <a:srgbClr val="E6E6E6"/>
    <a:srgbClr val="EFC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Доходы</a:t>
            </a:r>
            <a:r>
              <a:rPr lang="ru-RU" baseline="0" dirty="0"/>
              <a:t> городского бюджета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CB1-49E4-9962-4F53F4EB9CA5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CB1-49E4-9962-4F53F4EB9CA5}"/>
              </c:ext>
            </c:extLst>
          </c:dPt>
          <c:dLbls>
            <c:dLbl>
              <c:idx val="0"/>
              <c:layout>
                <c:manualLayout>
                  <c:x val="-1.4583333333333372E-2"/>
                  <c:y val="-3.7500000000000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B1-49E4-9962-4F53F4EB9CA5}"/>
                </c:ext>
              </c:extLst>
            </c:dLbl>
            <c:dLbl>
              <c:idx val="1"/>
              <c:layout>
                <c:manualLayout>
                  <c:x val="-6.0416666666666743E-2"/>
                  <c:y val="-0.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B1-49E4-9962-4F53F4EB9C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7241.6</c:v>
                </c:pt>
                <c:pt idx="1">
                  <c:v>8270.7999999999993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B1-49E4-9962-4F53F4EB9C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61576536"/>
        <c:axId val="861585944"/>
        <c:axId val="0"/>
      </c:bar3DChart>
      <c:catAx>
        <c:axId val="86157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1585944"/>
        <c:crosses val="autoZero"/>
        <c:auto val="1"/>
        <c:lblAlgn val="ctr"/>
        <c:lblOffset val="100"/>
        <c:noMultiLvlLbl val="0"/>
      </c:catAx>
      <c:valAx>
        <c:axId val="861585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861576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160" dirty="0"/>
              <a:t>Расходы городского бюджета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46DEB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872-4045-B493-6D317E40730C}"/>
              </c:ext>
            </c:extLst>
          </c:dPt>
          <c:dPt>
            <c:idx val="1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872-4045-B493-6D317E40730C}"/>
              </c:ext>
            </c:extLst>
          </c:dPt>
          <c:dLbls>
            <c:dLbl>
              <c:idx val="0"/>
              <c:layout>
                <c:manualLayout>
                  <c:x val="3.0916439487218651E-2"/>
                  <c:y val="-4.259931691440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72-4045-B493-6D317E40730C}"/>
                </c:ext>
              </c:extLst>
            </c:dLbl>
            <c:dLbl>
              <c:idx val="1"/>
              <c:layout>
                <c:manualLayout>
                  <c:x val="3.1982523607467492E-2"/>
                  <c:y val="-4.259931691440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72-4045-B493-6D317E4073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7221.2</c:v>
                </c:pt>
                <c:pt idx="1">
                  <c:v>8048.1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872-4045-B493-6D317E4073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1617392"/>
        <c:axId val="2052282368"/>
        <c:axId val="0"/>
      </c:bar3DChart>
      <c:catAx>
        <c:axId val="42161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52282368"/>
        <c:crosses val="autoZero"/>
        <c:auto val="1"/>
        <c:lblAlgn val="ctr"/>
        <c:lblOffset val="100"/>
        <c:noMultiLvlLbl val="0"/>
      </c:catAx>
      <c:valAx>
        <c:axId val="2052282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421617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/>
              <a:t>2018 год</a:t>
            </a:r>
          </a:p>
        </c:rich>
      </c:tx>
      <c:layout>
        <c:manualLayout>
          <c:xMode val="edge"/>
          <c:yMode val="edge"/>
          <c:x val="0.41696326941846479"/>
          <c:y val="1.20674820796431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121368853830183E-2"/>
          <c:y val="8.0790647438063856E-2"/>
          <c:w val="0.96982516089107573"/>
          <c:h val="0.875567335175993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spPr>
              <a:solidFill>
                <a:srgbClr val="EA8F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65A-4C6E-BD0E-616DCDD52332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65A-4C6E-BD0E-616DCDD5233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Собственные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4454.5</c:v>
                </c:pt>
                <c:pt idx="1">
                  <c:v>3816.3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5A-4C6E-BD0E-616DCDD5233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163642882831128E-2"/>
          <c:y val="0.84745421052614101"/>
          <c:w val="0.89732303601648911"/>
          <c:h val="0.127240490338323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/>
              <a:t>2017 год</a:t>
            </a:r>
          </a:p>
        </c:rich>
      </c:tx>
      <c:layout>
        <c:manualLayout>
          <c:xMode val="edge"/>
          <c:yMode val="edge"/>
          <c:x val="0.41696326941846479"/>
          <c:y val="1.20674820796431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121368853830183E-2"/>
          <c:y val="8.0790647438063856E-2"/>
          <c:w val="0.96982516089107573"/>
          <c:h val="0.875567335175993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spPr>
              <a:solidFill>
                <a:srgbClr val="EA8F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390-4B12-8171-B219DFD9C09E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390-4B12-8171-B219DFD9C0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Собственные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3727.4</c:v>
                </c:pt>
                <c:pt idx="1">
                  <c:v>3514.2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90-4B12-8171-B219DFD9C09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163642882831128E-2"/>
          <c:y val="0.84745421052614101"/>
          <c:w val="0.89732303601648911"/>
          <c:h val="0.127240490338323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/>
              <a:t>Структура собственных</a:t>
            </a:r>
            <a:r>
              <a:rPr lang="ru-RU" sz="1800" b="1" baseline="0" dirty="0"/>
              <a:t> доходов</a:t>
            </a:r>
            <a:endParaRPr lang="ru-RU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005266703588684E-2"/>
          <c:y val="4.0146885297158798E-2"/>
          <c:w val="0.94598946659282268"/>
          <c:h val="0.8051212137061524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6448662446731291"/>
                  <c:y val="0.10584178851069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7F-4FA9-94B6-8346499E3FDD}"/>
                </c:ext>
              </c:extLst>
            </c:dLbl>
            <c:dLbl>
              <c:idx val="1"/>
              <c:layout>
                <c:manualLayout>
                  <c:x val="0.21358710938292869"/>
                  <c:y val="0.142338956962653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7F-4FA9-94B6-8346499E3F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3273840</c:v>
                </c:pt>
                <c:pt idx="1">
                  <c:v>3819521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7F-4FA9-94B6-8346499E3F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solidFill>
              <a:srgbClr val="53EB1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5221150323840898"/>
                  <c:y val="4.3796602142355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7F-4FA9-94B6-8346499E3FDD}"/>
                </c:ext>
              </c:extLst>
            </c:dLbl>
            <c:dLbl>
              <c:idx val="1"/>
              <c:layout>
                <c:manualLayout>
                  <c:x val="0.20376701239980544"/>
                  <c:y val="7.29943369039247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7F-4FA9-94B6-8346499E3F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#,##0</c:formatCode>
                <c:ptCount val="2"/>
                <c:pt idx="0">
                  <c:v>456971</c:v>
                </c:pt>
                <c:pt idx="1">
                  <c:v>635019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7F-4FA9-94B6-8346499E3F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61620440"/>
        <c:axId val="861620048"/>
        <c:axId val="0"/>
      </c:bar3DChart>
      <c:catAx>
        <c:axId val="8616204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1620048"/>
        <c:crosses val="autoZero"/>
        <c:auto val="1"/>
        <c:lblAlgn val="ctr"/>
        <c:lblOffset val="100"/>
        <c:noMultiLvlLbl val="0"/>
      </c:catAx>
      <c:valAx>
        <c:axId val="861620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86162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4550194130558967E-2"/>
          <c:y val="0.91635222583873077"/>
          <c:w val="0.89999990334550217"/>
          <c:h val="8.3647774161269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3751925816591845"/>
          <c:y val="0.16563879099894788"/>
          <c:w val="0.64460365422916355"/>
          <c:h val="0.889976128454296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46EC27"/>
              </a:solidFill>
            </c:spPr>
            <c:extLst>
              <c:ext xmlns:c16="http://schemas.microsoft.com/office/drawing/2014/chart" uri="{C3380CC4-5D6E-409C-BE32-E72D297353CC}">
                <c16:uniqueId val="{00000000-41B9-4245-AC89-0CCD700102EB}"/>
              </c:ext>
            </c:extLst>
          </c:dPt>
          <c:dPt>
            <c:idx val="1"/>
            <c:bubble3D val="0"/>
            <c:spPr>
              <a:solidFill>
                <a:srgbClr val="39E37B"/>
              </a:solidFill>
            </c:spPr>
            <c:extLst>
              <c:ext xmlns:c16="http://schemas.microsoft.com/office/drawing/2014/chart" uri="{C3380CC4-5D6E-409C-BE32-E72D297353CC}">
                <c16:uniqueId val="{00000001-41B9-4245-AC89-0CCD700102EB}"/>
              </c:ext>
            </c:extLst>
          </c:dPt>
          <c:dPt>
            <c:idx val="2"/>
            <c:bubble3D val="0"/>
            <c:spPr>
              <a:solidFill>
                <a:srgbClr val="4ADCD2"/>
              </a:solidFill>
            </c:spPr>
            <c:extLst>
              <c:ext xmlns:c16="http://schemas.microsoft.com/office/drawing/2014/chart" uri="{C3380CC4-5D6E-409C-BE32-E72D297353CC}">
                <c16:uniqueId val="{00000002-41B9-4245-AC89-0CCD700102EB}"/>
              </c:ext>
            </c:extLst>
          </c:dPt>
          <c:dPt>
            <c:idx val="3"/>
            <c:bubble3D val="0"/>
            <c:spPr>
              <a:solidFill>
                <a:srgbClr val="5B9BD5"/>
              </a:solidFill>
            </c:spPr>
            <c:extLst>
              <c:ext xmlns:c16="http://schemas.microsoft.com/office/drawing/2014/chart" uri="{C3380CC4-5D6E-409C-BE32-E72D297353CC}">
                <c16:uniqueId val="{00000003-41B9-4245-AC89-0CCD700102EB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4-41B9-4245-AC89-0CCD700102EB}"/>
              </c:ext>
            </c:extLst>
          </c:dPt>
          <c:dPt>
            <c:idx val="5"/>
            <c:bubble3D val="0"/>
            <c:spPr>
              <a:solidFill>
                <a:srgbClr val="B2F514"/>
              </a:solidFill>
            </c:spPr>
            <c:extLst>
              <c:ext xmlns:c16="http://schemas.microsoft.com/office/drawing/2014/chart" uri="{C3380CC4-5D6E-409C-BE32-E72D297353CC}">
                <c16:uniqueId val="{00000005-41B9-4245-AC89-0CCD700102EB}"/>
              </c:ext>
            </c:extLst>
          </c:dPt>
          <c:dLbls>
            <c:dLbl>
              <c:idx val="0"/>
              <c:layout>
                <c:manualLayout>
                  <c:x val="0.10262043657091534"/>
                  <c:y val="-9.21871687375614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B9-4245-AC89-0CCD700102EB}"/>
                </c:ext>
              </c:extLst>
            </c:dLbl>
            <c:dLbl>
              <c:idx val="1"/>
              <c:layout>
                <c:manualLayout>
                  <c:x val="9.7357850080099284E-2"/>
                  <c:y val="9.21871687375614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B9-4245-AC89-0CCD700102EB}"/>
                </c:ext>
              </c:extLst>
            </c:dLbl>
            <c:dLbl>
              <c:idx val="2"/>
              <c:layout>
                <c:manualLayout>
                  <c:x val="-0.10192015769288246"/>
                  <c:y val="9.01596049052318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B9-4245-AC89-0CCD700102EB}"/>
                </c:ext>
              </c:extLst>
            </c:dLbl>
            <c:dLbl>
              <c:idx val="3"/>
              <c:layout>
                <c:manualLayout>
                  <c:x val="-0.12103948928877178"/>
                  <c:y val="4.45041504250296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B9-4245-AC89-0CCD700102EB}"/>
                </c:ext>
              </c:extLst>
            </c:dLbl>
            <c:dLbl>
              <c:idx val="4"/>
              <c:layout>
                <c:manualLayout>
                  <c:x val="-0.11577690279795563"/>
                  <c:y val="-8.900830085005957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B9-4245-AC89-0CCD700102EB}"/>
                </c:ext>
              </c:extLst>
            </c:dLbl>
            <c:dLbl>
              <c:idx val="5"/>
              <c:layout>
                <c:manualLayout>
                  <c:x val="-5.7888451398977823E-2"/>
                  <c:y val="-0.1239758476125826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1B9-4245-AC89-0CCD700102E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Налог на прибыль</c:v>
                </c:pt>
                <c:pt idx="1">
                  <c:v>НДФЛ</c:v>
                </c:pt>
                <c:pt idx="2">
                  <c:v>Акцизы</c:v>
                </c:pt>
                <c:pt idx="3">
                  <c:v>Налог на имущество физ. Лиц.</c:v>
                </c:pt>
                <c:pt idx="4">
                  <c:v>Земельный налог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574567</c:v>
                </c:pt>
                <c:pt idx="1">
                  <c:v>1543044</c:v>
                </c:pt>
                <c:pt idx="2">
                  <c:v>38275</c:v>
                </c:pt>
                <c:pt idx="3">
                  <c:v>124464</c:v>
                </c:pt>
                <c:pt idx="4">
                  <c:v>664773</c:v>
                </c:pt>
                <c:pt idx="5">
                  <c:v>328705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B9-4245-AC89-0CCD700102E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0468531162361217"/>
          <c:y val="8.0614640374119195E-2"/>
          <c:w val="0.61069465196275308"/>
          <c:h val="0.720324311707332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46EC27"/>
              </a:solidFill>
            </c:spPr>
            <c:extLst>
              <c:ext xmlns:c16="http://schemas.microsoft.com/office/drawing/2014/chart" uri="{C3380CC4-5D6E-409C-BE32-E72D297353CC}">
                <c16:uniqueId val="{00000000-F9BE-405E-9D0B-4E435CD189B7}"/>
              </c:ext>
            </c:extLst>
          </c:dPt>
          <c:dPt>
            <c:idx val="1"/>
            <c:bubble3D val="0"/>
            <c:spPr>
              <a:solidFill>
                <a:srgbClr val="39E37B"/>
              </a:solidFill>
            </c:spPr>
            <c:extLst>
              <c:ext xmlns:c16="http://schemas.microsoft.com/office/drawing/2014/chart" uri="{C3380CC4-5D6E-409C-BE32-E72D297353CC}">
                <c16:uniqueId val="{00000001-F9BE-405E-9D0B-4E435CD189B7}"/>
              </c:ext>
            </c:extLst>
          </c:dPt>
          <c:dPt>
            <c:idx val="2"/>
            <c:bubble3D val="0"/>
            <c:spPr>
              <a:solidFill>
                <a:srgbClr val="4ADCD2"/>
              </a:solidFill>
            </c:spPr>
            <c:extLst>
              <c:ext xmlns:c16="http://schemas.microsoft.com/office/drawing/2014/chart" uri="{C3380CC4-5D6E-409C-BE32-E72D297353CC}">
                <c16:uniqueId val="{00000002-F9BE-405E-9D0B-4E435CD189B7}"/>
              </c:ext>
            </c:extLst>
          </c:dPt>
          <c:dPt>
            <c:idx val="3"/>
            <c:bubble3D val="0"/>
            <c:spPr>
              <a:solidFill>
                <a:srgbClr val="5B9BD5"/>
              </a:solidFill>
            </c:spPr>
            <c:extLst>
              <c:ext xmlns:c16="http://schemas.microsoft.com/office/drawing/2014/chart" uri="{C3380CC4-5D6E-409C-BE32-E72D297353CC}">
                <c16:uniqueId val="{00000003-F9BE-405E-9D0B-4E435CD189B7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4-F9BE-405E-9D0B-4E435CD189B7}"/>
              </c:ext>
            </c:extLst>
          </c:dPt>
          <c:dPt>
            <c:idx val="5"/>
            <c:bubble3D val="0"/>
            <c:spPr>
              <a:solidFill>
                <a:srgbClr val="B2F514"/>
              </a:solidFill>
            </c:spPr>
            <c:extLst>
              <c:ext xmlns:c16="http://schemas.microsoft.com/office/drawing/2014/chart" uri="{C3380CC4-5D6E-409C-BE32-E72D297353CC}">
                <c16:uniqueId val="{00000005-F9BE-405E-9D0B-4E435CD189B7}"/>
              </c:ext>
            </c:extLst>
          </c:dPt>
          <c:dLbls>
            <c:dLbl>
              <c:idx val="0"/>
              <c:layout>
                <c:manualLayout>
                  <c:x val="9.7336150468141411E-2"/>
                  <c:y val="-9.93226089781382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BE-405E-9D0B-4E435CD189B7}"/>
                </c:ext>
              </c:extLst>
            </c:dLbl>
            <c:dLbl>
              <c:idx val="1"/>
              <c:layout>
                <c:manualLayout>
                  <c:x val="0.14205816554809844"/>
                  <c:y val="5.85748719614660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BE-405E-9D0B-4E435CD189B7}"/>
                </c:ext>
              </c:extLst>
            </c:dLbl>
            <c:dLbl>
              <c:idx val="2"/>
              <c:layout>
                <c:manualLayout>
                  <c:x val="-5.047526705348717E-2"/>
                  <c:y val="7.9485601019565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BE-405E-9D0B-4E435CD189B7}"/>
                </c:ext>
              </c:extLst>
            </c:dLbl>
            <c:dLbl>
              <c:idx val="3"/>
              <c:layout>
                <c:manualLayout>
                  <c:x val="-0.12119073306971566"/>
                  <c:y val="2.47512422042964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BE-405E-9D0B-4E435CD189B7}"/>
                </c:ext>
              </c:extLst>
            </c:dLbl>
            <c:dLbl>
              <c:idx val="4"/>
              <c:layout>
                <c:manualLayout>
                  <c:x val="-0.11838180462341537"/>
                  <c:y val="-6.8761806215634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9BE-405E-9D0B-4E435CD189B7}"/>
                </c:ext>
              </c:extLst>
            </c:dLbl>
            <c:dLbl>
              <c:idx val="5"/>
              <c:layout>
                <c:manualLayout>
                  <c:x val="-2.8937774463501573E-2"/>
                  <c:y val="-9.16824082875122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9BE-405E-9D0B-4E435CD189B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Налог на прибыль</c:v>
                </c:pt>
                <c:pt idx="1">
                  <c:v>НДФЛ</c:v>
                </c:pt>
                <c:pt idx="2">
                  <c:v>Акцизы</c:v>
                </c:pt>
                <c:pt idx="3">
                  <c:v>Налог на имущество физ. Лиц.</c:v>
                </c:pt>
                <c:pt idx="4">
                  <c:v>Земельный налог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661588</c:v>
                </c:pt>
                <c:pt idx="1">
                  <c:v>1698208</c:v>
                </c:pt>
                <c:pt idx="2">
                  <c:v>42436</c:v>
                </c:pt>
                <c:pt idx="3">
                  <c:v>120653</c:v>
                </c:pt>
                <c:pt idx="4">
                  <c:v>848793</c:v>
                </c:pt>
                <c:pt idx="5">
                  <c:v>447808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BE-405E-9D0B-4E435CD189B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"/>
          <c:y val="0.85923301208395064"/>
          <c:w val="1"/>
          <c:h val="0.12548658653479799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51925816591845"/>
          <c:y val="0.16563879099894788"/>
          <c:w val="0.64460365422916355"/>
          <c:h val="0.889976128454296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explosion val="25"/>
          <c:dPt>
            <c:idx val="1"/>
            <c:bubble3D val="1"/>
            <c:spPr>
              <a:solidFill>
                <a:srgbClr val="FFCC66"/>
              </a:solidFill>
            </c:spPr>
            <c:extLst>
              <c:ext xmlns:c16="http://schemas.microsoft.com/office/drawing/2014/chart" uri="{C3380CC4-5D6E-409C-BE32-E72D297353CC}">
                <c16:uniqueId val="{00000001-9744-4E18-A2FF-36EF0BD041FC}"/>
              </c:ext>
            </c:extLst>
          </c:dPt>
          <c:dLbls>
            <c:dLbl>
              <c:idx val="0"/>
              <c:layout>
                <c:manualLayout>
                  <c:x val="7.8938797362242491E-2"/>
                  <c:y val="2.225207521251487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44-4E18-A2FF-36EF0BD041FC}"/>
                </c:ext>
              </c:extLst>
            </c:dLbl>
            <c:dLbl>
              <c:idx val="1"/>
              <c:layout>
                <c:manualLayout>
                  <c:x val="-0.15787759472448495"/>
                  <c:y val="-0.1080815081750720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44-4E18-A2FF-36EF0BD041FC}"/>
                </c:ext>
              </c:extLst>
            </c:dLbl>
            <c:dLbl>
              <c:idx val="2"/>
              <c:layout>
                <c:manualLayout>
                  <c:x val="0.11131282057232068"/>
                  <c:y val="-6.35773577500423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44-4E18-A2FF-36EF0BD041FC}"/>
                </c:ext>
              </c:extLst>
            </c:dLbl>
            <c:dLbl>
              <c:idx val="3"/>
              <c:layout>
                <c:manualLayout>
                  <c:x val="-3.3712046184790546E-2"/>
                  <c:y val="1.589408913295252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44-4E18-A2FF-36EF0BD041FC}"/>
                </c:ext>
              </c:extLst>
            </c:dLbl>
            <c:dLbl>
              <c:idx val="4"/>
              <c:layout>
                <c:manualLayout>
                  <c:x val="-3.0746765166815751E-2"/>
                  <c:y val="9.536603662506354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744-4E18-A2FF-36EF0BD041FC}"/>
                </c:ext>
              </c:extLst>
            </c:dLbl>
            <c:dLbl>
              <c:idx val="5"/>
              <c:layout>
                <c:manualLayout>
                  <c:x val="-2.105034596326472E-2"/>
                  <c:y val="-4.45044007295877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744-4E18-A2FF-36EF0BD041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Аренда имущества</c:v>
                </c:pt>
                <c:pt idx="1">
                  <c:v>Аренда земли</c:v>
                </c:pt>
                <c:pt idx="2">
                  <c:v>Штрафы админ.платежи и сборы</c:v>
                </c:pt>
                <c:pt idx="3">
                  <c:v>Прочие неналоговые доходы</c:v>
                </c:pt>
                <c:pt idx="4">
                  <c:v>Плата за НВОС</c:v>
                </c:pt>
                <c:pt idx="5">
                  <c:v>Безвозмездные перечисления</c:v>
                </c:pt>
                <c:pt idx="6">
                  <c:v>Доходы от продажи имущества земельных участков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24048</c:v>
                </c:pt>
                <c:pt idx="1">
                  <c:v>261032</c:v>
                </c:pt>
                <c:pt idx="2">
                  <c:v>54049</c:v>
                </c:pt>
                <c:pt idx="3">
                  <c:v>30355</c:v>
                </c:pt>
                <c:pt idx="4">
                  <c:v>13882</c:v>
                </c:pt>
                <c:pt idx="5">
                  <c:v>3457</c:v>
                </c:pt>
                <c:pt idx="6">
                  <c:v>70148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744-4E18-A2FF-36EF0BD041F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789677261088287"/>
          <c:y val="0.14544953097053842"/>
          <c:w val="0.60113186341953329"/>
          <c:h val="0.6145663220074841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25"/>
          <c:dPt>
            <c:idx val="1"/>
            <c:bubble3D val="1"/>
            <c:spPr>
              <a:solidFill>
                <a:srgbClr val="FFCC66"/>
              </a:solidFill>
            </c:spPr>
            <c:extLst>
              <c:ext xmlns:c16="http://schemas.microsoft.com/office/drawing/2014/chart" uri="{C3380CC4-5D6E-409C-BE32-E72D297353CC}">
                <c16:uniqueId val="{00000001-4260-4B97-AFF6-4C3E67107D06}"/>
              </c:ext>
            </c:extLst>
          </c:dPt>
          <c:dLbls>
            <c:dLbl>
              <c:idx val="0"/>
              <c:layout>
                <c:manualLayout>
                  <c:x val="6.397880798731978E-2"/>
                  <c:y val="1.1513848580147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60-4B97-AFF6-4C3E67107D06}"/>
                </c:ext>
              </c:extLst>
            </c:dLbl>
            <c:dLbl>
              <c:idx val="1"/>
              <c:layout>
                <c:manualLayout>
                  <c:x val="-0.15622738816620865"/>
                  <c:y val="-1.637558830025167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60-4B97-AFF6-4C3E67107D06}"/>
                </c:ext>
              </c:extLst>
            </c:dLbl>
            <c:dLbl>
              <c:idx val="2"/>
              <c:layout>
                <c:manualLayout>
                  <c:x val="3.2372016426472215E-2"/>
                  <c:y val="-9.40426920121812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60-4B97-AFF6-4C3E67107D06}"/>
                </c:ext>
              </c:extLst>
            </c:dLbl>
            <c:dLbl>
              <c:idx val="3"/>
              <c:layout>
                <c:manualLayout>
                  <c:x val="-5.5831749415479637E-2"/>
                  <c:y val="-4.877292932309319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60-4B97-AFF6-4C3E67107D06}"/>
                </c:ext>
              </c:extLst>
            </c:dLbl>
            <c:dLbl>
              <c:idx val="4"/>
              <c:layout>
                <c:manualLayout>
                  <c:x val="-9.5126350529657899E-3"/>
                  <c:y val="-1.49361385106866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60-4B97-AFF6-4C3E67107D06}"/>
                </c:ext>
              </c:extLst>
            </c:dLbl>
            <c:dLbl>
              <c:idx val="5"/>
              <c:layout>
                <c:manualLayout>
                  <c:x val="-9.5864191602874228E-3"/>
                  <c:y val="-3.755828566273793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60-4B97-AFF6-4C3E67107D0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Аренда имущества</c:v>
                </c:pt>
                <c:pt idx="1">
                  <c:v>Аренда земли</c:v>
                </c:pt>
                <c:pt idx="2">
                  <c:v>Штрафы админ.платежи и сборы</c:v>
                </c:pt>
                <c:pt idx="3">
                  <c:v>Прочие неналоговые доходы</c:v>
                </c:pt>
                <c:pt idx="4">
                  <c:v>Плата за НВОС</c:v>
                </c:pt>
                <c:pt idx="5">
                  <c:v>Безвозмездные перечисления</c:v>
                </c:pt>
                <c:pt idx="6">
                  <c:v>Доходы от продажи имущества земельных участков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24389</c:v>
                </c:pt>
                <c:pt idx="1">
                  <c:v>289446</c:v>
                </c:pt>
                <c:pt idx="2">
                  <c:v>54973</c:v>
                </c:pt>
                <c:pt idx="3">
                  <c:v>58025</c:v>
                </c:pt>
                <c:pt idx="4">
                  <c:v>23477</c:v>
                </c:pt>
                <c:pt idx="5">
                  <c:v>110928</c:v>
                </c:pt>
                <c:pt idx="6">
                  <c:v>73781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60-4B97-AFF6-4C3E67107D0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81064312500206737"/>
          <c:w val="0.99033960656716591"/>
          <c:h val="0.1702835930009442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2017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5144929221306173E-2"/>
          <c:w val="1"/>
          <c:h val="0.97228202819511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0"/>
          <c:dPt>
            <c:idx val="0"/>
            <c:bubble3D val="0"/>
            <c:explosion val="58"/>
            <c:spPr>
              <a:solidFill>
                <a:srgbClr val="CC00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9EB-409B-B95A-49CAB70D57CD}"/>
              </c:ext>
            </c:extLst>
          </c:dPt>
          <c:dPt>
            <c:idx val="1"/>
            <c:bubble3D val="0"/>
            <c:spPr>
              <a:solidFill>
                <a:srgbClr val="00CC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9EB-409B-B95A-49CAB70D57CD}"/>
              </c:ext>
            </c:extLst>
          </c:dPt>
          <c:dLbls>
            <c:dLbl>
              <c:idx val="0"/>
              <c:layout>
                <c:manualLayout>
                  <c:x val="-0.16996801181102361"/>
                  <c:y val="-8.3336277535877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EB-409B-B95A-49CAB70D57CD}"/>
                </c:ext>
              </c:extLst>
            </c:dLbl>
            <c:dLbl>
              <c:idx val="1"/>
              <c:layout>
                <c:manualLayout>
                  <c:x val="0.15178595179825494"/>
                  <c:y val="6.1899984904270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EB-409B-B95A-49CAB70D57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Социальная сфера </c:v>
                </c:pt>
                <c:pt idx="1">
                  <c:v>Прочее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0.63</c:v>
                </c:pt>
                <c:pt idx="1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EB-409B-B95A-49CAB70D57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48246975633127"/>
          <c:y val="4.7470653851248656E-2"/>
          <c:w val="0.68139255287638933"/>
          <c:h val="0.9525293461487512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966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C2-4880-A295-FB00CDFF3422}"/>
              </c:ext>
            </c:extLst>
          </c:dPt>
          <c:dPt>
            <c:idx val="1"/>
            <c:bubble3D val="0"/>
            <c:spPr>
              <a:solidFill>
                <a:srgbClr val="53EB1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C2-4880-A295-FB00CDFF3422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C2-4880-A295-FB00CDFF3422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C2-4880-A295-FB00CDFF3422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2C2-4880-A295-FB00CDFF3422}"/>
              </c:ext>
            </c:extLst>
          </c:dPt>
          <c:dLbls>
            <c:dLbl>
              <c:idx val="0"/>
              <c:layout>
                <c:manualLayout>
                  <c:x val="0.11828281764081747"/>
                  <c:y val="-4.042031618848968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C2-4880-A295-FB00CDFF3422}"/>
                </c:ext>
              </c:extLst>
            </c:dLbl>
            <c:dLbl>
              <c:idx val="1"/>
              <c:layout>
                <c:manualLayout>
                  <c:x val="-5.1012079946684726E-2"/>
                  <c:y val="-3.53300279553525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C2-4880-A295-FB00CDFF3422}"/>
                </c:ext>
              </c:extLst>
            </c:dLbl>
            <c:dLbl>
              <c:idx val="2"/>
              <c:layout>
                <c:manualLayout>
                  <c:x val="-5.835802437700887E-2"/>
                  <c:y val="-6.34747286930274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C2-4880-A295-FB00CDFF3422}"/>
                </c:ext>
              </c:extLst>
            </c:dLbl>
            <c:dLbl>
              <c:idx val="3"/>
              <c:layout>
                <c:manualLayout>
                  <c:x val="-3.1659831238438102E-2"/>
                  <c:y val="-6.59254290510843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C2-4880-A295-FB00CDFF3422}"/>
                </c:ext>
              </c:extLst>
            </c:dLbl>
            <c:dLbl>
              <c:idx val="4"/>
              <c:layout>
                <c:manualLayout>
                  <c:x val="-4.218596888021315E-2"/>
                  <c:y val="-4.858071762514028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2C2-4880-A295-FB00CDFF34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 и кинематография</c:v>
                </c:pt>
                <c:pt idx="2">
                  <c:v>Здравоохранение</c:v>
                </c:pt>
                <c:pt idx="3">
                  <c:v>Социальная политика</c:v>
                </c:pt>
                <c:pt idx="4">
                  <c:v>Физкультура и спорт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0.72</c:v>
                </c:pt>
                <c:pt idx="1">
                  <c:v>0.06</c:v>
                </c:pt>
                <c:pt idx="2">
                  <c:v>0.1</c:v>
                </c:pt>
                <c:pt idx="3">
                  <c:v>0.04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2C2-4880-A295-FB00CDFF34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26477588354321141"/>
          <c:y val="0.37040995906124946"/>
          <c:w val="0.42075118836625663"/>
          <c:h val="0.451302181120700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2018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7228202819511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0"/>
          <c:dPt>
            <c:idx val="0"/>
            <c:bubble3D val="0"/>
            <c:explosion val="58"/>
            <c:spPr>
              <a:solidFill>
                <a:srgbClr val="CC00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841-43DF-8B13-9F81EEFD2B80}"/>
              </c:ext>
            </c:extLst>
          </c:dPt>
          <c:dPt>
            <c:idx val="1"/>
            <c:bubble3D val="0"/>
            <c:spPr>
              <a:solidFill>
                <a:srgbClr val="00CC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841-43DF-8B13-9F81EEFD2B80}"/>
              </c:ext>
            </c:extLst>
          </c:dPt>
          <c:dLbls>
            <c:dLbl>
              <c:idx val="0"/>
              <c:layout>
                <c:manualLayout>
                  <c:x val="-0.16996801181102361"/>
                  <c:y val="-8.3336277535877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41-43DF-8B13-9F81EEFD2B80}"/>
                </c:ext>
              </c:extLst>
            </c:dLbl>
            <c:dLbl>
              <c:idx val="1"/>
              <c:layout>
                <c:manualLayout>
                  <c:x val="0.15178595179825494"/>
                  <c:y val="6.1899984904270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41-43DF-8B13-9F81EEFD2B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Социальная сфера </c:v>
                </c:pt>
                <c:pt idx="1">
                  <c:v>Прочее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0.67100000000000004</c:v>
                </c:pt>
                <c:pt idx="1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41-43DF-8B13-9F81EEFD2B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48246975633127"/>
          <c:y val="4.7470653851248656E-2"/>
          <c:w val="0.68139255287638933"/>
          <c:h val="0.9525293461487512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966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AC-45BD-94C1-63B4D3ACC2E0}"/>
              </c:ext>
            </c:extLst>
          </c:dPt>
          <c:dPt>
            <c:idx val="1"/>
            <c:bubble3D val="0"/>
            <c:spPr>
              <a:solidFill>
                <a:srgbClr val="53EB1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AC-45BD-94C1-63B4D3ACC2E0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AC-45BD-94C1-63B4D3ACC2E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AC-45BD-94C1-63B4D3ACC2E0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DAC-45BD-94C1-63B4D3ACC2E0}"/>
              </c:ext>
            </c:extLst>
          </c:dPt>
          <c:dLbls>
            <c:dLbl>
              <c:idx val="0"/>
              <c:layout>
                <c:manualLayout>
                  <c:x val="0.11828281764081747"/>
                  <c:y val="-4.042031618848968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AC-45BD-94C1-63B4D3ACC2E0}"/>
                </c:ext>
              </c:extLst>
            </c:dLbl>
            <c:dLbl>
              <c:idx val="1"/>
              <c:layout>
                <c:manualLayout>
                  <c:x val="-5.1012079946684726E-2"/>
                  <c:y val="-3.53300279553525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AC-45BD-94C1-63B4D3ACC2E0}"/>
                </c:ext>
              </c:extLst>
            </c:dLbl>
            <c:dLbl>
              <c:idx val="2"/>
              <c:layout>
                <c:manualLayout>
                  <c:x val="-5.835802437700887E-2"/>
                  <c:y val="-6.34747286930274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AC-45BD-94C1-63B4D3ACC2E0}"/>
                </c:ext>
              </c:extLst>
            </c:dLbl>
            <c:dLbl>
              <c:idx val="3"/>
              <c:layout>
                <c:manualLayout>
                  <c:x val="-3.1659831238438102E-2"/>
                  <c:y val="-6.59254290510843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AC-45BD-94C1-63B4D3ACC2E0}"/>
                </c:ext>
              </c:extLst>
            </c:dLbl>
            <c:dLbl>
              <c:idx val="4"/>
              <c:layout>
                <c:manualLayout>
                  <c:x val="-4.218596888021315E-2"/>
                  <c:y val="-4.858071762514028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DAC-45BD-94C1-63B4D3ACC2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 и кинематография</c:v>
                </c:pt>
                <c:pt idx="2">
                  <c:v>Здравоохранение</c:v>
                </c:pt>
                <c:pt idx="3">
                  <c:v>Социальная политика</c:v>
                </c:pt>
                <c:pt idx="4">
                  <c:v>Физкультура и спорт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3885339</c:v>
                </c:pt>
                <c:pt idx="1">
                  <c:v>394087</c:v>
                </c:pt>
                <c:pt idx="2">
                  <c:v>53375</c:v>
                </c:pt>
                <c:pt idx="3">
                  <c:v>262227</c:v>
                </c:pt>
                <c:pt idx="4">
                  <c:v>375075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DAC-45BD-94C1-63B4D3ACC2E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25602218705937141"/>
          <c:y val="0.34874202274450866"/>
          <c:w val="0.42075118836625663"/>
          <c:h val="0.451302181120700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rgbClr val="4ADCD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2069689436436739E-2"/>
                  <c:y val="-4.9996698500045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C3-482C-8F67-067F771A20D5}"/>
                </c:ext>
              </c:extLst>
            </c:dLbl>
            <c:dLbl>
              <c:idx val="1"/>
              <c:layout>
                <c:manualLayout>
                  <c:x val="-1.8104534154655197E-2"/>
                  <c:y val="-6.8177316136425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C3-482C-8F67-067F771A20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674220.9</c:v>
                </c:pt>
                <c:pt idx="1">
                  <c:v>685676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3-482C-8F67-067F771A20D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rgbClr val="46EC2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2069689436436739E-3"/>
                  <c:y val="-4.090638968185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C3-482C-8F67-067F771A20D5}"/>
                </c:ext>
              </c:extLst>
            </c:dLbl>
            <c:dLbl>
              <c:idx val="1"/>
              <c:layout>
                <c:manualLayout>
                  <c:x val="2.0518472041942369E-2"/>
                  <c:y val="-6.3632161727330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C3-482C-8F67-067F771A20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820731.96</c:v>
                </c:pt>
                <c:pt idx="1">
                  <c:v>704278.4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C3-482C-8F67-067F771A20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1931920"/>
        <c:axId val="60633184"/>
        <c:axId val="0"/>
      </c:bar3DChart>
      <c:catAx>
        <c:axId val="14193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633184"/>
        <c:crosses val="autoZero"/>
        <c:auto val="1"/>
        <c:lblAlgn val="ctr"/>
        <c:lblOffset val="100"/>
        <c:noMultiLvlLbl val="0"/>
      </c:catAx>
      <c:valAx>
        <c:axId val="606331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4193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85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6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9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8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55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5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2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5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49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1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F48908-EFC2-4049-8007-42AF39C4958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4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2.png"/><Relationship Id="rId2" Type="http://schemas.openxmlformats.org/officeDocument/2006/relationships/image" Target="../media/image9.png"/><Relationship Id="rId16" Type="http://schemas.openxmlformats.org/officeDocument/2006/relationships/hyperlink" Target="https://www.remix3d.com/details/G009SXQ93PN3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microsoft.com/office/2017/06/relationships/model3d" Target="../media/model3d1.glb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microsoft.com/office/2007/relationships/hdphoto" Target="../media/hdphoto5.wdp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4.pn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8.png"/><Relationship Id="rId7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microsoft.com/office/2007/relationships/hdphoto" Target="../media/hdphoto8.wdp"/><Relationship Id="rId4" Type="http://schemas.openxmlformats.org/officeDocument/2006/relationships/image" Target="../media/image39.jpe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0437"/>
            <a:ext cx="11835755" cy="532172"/>
          </a:xfrm>
        </p:spPr>
        <p:txBody>
          <a:bodyPr>
            <a:noAutofit/>
          </a:bodyPr>
          <a:lstStyle/>
          <a:p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Номинация: «Бюджет: сколько я плачу и что получаю?»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E817C9-7510-48DB-9D28-4A02A0E05BAB}"/>
              </a:ext>
            </a:extLst>
          </p:cNvPr>
          <p:cNvSpPr txBox="1"/>
          <p:nvPr/>
        </p:nvSpPr>
        <p:spPr>
          <a:xfrm>
            <a:off x="0" y="565767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Подготовили студенты 4 курса бакалавр «Экономика» </a:t>
            </a:r>
          </a:p>
          <a:p>
            <a:pPr algn="ctr"/>
            <a:r>
              <a:rPr lang="ru-RU" b="1" dirty="0"/>
              <a:t>Новороссийского филиала Финансового университета при Правительстве РФ</a:t>
            </a:r>
          </a:p>
          <a:p>
            <a:pPr algn="ctr"/>
            <a:r>
              <a:rPr lang="ru-RU" b="1" dirty="0" err="1"/>
              <a:t>Кургаев</a:t>
            </a:r>
            <a:r>
              <a:rPr lang="ru-RU" b="1" dirty="0"/>
              <a:t> Антон и Кольцюк Надежда</a:t>
            </a:r>
          </a:p>
          <a:p>
            <a:pPr algn="ctr"/>
            <a:r>
              <a:rPr lang="ru-RU" b="1" dirty="0"/>
              <a:t>Руководитель: </a:t>
            </a:r>
            <a:r>
              <a:rPr lang="ru-RU" b="1" dirty="0" err="1"/>
              <a:t>Шулико</a:t>
            </a:r>
            <a:r>
              <a:rPr lang="ru-RU" b="1" dirty="0"/>
              <a:t> Елена Витальевна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881005-EFD1-49F7-BF1D-AE731B2DD7E6}"/>
              </a:ext>
            </a:extLst>
          </p:cNvPr>
          <p:cNvSpPr txBox="1">
            <a:spLocks/>
          </p:cNvSpPr>
          <p:nvPr/>
        </p:nvSpPr>
        <p:spPr>
          <a:xfrm>
            <a:off x="3071973" y="3429000"/>
            <a:ext cx="5691808" cy="5321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Тема: Сколько я плачу и что я получаю?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103"/>
            <a:ext cx="9144000" cy="97789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– это…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0725" y="929377"/>
            <a:ext cx="8265132" cy="1107879"/>
          </a:xfrm>
          <a:prstGeom prst="roundRect">
            <a:avLst/>
          </a:prstGeom>
          <a:solidFill>
            <a:srgbClr val="FFCCCC"/>
          </a:solidFill>
          <a:ln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dirty="0"/>
              <a:t>Бюджет</a:t>
            </a:r>
            <a:r>
              <a:rPr lang="ru-RU" sz="1900" dirty="0"/>
              <a:t> - форма образования и расходования денежных средств, </a:t>
            </a:r>
          </a:p>
          <a:p>
            <a:pPr algn="ctr"/>
            <a:r>
              <a:rPr lang="ru-RU" sz="1900" dirty="0"/>
              <a:t>предназначенных для финансового обеспечения задач</a:t>
            </a:r>
          </a:p>
          <a:p>
            <a:pPr algn="ctr"/>
            <a:r>
              <a:rPr lang="ru-RU" sz="1900" dirty="0"/>
              <a:t> и функций государства и местного самоуправления </a:t>
            </a:r>
          </a:p>
          <a:p>
            <a:pPr algn="r"/>
            <a:r>
              <a:rPr lang="ru-RU" sz="1900" dirty="0"/>
              <a:t>(ст. 6, БК РФ)</a:t>
            </a:r>
          </a:p>
        </p:txBody>
      </p:sp>
      <p:sp>
        <p:nvSpPr>
          <p:cNvPr id="5" name="6-конечная звезда 4"/>
          <p:cNvSpPr/>
          <p:nvPr/>
        </p:nvSpPr>
        <p:spPr>
          <a:xfrm>
            <a:off x="481079" y="522210"/>
            <a:ext cx="761999" cy="804869"/>
          </a:xfrm>
          <a:prstGeom prst="star6">
            <a:avLst/>
          </a:prstGeom>
          <a:solidFill>
            <a:srgbClr val="FFFF00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45321" y="2146306"/>
            <a:ext cx="8265600" cy="1836599"/>
          </a:xfrm>
          <a:prstGeom prst="roundRect">
            <a:avLst/>
          </a:prstGeom>
          <a:solidFill>
            <a:srgbClr val="CCCCFF"/>
          </a:solidFill>
          <a:ln>
            <a:solidFill>
              <a:srgbClr val="FF99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dirty="0"/>
              <a:t>Бюджетная система Российской Федерации </a:t>
            </a:r>
            <a:r>
              <a:rPr lang="ru-RU" sz="1900" dirty="0"/>
              <a:t>- 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 (ст. 6, БК РФ)</a:t>
            </a:r>
          </a:p>
        </p:txBody>
      </p:sp>
      <p:sp>
        <p:nvSpPr>
          <p:cNvPr id="12" name="6-конечная звезда 11"/>
          <p:cNvSpPr/>
          <p:nvPr/>
        </p:nvSpPr>
        <p:spPr>
          <a:xfrm>
            <a:off x="3356143" y="1741717"/>
            <a:ext cx="761999" cy="804869"/>
          </a:xfrm>
          <a:prstGeom prst="star6">
            <a:avLst/>
          </a:prstGeom>
          <a:solidFill>
            <a:srgbClr val="FFFF00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/>
          </a:p>
        </p:txBody>
      </p:sp>
      <p:sp>
        <p:nvSpPr>
          <p:cNvPr id="16" name="Скругленный прямоугольник 9">
            <a:extLst>
              <a:ext uri="{FF2B5EF4-FFF2-40B4-BE49-F238E27FC236}">
                <a16:creationId xmlns:a16="http://schemas.microsoft.com/office/drawing/2014/main" id="{01C5F764-0A5E-4BF4-9DBC-24A6AA260346}"/>
              </a:ext>
            </a:extLst>
          </p:cNvPr>
          <p:cNvSpPr/>
          <p:nvPr/>
        </p:nvSpPr>
        <p:spPr>
          <a:xfrm>
            <a:off x="570725" y="4101829"/>
            <a:ext cx="8265600" cy="2099171"/>
          </a:xfrm>
          <a:prstGeom prst="roundRect">
            <a:avLst/>
          </a:prstGeom>
          <a:solidFill>
            <a:srgbClr val="99FF99"/>
          </a:solidFill>
          <a:ln>
            <a:solidFill>
              <a:srgbClr val="FF99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dirty="0">
                <a:solidFill>
                  <a:srgbClr val="333333"/>
                </a:solidFill>
              </a:rPr>
              <a:t>	</a:t>
            </a:r>
            <a:r>
              <a:rPr lang="ru-RU" sz="1900" b="1" dirty="0">
                <a:solidFill>
                  <a:schemeClr val="tx1"/>
                </a:solidFill>
              </a:rPr>
              <a:t>Бюджетный процесс</a:t>
            </a:r>
            <a:r>
              <a:rPr lang="ru-RU" sz="1900" dirty="0">
                <a:solidFill>
                  <a:schemeClr val="tx1"/>
                </a:solidFill>
              </a:rPr>
              <a:t> - 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 </a:t>
            </a:r>
            <a:r>
              <a:rPr lang="ru-RU" sz="1900" dirty="0"/>
              <a:t>(ст. 6, БК РФ)</a:t>
            </a:r>
          </a:p>
        </p:txBody>
      </p:sp>
      <p:sp>
        <p:nvSpPr>
          <p:cNvPr id="17" name="6-конечная звезда 11">
            <a:extLst>
              <a:ext uri="{FF2B5EF4-FFF2-40B4-BE49-F238E27FC236}">
                <a16:creationId xmlns:a16="http://schemas.microsoft.com/office/drawing/2014/main" id="{1750B9DC-F563-4B78-A905-70710BFED0FB}"/>
              </a:ext>
            </a:extLst>
          </p:cNvPr>
          <p:cNvSpPr/>
          <p:nvPr/>
        </p:nvSpPr>
        <p:spPr>
          <a:xfrm>
            <a:off x="481547" y="3699394"/>
            <a:ext cx="761999" cy="804869"/>
          </a:xfrm>
          <a:prstGeom prst="star6">
            <a:avLst/>
          </a:prstGeom>
          <a:solidFill>
            <a:srgbClr val="FFFF00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/>
          </a:p>
        </p:txBody>
      </p:sp>
      <p:pic>
        <p:nvPicPr>
          <p:cNvPr id="1026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C7C603A2-105A-432E-A702-7C3E0AD6F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12" b="93176" l="9794" r="94588">
                        <a14:foregroundMark x1="88144" y1="65354" x2="88144" y2="65354"/>
                        <a14:foregroundMark x1="91495" y1="62730" x2="91495" y2="62730"/>
                        <a14:foregroundMark x1="94588" y1="63517" x2="94588" y2="63517"/>
                        <a14:foregroundMark x1="69588" y1="45144" x2="69588" y2="45144"/>
                        <a14:foregroundMark x1="67010" y1="43570" x2="78608" y2="50394"/>
                        <a14:foregroundMark x1="78608" y1="50394" x2="78608" y2="50394"/>
                        <a14:foregroundMark x1="81186" y1="52493" x2="86340" y2="54856"/>
                        <a14:foregroundMark x1="80155" y1="51181" x2="82732" y2="52493"/>
                        <a14:foregroundMark x1="53093" y1="11024" x2="61598" y2="13648"/>
                        <a14:foregroundMark x1="61082" y1="5774" x2="60825" y2="5774"/>
                        <a14:foregroundMark x1="33763" y1="81627" x2="38918" y2="89764"/>
                        <a14:foregroundMark x1="35567" y1="86352" x2="30928" y2="93176"/>
                        <a14:foregroundMark x1="38918" y1="72178" x2="38918" y2="72178"/>
                        <a14:foregroundMark x1="61082" y1="66142" x2="61082" y2="661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79" y="257951"/>
            <a:ext cx="1920853" cy="18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Ð¾ÑÐ¾Ð¶ÐµÐµ Ð¸Ð·Ð¾Ð±ÑÐ°Ð¶ÐµÐ½Ð¸Ðµ">
            <a:extLst>
              <a:ext uri="{FF2B5EF4-FFF2-40B4-BE49-F238E27FC236}">
                <a16:creationId xmlns:a16="http://schemas.microsoft.com/office/drawing/2014/main" id="{F638FD57-58FB-4BEB-9470-AD58022B0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3" b="90000" l="8750" r="91875">
                        <a14:foregroundMark x1="8958" y1="49583" x2="8958" y2="52708"/>
                        <a14:foregroundMark x1="92083" y1="48958" x2="91250" y2="57083"/>
                        <a14:foregroundMark x1="77708" y1="9792" x2="77708" y2="9792"/>
                        <a14:foregroundMark x1="23750" y1="9583" x2="23750" y2="9583"/>
                        <a14:foregroundMark x1="78958" y1="24375" x2="78958" y2="24375"/>
                        <a14:foregroundMark x1="78750" y1="32083" x2="78750" y2="32083"/>
                        <a14:foregroundMark x1="79375" y1="31042" x2="78333" y2="32708"/>
                        <a14:backgroundMark x1="22292" y1="29792" x2="22292" y2="29792"/>
                        <a14:backgroundMark x1="79792" y1="28750" x2="79792" y2="28750"/>
                        <a14:backgroundMark x1="72917" y1="37500" x2="72917" y2="37500"/>
                        <a14:backgroundMark x1="81458" y1="59375" x2="81458" y2="59375"/>
                        <a14:backgroundMark x1="82083" y1="55833" x2="82083" y2="55833"/>
                        <a14:backgroundMark x1="81875" y1="53750" x2="81875" y2="53750"/>
                        <a14:backgroundMark x1="44583" y1="67083" x2="44583" y2="67083"/>
                        <a14:backgroundMark x1="32083" y1="69583" x2="47500" y2="72083"/>
                        <a14:backgroundMark x1="47500" y1="72083" x2="62500" y2="702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779" y="4122725"/>
            <a:ext cx="2154572" cy="215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ÐÐ°ÑÑÐ¸Ð½ÐºÐ¸ Ð¿Ð¾ Ð·Ð°Ð¿ÑÐ¾ÑÑ ÐºÐ¾Ð½ÑÐ¾Ð»Ð¸Ð´Ð¸ÑÐ¾Ð²Ð°Ð½Ð½ÑÐ¹ Ð±ÑÐ´Ð¶ÐµÑ">
            <a:extLst>
              <a:ext uri="{FF2B5EF4-FFF2-40B4-BE49-F238E27FC236}">
                <a16:creationId xmlns:a16="http://schemas.microsoft.com/office/drawing/2014/main" id="{1F679622-35FC-4EA5-A085-524130346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67" y="2301976"/>
            <a:ext cx="2393134" cy="132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B91A9-7DC5-4322-820E-0EA3CA69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47" y="141328"/>
            <a:ext cx="115013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Бюджеты бюджетной системы 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Российской Федерации</a:t>
            </a:r>
            <a:endParaRPr lang="ru-RU" sz="3200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607F499-0579-4AAD-8FCB-8D3F4B2DA6F9}"/>
              </a:ext>
            </a:extLst>
          </p:cNvPr>
          <p:cNvGrpSpPr/>
          <p:nvPr/>
        </p:nvGrpSpPr>
        <p:grpSpPr>
          <a:xfrm>
            <a:off x="0" y="1341056"/>
            <a:ext cx="12067260" cy="5375616"/>
            <a:chOff x="-339451" y="1466891"/>
            <a:chExt cx="10127287" cy="4777613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6E9783C8-5FDC-4FC5-B0DC-47DBFA2DEBDD}"/>
                </a:ext>
              </a:extLst>
            </p:cNvPr>
            <p:cNvGrpSpPr/>
            <p:nvPr/>
          </p:nvGrpSpPr>
          <p:grpSpPr>
            <a:xfrm>
              <a:off x="-339451" y="1466891"/>
              <a:ext cx="10127287" cy="4777613"/>
              <a:chOff x="-203112" y="1687174"/>
              <a:chExt cx="10127287" cy="4777613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89ECC462-75B1-4156-9C3C-25B9F00A8C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03112" y="1687174"/>
                <a:ext cx="10127287" cy="4777613"/>
              </a:xfrm>
              <a:prstGeom prst="rect">
                <a:avLst/>
              </a:prstGeom>
            </p:spPr>
          </p:pic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2313A8D7-5951-4D8E-A60D-D3BDDF910231}"/>
                  </a:ext>
                </a:extLst>
              </p:cNvPr>
              <p:cNvSpPr/>
              <p:nvPr/>
            </p:nvSpPr>
            <p:spPr>
              <a:xfrm>
                <a:off x="5254781" y="2160976"/>
                <a:ext cx="2722672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dirty="0"/>
                  <a:t>Федеральный бюджет и бюджеты государственных внебюджетных фондов Российской Федерации</a:t>
                </a:r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2FABF1E4-286C-40E9-B60E-7ED6B3B71F62}"/>
                  </a:ext>
                </a:extLst>
              </p:cNvPr>
              <p:cNvSpPr/>
              <p:nvPr/>
            </p:nvSpPr>
            <p:spPr>
              <a:xfrm>
                <a:off x="838200" y="3951506"/>
                <a:ext cx="308714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dirty="0"/>
                  <a:t>Бюджеты субъектов </a:t>
                </a:r>
              </a:p>
              <a:p>
                <a:pPr algn="ctr"/>
                <a:r>
                  <a:rPr lang="ru-RU" sz="1600" b="1" dirty="0"/>
                  <a:t>Российской Федерации и бюджеты территориальных государственных </a:t>
                </a:r>
              </a:p>
              <a:p>
                <a:pPr algn="ctr"/>
                <a:r>
                  <a:rPr lang="ru-RU" sz="1600" b="1" dirty="0"/>
                  <a:t>внебюджетных фондов</a:t>
                </a: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85D68DD2-28E8-45C6-B3F7-4F5384F73FF3}"/>
                  </a:ext>
                </a:extLst>
              </p:cNvPr>
              <p:cNvSpPr/>
              <p:nvPr/>
            </p:nvSpPr>
            <p:spPr>
              <a:xfrm>
                <a:off x="6725059" y="5595290"/>
                <a:ext cx="184456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1600" b="1" dirty="0"/>
                  <a:t>Местные бюджеты</a:t>
                </a:r>
                <a:endParaRPr lang="ru-RU" sz="1600" b="1" i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050" name="Picture 2" descr="ÐÐ°ÑÑÐ¸Ð½ÐºÐ¸ Ð¿Ð¾ Ð·Ð°Ð¿ÑÐ¾ÑÑ Ð¼Ð¾Ð½ÐµÑÐºÐ¸">
              <a:extLst>
                <a:ext uri="{FF2B5EF4-FFF2-40B4-BE49-F238E27FC236}">
                  <a16:creationId xmlns:a16="http://schemas.microsoft.com/office/drawing/2014/main" id="{035CB7F3-1C77-4E14-B535-66C60D49F0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13" b="90064" l="9959" r="89627">
                          <a14:foregroundMark x1="24274" y1="34615" x2="24274" y2="34615"/>
                          <a14:foregroundMark x1="42739" y1="52244" x2="42739" y2="52244"/>
                          <a14:foregroundMark x1="60373" y1="43910" x2="60373" y2="43910"/>
                          <a14:foregroundMark x1="53942" y1="8333" x2="53942" y2="8333"/>
                          <a14:foregroundMark x1="52075" y1="19231" x2="52075" y2="19231"/>
                          <a14:foregroundMark x1="21577" y1="34615" x2="21784" y2="41987"/>
                          <a14:foregroundMark x1="50830" y1="17308" x2="50830" y2="17308"/>
                          <a14:foregroundMark x1="45436" y1="89744" x2="56017" y2="89744"/>
                          <a14:foregroundMark x1="56017" y1="89744" x2="56224" y2="900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5446" y="1986602"/>
              <a:ext cx="2155709" cy="927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ÐÐ¾ÑÐ¾Ð¶ÐµÐµ Ð¸Ð·Ð¾Ð±ÑÐ°Ð¶ÐµÐ½Ð¸Ðµ">
              <a:extLst>
                <a:ext uri="{FF2B5EF4-FFF2-40B4-BE49-F238E27FC236}">
                  <a16:creationId xmlns:a16="http://schemas.microsoft.com/office/drawing/2014/main" id="{3CB3342A-5968-4754-A9D8-1C752B448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043" b="89894" l="5224" r="93657">
                          <a14:foregroundMark x1="7463" y1="53723" x2="5597" y2="75532"/>
                          <a14:foregroundMark x1="93657" y1="51596" x2="93284" y2="64894"/>
                          <a14:foregroundMark x1="6343" y1="76064" x2="6343" y2="760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8442" y="3584078"/>
              <a:ext cx="1435395" cy="995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3093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B91A9-7DC5-4322-820E-0EA3CA69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47" y="-93563"/>
            <a:ext cx="115013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бюджетного процесса</a:t>
            </a:r>
            <a:endParaRPr lang="ru-RU" sz="3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A46D79-BD8F-444C-AFF5-03E2C857B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81" y="1717705"/>
            <a:ext cx="5700226" cy="400797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211F807-F046-4F67-99B8-7EF012B6331F}"/>
              </a:ext>
            </a:extLst>
          </p:cNvPr>
          <p:cNvSpPr/>
          <p:nvPr/>
        </p:nvSpPr>
        <p:spPr>
          <a:xfrm>
            <a:off x="695304" y="4333635"/>
            <a:ext cx="26189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Исполнение бюджета в текущем году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C4439BE-8B52-438F-A63D-322F5B67E07F}"/>
              </a:ext>
            </a:extLst>
          </p:cNvPr>
          <p:cNvSpPr/>
          <p:nvPr/>
        </p:nvSpPr>
        <p:spPr>
          <a:xfrm>
            <a:off x="572669" y="2077614"/>
            <a:ext cx="28641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Утверждение бюджета на очередной финансовый год и плановый период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14A02F7-E5FD-4F22-987C-D02616FC3C4F}"/>
              </a:ext>
            </a:extLst>
          </p:cNvPr>
          <p:cNvSpPr/>
          <p:nvPr/>
        </p:nvSpPr>
        <p:spPr>
          <a:xfrm>
            <a:off x="3819734" y="794832"/>
            <a:ext cx="39504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Рассмотрение проекта бюджета на очередной финансовый год и плановый период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A4F7E61-AFE4-4EA1-9647-9232C4BC5795}"/>
              </a:ext>
            </a:extLst>
          </p:cNvPr>
          <p:cNvSpPr/>
          <p:nvPr/>
        </p:nvSpPr>
        <p:spPr>
          <a:xfrm>
            <a:off x="8200253" y="1940858"/>
            <a:ext cx="28641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Составление проекта бюджета на очередной финансовый год и плановый период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B69EF11-ABA9-407E-A9DF-22DF45ADBA56}"/>
              </a:ext>
            </a:extLst>
          </p:cNvPr>
          <p:cNvSpPr/>
          <p:nvPr/>
        </p:nvSpPr>
        <p:spPr>
          <a:xfrm>
            <a:off x="8374158" y="4274886"/>
            <a:ext cx="26189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Утверждение отчета об исполнении бюджета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C4DE509-80D9-4FCC-8DDC-8A2BDBA74254}"/>
              </a:ext>
            </a:extLst>
          </p:cNvPr>
          <p:cNvSpPr/>
          <p:nvPr/>
        </p:nvSpPr>
        <p:spPr>
          <a:xfrm>
            <a:off x="4347656" y="5603229"/>
            <a:ext cx="3496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Формирование отчета об исполнении бюджета за отчетный год</a:t>
            </a:r>
          </a:p>
        </p:txBody>
      </p:sp>
      <p:pic>
        <p:nvPicPr>
          <p:cNvPr id="4" name="Рисунок 3" descr="Знак одобрения ">
            <a:extLst>
              <a:ext uri="{FF2B5EF4-FFF2-40B4-BE49-F238E27FC236}">
                <a16:creationId xmlns:a16="http://schemas.microsoft.com/office/drawing/2014/main" id="{E84ECD05-DAAB-421D-B87A-29CA2E2B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9385" y="2744698"/>
            <a:ext cx="754878" cy="754878"/>
          </a:xfrm>
          <a:prstGeom prst="rect">
            <a:avLst/>
          </a:prstGeom>
        </p:spPr>
      </p:pic>
      <p:pic>
        <p:nvPicPr>
          <p:cNvPr id="6" name="Рисунок 5" descr="Очки">
            <a:extLst>
              <a:ext uri="{FF2B5EF4-FFF2-40B4-BE49-F238E27FC236}">
                <a16:creationId xmlns:a16="http://schemas.microsoft.com/office/drawing/2014/main" id="{4ED0EB93-B7D6-42B0-BAD0-2BB6C3B63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4585" y="2145378"/>
            <a:ext cx="914400" cy="914400"/>
          </a:xfrm>
          <a:prstGeom prst="rect">
            <a:avLst/>
          </a:prstGeom>
        </p:spPr>
      </p:pic>
      <p:pic>
        <p:nvPicPr>
          <p:cNvPr id="8" name="Рисунок 7" descr="Мозг в голове">
            <a:extLst>
              <a:ext uri="{FF2B5EF4-FFF2-40B4-BE49-F238E27FC236}">
                <a16:creationId xmlns:a16="http://schemas.microsoft.com/office/drawing/2014/main" id="{69EEBEFA-4A19-4F5D-8F2B-6056C3648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5311" y="2744698"/>
            <a:ext cx="754878" cy="754878"/>
          </a:xfrm>
          <a:prstGeom prst="rect">
            <a:avLst/>
          </a:prstGeom>
        </p:spPr>
      </p:pic>
      <p:pic>
        <p:nvPicPr>
          <p:cNvPr id="10" name="Рисунок 9" descr="Лектор">
            <a:extLst>
              <a:ext uri="{FF2B5EF4-FFF2-40B4-BE49-F238E27FC236}">
                <a16:creationId xmlns:a16="http://schemas.microsoft.com/office/drawing/2014/main" id="{45D2A0D5-9FC4-4BA4-9080-487983659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29863" y="4416728"/>
            <a:ext cx="664510" cy="664510"/>
          </a:xfrm>
          <a:prstGeom prst="rect">
            <a:avLst/>
          </a:prstGeom>
        </p:spPr>
      </p:pic>
      <p:pic>
        <p:nvPicPr>
          <p:cNvPr id="31" name="Рисунок 30" descr="Весы правосудия">
            <a:extLst>
              <a:ext uri="{FF2B5EF4-FFF2-40B4-BE49-F238E27FC236}">
                <a16:creationId xmlns:a16="http://schemas.microsoft.com/office/drawing/2014/main" id="{1035CB6E-4E3E-4128-B3F8-E7DCA1A3FC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5978" y="3937881"/>
            <a:ext cx="674748" cy="674748"/>
          </a:xfrm>
          <a:prstGeom prst="rect">
            <a:avLst/>
          </a:prstGeom>
        </p:spPr>
      </p:pic>
      <p:pic>
        <p:nvPicPr>
          <p:cNvPr id="33" name="Рисунок 32" descr="Галочка">
            <a:extLst>
              <a:ext uri="{FF2B5EF4-FFF2-40B4-BE49-F238E27FC236}">
                <a16:creationId xmlns:a16="http://schemas.microsoft.com/office/drawing/2014/main" id="{1F7BC07C-C340-429E-A880-C7BF51B874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05679" y="4001380"/>
            <a:ext cx="664510" cy="664510"/>
          </a:xfrm>
          <a:prstGeom prst="rect">
            <a:avLst/>
          </a:prstGeom>
        </p:spPr>
      </p:pic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4" name="Трехмерная модель 33" descr="Переработка">
                <a:extLst>
                  <a:ext uri="{FF2B5EF4-FFF2-40B4-BE49-F238E27FC236}">
                    <a16:creationId xmlns:a16="http://schemas.microsoft.com/office/drawing/2014/main" id="{40AC682F-D90E-44E0-9824-67EABEFAD5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040259"/>
                  </p:ext>
                </p:extLst>
              </p:nvPr>
            </p:nvGraphicFramePr>
            <p:xfrm>
              <a:off x="5224868" y="3038587"/>
              <a:ext cx="1452776" cy="1366214"/>
            </p:xfrm>
            <a:graphic>
              <a:graphicData uri="http://schemas.microsoft.com/office/drawing/2017/model3d">
                <am3d:model3d r:embed="rId15">
                  <am3d:spPr>
                    <a:xfrm>
                      <a:off x="0" y="0"/>
                      <a:ext cx="1452776" cy="1366214"/>
                    </a:xfrm>
                    <a:prstGeom prst="rect">
                      <a:avLst/>
                    </a:prstGeom>
                  </am3d:spPr>
                  <am3d:camera>
                    <am3d:pos x="0" y="0" z="6496600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21828" d="1000000"/>
                    <am3d:preTrans dx="2" dy="-17360034" dz="-182462"/>
                    <am3d:scale>
                      <am3d:sx n="1000000" d="1000000"/>
                      <am3d:sy n="1000000" d="1000000"/>
                      <am3d:sz n="1000000" d="1000000"/>
                    </am3d:scale>
                    <am3d:rot ax="56271" ay="93737" az="1536"/>
                    <am3d:postTrans dx="0" dy="0" dz="0"/>
                  </am3d:trans>
                  <am3d:attrSrcUrl r:id="rId16"/>
                  <am3d:raster rName="Office3DRenderer" rVer="16.0.8326">
                    <am3d:blip r:embed="rId17"/>
                  </am3d:raster>
                  <am3d:objViewport viewportSz="205119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4" name="Трехмерная модель 33" descr="Переработка">
                <a:extLst>
                  <a:ext uri="{FF2B5EF4-FFF2-40B4-BE49-F238E27FC236}">
                    <a16:creationId xmlns:a16="http://schemas.microsoft.com/office/drawing/2014/main" id="{40AC682F-D90E-44E0-9824-67EABEFAD5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24868" y="3038587"/>
                <a:ext cx="1452776" cy="136621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2194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B91A9-7DC5-4322-820E-0EA3CA69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47" y="-93563"/>
            <a:ext cx="115013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Консолидированный бюджет</a:t>
            </a:r>
            <a:endParaRPr lang="ru-RU" sz="3200" dirty="0"/>
          </a:p>
        </p:txBody>
      </p:sp>
      <p:sp>
        <p:nvSpPr>
          <p:cNvPr id="3" name="Блок-схема: внутренняя память 2">
            <a:extLst>
              <a:ext uri="{FF2B5EF4-FFF2-40B4-BE49-F238E27FC236}">
                <a16:creationId xmlns:a16="http://schemas.microsoft.com/office/drawing/2014/main" id="{D045D85C-D8ED-491E-B58E-3EEF4AC6A9E5}"/>
              </a:ext>
            </a:extLst>
          </p:cNvPr>
          <p:cNvSpPr/>
          <p:nvPr/>
        </p:nvSpPr>
        <p:spPr>
          <a:xfrm>
            <a:off x="613873" y="860847"/>
            <a:ext cx="10964254" cy="856487"/>
          </a:xfrm>
          <a:prstGeom prst="flowChartInternalStorag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Консолидированный бюджет </a:t>
            </a:r>
            <a:r>
              <a:rPr lang="ru-RU" dirty="0">
                <a:solidFill>
                  <a:schemeClr val="tx1"/>
                </a:solidFill>
              </a:rPr>
              <a:t>-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(ст. 6 БК РФ)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D7638A8-F62F-40E0-8CC8-46F8720C6D3E}"/>
              </a:ext>
            </a:extLst>
          </p:cNvPr>
          <p:cNvGrpSpPr/>
          <p:nvPr/>
        </p:nvGrpSpPr>
        <p:grpSpPr>
          <a:xfrm>
            <a:off x="374963" y="1633444"/>
            <a:ext cx="11203164" cy="5045822"/>
            <a:chOff x="291073" y="1717334"/>
            <a:chExt cx="11203164" cy="5045822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F5BA7569-48B7-4B29-ABD3-102CBB138155}"/>
                </a:ext>
              </a:extLst>
            </p:cNvPr>
            <p:cNvGrpSpPr/>
            <p:nvPr/>
          </p:nvGrpSpPr>
          <p:grpSpPr>
            <a:xfrm>
              <a:off x="291073" y="4903226"/>
              <a:ext cx="2586354" cy="1196915"/>
              <a:chOff x="7070802" y="4190896"/>
              <a:chExt cx="2054802" cy="1023174"/>
            </a:xfrm>
          </p:grpSpPr>
          <p:sp>
            <p:nvSpPr>
              <p:cNvPr id="103" name="Шестиугольник 102">
                <a:extLst>
                  <a:ext uri="{FF2B5EF4-FFF2-40B4-BE49-F238E27FC236}">
                    <a16:creationId xmlns:a16="http://schemas.microsoft.com/office/drawing/2014/main" id="{5363B2CE-861B-4B7B-BAF1-7E3B2F9303DF}"/>
                  </a:ext>
                </a:extLst>
              </p:cNvPr>
              <p:cNvSpPr/>
              <p:nvPr/>
            </p:nvSpPr>
            <p:spPr>
              <a:xfrm>
                <a:off x="7070802" y="4190896"/>
                <a:ext cx="2054802" cy="1023174"/>
              </a:xfrm>
              <a:prstGeom prst="hexagon">
                <a:avLst/>
              </a:prstGeom>
              <a:solidFill>
                <a:srgbClr val="FF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Шестиугольник 106">
                <a:extLst>
                  <a:ext uri="{FF2B5EF4-FFF2-40B4-BE49-F238E27FC236}">
                    <a16:creationId xmlns:a16="http://schemas.microsoft.com/office/drawing/2014/main" id="{10662DBA-91DA-4278-AEF6-E69E10CC07BD}"/>
                  </a:ext>
                </a:extLst>
              </p:cNvPr>
              <p:cNvSpPr/>
              <p:nvPr/>
            </p:nvSpPr>
            <p:spPr>
              <a:xfrm>
                <a:off x="7163201" y="4255673"/>
                <a:ext cx="1844996" cy="858801"/>
              </a:xfrm>
              <a:prstGeom prst="hexagon">
                <a:avLst/>
              </a:prstGeom>
              <a:solidFill>
                <a:srgbClr val="007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>
                    <a:solidFill>
                      <a:schemeClr val="tx1"/>
                    </a:solidFill>
                  </a:rPr>
                  <a:t>Консолидированный бюджет муниципальных образований</a:t>
                </a:r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1605F7F7-9A5A-42D5-B0F4-19CB2A189CC3}"/>
                </a:ext>
              </a:extLst>
            </p:cNvPr>
            <p:cNvGrpSpPr/>
            <p:nvPr/>
          </p:nvGrpSpPr>
          <p:grpSpPr>
            <a:xfrm>
              <a:off x="2485565" y="1717334"/>
              <a:ext cx="9008672" cy="5045822"/>
              <a:chOff x="2485565" y="1717334"/>
              <a:chExt cx="9008672" cy="5045822"/>
            </a:xfrm>
          </p:grpSpPr>
          <p:sp>
            <p:nvSpPr>
              <p:cNvPr id="63" name="Шестиугольник 62">
                <a:extLst>
                  <a:ext uri="{FF2B5EF4-FFF2-40B4-BE49-F238E27FC236}">
                    <a16:creationId xmlns:a16="http://schemas.microsoft.com/office/drawing/2014/main" id="{C22186D8-EC20-4387-906B-8F8B8CF4E7E9}"/>
                  </a:ext>
                </a:extLst>
              </p:cNvPr>
              <p:cNvSpPr/>
              <p:nvPr/>
            </p:nvSpPr>
            <p:spPr>
              <a:xfrm>
                <a:off x="9016497" y="3689310"/>
                <a:ext cx="2403078" cy="1180981"/>
              </a:xfrm>
              <a:prstGeom prst="hexagon">
                <a:avLst/>
              </a:prstGeom>
              <a:solidFill>
                <a:srgbClr val="AAE1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>
                    <a:solidFill>
                      <a:schemeClr val="tx1"/>
                    </a:solidFill>
                  </a:rPr>
                  <a:t>Бюджеты государственных внебюджетных фондов</a:t>
                </a:r>
              </a:p>
            </p:txBody>
          </p:sp>
          <p:sp>
            <p:nvSpPr>
              <p:cNvPr id="64" name="Шестиугольник 63">
                <a:extLst>
                  <a:ext uri="{FF2B5EF4-FFF2-40B4-BE49-F238E27FC236}">
                    <a16:creationId xmlns:a16="http://schemas.microsoft.com/office/drawing/2014/main" id="{D946D0BE-DA61-4315-95C2-F2F2EC2C915E}"/>
                  </a:ext>
                </a:extLst>
              </p:cNvPr>
              <p:cNvSpPr/>
              <p:nvPr/>
            </p:nvSpPr>
            <p:spPr>
              <a:xfrm>
                <a:off x="3074181" y="2988727"/>
                <a:ext cx="2484593" cy="1273269"/>
              </a:xfrm>
              <a:prstGeom prst="hexagon">
                <a:avLst/>
              </a:prstGeom>
              <a:solidFill>
                <a:srgbClr val="FF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>
                    <a:solidFill>
                      <a:schemeClr val="tx1"/>
                    </a:solidFill>
                  </a:rPr>
                  <a:t>Консолидированный бюджет РФ</a:t>
                </a:r>
              </a:p>
            </p:txBody>
          </p:sp>
          <p:grpSp>
            <p:nvGrpSpPr>
              <p:cNvPr id="65" name="Группа 64">
                <a:extLst>
                  <a:ext uri="{FF2B5EF4-FFF2-40B4-BE49-F238E27FC236}">
                    <a16:creationId xmlns:a16="http://schemas.microsoft.com/office/drawing/2014/main" id="{46023694-0726-425D-A826-D7B4C7CFE33C}"/>
                  </a:ext>
                </a:extLst>
              </p:cNvPr>
              <p:cNvGrpSpPr/>
              <p:nvPr/>
            </p:nvGrpSpPr>
            <p:grpSpPr>
              <a:xfrm>
                <a:off x="4990744" y="2364630"/>
                <a:ext cx="2484593" cy="1324679"/>
                <a:chOff x="5517269" y="1025980"/>
                <a:chExt cx="2019834" cy="1342800"/>
              </a:xfrm>
            </p:grpSpPr>
            <p:sp>
              <p:nvSpPr>
                <p:cNvPr id="168" name="Шестиугольник 167">
                  <a:extLst>
                    <a:ext uri="{FF2B5EF4-FFF2-40B4-BE49-F238E27FC236}">
                      <a16:creationId xmlns:a16="http://schemas.microsoft.com/office/drawing/2014/main" id="{1A9024C3-6312-42A4-94D9-D2E312828C54}"/>
                    </a:ext>
                  </a:extLst>
                </p:cNvPr>
                <p:cNvSpPr/>
                <p:nvPr/>
              </p:nvSpPr>
              <p:spPr>
                <a:xfrm>
                  <a:off x="5517269" y="1025980"/>
                  <a:ext cx="2019834" cy="1342800"/>
                </a:xfrm>
                <a:prstGeom prst="hexagon">
                  <a:avLst/>
                </a:prstGeom>
                <a:solidFill>
                  <a:srgbClr val="FF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9" name="Шестиугольник 168">
                  <a:extLst>
                    <a:ext uri="{FF2B5EF4-FFF2-40B4-BE49-F238E27FC236}">
                      <a16:creationId xmlns:a16="http://schemas.microsoft.com/office/drawing/2014/main" id="{160100A9-9BBB-4076-B337-D34400CCF7F1}"/>
                    </a:ext>
                  </a:extLst>
                </p:cNvPr>
                <p:cNvSpPr/>
                <p:nvPr/>
              </p:nvSpPr>
              <p:spPr>
                <a:xfrm>
                  <a:off x="5656399" y="1124642"/>
                  <a:ext cx="1734303" cy="1114979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0" name="Шестиугольник 169">
                  <a:extLst>
                    <a:ext uri="{FF2B5EF4-FFF2-40B4-BE49-F238E27FC236}">
                      <a16:creationId xmlns:a16="http://schemas.microsoft.com/office/drawing/2014/main" id="{F278281C-E5D9-4304-89AF-D1B8960C11BA}"/>
                    </a:ext>
                  </a:extLst>
                </p:cNvPr>
                <p:cNvSpPr/>
                <p:nvPr/>
              </p:nvSpPr>
              <p:spPr>
                <a:xfrm>
                  <a:off x="5791538" y="1206356"/>
                  <a:ext cx="1464022" cy="925632"/>
                </a:xfrm>
                <a:prstGeom prst="hexagon">
                  <a:avLst/>
                </a:prstGeom>
                <a:solidFill>
                  <a:srgbClr val="92BB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1" name="Трапеция 170">
                  <a:extLst>
                    <a:ext uri="{FF2B5EF4-FFF2-40B4-BE49-F238E27FC236}">
                      <a16:creationId xmlns:a16="http://schemas.microsoft.com/office/drawing/2014/main" id="{A74BD591-7EF6-4C2A-9411-D0A7F017DDE2}"/>
                    </a:ext>
                  </a:extLst>
                </p:cNvPr>
                <p:cNvSpPr/>
                <p:nvPr/>
              </p:nvSpPr>
              <p:spPr>
                <a:xfrm>
                  <a:off x="5797961" y="1200937"/>
                  <a:ext cx="1464022" cy="449440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B2E0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2" name="Шестиугольник 171">
                  <a:extLst>
                    <a:ext uri="{FF2B5EF4-FFF2-40B4-BE49-F238E27FC236}">
                      <a16:creationId xmlns:a16="http://schemas.microsoft.com/office/drawing/2014/main" id="{B8B1AECC-2B3F-49E4-B455-9C0EBF749E5F}"/>
                    </a:ext>
                  </a:extLst>
                </p:cNvPr>
                <p:cNvSpPr/>
                <p:nvPr/>
              </p:nvSpPr>
              <p:spPr>
                <a:xfrm>
                  <a:off x="5937941" y="1303225"/>
                  <a:ext cx="1137434" cy="721133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Федеральный бюджет</a:t>
                  </a:r>
                </a:p>
              </p:txBody>
            </p:sp>
          </p:grpSp>
          <p:grpSp>
            <p:nvGrpSpPr>
              <p:cNvPr id="66" name="Группа 65">
                <a:extLst>
                  <a:ext uri="{FF2B5EF4-FFF2-40B4-BE49-F238E27FC236}">
                    <a16:creationId xmlns:a16="http://schemas.microsoft.com/office/drawing/2014/main" id="{2D1A92E6-3979-400B-A11B-214AACF15965}"/>
                  </a:ext>
                </a:extLst>
              </p:cNvPr>
              <p:cNvGrpSpPr/>
              <p:nvPr/>
            </p:nvGrpSpPr>
            <p:grpSpPr>
              <a:xfrm>
                <a:off x="7063298" y="3029469"/>
                <a:ext cx="2484593" cy="1324260"/>
                <a:chOff x="7146166" y="1691234"/>
                <a:chExt cx="2019834" cy="1342375"/>
              </a:xfrm>
            </p:grpSpPr>
            <p:sp>
              <p:nvSpPr>
                <p:cNvPr id="163" name="Шестиугольник 162">
                  <a:extLst>
                    <a:ext uri="{FF2B5EF4-FFF2-40B4-BE49-F238E27FC236}">
                      <a16:creationId xmlns:a16="http://schemas.microsoft.com/office/drawing/2014/main" id="{45469E29-AC8E-443E-A561-6D433A8B46C2}"/>
                    </a:ext>
                  </a:extLst>
                </p:cNvPr>
                <p:cNvSpPr/>
                <p:nvPr/>
              </p:nvSpPr>
              <p:spPr>
                <a:xfrm>
                  <a:off x="7146166" y="1691234"/>
                  <a:ext cx="2019834" cy="1342375"/>
                </a:xfrm>
                <a:prstGeom prst="hexagon">
                  <a:avLst/>
                </a:prstGeom>
                <a:solidFill>
                  <a:srgbClr val="AAE1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4" name="Шестиугольник 163">
                  <a:extLst>
                    <a:ext uri="{FF2B5EF4-FFF2-40B4-BE49-F238E27FC236}">
                      <a16:creationId xmlns:a16="http://schemas.microsoft.com/office/drawing/2014/main" id="{37C813F6-D9DF-4AAE-9471-EAD56BB06FFC}"/>
                    </a:ext>
                  </a:extLst>
                </p:cNvPr>
                <p:cNvSpPr/>
                <p:nvPr/>
              </p:nvSpPr>
              <p:spPr>
                <a:xfrm>
                  <a:off x="7285296" y="1789865"/>
                  <a:ext cx="1734303" cy="1114626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5" name="Шестиугольник 164">
                  <a:extLst>
                    <a:ext uri="{FF2B5EF4-FFF2-40B4-BE49-F238E27FC236}">
                      <a16:creationId xmlns:a16="http://schemas.microsoft.com/office/drawing/2014/main" id="{DAEF1B6A-03B7-4A97-8BC3-F2C959A4EB1C}"/>
                    </a:ext>
                  </a:extLst>
                </p:cNvPr>
                <p:cNvSpPr/>
                <p:nvPr/>
              </p:nvSpPr>
              <p:spPr>
                <a:xfrm>
                  <a:off x="7420435" y="1871553"/>
                  <a:ext cx="1464022" cy="925339"/>
                </a:xfrm>
                <a:prstGeom prst="hexagon">
                  <a:avLst/>
                </a:prstGeom>
                <a:solidFill>
                  <a:srgbClr val="92BB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6" name="Трапеция 165">
                  <a:extLst>
                    <a:ext uri="{FF2B5EF4-FFF2-40B4-BE49-F238E27FC236}">
                      <a16:creationId xmlns:a16="http://schemas.microsoft.com/office/drawing/2014/main" id="{EB662E32-DB4B-4A85-8A38-A54EB5211CDD}"/>
                    </a:ext>
                  </a:extLst>
                </p:cNvPr>
                <p:cNvSpPr/>
                <p:nvPr/>
              </p:nvSpPr>
              <p:spPr>
                <a:xfrm>
                  <a:off x="7431695" y="1874259"/>
                  <a:ext cx="1447131" cy="449440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B2E0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7" name="Шестиугольник 166">
                  <a:extLst>
                    <a:ext uri="{FF2B5EF4-FFF2-40B4-BE49-F238E27FC236}">
                      <a16:creationId xmlns:a16="http://schemas.microsoft.com/office/drawing/2014/main" id="{F4F50647-2B08-47B1-8723-6FAA7FB58C8F}"/>
                    </a:ext>
                  </a:extLst>
                </p:cNvPr>
                <p:cNvSpPr/>
                <p:nvPr/>
              </p:nvSpPr>
              <p:spPr>
                <a:xfrm>
                  <a:off x="7566838" y="1968391"/>
                  <a:ext cx="1137434" cy="720904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Бюджет федерального фонда обязательного медицинского страхования</a:t>
                  </a:r>
                </a:p>
              </p:txBody>
            </p:sp>
          </p:grpSp>
          <p:grpSp>
            <p:nvGrpSpPr>
              <p:cNvPr id="67" name="Группа 66">
                <a:extLst>
                  <a:ext uri="{FF2B5EF4-FFF2-40B4-BE49-F238E27FC236}">
                    <a16:creationId xmlns:a16="http://schemas.microsoft.com/office/drawing/2014/main" id="{1AC5AD46-9B49-4D05-B246-FB614A5D9703}"/>
                  </a:ext>
                </a:extLst>
              </p:cNvPr>
              <p:cNvGrpSpPr/>
              <p:nvPr/>
            </p:nvGrpSpPr>
            <p:grpSpPr>
              <a:xfrm>
                <a:off x="7063298" y="1717334"/>
                <a:ext cx="2484593" cy="1324679"/>
                <a:chOff x="7146166" y="361150"/>
                <a:chExt cx="2019834" cy="1342800"/>
              </a:xfrm>
            </p:grpSpPr>
            <p:sp>
              <p:nvSpPr>
                <p:cNvPr id="158" name="Шестиугольник 157">
                  <a:extLst>
                    <a:ext uri="{FF2B5EF4-FFF2-40B4-BE49-F238E27FC236}">
                      <a16:creationId xmlns:a16="http://schemas.microsoft.com/office/drawing/2014/main" id="{6A8E6549-0E21-4301-8A27-7331A7AC36A0}"/>
                    </a:ext>
                  </a:extLst>
                </p:cNvPr>
                <p:cNvSpPr/>
                <p:nvPr/>
              </p:nvSpPr>
              <p:spPr>
                <a:xfrm>
                  <a:off x="7146166" y="361150"/>
                  <a:ext cx="2019834" cy="1342800"/>
                </a:xfrm>
                <a:prstGeom prst="hexagon">
                  <a:avLst/>
                </a:prstGeom>
                <a:solidFill>
                  <a:srgbClr val="AAE1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9" name="Шестиугольник 158">
                  <a:extLst>
                    <a:ext uri="{FF2B5EF4-FFF2-40B4-BE49-F238E27FC236}">
                      <a16:creationId xmlns:a16="http://schemas.microsoft.com/office/drawing/2014/main" id="{9C3C0E75-0CC1-41E4-AA5F-D8E4EEAE475B}"/>
                    </a:ext>
                  </a:extLst>
                </p:cNvPr>
                <p:cNvSpPr/>
                <p:nvPr/>
              </p:nvSpPr>
              <p:spPr>
                <a:xfrm>
                  <a:off x="7285296" y="459812"/>
                  <a:ext cx="1734303" cy="1114979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0" name="Шестиугольник 159">
                  <a:extLst>
                    <a:ext uri="{FF2B5EF4-FFF2-40B4-BE49-F238E27FC236}">
                      <a16:creationId xmlns:a16="http://schemas.microsoft.com/office/drawing/2014/main" id="{09F2CA55-9E08-437D-8559-F7E080F042E1}"/>
                    </a:ext>
                  </a:extLst>
                </p:cNvPr>
                <p:cNvSpPr/>
                <p:nvPr/>
              </p:nvSpPr>
              <p:spPr>
                <a:xfrm>
                  <a:off x="7420435" y="541526"/>
                  <a:ext cx="1464022" cy="925632"/>
                </a:xfrm>
                <a:prstGeom prst="hexagon">
                  <a:avLst/>
                </a:prstGeom>
                <a:solidFill>
                  <a:srgbClr val="92BB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1" name="Трапеция 160">
                  <a:extLst>
                    <a:ext uri="{FF2B5EF4-FFF2-40B4-BE49-F238E27FC236}">
                      <a16:creationId xmlns:a16="http://schemas.microsoft.com/office/drawing/2014/main" id="{F90FFD0C-F878-4C5D-9038-977BEEED9129}"/>
                    </a:ext>
                  </a:extLst>
                </p:cNvPr>
                <p:cNvSpPr/>
                <p:nvPr/>
              </p:nvSpPr>
              <p:spPr>
                <a:xfrm flipH="1" flipV="1">
                  <a:off x="7420535" y="1012350"/>
                  <a:ext cx="1447131" cy="449440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B2E0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2" name="Шестиугольник 161">
                  <a:extLst>
                    <a:ext uri="{FF2B5EF4-FFF2-40B4-BE49-F238E27FC236}">
                      <a16:creationId xmlns:a16="http://schemas.microsoft.com/office/drawing/2014/main" id="{66F6A454-84E0-4632-A682-1A4DF6FA151E}"/>
                    </a:ext>
                  </a:extLst>
                </p:cNvPr>
                <p:cNvSpPr/>
                <p:nvPr/>
              </p:nvSpPr>
              <p:spPr>
                <a:xfrm>
                  <a:off x="7566838" y="638395"/>
                  <a:ext cx="1137434" cy="721133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Бюджет фонда социального страхования РФ</a:t>
                  </a:r>
                </a:p>
              </p:txBody>
            </p:sp>
          </p:grpSp>
          <p:grpSp>
            <p:nvGrpSpPr>
              <p:cNvPr id="68" name="Группа 67">
                <a:extLst>
                  <a:ext uri="{FF2B5EF4-FFF2-40B4-BE49-F238E27FC236}">
                    <a16:creationId xmlns:a16="http://schemas.microsoft.com/office/drawing/2014/main" id="{09657F8E-7269-41E4-A7BC-0453C7117622}"/>
                  </a:ext>
                </a:extLst>
              </p:cNvPr>
              <p:cNvGrpSpPr/>
              <p:nvPr/>
            </p:nvGrpSpPr>
            <p:grpSpPr>
              <a:xfrm>
                <a:off x="9009644" y="2364630"/>
                <a:ext cx="2484593" cy="1324679"/>
                <a:chOff x="8728436" y="1017301"/>
                <a:chExt cx="2019834" cy="1342800"/>
              </a:xfrm>
            </p:grpSpPr>
            <p:sp>
              <p:nvSpPr>
                <p:cNvPr id="153" name="Шестиугольник 152">
                  <a:extLst>
                    <a:ext uri="{FF2B5EF4-FFF2-40B4-BE49-F238E27FC236}">
                      <a16:creationId xmlns:a16="http://schemas.microsoft.com/office/drawing/2014/main" id="{F94F44E7-BD07-44AF-AA5A-E67FB24A3131}"/>
                    </a:ext>
                  </a:extLst>
                </p:cNvPr>
                <p:cNvSpPr/>
                <p:nvPr/>
              </p:nvSpPr>
              <p:spPr>
                <a:xfrm>
                  <a:off x="8728436" y="1017301"/>
                  <a:ext cx="2019834" cy="1342800"/>
                </a:xfrm>
                <a:prstGeom prst="hexagon">
                  <a:avLst/>
                </a:prstGeom>
                <a:solidFill>
                  <a:srgbClr val="AAE1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4" name="Шестиугольник 153">
                  <a:extLst>
                    <a:ext uri="{FF2B5EF4-FFF2-40B4-BE49-F238E27FC236}">
                      <a16:creationId xmlns:a16="http://schemas.microsoft.com/office/drawing/2014/main" id="{6954BA61-E507-4D1C-85EC-E8B8F4AC547C}"/>
                    </a:ext>
                  </a:extLst>
                </p:cNvPr>
                <p:cNvSpPr/>
                <p:nvPr/>
              </p:nvSpPr>
              <p:spPr>
                <a:xfrm>
                  <a:off x="8867566" y="1115963"/>
                  <a:ext cx="1734303" cy="1114979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5" name="Шестиугольник 154">
                  <a:extLst>
                    <a:ext uri="{FF2B5EF4-FFF2-40B4-BE49-F238E27FC236}">
                      <a16:creationId xmlns:a16="http://schemas.microsoft.com/office/drawing/2014/main" id="{5CBCE923-016A-46F6-9F83-878E5F7AFB33}"/>
                    </a:ext>
                  </a:extLst>
                </p:cNvPr>
                <p:cNvSpPr/>
                <p:nvPr/>
              </p:nvSpPr>
              <p:spPr>
                <a:xfrm>
                  <a:off x="9002705" y="1197677"/>
                  <a:ext cx="1464022" cy="925632"/>
                </a:xfrm>
                <a:prstGeom prst="hexagon">
                  <a:avLst/>
                </a:prstGeom>
                <a:solidFill>
                  <a:srgbClr val="92BB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6" name="Трапеция 155">
                  <a:extLst>
                    <a:ext uri="{FF2B5EF4-FFF2-40B4-BE49-F238E27FC236}">
                      <a16:creationId xmlns:a16="http://schemas.microsoft.com/office/drawing/2014/main" id="{2E46BEEC-4053-4266-9D3D-D17EFD5B6FFA}"/>
                    </a:ext>
                  </a:extLst>
                </p:cNvPr>
                <p:cNvSpPr/>
                <p:nvPr/>
              </p:nvSpPr>
              <p:spPr>
                <a:xfrm flipV="1">
                  <a:off x="9008336" y="1669709"/>
                  <a:ext cx="1447131" cy="449440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B2E06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7" name="Шестиугольник 156">
                  <a:extLst>
                    <a:ext uri="{FF2B5EF4-FFF2-40B4-BE49-F238E27FC236}">
                      <a16:creationId xmlns:a16="http://schemas.microsoft.com/office/drawing/2014/main" id="{1101ED87-DABA-42A5-9AD3-033433B40A31}"/>
                    </a:ext>
                  </a:extLst>
                </p:cNvPr>
                <p:cNvSpPr/>
                <p:nvPr/>
              </p:nvSpPr>
              <p:spPr>
                <a:xfrm>
                  <a:off x="9149108" y="1294546"/>
                  <a:ext cx="1137434" cy="721133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Бюджет Пенсионного фонда РФ</a:t>
                  </a:r>
                </a:p>
              </p:txBody>
            </p:sp>
          </p:grpSp>
          <p:grpSp>
            <p:nvGrpSpPr>
              <p:cNvPr id="69" name="Группа 68">
                <a:extLst>
                  <a:ext uri="{FF2B5EF4-FFF2-40B4-BE49-F238E27FC236}">
                    <a16:creationId xmlns:a16="http://schemas.microsoft.com/office/drawing/2014/main" id="{2D366EF9-872E-4954-B4D3-328E2280F828}"/>
                  </a:ext>
                </a:extLst>
              </p:cNvPr>
              <p:cNvGrpSpPr/>
              <p:nvPr/>
            </p:nvGrpSpPr>
            <p:grpSpPr>
              <a:xfrm>
                <a:off x="5037535" y="3622303"/>
                <a:ext cx="2370410" cy="1291043"/>
                <a:chOff x="5478483" y="2362421"/>
                <a:chExt cx="2042781" cy="1112307"/>
              </a:xfrm>
            </p:grpSpPr>
            <p:sp>
              <p:nvSpPr>
                <p:cNvPr id="147" name="Шестиугольник 146">
                  <a:extLst>
                    <a:ext uri="{FF2B5EF4-FFF2-40B4-BE49-F238E27FC236}">
                      <a16:creationId xmlns:a16="http://schemas.microsoft.com/office/drawing/2014/main" id="{5ADBEA5E-E4EE-4F7A-BF75-82FBA1333624}"/>
                    </a:ext>
                  </a:extLst>
                </p:cNvPr>
                <p:cNvSpPr/>
                <p:nvPr/>
              </p:nvSpPr>
              <p:spPr>
                <a:xfrm>
                  <a:off x="5478483" y="2362421"/>
                  <a:ext cx="2042781" cy="1112307"/>
                </a:xfrm>
                <a:prstGeom prst="hexagon">
                  <a:avLst/>
                </a:prstGeom>
                <a:solidFill>
                  <a:srgbClr val="FF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8" name="Шестиугольник 147">
                  <a:extLst>
                    <a:ext uri="{FF2B5EF4-FFF2-40B4-BE49-F238E27FC236}">
                      <a16:creationId xmlns:a16="http://schemas.microsoft.com/office/drawing/2014/main" id="{ADEAF2FF-69C8-4DAA-8743-9F4CEB78634D}"/>
                    </a:ext>
                  </a:extLst>
                </p:cNvPr>
                <p:cNvSpPr/>
                <p:nvPr/>
              </p:nvSpPr>
              <p:spPr>
                <a:xfrm>
                  <a:off x="5593575" y="2408717"/>
                  <a:ext cx="1828435" cy="1019715"/>
                </a:xfrm>
                <a:prstGeom prst="hexagon">
                  <a:avLst/>
                </a:prstGeom>
                <a:solidFill>
                  <a:srgbClr val="00B5C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9" name="Шестиугольник 148">
                  <a:extLst>
                    <a:ext uri="{FF2B5EF4-FFF2-40B4-BE49-F238E27FC236}">
                      <a16:creationId xmlns:a16="http://schemas.microsoft.com/office/drawing/2014/main" id="{38C92645-0480-416C-A416-F7AC0F99E6EA}"/>
                    </a:ext>
                  </a:extLst>
                </p:cNvPr>
                <p:cNvSpPr/>
                <p:nvPr/>
              </p:nvSpPr>
              <p:spPr>
                <a:xfrm>
                  <a:off x="5719521" y="2496620"/>
                  <a:ext cx="1569961" cy="846709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0" name="Шестиугольник 149">
                  <a:extLst>
                    <a:ext uri="{FF2B5EF4-FFF2-40B4-BE49-F238E27FC236}">
                      <a16:creationId xmlns:a16="http://schemas.microsoft.com/office/drawing/2014/main" id="{90D7A5CA-4E79-4A93-A17C-B8B7D7229493}"/>
                    </a:ext>
                  </a:extLst>
                </p:cNvPr>
                <p:cNvSpPr/>
                <p:nvPr/>
              </p:nvSpPr>
              <p:spPr>
                <a:xfrm>
                  <a:off x="5841854" y="2558673"/>
                  <a:ext cx="1325292" cy="702920"/>
                </a:xfrm>
                <a:prstGeom prst="hexagon">
                  <a:avLst/>
                </a:prstGeom>
                <a:solidFill>
                  <a:srgbClr val="00AE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1" name="Трапеция 150">
                  <a:extLst>
                    <a:ext uri="{FF2B5EF4-FFF2-40B4-BE49-F238E27FC236}">
                      <a16:creationId xmlns:a16="http://schemas.microsoft.com/office/drawing/2014/main" id="{402A1079-C13B-4AA3-BE45-F13715D59C29}"/>
                    </a:ext>
                  </a:extLst>
                </p:cNvPr>
                <p:cNvSpPr/>
                <p:nvPr/>
              </p:nvSpPr>
              <p:spPr>
                <a:xfrm>
                  <a:off x="5841854" y="2567954"/>
                  <a:ext cx="1310001" cy="341302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00CD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2" name="Шестиугольник 151">
                  <a:extLst>
                    <a:ext uri="{FF2B5EF4-FFF2-40B4-BE49-F238E27FC236}">
                      <a16:creationId xmlns:a16="http://schemas.microsoft.com/office/drawing/2014/main" id="{2A3092F5-AF4F-4456-997E-E73860CC7FA4}"/>
                    </a:ext>
                  </a:extLst>
                </p:cNvPr>
                <p:cNvSpPr/>
                <p:nvPr/>
              </p:nvSpPr>
              <p:spPr>
                <a:xfrm>
                  <a:off x="5974384" y="2632235"/>
                  <a:ext cx="1029651" cy="547624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Бюджет субъекта</a:t>
                  </a:r>
                </a:p>
              </p:txBody>
            </p:sp>
          </p:grpSp>
          <p:grpSp>
            <p:nvGrpSpPr>
              <p:cNvPr id="70" name="Группа 69">
                <a:extLst>
                  <a:ext uri="{FF2B5EF4-FFF2-40B4-BE49-F238E27FC236}">
                    <a16:creationId xmlns:a16="http://schemas.microsoft.com/office/drawing/2014/main" id="{67594228-30CC-4E3F-974F-210ACA43A31C}"/>
                  </a:ext>
                </a:extLst>
              </p:cNvPr>
              <p:cNvGrpSpPr/>
              <p:nvPr/>
            </p:nvGrpSpPr>
            <p:grpSpPr>
              <a:xfrm>
                <a:off x="7101711" y="4282601"/>
                <a:ext cx="2497340" cy="1262194"/>
                <a:chOff x="7146166" y="1691234"/>
                <a:chExt cx="2019834" cy="1342375"/>
              </a:xfrm>
            </p:grpSpPr>
            <p:sp>
              <p:nvSpPr>
                <p:cNvPr id="142" name="Шестиугольник 141">
                  <a:extLst>
                    <a:ext uri="{FF2B5EF4-FFF2-40B4-BE49-F238E27FC236}">
                      <a16:creationId xmlns:a16="http://schemas.microsoft.com/office/drawing/2014/main" id="{774EA96D-8A03-4386-ACFD-935333EBD736}"/>
                    </a:ext>
                  </a:extLst>
                </p:cNvPr>
                <p:cNvSpPr/>
                <p:nvPr/>
              </p:nvSpPr>
              <p:spPr>
                <a:xfrm>
                  <a:off x="7146166" y="1691234"/>
                  <a:ext cx="2019834" cy="1342375"/>
                </a:xfrm>
                <a:prstGeom prst="hexagon">
                  <a:avLst/>
                </a:prstGeom>
                <a:solidFill>
                  <a:srgbClr val="AAE1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3" name="Шестиугольник 142">
                  <a:extLst>
                    <a:ext uri="{FF2B5EF4-FFF2-40B4-BE49-F238E27FC236}">
                      <a16:creationId xmlns:a16="http://schemas.microsoft.com/office/drawing/2014/main" id="{BA364A73-7371-4CF6-9CB7-B342AA8222F5}"/>
                    </a:ext>
                  </a:extLst>
                </p:cNvPr>
                <p:cNvSpPr/>
                <p:nvPr/>
              </p:nvSpPr>
              <p:spPr>
                <a:xfrm>
                  <a:off x="7285296" y="1789865"/>
                  <a:ext cx="1734303" cy="1114626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4" name="Шестиугольник 143">
                  <a:extLst>
                    <a:ext uri="{FF2B5EF4-FFF2-40B4-BE49-F238E27FC236}">
                      <a16:creationId xmlns:a16="http://schemas.microsoft.com/office/drawing/2014/main" id="{7CBD30EE-35CC-48D4-8EFD-2FEC5AC11559}"/>
                    </a:ext>
                  </a:extLst>
                </p:cNvPr>
                <p:cNvSpPr/>
                <p:nvPr/>
              </p:nvSpPr>
              <p:spPr>
                <a:xfrm>
                  <a:off x="7420435" y="1871553"/>
                  <a:ext cx="1464022" cy="925339"/>
                </a:xfrm>
                <a:prstGeom prst="hexagon">
                  <a:avLst/>
                </a:prstGeom>
                <a:solidFill>
                  <a:srgbClr val="00A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5" name="Трапеция 144">
                  <a:extLst>
                    <a:ext uri="{FF2B5EF4-FFF2-40B4-BE49-F238E27FC236}">
                      <a16:creationId xmlns:a16="http://schemas.microsoft.com/office/drawing/2014/main" id="{9028C75D-1D4A-4FC6-913E-C13887EF7EB3}"/>
                    </a:ext>
                  </a:extLst>
                </p:cNvPr>
                <p:cNvSpPr/>
                <p:nvPr/>
              </p:nvSpPr>
              <p:spPr>
                <a:xfrm>
                  <a:off x="7431695" y="1874259"/>
                  <a:ext cx="1447131" cy="449440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00CD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6" name="Шестиугольник 145">
                  <a:extLst>
                    <a:ext uri="{FF2B5EF4-FFF2-40B4-BE49-F238E27FC236}">
                      <a16:creationId xmlns:a16="http://schemas.microsoft.com/office/drawing/2014/main" id="{176CDCE2-F0C9-4967-BD79-4E1F6453A897}"/>
                    </a:ext>
                  </a:extLst>
                </p:cNvPr>
                <p:cNvSpPr/>
                <p:nvPr/>
              </p:nvSpPr>
              <p:spPr>
                <a:xfrm>
                  <a:off x="7566838" y="1968391"/>
                  <a:ext cx="1137434" cy="720904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Бюджеты территориальных фондов обязательного медицинского страхования</a:t>
                  </a:r>
                </a:p>
              </p:txBody>
            </p:sp>
          </p:grpSp>
          <p:grpSp>
            <p:nvGrpSpPr>
              <p:cNvPr id="71" name="Группа 70">
                <a:extLst>
                  <a:ext uri="{FF2B5EF4-FFF2-40B4-BE49-F238E27FC236}">
                    <a16:creationId xmlns:a16="http://schemas.microsoft.com/office/drawing/2014/main" id="{470A8823-3C3A-43BB-BF99-E3DF18C4B7E7}"/>
                  </a:ext>
                </a:extLst>
              </p:cNvPr>
              <p:cNvGrpSpPr/>
              <p:nvPr/>
            </p:nvGrpSpPr>
            <p:grpSpPr>
              <a:xfrm>
                <a:off x="5024502" y="4852983"/>
                <a:ext cx="2365155" cy="1291042"/>
                <a:chOff x="5478483" y="2362421"/>
                <a:chExt cx="2038252" cy="1112307"/>
              </a:xfrm>
            </p:grpSpPr>
            <p:sp>
              <p:nvSpPr>
                <p:cNvPr id="136" name="Шестиугольник 135">
                  <a:extLst>
                    <a:ext uri="{FF2B5EF4-FFF2-40B4-BE49-F238E27FC236}">
                      <a16:creationId xmlns:a16="http://schemas.microsoft.com/office/drawing/2014/main" id="{7067ED08-D72A-4D0A-AC83-063DE144FC8E}"/>
                    </a:ext>
                  </a:extLst>
                </p:cNvPr>
                <p:cNvSpPr/>
                <p:nvPr/>
              </p:nvSpPr>
              <p:spPr>
                <a:xfrm>
                  <a:off x="5478483" y="2362421"/>
                  <a:ext cx="2038252" cy="1112307"/>
                </a:xfrm>
                <a:prstGeom prst="hexagon">
                  <a:avLst/>
                </a:prstGeom>
                <a:solidFill>
                  <a:srgbClr val="FF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7" name="Шестиугольник 136">
                  <a:extLst>
                    <a:ext uri="{FF2B5EF4-FFF2-40B4-BE49-F238E27FC236}">
                      <a16:creationId xmlns:a16="http://schemas.microsoft.com/office/drawing/2014/main" id="{E456BA1B-895B-4898-B8F0-D6541B6CC3B3}"/>
                    </a:ext>
                  </a:extLst>
                </p:cNvPr>
                <p:cNvSpPr/>
                <p:nvPr/>
              </p:nvSpPr>
              <p:spPr>
                <a:xfrm>
                  <a:off x="5593576" y="2408717"/>
                  <a:ext cx="1787534" cy="1019715"/>
                </a:xfrm>
                <a:prstGeom prst="hexagon">
                  <a:avLst/>
                </a:prstGeom>
                <a:solidFill>
                  <a:srgbClr val="00B5C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8" name="Шестиугольник 137">
                  <a:extLst>
                    <a:ext uri="{FF2B5EF4-FFF2-40B4-BE49-F238E27FC236}">
                      <a16:creationId xmlns:a16="http://schemas.microsoft.com/office/drawing/2014/main" id="{C27A83A9-8DD6-4BE6-A699-67C4D90B7E00}"/>
                    </a:ext>
                  </a:extLst>
                </p:cNvPr>
                <p:cNvSpPr/>
                <p:nvPr/>
              </p:nvSpPr>
              <p:spPr>
                <a:xfrm>
                  <a:off x="5719521" y="2496620"/>
                  <a:ext cx="1569961" cy="846709"/>
                </a:xfrm>
                <a:prstGeom prst="hexagon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9" name="Шестиугольник 138">
                  <a:extLst>
                    <a:ext uri="{FF2B5EF4-FFF2-40B4-BE49-F238E27FC236}">
                      <a16:creationId xmlns:a16="http://schemas.microsoft.com/office/drawing/2014/main" id="{38E805D7-D2CC-4E24-83A5-B85264470D2B}"/>
                    </a:ext>
                  </a:extLst>
                </p:cNvPr>
                <p:cNvSpPr/>
                <p:nvPr/>
              </p:nvSpPr>
              <p:spPr>
                <a:xfrm>
                  <a:off x="5833167" y="2575245"/>
                  <a:ext cx="1325292" cy="702920"/>
                </a:xfrm>
                <a:prstGeom prst="hexagon">
                  <a:avLst/>
                </a:prstGeom>
                <a:solidFill>
                  <a:srgbClr val="51BEC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0" name="Трапеция 139">
                  <a:extLst>
                    <a:ext uri="{FF2B5EF4-FFF2-40B4-BE49-F238E27FC236}">
                      <a16:creationId xmlns:a16="http://schemas.microsoft.com/office/drawing/2014/main" id="{4C12DD08-C9AA-469B-A0E1-2D619F8D0A70}"/>
                    </a:ext>
                  </a:extLst>
                </p:cNvPr>
                <p:cNvSpPr/>
                <p:nvPr/>
              </p:nvSpPr>
              <p:spPr>
                <a:xfrm>
                  <a:off x="5841854" y="2567954"/>
                  <a:ext cx="1310001" cy="341302"/>
                </a:xfrm>
                <a:prstGeom prst="trapezoid">
                  <a:avLst>
                    <a:gd name="adj" fmla="val 46289"/>
                  </a:avLst>
                </a:prstGeom>
                <a:solidFill>
                  <a:srgbClr val="93D8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1" name="Шестиугольник 140">
                  <a:extLst>
                    <a:ext uri="{FF2B5EF4-FFF2-40B4-BE49-F238E27FC236}">
                      <a16:creationId xmlns:a16="http://schemas.microsoft.com/office/drawing/2014/main" id="{7EDDC83A-CB4F-43C5-8FEC-856FB5A56801}"/>
                    </a:ext>
                  </a:extLst>
                </p:cNvPr>
                <p:cNvSpPr/>
                <p:nvPr/>
              </p:nvSpPr>
              <p:spPr>
                <a:xfrm>
                  <a:off x="5974384" y="2632235"/>
                  <a:ext cx="1029651" cy="547624"/>
                </a:xfrm>
                <a:prstGeom prst="hexagon">
                  <a:avLst/>
                </a:prstGeom>
                <a:solidFill>
                  <a:srgbClr val="E9EB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800" dirty="0">
                      <a:solidFill>
                        <a:schemeClr val="tx1"/>
                      </a:solidFill>
                    </a:rPr>
                    <a:t>Бюджет городского округа</a:t>
                  </a:r>
                </a:p>
              </p:txBody>
            </p:sp>
          </p:grpSp>
          <p:grpSp>
            <p:nvGrpSpPr>
              <p:cNvPr id="72" name="Группа 71">
                <a:extLst>
                  <a:ext uri="{FF2B5EF4-FFF2-40B4-BE49-F238E27FC236}">
                    <a16:creationId xmlns:a16="http://schemas.microsoft.com/office/drawing/2014/main" id="{EF3F6865-532B-4C91-A373-9549E52DDF1A}"/>
                  </a:ext>
                </a:extLst>
              </p:cNvPr>
              <p:cNvGrpSpPr/>
              <p:nvPr/>
            </p:nvGrpSpPr>
            <p:grpSpPr>
              <a:xfrm>
                <a:off x="2528846" y="4259259"/>
                <a:ext cx="2956996" cy="1294750"/>
                <a:chOff x="3794405" y="3737819"/>
                <a:chExt cx="2011389" cy="1213289"/>
              </a:xfrm>
            </p:grpSpPr>
            <p:sp>
              <p:nvSpPr>
                <p:cNvPr id="126" name="Шестиугольник 125">
                  <a:extLst>
                    <a:ext uri="{FF2B5EF4-FFF2-40B4-BE49-F238E27FC236}">
                      <a16:creationId xmlns:a16="http://schemas.microsoft.com/office/drawing/2014/main" id="{0D929D7B-AF1A-4F37-98F8-BEC437A68FB5}"/>
                    </a:ext>
                  </a:extLst>
                </p:cNvPr>
                <p:cNvSpPr/>
                <p:nvPr/>
              </p:nvSpPr>
              <p:spPr>
                <a:xfrm>
                  <a:off x="3794405" y="3737819"/>
                  <a:ext cx="2011389" cy="1213289"/>
                </a:xfrm>
                <a:prstGeom prst="hexagon">
                  <a:avLst/>
                </a:prstGeom>
                <a:solidFill>
                  <a:srgbClr val="FF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27" name="Группа 126">
                  <a:extLst>
                    <a:ext uri="{FF2B5EF4-FFF2-40B4-BE49-F238E27FC236}">
                      <a16:creationId xmlns:a16="http://schemas.microsoft.com/office/drawing/2014/main" id="{650565AF-DFD7-4CFC-BA8B-ED37B0FC26FC}"/>
                    </a:ext>
                  </a:extLst>
                </p:cNvPr>
                <p:cNvGrpSpPr/>
                <p:nvPr/>
              </p:nvGrpSpPr>
              <p:grpSpPr>
                <a:xfrm>
                  <a:off x="3924211" y="3853971"/>
                  <a:ext cx="1759273" cy="973509"/>
                  <a:chOff x="4600462" y="5020439"/>
                  <a:chExt cx="1759273" cy="973509"/>
                </a:xfrm>
              </p:grpSpPr>
              <p:sp>
                <p:nvSpPr>
                  <p:cNvPr id="128" name="Шестиугольник 127">
                    <a:extLst>
                      <a:ext uri="{FF2B5EF4-FFF2-40B4-BE49-F238E27FC236}">
                        <a16:creationId xmlns:a16="http://schemas.microsoft.com/office/drawing/2014/main" id="{C7259E7F-88F5-4418-BA0A-7524B1FD5C9D}"/>
                      </a:ext>
                    </a:extLst>
                  </p:cNvPr>
                  <p:cNvSpPr/>
                  <p:nvPr/>
                </p:nvSpPr>
                <p:spPr>
                  <a:xfrm>
                    <a:off x="4600462" y="5020439"/>
                    <a:ext cx="1759273" cy="973509"/>
                  </a:xfrm>
                  <a:prstGeom prst="hexagon">
                    <a:avLst/>
                  </a:prstGeom>
                  <a:solidFill>
                    <a:srgbClr val="00B5C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9" name="Шестиугольник 128">
                    <a:extLst>
                      <a:ext uri="{FF2B5EF4-FFF2-40B4-BE49-F238E27FC236}">
                        <a16:creationId xmlns:a16="http://schemas.microsoft.com/office/drawing/2014/main" id="{19CDBC44-FD9A-49CF-B6D9-D57A22C4BA60}"/>
                      </a:ext>
                    </a:extLst>
                  </p:cNvPr>
                  <p:cNvSpPr/>
                  <p:nvPr/>
                </p:nvSpPr>
                <p:spPr>
                  <a:xfrm>
                    <a:off x="4666004" y="5076698"/>
                    <a:ext cx="1610530" cy="854083"/>
                  </a:xfrm>
                  <a:prstGeom prst="hexagon">
                    <a:avLst/>
                  </a:prstGeom>
                  <a:solidFill>
                    <a:srgbClr val="007FB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130" name="Группа 129">
                    <a:extLst>
                      <a:ext uri="{FF2B5EF4-FFF2-40B4-BE49-F238E27FC236}">
                        <a16:creationId xmlns:a16="http://schemas.microsoft.com/office/drawing/2014/main" id="{E134F9CB-4FDA-47AE-A5AE-1270361847A8}"/>
                      </a:ext>
                    </a:extLst>
                  </p:cNvPr>
                  <p:cNvGrpSpPr/>
                  <p:nvPr/>
                </p:nvGrpSpPr>
                <p:grpSpPr>
                  <a:xfrm>
                    <a:off x="4715385" y="5133307"/>
                    <a:ext cx="1491824" cy="741053"/>
                    <a:chOff x="7173984" y="4945816"/>
                    <a:chExt cx="1491824" cy="741053"/>
                  </a:xfrm>
                </p:grpSpPr>
                <p:sp>
                  <p:nvSpPr>
                    <p:cNvPr id="131" name="Шестиугольник 130">
                      <a:extLst>
                        <a:ext uri="{FF2B5EF4-FFF2-40B4-BE49-F238E27FC236}">
                          <a16:creationId xmlns:a16="http://schemas.microsoft.com/office/drawing/2014/main" id="{5F80B384-A0CC-4A95-946F-B2C886275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3984" y="4945816"/>
                      <a:ext cx="1491824" cy="741053"/>
                    </a:xfrm>
                    <a:prstGeom prst="hexagon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132" name="Группа 131">
                      <a:extLst>
                        <a:ext uri="{FF2B5EF4-FFF2-40B4-BE49-F238E27FC236}">
                          <a16:creationId xmlns:a16="http://schemas.microsoft.com/office/drawing/2014/main" id="{A718C6F1-0889-4700-BC5B-84686058171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304759" y="5012316"/>
                      <a:ext cx="1259333" cy="615207"/>
                      <a:chOff x="7304759" y="5012316"/>
                      <a:chExt cx="1259333" cy="615207"/>
                    </a:xfrm>
                  </p:grpSpPr>
                  <p:sp>
                    <p:nvSpPr>
                      <p:cNvPr id="133" name="Шестиугольник 132">
                        <a:extLst>
                          <a:ext uri="{FF2B5EF4-FFF2-40B4-BE49-F238E27FC236}">
                            <a16:creationId xmlns:a16="http://schemas.microsoft.com/office/drawing/2014/main" id="{95B14D9C-3EBD-42BE-BD59-6AFC1CE642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4759" y="5012316"/>
                        <a:ext cx="1259333" cy="615207"/>
                      </a:xfrm>
                      <a:prstGeom prst="hexagon">
                        <a:avLst/>
                      </a:prstGeom>
                      <a:solidFill>
                        <a:srgbClr val="50BEC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134" name="Трапеция 133">
                        <a:extLst>
                          <a:ext uri="{FF2B5EF4-FFF2-40B4-BE49-F238E27FC236}">
                            <a16:creationId xmlns:a16="http://schemas.microsoft.com/office/drawing/2014/main" id="{9BC4373C-2867-42C0-8881-DE1E0F52A7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4759" y="5020439"/>
                        <a:ext cx="1244803" cy="298713"/>
                      </a:xfrm>
                      <a:prstGeom prst="trapezoid">
                        <a:avLst>
                          <a:gd name="adj" fmla="val 46289"/>
                        </a:avLst>
                      </a:prstGeom>
                      <a:solidFill>
                        <a:srgbClr val="95D8E3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135" name="Шестиугольник 134">
                        <a:extLst>
                          <a:ext uri="{FF2B5EF4-FFF2-40B4-BE49-F238E27FC236}">
                            <a16:creationId xmlns:a16="http://schemas.microsoft.com/office/drawing/2014/main" id="{13DC738B-F850-4D39-B2A7-A1F613B422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30693" y="5076699"/>
                        <a:ext cx="978406" cy="479289"/>
                      </a:xfrm>
                      <a:prstGeom prst="hexagon">
                        <a:avLst/>
                      </a:prstGeom>
                      <a:solidFill>
                        <a:srgbClr val="E9EBE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ru-RU" sz="800" dirty="0">
                            <a:solidFill>
                              <a:schemeClr val="tx1"/>
                            </a:solidFill>
                          </a:rPr>
                          <a:t>Собственные бюджеты муниципальных районов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73" name="Группа 72">
                <a:extLst>
                  <a:ext uri="{FF2B5EF4-FFF2-40B4-BE49-F238E27FC236}">
                    <a16:creationId xmlns:a16="http://schemas.microsoft.com/office/drawing/2014/main" id="{ADA9923E-C39B-44BA-8BA6-9434DCA87C20}"/>
                  </a:ext>
                </a:extLst>
              </p:cNvPr>
              <p:cNvGrpSpPr/>
              <p:nvPr/>
            </p:nvGrpSpPr>
            <p:grpSpPr>
              <a:xfrm>
                <a:off x="2485565" y="5422081"/>
                <a:ext cx="2956996" cy="1341075"/>
                <a:chOff x="3794405" y="3737819"/>
                <a:chExt cx="2011389" cy="1213289"/>
              </a:xfrm>
            </p:grpSpPr>
            <p:sp>
              <p:nvSpPr>
                <p:cNvPr id="116" name="Шестиугольник 115">
                  <a:extLst>
                    <a:ext uri="{FF2B5EF4-FFF2-40B4-BE49-F238E27FC236}">
                      <a16:creationId xmlns:a16="http://schemas.microsoft.com/office/drawing/2014/main" id="{AE5F5EFB-D3C9-42D9-9F80-A0C6894122F2}"/>
                    </a:ext>
                  </a:extLst>
                </p:cNvPr>
                <p:cNvSpPr/>
                <p:nvPr/>
              </p:nvSpPr>
              <p:spPr>
                <a:xfrm>
                  <a:off x="3794405" y="3737819"/>
                  <a:ext cx="2011389" cy="1213289"/>
                </a:xfrm>
                <a:prstGeom prst="hexagon">
                  <a:avLst/>
                </a:prstGeom>
                <a:solidFill>
                  <a:srgbClr val="FF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17" name="Группа 116">
                  <a:extLst>
                    <a:ext uri="{FF2B5EF4-FFF2-40B4-BE49-F238E27FC236}">
                      <a16:creationId xmlns:a16="http://schemas.microsoft.com/office/drawing/2014/main" id="{75B71845-36D2-4AD3-858D-504C632ED0CD}"/>
                    </a:ext>
                  </a:extLst>
                </p:cNvPr>
                <p:cNvGrpSpPr/>
                <p:nvPr/>
              </p:nvGrpSpPr>
              <p:grpSpPr>
                <a:xfrm>
                  <a:off x="3924211" y="3853971"/>
                  <a:ext cx="1759273" cy="973509"/>
                  <a:chOff x="4600462" y="5020439"/>
                  <a:chExt cx="1759273" cy="973509"/>
                </a:xfrm>
              </p:grpSpPr>
              <p:sp>
                <p:nvSpPr>
                  <p:cNvPr id="118" name="Шестиугольник 117">
                    <a:extLst>
                      <a:ext uri="{FF2B5EF4-FFF2-40B4-BE49-F238E27FC236}">
                        <a16:creationId xmlns:a16="http://schemas.microsoft.com/office/drawing/2014/main" id="{C3C903B2-6F02-4538-B792-8B7867DDF67F}"/>
                      </a:ext>
                    </a:extLst>
                  </p:cNvPr>
                  <p:cNvSpPr/>
                  <p:nvPr/>
                </p:nvSpPr>
                <p:spPr>
                  <a:xfrm>
                    <a:off x="4600462" y="5020439"/>
                    <a:ext cx="1759273" cy="973509"/>
                  </a:xfrm>
                  <a:prstGeom prst="hexagon">
                    <a:avLst/>
                  </a:prstGeom>
                  <a:solidFill>
                    <a:srgbClr val="00B5C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9" name="Шестиугольник 118">
                    <a:extLst>
                      <a:ext uri="{FF2B5EF4-FFF2-40B4-BE49-F238E27FC236}">
                        <a16:creationId xmlns:a16="http://schemas.microsoft.com/office/drawing/2014/main" id="{60576FA2-59B0-4273-87DA-0E50D984B8EE}"/>
                      </a:ext>
                    </a:extLst>
                  </p:cNvPr>
                  <p:cNvSpPr/>
                  <p:nvPr/>
                </p:nvSpPr>
                <p:spPr>
                  <a:xfrm>
                    <a:off x="4666004" y="5076698"/>
                    <a:ext cx="1610530" cy="854083"/>
                  </a:xfrm>
                  <a:prstGeom prst="hexagon">
                    <a:avLst/>
                  </a:prstGeom>
                  <a:solidFill>
                    <a:srgbClr val="007FB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120" name="Группа 119">
                    <a:extLst>
                      <a:ext uri="{FF2B5EF4-FFF2-40B4-BE49-F238E27FC236}">
                        <a16:creationId xmlns:a16="http://schemas.microsoft.com/office/drawing/2014/main" id="{AEB690ED-B690-4012-82E5-F70928B798A9}"/>
                      </a:ext>
                    </a:extLst>
                  </p:cNvPr>
                  <p:cNvGrpSpPr/>
                  <p:nvPr/>
                </p:nvGrpSpPr>
                <p:grpSpPr>
                  <a:xfrm>
                    <a:off x="4715385" y="5133307"/>
                    <a:ext cx="1491824" cy="741053"/>
                    <a:chOff x="7173984" y="4945816"/>
                    <a:chExt cx="1491824" cy="741053"/>
                  </a:xfrm>
                </p:grpSpPr>
                <p:sp>
                  <p:nvSpPr>
                    <p:cNvPr id="121" name="Шестиугольник 120">
                      <a:extLst>
                        <a:ext uri="{FF2B5EF4-FFF2-40B4-BE49-F238E27FC236}">
                          <a16:creationId xmlns:a16="http://schemas.microsoft.com/office/drawing/2014/main" id="{AE448FE3-5C6C-40FE-B779-FB5EF6007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3984" y="4945816"/>
                      <a:ext cx="1491824" cy="741053"/>
                    </a:xfrm>
                    <a:prstGeom prst="hexagon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122" name="Группа 121">
                      <a:extLst>
                        <a:ext uri="{FF2B5EF4-FFF2-40B4-BE49-F238E27FC236}">
                          <a16:creationId xmlns:a16="http://schemas.microsoft.com/office/drawing/2014/main" id="{7310CEDC-87E3-452B-9B30-849D254000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304758" y="5012316"/>
                      <a:ext cx="1259334" cy="615207"/>
                      <a:chOff x="7304758" y="5012316"/>
                      <a:chExt cx="1259334" cy="615207"/>
                    </a:xfrm>
                  </p:grpSpPr>
                  <p:sp>
                    <p:nvSpPr>
                      <p:cNvPr id="123" name="Шестиугольник 122">
                        <a:extLst>
                          <a:ext uri="{FF2B5EF4-FFF2-40B4-BE49-F238E27FC236}">
                            <a16:creationId xmlns:a16="http://schemas.microsoft.com/office/drawing/2014/main" id="{80DD7176-09DE-4844-9A5D-D9984D816E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4759" y="5012316"/>
                        <a:ext cx="1259333" cy="615207"/>
                      </a:xfrm>
                      <a:prstGeom prst="hexagon">
                        <a:avLst/>
                      </a:prstGeom>
                      <a:solidFill>
                        <a:srgbClr val="50BEC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124" name="Трапеция 123">
                        <a:extLst>
                          <a:ext uri="{FF2B5EF4-FFF2-40B4-BE49-F238E27FC236}">
                            <a16:creationId xmlns:a16="http://schemas.microsoft.com/office/drawing/2014/main" id="{0E3B347C-C31B-4D9D-BB2F-C69EBA40D4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4758" y="5020439"/>
                        <a:ext cx="1259173" cy="298713"/>
                      </a:xfrm>
                      <a:prstGeom prst="trapezoid">
                        <a:avLst>
                          <a:gd name="adj" fmla="val 46289"/>
                        </a:avLst>
                      </a:prstGeom>
                      <a:solidFill>
                        <a:srgbClr val="95D8E3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125" name="Шестиугольник 124">
                        <a:extLst>
                          <a:ext uri="{FF2B5EF4-FFF2-40B4-BE49-F238E27FC236}">
                            <a16:creationId xmlns:a16="http://schemas.microsoft.com/office/drawing/2014/main" id="{749F7F74-BF37-47FF-AE29-C304AA8C5D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30693" y="5076699"/>
                        <a:ext cx="978406" cy="479289"/>
                      </a:xfrm>
                      <a:prstGeom prst="hexagon">
                        <a:avLst/>
                      </a:prstGeom>
                      <a:solidFill>
                        <a:srgbClr val="E9EBEE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ru-RU" sz="800" dirty="0">
                            <a:solidFill>
                              <a:schemeClr val="tx1"/>
                            </a:solidFill>
                          </a:rPr>
                          <a:t>Бюджет поселения</a:t>
                        </a:r>
                      </a:p>
                    </p:txBody>
                  </p:sp>
                </p:grpSp>
              </p:grpSp>
            </p:grpSp>
          </p:grpSp>
          <p:grpSp>
            <p:nvGrpSpPr>
              <p:cNvPr id="74" name="Группа 73">
                <a:extLst>
                  <a:ext uri="{FF2B5EF4-FFF2-40B4-BE49-F238E27FC236}">
                    <a16:creationId xmlns:a16="http://schemas.microsoft.com/office/drawing/2014/main" id="{D52F24D4-2DF7-4428-B161-C076D52F6C79}"/>
                  </a:ext>
                </a:extLst>
              </p:cNvPr>
              <p:cNvGrpSpPr/>
              <p:nvPr/>
            </p:nvGrpSpPr>
            <p:grpSpPr>
              <a:xfrm>
                <a:off x="7037317" y="5561754"/>
                <a:ext cx="2527607" cy="1009366"/>
                <a:chOff x="7070802" y="4190896"/>
                <a:chExt cx="2054802" cy="1023174"/>
              </a:xfrm>
            </p:grpSpPr>
            <p:sp>
              <p:nvSpPr>
                <p:cNvPr id="111" name="Шестиугольник 110">
                  <a:extLst>
                    <a:ext uri="{FF2B5EF4-FFF2-40B4-BE49-F238E27FC236}">
                      <a16:creationId xmlns:a16="http://schemas.microsoft.com/office/drawing/2014/main" id="{1186279D-D627-4755-9DE9-2EF4028AC061}"/>
                    </a:ext>
                  </a:extLst>
                </p:cNvPr>
                <p:cNvSpPr/>
                <p:nvPr/>
              </p:nvSpPr>
              <p:spPr>
                <a:xfrm>
                  <a:off x="7070802" y="4190896"/>
                  <a:ext cx="2054802" cy="1023174"/>
                </a:xfrm>
                <a:prstGeom prst="hexagon">
                  <a:avLst/>
                </a:prstGeom>
                <a:solidFill>
                  <a:srgbClr val="FF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05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5" name="Шестиугольник 114">
                  <a:extLst>
                    <a:ext uri="{FF2B5EF4-FFF2-40B4-BE49-F238E27FC236}">
                      <a16:creationId xmlns:a16="http://schemas.microsoft.com/office/drawing/2014/main" id="{0ACD9897-0612-47B9-A104-7B5A9D272783}"/>
                    </a:ext>
                  </a:extLst>
                </p:cNvPr>
                <p:cNvSpPr/>
                <p:nvPr/>
              </p:nvSpPr>
              <p:spPr>
                <a:xfrm>
                  <a:off x="7163201" y="4255673"/>
                  <a:ext cx="1844996" cy="858801"/>
                </a:xfrm>
                <a:prstGeom prst="hexagon">
                  <a:avLst/>
                </a:prstGeom>
                <a:solidFill>
                  <a:srgbClr val="00B5C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050" dirty="0">
                      <a:solidFill>
                        <a:schemeClr val="tx1"/>
                      </a:solidFill>
                    </a:rPr>
                    <a:t>Консолидированный бюджет субъекта</a:t>
                  </a:r>
                </a:p>
              </p:txBody>
            </p:sp>
          </p:grpSp>
          <p:sp>
            <p:nvSpPr>
              <p:cNvPr id="76" name="Блок-схема: узел 75">
                <a:extLst>
                  <a:ext uri="{FF2B5EF4-FFF2-40B4-BE49-F238E27FC236}">
                    <a16:creationId xmlns:a16="http://schemas.microsoft.com/office/drawing/2014/main" id="{3B1D99C0-D66B-401A-A746-3BF2D991BABF}"/>
                  </a:ext>
                </a:extLst>
              </p:cNvPr>
              <p:cNvSpPr/>
              <p:nvPr/>
            </p:nvSpPr>
            <p:spPr>
              <a:xfrm>
                <a:off x="5304613" y="2882296"/>
                <a:ext cx="221418" cy="177571"/>
              </a:xfrm>
              <a:prstGeom prst="flowChartConnector">
                <a:avLst/>
              </a:prstGeom>
              <a:solidFill>
                <a:srgbClr val="92BB3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Блок-схема: узел 76">
                <a:extLst>
                  <a:ext uri="{FF2B5EF4-FFF2-40B4-BE49-F238E27FC236}">
                    <a16:creationId xmlns:a16="http://schemas.microsoft.com/office/drawing/2014/main" id="{55B23446-FBF8-495F-8D06-B7FC5CD68798}"/>
                  </a:ext>
                </a:extLst>
              </p:cNvPr>
              <p:cNvSpPr/>
              <p:nvPr/>
            </p:nvSpPr>
            <p:spPr>
              <a:xfrm>
                <a:off x="8974805" y="4748391"/>
                <a:ext cx="221418" cy="177571"/>
              </a:xfrm>
              <a:prstGeom prst="flowChartConnector">
                <a:avLst/>
              </a:prstGeom>
              <a:solidFill>
                <a:srgbClr val="00AC6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Блок-схема: узел 77">
                <a:extLst>
                  <a:ext uri="{FF2B5EF4-FFF2-40B4-BE49-F238E27FC236}">
                    <a16:creationId xmlns:a16="http://schemas.microsoft.com/office/drawing/2014/main" id="{AFE85DB3-5039-41D0-BCB4-198E3F245EE0}"/>
                  </a:ext>
                </a:extLst>
              </p:cNvPr>
              <p:cNvSpPr/>
              <p:nvPr/>
            </p:nvSpPr>
            <p:spPr>
              <a:xfrm>
                <a:off x="4691211" y="5891556"/>
                <a:ext cx="221418" cy="177571"/>
              </a:xfrm>
              <a:prstGeom prst="flowChartConnector">
                <a:avLst/>
              </a:prstGeom>
              <a:solidFill>
                <a:srgbClr val="50BEC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9E2C8667-E245-4D2E-8ED9-53516AA7C06F}"/>
                  </a:ext>
                </a:extLst>
              </p:cNvPr>
              <p:cNvSpPr/>
              <p:nvPr/>
            </p:nvSpPr>
            <p:spPr>
              <a:xfrm>
                <a:off x="5290857" y="6156330"/>
                <a:ext cx="1675400" cy="369049"/>
              </a:xfrm>
              <a:prstGeom prst="rect">
                <a:avLst/>
              </a:prstGeom>
              <a:solidFill>
                <a:srgbClr val="95D8E3">
                  <a:alpha val="50000"/>
                </a:srgbClr>
              </a:solidFill>
              <a:ln>
                <a:solidFill>
                  <a:srgbClr val="50BEC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>
                    <a:solidFill>
                      <a:schemeClr val="tx1"/>
                    </a:solidFill>
                  </a:rPr>
                  <a:t>Муниципальный уровень</a:t>
                </a:r>
              </a:p>
            </p:txBody>
          </p:sp>
          <p:cxnSp>
            <p:nvCxnSpPr>
              <p:cNvPr id="83" name="Прямая соединительная линия 82">
                <a:extLst>
                  <a:ext uri="{FF2B5EF4-FFF2-40B4-BE49-F238E27FC236}">
                    <a16:creationId xmlns:a16="http://schemas.microsoft.com/office/drawing/2014/main" id="{43393AE4-3412-4A58-BBD6-7EC3A7471D74}"/>
                  </a:ext>
                </a:extLst>
              </p:cNvPr>
              <p:cNvCxnSpPr>
                <a:cxnSpLocks/>
                <a:stCxn id="78" idx="5"/>
                <a:endCxn id="79" idx="1"/>
              </p:cNvCxnSpPr>
              <p:nvPr/>
            </p:nvCxnSpPr>
            <p:spPr>
              <a:xfrm>
                <a:off x="4880203" y="6043123"/>
                <a:ext cx="410655" cy="297732"/>
              </a:xfrm>
              <a:prstGeom prst="line">
                <a:avLst/>
              </a:prstGeom>
              <a:ln>
                <a:solidFill>
                  <a:srgbClr val="50BECE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D53F4502-4335-4A73-A16C-775BF1C9D4F9}"/>
                  </a:ext>
                </a:extLst>
              </p:cNvPr>
              <p:cNvSpPr/>
              <p:nvPr/>
            </p:nvSpPr>
            <p:spPr>
              <a:xfrm>
                <a:off x="9366874" y="5040265"/>
                <a:ext cx="1675400" cy="369049"/>
              </a:xfrm>
              <a:prstGeom prst="rect">
                <a:avLst/>
              </a:prstGeom>
              <a:solidFill>
                <a:srgbClr val="00CD83">
                  <a:alpha val="50000"/>
                </a:srgbClr>
              </a:solidFill>
              <a:ln>
                <a:solidFill>
                  <a:srgbClr val="00A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>
                    <a:solidFill>
                      <a:schemeClr val="tx1"/>
                    </a:solidFill>
                  </a:rPr>
                  <a:t>Региональный уровень</a:t>
                </a:r>
              </a:p>
            </p:txBody>
          </p:sp>
          <p:cxnSp>
            <p:nvCxnSpPr>
              <p:cNvPr id="91" name="Прямая соединительная линия 90">
                <a:extLst>
                  <a:ext uri="{FF2B5EF4-FFF2-40B4-BE49-F238E27FC236}">
                    <a16:creationId xmlns:a16="http://schemas.microsoft.com/office/drawing/2014/main" id="{D53CD0AE-5C67-4CFE-BB47-C8DED94872ED}"/>
                  </a:ext>
                </a:extLst>
              </p:cNvPr>
              <p:cNvCxnSpPr>
                <a:cxnSpLocks/>
                <a:stCxn id="77" idx="5"/>
                <a:endCxn id="87" idx="1"/>
              </p:cNvCxnSpPr>
              <p:nvPr/>
            </p:nvCxnSpPr>
            <p:spPr>
              <a:xfrm>
                <a:off x="9163797" y="4899958"/>
                <a:ext cx="203077" cy="324832"/>
              </a:xfrm>
              <a:prstGeom prst="line">
                <a:avLst/>
              </a:prstGeom>
              <a:ln>
                <a:solidFill>
                  <a:srgbClr val="00AC6C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5" name="Прямоугольник 94">
                <a:extLst>
                  <a:ext uri="{FF2B5EF4-FFF2-40B4-BE49-F238E27FC236}">
                    <a16:creationId xmlns:a16="http://schemas.microsoft.com/office/drawing/2014/main" id="{755377AC-E1FC-430F-A716-35BA81E9D337}"/>
                  </a:ext>
                </a:extLst>
              </p:cNvPr>
              <p:cNvSpPr/>
              <p:nvPr/>
            </p:nvSpPr>
            <p:spPr>
              <a:xfrm>
                <a:off x="3399420" y="2394881"/>
                <a:ext cx="1675400" cy="369049"/>
              </a:xfrm>
              <a:prstGeom prst="rect">
                <a:avLst/>
              </a:prstGeom>
              <a:solidFill>
                <a:srgbClr val="B2E06D">
                  <a:alpha val="50000"/>
                </a:srgbClr>
              </a:solidFill>
              <a:ln>
                <a:solidFill>
                  <a:srgbClr val="92BB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>
                    <a:solidFill>
                      <a:schemeClr val="tx1"/>
                    </a:solidFill>
                  </a:rPr>
                  <a:t>Федеральный уровень</a:t>
                </a:r>
              </a:p>
            </p:txBody>
          </p:sp>
          <p:cxnSp>
            <p:nvCxnSpPr>
              <p:cNvPr id="99" name="Прямая соединительная линия 98">
                <a:extLst>
                  <a:ext uri="{FF2B5EF4-FFF2-40B4-BE49-F238E27FC236}">
                    <a16:creationId xmlns:a16="http://schemas.microsoft.com/office/drawing/2014/main" id="{2157E43F-5607-421F-9125-D71F2E47EAB9}"/>
                  </a:ext>
                </a:extLst>
              </p:cNvPr>
              <p:cNvCxnSpPr>
                <a:cxnSpLocks/>
                <a:stCxn id="95" idx="3"/>
                <a:endCxn id="76" idx="1"/>
              </p:cNvCxnSpPr>
              <p:nvPr/>
            </p:nvCxnSpPr>
            <p:spPr>
              <a:xfrm>
                <a:off x="5074820" y="2579405"/>
                <a:ext cx="262219" cy="328895"/>
              </a:xfrm>
              <a:prstGeom prst="line">
                <a:avLst/>
              </a:prstGeom>
              <a:ln>
                <a:solidFill>
                  <a:srgbClr val="92BB3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3250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B91A9-7DC5-4322-820E-0EA3CA69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47" y="-93563"/>
            <a:ext cx="115013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 налоги и сборы на территории России</a:t>
            </a:r>
            <a:endParaRPr lang="ru-RU" sz="320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90296F4-BE18-4CDC-AB67-B0F62267282F}"/>
              </a:ext>
            </a:extLst>
          </p:cNvPr>
          <p:cNvGrpSpPr/>
          <p:nvPr/>
        </p:nvGrpSpPr>
        <p:grpSpPr>
          <a:xfrm>
            <a:off x="2362013" y="824798"/>
            <a:ext cx="7467973" cy="5685059"/>
            <a:chOff x="1623291" y="895256"/>
            <a:chExt cx="5350914" cy="5256000"/>
          </a:xfrm>
        </p:grpSpPr>
        <p:sp>
          <p:nvSpPr>
            <p:cNvPr id="114" name="Ellipse 3">
              <a:extLst>
                <a:ext uri="{FF2B5EF4-FFF2-40B4-BE49-F238E27FC236}">
                  <a16:creationId xmlns:a16="http://schemas.microsoft.com/office/drawing/2014/main" id="{D14A4E54-75A2-446C-96BF-B1F557B18717}"/>
                </a:ext>
              </a:extLst>
            </p:cNvPr>
            <p:cNvSpPr/>
            <p:nvPr/>
          </p:nvSpPr>
          <p:spPr>
            <a:xfrm>
              <a:off x="3095659" y="2409709"/>
              <a:ext cx="2391102" cy="2326023"/>
            </a:xfrm>
            <a:prstGeom prst="ellipse">
              <a:avLst/>
            </a:prstGeom>
            <a:gradFill flip="none" rotWithShape="1">
              <a:gsLst>
                <a:gs pos="0">
                  <a:srgbClr val="3F4855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3F4855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3F4855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175" cap="flat" cmpd="sng" algn="ctr">
              <a:solidFill>
                <a:srgbClr val="3F485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Федеральные налоги и сборы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173" name="Ellipse 1">
              <a:extLst>
                <a:ext uri="{FF2B5EF4-FFF2-40B4-BE49-F238E27FC236}">
                  <a16:creationId xmlns:a16="http://schemas.microsoft.com/office/drawing/2014/main" id="{6608F560-6AD9-41B2-B113-79B58B5A63CD}"/>
                </a:ext>
              </a:extLst>
            </p:cNvPr>
            <p:cNvSpPr/>
            <p:nvPr/>
          </p:nvSpPr>
          <p:spPr bwMode="auto">
            <a:xfrm>
              <a:off x="3555867" y="895256"/>
              <a:ext cx="1563135" cy="1352357"/>
            </a:xfrm>
            <a:custGeom>
              <a:avLst/>
              <a:gdLst/>
              <a:ahLst/>
              <a:cxnLst/>
              <a:rect l="l" t="t" r="r" b="b"/>
              <a:pathLst>
                <a:path w="1881327" h="1627643">
                  <a:moveTo>
                    <a:pt x="909737" y="0"/>
                  </a:moveTo>
                  <a:cubicBezTo>
                    <a:pt x="1446331" y="0"/>
                    <a:pt x="1881327" y="434996"/>
                    <a:pt x="1881327" y="971590"/>
                  </a:cubicBezTo>
                  <a:cubicBezTo>
                    <a:pt x="1881327" y="1225467"/>
                    <a:pt x="1783954" y="1456601"/>
                    <a:pt x="1622304" y="1627643"/>
                  </a:cubicBezTo>
                  <a:cubicBezTo>
                    <a:pt x="1407823" y="1531333"/>
                    <a:pt x="1169935" y="1478429"/>
                    <a:pt x="919691" y="1478429"/>
                  </a:cubicBezTo>
                  <a:cubicBezTo>
                    <a:pt x="752338" y="1478429"/>
                    <a:pt x="590510" y="1502090"/>
                    <a:pt x="437764" y="1547609"/>
                  </a:cubicBezTo>
                  <a:cubicBezTo>
                    <a:pt x="439086" y="1543067"/>
                    <a:pt x="439528" y="1538427"/>
                    <a:pt x="439938" y="1533777"/>
                  </a:cubicBezTo>
                  <a:cubicBezTo>
                    <a:pt x="472664" y="1162783"/>
                    <a:pt x="292347" y="822130"/>
                    <a:pt x="0" y="633018"/>
                  </a:cubicBezTo>
                  <a:cubicBezTo>
                    <a:pt x="136468" y="263166"/>
                    <a:pt x="492370" y="0"/>
                    <a:pt x="9097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FC332">
                    <a:shade val="30000"/>
                    <a:satMod val="115000"/>
                  </a:srgbClr>
                </a:gs>
                <a:gs pos="50000">
                  <a:srgbClr val="8FC332">
                    <a:shade val="67500"/>
                    <a:satMod val="115000"/>
                  </a:srgbClr>
                </a:gs>
                <a:gs pos="100000">
                  <a:srgbClr val="8FC332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74" name="Ellipse 2">
              <a:extLst>
                <a:ext uri="{FF2B5EF4-FFF2-40B4-BE49-F238E27FC236}">
                  <a16:creationId xmlns:a16="http://schemas.microsoft.com/office/drawing/2014/main" id="{14A0C738-CB10-4EE6-9C29-6407F58EC64F}"/>
                </a:ext>
              </a:extLst>
            </p:cNvPr>
            <p:cNvSpPr/>
            <p:nvPr/>
          </p:nvSpPr>
          <p:spPr bwMode="auto">
            <a:xfrm rot="21307012">
              <a:off x="4894537" y="1281899"/>
              <a:ext cx="1438241" cy="1614271"/>
            </a:xfrm>
            <a:custGeom>
              <a:avLst/>
              <a:gdLst/>
              <a:ahLst/>
              <a:cxnLst/>
              <a:rect l="l" t="t" r="r" b="b"/>
              <a:pathLst>
                <a:path w="1731010" h="1942872">
                  <a:moveTo>
                    <a:pt x="858760" y="5016"/>
                  </a:moveTo>
                  <a:cubicBezTo>
                    <a:pt x="1348690" y="54771"/>
                    <a:pt x="1731010" y="468533"/>
                    <a:pt x="1731010" y="971590"/>
                  </a:cubicBezTo>
                  <a:cubicBezTo>
                    <a:pt x="1731011" y="1506152"/>
                    <a:pt x="1299302" y="1939885"/>
                    <a:pt x="765509" y="1942872"/>
                  </a:cubicBezTo>
                  <a:cubicBezTo>
                    <a:pt x="615484" y="1581148"/>
                    <a:pt x="345116" y="1278803"/>
                    <a:pt x="0" y="1090065"/>
                  </a:cubicBezTo>
                  <a:cubicBezTo>
                    <a:pt x="173819" y="931818"/>
                    <a:pt x="290325" y="709981"/>
                    <a:pt x="311916" y="457252"/>
                  </a:cubicBezTo>
                  <a:cubicBezTo>
                    <a:pt x="321717" y="342547"/>
                    <a:pt x="311168" y="230797"/>
                    <a:pt x="282160" y="125858"/>
                  </a:cubicBezTo>
                  <a:cubicBezTo>
                    <a:pt x="422873" y="45524"/>
                    <a:pt x="585831" y="0"/>
                    <a:pt x="759421" y="0"/>
                  </a:cubicBezTo>
                  <a:cubicBezTo>
                    <a:pt x="792958" y="0"/>
                    <a:pt x="826098" y="1699"/>
                    <a:pt x="858760" y="501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8DA00">
                    <a:shade val="30000"/>
                    <a:satMod val="115000"/>
                  </a:srgbClr>
                </a:gs>
                <a:gs pos="50000">
                  <a:srgbClr val="F8DA00">
                    <a:shade val="67500"/>
                    <a:satMod val="115000"/>
                  </a:srgbClr>
                </a:gs>
                <a:gs pos="100000">
                  <a:srgbClr val="F8DA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75" name="Ellipse 3">
              <a:extLst>
                <a:ext uri="{FF2B5EF4-FFF2-40B4-BE49-F238E27FC236}">
                  <a16:creationId xmlns:a16="http://schemas.microsoft.com/office/drawing/2014/main" id="{95B4E85E-16CE-4190-9A2D-6DF512EE93A8}"/>
                </a:ext>
              </a:extLst>
            </p:cNvPr>
            <p:cNvSpPr/>
            <p:nvPr/>
          </p:nvSpPr>
          <p:spPr bwMode="auto">
            <a:xfrm rot="20990394">
              <a:off x="5615711" y="2417785"/>
              <a:ext cx="1358494" cy="1576948"/>
            </a:xfrm>
            <a:custGeom>
              <a:avLst/>
              <a:gdLst/>
              <a:ahLst/>
              <a:cxnLst/>
              <a:rect l="l" t="t" r="r" b="b"/>
              <a:pathLst>
                <a:path w="1635030" h="1897952">
                  <a:moveTo>
                    <a:pt x="956588" y="0"/>
                  </a:moveTo>
                  <a:cubicBezTo>
                    <a:pt x="1349940" y="124139"/>
                    <a:pt x="1635030" y="491957"/>
                    <a:pt x="1635030" y="926362"/>
                  </a:cubicBezTo>
                  <a:cubicBezTo>
                    <a:pt x="1635030" y="1462956"/>
                    <a:pt x="1200034" y="1897952"/>
                    <a:pt x="663440" y="1897952"/>
                  </a:cubicBezTo>
                  <a:cubicBezTo>
                    <a:pt x="406603" y="1897952"/>
                    <a:pt x="173042" y="1798295"/>
                    <a:pt x="0" y="1634809"/>
                  </a:cubicBezTo>
                  <a:cubicBezTo>
                    <a:pt x="50748" y="1518368"/>
                    <a:pt x="88053" y="1394101"/>
                    <a:pt x="111401" y="1263820"/>
                  </a:cubicBezTo>
                  <a:cubicBezTo>
                    <a:pt x="162526" y="978537"/>
                    <a:pt x="140877" y="697051"/>
                    <a:pt x="58634" y="438772"/>
                  </a:cubicBezTo>
                  <a:cubicBezTo>
                    <a:pt x="428124" y="471037"/>
                    <a:pt x="767689" y="291430"/>
                    <a:pt x="95658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8510">
                    <a:shade val="30000"/>
                    <a:satMod val="115000"/>
                  </a:srgbClr>
                </a:gs>
                <a:gs pos="50000">
                  <a:srgbClr val="EE8510">
                    <a:shade val="67500"/>
                    <a:satMod val="115000"/>
                  </a:srgbClr>
                </a:gs>
                <a:gs pos="100000">
                  <a:srgbClr val="EE851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76" name="Ellipse 4">
              <a:extLst>
                <a:ext uri="{FF2B5EF4-FFF2-40B4-BE49-F238E27FC236}">
                  <a16:creationId xmlns:a16="http://schemas.microsoft.com/office/drawing/2014/main" id="{1C1E2096-D6EE-4810-A65B-7A8D847374F7}"/>
                </a:ext>
              </a:extLst>
            </p:cNvPr>
            <p:cNvSpPr/>
            <p:nvPr/>
          </p:nvSpPr>
          <p:spPr bwMode="auto">
            <a:xfrm rot="1800000">
              <a:off x="5365465" y="3795495"/>
              <a:ext cx="1386075" cy="1592847"/>
            </a:xfrm>
            <a:custGeom>
              <a:avLst/>
              <a:gdLst/>
              <a:ahLst/>
              <a:cxnLst/>
              <a:rect l="l" t="t" r="r" b="b"/>
              <a:pathLst>
                <a:path w="1668225" h="1917087">
                  <a:moveTo>
                    <a:pt x="63584" y="420981"/>
                  </a:moveTo>
                  <a:cubicBezTo>
                    <a:pt x="301175" y="436911"/>
                    <a:pt x="544391" y="362470"/>
                    <a:pt x="740979" y="196574"/>
                  </a:cubicBezTo>
                  <a:cubicBezTo>
                    <a:pt x="810270" y="138102"/>
                    <a:pt x="869335" y="72009"/>
                    <a:pt x="917157" y="0"/>
                  </a:cubicBezTo>
                  <a:cubicBezTo>
                    <a:pt x="1347622" y="99043"/>
                    <a:pt x="1668225" y="484830"/>
                    <a:pt x="1668225" y="945497"/>
                  </a:cubicBezTo>
                  <a:cubicBezTo>
                    <a:pt x="1668225" y="1482091"/>
                    <a:pt x="1233229" y="1917087"/>
                    <a:pt x="696635" y="1917087"/>
                  </a:cubicBezTo>
                  <a:cubicBezTo>
                    <a:pt x="423198" y="1917087"/>
                    <a:pt x="176143" y="1804131"/>
                    <a:pt x="0" y="1621933"/>
                  </a:cubicBezTo>
                  <a:cubicBezTo>
                    <a:pt x="162221" y="1248707"/>
                    <a:pt x="190159" y="822130"/>
                    <a:pt x="63584" y="42098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A0930">
                    <a:shade val="30000"/>
                    <a:satMod val="115000"/>
                  </a:srgbClr>
                </a:gs>
                <a:gs pos="50000">
                  <a:srgbClr val="DA0930">
                    <a:shade val="67500"/>
                    <a:satMod val="115000"/>
                  </a:srgbClr>
                </a:gs>
                <a:gs pos="100000">
                  <a:srgbClr val="DA093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77" name="Ellipse 5">
              <a:extLst>
                <a:ext uri="{FF2B5EF4-FFF2-40B4-BE49-F238E27FC236}">
                  <a16:creationId xmlns:a16="http://schemas.microsoft.com/office/drawing/2014/main" id="{69E49F10-C692-4445-BB01-0A377C5E0A8A}"/>
                </a:ext>
              </a:extLst>
            </p:cNvPr>
            <p:cNvSpPr/>
            <p:nvPr/>
          </p:nvSpPr>
          <p:spPr bwMode="auto">
            <a:xfrm rot="1503323">
              <a:off x="4114766" y="4676209"/>
              <a:ext cx="1614526" cy="1475047"/>
            </a:xfrm>
            <a:custGeom>
              <a:avLst/>
              <a:gdLst/>
              <a:ahLst/>
              <a:cxnLst/>
              <a:rect l="l" t="t" r="r" b="b"/>
              <a:pathLst>
                <a:path w="1943180" h="1775308">
                  <a:moveTo>
                    <a:pt x="904367" y="0"/>
                  </a:moveTo>
                  <a:cubicBezTo>
                    <a:pt x="1062994" y="197860"/>
                    <a:pt x="1299569" y="331902"/>
                    <a:pt x="1572225" y="355491"/>
                  </a:cubicBezTo>
                  <a:cubicBezTo>
                    <a:pt x="1659461" y="363038"/>
                    <a:pt x="1745001" y="358812"/>
                    <a:pt x="1827075" y="343010"/>
                  </a:cubicBezTo>
                  <a:cubicBezTo>
                    <a:pt x="1901182" y="480062"/>
                    <a:pt x="1943180" y="636986"/>
                    <a:pt x="1943180" y="803718"/>
                  </a:cubicBezTo>
                  <a:cubicBezTo>
                    <a:pt x="1943180" y="1340312"/>
                    <a:pt x="1508184" y="1775308"/>
                    <a:pt x="971590" y="1775308"/>
                  </a:cubicBezTo>
                  <a:cubicBezTo>
                    <a:pt x="434996" y="1775308"/>
                    <a:pt x="0" y="1340312"/>
                    <a:pt x="0" y="803718"/>
                  </a:cubicBezTo>
                  <a:lnTo>
                    <a:pt x="291" y="799869"/>
                  </a:lnTo>
                  <a:lnTo>
                    <a:pt x="109854" y="755236"/>
                  </a:lnTo>
                  <a:cubicBezTo>
                    <a:pt x="463499" y="589912"/>
                    <a:pt x="735380" y="320692"/>
                    <a:pt x="90436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D2F86">
                    <a:shade val="30000"/>
                    <a:satMod val="115000"/>
                  </a:srgbClr>
                </a:gs>
                <a:gs pos="50000">
                  <a:srgbClr val="CD2F86">
                    <a:shade val="67500"/>
                    <a:satMod val="115000"/>
                  </a:srgbClr>
                </a:gs>
                <a:gs pos="100000">
                  <a:srgbClr val="CD2F86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78" name="Ellipse 6">
              <a:extLst>
                <a:ext uri="{FF2B5EF4-FFF2-40B4-BE49-F238E27FC236}">
                  <a16:creationId xmlns:a16="http://schemas.microsoft.com/office/drawing/2014/main" id="{B0113B24-3149-495A-9A32-A2B74B46C51E}"/>
                </a:ext>
              </a:extLst>
            </p:cNvPr>
            <p:cNvSpPr/>
            <p:nvPr/>
          </p:nvSpPr>
          <p:spPr bwMode="auto">
            <a:xfrm rot="842299">
              <a:off x="2857292" y="4727541"/>
              <a:ext cx="1616079" cy="1372382"/>
            </a:xfrm>
            <a:custGeom>
              <a:avLst/>
              <a:gdLst/>
              <a:ahLst/>
              <a:cxnLst/>
              <a:rect l="l" t="t" r="r" b="b"/>
              <a:pathLst>
                <a:path w="1889394" h="1651744">
                  <a:moveTo>
                    <a:pt x="279665" y="0"/>
                  </a:moveTo>
                  <a:cubicBezTo>
                    <a:pt x="634044" y="154724"/>
                    <a:pt x="1040729" y="190238"/>
                    <a:pt x="1435837" y="76626"/>
                  </a:cubicBezTo>
                  <a:cubicBezTo>
                    <a:pt x="1435485" y="77872"/>
                    <a:pt x="1435361" y="79143"/>
                    <a:pt x="1435240" y="80413"/>
                  </a:cubicBezTo>
                  <a:cubicBezTo>
                    <a:pt x="1399091" y="459696"/>
                    <a:pt x="1586117" y="808797"/>
                    <a:pt x="1889394" y="996686"/>
                  </a:cubicBezTo>
                  <a:cubicBezTo>
                    <a:pt x="1758959" y="1378030"/>
                    <a:pt x="1397239" y="1651744"/>
                    <a:pt x="971590" y="1651744"/>
                  </a:cubicBezTo>
                  <a:cubicBezTo>
                    <a:pt x="434996" y="1651744"/>
                    <a:pt x="0" y="1216748"/>
                    <a:pt x="0" y="680154"/>
                  </a:cubicBezTo>
                  <a:cubicBezTo>
                    <a:pt x="0" y="414855"/>
                    <a:pt x="106332" y="174391"/>
                    <a:pt x="27966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65000"/>
                    <a:shade val="30000"/>
                    <a:satMod val="115000"/>
                  </a:sysClr>
                </a:gs>
                <a:gs pos="50000">
                  <a:sysClr val="window" lastClr="FFFFFF">
                    <a:lumMod val="6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65000"/>
                    <a:shade val="100000"/>
                    <a:satMod val="115000"/>
                  </a:sysClr>
                </a:gs>
              </a:gsLst>
              <a:lin ang="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79" name="Ellipse 7">
              <a:extLst>
                <a:ext uri="{FF2B5EF4-FFF2-40B4-BE49-F238E27FC236}">
                  <a16:creationId xmlns:a16="http://schemas.microsoft.com/office/drawing/2014/main" id="{CBEF1E10-A808-4BF2-88EF-81D5853AAD6B}"/>
                </a:ext>
              </a:extLst>
            </p:cNvPr>
            <p:cNvSpPr/>
            <p:nvPr/>
          </p:nvSpPr>
          <p:spPr bwMode="auto">
            <a:xfrm rot="909458">
              <a:off x="1859463" y="3667905"/>
              <a:ext cx="1492730" cy="1614526"/>
            </a:xfrm>
            <a:custGeom>
              <a:avLst/>
              <a:gdLst/>
              <a:ahLst/>
              <a:cxnLst/>
              <a:rect l="l" t="t" r="r" b="b"/>
              <a:pathLst>
                <a:path w="1796590" h="1943180">
                  <a:moveTo>
                    <a:pt x="682669" y="43681"/>
                  </a:moveTo>
                  <a:cubicBezTo>
                    <a:pt x="773939" y="15293"/>
                    <a:pt x="870979" y="0"/>
                    <a:pt x="971590" y="0"/>
                  </a:cubicBezTo>
                  <a:lnTo>
                    <a:pt x="982053" y="950"/>
                  </a:lnTo>
                  <a:cubicBezTo>
                    <a:pt x="1137146" y="405830"/>
                    <a:pt x="1432341" y="724421"/>
                    <a:pt x="1796590" y="913797"/>
                  </a:cubicBezTo>
                  <a:cubicBezTo>
                    <a:pt x="1609613" y="1073552"/>
                    <a:pt x="1484803" y="1305144"/>
                    <a:pt x="1464191" y="1569791"/>
                  </a:cubicBezTo>
                  <a:cubicBezTo>
                    <a:pt x="1458025" y="1648968"/>
                    <a:pt x="1461531" y="1726667"/>
                    <a:pt x="1474818" y="1801546"/>
                  </a:cubicBezTo>
                  <a:cubicBezTo>
                    <a:pt x="1328502" y="1891776"/>
                    <a:pt x="1156049" y="1943180"/>
                    <a:pt x="971590" y="1943180"/>
                  </a:cubicBezTo>
                  <a:cubicBezTo>
                    <a:pt x="434996" y="1943180"/>
                    <a:pt x="0" y="1508184"/>
                    <a:pt x="0" y="971590"/>
                  </a:cubicBezTo>
                  <a:cubicBezTo>
                    <a:pt x="0" y="535607"/>
                    <a:pt x="287165" y="166695"/>
                    <a:pt x="682669" y="43681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Text" lastClr="000000">
                    <a:lumMod val="75000"/>
                    <a:lumOff val="25000"/>
                    <a:shade val="30000"/>
                    <a:satMod val="115000"/>
                  </a:sysClr>
                </a:gs>
                <a:gs pos="50000">
                  <a:sysClr val="windowText" lastClr="000000">
                    <a:lumMod val="75000"/>
                    <a:lumOff val="25000"/>
                    <a:shade val="67500"/>
                    <a:satMod val="115000"/>
                  </a:sysClr>
                </a:gs>
                <a:gs pos="100000">
                  <a:sysClr val="windowText" lastClr="000000">
                    <a:lumMod val="75000"/>
                    <a:lumOff val="25000"/>
                    <a:shade val="100000"/>
                    <a:satMod val="115000"/>
                  </a:sysClr>
                </a:gs>
              </a:gsLst>
              <a:lin ang="270000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80" name="Ellipse 8">
              <a:extLst>
                <a:ext uri="{FF2B5EF4-FFF2-40B4-BE49-F238E27FC236}">
                  <a16:creationId xmlns:a16="http://schemas.microsoft.com/office/drawing/2014/main" id="{F4B82108-B5BF-4C35-9BC2-20510E50C6DB}"/>
                </a:ext>
              </a:extLst>
            </p:cNvPr>
            <p:cNvSpPr/>
            <p:nvPr/>
          </p:nvSpPr>
          <p:spPr bwMode="auto">
            <a:xfrm rot="548672">
              <a:off x="1660630" y="2396910"/>
              <a:ext cx="1386024" cy="1570888"/>
            </a:xfrm>
            <a:custGeom>
              <a:avLst/>
              <a:gdLst/>
              <a:ahLst/>
              <a:cxnLst/>
              <a:rect l="l" t="t" r="r" b="b"/>
              <a:pathLst>
                <a:path w="1668163" h="1890659">
                  <a:moveTo>
                    <a:pt x="775781" y="19739"/>
                  </a:moveTo>
                  <a:cubicBezTo>
                    <a:pt x="839029" y="6797"/>
                    <a:pt x="904516" y="0"/>
                    <a:pt x="971590" y="0"/>
                  </a:cubicBezTo>
                  <a:cubicBezTo>
                    <a:pt x="1244994" y="0"/>
                    <a:pt x="1492023" y="112929"/>
                    <a:pt x="1668163" y="295086"/>
                  </a:cubicBezTo>
                  <a:cubicBezTo>
                    <a:pt x="1526732" y="598933"/>
                    <a:pt x="1471606" y="946877"/>
                    <a:pt x="1528881" y="1302684"/>
                  </a:cubicBezTo>
                  <a:cubicBezTo>
                    <a:pt x="1538399" y="1361813"/>
                    <a:pt x="1550796" y="1419761"/>
                    <a:pt x="1565918" y="1476406"/>
                  </a:cubicBezTo>
                  <a:cubicBezTo>
                    <a:pt x="1562561" y="1475471"/>
                    <a:pt x="1559135" y="1475092"/>
                    <a:pt x="1555703" y="1474731"/>
                  </a:cubicBezTo>
                  <a:cubicBezTo>
                    <a:pt x="1190050" y="1436214"/>
                    <a:pt x="850441" y="1605803"/>
                    <a:pt x="658517" y="1890659"/>
                  </a:cubicBezTo>
                  <a:cubicBezTo>
                    <a:pt x="275385" y="1761163"/>
                    <a:pt x="0" y="1398536"/>
                    <a:pt x="0" y="971590"/>
                  </a:cubicBezTo>
                  <a:cubicBezTo>
                    <a:pt x="0" y="502070"/>
                    <a:pt x="333044" y="110336"/>
                    <a:pt x="775781" y="1973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74F9C">
                    <a:shade val="30000"/>
                    <a:satMod val="115000"/>
                  </a:srgbClr>
                </a:gs>
                <a:gs pos="50000">
                  <a:srgbClr val="574F9C">
                    <a:shade val="67500"/>
                    <a:satMod val="115000"/>
                  </a:srgbClr>
                </a:gs>
                <a:gs pos="100000">
                  <a:srgbClr val="574F9C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81" name="Ellipse 9">
              <a:extLst>
                <a:ext uri="{FF2B5EF4-FFF2-40B4-BE49-F238E27FC236}">
                  <a16:creationId xmlns:a16="http://schemas.microsoft.com/office/drawing/2014/main" id="{81441F59-4EDB-48DB-AE0F-D2E071CC88C3}"/>
                </a:ext>
              </a:extLst>
            </p:cNvPr>
            <p:cNvSpPr/>
            <p:nvPr/>
          </p:nvSpPr>
          <p:spPr bwMode="auto">
            <a:xfrm rot="302462">
              <a:off x="2316531" y="1291713"/>
              <a:ext cx="1614526" cy="1465705"/>
            </a:xfrm>
            <a:custGeom>
              <a:avLst/>
              <a:gdLst/>
              <a:ahLst/>
              <a:cxnLst/>
              <a:rect l="l" t="t" r="r" b="b"/>
              <a:pathLst>
                <a:path w="1943180" h="1764064">
                  <a:moveTo>
                    <a:pt x="872251" y="5016"/>
                  </a:moveTo>
                  <a:cubicBezTo>
                    <a:pt x="904913" y="1699"/>
                    <a:pt x="938053" y="0"/>
                    <a:pt x="971590" y="0"/>
                  </a:cubicBezTo>
                  <a:cubicBezTo>
                    <a:pt x="1508184" y="0"/>
                    <a:pt x="1943180" y="434996"/>
                    <a:pt x="1943180" y="971590"/>
                  </a:cubicBezTo>
                  <a:lnTo>
                    <a:pt x="1942564" y="985441"/>
                  </a:lnTo>
                  <a:cubicBezTo>
                    <a:pt x="1557767" y="1132507"/>
                    <a:pt x="1243321" y="1412222"/>
                    <a:pt x="1048315" y="1764064"/>
                  </a:cubicBezTo>
                  <a:cubicBezTo>
                    <a:pt x="886896" y="1568582"/>
                    <a:pt x="648418" y="1438073"/>
                    <a:pt x="375495" y="1418492"/>
                  </a:cubicBezTo>
                  <a:cubicBezTo>
                    <a:pt x="287012" y="1412144"/>
                    <a:pt x="200448" y="1417854"/>
                    <a:pt x="117626" y="1435300"/>
                  </a:cubicBezTo>
                  <a:cubicBezTo>
                    <a:pt x="42605" y="1297505"/>
                    <a:pt x="0" y="1139523"/>
                    <a:pt x="0" y="971590"/>
                  </a:cubicBezTo>
                  <a:cubicBezTo>
                    <a:pt x="0" y="468533"/>
                    <a:pt x="382321" y="54771"/>
                    <a:pt x="872251" y="501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8D1">
                    <a:shade val="30000"/>
                    <a:satMod val="115000"/>
                  </a:srgbClr>
                </a:gs>
                <a:gs pos="50000">
                  <a:srgbClr val="0098D1">
                    <a:shade val="67500"/>
                    <a:satMod val="115000"/>
                  </a:srgbClr>
                </a:gs>
                <a:gs pos="100000">
                  <a:srgbClr val="0098D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itchFamily="34" charset="0"/>
              </a:endParaRPr>
            </a:p>
          </p:txBody>
        </p:sp>
        <p:sp>
          <p:nvSpPr>
            <p:cNvPr id="182" name="Rectangle 4">
              <a:extLst>
                <a:ext uri="{FF2B5EF4-FFF2-40B4-BE49-F238E27FC236}">
                  <a16:creationId xmlns:a16="http://schemas.microsoft.com/office/drawing/2014/main" id="{D7666EA3-7988-4F3E-A66F-4EF7C8394BC4}"/>
                </a:ext>
              </a:extLst>
            </p:cNvPr>
            <p:cNvSpPr/>
            <p:nvPr/>
          </p:nvSpPr>
          <p:spPr>
            <a:xfrm>
              <a:off x="3651593" y="1264611"/>
              <a:ext cx="1435903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Налог на добавленную стоимость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3" name="Rectangle 6">
              <a:extLst>
                <a:ext uri="{FF2B5EF4-FFF2-40B4-BE49-F238E27FC236}">
                  <a16:creationId xmlns:a16="http://schemas.microsoft.com/office/drawing/2014/main" id="{F27450BF-040B-482E-BC82-F4DE418D3A3C}"/>
                </a:ext>
              </a:extLst>
            </p:cNvPr>
            <p:cNvSpPr/>
            <p:nvPr/>
          </p:nvSpPr>
          <p:spPr>
            <a:xfrm>
              <a:off x="5106382" y="1933689"/>
              <a:ext cx="112298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Акцизы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4" name="Rectangle 7">
              <a:extLst>
                <a:ext uri="{FF2B5EF4-FFF2-40B4-BE49-F238E27FC236}">
                  <a16:creationId xmlns:a16="http://schemas.microsoft.com/office/drawing/2014/main" id="{D4BE8C69-6AE8-4C05-B9D9-71979D522653}"/>
                </a:ext>
              </a:extLst>
            </p:cNvPr>
            <p:cNvSpPr/>
            <p:nvPr/>
          </p:nvSpPr>
          <p:spPr>
            <a:xfrm>
              <a:off x="5693672" y="2807266"/>
              <a:ext cx="1202572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Налог на доходы физических лиц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5" name="Rectangle 9">
              <a:extLst>
                <a:ext uri="{FF2B5EF4-FFF2-40B4-BE49-F238E27FC236}">
                  <a16:creationId xmlns:a16="http://schemas.microsoft.com/office/drawing/2014/main" id="{0F66C3B1-507D-4EA7-A669-3353857B73AC}"/>
                </a:ext>
              </a:extLst>
            </p:cNvPr>
            <p:cNvSpPr/>
            <p:nvPr/>
          </p:nvSpPr>
          <p:spPr>
            <a:xfrm>
              <a:off x="5512404" y="4283817"/>
              <a:ext cx="1157581" cy="7015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Налог на прибыль организаций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6" name="Rectangle 10">
              <a:extLst>
                <a:ext uri="{FF2B5EF4-FFF2-40B4-BE49-F238E27FC236}">
                  <a16:creationId xmlns:a16="http://schemas.microsoft.com/office/drawing/2014/main" id="{B769CAAE-2070-40A9-970C-4455894BFF46}"/>
                </a:ext>
              </a:extLst>
            </p:cNvPr>
            <p:cNvSpPr/>
            <p:nvPr/>
          </p:nvSpPr>
          <p:spPr>
            <a:xfrm>
              <a:off x="4181815" y="5142636"/>
              <a:ext cx="1511857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Налог на добычу полезных ископаемых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7" name="Rectangle 11">
              <a:extLst>
                <a:ext uri="{FF2B5EF4-FFF2-40B4-BE49-F238E27FC236}">
                  <a16:creationId xmlns:a16="http://schemas.microsoft.com/office/drawing/2014/main" id="{8B27D51A-0964-4DC9-920C-938DB61591F8}"/>
                </a:ext>
              </a:extLst>
            </p:cNvPr>
            <p:cNvSpPr/>
            <p:nvPr/>
          </p:nvSpPr>
          <p:spPr>
            <a:xfrm>
              <a:off x="3060939" y="5234969"/>
              <a:ext cx="989856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Водный налог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8" name="Rectangle 24">
              <a:extLst>
                <a:ext uri="{FF2B5EF4-FFF2-40B4-BE49-F238E27FC236}">
                  <a16:creationId xmlns:a16="http://schemas.microsoft.com/office/drawing/2014/main" id="{14624758-C22A-4602-8390-028B17F2D154}"/>
                </a:ext>
              </a:extLst>
            </p:cNvPr>
            <p:cNvSpPr/>
            <p:nvPr/>
          </p:nvSpPr>
          <p:spPr>
            <a:xfrm>
              <a:off x="1897358" y="3907687"/>
              <a:ext cx="1300565" cy="110973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Сборы </a:t>
              </a:r>
            </a:p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за пользование объектами животного мира и водных биологических </a:t>
              </a:r>
            </a:p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ресурсов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9" name="Rectangle 25">
              <a:extLst>
                <a:ext uri="{FF2B5EF4-FFF2-40B4-BE49-F238E27FC236}">
                  <a16:creationId xmlns:a16="http://schemas.microsoft.com/office/drawing/2014/main" id="{3DBD8ADD-C723-4DE6-BEEA-7637E56A8FE4}"/>
                </a:ext>
              </a:extLst>
            </p:cNvPr>
            <p:cNvSpPr/>
            <p:nvPr/>
          </p:nvSpPr>
          <p:spPr>
            <a:xfrm>
              <a:off x="1623291" y="2957802"/>
              <a:ext cx="1371998" cy="50107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Государственная пошлина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0" name="Rectangle 27">
              <a:extLst>
                <a:ext uri="{FF2B5EF4-FFF2-40B4-BE49-F238E27FC236}">
                  <a16:creationId xmlns:a16="http://schemas.microsoft.com/office/drawing/2014/main" id="{EC835B25-18E8-412A-82AD-9DA54E2104BB}"/>
                </a:ext>
              </a:extLst>
            </p:cNvPr>
            <p:cNvSpPr/>
            <p:nvPr/>
          </p:nvSpPr>
          <p:spPr>
            <a:xfrm>
              <a:off x="2328950" y="1422757"/>
              <a:ext cx="1491601" cy="11023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Налог на дополнительный доход от добычи углеводородного сырья</a:t>
              </a:r>
              <a:endParaRPr lang="en-US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pic>
        <p:nvPicPr>
          <p:cNvPr id="2050" name="Picture 2" descr="ÐÐ°ÑÑÐ¸Ð½ÐºÐ¸ Ð¿Ð¾ Ð·Ð°Ð¿ÑÐ¾ÑÑ Ð°ÐºÑÐ¸Ð·Ñ">
            <a:extLst>
              <a:ext uri="{FF2B5EF4-FFF2-40B4-BE49-F238E27FC236}">
                <a16:creationId xmlns:a16="http://schemas.microsoft.com/office/drawing/2014/main" id="{C28E4D6A-5476-4B13-9BCB-858EB22A0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5705" r="99217">
                        <a14:foregroundMark x1="5145" y1="16071" x2="6040" y2="58393"/>
                        <a14:foregroundMark x1="6040" y1="58393" x2="6376" y2="56786"/>
                        <a14:foregroundMark x1="6711" y1="12500" x2="1007" y2="12500"/>
                        <a14:foregroundMark x1="1007" y1="12500" x2="671" y2="52321"/>
                        <a14:foregroundMark x1="671" y1="52321" x2="5705" y2="58571"/>
                        <a14:foregroundMark x1="5705" y1="58571" x2="11521" y2="58750"/>
                        <a14:foregroundMark x1="11521" y1="58750" x2="17226" y2="57857"/>
                        <a14:foregroundMark x1="17226" y1="57857" x2="34116" y2="62500"/>
                        <a14:foregroundMark x1="86242" y1="14643" x2="92617" y2="15893"/>
                        <a14:foregroundMark x1="92617" y1="15893" x2="95302" y2="25357"/>
                        <a14:foregroundMark x1="95302" y1="25357" x2="94855" y2="65714"/>
                        <a14:foregroundMark x1="94855" y1="65714" x2="98434" y2="53750"/>
                        <a14:foregroundMark x1="98434" y1="53750" x2="96532" y2="43214"/>
                        <a14:foregroundMark x1="96532" y1="43214" x2="88591" y2="27679"/>
                        <a14:foregroundMark x1="88591" y1="27679" x2="91723" y2="23929"/>
                        <a14:foregroundMark x1="97427" y1="16429" x2="97092" y2="64643"/>
                        <a14:foregroundMark x1="97092" y1="64643" x2="93960" y2="72143"/>
                        <a14:foregroundMark x1="93960" y1="72143" x2="87808" y2="72679"/>
                        <a14:foregroundMark x1="90716" y1="15000" x2="96197" y2="17679"/>
                        <a14:foregroundMark x1="96197" y1="17679" x2="97875" y2="60893"/>
                        <a14:foregroundMark x1="97875" y1="60893" x2="96421" y2="70536"/>
                        <a14:foregroundMark x1="96421" y1="70536" x2="99329" y2="42321"/>
                        <a14:foregroundMark x1="99329" y1="42321" x2="98434" y2="20714"/>
                        <a14:foregroundMark x1="98434" y1="20714" x2="99217" y2="15357"/>
                        <a14:foregroundMark x1="93512" y1="31250" x2="89485" y2="60357"/>
                        <a14:foregroundMark x1="89485" y1="60357" x2="89485" y2="60179"/>
                        <a14:foregroundMark x1="75280" y1="33036" x2="79978" y2="55893"/>
                        <a14:foregroundMark x1="64653" y1="28750" x2="63423" y2="53393"/>
                        <a14:foregroundMark x1="64206" y1="35179" x2="64541" y2="52679"/>
                        <a14:foregroundMark x1="59843" y1="28036" x2="48210" y2="59821"/>
                        <a14:foregroundMark x1="47651" y1="32143" x2="49441" y2="42321"/>
                        <a14:foregroundMark x1="49441" y1="42321" x2="61074" y2="61250"/>
                        <a14:foregroundMark x1="61074" y1="61250" x2="64989" y2="64464"/>
                        <a14:foregroundMark x1="46309" y1="30536" x2="43848" y2="51250"/>
                        <a14:foregroundMark x1="43848" y1="51250" x2="44743" y2="57679"/>
                        <a14:foregroundMark x1="43736" y1="61786" x2="43736" y2="61786"/>
                        <a14:foregroundMark x1="54698" y1="64107" x2="54698" y2="64107"/>
                        <a14:foregroundMark x1="44743" y1="68571" x2="32662" y2="64643"/>
                        <a14:foregroundMark x1="32662" y1="64643" x2="35906" y2="29107"/>
                        <a14:foregroundMark x1="35906" y1="29107" x2="29754" y2="25000"/>
                        <a14:foregroundMark x1="29754" y1="25000" x2="24720" y2="18571"/>
                        <a14:foregroundMark x1="24720" y1="18571" x2="19016" y2="15536"/>
                        <a14:foregroundMark x1="19016" y1="15536" x2="25280" y2="15000"/>
                        <a14:foregroundMark x1="25280" y1="15000" x2="31208" y2="15357"/>
                        <a14:foregroundMark x1="31208" y1="15357" x2="40157" y2="15357"/>
                        <a14:foregroundMark x1="40157" y1="15357" x2="48098" y2="1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73" t="13141" r="15223" b="27284"/>
          <a:stretch/>
        </p:blipFill>
        <p:spPr bwMode="auto">
          <a:xfrm>
            <a:off x="9145870" y="875430"/>
            <a:ext cx="1348977" cy="139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Ð½Ð´ÑÐ»">
            <a:extLst>
              <a:ext uri="{FF2B5EF4-FFF2-40B4-BE49-F238E27FC236}">
                <a16:creationId xmlns:a16="http://schemas.microsoft.com/office/drawing/2014/main" id="{6930F4CF-57AE-4B37-903B-AEDC17BA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568" r="89898">
                        <a14:foregroundMark x1="9335" y1="35375" x2="8568" y2="49750"/>
                        <a14:foregroundMark x1="8568" y1="49750" x2="9463" y2="5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655" y="2398271"/>
            <a:ext cx="1942571" cy="198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Ð°ÑÑÐ¸Ð½ÐºÐ¸ Ð¿Ð¾ Ð·Ð°Ð¿ÑÐ¾ÑÑ Ð½Ð°Ð»Ð¾Ð³ Ð½Ð° Ð¿ÑÐ¸Ð±ÑÐ»Ñ">
            <a:extLst>
              <a:ext uri="{FF2B5EF4-FFF2-40B4-BE49-F238E27FC236}">
                <a16:creationId xmlns:a16="http://schemas.microsoft.com/office/drawing/2014/main" id="{D2893CBF-B968-4000-840F-5C2447DEA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192" y="5163217"/>
            <a:ext cx="2167125" cy="128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ÐÐ¾ÑÐ¾Ð¶ÐµÐµ Ð¸Ð·Ð¾Ð±ÑÐ°Ð¶ÐµÐ½Ð¸Ðµ">
            <a:extLst>
              <a:ext uri="{FF2B5EF4-FFF2-40B4-BE49-F238E27FC236}">
                <a16:creationId xmlns:a16="http://schemas.microsoft.com/office/drawing/2014/main" id="{79BD3E42-CD0A-42DD-A03A-55911CE24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25" y="895884"/>
            <a:ext cx="2159579" cy="144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ÐÐ°ÑÑÐ¸Ð½ÐºÐ¸ Ð¿Ð¾ Ð·Ð°Ð¿ÑÐ¾ÑÑ Ð³Ð¾ÑÐ¿Ð¾ÑÐ»Ð¸Ð½Ð°">
            <a:extLst>
              <a:ext uri="{FF2B5EF4-FFF2-40B4-BE49-F238E27FC236}">
                <a16:creationId xmlns:a16="http://schemas.microsoft.com/office/drawing/2014/main" id="{E35DDAC1-E043-4897-A831-9B7FF741D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92" y="5248751"/>
            <a:ext cx="1798858" cy="120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ÐÐ¾ÑÐ¾Ð¶ÐµÐµ Ð¸Ð·Ð¾Ð±ÑÐ°Ð¶ÐµÐ½Ð¸Ðµ">
            <a:extLst>
              <a:ext uri="{FF2B5EF4-FFF2-40B4-BE49-F238E27FC236}">
                <a16:creationId xmlns:a16="http://schemas.microsoft.com/office/drawing/2014/main" id="{AA9E29B7-FB6D-4CB2-ADCD-ABBE14149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2" y="2933791"/>
            <a:ext cx="1947122" cy="119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8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B91A9-7DC5-4322-820E-0EA3CA69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47" y="-93563"/>
            <a:ext cx="115013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 налоги на территории России</a:t>
            </a:r>
            <a:endParaRPr lang="ru-RU" sz="320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A4D862A-34D9-422B-9041-9ED359C7788D}"/>
              </a:ext>
            </a:extLst>
          </p:cNvPr>
          <p:cNvGrpSpPr/>
          <p:nvPr/>
        </p:nvGrpSpPr>
        <p:grpSpPr>
          <a:xfrm>
            <a:off x="1539832" y="944276"/>
            <a:ext cx="8359177" cy="5548803"/>
            <a:chOff x="5600520" y="1599616"/>
            <a:chExt cx="4699397" cy="4020339"/>
          </a:xfrm>
        </p:grpSpPr>
        <p:pic>
          <p:nvPicPr>
            <p:cNvPr id="192" name="图片 101">
              <a:extLst>
                <a:ext uri="{FF2B5EF4-FFF2-40B4-BE49-F238E27FC236}">
                  <a16:creationId xmlns:a16="http://schemas.microsoft.com/office/drawing/2014/main" id="{513C83FF-21A4-447E-ABCB-A02AA53F0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85865" y="2824201"/>
              <a:ext cx="3575462" cy="27957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3" name="椭圆 102">
              <a:extLst>
                <a:ext uri="{FF2B5EF4-FFF2-40B4-BE49-F238E27FC236}">
                  <a16:creationId xmlns:a16="http://schemas.microsoft.com/office/drawing/2014/main" id="{651DBB30-E7F9-4ED5-83F6-2E862506A696}"/>
                </a:ext>
              </a:extLst>
            </p:cNvPr>
            <p:cNvSpPr/>
            <p:nvPr/>
          </p:nvSpPr>
          <p:spPr>
            <a:xfrm>
              <a:off x="8501080" y="2340070"/>
              <a:ext cx="1540800" cy="13716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545E9"/>
              </a:solidFill>
              <a:prstDash val="solid"/>
            </a:ln>
            <a:effectLst>
              <a:innerShdw blurRad="203200">
                <a:srgbClr val="1717CB"/>
              </a:inn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pic>
          <p:nvPicPr>
            <p:cNvPr id="194" name="图片 103">
              <a:extLst>
                <a:ext uri="{FF2B5EF4-FFF2-40B4-BE49-F238E27FC236}">
                  <a16:creationId xmlns:a16="http://schemas.microsoft.com/office/drawing/2014/main" id="{0F051009-2B8E-4FB6-874D-910689FC0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0520" y="1599616"/>
              <a:ext cx="4699397" cy="3489308"/>
            </a:xfrm>
            <a:prstGeom prst="rect">
              <a:avLst/>
            </a:prstGeom>
          </p:spPr>
        </p:pic>
        <p:sp>
          <p:nvSpPr>
            <p:cNvPr id="195" name="椭圆 104">
              <a:extLst>
                <a:ext uri="{FF2B5EF4-FFF2-40B4-BE49-F238E27FC236}">
                  <a16:creationId xmlns:a16="http://schemas.microsoft.com/office/drawing/2014/main" id="{A85E0EF4-F995-42A9-A361-3BF7AC76EB1F}"/>
                </a:ext>
              </a:extLst>
            </p:cNvPr>
            <p:cNvSpPr/>
            <p:nvPr/>
          </p:nvSpPr>
          <p:spPr>
            <a:xfrm>
              <a:off x="7085758" y="2730371"/>
              <a:ext cx="1541063" cy="137208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545E9"/>
              </a:solidFill>
              <a:prstDash val="solid"/>
            </a:ln>
            <a:effectLst>
              <a:innerShdw blurRad="203200">
                <a:srgbClr val="1717CB"/>
              </a:inn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96" name="椭圆 105">
              <a:extLst>
                <a:ext uri="{FF2B5EF4-FFF2-40B4-BE49-F238E27FC236}">
                  <a16:creationId xmlns:a16="http://schemas.microsoft.com/office/drawing/2014/main" id="{45A88D9B-FDFF-4010-B198-52E778BDAEAE}"/>
                </a:ext>
              </a:extLst>
            </p:cNvPr>
            <p:cNvSpPr/>
            <p:nvPr/>
          </p:nvSpPr>
          <p:spPr>
            <a:xfrm>
              <a:off x="7418457" y="1638109"/>
              <a:ext cx="1540800" cy="13716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545E9"/>
              </a:solidFill>
              <a:prstDash val="solid"/>
            </a:ln>
            <a:effectLst>
              <a:innerShdw blurRad="203200">
                <a:srgbClr val="1717CB"/>
              </a:inn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497189F-808C-4637-ACE4-A00FC08AF796}"/>
                </a:ext>
              </a:extLst>
            </p:cNvPr>
            <p:cNvSpPr txBox="1"/>
            <p:nvPr/>
          </p:nvSpPr>
          <p:spPr>
            <a:xfrm>
              <a:off x="8501080" y="2821050"/>
              <a:ext cx="1576933" cy="60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zh-CN" sz="2400" b="1" kern="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Транспортный налог</a:t>
              </a:r>
              <a:endParaRPr lang="en-US" altLang="zh-CN" sz="24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177F613-9C51-4CE1-878B-DD9C04F381C2}"/>
                </a:ext>
              </a:extLst>
            </p:cNvPr>
            <p:cNvSpPr txBox="1"/>
            <p:nvPr/>
          </p:nvSpPr>
          <p:spPr>
            <a:xfrm>
              <a:off x="7498119" y="1895719"/>
              <a:ext cx="1355758" cy="86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zh-CN" sz="2400" b="1" kern="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Налог на игорный бизнес</a:t>
              </a:r>
              <a:endParaRPr lang="zh-CN" altLang="en-US" sz="24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15B194B5-0DDE-48B2-8B05-2843A75C1A43}"/>
                </a:ext>
              </a:extLst>
            </p:cNvPr>
            <p:cNvSpPr txBox="1"/>
            <p:nvPr/>
          </p:nvSpPr>
          <p:spPr>
            <a:xfrm>
              <a:off x="7114570" y="3022103"/>
              <a:ext cx="1466136" cy="86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zh-CN" sz="2400" b="1" kern="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Налог на имущество организаций</a:t>
              </a:r>
              <a:endParaRPr lang="zh-CN" altLang="en-US" sz="24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3074" name="Picture 2" descr="ÐÐ°ÑÑÐ¸Ð½ÐºÐ¸ Ð¿Ð¾ Ð·Ð°Ð¿ÑÐ¾ÑÑ Ð½Ð°Ð»Ð¾Ð³ Ð½Ð° Ð¸Ð³Ð¾ÑÐ½ÑÐ¹ Ð±Ð¸Ð·Ð½ÐµÑ">
            <a:extLst>
              <a:ext uri="{FF2B5EF4-FFF2-40B4-BE49-F238E27FC236}">
                <a16:creationId xmlns:a16="http://schemas.microsoft.com/office/drawing/2014/main" id="{92375981-DD4D-4508-B9C5-7B190668A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65" y="2630078"/>
            <a:ext cx="2822453" cy="208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½Ð°Ð»Ð¾Ð³ Ð½Ð° Ð¸Ð¼ÑÑÐµÑÑÐ²Ð¾ Ð¾ÑÐ³Ð°Ð½Ð¸Ð·Ð°ÑÐ¸Ð¹">
            <a:extLst>
              <a:ext uri="{FF2B5EF4-FFF2-40B4-BE49-F238E27FC236}">
                <a16:creationId xmlns:a16="http://schemas.microsoft.com/office/drawing/2014/main" id="{5ED64492-1403-46FF-B311-188B45A141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5" t="7632" r="9894"/>
          <a:stretch/>
        </p:blipFill>
        <p:spPr bwMode="auto">
          <a:xfrm>
            <a:off x="9252571" y="969618"/>
            <a:ext cx="2221442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ÑÐ°Ð½ÑÐ¿Ð¾ÑÑÐ½ÑÐ¹ Ð½Ð°Ð»Ð¾Ð³">
            <a:extLst>
              <a:ext uri="{FF2B5EF4-FFF2-40B4-BE49-F238E27FC236}">
                <a16:creationId xmlns:a16="http://schemas.microsoft.com/office/drawing/2014/main" id="{280AC8A9-9BFB-4C32-A404-8F5DB22AB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019" y="4811871"/>
            <a:ext cx="2016432" cy="128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588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B91A9-7DC5-4322-820E-0EA3CA69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47" y="-93563"/>
            <a:ext cx="115013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Местные налоги и сборы на территории России</a:t>
            </a:r>
            <a:endParaRPr lang="ru-RU" sz="3200" dirty="0"/>
          </a:p>
        </p:txBody>
      </p:sp>
      <p:grpSp>
        <p:nvGrpSpPr>
          <p:cNvPr id="218" name="Группа 217">
            <a:extLst>
              <a:ext uri="{FF2B5EF4-FFF2-40B4-BE49-F238E27FC236}">
                <a16:creationId xmlns:a16="http://schemas.microsoft.com/office/drawing/2014/main" id="{EB8D4439-71B0-4398-B40F-FD22542519AD}"/>
              </a:ext>
            </a:extLst>
          </p:cNvPr>
          <p:cNvGrpSpPr/>
          <p:nvPr/>
        </p:nvGrpSpPr>
        <p:grpSpPr>
          <a:xfrm>
            <a:off x="1194166" y="1098961"/>
            <a:ext cx="10652487" cy="5085168"/>
            <a:chOff x="1676992" y="1923740"/>
            <a:chExt cx="8354356" cy="3958904"/>
          </a:xfrm>
        </p:grpSpPr>
        <p:sp>
          <p:nvSpPr>
            <p:cNvPr id="219" name="任意多边形 53">
              <a:extLst>
                <a:ext uri="{FF2B5EF4-FFF2-40B4-BE49-F238E27FC236}">
                  <a16:creationId xmlns:a16="http://schemas.microsoft.com/office/drawing/2014/main" id="{F9D15921-B00D-433E-B506-BB1DB80A2DC0}"/>
                </a:ext>
              </a:extLst>
            </p:cNvPr>
            <p:cNvSpPr/>
            <p:nvPr/>
          </p:nvSpPr>
          <p:spPr>
            <a:xfrm>
              <a:off x="5931973" y="2250741"/>
              <a:ext cx="1956121" cy="266217"/>
            </a:xfrm>
            <a:custGeom>
              <a:avLst/>
              <a:gdLst>
                <a:gd name="connsiteX0" fmla="*/ 0 w 1956121"/>
                <a:gd name="connsiteY0" fmla="*/ 266217 h 266217"/>
                <a:gd name="connsiteX1" fmla="*/ 57873 w 1956121"/>
                <a:gd name="connsiteY1" fmla="*/ 0 h 266217"/>
                <a:gd name="connsiteX2" fmla="*/ 1956121 w 1956121"/>
                <a:gd name="connsiteY2" fmla="*/ 0 h 26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6121" h="266217">
                  <a:moveTo>
                    <a:pt x="0" y="266217"/>
                  </a:moveTo>
                  <a:lnTo>
                    <a:pt x="57873" y="0"/>
                  </a:lnTo>
                  <a:lnTo>
                    <a:pt x="1956121" y="0"/>
                  </a:lnTo>
                </a:path>
              </a:pathLst>
            </a:custGeom>
            <a:ln>
              <a:headEnd type="oval"/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0" name="任意多边形 56">
              <a:extLst>
                <a:ext uri="{FF2B5EF4-FFF2-40B4-BE49-F238E27FC236}">
                  <a16:creationId xmlns:a16="http://schemas.microsoft.com/office/drawing/2014/main" id="{34821E23-5A49-4610-BD48-584A4B6C5EAC}"/>
                </a:ext>
              </a:extLst>
            </p:cNvPr>
            <p:cNvSpPr/>
            <p:nvPr/>
          </p:nvSpPr>
          <p:spPr>
            <a:xfrm>
              <a:off x="2934129" y="5422204"/>
              <a:ext cx="1655180" cy="335666"/>
            </a:xfrm>
            <a:custGeom>
              <a:avLst/>
              <a:gdLst>
                <a:gd name="connsiteX0" fmla="*/ 1655180 w 1655180"/>
                <a:gd name="connsiteY0" fmla="*/ 0 h 335666"/>
                <a:gd name="connsiteX1" fmla="*/ 729205 w 1655180"/>
                <a:gd name="connsiteY1" fmla="*/ 335666 h 335666"/>
                <a:gd name="connsiteX2" fmla="*/ 0 w 1655180"/>
                <a:gd name="connsiteY2" fmla="*/ 335666 h 33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5180" h="335666">
                  <a:moveTo>
                    <a:pt x="1655180" y="0"/>
                  </a:moveTo>
                  <a:lnTo>
                    <a:pt x="729205" y="335666"/>
                  </a:lnTo>
                  <a:lnTo>
                    <a:pt x="0" y="335666"/>
                  </a:lnTo>
                </a:path>
              </a:pathLst>
            </a:custGeom>
            <a:ln>
              <a:headEnd type="oval"/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1" name="任意多边形 59">
              <a:extLst>
                <a:ext uri="{FF2B5EF4-FFF2-40B4-BE49-F238E27FC236}">
                  <a16:creationId xmlns:a16="http://schemas.microsoft.com/office/drawing/2014/main" id="{35CA1D5E-F6B2-4E0E-80EA-7FB60AA9D69A}"/>
                </a:ext>
              </a:extLst>
            </p:cNvPr>
            <p:cNvSpPr/>
            <p:nvPr/>
          </p:nvSpPr>
          <p:spPr>
            <a:xfrm>
              <a:off x="6394960" y="5468503"/>
              <a:ext cx="1851949" cy="393539"/>
            </a:xfrm>
            <a:custGeom>
              <a:avLst/>
              <a:gdLst>
                <a:gd name="connsiteX0" fmla="*/ 0 w 1851949"/>
                <a:gd name="connsiteY0" fmla="*/ 0 h 393539"/>
                <a:gd name="connsiteX1" fmla="*/ 1111169 w 1851949"/>
                <a:gd name="connsiteY1" fmla="*/ 393539 h 393539"/>
                <a:gd name="connsiteX2" fmla="*/ 1851949 w 1851949"/>
                <a:gd name="connsiteY2" fmla="*/ 393539 h 3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1949" h="393539">
                  <a:moveTo>
                    <a:pt x="0" y="0"/>
                  </a:moveTo>
                  <a:lnTo>
                    <a:pt x="1111169" y="393539"/>
                  </a:lnTo>
                  <a:lnTo>
                    <a:pt x="1851949" y="393539"/>
                  </a:lnTo>
                </a:path>
              </a:pathLst>
            </a:custGeom>
            <a:ln>
              <a:headEnd type="oval"/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grpSp>
          <p:nvGrpSpPr>
            <p:cNvPr id="222" name="Группа 221">
              <a:extLst>
                <a:ext uri="{FF2B5EF4-FFF2-40B4-BE49-F238E27FC236}">
                  <a16:creationId xmlns:a16="http://schemas.microsoft.com/office/drawing/2014/main" id="{F77D3B70-D147-4909-85B1-C8FCC6FFE31F}"/>
                </a:ext>
              </a:extLst>
            </p:cNvPr>
            <p:cNvGrpSpPr/>
            <p:nvPr/>
          </p:nvGrpSpPr>
          <p:grpSpPr>
            <a:xfrm>
              <a:off x="1676992" y="1923740"/>
              <a:ext cx="8354356" cy="3958904"/>
              <a:chOff x="1676992" y="1923740"/>
              <a:chExt cx="8354356" cy="3958904"/>
            </a:xfrm>
          </p:grpSpPr>
          <p:grpSp>
            <p:nvGrpSpPr>
              <p:cNvPr id="223" name="组合 39">
                <a:extLst>
                  <a:ext uri="{FF2B5EF4-FFF2-40B4-BE49-F238E27FC236}">
                    <a16:creationId xmlns:a16="http://schemas.microsoft.com/office/drawing/2014/main" id="{FA6BB558-B7EC-4031-A031-CC2F4121523B}"/>
                  </a:ext>
                </a:extLst>
              </p:cNvPr>
              <p:cNvGrpSpPr/>
              <p:nvPr/>
            </p:nvGrpSpPr>
            <p:grpSpPr>
              <a:xfrm>
                <a:off x="3709964" y="2584401"/>
                <a:ext cx="3609842" cy="3298243"/>
                <a:chOff x="3374095" y="2882188"/>
                <a:chExt cx="2632095" cy="2404895"/>
              </a:xfrm>
              <a:effectLst>
                <a:reflection blurRad="6350" stA="52000" endA="300" endPos="35000" dir="5400000" sy="-100000" algn="bl" rotWithShape="0"/>
              </a:effectLst>
            </p:grpSpPr>
            <p:grpSp>
              <p:nvGrpSpPr>
                <p:cNvPr id="227" name="组合 40">
                  <a:extLst>
                    <a:ext uri="{FF2B5EF4-FFF2-40B4-BE49-F238E27FC236}">
                      <a16:creationId xmlns:a16="http://schemas.microsoft.com/office/drawing/2014/main" id="{B5B7542A-573C-4838-BB47-E7A473307752}"/>
                    </a:ext>
                  </a:extLst>
                </p:cNvPr>
                <p:cNvGrpSpPr/>
                <p:nvPr/>
              </p:nvGrpSpPr>
              <p:grpSpPr>
                <a:xfrm>
                  <a:off x="4007922" y="2882188"/>
                  <a:ext cx="1502212" cy="1565121"/>
                  <a:chOff x="4007922" y="2882188"/>
                  <a:chExt cx="1502212" cy="1565121"/>
                </a:xfrm>
              </p:grpSpPr>
              <p:sp>
                <p:nvSpPr>
                  <p:cNvPr id="236" name="任意多边形 49">
                    <a:extLst>
                      <a:ext uri="{FF2B5EF4-FFF2-40B4-BE49-F238E27FC236}">
                        <a16:creationId xmlns:a16="http://schemas.microsoft.com/office/drawing/2014/main" id="{80E2CD0A-1E72-42C4-9E96-6DC08A320758}"/>
                      </a:ext>
                    </a:extLst>
                  </p:cNvPr>
                  <p:cNvSpPr/>
                  <p:nvPr/>
                </p:nvSpPr>
                <p:spPr>
                  <a:xfrm>
                    <a:off x="4815190" y="2882188"/>
                    <a:ext cx="694944" cy="1345997"/>
                  </a:xfrm>
                  <a:custGeom>
                    <a:avLst/>
                    <a:gdLst>
                      <a:gd name="connsiteX0" fmla="*/ 168249 w 694944"/>
                      <a:gd name="connsiteY0" fmla="*/ 0 h 1345997"/>
                      <a:gd name="connsiteX1" fmla="*/ 0 w 694944"/>
                      <a:gd name="connsiteY1" fmla="*/ 790042 h 1345997"/>
                      <a:gd name="connsiteX2" fmla="*/ 526694 w 694944"/>
                      <a:gd name="connsiteY2" fmla="*/ 1345997 h 1345997"/>
                      <a:gd name="connsiteX3" fmla="*/ 694944 w 694944"/>
                      <a:gd name="connsiteY3" fmla="*/ 526695 h 1345997"/>
                      <a:gd name="connsiteX4" fmla="*/ 168249 w 694944"/>
                      <a:gd name="connsiteY4" fmla="*/ 0 h 1345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4944" h="1345997">
                        <a:moveTo>
                          <a:pt x="168249" y="0"/>
                        </a:moveTo>
                        <a:lnTo>
                          <a:pt x="0" y="790042"/>
                        </a:lnTo>
                        <a:lnTo>
                          <a:pt x="526694" y="1345997"/>
                        </a:lnTo>
                        <a:lnTo>
                          <a:pt x="694944" y="526695"/>
                        </a:lnTo>
                        <a:lnTo>
                          <a:pt x="16824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C000">
                          <a:lumMod val="50000"/>
                          <a:alpha val="70000"/>
                        </a:srgbClr>
                      </a:gs>
                      <a:gs pos="45000">
                        <a:srgbClr val="FFC000">
                          <a:alpha val="50000"/>
                        </a:srgbClr>
                      </a:gs>
                      <a:gs pos="70000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93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effectLst>
                        <a:outerShdw blurRad="292100" dist="38100" dir="2700000" sx="101000" sy="101000" algn="tl" rotWithShape="0">
                          <a:srgbClr val="080808"/>
                        </a:outerShdw>
                      </a:effectLst>
                      <a:latin typeface="Segoe Semibold" pitchFamily="34" charset="0"/>
                    </a:endParaRPr>
                  </a:p>
                </p:txBody>
              </p:sp>
              <p:sp>
                <p:nvSpPr>
                  <p:cNvPr id="237" name="任意多边形 50">
                    <a:extLst>
                      <a:ext uri="{FF2B5EF4-FFF2-40B4-BE49-F238E27FC236}">
                        <a16:creationId xmlns:a16="http://schemas.microsoft.com/office/drawing/2014/main" id="{80A3ABA1-257B-49B9-900C-5DE91E41B06C}"/>
                      </a:ext>
                    </a:extLst>
                  </p:cNvPr>
                  <p:cNvSpPr/>
                  <p:nvPr/>
                </p:nvSpPr>
                <p:spPr>
                  <a:xfrm>
                    <a:off x="4010518" y="2884177"/>
                    <a:ext cx="972921" cy="992878"/>
                  </a:xfrm>
                  <a:custGeom>
                    <a:avLst/>
                    <a:gdLst>
                      <a:gd name="connsiteX0" fmla="*/ 972921 w 972921"/>
                      <a:gd name="connsiteY0" fmla="*/ 0 h 980236"/>
                      <a:gd name="connsiteX1" fmla="*/ 182880 w 972921"/>
                      <a:gd name="connsiteY1" fmla="*/ 168249 h 980236"/>
                      <a:gd name="connsiteX2" fmla="*/ 0 w 972921"/>
                      <a:gd name="connsiteY2" fmla="*/ 980236 h 980236"/>
                      <a:gd name="connsiteX3" fmla="*/ 811987 w 972921"/>
                      <a:gd name="connsiteY3" fmla="*/ 782726 h 980236"/>
                      <a:gd name="connsiteX4" fmla="*/ 972921 w 972921"/>
                      <a:gd name="connsiteY4" fmla="*/ 0 h 980236"/>
                      <a:gd name="connsiteX0" fmla="*/ 972921 w 972921"/>
                      <a:gd name="connsiteY0" fmla="*/ 0 h 992878"/>
                      <a:gd name="connsiteX1" fmla="*/ 182880 w 972921"/>
                      <a:gd name="connsiteY1" fmla="*/ 180891 h 992878"/>
                      <a:gd name="connsiteX2" fmla="*/ 0 w 972921"/>
                      <a:gd name="connsiteY2" fmla="*/ 992878 h 992878"/>
                      <a:gd name="connsiteX3" fmla="*/ 811987 w 972921"/>
                      <a:gd name="connsiteY3" fmla="*/ 795368 h 992878"/>
                      <a:gd name="connsiteX4" fmla="*/ 972921 w 972921"/>
                      <a:gd name="connsiteY4" fmla="*/ 0 h 992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72921" h="992878">
                        <a:moveTo>
                          <a:pt x="972921" y="0"/>
                        </a:moveTo>
                        <a:lnTo>
                          <a:pt x="182880" y="180891"/>
                        </a:lnTo>
                        <a:lnTo>
                          <a:pt x="0" y="992878"/>
                        </a:lnTo>
                        <a:lnTo>
                          <a:pt x="811987" y="795368"/>
                        </a:lnTo>
                        <a:lnTo>
                          <a:pt x="97292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C000">
                          <a:lumMod val="50000"/>
                          <a:alpha val="70000"/>
                        </a:srgbClr>
                      </a:gs>
                      <a:gs pos="45000">
                        <a:srgbClr val="FFC000">
                          <a:alpha val="50000"/>
                        </a:srgbClr>
                      </a:gs>
                      <a:gs pos="70000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30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effectLst>
                        <a:outerShdw blurRad="292100" dist="38100" dir="2700000" sx="101000" sy="101000" algn="tl" rotWithShape="0">
                          <a:srgbClr val="080808"/>
                        </a:outerShdw>
                      </a:effectLst>
                      <a:latin typeface="Segoe Semibold" pitchFamily="34" charset="0"/>
                    </a:endParaRPr>
                  </a:p>
                </p:txBody>
              </p:sp>
              <p:sp>
                <p:nvSpPr>
                  <p:cNvPr id="238" name="任意多边形 51">
                    <a:extLst>
                      <a:ext uri="{FF2B5EF4-FFF2-40B4-BE49-F238E27FC236}">
                        <a16:creationId xmlns:a16="http://schemas.microsoft.com/office/drawing/2014/main" id="{E68ED7FE-163E-491B-A25F-194EDE5277FE}"/>
                      </a:ext>
                    </a:extLst>
                  </p:cNvPr>
                  <p:cNvSpPr/>
                  <p:nvPr/>
                </p:nvSpPr>
                <p:spPr>
                  <a:xfrm>
                    <a:off x="4007922" y="3669475"/>
                    <a:ext cx="1330036" cy="777834"/>
                  </a:xfrm>
                  <a:custGeom>
                    <a:avLst/>
                    <a:gdLst>
                      <a:gd name="connsiteX0" fmla="*/ 0 w 1330036"/>
                      <a:gd name="connsiteY0" fmla="*/ 201881 h 860961"/>
                      <a:gd name="connsiteX1" fmla="*/ 564078 w 1330036"/>
                      <a:gd name="connsiteY1" fmla="*/ 860961 h 860961"/>
                      <a:gd name="connsiteX2" fmla="*/ 1330036 w 1330036"/>
                      <a:gd name="connsiteY2" fmla="*/ 558141 h 860961"/>
                      <a:gd name="connsiteX3" fmla="*/ 819397 w 1330036"/>
                      <a:gd name="connsiteY3" fmla="*/ 0 h 860961"/>
                      <a:gd name="connsiteX4" fmla="*/ 0 w 1330036"/>
                      <a:gd name="connsiteY4" fmla="*/ 201881 h 860961"/>
                      <a:gd name="connsiteX0" fmla="*/ 0 w 1330036"/>
                      <a:gd name="connsiteY0" fmla="*/ 201881 h 777834"/>
                      <a:gd name="connsiteX1" fmla="*/ 552203 w 1330036"/>
                      <a:gd name="connsiteY1" fmla="*/ 777834 h 777834"/>
                      <a:gd name="connsiteX2" fmla="*/ 1330036 w 1330036"/>
                      <a:gd name="connsiteY2" fmla="*/ 558141 h 777834"/>
                      <a:gd name="connsiteX3" fmla="*/ 819397 w 1330036"/>
                      <a:gd name="connsiteY3" fmla="*/ 0 h 777834"/>
                      <a:gd name="connsiteX4" fmla="*/ 0 w 1330036"/>
                      <a:gd name="connsiteY4" fmla="*/ 201881 h 777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30036" h="777834">
                        <a:moveTo>
                          <a:pt x="0" y="201881"/>
                        </a:moveTo>
                        <a:lnTo>
                          <a:pt x="552203" y="777834"/>
                        </a:lnTo>
                        <a:lnTo>
                          <a:pt x="1330036" y="558141"/>
                        </a:lnTo>
                        <a:lnTo>
                          <a:pt x="819397" y="0"/>
                        </a:lnTo>
                        <a:lnTo>
                          <a:pt x="0" y="201881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C000">
                          <a:lumMod val="50000"/>
                          <a:alpha val="70000"/>
                        </a:srgbClr>
                      </a:gs>
                      <a:gs pos="45000">
                        <a:srgbClr val="FFC000">
                          <a:alpha val="50000"/>
                        </a:srgbClr>
                      </a:gs>
                      <a:gs pos="70000">
                        <a:srgbClr val="FFC000">
                          <a:lumMod val="60000"/>
                          <a:lumOff val="40000"/>
                        </a:srgbClr>
                      </a:gs>
                    </a:gsLst>
                    <a:lin ang="30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effectLst>
                        <a:outerShdw blurRad="292100" dist="38100" dir="2700000" sx="101000" sy="101000" algn="tl" rotWithShape="0">
                          <a:srgbClr val="080808"/>
                        </a:outerShdw>
                      </a:effectLst>
                      <a:latin typeface="Segoe Semibold" pitchFamily="34" charset="0"/>
                    </a:endParaRPr>
                  </a:p>
                </p:txBody>
              </p:sp>
            </p:grpSp>
            <p:grpSp>
              <p:nvGrpSpPr>
                <p:cNvPr id="228" name="组合 41">
                  <a:extLst>
                    <a:ext uri="{FF2B5EF4-FFF2-40B4-BE49-F238E27FC236}">
                      <a16:creationId xmlns:a16="http://schemas.microsoft.com/office/drawing/2014/main" id="{05A4FC14-0C4A-4F4F-A928-74F961433C5A}"/>
                    </a:ext>
                  </a:extLst>
                </p:cNvPr>
                <p:cNvGrpSpPr/>
                <p:nvPr/>
              </p:nvGrpSpPr>
              <p:grpSpPr>
                <a:xfrm>
                  <a:off x="3374095" y="3811219"/>
                  <a:ext cx="1513818" cy="1475864"/>
                  <a:chOff x="3374095" y="3811219"/>
                  <a:chExt cx="1513818" cy="1475864"/>
                </a:xfrm>
              </p:grpSpPr>
              <p:sp>
                <p:nvSpPr>
                  <p:cNvPr id="233" name="任意多边形 46">
                    <a:extLst>
                      <a:ext uri="{FF2B5EF4-FFF2-40B4-BE49-F238E27FC236}">
                        <a16:creationId xmlns:a16="http://schemas.microsoft.com/office/drawing/2014/main" id="{3DDCFB37-4459-455F-B98F-24A5C32B2CD2}"/>
                      </a:ext>
                    </a:extLst>
                  </p:cNvPr>
                  <p:cNvSpPr/>
                  <p:nvPr/>
                </p:nvSpPr>
                <p:spPr>
                  <a:xfrm>
                    <a:off x="3381411" y="4599882"/>
                    <a:ext cx="1324051" cy="687201"/>
                  </a:xfrm>
                  <a:custGeom>
                    <a:avLst/>
                    <a:gdLst>
                      <a:gd name="connsiteX0" fmla="*/ 782726 w 1324051"/>
                      <a:gd name="connsiteY0" fmla="*/ 0 h 716890"/>
                      <a:gd name="connsiteX1" fmla="*/ 1324051 w 1324051"/>
                      <a:gd name="connsiteY1" fmla="*/ 519379 h 716890"/>
                      <a:gd name="connsiteX2" fmla="*/ 534009 w 1324051"/>
                      <a:gd name="connsiteY2" fmla="*/ 716890 h 716890"/>
                      <a:gd name="connsiteX3" fmla="*/ 0 w 1324051"/>
                      <a:gd name="connsiteY3" fmla="*/ 182880 h 716890"/>
                      <a:gd name="connsiteX4" fmla="*/ 782726 w 1324051"/>
                      <a:gd name="connsiteY4" fmla="*/ 0 h 716890"/>
                      <a:gd name="connsiteX0" fmla="*/ 800539 w 1324051"/>
                      <a:gd name="connsiteY0" fmla="*/ 0 h 710952"/>
                      <a:gd name="connsiteX1" fmla="*/ 1324051 w 1324051"/>
                      <a:gd name="connsiteY1" fmla="*/ 513441 h 710952"/>
                      <a:gd name="connsiteX2" fmla="*/ 534009 w 1324051"/>
                      <a:gd name="connsiteY2" fmla="*/ 710952 h 710952"/>
                      <a:gd name="connsiteX3" fmla="*/ 0 w 1324051"/>
                      <a:gd name="connsiteY3" fmla="*/ 176942 h 710952"/>
                      <a:gd name="connsiteX4" fmla="*/ 800539 w 1324051"/>
                      <a:gd name="connsiteY4" fmla="*/ 0 h 710952"/>
                      <a:gd name="connsiteX0" fmla="*/ 794601 w 1318113"/>
                      <a:gd name="connsiteY0" fmla="*/ 0 h 710952"/>
                      <a:gd name="connsiteX1" fmla="*/ 1318113 w 1318113"/>
                      <a:gd name="connsiteY1" fmla="*/ 513441 h 710952"/>
                      <a:gd name="connsiteX2" fmla="*/ 528071 w 1318113"/>
                      <a:gd name="connsiteY2" fmla="*/ 710952 h 710952"/>
                      <a:gd name="connsiteX3" fmla="*/ 0 w 1318113"/>
                      <a:gd name="connsiteY3" fmla="*/ 171004 h 710952"/>
                      <a:gd name="connsiteX4" fmla="*/ 794601 w 1318113"/>
                      <a:gd name="connsiteY4" fmla="*/ 0 h 710952"/>
                      <a:gd name="connsiteX0" fmla="*/ 794601 w 1318113"/>
                      <a:gd name="connsiteY0" fmla="*/ 0 h 687201"/>
                      <a:gd name="connsiteX1" fmla="*/ 1318113 w 1318113"/>
                      <a:gd name="connsiteY1" fmla="*/ 513441 h 687201"/>
                      <a:gd name="connsiteX2" fmla="*/ 545884 w 1318113"/>
                      <a:gd name="connsiteY2" fmla="*/ 687201 h 687201"/>
                      <a:gd name="connsiteX3" fmla="*/ 0 w 1318113"/>
                      <a:gd name="connsiteY3" fmla="*/ 171004 h 687201"/>
                      <a:gd name="connsiteX4" fmla="*/ 794601 w 1318113"/>
                      <a:gd name="connsiteY4" fmla="*/ 0 h 687201"/>
                      <a:gd name="connsiteX0" fmla="*/ 794601 w 1318113"/>
                      <a:gd name="connsiteY0" fmla="*/ 0 h 687201"/>
                      <a:gd name="connsiteX1" fmla="*/ 1318113 w 1318113"/>
                      <a:gd name="connsiteY1" fmla="*/ 513441 h 687201"/>
                      <a:gd name="connsiteX2" fmla="*/ 545884 w 1318113"/>
                      <a:gd name="connsiteY2" fmla="*/ 687201 h 687201"/>
                      <a:gd name="connsiteX3" fmla="*/ 0 w 1318113"/>
                      <a:gd name="connsiteY3" fmla="*/ 153191 h 687201"/>
                      <a:gd name="connsiteX4" fmla="*/ 794601 w 1318113"/>
                      <a:gd name="connsiteY4" fmla="*/ 0 h 687201"/>
                      <a:gd name="connsiteX0" fmla="*/ 800539 w 1324051"/>
                      <a:gd name="connsiteY0" fmla="*/ 0 h 687201"/>
                      <a:gd name="connsiteX1" fmla="*/ 1324051 w 1324051"/>
                      <a:gd name="connsiteY1" fmla="*/ 513441 h 687201"/>
                      <a:gd name="connsiteX2" fmla="*/ 551822 w 1324051"/>
                      <a:gd name="connsiteY2" fmla="*/ 687201 h 687201"/>
                      <a:gd name="connsiteX3" fmla="*/ 0 w 1324051"/>
                      <a:gd name="connsiteY3" fmla="*/ 165066 h 687201"/>
                      <a:gd name="connsiteX4" fmla="*/ 800539 w 1324051"/>
                      <a:gd name="connsiteY4" fmla="*/ 0 h 687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4051" h="687201">
                        <a:moveTo>
                          <a:pt x="800539" y="0"/>
                        </a:moveTo>
                        <a:lnTo>
                          <a:pt x="1324051" y="513441"/>
                        </a:lnTo>
                        <a:lnTo>
                          <a:pt x="551822" y="687201"/>
                        </a:lnTo>
                        <a:lnTo>
                          <a:pt x="0" y="165066"/>
                        </a:lnTo>
                        <a:lnTo>
                          <a:pt x="80053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23000">
                        <a:srgbClr val="DF8045">
                          <a:lumMod val="50000"/>
                          <a:alpha val="70000"/>
                        </a:srgbClr>
                      </a:gs>
                      <a:gs pos="48000">
                        <a:srgbClr val="DF8045">
                          <a:lumMod val="75000"/>
                          <a:alpha val="93000"/>
                        </a:srgbClr>
                      </a:gs>
                      <a:gs pos="72000">
                        <a:srgbClr val="DF8045">
                          <a:lumMod val="60000"/>
                          <a:lumOff val="40000"/>
                          <a:alpha val="61000"/>
                        </a:srgbClr>
                      </a:gs>
                    </a:gsLst>
                    <a:lin ang="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 dirty="0">
                      <a:latin typeface="Segoe"/>
                    </a:endParaRPr>
                  </a:p>
                </p:txBody>
              </p:sp>
              <p:sp>
                <p:nvSpPr>
                  <p:cNvPr id="234" name="任意多边形 47">
                    <a:extLst>
                      <a:ext uri="{FF2B5EF4-FFF2-40B4-BE49-F238E27FC236}">
                        <a16:creationId xmlns:a16="http://schemas.microsoft.com/office/drawing/2014/main" id="{95F3C7DA-CEEB-415A-9F1D-8FC8E05BE22E}"/>
                      </a:ext>
                    </a:extLst>
                  </p:cNvPr>
                  <p:cNvSpPr/>
                  <p:nvPr/>
                </p:nvSpPr>
                <p:spPr>
                  <a:xfrm>
                    <a:off x="3374095" y="3811219"/>
                    <a:ext cx="1002183" cy="958291"/>
                  </a:xfrm>
                  <a:custGeom>
                    <a:avLst/>
                    <a:gdLst>
                      <a:gd name="connsiteX0" fmla="*/ 190196 w 1002183"/>
                      <a:gd name="connsiteY0" fmla="*/ 131673 h 958291"/>
                      <a:gd name="connsiteX1" fmla="*/ 0 w 1002183"/>
                      <a:gd name="connsiteY1" fmla="*/ 958291 h 958291"/>
                      <a:gd name="connsiteX2" fmla="*/ 804672 w 1002183"/>
                      <a:gd name="connsiteY2" fmla="*/ 797356 h 958291"/>
                      <a:gd name="connsiteX3" fmla="*/ 1002183 w 1002183"/>
                      <a:gd name="connsiteY3" fmla="*/ 0 h 958291"/>
                      <a:gd name="connsiteX4" fmla="*/ 190196 w 1002183"/>
                      <a:gd name="connsiteY4" fmla="*/ 131673 h 958291"/>
                      <a:gd name="connsiteX0" fmla="*/ 243635 w 1002183"/>
                      <a:gd name="connsiteY0" fmla="*/ 131673 h 958291"/>
                      <a:gd name="connsiteX1" fmla="*/ 0 w 1002183"/>
                      <a:gd name="connsiteY1" fmla="*/ 958291 h 958291"/>
                      <a:gd name="connsiteX2" fmla="*/ 804672 w 1002183"/>
                      <a:gd name="connsiteY2" fmla="*/ 797356 h 958291"/>
                      <a:gd name="connsiteX3" fmla="*/ 1002183 w 1002183"/>
                      <a:gd name="connsiteY3" fmla="*/ 0 h 958291"/>
                      <a:gd name="connsiteX4" fmla="*/ 243635 w 1002183"/>
                      <a:gd name="connsiteY4" fmla="*/ 131673 h 9582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2183" h="958291">
                        <a:moveTo>
                          <a:pt x="243635" y="131673"/>
                        </a:moveTo>
                        <a:lnTo>
                          <a:pt x="0" y="958291"/>
                        </a:lnTo>
                        <a:lnTo>
                          <a:pt x="804672" y="797356"/>
                        </a:lnTo>
                        <a:lnTo>
                          <a:pt x="1002183" y="0"/>
                        </a:lnTo>
                        <a:lnTo>
                          <a:pt x="243635" y="131673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23000">
                        <a:srgbClr val="DF8045">
                          <a:lumMod val="50000"/>
                          <a:alpha val="70000"/>
                        </a:srgbClr>
                      </a:gs>
                      <a:gs pos="48000">
                        <a:srgbClr val="DF8045">
                          <a:lumMod val="75000"/>
                          <a:alpha val="93000"/>
                        </a:srgbClr>
                      </a:gs>
                      <a:gs pos="72000">
                        <a:srgbClr val="DF8045">
                          <a:lumMod val="60000"/>
                          <a:lumOff val="40000"/>
                        </a:srgbClr>
                      </a:gs>
                    </a:gsLst>
                    <a:lin ang="180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latin typeface="Segoe"/>
                    </a:endParaRPr>
                  </a:p>
                </p:txBody>
              </p:sp>
              <p:sp>
                <p:nvSpPr>
                  <p:cNvPr id="235" name="任意多边形 48">
                    <a:extLst>
                      <a:ext uri="{FF2B5EF4-FFF2-40B4-BE49-F238E27FC236}">
                        <a16:creationId xmlns:a16="http://schemas.microsoft.com/office/drawing/2014/main" id="{562275CF-B5D5-4A8F-9B2F-A91D479E6E41}"/>
                      </a:ext>
                    </a:extLst>
                  </p:cNvPr>
                  <p:cNvSpPr/>
                  <p:nvPr/>
                </p:nvSpPr>
                <p:spPr>
                  <a:xfrm>
                    <a:off x="4174207" y="3816308"/>
                    <a:ext cx="713706" cy="1297016"/>
                  </a:xfrm>
                  <a:custGeom>
                    <a:avLst/>
                    <a:gdLst>
                      <a:gd name="connsiteX0" fmla="*/ 190195 w 731520"/>
                      <a:gd name="connsiteY0" fmla="*/ 0 h 1280160"/>
                      <a:gd name="connsiteX1" fmla="*/ 731520 w 731520"/>
                      <a:gd name="connsiteY1" fmla="*/ 482803 h 1280160"/>
                      <a:gd name="connsiteX2" fmla="*/ 512064 w 731520"/>
                      <a:gd name="connsiteY2" fmla="*/ 1280160 h 1280160"/>
                      <a:gd name="connsiteX3" fmla="*/ 0 w 731520"/>
                      <a:gd name="connsiteY3" fmla="*/ 775411 h 1280160"/>
                      <a:gd name="connsiteX4" fmla="*/ 190195 w 731520"/>
                      <a:gd name="connsiteY4" fmla="*/ 0 h 1280160"/>
                      <a:gd name="connsiteX0" fmla="*/ 202070 w 743395"/>
                      <a:gd name="connsiteY0" fmla="*/ 0 h 1280160"/>
                      <a:gd name="connsiteX1" fmla="*/ 743395 w 743395"/>
                      <a:gd name="connsiteY1" fmla="*/ 482803 h 1280160"/>
                      <a:gd name="connsiteX2" fmla="*/ 523939 w 743395"/>
                      <a:gd name="connsiteY2" fmla="*/ 1280160 h 1280160"/>
                      <a:gd name="connsiteX3" fmla="*/ 0 w 743395"/>
                      <a:gd name="connsiteY3" fmla="*/ 757598 h 1280160"/>
                      <a:gd name="connsiteX4" fmla="*/ 202070 w 743395"/>
                      <a:gd name="connsiteY4" fmla="*/ 0 h 1280160"/>
                      <a:gd name="connsiteX0" fmla="*/ 202070 w 713706"/>
                      <a:gd name="connsiteY0" fmla="*/ 0 h 1280160"/>
                      <a:gd name="connsiteX1" fmla="*/ 713706 w 713706"/>
                      <a:gd name="connsiteY1" fmla="*/ 482803 h 1280160"/>
                      <a:gd name="connsiteX2" fmla="*/ 523939 w 713706"/>
                      <a:gd name="connsiteY2" fmla="*/ 1280160 h 1280160"/>
                      <a:gd name="connsiteX3" fmla="*/ 0 w 713706"/>
                      <a:gd name="connsiteY3" fmla="*/ 757598 h 1280160"/>
                      <a:gd name="connsiteX4" fmla="*/ 202070 w 713706"/>
                      <a:gd name="connsiteY4" fmla="*/ 0 h 1280160"/>
                      <a:gd name="connsiteX0" fmla="*/ 197856 w 713706"/>
                      <a:gd name="connsiteY0" fmla="*/ 0 h 1297016"/>
                      <a:gd name="connsiteX1" fmla="*/ 713706 w 713706"/>
                      <a:gd name="connsiteY1" fmla="*/ 499659 h 1297016"/>
                      <a:gd name="connsiteX2" fmla="*/ 523939 w 713706"/>
                      <a:gd name="connsiteY2" fmla="*/ 1297016 h 1297016"/>
                      <a:gd name="connsiteX3" fmla="*/ 0 w 713706"/>
                      <a:gd name="connsiteY3" fmla="*/ 774454 h 1297016"/>
                      <a:gd name="connsiteX4" fmla="*/ 197856 w 713706"/>
                      <a:gd name="connsiteY4" fmla="*/ 0 h 1297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706" h="1297016">
                        <a:moveTo>
                          <a:pt x="197856" y="0"/>
                        </a:moveTo>
                        <a:lnTo>
                          <a:pt x="713706" y="499659"/>
                        </a:lnTo>
                        <a:lnTo>
                          <a:pt x="523939" y="1297016"/>
                        </a:lnTo>
                        <a:lnTo>
                          <a:pt x="0" y="774454"/>
                        </a:lnTo>
                        <a:lnTo>
                          <a:pt x="197856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23000">
                        <a:srgbClr val="DF8045">
                          <a:lumMod val="50000"/>
                          <a:alpha val="10000"/>
                        </a:srgbClr>
                      </a:gs>
                      <a:gs pos="48000">
                        <a:srgbClr val="DF8045">
                          <a:lumMod val="75000"/>
                          <a:alpha val="93000"/>
                        </a:srgbClr>
                      </a:gs>
                      <a:gs pos="72000">
                        <a:srgbClr val="DF8045">
                          <a:lumMod val="60000"/>
                          <a:lumOff val="40000"/>
                          <a:alpha val="58000"/>
                        </a:srgbClr>
                      </a:gs>
                    </a:gsLst>
                    <a:lin ang="114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 dirty="0">
                      <a:latin typeface="Segoe"/>
                    </a:endParaRPr>
                  </a:p>
                </p:txBody>
              </p:sp>
            </p:grpSp>
            <p:grpSp>
              <p:nvGrpSpPr>
                <p:cNvPr id="229" name="组合 42">
                  <a:extLst>
                    <a:ext uri="{FF2B5EF4-FFF2-40B4-BE49-F238E27FC236}">
                      <a16:creationId xmlns:a16="http://schemas.microsoft.com/office/drawing/2014/main" id="{910614CF-9550-45C7-90AC-F2AF76415D49}"/>
                    </a:ext>
                  </a:extLst>
                </p:cNvPr>
                <p:cNvGrpSpPr/>
                <p:nvPr/>
              </p:nvGrpSpPr>
              <p:grpSpPr>
                <a:xfrm>
                  <a:off x="4515266" y="3818533"/>
                  <a:ext cx="1490924" cy="1467173"/>
                  <a:chOff x="4515266" y="3818533"/>
                  <a:chExt cx="1490924" cy="1467173"/>
                </a:xfrm>
              </p:grpSpPr>
              <p:sp>
                <p:nvSpPr>
                  <p:cNvPr id="230" name="任意多边形 43">
                    <a:extLst>
                      <a:ext uri="{FF2B5EF4-FFF2-40B4-BE49-F238E27FC236}">
                        <a16:creationId xmlns:a16="http://schemas.microsoft.com/office/drawing/2014/main" id="{BCA94C9C-F806-413F-9984-713B8E659269}"/>
                      </a:ext>
                    </a:extLst>
                  </p:cNvPr>
                  <p:cNvSpPr/>
                  <p:nvPr/>
                </p:nvSpPr>
                <p:spPr>
                  <a:xfrm>
                    <a:off x="5041961" y="3818533"/>
                    <a:ext cx="958291" cy="980237"/>
                  </a:xfrm>
                  <a:custGeom>
                    <a:avLst/>
                    <a:gdLst>
                      <a:gd name="connsiteX0" fmla="*/ 790042 w 958291"/>
                      <a:gd name="connsiteY0" fmla="*/ 160934 h 980237"/>
                      <a:gd name="connsiteX1" fmla="*/ 958291 w 958291"/>
                      <a:gd name="connsiteY1" fmla="*/ 980237 h 980237"/>
                      <a:gd name="connsiteX2" fmla="*/ 160934 w 958291"/>
                      <a:gd name="connsiteY2" fmla="*/ 811987 h 980237"/>
                      <a:gd name="connsiteX3" fmla="*/ 0 w 958291"/>
                      <a:gd name="connsiteY3" fmla="*/ 0 h 980237"/>
                      <a:gd name="connsiteX4" fmla="*/ 790042 w 958291"/>
                      <a:gd name="connsiteY4" fmla="*/ 160934 h 980237"/>
                      <a:gd name="connsiteX0" fmla="*/ 760354 w 958291"/>
                      <a:gd name="connsiteY0" fmla="*/ 149059 h 980237"/>
                      <a:gd name="connsiteX1" fmla="*/ 958291 w 958291"/>
                      <a:gd name="connsiteY1" fmla="*/ 980237 h 980237"/>
                      <a:gd name="connsiteX2" fmla="*/ 160934 w 958291"/>
                      <a:gd name="connsiteY2" fmla="*/ 811987 h 980237"/>
                      <a:gd name="connsiteX3" fmla="*/ 0 w 958291"/>
                      <a:gd name="connsiteY3" fmla="*/ 0 h 980237"/>
                      <a:gd name="connsiteX4" fmla="*/ 760354 w 958291"/>
                      <a:gd name="connsiteY4" fmla="*/ 149059 h 980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8291" h="980237">
                        <a:moveTo>
                          <a:pt x="760354" y="149059"/>
                        </a:moveTo>
                        <a:lnTo>
                          <a:pt x="958291" y="980237"/>
                        </a:lnTo>
                        <a:lnTo>
                          <a:pt x="160934" y="811987"/>
                        </a:lnTo>
                        <a:lnTo>
                          <a:pt x="0" y="0"/>
                        </a:lnTo>
                        <a:lnTo>
                          <a:pt x="760354" y="149059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3497AE">
                          <a:lumMod val="50000"/>
                          <a:alpha val="70000"/>
                        </a:srgbClr>
                      </a:gs>
                      <a:gs pos="40000">
                        <a:srgbClr val="3497AE">
                          <a:alpha val="50000"/>
                        </a:srgbClr>
                      </a:gs>
                      <a:gs pos="72000">
                        <a:srgbClr val="3497AE">
                          <a:lumMod val="60000"/>
                          <a:lumOff val="40000"/>
                        </a:srgbClr>
                      </a:gs>
                    </a:gsLst>
                    <a:lin ang="18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effectLst>
                        <a:outerShdw blurRad="292100" dist="38100" dir="2700000" sx="101000" sy="101000" algn="tl" rotWithShape="0">
                          <a:srgbClr val="080808"/>
                        </a:outerShdw>
                      </a:effectLst>
                      <a:latin typeface="Segoe Semibold" pitchFamily="34" charset="0"/>
                    </a:endParaRPr>
                  </a:p>
                </p:txBody>
              </p:sp>
              <p:sp>
                <p:nvSpPr>
                  <p:cNvPr id="231" name="任意多边形 44">
                    <a:extLst>
                      <a:ext uri="{FF2B5EF4-FFF2-40B4-BE49-F238E27FC236}">
                        <a16:creationId xmlns:a16="http://schemas.microsoft.com/office/drawing/2014/main" id="{4D6B97C9-A907-47DC-A939-658E6BA919CE}"/>
                      </a:ext>
                    </a:extLst>
                  </p:cNvPr>
                  <p:cNvSpPr/>
                  <p:nvPr/>
                </p:nvSpPr>
                <p:spPr>
                  <a:xfrm>
                    <a:off x="4515266" y="3822381"/>
                    <a:ext cx="703637" cy="1312889"/>
                  </a:xfrm>
                  <a:custGeom>
                    <a:avLst/>
                    <a:gdLst>
                      <a:gd name="connsiteX0" fmla="*/ 0 w 709574"/>
                      <a:gd name="connsiteY0" fmla="*/ 526694 h 1324051"/>
                      <a:gd name="connsiteX1" fmla="*/ 168249 w 709574"/>
                      <a:gd name="connsiteY1" fmla="*/ 1324051 h 1324051"/>
                      <a:gd name="connsiteX2" fmla="*/ 709574 w 709574"/>
                      <a:gd name="connsiteY2" fmla="*/ 811987 h 1324051"/>
                      <a:gd name="connsiteX3" fmla="*/ 541324 w 709574"/>
                      <a:gd name="connsiteY3" fmla="*/ 0 h 1324051"/>
                      <a:gd name="connsiteX4" fmla="*/ 0 w 709574"/>
                      <a:gd name="connsiteY4" fmla="*/ 526694 h 1324051"/>
                      <a:gd name="connsiteX0" fmla="*/ 0 w 715512"/>
                      <a:gd name="connsiteY0" fmla="*/ 526694 h 1324051"/>
                      <a:gd name="connsiteX1" fmla="*/ 168249 w 715512"/>
                      <a:gd name="connsiteY1" fmla="*/ 1324051 h 1324051"/>
                      <a:gd name="connsiteX2" fmla="*/ 715512 w 715512"/>
                      <a:gd name="connsiteY2" fmla="*/ 823862 h 1324051"/>
                      <a:gd name="connsiteX3" fmla="*/ 541324 w 715512"/>
                      <a:gd name="connsiteY3" fmla="*/ 0 h 1324051"/>
                      <a:gd name="connsiteX4" fmla="*/ 0 w 715512"/>
                      <a:gd name="connsiteY4" fmla="*/ 526694 h 1324051"/>
                      <a:gd name="connsiteX0" fmla="*/ 0 w 715512"/>
                      <a:gd name="connsiteY0" fmla="*/ 508881 h 1306238"/>
                      <a:gd name="connsiteX1" fmla="*/ 168249 w 715512"/>
                      <a:gd name="connsiteY1" fmla="*/ 1306238 h 1306238"/>
                      <a:gd name="connsiteX2" fmla="*/ 715512 w 715512"/>
                      <a:gd name="connsiteY2" fmla="*/ 806049 h 1306238"/>
                      <a:gd name="connsiteX3" fmla="*/ 547261 w 715512"/>
                      <a:gd name="connsiteY3" fmla="*/ 0 h 1306238"/>
                      <a:gd name="connsiteX4" fmla="*/ 0 w 715512"/>
                      <a:gd name="connsiteY4" fmla="*/ 508881 h 1306238"/>
                      <a:gd name="connsiteX0" fmla="*/ 0 w 715512"/>
                      <a:gd name="connsiteY0" fmla="*/ 508881 h 1306238"/>
                      <a:gd name="connsiteX1" fmla="*/ 168249 w 715512"/>
                      <a:gd name="connsiteY1" fmla="*/ 1306238 h 1306238"/>
                      <a:gd name="connsiteX2" fmla="*/ 715512 w 715512"/>
                      <a:gd name="connsiteY2" fmla="*/ 806049 h 1306238"/>
                      <a:gd name="connsiteX3" fmla="*/ 541323 w 715512"/>
                      <a:gd name="connsiteY3" fmla="*/ 0 h 1306238"/>
                      <a:gd name="connsiteX4" fmla="*/ 0 w 715512"/>
                      <a:gd name="connsiteY4" fmla="*/ 508881 h 1306238"/>
                      <a:gd name="connsiteX0" fmla="*/ 0 w 715512"/>
                      <a:gd name="connsiteY0" fmla="*/ 508881 h 1306238"/>
                      <a:gd name="connsiteX1" fmla="*/ 168249 w 715512"/>
                      <a:gd name="connsiteY1" fmla="*/ 1306238 h 1306238"/>
                      <a:gd name="connsiteX2" fmla="*/ 715512 w 715512"/>
                      <a:gd name="connsiteY2" fmla="*/ 806049 h 1306238"/>
                      <a:gd name="connsiteX3" fmla="*/ 535385 w 715512"/>
                      <a:gd name="connsiteY3" fmla="*/ 0 h 1306238"/>
                      <a:gd name="connsiteX4" fmla="*/ 0 w 715512"/>
                      <a:gd name="connsiteY4" fmla="*/ 508881 h 1306238"/>
                      <a:gd name="connsiteX0" fmla="*/ 0 w 703637"/>
                      <a:gd name="connsiteY0" fmla="*/ 508881 h 1306238"/>
                      <a:gd name="connsiteX1" fmla="*/ 168249 w 703637"/>
                      <a:gd name="connsiteY1" fmla="*/ 1306238 h 1306238"/>
                      <a:gd name="connsiteX2" fmla="*/ 703637 w 703637"/>
                      <a:gd name="connsiteY2" fmla="*/ 794173 h 1306238"/>
                      <a:gd name="connsiteX3" fmla="*/ 535385 w 703637"/>
                      <a:gd name="connsiteY3" fmla="*/ 0 h 1306238"/>
                      <a:gd name="connsiteX4" fmla="*/ 0 w 703637"/>
                      <a:gd name="connsiteY4" fmla="*/ 508881 h 1306238"/>
                      <a:gd name="connsiteX0" fmla="*/ 0 w 703637"/>
                      <a:gd name="connsiteY0" fmla="*/ 515532 h 1312889"/>
                      <a:gd name="connsiteX1" fmla="*/ 168249 w 703637"/>
                      <a:gd name="connsiteY1" fmla="*/ 1312889 h 1312889"/>
                      <a:gd name="connsiteX2" fmla="*/ 703637 w 703637"/>
                      <a:gd name="connsiteY2" fmla="*/ 800824 h 1312889"/>
                      <a:gd name="connsiteX3" fmla="*/ 532060 w 703637"/>
                      <a:gd name="connsiteY3" fmla="*/ 0 h 1312889"/>
                      <a:gd name="connsiteX4" fmla="*/ 0 w 703637"/>
                      <a:gd name="connsiteY4" fmla="*/ 515532 h 1312889"/>
                      <a:gd name="connsiteX0" fmla="*/ 0 w 703637"/>
                      <a:gd name="connsiteY0" fmla="*/ 515532 h 1312889"/>
                      <a:gd name="connsiteX1" fmla="*/ 168249 w 703637"/>
                      <a:gd name="connsiteY1" fmla="*/ 1312889 h 1312889"/>
                      <a:gd name="connsiteX2" fmla="*/ 703637 w 703637"/>
                      <a:gd name="connsiteY2" fmla="*/ 800824 h 1312889"/>
                      <a:gd name="connsiteX3" fmla="*/ 525409 w 703637"/>
                      <a:gd name="connsiteY3" fmla="*/ 0 h 1312889"/>
                      <a:gd name="connsiteX4" fmla="*/ 0 w 703637"/>
                      <a:gd name="connsiteY4" fmla="*/ 515532 h 1312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3637" h="1312889">
                        <a:moveTo>
                          <a:pt x="0" y="515532"/>
                        </a:moveTo>
                        <a:lnTo>
                          <a:pt x="168249" y="1312889"/>
                        </a:lnTo>
                        <a:lnTo>
                          <a:pt x="703637" y="800824"/>
                        </a:lnTo>
                        <a:lnTo>
                          <a:pt x="525409" y="0"/>
                        </a:lnTo>
                        <a:lnTo>
                          <a:pt x="0" y="515532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3497AE">
                          <a:lumMod val="50000"/>
                          <a:alpha val="10000"/>
                        </a:srgbClr>
                      </a:gs>
                      <a:gs pos="40000">
                        <a:srgbClr val="3497AE">
                          <a:alpha val="50000"/>
                        </a:srgbClr>
                      </a:gs>
                      <a:gs pos="72000">
                        <a:srgbClr val="3497AE">
                          <a:lumMod val="60000"/>
                          <a:lumOff val="40000"/>
                        </a:srgbClr>
                      </a:gs>
                    </a:gsLst>
                    <a:lin ang="21594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effectLst>
                        <a:outerShdw blurRad="292100" dist="38100" dir="2700000" sx="101000" sy="101000" algn="tl" rotWithShape="0">
                          <a:srgbClr val="080808"/>
                        </a:outerShdw>
                      </a:effectLst>
                      <a:latin typeface="Segoe Semibold" pitchFamily="34" charset="0"/>
                    </a:endParaRPr>
                  </a:p>
                </p:txBody>
              </p:sp>
              <p:sp>
                <p:nvSpPr>
                  <p:cNvPr id="232" name="任意多边形 45">
                    <a:extLst>
                      <a:ext uri="{FF2B5EF4-FFF2-40B4-BE49-F238E27FC236}">
                        <a16:creationId xmlns:a16="http://schemas.microsoft.com/office/drawing/2014/main" id="{9A08910E-BD86-4460-BC9D-BF234D3D38E3}"/>
                      </a:ext>
                    </a:extLst>
                  </p:cNvPr>
                  <p:cNvSpPr/>
                  <p:nvPr/>
                </p:nvSpPr>
                <p:spPr>
                  <a:xfrm>
                    <a:off x="4695392" y="4623206"/>
                    <a:ext cx="1310798" cy="662500"/>
                  </a:xfrm>
                  <a:custGeom>
                    <a:avLst/>
                    <a:gdLst>
                      <a:gd name="connsiteX0" fmla="*/ 1316736 w 1316736"/>
                      <a:gd name="connsiteY0" fmla="*/ 153619 h 680313"/>
                      <a:gd name="connsiteX1" fmla="*/ 811987 w 1316736"/>
                      <a:gd name="connsiteY1" fmla="*/ 680313 h 680313"/>
                      <a:gd name="connsiteX2" fmla="*/ 0 w 1316736"/>
                      <a:gd name="connsiteY2" fmla="*/ 512064 h 680313"/>
                      <a:gd name="connsiteX3" fmla="*/ 541325 w 1316736"/>
                      <a:gd name="connsiteY3" fmla="*/ 0 h 680313"/>
                      <a:gd name="connsiteX4" fmla="*/ 1316736 w 1316736"/>
                      <a:gd name="connsiteY4" fmla="*/ 153619 h 680313"/>
                      <a:gd name="connsiteX0" fmla="*/ 1322674 w 1322674"/>
                      <a:gd name="connsiteY0" fmla="*/ 171432 h 680313"/>
                      <a:gd name="connsiteX1" fmla="*/ 811987 w 1322674"/>
                      <a:gd name="connsiteY1" fmla="*/ 680313 h 680313"/>
                      <a:gd name="connsiteX2" fmla="*/ 0 w 1322674"/>
                      <a:gd name="connsiteY2" fmla="*/ 512064 h 680313"/>
                      <a:gd name="connsiteX3" fmla="*/ 541325 w 1322674"/>
                      <a:gd name="connsiteY3" fmla="*/ 0 h 680313"/>
                      <a:gd name="connsiteX4" fmla="*/ 1322674 w 1322674"/>
                      <a:gd name="connsiteY4" fmla="*/ 171432 h 680313"/>
                      <a:gd name="connsiteX0" fmla="*/ 1310798 w 1310798"/>
                      <a:gd name="connsiteY0" fmla="*/ 171432 h 680313"/>
                      <a:gd name="connsiteX1" fmla="*/ 800111 w 1310798"/>
                      <a:gd name="connsiteY1" fmla="*/ 680313 h 680313"/>
                      <a:gd name="connsiteX2" fmla="*/ 0 w 1310798"/>
                      <a:gd name="connsiteY2" fmla="*/ 494251 h 680313"/>
                      <a:gd name="connsiteX3" fmla="*/ 529449 w 1310798"/>
                      <a:gd name="connsiteY3" fmla="*/ 0 h 680313"/>
                      <a:gd name="connsiteX4" fmla="*/ 1310798 w 1310798"/>
                      <a:gd name="connsiteY4" fmla="*/ 171432 h 680313"/>
                      <a:gd name="connsiteX0" fmla="*/ 1310798 w 1310798"/>
                      <a:gd name="connsiteY0" fmla="*/ 171432 h 662500"/>
                      <a:gd name="connsiteX1" fmla="*/ 800111 w 1310798"/>
                      <a:gd name="connsiteY1" fmla="*/ 662500 h 662500"/>
                      <a:gd name="connsiteX2" fmla="*/ 0 w 1310798"/>
                      <a:gd name="connsiteY2" fmla="*/ 494251 h 662500"/>
                      <a:gd name="connsiteX3" fmla="*/ 529449 w 1310798"/>
                      <a:gd name="connsiteY3" fmla="*/ 0 h 662500"/>
                      <a:gd name="connsiteX4" fmla="*/ 1310798 w 1310798"/>
                      <a:gd name="connsiteY4" fmla="*/ 171432 h 662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0798" h="662500">
                        <a:moveTo>
                          <a:pt x="1310798" y="171432"/>
                        </a:moveTo>
                        <a:lnTo>
                          <a:pt x="800111" y="662500"/>
                        </a:lnTo>
                        <a:lnTo>
                          <a:pt x="0" y="494251"/>
                        </a:lnTo>
                        <a:lnTo>
                          <a:pt x="529449" y="0"/>
                        </a:lnTo>
                        <a:lnTo>
                          <a:pt x="1310798" y="171432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3497AE">
                          <a:lumMod val="50000"/>
                          <a:alpha val="70000"/>
                        </a:srgbClr>
                      </a:gs>
                      <a:gs pos="40000">
                        <a:srgbClr val="3497AE">
                          <a:alpha val="50000"/>
                        </a:srgbClr>
                      </a:gs>
                      <a:gs pos="100000">
                        <a:srgbClr val="3497AE">
                          <a:lumMod val="60000"/>
                          <a:lumOff val="40000"/>
                        </a:srgbClr>
                      </a:gs>
                    </a:gsLst>
                    <a:lin ang="4800000" scaled="0"/>
                    <a:tileRect/>
                  </a:gradFill>
                  <a:ln w="38100" cap="flat" cmpd="thickThin" algn="ctr">
                    <a:noFill/>
                    <a:prstDash val="solid"/>
                  </a:ln>
                  <a:effectLst/>
                  <a:scene3d>
                    <a:camera prst="orthographicFront"/>
                    <a:lightRig rig="flat" dir="t">
                      <a:rot lat="0" lon="0" rev="5400000"/>
                    </a:lightRig>
                  </a:scene3d>
                  <a:sp3d>
                    <a:bevelT w="38100" h="38100" prst="softRound"/>
                    <a:bevelB w="38100" h="38100"/>
                  </a:sp3d>
                </p:spPr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kern="0">
                      <a:effectLst>
                        <a:outerShdw blurRad="292100" dist="38100" dir="2700000" sx="101000" sy="101000" algn="tl" rotWithShape="0">
                          <a:srgbClr val="080808"/>
                        </a:outerShdw>
                      </a:effectLst>
                      <a:latin typeface="Segoe Semibold" pitchFamily="34" charset="0"/>
                    </a:endParaRPr>
                  </a:p>
                </p:txBody>
              </p:sp>
            </p:grpSp>
          </p:grp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E69F7EA3-DC1C-4693-B606-193BCA12D5D2}"/>
                  </a:ext>
                </a:extLst>
              </p:cNvPr>
              <p:cNvSpPr txBox="1"/>
              <p:nvPr/>
            </p:nvSpPr>
            <p:spPr>
              <a:xfrm>
                <a:off x="6769535" y="1923740"/>
                <a:ext cx="2332690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zh-CN" sz="18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Земельный налог</a:t>
                </a: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506A1C79-F353-4686-9440-F22D572CE4BF}"/>
                  </a:ext>
                </a:extLst>
              </p:cNvPr>
              <p:cNvSpPr txBox="1"/>
              <p:nvPr/>
            </p:nvSpPr>
            <p:spPr>
              <a:xfrm>
                <a:off x="7337982" y="5235874"/>
                <a:ext cx="269336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zh-CN" sz="18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Налог на имущество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altLang="zh-CN" b="1" kern="0" dirty="0">
                    <a:latin typeface="微软雅黑" pitchFamily="34" charset="-122"/>
                    <a:ea typeface="微软雅黑" pitchFamily="34" charset="-122"/>
                  </a:rPr>
                  <a:t>физических лиц</a:t>
                </a: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8E7EC45A-9D22-488B-9B7A-BAF05BFBF13F}"/>
                  </a:ext>
                </a:extLst>
              </p:cNvPr>
              <p:cNvSpPr txBox="1"/>
              <p:nvPr/>
            </p:nvSpPr>
            <p:spPr>
              <a:xfrm>
                <a:off x="1676992" y="5422204"/>
                <a:ext cx="2031325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altLang="zh-CN" b="1" kern="0" dirty="0">
                    <a:latin typeface="微软雅黑" pitchFamily="34" charset="-122"/>
                    <a:ea typeface="微软雅黑" pitchFamily="34" charset="-122"/>
                  </a:rPr>
                  <a:t>Торговый сбор</a:t>
                </a: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pic>
        <p:nvPicPr>
          <p:cNvPr id="4098" name="Picture 2" descr="ÐÐ°ÑÑÐ¸Ð½ÐºÐ¸ Ð¿Ð¾ Ð·Ð°Ð¿ÑÐ¾ÑÑ Ð·ÐµÐ¼ÐµÐ»ÑÐ½ÑÐ¹ Ð½Ð°Ð»Ð¾Ð³">
            <a:extLst>
              <a:ext uri="{FF2B5EF4-FFF2-40B4-BE49-F238E27FC236}">
                <a16:creationId xmlns:a16="http://schemas.microsoft.com/office/drawing/2014/main" id="{822D6252-E098-4125-869E-F17393C0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723" y="1728473"/>
            <a:ext cx="2546812" cy="162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Ð°ÑÑÐ¸Ð½ÐºÐ¸ Ð¿Ð¾ Ð·Ð°Ð¿ÑÐ¾ÑÑ ÑÐ¾ÑÐ³Ð¾Ð²ÑÐ¹ ÑÐ±Ð¾Ñ">
            <a:extLst>
              <a:ext uri="{FF2B5EF4-FFF2-40B4-BE49-F238E27FC236}">
                <a16:creationId xmlns:a16="http://schemas.microsoft.com/office/drawing/2014/main" id="{6B5A3FD1-2123-460A-9AA2-2F0217E34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79" y="2916657"/>
            <a:ext cx="2884183" cy="208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ÐÐ°ÑÑÐ¸Ð½ÐºÐ¸ Ð¿Ð¾ Ð·Ð°Ð¿ÑÐ¾ÑÑ Ð½Ð°Ð»Ð¾Ð³ Ð½Ð° Ð¸Ð¼ÑÑÐµÑÑÐ²Ð¾ ÑÐ¸Ð·Ð¸ÑÐµÑÐºÐ¸Ñ Ð»Ð¸Ñ">
            <a:extLst>
              <a:ext uri="{FF2B5EF4-FFF2-40B4-BE49-F238E27FC236}">
                <a16:creationId xmlns:a16="http://schemas.microsoft.com/office/drawing/2014/main" id="{0E590033-C897-419E-8ABC-36D89B3B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045" y="3722284"/>
            <a:ext cx="2727279" cy="153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311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419" y="312170"/>
            <a:ext cx="9639923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Налоги и сборы, уплачиваемые физическими лицами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05FC45A-45D1-4C29-B8D3-E9EF2E21A13F}"/>
              </a:ext>
            </a:extLst>
          </p:cNvPr>
          <p:cNvGrpSpPr/>
          <p:nvPr/>
        </p:nvGrpSpPr>
        <p:grpSpPr>
          <a:xfrm>
            <a:off x="59140" y="1104293"/>
            <a:ext cx="11893007" cy="5441537"/>
            <a:chOff x="54114" y="1313491"/>
            <a:chExt cx="11893007" cy="5441537"/>
          </a:xfrm>
        </p:grpSpPr>
        <p:pic>
          <p:nvPicPr>
            <p:cNvPr id="10" name="Picture 3" descr="E:\PPT背景\03.png">
              <a:extLst>
                <a:ext uri="{FF2B5EF4-FFF2-40B4-BE49-F238E27FC236}">
                  <a16:creationId xmlns:a16="http://schemas.microsoft.com/office/drawing/2014/main" id="{FAD91F5C-35EA-406D-B2A6-2A4C58F7E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309" y="2962579"/>
              <a:ext cx="11298919" cy="724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 descr="E:\PPT背景\05.png">
              <a:extLst>
                <a:ext uri="{FF2B5EF4-FFF2-40B4-BE49-F238E27FC236}">
                  <a16:creationId xmlns:a16="http://schemas.microsoft.com/office/drawing/2014/main" id="{50958934-08E1-47B1-8AC7-B89F404D06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duotone>
                <a:prstClr val="black"/>
                <a:srgbClr val="548DD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14" y="3037127"/>
              <a:ext cx="1883099" cy="2456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" descr="E:\PPT背景\05.png">
              <a:extLst>
                <a:ext uri="{FF2B5EF4-FFF2-40B4-BE49-F238E27FC236}">
                  <a16:creationId xmlns:a16="http://schemas.microsoft.com/office/drawing/2014/main" id="{489D7B06-C83D-4DB0-AAD4-D5F0F4B190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duotone>
                <a:prstClr val="black"/>
                <a:srgbClr val="548DD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2847" y="3154777"/>
              <a:ext cx="2592225" cy="316845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5" descr="E:\PPT背景\05.png">
              <a:extLst>
                <a:ext uri="{FF2B5EF4-FFF2-40B4-BE49-F238E27FC236}">
                  <a16:creationId xmlns:a16="http://schemas.microsoft.com/office/drawing/2014/main" id="{9B98617A-4E70-4C00-ADF9-F14CB6F44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duotone>
                <a:prstClr val="black"/>
                <a:srgbClr val="548DD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994232">
              <a:off x="6898633" y="3109699"/>
              <a:ext cx="2704375" cy="33055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C619B17-CF67-435E-9E46-90DF150B380D}"/>
                </a:ext>
              </a:extLst>
            </p:cNvPr>
            <p:cNvSpPr txBox="1"/>
            <p:nvPr/>
          </p:nvSpPr>
          <p:spPr>
            <a:xfrm rot="193468">
              <a:off x="1982204" y="4049999"/>
              <a:ext cx="213546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200" b="1" dirty="0"/>
                <a:t>Налог на доходы физических лиц (НДФЛ) </a:t>
              </a:r>
              <a:r>
                <a:rPr lang="ru-RU" sz="1200" dirty="0"/>
                <a:t>— основной вид прямых налогов. Исчисляется в процентах от совокупного дохода физических лиц за вычетом документально 	подтверждённых 	расходов, в 	соответствии с действующим законодательством.</a:t>
              </a:r>
              <a:endParaRPr lang="en-US" sz="1200" b="1" dirty="0">
                <a:solidFill>
                  <a:srgbClr val="5F5F5F"/>
                </a:solidFill>
              </a:endParaRPr>
            </a:p>
          </p:txBody>
        </p:sp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7409C54D-396D-4411-AEA1-B75CE4851BD6}"/>
                </a:ext>
              </a:extLst>
            </p:cNvPr>
            <p:cNvSpPr/>
            <p:nvPr/>
          </p:nvSpPr>
          <p:spPr bwMode="auto">
            <a:xfrm>
              <a:off x="157689" y="1527835"/>
              <a:ext cx="1927126" cy="1700653"/>
            </a:xfrm>
            <a:prstGeom prst="rect">
              <a:avLst/>
            </a:prstGeom>
            <a:solidFill>
              <a:srgbClr val="0F243E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984A9E1C-575C-4AD9-B731-AC4743613462}"/>
                </a:ext>
              </a:extLst>
            </p:cNvPr>
            <p:cNvSpPr/>
            <p:nvPr/>
          </p:nvSpPr>
          <p:spPr bwMode="auto">
            <a:xfrm>
              <a:off x="6522657" y="1436282"/>
              <a:ext cx="2437276" cy="1996559"/>
            </a:xfrm>
            <a:prstGeom prst="rect">
              <a:avLst/>
            </a:prstGeom>
            <a:solidFill>
              <a:srgbClr val="8DB3E2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B5F73ABC-78B6-4ACB-9B72-37556E698CAF}"/>
                </a:ext>
              </a:extLst>
            </p:cNvPr>
            <p:cNvSpPr/>
            <p:nvPr/>
          </p:nvSpPr>
          <p:spPr bwMode="auto">
            <a:xfrm>
              <a:off x="2010646" y="1392480"/>
              <a:ext cx="2326573" cy="1996559"/>
            </a:xfrm>
            <a:prstGeom prst="rect">
              <a:avLst/>
            </a:prstGeom>
            <a:solidFill>
              <a:srgbClr val="17365D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1028" name="Picture 4" descr="ÐÐ¾ÑÐ¾Ð¶ÐµÐµ Ð¸Ð·Ð¾Ð±ÑÐ°Ð¶ÐµÐ½Ð¸Ðµ">
              <a:extLst>
                <a:ext uri="{FF2B5EF4-FFF2-40B4-BE49-F238E27FC236}">
                  <a16:creationId xmlns:a16="http://schemas.microsoft.com/office/drawing/2014/main" id="{D162E330-A3EF-4855-99BB-DAF413E5D1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5860" y="1760897"/>
              <a:ext cx="1496143" cy="124980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030" name="Picture 6" descr="ÐÐ°ÑÑÐ¸Ð½ÐºÐ¸ Ð¿Ð¾ Ð·Ð°Ð¿ÑÐ¾ÑÑ ÑÑÐ°Ð½ÑÐ¿Ð¾ÑÑÐ½ÑÐ¹ Ð½Ð°Ð»Ð¾Ð³">
              <a:extLst>
                <a:ext uri="{FF2B5EF4-FFF2-40B4-BE49-F238E27FC236}">
                  <a16:creationId xmlns:a16="http://schemas.microsoft.com/office/drawing/2014/main" id="{0CC515CA-7618-4FA1-AA8B-8BB8A2F5E2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625" y="1842079"/>
              <a:ext cx="1696802" cy="1084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ÐÐ¾ÑÐ¾Ð¶ÐµÐµ Ð¸Ð·Ð¾Ð±ÑÐ°Ð¶ÐµÐ½Ð¸Ðµ">
              <a:extLst>
                <a:ext uri="{FF2B5EF4-FFF2-40B4-BE49-F238E27FC236}">
                  <a16:creationId xmlns:a16="http://schemas.microsoft.com/office/drawing/2014/main" id="{A00A0064-D8D0-45EF-B939-0F09AA774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59" b="93844" l="10000" r="90000">
                          <a14:foregroundMark x1="14200" y1="65015" x2="25000" y2="77327"/>
                          <a14:foregroundMark x1="25000" y1="77327" x2="43400" y2="84835"/>
                          <a14:foregroundMark x1="43400" y1="84835" x2="47400" y2="90991"/>
                          <a14:foregroundMark x1="47400" y1="90991" x2="52300" y2="86036"/>
                          <a14:foregroundMark x1="70000" y1="55556" x2="49600" y2="81532"/>
                          <a14:foregroundMark x1="49600" y1="81532" x2="47800" y2="89940"/>
                          <a14:foregroundMark x1="69100" y1="60961" x2="59900" y2="72072"/>
                          <a14:foregroundMark x1="59900" y1="72072" x2="53800" y2="86486"/>
                          <a14:foregroundMark x1="53800" y1="86486" x2="49700" y2="88589"/>
                          <a14:foregroundMark x1="12900" y1="65465" x2="16900" y2="71321"/>
                          <a14:foregroundMark x1="16900" y1="71321" x2="18600" y2="72222"/>
                          <a14:foregroundMark x1="57700" y1="28979" x2="75600" y2="42342"/>
                          <a14:foregroundMark x1="75600" y1="42342" x2="71900" y2="48498"/>
                          <a14:foregroundMark x1="71900" y1="48498" x2="66100" y2="48949"/>
                          <a14:foregroundMark x1="66100" y1="48949" x2="61200" y2="45946"/>
                          <a14:foregroundMark x1="61200" y1="45946" x2="59000" y2="42492"/>
                          <a14:foregroundMark x1="59000" y1="42492" x2="59000" y2="42492"/>
                          <a14:foregroundMark x1="13300" y1="61862" x2="21700" y2="52402"/>
                          <a14:foregroundMark x1="32800" y1="9309" x2="32800" y2="9309"/>
                          <a14:foregroundMark x1="13121" y1="70740" x2="41800" y2="92342"/>
                          <a14:foregroundMark x1="41800" y1="92342" x2="47200" y2="93844"/>
                          <a14:foregroundMark x1="47200" y1="93844" x2="52800" y2="88288"/>
                          <a14:foregroundMark x1="63900" y1="34234" x2="69500" y2="35886"/>
                          <a14:foregroundMark x1="69500" y1="35886" x2="73000" y2="38889"/>
                          <a14:backgroundMark x1="11000" y1="71321" x2="23800" y2="87988"/>
                          <a14:backgroundMark x1="23800" y1="87988" x2="48000" y2="97748"/>
                          <a14:backgroundMark x1="50900" y1="94294" x2="47400" y2="97748"/>
                          <a14:backgroundMark x1="21200" y1="82733" x2="23200" y2="86637"/>
                          <a14:backgroundMark x1="23200" y1="86637" x2="21200" y2="818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6709" y="1484399"/>
              <a:ext cx="2355775" cy="1916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D88026B-3A68-4352-9B59-927F7C0D0788}"/>
                </a:ext>
              </a:extLst>
            </p:cNvPr>
            <p:cNvSpPr/>
            <p:nvPr/>
          </p:nvSpPr>
          <p:spPr>
            <a:xfrm rot="228671">
              <a:off x="60382" y="3815168"/>
              <a:ext cx="172048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200" b="1" dirty="0"/>
                <a:t>Транспортный налог</a:t>
              </a:r>
              <a:r>
                <a:rPr lang="ru-RU" sz="1200" dirty="0"/>
                <a:t> — налог, взимаемый с владельцев зарегистрированных </a:t>
              </a:r>
            </a:p>
            <a:p>
              <a:pPr algn="r"/>
              <a:r>
                <a:rPr lang="ru-RU" sz="1200" dirty="0"/>
                <a:t>транспортных </a:t>
              </a:r>
            </a:p>
            <a:p>
              <a:pPr algn="r"/>
              <a:r>
                <a:rPr lang="ru-RU" sz="1200" dirty="0"/>
                <a:t>средств.</a:t>
              </a: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AA8D747-638C-468A-9633-C5910FB340BE}"/>
                </a:ext>
              </a:extLst>
            </p:cNvPr>
            <p:cNvSpPr/>
            <p:nvPr/>
          </p:nvSpPr>
          <p:spPr>
            <a:xfrm rot="21087640">
              <a:off x="7106624" y="4130638"/>
              <a:ext cx="237767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200" b="1" dirty="0"/>
                <a:t>Налог на имущество физических лиц </a:t>
              </a:r>
              <a:r>
                <a:rPr lang="ru-RU" sz="1200" dirty="0"/>
                <a:t>является местным налогом, устанавливается нормативными правовыми актами представительных органов муниципальных образований и обязателен к уплате на территориях этих 	муниципальных образований.</a:t>
              </a:r>
            </a:p>
          </p:txBody>
        </p:sp>
        <p:pic>
          <p:nvPicPr>
            <p:cNvPr id="25" name="Picture 5" descr="E:\PPT背景\05.png">
              <a:extLst>
                <a:ext uri="{FF2B5EF4-FFF2-40B4-BE49-F238E27FC236}">
                  <a16:creationId xmlns:a16="http://schemas.microsoft.com/office/drawing/2014/main" id="{A30C4288-4711-4C2C-9E48-B13C9C82C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duotone>
                <a:prstClr val="black"/>
                <a:srgbClr val="548DD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994232">
              <a:off x="9393711" y="2728288"/>
              <a:ext cx="2553410" cy="33055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675F51C-99E4-4FB3-A720-EE56002F506F}"/>
                </a:ext>
              </a:extLst>
            </p:cNvPr>
            <p:cNvSpPr/>
            <p:nvPr/>
          </p:nvSpPr>
          <p:spPr>
            <a:xfrm rot="20989040">
              <a:off x="9417910" y="3816656"/>
              <a:ext cx="2505011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200" b="1" dirty="0"/>
                <a:t>Земельный налог</a:t>
              </a:r>
              <a:r>
                <a:rPr lang="ru-RU" sz="1200" dirty="0"/>
                <a:t> — налог, который уплачивают организации и физические лица, обладающие земельными участками на праве собственности, праве постоянного (бессрочного) пользования или праве пожизненного наследуемого владения.</a:t>
              </a:r>
            </a:p>
          </p:txBody>
        </p:sp>
        <p:sp>
          <p:nvSpPr>
            <p:cNvPr id="22" name="Rectangle 6">
              <a:extLst>
                <a:ext uri="{FF2B5EF4-FFF2-40B4-BE49-F238E27FC236}">
                  <a16:creationId xmlns:a16="http://schemas.microsoft.com/office/drawing/2014/main" id="{8EC2B390-1DD8-445E-9611-CF362C5AD4F6}"/>
                </a:ext>
              </a:extLst>
            </p:cNvPr>
            <p:cNvSpPr/>
            <p:nvPr/>
          </p:nvSpPr>
          <p:spPr bwMode="auto">
            <a:xfrm>
              <a:off x="9014528" y="1313491"/>
              <a:ext cx="2437276" cy="1996559"/>
            </a:xfrm>
            <a:prstGeom prst="rect">
              <a:avLst/>
            </a:prstGeom>
            <a:solidFill>
              <a:srgbClr val="99CCFF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1026" name="Picture 2" descr="ÐÐ¾ÑÐ¾Ð¶ÐµÐµ Ð¸Ð·Ð¾Ð±ÑÐ°Ð¶ÐµÐ½Ð¸Ðµ">
              <a:extLst>
                <a:ext uri="{FF2B5EF4-FFF2-40B4-BE49-F238E27FC236}">
                  <a16:creationId xmlns:a16="http://schemas.microsoft.com/office/drawing/2014/main" id="{A375793B-8928-4DFD-8FB7-B82CEE9163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31" t="26406" r="34381" b="28378"/>
            <a:stretch/>
          </p:blipFill>
          <p:spPr bwMode="auto">
            <a:xfrm>
              <a:off x="9413592" y="1677934"/>
              <a:ext cx="1535523" cy="1241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5" descr="E:\PPT背景\05.png">
              <a:extLst>
                <a:ext uri="{FF2B5EF4-FFF2-40B4-BE49-F238E27FC236}">
                  <a16:creationId xmlns:a16="http://schemas.microsoft.com/office/drawing/2014/main" id="{383A7A94-1B0F-4AA7-9F72-4B975A3B0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duotone>
                <a:prstClr val="black"/>
                <a:srgbClr val="548DD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316535">
              <a:off x="4138950" y="3063621"/>
              <a:ext cx="2887613" cy="369140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99B7596-2E50-45C3-BDDD-68090D2F9154}"/>
                </a:ext>
              </a:extLst>
            </p:cNvPr>
            <p:cNvSpPr/>
            <p:nvPr/>
          </p:nvSpPr>
          <p:spPr>
            <a:xfrm rot="21373199">
              <a:off x="3861799" y="4151094"/>
              <a:ext cx="3018334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200" b="1" dirty="0"/>
                <a:t>Государственная пошлина </a:t>
              </a:r>
              <a:r>
                <a:rPr lang="ru-RU" sz="1200" dirty="0"/>
                <a:t>- сбор, взимаемый с лиц при их обращении в государственные органы, </a:t>
              </a:r>
            </a:p>
            <a:p>
              <a:pPr algn="r"/>
              <a:r>
                <a:rPr lang="ru-RU" sz="1200" dirty="0"/>
                <a:t>органы местного самоуправления, иные органы и (или) к должностным лицам, за совершением в отношении этих лиц юридически 	значимых действий, за 	исключением действий, совершаемых консульскими 	учреждениями Российской Федерации.</a:t>
              </a:r>
            </a:p>
          </p:txBody>
        </p:sp>
        <p:sp>
          <p:nvSpPr>
            <p:cNvPr id="24" name="Rectangle 16">
              <a:extLst>
                <a:ext uri="{FF2B5EF4-FFF2-40B4-BE49-F238E27FC236}">
                  <a16:creationId xmlns:a16="http://schemas.microsoft.com/office/drawing/2014/main" id="{09C2ACEB-3E39-41DA-B4BD-D2FDFDCA743F}"/>
                </a:ext>
              </a:extLst>
            </p:cNvPr>
            <p:cNvSpPr/>
            <p:nvPr/>
          </p:nvSpPr>
          <p:spPr bwMode="auto">
            <a:xfrm>
              <a:off x="4166077" y="1482267"/>
              <a:ext cx="2328419" cy="1996559"/>
            </a:xfrm>
            <a:prstGeom prst="rect">
              <a:avLst/>
            </a:prstGeom>
            <a:solidFill>
              <a:srgbClr val="548DD4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1036" name="Picture 12" descr="ÐÐ°ÑÑÐ¸Ð½ÐºÐ¸ Ð¿Ð¾ Ð·Ð°Ð¿ÑÐ¾ÑÑ Ð³Ð¾ÑÐ¿Ð¾ÑÐ»Ð¸Ð½Ð°">
              <a:extLst>
                <a:ext uri="{FF2B5EF4-FFF2-40B4-BE49-F238E27FC236}">
                  <a16:creationId xmlns:a16="http://schemas.microsoft.com/office/drawing/2014/main" id="{CE983085-C6BF-43D7-81DC-F0EF08F52E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667" b="99667" l="7538" r="93385">
                          <a14:foregroundMark x1="8923" y1="53667" x2="9077" y2="89000"/>
                          <a14:foregroundMark x1="9077" y1="89000" x2="16769" y2="93667"/>
                          <a14:foregroundMark x1="16769" y1="93667" x2="23077" y2="90000"/>
                          <a14:foregroundMark x1="8615" y1="49667" x2="8000" y2="55667"/>
                          <a14:foregroundMark x1="22769" y1="31000" x2="30923" y2="10333"/>
                          <a14:foregroundMark x1="34769" y1="4667" x2="70308" y2="32000"/>
                          <a14:foregroundMark x1="52615" y1="3333" x2="88308" y2="42000"/>
                          <a14:foregroundMark x1="88308" y1="42000" x2="92615" y2="51000"/>
                          <a14:foregroundMark x1="71692" y1="17333" x2="92615" y2="46000"/>
                          <a14:foregroundMark x1="92615" y1="46000" x2="89385" y2="56000"/>
                          <a14:foregroundMark x1="93385" y1="47333" x2="93385" y2="47333"/>
                          <a14:foregroundMark x1="78000" y1="86333" x2="74154" y2="99667"/>
                          <a14:foregroundMark x1="79077" y1="89000" x2="92154" y2="51000"/>
                          <a14:foregroundMark x1="84000" y1="33000" x2="93231" y2="45333"/>
                          <a14:foregroundMark x1="8308" y1="47667" x2="17692" y2="48667"/>
                          <a14:foregroundMark x1="14000" y1="34333" x2="14615" y2="53000"/>
                          <a14:foregroundMark x1="16154" y1="29333" x2="23385" y2="30667"/>
                          <a14:foregroundMark x1="23692" y1="30667" x2="23692" y2="30667"/>
                          <a14:foregroundMark x1="7692" y1="42667" x2="14000" y2="42333"/>
                          <a14:foregroundMark x1="57692" y1="2667" x2="64615" y2="10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6084" y="1865154"/>
              <a:ext cx="2326573" cy="131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9824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288" y="284018"/>
            <a:ext cx="10171477" cy="97789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Процентное соотношение по налогам и сборам, уплачиваемыми физическими лицами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63D6431-8F1F-47F0-BFF5-3F3BBAA55A87}"/>
              </a:ext>
            </a:extLst>
          </p:cNvPr>
          <p:cNvGrpSpPr/>
          <p:nvPr/>
        </p:nvGrpSpPr>
        <p:grpSpPr>
          <a:xfrm>
            <a:off x="598426" y="1482158"/>
            <a:ext cx="4478541" cy="1902444"/>
            <a:chOff x="598426" y="1482157"/>
            <a:chExt cx="5250757" cy="2249541"/>
          </a:xfrm>
        </p:grpSpPr>
        <p:grpSp>
          <p:nvGrpSpPr>
            <p:cNvPr id="5" name="그룹 69">
              <a:extLst>
                <a:ext uri="{FF2B5EF4-FFF2-40B4-BE49-F238E27FC236}">
                  <a16:creationId xmlns:a16="http://schemas.microsoft.com/office/drawing/2014/main" id="{A2670B28-16EC-422D-AE0E-7A28D644C1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6980" y="1945761"/>
              <a:ext cx="1584325" cy="1785937"/>
              <a:chOff x="6429388" y="1621025"/>
              <a:chExt cx="1584325" cy="1785950"/>
            </a:xfrm>
          </p:grpSpPr>
          <p:sp>
            <p:nvSpPr>
              <p:cNvPr id="33" name="타원 60">
                <a:extLst>
                  <a:ext uri="{FF2B5EF4-FFF2-40B4-BE49-F238E27FC236}">
                    <a16:creationId xmlns:a16="http://schemas.microsoft.com/office/drawing/2014/main" id="{72DBFB0C-2C57-42F0-A813-793E2B6981F7}"/>
                  </a:ext>
                </a:extLst>
              </p:cNvPr>
              <p:cNvSpPr/>
              <p:nvPr/>
            </p:nvSpPr>
            <p:spPr>
              <a:xfrm>
                <a:off x="6429388" y="2906909"/>
                <a:ext cx="1571625" cy="500066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굴림"/>
                  <a:ea typeface="굴림"/>
                  <a:cs typeface="+mn-cs"/>
                </a:endParaRPr>
              </a:p>
            </p:txBody>
          </p:sp>
          <p:pic>
            <p:nvPicPr>
              <p:cNvPr id="34" name="Picture 4" descr="C:\Documents and Settings\HANA\바탕 화면\그림2.png">
                <a:extLst>
                  <a:ext uri="{FF2B5EF4-FFF2-40B4-BE49-F238E27FC236}">
                    <a16:creationId xmlns:a16="http://schemas.microsoft.com/office/drawing/2014/main" id="{749A7956-8D64-44DD-8757-00EF9F84EC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429388" y="1621025"/>
                <a:ext cx="1584325" cy="158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" name="Oval 118">
                <a:extLst>
                  <a:ext uri="{FF2B5EF4-FFF2-40B4-BE49-F238E27FC236}">
                    <a16:creationId xmlns:a16="http://schemas.microsoft.com/office/drawing/2014/main" id="{096FE821-9C5C-47AF-A2AA-D5C6A1DC5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5140" y="1621025"/>
                <a:ext cx="1000132" cy="571504"/>
              </a:xfrm>
              <a:prstGeom prst="ellipse">
                <a:avLst/>
              </a:prstGeom>
              <a:gradFill rotWithShape="1">
                <a:gsLst>
                  <a:gs pos="0">
                    <a:srgbClr val="FFD85D"/>
                  </a:gs>
                  <a:gs pos="100000">
                    <a:srgbClr val="FFD85D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굴림" pitchFamily="34" charset="-127"/>
                  <a:ea typeface="굴림" pitchFamily="34" charset="-127"/>
                </a:endParaRPr>
              </a:p>
            </p:txBody>
          </p:sp>
          <p:sp>
            <p:nvSpPr>
              <p:cNvPr id="36" name="직사각형 59">
                <a:extLst>
                  <a:ext uri="{FF2B5EF4-FFF2-40B4-BE49-F238E27FC236}">
                    <a16:creationId xmlns:a16="http://schemas.microsoft.com/office/drawing/2014/main" id="{F4BC9DA0-CCEB-4086-894B-9F4B1DA1ACCB}"/>
                  </a:ext>
                </a:extLst>
              </p:cNvPr>
              <p:cNvSpPr/>
              <p:nvPr/>
            </p:nvSpPr>
            <p:spPr>
              <a:xfrm>
                <a:off x="6643701" y="2190941"/>
                <a:ext cx="1203325" cy="523879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100%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1B881FA-0E3B-4005-9E70-9EE679C8A464}"/>
                </a:ext>
              </a:extLst>
            </p:cNvPr>
            <p:cNvSpPr txBox="1"/>
            <p:nvPr/>
          </p:nvSpPr>
          <p:spPr>
            <a:xfrm>
              <a:off x="598426" y="1482157"/>
              <a:ext cx="29352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/>
                <a:t>Транспортный налог</a:t>
              </a:r>
            </a:p>
          </p:txBody>
        </p:sp>
        <p:sp>
          <p:nvSpPr>
            <p:cNvPr id="46" name="Стрелка: вправо 45">
              <a:extLst>
                <a:ext uri="{FF2B5EF4-FFF2-40B4-BE49-F238E27FC236}">
                  <a16:creationId xmlns:a16="http://schemas.microsoft.com/office/drawing/2014/main" id="{AE0451DF-25B0-472E-86F4-522D1E2C0911}"/>
                </a:ext>
              </a:extLst>
            </p:cNvPr>
            <p:cNvSpPr/>
            <p:nvPr/>
          </p:nvSpPr>
          <p:spPr>
            <a:xfrm>
              <a:off x="2954048" y="2393804"/>
              <a:ext cx="1114369" cy="638581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E1653D3-E30E-4672-904F-4CF16B13EDB5}"/>
                </a:ext>
              </a:extLst>
            </p:cNvPr>
            <p:cNvSpPr txBox="1"/>
            <p:nvPr/>
          </p:nvSpPr>
          <p:spPr>
            <a:xfrm>
              <a:off x="4061514" y="2297595"/>
              <a:ext cx="178766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Бюджет </a:t>
              </a:r>
            </a:p>
            <a:p>
              <a:pPr algn="ctr"/>
              <a:r>
                <a:rPr lang="ru-RU" sz="2000" dirty="0"/>
                <a:t>субъекта РФ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F717D79-ABA8-4D50-88FD-950FDFF8AC55}"/>
              </a:ext>
            </a:extLst>
          </p:cNvPr>
          <p:cNvGrpSpPr/>
          <p:nvPr/>
        </p:nvGrpSpPr>
        <p:grpSpPr>
          <a:xfrm>
            <a:off x="553038" y="3544662"/>
            <a:ext cx="4051830" cy="3072976"/>
            <a:chOff x="1045540" y="3174366"/>
            <a:chExt cx="4702750" cy="3431834"/>
          </a:xfrm>
        </p:grpSpPr>
        <p:grpSp>
          <p:nvGrpSpPr>
            <p:cNvPr id="6" name="그룹 66">
              <a:extLst>
                <a:ext uri="{FF2B5EF4-FFF2-40B4-BE49-F238E27FC236}">
                  <a16:creationId xmlns:a16="http://schemas.microsoft.com/office/drawing/2014/main" id="{1637514B-0B11-45D0-BBF9-5695FEA2E3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5540" y="4522755"/>
              <a:ext cx="1584325" cy="1724946"/>
              <a:chOff x="3214678" y="3907041"/>
              <a:chExt cx="1584325" cy="1785773"/>
            </a:xfrm>
          </p:grpSpPr>
          <p:sp>
            <p:nvSpPr>
              <p:cNvPr id="25" name="타원 9">
                <a:extLst>
                  <a:ext uri="{FF2B5EF4-FFF2-40B4-BE49-F238E27FC236}">
                    <a16:creationId xmlns:a16="http://schemas.microsoft.com/office/drawing/2014/main" id="{AF84D3B6-F44A-488A-8C7D-691B81C90E9E}"/>
                  </a:ext>
                </a:extLst>
              </p:cNvPr>
              <p:cNvSpPr/>
              <p:nvPr/>
            </p:nvSpPr>
            <p:spPr>
              <a:xfrm>
                <a:off x="3214678" y="5192798"/>
                <a:ext cx="1571625" cy="500016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굴림"/>
                  <a:ea typeface="굴림"/>
                  <a:cs typeface="+mn-cs"/>
                </a:endParaRPr>
              </a:p>
            </p:txBody>
          </p:sp>
          <p:sp>
            <p:nvSpPr>
              <p:cNvPr id="26" name="Oval 4">
                <a:extLst>
                  <a:ext uri="{FF2B5EF4-FFF2-40B4-BE49-F238E27FC236}">
                    <a16:creationId xmlns:a16="http://schemas.microsoft.com/office/drawing/2014/main" id="{780C6D2C-D894-4FFB-BCF6-C2559CE55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4678" y="3907041"/>
                <a:ext cx="1571635" cy="1571634"/>
              </a:xfrm>
              <a:prstGeom prst="ellipse">
                <a:avLst/>
              </a:prstGeom>
              <a:solidFill>
                <a:srgbClr val="FFFF99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굴림" pitchFamily="34" charset="-127"/>
                  <a:ea typeface="굴림" pitchFamily="34" charset="-127"/>
                </a:endParaRPr>
              </a:p>
            </p:txBody>
          </p:sp>
          <p:sp>
            <p:nvSpPr>
              <p:cNvPr id="27" name="Oval 118">
                <a:extLst>
                  <a:ext uri="{FF2B5EF4-FFF2-40B4-BE49-F238E27FC236}">
                    <a16:creationId xmlns:a16="http://schemas.microsoft.com/office/drawing/2014/main" id="{4DDCE99B-3A17-4B61-B056-A9F833528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0430" y="3907042"/>
                <a:ext cx="1000132" cy="571504"/>
              </a:xfrm>
              <a:prstGeom prst="ellipse">
                <a:avLst/>
              </a:prstGeom>
              <a:solidFill>
                <a:srgbClr val="FFFFC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굴림" pitchFamily="34" charset="-127"/>
                  <a:ea typeface="굴림" pitchFamily="34" charset="-127"/>
                </a:endParaRPr>
              </a:p>
            </p:txBody>
          </p:sp>
          <p:pic>
            <p:nvPicPr>
              <p:cNvPr id="28" name="Picture 3" descr="C:\Documents and Settings\HANA\바탕 화면\그림2.png">
                <a:extLst>
                  <a:ext uri="{FF2B5EF4-FFF2-40B4-BE49-F238E27FC236}">
                    <a16:creationId xmlns:a16="http://schemas.microsoft.com/office/drawing/2014/main" id="{2F708947-AFB0-42A5-B72E-3FF8F4BDDA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 t="85672"/>
              <a:stretch>
                <a:fillRect/>
              </a:stretch>
            </p:blipFill>
            <p:spPr bwMode="auto">
              <a:xfrm>
                <a:off x="3214678" y="5264363"/>
                <a:ext cx="1584325" cy="2270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9" name="타원 36">
                <a:extLst>
                  <a:ext uri="{FF2B5EF4-FFF2-40B4-BE49-F238E27FC236}">
                    <a16:creationId xmlns:a16="http://schemas.microsoft.com/office/drawing/2014/main" id="{30C5246B-6BDD-4063-954B-61C6A7018621}"/>
                  </a:ext>
                </a:extLst>
              </p:cNvPr>
              <p:cNvSpPr/>
              <p:nvPr/>
            </p:nvSpPr>
            <p:spPr>
              <a:xfrm>
                <a:off x="3449362" y="5150279"/>
                <a:ext cx="1116000" cy="190493"/>
              </a:xfrm>
              <a:prstGeom prst="ellipse">
                <a:avLst/>
              </a:prstGeom>
              <a:gradFill flip="none" rotWithShape="1">
                <a:gsLst>
                  <a:gs pos="0">
                    <a:srgbClr val="A50021"/>
                  </a:gs>
                  <a:gs pos="50000">
                    <a:srgbClr val="FF3300"/>
                  </a:gs>
                  <a:gs pos="100000">
                    <a:srgbClr val="FF99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굴림"/>
                  <a:ea typeface="굴림"/>
                  <a:cs typeface="+mn-cs"/>
                </a:endParaRPr>
              </a:p>
            </p:txBody>
          </p:sp>
          <p:sp>
            <p:nvSpPr>
              <p:cNvPr id="30" name="직사각형 40">
                <a:extLst>
                  <a:ext uri="{FF2B5EF4-FFF2-40B4-BE49-F238E27FC236}">
                    <a16:creationId xmlns:a16="http://schemas.microsoft.com/office/drawing/2014/main" id="{68F521A2-6B0B-404A-AB43-E689B96C062C}"/>
                  </a:ext>
                </a:extLst>
              </p:cNvPr>
              <p:cNvSpPr/>
              <p:nvPr/>
            </p:nvSpPr>
            <p:spPr>
              <a:xfrm>
                <a:off x="3731948" y="5124987"/>
                <a:ext cx="630302" cy="382356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1</a:t>
                </a:r>
                <a:r>
                  <a:rPr kumimoji="0" lang="ru-RU" altLang="ko-KR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5</a:t>
                </a:r>
                <a:r>
                  <a:rPr kumimoji="0" lang="en-US" altLang="ko-KR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%</a:t>
                </a:r>
              </a:p>
            </p:txBody>
          </p:sp>
          <p:sp>
            <p:nvSpPr>
              <p:cNvPr id="31" name="직사각형 41">
                <a:extLst>
                  <a:ext uri="{FF2B5EF4-FFF2-40B4-BE49-F238E27FC236}">
                    <a16:creationId xmlns:a16="http://schemas.microsoft.com/office/drawing/2014/main" id="{0360B1F6-536F-48AD-B5C5-54632663381D}"/>
                  </a:ext>
                </a:extLst>
              </p:cNvPr>
              <p:cNvSpPr/>
              <p:nvPr/>
            </p:nvSpPr>
            <p:spPr>
              <a:xfrm>
                <a:off x="3572219" y="4407057"/>
                <a:ext cx="878767" cy="523172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8</a:t>
                </a:r>
                <a:r>
                  <a:rPr kumimoji="0" lang="ru-RU" altLang="ko-K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5</a:t>
                </a:r>
                <a:r>
                  <a:rPr kumimoji="0" lang="en-US" altLang="ko-K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%</a:t>
                </a:r>
              </a:p>
            </p:txBody>
          </p:sp>
        </p:grpSp>
        <p:sp>
          <p:nvSpPr>
            <p:cNvPr id="48" name="Стрелка: вправо 47">
              <a:extLst>
                <a:ext uri="{FF2B5EF4-FFF2-40B4-BE49-F238E27FC236}">
                  <a16:creationId xmlns:a16="http://schemas.microsoft.com/office/drawing/2014/main" id="{02B23ACC-AB01-4740-AC55-7C62F4A862F3}"/>
                </a:ext>
              </a:extLst>
            </p:cNvPr>
            <p:cNvSpPr/>
            <p:nvPr/>
          </p:nvSpPr>
          <p:spPr>
            <a:xfrm rot="21097496">
              <a:off x="2708879" y="4631933"/>
              <a:ext cx="1114369" cy="638581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Стрелка: вправо 48">
              <a:extLst>
                <a:ext uri="{FF2B5EF4-FFF2-40B4-BE49-F238E27FC236}">
                  <a16:creationId xmlns:a16="http://schemas.microsoft.com/office/drawing/2014/main" id="{1432C16A-921B-4969-9974-A145D4892973}"/>
                </a:ext>
              </a:extLst>
            </p:cNvPr>
            <p:cNvSpPr/>
            <p:nvPr/>
          </p:nvSpPr>
          <p:spPr>
            <a:xfrm rot="491401">
              <a:off x="2417158" y="5857008"/>
              <a:ext cx="1114369" cy="414275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946C29-EF7B-4744-B770-23E09B373B00}"/>
                </a:ext>
              </a:extLst>
            </p:cNvPr>
            <p:cNvSpPr txBox="1"/>
            <p:nvPr/>
          </p:nvSpPr>
          <p:spPr>
            <a:xfrm>
              <a:off x="3758423" y="4416216"/>
              <a:ext cx="1989867" cy="790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Федеральный</a:t>
              </a:r>
            </a:p>
            <a:p>
              <a:pPr algn="ctr"/>
              <a:r>
                <a:rPr lang="ru-RU" sz="2000" dirty="0"/>
                <a:t>бюджет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5EA6A08-1B02-4F4C-BCF6-8B74278FBBA3}"/>
                </a:ext>
              </a:extLst>
            </p:cNvPr>
            <p:cNvSpPr txBox="1"/>
            <p:nvPr/>
          </p:nvSpPr>
          <p:spPr>
            <a:xfrm>
              <a:off x="3958382" y="5815648"/>
              <a:ext cx="1379020" cy="790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Местный</a:t>
              </a:r>
            </a:p>
            <a:p>
              <a:pPr algn="ctr"/>
              <a:r>
                <a:rPr lang="ru-RU" sz="2000" dirty="0"/>
                <a:t>бюджет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733DFE-EA8C-4E53-BE29-07A1188A972A}"/>
                </a:ext>
              </a:extLst>
            </p:cNvPr>
            <p:cNvSpPr txBox="1"/>
            <p:nvPr/>
          </p:nvSpPr>
          <p:spPr>
            <a:xfrm>
              <a:off x="1204565" y="3174366"/>
              <a:ext cx="3713684" cy="928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/>
                <a:t>Налог на доходы физических лиц</a:t>
              </a:r>
            </a:p>
          </p:txBody>
        </p:sp>
      </p:grpSp>
      <p:grpSp>
        <p:nvGrpSpPr>
          <p:cNvPr id="53" name="그룹 69">
            <a:extLst>
              <a:ext uri="{FF2B5EF4-FFF2-40B4-BE49-F238E27FC236}">
                <a16:creationId xmlns:a16="http://schemas.microsoft.com/office/drawing/2014/main" id="{988CA2E5-040A-4BD5-BE08-31AF78459A86}"/>
              </a:ext>
            </a:extLst>
          </p:cNvPr>
          <p:cNvGrpSpPr>
            <a:grpSpLocks/>
          </p:cNvGrpSpPr>
          <p:nvPr/>
        </p:nvGrpSpPr>
        <p:grpSpPr bwMode="auto">
          <a:xfrm>
            <a:off x="7053894" y="1945761"/>
            <a:ext cx="1224661" cy="1438841"/>
            <a:chOff x="6429388" y="1621025"/>
            <a:chExt cx="1584325" cy="1785950"/>
          </a:xfrm>
        </p:grpSpPr>
        <p:sp>
          <p:nvSpPr>
            <p:cNvPr id="54" name="타원 60">
              <a:extLst>
                <a:ext uri="{FF2B5EF4-FFF2-40B4-BE49-F238E27FC236}">
                  <a16:creationId xmlns:a16="http://schemas.microsoft.com/office/drawing/2014/main" id="{D667620D-ECBB-488B-B365-A77F2CADDED4}"/>
                </a:ext>
              </a:extLst>
            </p:cNvPr>
            <p:cNvSpPr/>
            <p:nvPr/>
          </p:nvSpPr>
          <p:spPr>
            <a:xfrm>
              <a:off x="6429388" y="2906909"/>
              <a:ext cx="1571625" cy="500066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65000"/>
                    <a:lumOff val="35000"/>
                  </a:srgb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굴림"/>
                <a:ea typeface="굴림"/>
                <a:cs typeface="+mn-cs"/>
              </a:endParaRPr>
            </a:p>
          </p:txBody>
        </p:sp>
        <p:pic>
          <p:nvPicPr>
            <p:cNvPr id="55" name="Picture 4" descr="C:\Documents and Settings\HANA\바탕 화면\그림2.png">
              <a:extLst>
                <a:ext uri="{FF2B5EF4-FFF2-40B4-BE49-F238E27FC236}">
                  <a16:creationId xmlns:a16="http://schemas.microsoft.com/office/drawing/2014/main" id="{50BCBF49-5B4C-4325-A30A-F938F1F829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29388" y="1621025"/>
              <a:ext cx="1584325" cy="158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Oval 118">
              <a:extLst>
                <a:ext uri="{FF2B5EF4-FFF2-40B4-BE49-F238E27FC236}">
                  <a16:creationId xmlns:a16="http://schemas.microsoft.com/office/drawing/2014/main" id="{383A49A1-17CE-4BCD-BE36-02845DA90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5140" y="1621025"/>
              <a:ext cx="1000132" cy="571504"/>
            </a:xfrm>
            <a:prstGeom prst="ellipse">
              <a:avLst/>
            </a:prstGeom>
            <a:gradFill rotWithShape="1">
              <a:gsLst>
                <a:gs pos="0">
                  <a:srgbClr val="FFD85D"/>
                </a:gs>
                <a:gs pos="100000">
                  <a:srgbClr val="FFD85D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굴림" pitchFamily="34" charset="-127"/>
                <a:ea typeface="굴림" pitchFamily="34" charset="-127"/>
              </a:endParaRPr>
            </a:p>
          </p:txBody>
        </p:sp>
        <p:sp>
          <p:nvSpPr>
            <p:cNvPr id="57" name="직사각형 59">
              <a:extLst>
                <a:ext uri="{FF2B5EF4-FFF2-40B4-BE49-F238E27FC236}">
                  <a16:creationId xmlns:a16="http://schemas.microsoft.com/office/drawing/2014/main" id="{E5C5DAD2-4921-4A9D-B425-7C13A74E9644}"/>
                </a:ext>
              </a:extLst>
            </p:cNvPr>
            <p:cNvSpPr/>
            <p:nvPr/>
          </p:nvSpPr>
          <p:spPr>
            <a:xfrm>
              <a:off x="6643701" y="2190941"/>
              <a:ext cx="1203325" cy="523879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</a:rPr>
                <a:t>100%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5D3B798-DB87-4399-BFC4-C57CC8C8744D}"/>
              </a:ext>
            </a:extLst>
          </p:cNvPr>
          <p:cNvSpPr txBox="1"/>
          <p:nvPr/>
        </p:nvSpPr>
        <p:spPr>
          <a:xfrm>
            <a:off x="7255336" y="1181376"/>
            <a:ext cx="3980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Налог на имущество физических лиц</a:t>
            </a:r>
          </a:p>
        </p:txBody>
      </p:sp>
      <p:sp>
        <p:nvSpPr>
          <p:cNvPr id="59" name="Стрелка: вправо 58">
            <a:extLst>
              <a:ext uri="{FF2B5EF4-FFF2-40B4-BE49-F238E27FC236}">
                <a16:creationId xmlns:a16="http://schemas.microsoft.com/office/drawing/2014/main" id="{B37D433B-62B1-44FD-BC9E-78F140E2C9EF}"/>
              </a:ext>
            </a:extLst>
          </p:cNvPr>
          <p:cNvSpPr/>
          <p:nvPr/>
        </p:nvSpPr>
        <p:spPr>
          <a:xfrm>
            <a:off x="8744275" y="2393804"/>
            <a:ext cx="861392" cy="51447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AB6FB37-678C-4719-BF9E-0282B003B440}"/>
              </a:ext>
            </a:extLst>
          </p:cNvPr>
          <p:cNvSpPr txBox="1"/>
          <p:nvPr/>
        </p:nvSpPr>
        <p:spPr>
          <a:xfrm>
            <a:off x="9752613" y="2270551"/>
            <a:ext cx="1588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Местный</a:t>
            </a:r>
          </a:p>
          <a:p>
            <a:pPr algn="ctr"/>
            <a:r>
              <a:rPr lang="ru-RU" sz="2000" dirty="0"/>
              <a:t>бюджет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15F07FB-E226-44E8-AD82-428C5552569A}"/>
              </a:ext>
            </a:extLst>
          </p:cNvPr>
          <p:cNvGrpSpPr/>
          <p:nvPr/>
        </p:nvGrpSpPr>
        <p:grpSpPr>
          <a:xfrm>
            <a:off x="7709566" y="4172538"/>
            <a:ext cx="4153103" cy="2464080"/>
            <a:chOff x="6839581" y="3614960"/>
            <a:chExt cx="5027978" cy="3028964"/>
          </a:xfrm>
        </p:grpSpPr>
        <p:grpSp>
          <p:nvGrpSpPr>
            <p:cNvPr id="61" name="그룹 69">
              <a:extLst>
                <a:ext uri="{FF2B5EF4-FFF2-40B4-BE49-F238E27FC236}">
                  <a16:creationId xmlns:a16="http://schemas.microsoft.com/office/drawing/2014/main" id="{A32E9503-F41A-43CE-85C4-5C5B164CB1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39581" y="4466136"/>
              <a:ext cx="1584325" cy="1785937"/>
              <a:chOff x="6429388" y="1621025"/>
              <a:chExt cx="1584325" cy="1785950"/>
            </a:xfrm>
          </p:grpSpPr>
          <p:sp>
            <p:nvSpPr>
              <p:cNvPr id="62" name="타원 60">
                <a:extLst>
                  <a:ext uri="{FF2B5EF4-FFF2-40B4-BE49-F238E27FC236}">
                    <a16:creationId xmlns:a16="http://schemas.microsoft.com/office/drawing/2014/main" id="{584B36DF-1B68-4B0A-87EC-DE5F36F76D7F}"/>
                  </a:ext>
                </a:extLst>
              </p:cNvPr>
              <p:cNvSpPr/>
              <p:nvPr/>
            </p:nvSpPr>
            <p:spPr>
              <a:xfrm>
                <a:off x="6429388" y="2906909"/>
                <a:ext cx="1571625" cy="500066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굴림"/>
                  <a:ea typeface="굴림"/>
                  <a:cs typeface="+mn-cs"/>
                </a:endParaRPr>
              </a:p>
            </p:txBody>
          </p:sp>
          <p:pic>
            <p:nvPicPr>
              <p:cNvPr id="63" name="Picture 4" descr="C:\Documents and Settings\HANA\바탕 화면\그림2.png">
                <a:extLst>
                  <a:ext uri="{FF2B5EF4-FFF2-40B4-BE49-F238E27FC236}">
                    <a16:creationId xmlns:a16="http://schemas.microsoft.com/office/drawing/2014/main" id="{78698E7D-44DA-4A95-B954-2395107AFF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429388" y="1621025"/>
                <a:ext cx="1584325" cy="158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4" name="Oval 118">
                <a:extLst>
                  <a:ext uri="{FF2B5EF4-FFF2-40B4-BE49-F238E27FC236}">
                    <a16:creationId xmlns:a16="http://schemas.microsoft.com/office/drawing/2014/main" id="{76043B16-0D6E-41F5-8684-962AA3F0A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5140" y="1621025"/>
                <a:ext cx="1000132" cy="571504"/>
              </a:xfrm>
              <a:prstGeom prst="ellipse">
                <a:avLst/>
              </a:prstGeom>
              <a:gradFill rotWithShape="1">
                <a:gsLst>
                  <a:gs pos="0">
                    <a:srgbClr val="FFD85D"/>
                  </a:gs>
                  <a:gs pos="100000">
                    <a:srgbClr val="FFD85D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굴림" pitchFamily="34" charset="-127"/>
                  <a:ea typeface="굴림" pitchFamily="34" charset="-127"/>
                </a:endParaRPr>
              </a:p>
            </p:txBody>
          </p:sp>
          <p:sp>
            <p:nvSpPr>
              <p:cNvPr id="65" name="직사각형 59">
                <a:extLst>
                  <a:ext uri="{FF2B5EF4-FFF2-40B4-BE49-F238E27FC236}">
                    <a16:creationId xmlns:a16="http://schemas.microsoft.com/office/drawing/2014/main" id="{18246F45-80E8-4B8F-8A63-9724123C7F23}"/>
                  </a:ext>
                </a:extLst>
              </p:cNvPr>
              <p:cNvSpPr/>
              <p:nvPr/>
            </p:nvSpPr>
            <p:spPr>
              <a:xfrm>
                <a:off x="6643701" y="2190941"/>
                <a:ext cx="1203325" cy="523879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100%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F6A79E-68E9-4059-BB98-875577933073}"/>
                </a:ext>
              </a:extLst>
            </p:cNvPr>
            <p:cNvSpPr txBox="1"/>
            <p:nvPr/>
          </p:nvSpPr>
          <p:spPr>
            <a:xfrm>
              <a:off x="7333243" y="3614960"/>
              <a:ext cx="37019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/>
                <a:t>Государственная пошлина</a:t>
              </a:r>
            </a:p>
          </p:txBody>
        </p:sp>
        <p:sp>
          <p:nvSpPr>
            <p:cNvPr id="67" name="Стрелка: вправо 66">
              <a:extLst>
                <a:ext uri="{FF2B5EF4-FFF2-40B4-BE49-F238E27FC236}">
                  <a16:creationId xmlns:a16="http://schemas.microsoft.com/office/drawing/2014/main" id="{E63730D7-5127-4A2E-800B-E70C289BCC31}"/>
                </a:ext>
              </a:extLst>
            </p:cNvPr>
            <p:cNvSpPr/>
            <p:nvPr/>
          </p:nvSpPr>
          <p:spPr>
            <a:xfrm rot="20473778">
              <a:off x="8585103" y="4608528"/>
              <a:ext cx="1114369" cy="446055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6900EF8-0FD8-4237-9CF8-AB5160762A89}"/>
                </a:ext>
              </a:extLst>
            </p:cNvPr>
            <p:cNvSpPr txBox="1"/>
            <p:nvPr/>
          </p:nvSpPr>
          <p:spPr>
            <a:xfrm>
              <a:off x="9989351" y="5773757"/>
              <a:ext cx="1438436" cy="870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Местный</a:t>
              </a:r>
            </a:p>
            <a:p>
              <a:pPr algn="ctr"/>
              <a:r>
                <a:rPr lang="ru-RU" sz="2000" dirty="0"/>
                <a:t>бюджет</a:t>
              </a:r>
            </a:p>
          </p:txBody>
        </p:sp>
        <p:sp>
          <p:nvSpPr>
            <p:cNvPr id="42" name="Стрелка: вправо 41">
              <a:extLst>
                <a:ext uri="{FF2B5EF4-FFF2-40B4-BE49-F238E27FC236}">
                  <a16:creationId xmlns:a16="http://schemas.microsoft.com/office/drawing/2014/main" id="{E3552160-03F5-4868-8BCD-925E475D5DCF}"/>
                </a:ext>
              </a:extLst>
            </p:cNvPr>
            <p:cNvSpPr/>
            <p:nvPr/>
          </p:nvSpPr>
          <p:spPr>
            <a:xfrm>
              <a:off x="8688269" y="5138971"/>
              <a:ext cx="1114369" cy="446055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Стрелка: вправо 42">
              <a:extLst>
                <a:ext uri="{FF2B5EF4-FFF2-40B4-BE49-F238E27FC236}">
                  <a16:creationId xmlns:a16="http://schemas.microsoft.com/office/drawing/2014/main" id="{37FE2DD6-D659-4DF1-A7A1-3A725A65CF90}"/>
                </a:ext>
              </a:extLst>
            </p:cNvPr>
            <p:cNvSpPr/>
            <p:nvPr/>
          </p:nvSpPr>
          <p:spPr>
            <a:xfrm rot="1126222" flipV="1">
              <a:off x="8627015" y="5735063"/>
              <a:ext cx="1114369" cy="446055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3FEA525-7920-458A-BB64-02C8C846CFF7}"/>
                </a:ext>
              </a:extLst>
            </p:cNvPr>
            <p:cNvSpPr txBox="1"/>
            <p:nvPr/>
          </p:nvSpPr>
          <p:spPr>
            <a:xfrm>
              <a:off x="9791956" y="4110182"/>
              <a:ext cx="2075603" cy="870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Федеральный</a:t>
              </a:r>
            </a:p>
            <a:p>
              <a:pPr algn="ctr"/>
              <a:r>
                <a:rPr lang="ru-RU" sz="2000" dirty="0"/>
                <a:t>бюджет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C977436-F656-4BB5-9868-33F34DD6EE37}"/>
                </a:ext>
              </a:extLst>
            </p:cNvPr>
            <p:cNvSpPr txBox="1"/>
            <p:nvPr/>
          </p:nvSpPr>
          <p:spPr>
            <a:xfrm>
              <a:off x="9887096" y="4921014"/>
              <a:ext cx="1844039" cy="870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Бюджет </a:t>
              </a:r>
            </a:p>
            <a:p>
              <a:pPr algn="ctr"/>
              <a:r>
                <a:rPr lang="ru-RU" sz="2000" dirty="0"/>
                <a:t>субъекта РФ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E120C1F-9C59-49D6-B4A7-8703F1FF14F6}"/>
              </a:ext>
            </a:extLst>
          </p:cNvPr>
          <p:cNvGrpSpPr/>
          <p:nvPr/>
        </p:nvGrpSpPr>
        <p:grpSpPr>
          <a:xfrm>
            <a:off x="4123485" y="2858873"/>
            <a:ext cx="3759249" cy="1965039"/>
            <a:chOff x="-2795760" y="-440949"/>
            <a:chExt cx="4511289" cy="2276207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ECC50733-03C9-412F-A233-20D8726760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795760" y="49321"/>
              <a:ext cx="1584325" cy="1785937"/>
              <a:chOff x="6429388" y="1621025"/>
              <a:chExt cx="1584325" cy="1785950"/>
            </a:xfrm>
          </p:grpSpPr>
          <p:sp>
            <p:nvSpPr>
              <p:cNvPr id="71" name="타원 60">
                <a:extLst>
                  <a:ext uri="{FF2B5EF4-FFF2-40B4-BE49-F238E27FC236}">
                    <a16:creationId xmlns:a16="http://schemas.microsoft.com/office/drawing/2014/main" id="{9C15AB1B-4FBC-4C94-87D7-F6495C539368}"/>
                  </a:ext>
                </a:extLst>
              </p:cNvPr>
              <p:cNvSpPr/>
              <p:nvPr/>
            </p:nvSpPr>
            <p:spPr>
              <a:xfrm>
                <a:off x="6429388" y="2906909"/>
                <a:ext cx="1571625" cy="500066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굴림"/>
                  <a:ea typeface="굴림"/>
                  <a:cs typeface="+mn-cs"/>
                </a:endParaRPr>
              </a:p>
            </p:txBody>
          </p:sp>
          <p:pic>
            <p:nvPicPr>
              <p:cNvPr id="72" name="Picture 4" descr="C:\Documents and Settings\HANA\바탕 화면\그림2.png">
                <a:extLst>
                  <a:ext uri="{FF2B5EF4-FFF2-40B4-BE49-F238E27FC236}">
                    <a16:creationId xmlns:a16="http://schemas.microsoft.com/office/drawing/2014/main" id="{A65AFF6F-5536-4669-8393-8974F30866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429388" y="1621025"/>
                <a:ext cx="1584325" cy="158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3" name="Oval 118">
                <a:extLst>
                  <a:ext uri="{FF2B5EF4-FFF2-40B4-BE49-F238E27FC236}">
                    <a16:creationId xmlns:a16="http://schemas.microsoft.com/office/drawing/2014/main" id="{F69768DD-B16B-4480-BEB7-5984890CD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5140" y="1621025"/>
                <a:ext cx="1000132" cy="571504"/>
              </a:xfrm>
              <a:prstGeom prst="ellipse">
                <a:avLst/>
              </a:prstGeom>
              <a:gradFill rotWithShape="1">
                <a:gsLst>
                  <a:gs pos="0">
                    <a:srgbClr val="FFD85D"/>
                  </a:gs>
                  <a:gs pos="100000">
                    <a:srgbClr val="FFD85D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굴림" pitchFamily="34" charset="-127"/>
                  <a:ea typeface="굴림" pitchFamily="34" charset="-127"/>
                </a:endParaRPr>
              </a:p>
            </p:txBody>
          </p:sp>
          <p:sp>
            <p:nvSpPr>
              <p:cNvPr id="74" name="직사각형 59">
                <a:extLst>
                  <a:ext uri="{FF2B5EF4-FFF2-40B4-BE49-F238E27FC236}">
                    <a16:creationId xmlns:a16="http://schemas.microsoft.com/office/drawing/2014/main" id="{77A02334-93AD-4826-A32F-D7C70A9AA2DD}"/>
                  </a:ext>
                </a:extLst>
              </p:cNvPr>
              <p:cNvSpPr/>
              <p:nvPr/>
            </p:nvSpPr>
            <p:spPr>
              <a:xfrm>
                <a:off x="6643701" y="2190941"/>
                <a:ext cx="1203325" cy="523879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100%</a:t>
                </a: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13EA990-5657-490D-851E-A06380E7F7BF}"/>
                </a:ext>
              </a:extLst>
            </p:cNvPr>
            <p:cNvSpPr txBox="1"/>
            <p:nvPr/>
          </p:nvSpPr>
          <p:spPr>
            <a:xfrm>
              <a:off x="-2225389" y="-440949"/>
              <a:ext cx="2556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/>
                <a:t>Земельный налог</a:t>
              </a:r>
            </a:p>
          </p:txBody>
        </p:sp>
        <p:sp>
          <p:nvSpPr>
            <p:cNvPr id="76" name="Стрелка: вправо 75">
              <a:extLst>
                <a:ext uri="{FF2B5EF4-FFF2-40B4-BE49-F238E27FC236}">
                  <a16:creationId xmlns:a16="http://schemas.microsoft.com/office/drawing/2014/main" id="{63DF373F-F231-4C38-B8CD-B8C3E9E93D24}"/>
                </a:ext>
              </a:extLst>
            </p:cNvPr>
            <p:cNvSpPr/>
            <p:nvPr/>
          </p:nvSpPr>
          <p:spPr>
            <a:xfrm>
              <a:off x="-998692" y="497364"/>
              <a:ext cx="1114369" cy="638581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F7149A2-D27C-43A0-8E33-924B7010793B}"/>
                </a:ext>
              </a:extLst>
            </p:cNvPr>
            <p:cNvSpPr txBox="1"/>
            <p:nvPr/>
          </p:nvSpPr>
          <p:spPr>
            <a:xfrm>
              <a:off x="289692" y="401154"/>
              <a:ext cx="1425837" cy="819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/>
                <a:t>Местный</a:t>
              </a:r>
            </a:p>
            <a:p>
              <a:pPr algn="ctr"/>
              <a:r>
                <a:rPr lang="ru-RU" sz="2000" dirty="0"/>
                <a:t>бюджет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756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943" y="8783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Некоторые налоговые ставки по транспортному налогу</a:t>
            </a:r>
          </a:p>
        </p:txBody>
      </p: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1ECD2EB9-9E17-4D30-A404-4364FF59C0C6}"/>
              </a:ext>
            </a:extLst>
          </p:cNvPr>
          <p:cNvGrpSpPr/>
          <p:nvPr/>
        </p:nvGrpSpPr>
        <p:grpSpPr>
          <a:xfrm>
            <a:off x="625237" y="986682"/>
            <a:ext cx="11597478" cy="5608004"/>
            <a:chOff x="-11167" y="966420"/>
            <a:chExt cx="11597478" cy="3989225"/>
          </a:xfrm>
        </p:grpSpPr>
        <p:sp>
          <p:nvSpPr>
            <p:cNvPr id="5" name="任意多边形 89">
              <a:extLst>
                <a:ext uri="{FF2B5EF4-FFF2-40B4-BE49-F238E27FC236}">
                  <a16:creationId xmlns:a16="http://schemas.microsoft.com/office/drawing/2014/main" id="{87B35BA8-1EB8-490D-9DE7-B988ACB3FC88}"/>
                </a:ext>
              </a:extLst>
            </p:cNvPr>
            <p:cNvSpPr/>
            <p:nvPr/>
          </p:nvSpPr>
          <p:spPr>
            <a:xfrm>
              <a:off x="1343520" y="3423811"/>
              <a:ext cx="3919182" cy="668471"/>
            </a:xfrm>
            <a:custGeom>
              <a:avLst/>
              <a:gdLst>
                <a:gd name="connsiteX0" fmla="*/ 3779520 w 3779520"/>
                <a:gd name="connsiteY0" fmla="*/ 0 h 853440"/>
                <a:gd name="connsiteX1" fmla="*/ 3169920 w 3779520"/>
                <a:gd name="connsiteY1" fmla="*/ 853440 h 853440"/>
                <a:gd name="connsiteX2" fmla="*/ 0 w 3779520"/>
                <a:gd name="connsiteY2" fmla="*/ 853440 h 85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9520" h="853440">
                  <a:moveTo>
                    <a:pt x="3779520" y="0"/>
                  </a:moveTo>
                  <a:lnTo>
                    <a:pt x="3169920" y="853440"/>
                  </a:lnTo>
                  <a:lnTo>
                    <a:pt x="0" y="853440"/>
                  </a:lnTo>
                </a:path>
              </a:pathLst>
            </a:custGeom>
            <a:noFill/>
            <a:ln w="25400" cap="flat" cmpd="sng" algn="ctr">
              <a:solidFill>
                <a:srgbClr val="F174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任意多边形 90">
              <a:extLst>
                <a:ext uri="{FF2B5EF4-FFF2-40B4-BE49-F238E27FC236}">
                  <a16:creationId xmlns:a16="http://schemas.microsoft.com/office/drawing/2014/main" id="{8C8375A2-28EC-4AA9-AC01-B5D121A8B611}"/>
                </a:ext>
              </a:extLst>
            </p:cNvPr>
            <p:cNvSpPr/>
            <p:nvPr/>
          </p:nvSpPr>
          <p:spPr>
            <a:xfrm flipH="1">
              <a:off x="6042379" y="3412906"/>
              <a:ext cx="3483237" cy="668471"/>
            </a:xfrm>
            <a:custGeom>
              <a:avLst/>
              <a:gdLst>
                <a:gd name="connsiteX0" fmla="*/ 3779520 w 3779520"/>
                <a:gd name="connsiteY0" fmla="*/ 0 h 853440"/>
                <a:gd name="connsiteX1" fmla="*/ 3169920 w 3779520"/>
                <a:gd name="connsiteY1" fmla="*/ 853440 h 853440"/>
                <a:gd name="connsiteX2" fmla="*/ 0 w 3779520"/>
                <a:gd name="connsiteY2" fmla="*/ 853440 h 85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79520" h="853440">
                  <a:moveTo>
                    <a:pt x="3779520" y="0"/>
                  </a:moveTo>
                  <a:lnTo>
                    <a:pt x="3169920" y="853440"/>
                  </a:lnTo>
                  <a:lnTo>
                    <a:pt x="0" y="853440"/>
                  </a:lnTo>
                </a:path>
              </a:pathLst>
            </a:custGeom>
            <a:noFill/>
            <a:ln w="25400" cap="flat" cmpd="sng" algn="ctr">
              <a:solidFill>
                <a:srgbClr val="985CB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任意多边形 91">
              <a:extLst>
                <a:ext uri="{FF2B5EF4-FFF2-40B4-BE49-F238E27FC236}">
                  <a16:creationId xmlns:a16="http://schemas.microsoft.com/office/drawing/2014/main" id="{CA0B8E35-34C7-41BB-9377-83926A977001}"/>
                </a:ext>
              </a:extLst>
            </p:cNvPr>
            <p:cNvSpPr/>
            <p:nvPr/>
          </p:nvSpPr>
          <p:spPr>
            <a:xfrm flipH="1">
              <a:off x="1303777" y="1469552"/>
              <a:ext cx="3096065" cy="379629"/>
            </a:xfrm>
            <a:custGeom>
              <a:avLst/>
              <a:gdLst>
                <a:gd name="connsiteX0" fmla="*/ 0 w 2838450"/>
                <a:gd name="connsiteY0" fmla="*/ 638175 h 638175"/>
                <a:gd name="connsiteX1" fmla="*/ 638175 w 2838450"/>
                <a:gd name="connsiteY1" fmla="*/ 0 h 638175"/>
                <a:gd name="connsiteX2" fmla="*/ 2838450 w 2838450"/>
                <a:gd name="connsiteY2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38450" h="638175">
                  <a:moveTo>
                    <a:pt x="0" y="638175"/>
                  </a:moveTo>
                  <a:lnTo>
                    <a:pt x="638175" y="0"/>
                  </a:lnTo>
                  <a:lnTo>
                    <a:pt x="2838450" y="0"/>
                  </a:lnTo>
                </a:path>
              </a:pathLst>
            </a:custGeom>
            <a:noFill/>
            <a:ln w="25400" cap="flat" cmpd="sng" algn="ctr">
              <a:solidFill>
                <a:srgbClr val="01B3C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任意多边形 92">
              <a:extLst>
                <a:ext uri="{FF2B5EF4-FFF2-40B4-BE49-F238E27FC236}">
                  <a16:creationId xmlns:a16="http://schemas.microsoft.com/office/drawing/2014/main" id="{F8B7C890-4484-4E80-8FF9-4D21C7BDD791}"/>
                </a:ext>
              </a:extLst>
            </p:cNvPr>
            <p:cNvSpPr/>
            <p:nvPr/>
          </p:nvSpPr>
          <p:spPr>
            <a:xfrm>
              <a:off x="6668330" y="1469552"/>
              <a:ext cx="3035690" cy="499860"/>
            </a:xfrm>
            <a:custGeom>
              <a:avLst/>
              <a:gdLst>
                <a:gd name="connsiteX0" fmla="*/ 0 w 2838450"/>
                <a:gd name="connsiteY0" fmla="*/ 638175 h 638175"/>
                <a:gd name="connsiteX1" fmla="*/ 638175 w 2838450"/>
                <a:gd name="connsiteY1" fmla="*/ 0 h 638175"/>
                <a:gd name="connsiteX2" fmla="*/ 2838450 w 2838450"/>
                <a:gd name="connsiteY2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38450" h="638175">
                  <a:moveTo>
                    <a:pt x="0" y="638175"/>
                  </a:moveTo>
                  <a:lnTo>
                    <a:pt x="638175" y="0"/>
                  </a:lnTo>
                  <a:lnTo>
                    <a:pt x="2838450" y="0"/>
                  </a:lnTo>
                </a:path>
              </a:pathLst>
            </a:custGeom>
            <a:noFill/>
            <a:ln w="25400" cap="flat" cmpd="sng" algn="ctr">
              <a:solidFill>
                <a:srgbClr val="FFBF5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" name="组合 93">
              <a:extLst>
                <a:ext uri="{FF2B5EF4-FFF2-40B4-BE49-F238E27FC236}">
                  <a16:creationId xmlns:a16="http://schemas.microsoft.com/office/drawing/2014/main" id="{6335C3CE-6B2E-47D9-AAC7-E01E9EFAB947}"/>
                </a:ext>
              </a:extLst>
            </p:cNvPr>
            <p:cNvGrpSpPr/>
            <p:nvPr/>
          </p:nvGrpSpPr>
          <p:grpSpPr>
            <a:xfrm>
              <a:off x="1773095" y="1623512"/>
              <a:ext cx="7961046" cy="2192037"/>
              <a:chOff x="1898630" y="2037855"/>
              <a:chExt cx="8699418" cy="3078442"/>
            </a:xfrm>
          </p:grpSpPr>
          <p:sp>
            <p:nvSpPr>
              <p:cNvPr id="66" name="椭圆 94">
                <a:extLst>
                  <a:ext uri="{FF2B5EF4-FFF2-40B4-BE49-F238E27FC236}">
                    <a16:creationId xmlns:a16="http://schemas.microsoft.com/office/drawing/2014/main" id="{6A9C0E2F-5306-4DCF-99D6-ECC16C346F1B}"/>
                  </a:ext>
                </a:extLst>
              </p:cNvPr>
              <p:cNvSpPr/>
              <p:nvPr/>
            </p:nvSpPr>
            <p:spPr>
              <a:xfrm>
                <a:off x="1898630" y="4635810"/>
                <a:ext cx="4836311" cy="480487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00">
                    <a:srgbClr val="FAFAF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7" name="椭圆 95">
                <a:extLst>
                  <a:ext uri="{FF2B5EF4-FFF2-40B4-BE49-F238E27FC236}">
                    <a16:creationId xmlns:a16="http://schemas.microsoft.com/office/drawing/2014/main" id="{70F8F078-0B49-4A5B-B682-6FB790705503}"/>
                  </a:ext>
                </a:extLst>
              </p:cNvPr>
              <p:cNvSpPr/>
              <p:nvPr/>
            </p:nvSpPr>
            <p:spPr>
              <a:xfrm>
                <a:off x="5761737" y="4635810"/>
                <a:ext cx="4836311" cy="480487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00">
                    <a:srgbClr val="FAFAF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8" name="任意多边形 96">
                <a:extLst>
                  <a:ext uri="{FF2B5EF4-FFF2-40B4-BE49-F238E27FC236}">
                    <a16:creationId xmlns:a16="http://schemas.microsoft.com/office/drawing/2014/main" id="{96CD52A9-7494-4904-AC4E-E39E68B32F1D}"/>
                  </a:ext>
                </a:extLst>
              </p:cNvPr>
              <p:cNvSpPr/>
              <p:nvPr/>
            </p:nvSpPr>
            <p:spPr>
              <a:xfrm>
                <a:off x="2563824" y="3069793"/>
                <a:ext cx="3532178" cy="1522902"/>
              </a:xfrm>
              <a:custGeom>
                <a:avLst/>
                <a:gdLst>
                  <a:gd name="connsiteX0" fmla="*/ 975163 w 3532178"/>
                  <a:gd name="connsiteY0" fmla="*/ 0 h 1522903"/>
                  <a:gd name="connsiteX1" fmla="*/ 1211918 w 3532178"/>
                  <a:gd name="connsiteY1" fmla="*/ 236755 h 1522903"/>
                  <a:gd name="connsiteX2" fmla="*/ 1193313 w 3532178"/>
                  <a:gd name="connsiteY2" fmla="*/ 328911 h 1522903"/>
                  <a:gd name="connsiteX3" fmla="*/ 1160961 w 3532178"/>
                  <a:gd name="connsiteY3" fmla="*/ 376895 h 1522903"/>
                  <a:gd name="connsiteX4" fmla="*/ 2633756 w 3532178"/>
                  <a:gd name="connsiteY4" fmla="*/ 376895 h 1522903"/>
                  <a:gd name="connsiteX5" fmla="*/ 2613489 w 3532178"/>
                  <a:gd name="connsiteY5" fmla="*/ 477281 h 1522903"/>
                  <a:gd name="connsiteX6" fmla="*/ 2878043 w 3532178"/>
                  <a:gd name="connsiteY6" fmla="*/ 741835 h 1522903"/>
                  <a:gd name="connsiteX7" fmla="*/ 3142597 w 3532178"/>
                  <a:gd name="connsiteY7" fmla="*/ 477281 h 1522903"/>
                  <a:gd name="connsiteX8" fmla="*/ 3122330 w 3532178"/>
                  <a:gd name="connsiteY8" fmla="*/ 376895 h 1522903"/>
                  <a:gd name="connsiteX9" fmla="*/ 3532178 w 3532178"/>
                  <a:gd name="connsiteY9" fmla="*/ 376895 h 1522903"/>
                  <a:gd name="connsiteX10" fmla="*/ 3532178 w 3532178"/>
                  <a:gd name="connsiteY10" fmla="*/ 1522903 h 1522903"/>
                  <a:gd name="connsiteX11" fmla="*/ 717113 w 3532178"/>
                  <a:gd name="connsiteY11" fmla="*/ 1522903 h 1522903"/>
                  <a:gd name="connsiteX12" fmla="*/ 151959 w 3532178"/>
                  <a:gd name="connsiteY12" fmla="*/ 1299468 h 1522903"/>
                  <a:gd name="connsiteX13" fmla="*/ 141278 w 3532178"/>
                  <a:gd name="connsiteY13" fmla="*/ 552880 h 1522903"/>
                  <a:gd name="connsiteX14" fmla="*/ 151959 w 3532178"/>
                  <a:gd name="connsiteY14" fmla="*/ 376895 h 1522903"/>
                  <a:gd name="connsiteX15" fmla="*/ 789366 w 3532178"/>
                  <a:gd name="connsiteY15" fmla="*/ 376895 h 1522903"/>
                  <a:gd name="connsiteX16" fmla="*/ 757014 w 3532178"/>
                  <a:gd name="connsiteY16" fmla="*/ 328911 h 1522903"/>
                  <a:gd name="connsiteX17" fmla="*/ 738408 w 3532178"/>
                  <a:gd name="connsiteY17" fmla="*/ 236755 h 1522903"/>
                  <a:gd name="connsiteX18" fmla="*/ 975163 w 3532178"/>
                  <a:gd name="connsiteY18" fmla="*/ 0 h 1522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532178" h="1522903">
                    <a:moveTo>
                      <a:pt x="975163" y="0"/>
                    </a:moveTo>
                    <a:cubicBezTo>
                      <a:pt x="1105919" y="0"/>
                      <a:pt x="1211918" y="105999"/>
                      <a:pt x="1211918" y="236755"/>
                    </a:cubicBezTo>
                    <a:cubicBezTo>
                      <a:pt x="1211918" y="269444"/>
                      <a:pt x="1205293" y="300586"/>
                      <a:pt x="1193313" y="328911"/>
                    </a:cubicBezTo>
                    <a:lnTo>
                      <a:pt x="1160961" y="376895"/>
                    </a:lnTo>
                    <a:lnTo>
                      <a:pt x="2633756" y="376895"/>
                    </a:lnTo>
                    <a:lnTo>
                      <a:pt x="2613489" y="477281"/>
                    </a:lnTo>
                    <a:cubicBezTo>
                      <a:pt x="2613489" y="623390"/>
                      <a:pt x="2731934" y="741835"/>
                      <a:pt x="2878043" y="741835"/>
                    </a:cubicBezTo>
                    <a:cubicBezTo>
                      <a:pt x="3024152" y="741835"/>
                      <a:pt x="3142597" y="623390"/>
                      <a:pt x="3142597" y="477281"/>
                    </a:cubicBezTo>
                    <a:lnTo>
                      <a:pt x="3122330" y="376895"/>
                    </a:lnTo>
                    <a:lnTo>
                      <a:pt x="3532178" y="376895"/>
                    </a:lnTo>
                    <a:lnTo>
                      <a:pt x="3532178" y="1522903"/>
                    </a:lnTo>
                    <a:lnTo>
                      <a:pt x="717113" y="1522903"/>
                    </a:lnTo>
                    <a:lnTo>
                      <a:pt x="151959" y="1299468"/>
                    </a:lnTo>
                    <a:cubicBezTo>
                      <a:pt x="-134176" y="774380"/>
                      <a:pt x="55938" y="677918"/>
                      <a:pt x="141278" y="552880"/>
                    </a:cubicBezTo>
                    <a:cubicBezTo>
                      <a:pt x="141663" y="475168"/>
                      <a:pt x="151574" y="454607"/>
                      <a:pt x="151959" y="376895"/>
                    </a:cubicBezTo>
                    <a:lnTo>
                      <a:pt x="789366" y="376895"/>
                    </a:lnTo>
                    <a:lnTo>
                      <a:pt x="757014" y="328911"/>
                    </a:lnTo>
                    <a:cubicBezTo>
                      <a:pt x="745033" y="300586"/>
                      <a:pt x="738408" y="269444"/>
                      <a:pt x="738408" y="236755"/>
                    </a:cubicBezTo>
                    <a:cubicBezTo>
                      <a:pt x="738408" y="105999"/>
                      <a:pt x="844407" y="0"/>
                      <a:pt x="975163" y="0"/>
                    </a:cubicBezTo>
                    <a:close/>
                  </a:path>
                </a:pathLst>
              </a:custGeom>
              <a:solidFill>
                <a:srgbClr val="F1747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69" name="组合 97">
                <a:extLst>
                  <a:ext uri="{FF2B5EF4-FFF2-40B4-BE49-F238E27FC236}">
                    <a16:creationId xmlns:a16="http://schemas.microsoft.com/office/drawing/2014/main" id="{ABE27077-3AE3-459A-B2E2-0DABA2D3CC23}"/>
                  </a:ext>
                </a:extLst>
              </p:cNvPr>
              <p:cNvGrpSpPr/>
              <p:nvPr/>
            </p:nvGrpSpPr>
            <p:grpSpPr>
              <a:xfrm>
                <a:off x="3660787" y="3675866"/>
                <a:ext cx="1312001" cy="1184878"/>
                <a:chOff x="1475561" y="2391775"/>
                <a:chExt cx="724620" cy="654410"/>
              </a:xfrm>
            </p:grpSpPr>
            <p:sp>
              <p:nvSpPr>
                <p:cNvPr id="84" name="任意多边形 112">
                  <a:extLst>
                    <a:ext uri="{FF2B5EF4-FFF2-40B4-BE49-F238E27FC236}">
                      <a16:creationId xmlns:a16="http://schemas.microsoft.com/office/drawing/2014/main" id="{21D37DC0-3AA3-4051-9FD9-CD880E7716C1}"/>
                    </a:ext>
                  </a:extLst>
                </p:cNvPr>
                <p:cNvSpPr/>
                <p:nvPr/>
              </p:nvSpPr>
              <p:spPr>
                <a:xfrm>
                  <a:off x="1475561" y="2391775"/>
                  <a:ext cx="724620" cy="509118"/>
                </a:xfrm>
                <a:custGeom>
                  <a:avLst/>
                  <a:gdLst>
                    <a:gd name="connsiteX0" fmla="*/ 362310 w 724620"/>
                    <a:gd name="connsiteY0" fmla="*/ 0 h 509118"/>
                    <a:gd name="connsiteX1" fmla="*/ 724620 w 724620"/>
                    <a:gd name="connsiteY1" fmla="*/ 362310 h 509118"/>
                    <a:gd name="connsiteX2" fmla="*/ 696148 w 724620"/>
                    <a:gd name="connsiteY2" fmla="*/ 503337 h 509118"/>
                    <a:gd name="connsiteX3" fmla="*/ 693010 w 724620"/>
                    <a:gd name="connsiteY3" fmla="*/ 509118 h 509118"/>
                    <a:gd name="connsiteX4" fmla="*/ 31610 w 724620"/>
                    <a:gd name="connsiteY4" fmla="*/ 509118 h 509118"/>
                    <a:gd name="connsiteX5" fmla="*/ 28472 w 724620"/>
                    <a:gd name="connsiteY5" fmla="*/ 503337 h 509118"/>
                    <a:gd name="connsiteX6" fmla="*/ 0 w 724620"/>
                    <a:gd name="connsiteY6" fmla="*/ 362310 h 509118"/>
                    <a:gd name="connsiteX7" fmla="*/ 362310 w 724620"/>
                    <a:gd name="connsiteY7" fmla="*/ 0 h 509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24620" h="509118">
                      <a:moveTo>
                        <a:pt x="362310" y="0"/>
                      </a:moveTo>
                      <a:cubicBezTo>
                        <a:pt x="562408" y="0"/>
                        <a:pt x="724620" y="162212"/>
                        <a:pt x="724620" y="362310"/>
                      </a:cubicBezTo>
                      <a:cubicBezTo>
                        <a:pt x="724620" y="412335"/>
                        <a:pt x="714482" y="459991"/>
                        <a:pt x="696148" y="503337"/>
                      </a:cubicBezTo>
                      <a:lnTo>
                        <a:pt x="693010" y="509118"/>
                      </a:lnTo>
                      <a:lnTo>
                        <a:pt x="31610" y="509118"/>
                      </a:lnTo>
                      <a:lnTo>
                        <a:pt x="28472" y="503337"/>
                      </a:lnTo>
                      <a:cubicBezTo>
                        <a:pt x="10139" y="459991"/>
                        <a:pt x="0" y="412335"/>
                        <a:pt x="0" y="362310"/>
                      </a:cubicBezTo>
                      <a:cubicBezTo>
                        <a:pt x="0" y="162212"/>
                        <a:pt x="162212" y="0"/>
                        <a:pt x="362310" y="0"/>
                      </a:cubicBezTo>
                      <a:close/>
                    </a:path>
                  </a:pathLst>
                </a:custGeom>
                <a:solidFill>
                  <a:srgbClr val="383C3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5" name="椭圆 113">
                  <a:extLst>
                    <a:ext uri="{FF2B5EF4-FFF2-40B4-BE49-F238E27FC236}">
                      <a16:creationId xmlns:a16="http://schemas.microsoft.com/office/drawing/2014/main" id="{28C22A69-C07E-4462-A697-98C0657159B7}"/>
                    </a:ext>
                  </a:extLst>
                </p:cNvPr>
                <p:cNvSpPr/>
                <p:nvPr/>
              </p:nvSpPr>
              <p:spPr>
                <a:xfrm>
                  <a:off x="1545771" y="2461985"/>
                  <a:ext cx="584200" cy="584200"/>
                </a:xfrm>
                <a:prstGeom prst="ellipse">
                  <a:avLst/>
                </a:prstGeom>
                <a:gradFill flip="none" rotWithShape="1">
                  <a:gsLst>
                    <a:gs pos="84000">
                      <a:srgbClr val="000000">
                        <a:lumMod val="75000"/>
                        <a:lumOff val="25000"/>
                      </a:srgbClr>
                    </a:gs>
                    <a:gs pos="47000">
                      <a:srgbClr val="000000">
                        <a:lumMod val="65000"/>
                        <a:lumOff val="35000"/>
                      </a:srgbClr>
                    </a:gs>
                    <a:gs pos="62000">
                      <a:srgbClr val="777777"/>
                    </a:gs>
                    <a:gs pos="73000">
                      <a:srgbClr val="5C5C5C"/>
                    </a:gs>
                    <a:gs pos="0">
                      <a:srgbClr val="000000">
                        <a:lumMod val="65000"/>
                        <a:lumOff val="3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6" name="椭圆 114">
                  <a:extLst>
                    <a:ext uri="{FF2B5EF4-FFF2-40B4-BE49-F238E27FC236}">
                      <a16:creationId xmlns:a16="http://schemas.microsoft.com/office/drawing/2014/main" id="{06B9D0A1-5289-46CE-9CD6-1A669DB39161}"/>
                    </a:ext>
                  </a:extLst>
                </p:cNvPr>
                <p:cNvSpPr/>
                <p:nvPr/>
              </p:nvSpPr>
              <p:spPr>
                <a:xfrm>
                  <a:off x="1634671" y="2550885"/>
                  <a:ext cx="406400" cy="406400"/>
                </a:xfrm>
                <a:prstGeom prst="ellipse">
                  <a:avLst/>
                </a:prstGeom>
                <a:solidFill>
                  <a:srgbClr val="E4E4E4"/>
                </a:solidFill>
                <a:ln w="25400" cap="flat" cmpd="sng" algn="ctr">
                  <a:noFill/>
                  <a:prstDash val="solid"/>
                </a:ln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25400" h="1905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7" name="椭圆 115">
                  <a:extLst>
                    <a:ext uri="{FF2B5EF4-FFF2-40B4-BE49-F238E27FC236}">
                      <a16:creationId xmlns:a16="http://schemas.microsoft.com/office/drawing/2014/main" id="{9575257A-D616-44CF-87D9-B210A7C74479}"/>
                    </a:ext>
                  </a:extLst>
                </p:cNvPr>
                <p:cNvSpPr/>
                <p:nvPr/>
              </p:nvSpPr>
              <p:spPr>
                <a:xfrm>
                  <a:off x="1802152" y="2718366"/>
                  <a:ext cx="71438" cy="71438"/>
                </a:xfrm>
                <a:prstGeom prst="ellipse">
                  <a:avLst/>
                </a:prstGeom>
                <a:solidFill>
                  <a:srgbClr val="000000">
                    <a:lumMod val="50000"/>
                    <a:lumOff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88900" dist="635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8" name="梯形 116">
                  <a:extLst>
                    <a:ext uri="{FF2B5EF4-FFF2-40B4-BE49-F238E27FC236}">
                      <a16:creationId xmlns:a16="http://schemas.microsoft.com/office/drawing/2014/main" id="{D899ECBB-D49A-414F-BC7D-A31F0DFD59CD}"/>
                    </a:ext>
                  </a:extLst>
                </p:cNvPr>
                <p:cNvSpPr/>
                <p:nvPr/>
              </p:nvSpPr>
              <p:spPr>
                <a:xfrm flipV="1">
                  <a:off x="1812296" y="2593941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9" name="梯形 117">
                  <a:extLst>
                    <a:ext uri="{FF2B5EF4-FFF2-40B4-BE49-F238E27FC236}">
                      <a16:creationId xmlns:a16="http://schemas.microsoft.com/office/drawing/2014/main" id="{D83A1DCF-A08F-4D76-8117-B22D8BB91C82}"/>
                    </a:ext>
                  </a:extLst>
                </p:cNvPr>
                <p:cNvSpPr/>
                <p:nvPr/>
              </p:nvSpPr>
              <p:spPr>
                <a:xfrm rot="4320000" flipV="1">
                  <a:off x="1921002" y="2672920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0" name="梯形 118">
                  <a:extLst>
                    <a:ext uri="{FF2B5EF4-FFF2-40B4-BE49-F238E27FC236}">
                      <a16:creationId xmlns:a16="http://schemas.microsoft.com/office/drawing/2014/main" id="{8711C786-BBF8-48FD-BF73-524BF1BBCD25}"/>
                    </a:ext>
                  </a:extLst>
                </p:cNvPr>
                <p:cNvSpPr/>
                <p:nvPr/>
              </p:nvSpPr>
              <p:spPr>
                <a:xfrm rot="8640000" flipV="1">
                  <a:off x="1879480" y="2800711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1" name="梯形 119">
                  <a:extLst>
                    <a:ext uri="{FF2B5EF4-FFF2-40B4-BE49-F238E27FC236}">
                      <a16:creationId xmlns:a16="http://schemas.microsoft.com/office/drawing/2014/main" id="{B74E712A-EA4C-452F-8E23-097A241A93A4}"/>
                    </a:ext>
                  </a:extLst>
                </p:cNvPr>
                <p:cNvSpPr/>
                <p:nvPr/>
              </p:nvSpPr>
              <p:spPr>
                <a:xfrm rot="12960000" flipV="1">
                  <a:off x="1745112" y="2800711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2" name="梯形 120">
                  <a:extLst>
                    <a:ext uri="{FF2B5EF4-FFF2-40B4-BE49-F238E27FC236}">
                      <a16:creationId xmlns:a16="http://schemas.microsoft.com/office/drawing/2014/main" id="{8C0386C0-3EA4-4AB9-87DE-DABD2E34FB2A}"/>
                    </a:ext>
                  </a:extLst>
                </p:cNvPr>
                <p:cNvSpPr/>
                <p:nvPr/>
              </p:nvSpPr>
              <p:spPr>
                <a:xfrm rot="17280000" flipV="1">
                  <a:off x="1703590" y="2672920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93" name="任意多边形 121">
                  <a:extLst>
                    <a:ext uri="{FF2B5EF4-FFF2-40B4-BE49-F238E27FC236}">
                      <a16:creationId xmlns:a16="http://schemas.microsoft.com/office/drawing/2014/main" id="{15BCFD96-6274-442F-82A6-0B5DD7A0E0A5}"/>
                    </a:ext>
                  </a:extLst>
                </p:cNvPr>
                <p:cNvSpPr/>
                <p:nvPr/>
              </p:nvSpPr>
              <p:spPr>
                <a:xfrm>
                  <a:off x="1475561" y="2394268"/>
                  <a:ext cx="724620" cy="503337"/>
                </a:xfrm>
                <a:custGeom>
                  <a:avLst/>
                  <a:gdLst>
                    <a:gd name="connsiteX0" fmla="*/ 362310 w 724620"/>
                    <a:gd name="connsiteY0" fmla="*/ 0 h 518642"/>
                    <a:gd name="connsiteX1" fmla="*/ 724620 w 724620"/>
                    <a:gd name="connsiteY1" fmla="*/ 362310 h 518642"/>
                    <a:gd name="connsiteX2" fmla="*/ 696148 w 724620"/>
                    <a:gd name="connsiteY2" fmla="*/ 503337 h 518642"/>
                    <a:gd name="connsiteX3" fmla="*/ 687841 w 724620"/>
                    <a:gd name="connsiteY3" fmla="*/ 518642 h 518642"/>
                    <a:gd name="connsiteX4" fmla="*/ 36780 w 724620"/>
                    <a:gd name="connsiteY4" fmla="*/ 518642 h 518642"/>
                    <a:gd name="connsiteX5" fmla="*/ 28472 w 724620"/>
                    <a:gd name="connsiteY5" fmla="*/ 503337 h 518642"/>
                    <a:gd name="connsiteX6" fmla="*/ 0 w 724620"/>
                    <a:gd name="connsiteY6" fmla="*/ 362310 h 518642"/>
                    <a:gd name="connsiteX7" fmla="*/ 362310 w 724620"/>
                    <a:gd name="connsiteY7" fmla="*/ 0 h 518642"/>
                    <a:gd name="connsiteX0" fmla="*/ 687841 w 779281"/>
                    <a:gd name="connsiteY0" fmla="*/ 518642 h 610082"/>
                    <a:gd name="connsiteX1" fmla="*/ 36780 w 779281"/>
                    <a:gd name="connsiteY1" fmla="*/ 518642 h 610082"/>
                    <a:gd name="connsiteX2" fmla="*/ 28472 w 779281"/>
                    <a:gd name="connsiteY2" fmla="*/ 503337 h 610082"/>
                    <a:gd name="connsiteX3" fmla="*/ 0 w 779281"/>
                    <a:gd name="connsiteY3" fmla="*/ 362310 h 610082"/>
                    <a:gd name="connsiteX4" fmla="*/ 362310 w 779281"/>
                    <a:gd name="connsiteY4" fmla="*/ 0 h 610082"/>
                    <a:gd name="connsiteX5" fmla="*/ 724620 w 779281"/>
                    <a:gd name="connsiteY5" fmla="*/ 362310 h 610082"/>
                    <a:gd name="connsiteX6" fmla="*/ 696148 w 779281"/>
                    <a:gd name="connsiteY6" fmla="*/ 503337 h 610082"/>
                    <a:gd name="connsiteX7" fmla="*/ 779281 w 779281"/>
                    <a:gd name="connsiteY7" fmla="*/ 610082 h 610082"/>
                    <a:gd name="connsiteX0" fmla="*/ 36780 w 779281"/>
                    <a:gd name="connsiteY0" fmla="*/ 518642 h 610082"/>
                    <a:gd name="connsiteX1" fmla="*/ 28472 w 779281"/>
                    <a:gd name="connsiteY1" fmla="*/ 503337 h 610082"/>
                    <a:gd name="connsiteX2" fmla="*/ 0 w 779281"/>
                    <a:gd name="connsiteY2" fmla="*/ 362310 h 610082"/>
                    <a:gd name="connsiteX3" fmla="*/ 362310 w 779281"/>
                    <a:gd name="connsiteY3" fmla="*/ 0 h 610082"/>
                    <a:gd name="connsiteX4" fmla="*/ 724620 w 779281"/>
                    <a:gd name="connsiteY4" fmla="*/ 362310 h 610082"/>
                    <a:gd name="connsiteX5" fmla="*/ 696148 w 779281"/>
                    <a:gd name="connsiteY5" fmla="*/ 503337 h 610082"/>
                    <a:gd name="connsiteX6" fmla="*/ 779281 w 779281"/>
                    <a:gd name="connsiteY6" fmla="*/ 610082 h 610082"/>
                    <a:gd name="connsiteX0" fmla="*/ 36780 w 724620"/>
                    <a:gd name="connsiteY0" fmla="*/ 518642 h 518642"/>
                    <a:gd name="connsiteX1" fmla="*/ 28472 w 724620"/>
                    <a:gd name="connsiteY1" fmla="*/ 503337 h 518642"/>
                    <a:gd name="connsiteX2" fmla="*/ 0 w 724620"/>
                    <a:gd name="connsiteY2" fmla="*/ 362310 h 518642"/>
                    <a:gd name="connsiteX3" fmla="*/ 362310 w 724620"/>
                    <a:gd name="connsiteY3" fmla="*/ 0 h 518642"/>
                    <a:gd name="connsiteX4" fmla="*/ 724620 w 724620"/>
                    <a:gd name="connsiteY4" fmla="*/ 362310 h 518642"/>
                    <a:gd name="connsiteX5" fmla="*/ 696148 w 724620"/>
                    <a:gd name="connsiteY5" fmla="*/ 503337 h 518642"/>
                    <a:gd name="connsiteX0" fmla="*/ 28472 w 724620"/>
                    <a:gd name="connsiteY0" fmla="*/ 503337 h 503337"/>
                    <a:gd name="connsiteX1" fmla="*/ 0 w 724620"/>
                    <a:gd name="connsiteY1" fmla="*/ 362310 h 503337"/>
                    <a:gd name="connsiteX2" fmla="*/ 362310 w 724620"/>
                    <a:gd name="connsiteY2" fmla="*/ 0 h 503337"/>
                    <a:gd name="connsiteX3" fmla="*/ 724620 w 724620"/>
                    <a:gd name="connsiteY3" fmla="*/ 362310 h 503337"/>
                    <a:gd name="connsiteX4" fmla="*/ 696148 w 724620"/>
                    <a:gd name="connsiteY4" fmla="*/ 503337 h 50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24620" h="503337">
                      <a:moveTo>
                        <a:pt x="28472" y="503337"/>
                      </a:moveTo>
                      <a:cubicBezTo>
                        <a:pt x="10139" y="459991"/>
                        <a:pt x="0" y="412335"/>
                        <a:pt x="0" y="362310"/>
                      </a:cubicBezTo>
                      <a:cubicBezTo>
                        <a:pt x="0" y="162212"/>
                        <a:pt x="162212" y="0"/>
                        <a:pt x="362310" y="0"/>
                      </a:cubicBezTo>
                      <a:cubicBezTo>
                        <a:pt x="562408" y="0"/>
                        <a:pt x="724620" y="162212"/>
                        <a:pt x="724620" y="362310"/>
                      </a:cubicBezTo>
                      <a:cubicBezTo>
                        <a:pt x="724620" y="412335"/>
                        <a:pt x="714482" y="459991"/>
                        <a:pt x="696148" y="503337"/>
                      </a:cubicBezTo>
                    </a:path>
                  </a:pathLst>
                </a:custGeom>
                <a:noFill/>
                <a:ln w="22225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70" name="任意多边形 98">
                <a:extLst>
                  <a:ext uri="{FF2B5EF4-FFF2-40B4-BE49-F238E27FC236}">
                    <a16:creationId xmlns:a16="http://schemas.microsoft.com/office/drawing/2014/main" id="{D9D00D3A-EF61-4091-86E7-B0F2E8724A58}"/>
                  </a:ext>
                </a:extLst>
              </p:cNvPr>
              <p:cNvSpPr/>
              <p:nvPr/>
            </p:nvSpPr>
            <p:spPr>
              <a:xfrm>
                <a:off x="2715782" y="2037855"/>
                <a:ext cx="3380219" cy="1746958"/>
              </a:xfrm>
              <a:custGeom>
                <a:avLst/>
                <a:gdLst>
                  <a:gd name="connsiteX0" fmla="*/ 3058081 w 3380219"/>
                  <a:gd name="connsiteY0" fmla="*/ 27 h 1746959"/>
                  <a:gd name="connsiteX1" fmla="*/ 3380219 w 3380219"/>
                  <a:gd name="connsiteY1" fmla="*/ 675 h 1746959"/>
                  <a:gd name="connsiteX2" fmla="*/ 3380219 w 3380219"/>
                  <a:gd name="connsiteY2" fmla="*/ 291013 h 1746959"/>
                  <a:gd name="connsiteX3" fmla="*/ 3368448 w 3380219"/>
                  <a:gd name="connsiteY3" fmla="*/ 284623 h 1746959"/>
                  <a:gd name="connsiteX4" fmla="*/ 3265471 w 3380219"/>
                  <a:gd name="connsiteY4" fmla="*/ 263833 h 1746959"/>
                  <a:gd name="connsiteX5" fmla="*/ 3000917 w 3380219"/>
                  <a:gd name="connsiteY5" fmla="*/ 528387 h 1746959"/>
                  <a:gd name="connsiteX6" fmla="*/ 3265471 w 3380219"/>
                  <a:gd name="connsiteY6" fmla="*/ 792941 h 1746959"/>
                  <a:gd name="connsiteX7" fmla="*/ 3368448 w 3380219"/>
                  <a:gd name="connsiteY7" fmla="*/ 772151 h 1746959"/>
                  <a:gd name="connsiteX8" fmla="*/ 3380219 w 3380219"/>
                  <a:gd name="connsiteY8" fmla="*/ 765762 h 1746959"/>
                  <a:gd name="connsiteX9" fmla="*/ 3380219 w 3380219"/>
                  <a:gd name="connsiteY9" fmla="*/ 1387475 h 1746959"/>
                  <a:gd name="connsiteX10" fmla="*/ 2924085 w 3380219"/>
                  <a:gd name="connsiteY10" fmla="*/ 1387475 h 1746959"/>
                  <a:gd name="connsiteX11" fmla="*/ 2944698 w 3380219"/>
                  <a:gd name="connsiteY11" fmla="*/ 1418048 h 1746959"/>
                  <a:gd name="connsiteX12" fmla="*/ 2963303 w 3380219"/>
                  <a:gd name="connsiteY12" fmla="*/ 1510204 h 1746959"/>
                  <a:gd name="connsiteX13" fmla="*/ 2726548 w 3380219"/>
                  <a:gd name="connsiteY13" fmla="*/ 1746959 h 1746959"/>
                  <a:gd name="connsiteX14" fmla="*/ 2489793 w 3380219"/>
                  <a:gd name="connsiteY14" fmla="*/ 1510204 h 1746959"/>
                  <a:gd name="connsiteX15" fmla="*/ 2508399 w 3380219"/>
                  <a:gd name="connsiteY15" fmla="*/ 1418048 h 1746959"/>
                  <a:gd name="connsiteX16" fmla="*/ 2529012 w 3380219"/>
                  <a:gd name="connsiteY16" fmla="*/ 1387475 h 1746959"/>
                  <a:gd name="connsiteX17" fmla="*/ 1056315 w 3380219"/>
                  <a:gd name="connsiteY17" fmla="*/ 1387475 h 1746959"/>
                  <a:gd name="connsiteX18" fmla="*/ 1066969 w 3380219"/>
                  <a:gd name="connsiteY18" fmla="*/ 1371672 h 1746959"/>
                  <a:gd name="connsiteX19" fmla="*/ 1087759 w 3380219"/>
                  <a:gd name="connsiteY19" fmla="*/ 1268696 h 1746959"/>
                  <a:gd name="connsiteX20" fmla="*/ 823205 w 3380219"/>
                  <a:gd name="connsiteY20" fmla="*/ 1004142 h 1746959"/>
                  <a:gd name="connsiteX21" fmla="*/ 558651 w 3380219"/>
                  <a:gd name="connsiteY21" fmla="*/ 1268696 h 1746959"/>
                  <a:gd name="connsiteX22" fmla="*/ 579441 w 3380219"/>
                  <a:gd name="connsiteY22" fmla="*/ 1371672 h 1746959"/>
                  <a:gd name="connsiteX23" fmla="*/ 590096 w 3380219"/>
                  <a:gd name="connsiteY23" fmla="*/ 1387475 h 1746959"/>
                  <a:gd name="connsiteX24" fmla="*/ 0 w 3380219"/>
                  <a:gd name="connsiteY24" fmla="*/ 1387475 h 1746959"/>
                  <a:gd name="connsiteX25" fmla="*/ 84569 w 3380219"/>
                  <a:gd name="connsiteY25" fmla="*/ 870445 h 1746959"/>
                  <a:gd name="connsiteX26" fmla="*/ 694169 w 3380219"/>
                  <a:gd name="connsiteY26" fmla="*/ 841871 h 1746959"/>
                  <a:gd name="connsiteX27" fmla="*/ 2894444 w 3380219"/>
                  <a:gd name="connsiteY27" fmla="*/ 3670 h 1746959"/>
                  <a:gd name="connsiteX28" fmla="*/ 3058081 w 3380219"/>
                  <a:gd name="connsiteY28" fmla="*/ 27 h 1746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380219" h="1746959">
                    <a:moveTo>
                      <a:pt x="3058081" y="27"/>
                    </a:moveTo>
                    <a:cubicBezTo>
                      <a:pt x="3190910" y="-470"/>
                      <a:pt x="3248060" y="6293"/>
                      <a:pt x="3380219" y="675"/>
                    </a:cubicBezTo>
                    <a:lnTo>
                      <a:pt x="3380219" y="291013"/>
                    </a:lnTo>
                    <a:lnTo>
                      <a:pt x="3368448" y="284623"/>
                    </a:lnTo>
                    <a:cubicBezTo>
                      <a:pt x="3336797" y="271236"/>
                      <a:pt x="3301998" y="263833"/>
                      <a:pt x="3265471" y="263833"/>
                    </a:cubicBezTo>
                    <a:cubicBezTo>
                      <a:pt x="3119362" y="263833"/>
                      <a:pt x="3000917" y="382278"/>
                      <a:pt x="3000917" y="528387"/>
                    </a:cubicBezTo>
                    <a:cubicBezTo>
                      <a:pt x="3000917" y="674496"/>
                      <a:pt x="3119362" y="792941"/>
                      <a:pt x="3265471" y="792941"/>
                    </a:cubicBezTo>
                    <a:cubicBezTo>
                      <a:pt x="3301998" y="792941"/>
                      <a:pt x="3336797" y="785538"/>
                      <a:pt x="3368448" y="772151"/>
                    </a:cubicBezTo>
                    <a:lnTo>
                      <a:pt x="3380219" y="765762"/>
                    </a:lnTo>
                    <a:lnTo>
                      <a:pt x="3380219" y="1387475"/>
                    </a:lnTo>
                    <a:lnTo>
                      <a:pt x="2924085" y="1387475"/>
                    </a:lnTo>
                    <a:lnTo>
                      <a:pt x="2944698" y="1418048"/>
                    </a:lnTo>
                    <a:cubicBezTo>
                      <a:pt x="2956678" y="1446373"/>
                      <a:pt x="2963303" y="1477515"/>
                      <a:pt x="2963303" y="1510204"/>
                    </a:cubicBezTo>
                    <a:cubicBezTo>
                      <a:pt x="2963303" y="1640960"/>
                      <a:pt x="2857304" y="1746959"/>
                      <a:pt x="2726548" y="1746959"/>
                    </a:cubicBezTo>
                    <a:cubicBezTo>
                      <a:pt x="2595792" y="1746959"/>
                      <a:pt x="2489793" y="1640960"/>
                      <a:pt x="2489793" y="1510204"/>
                    </a:cubicBezTo>
                    <a:cubicBezTo>
                      <a:pt x="2489793" y="1477515"/>
                      <a:pt x="2496418" y="1446373"/>
                      <a:pt x="2508399" y="1418048"/>
                    </a:cubicBezTo>
                    <a:lnTo>
                      <a:pt x="2529012" y="1387475"/>
                    </a:lnTo>
                    <a:lnTo>
                      <a:pt x="1056315" y="1387475"/>
                    </a:lnTo>
                    <a:lnTo>
                      <a:pt x="1066969" y="1371672"/>
                    </a:lnTo>
                    <a:cubicBezTo>
                      <a:pt x="1080356" y="1340022"/>
                      <a:pt x="1087759" y="1305223"/>
                      <a:pt x="1087759" y="1268696"/>
                    </a:cubicBezTo>
                    <a:cubicBezTo>
                      <a:pt x="1087759" y="1122587"/>
                      <a:pt x="969314" y="1004142"/>
                      <a:pt x="823205" y="1004142"/>
                    </a:cubicBezTo>
                    <a:cubicBezTo>
                      <a:pt x="677096" y="1004142"/>
                      <a:pt x="558651" y="1122587"/>
                      <a:pt x="558651" y="1268696"/>
                    </a:cubicBezTo>
                    <a:cubicBezTo>
                      <a:pt x="558651" y="1305223"/>
                      <a:pt x="566054" y="1340022"/>
                      <a:pt x="579441" y="1371672"/>
                    </a:cubicBezTo>
                    <a:lnTo>
                      <a:pt x="590096" y="1387475"/>
                    </a:lnTo>
                    <a:lnTo>
                      <a:pt x="0" y="1387475"/>
                    </a:lnTo>
                    <a:lnTo>
                      <a:pt x="84569" y="870445"/>
                    </a:lnTo>
                    <a:lnTo>
                      <a:pt x="694169" y="841871"/>
                    </a:lnTo>
                    <a:cubicBezTo>
                      <a:pt x="1162481" y="697409"/>
                      <a:pt x="2113394" y="-18056"/>
                      <a:pt x="2894444" y="3670"/>
                    </a:cubicBezTo>
                    <a:cubicBezTo>
                      <a:pt x="2961119" y="1164"/>
                      <a:pt x="3013804" y="192"/>
                      <a:pt x="3058081" y="27"/>
                    </a:cubicBezTo>
                    <a:close/>
                  </a:path>
                </a:pathLst>
              </a:custGeom>
              <a:solidFill>
                <a:srgbClr val="01B3C5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1" name="任意多边形 99">
                <a:extLst>
                  <a:ext uri="{FF2B5EF4-FFF2-40B4-BE49-F238E27FC236}">
                    <a16:creationId xmlns:a16="http://schemas.microsoft.com/office/drawing/2014/main" id="{3208D16F-355A-4716-A455-BC8551EB7B48}"/>
                  </a:ext>
                </a:extLst>
              </p:cNvPr>
              <p:cNvSpPr/>
              <p:nvPr/>
            </p:nvSpPr>
            <p:spPr>
              <a:xfrm>
                <a:off x="6126483" y="3017968"/>
                <a:ext cx="3393563" cy="1574729"/>
              </a:xfrm>
              <a:custGeom>
                <a:avLst/>
                <a:gdLst>
                  <a:gd name="connsiteX0" fmla="*/ 1357242 w 3393563"/>
                  <a:gd name="connsiteY0" fmla="*/ 0 h 1574730"/>
                  <a:gd name="connsiteX1" fmla="*/ 1593997 w 3393563"/>
                  <a:gd name="connsiteY1" fmla="*/ 236755 h 1574730"/>
                  <a:gd name="connsiteX2" fmla="*/ 1524653 w 3393563"/>
                  <a:gd name="connsiteY2" fmla="*/ 404166 h 1574730"/>
                  <a:gd name="connsiteX3" fmla="*/ 1492305 w 3393563"/>
                  <a:gd name="connsiteY3" fmla="*/ 430856 h 1574730"/>
                  <a:gd name="connsiteX4" fmla="*/ 3171826 w 3393563"/>
                  <a:gd name="connsiteY4" fmla="*/ 433257 h 1574730"/>
                  <a:gd name="connsiteX5" fmla="*/ 3375457 w 3393563"/>
                  <a:gd name="connsiteY5" fmla="*/ 647798 h 1574730"/>
                  <a:gd name="connsiteX6" fmla="*/ 3371850 w 3393563"/>
                  <a:gd name="connsiteY6" fmla="*/ 1409570 h 1574730"/>
                  <a:gd name="connsiteX7" fmla="*/ 3238500 w 3393563"/>
                  <a:gd name="connsiteY7" fmla="*/ 1571494 h 1574730"/>
                  <a:gd name="connsiteX8" fmla="*/ 0 w 3393563"/>
                  <a:gd name="connsiteY8" fmla="*/ 1574730 h 1574730"/>
                  <a:gd name="connsiteX9" fmla="*/ 0 w 3393563"/>
                  <a:gd name="connsiteY9" fmla="*/ 428722 h 1574730"/>
                  <a:gd name="connsiteX10" fmla="*/ 1221710 w 3393563"/>
                  <a:gd name="connsiteY10" fmla="*/ 430469 h 1574730"/>
                  <a:gd name="connsiteX11" fmla="*/ 1189831 w 3393563"/>
                  <a:gd name="connsiteY11" fmla="*/ 404166 h 1574730"/>
                  <a:gd name="connsiteX12" fmla="*/ 1120487 w 3393563"/>
                  <a:gd name="connsiteY12" fmla="*/ 236755 h 1574730"/>
                  <a:gd name="connsiteX13" fmla="*/ 1357242 w 3393563"/>
                  <a:gd name="connsiteY13" fmla="*/ 0 h 1574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93563" h="1574730">
                    <a:moveTo>
                      <a:pt x="1357242" y="0"/>
                    </a:moveTo>
                    <a:cubicBezTo>
                      <a:pt x="1487998" y="0"/>
                      <a:pt x="1593997" y="105999"/>
                      <a:pt x="1593997" y="236755"/>
                    </a:cubicBezTo>
                    <a:cubicBezTo>
                      <a:pt x="1593997" y="302133"/>
                      <a:pt x="1567498" y="361322"/>
                      <a:pt x="1524653" y="404166"/>
                    </a:cubicBezTo>
                    <a:lnTo>
                      <a:pt x="1492305" y="430856"/>
                    </a:lnTo>
                    <a:lnTo>
                      <a:pt x="3171826" y="433257"/>
                    </a:lnTo>
                    <a:cubicBezTo>
                      <a:pt x="3312728" y="485721"/>
                      <a:pt x="3353617" y="552473"/>
                      <a:pt x="3375457" y="647798"/>
                    </a:cubicBezTo>
                    <a:cubicBezTo>
                      <a:pt x="3408794" y="810517"/>
                      <a:pt x="3389120" y="1254827"/>
                      <a:pt x="3371850" y="1409570"/>
                    </a:cubicBezTo>
                    <a:cubicBezTo>
                      <a:pt x="3349818" y="1511925"/>
                      <a:pt x="3328987" y="1529679"/>
                      <a:pt x="3238500" y="1571494"/>
                    </a:cubicBezTo>
                    <a:lnTo>
                      <a:pt x="0" y="1574730"/>
                    </a:lnTo>
                    <a:lnTo>
                      <a:pt x="0" y="428722"/>
                    </a:lnTo>
                    <a:lnTo>
                      <a:pt x="1221710" y="430469"/>
                    </a:lnTo>
                    <a:lnTo>
                      <a:pt x="1189831" y="404166"/>
                    </a:lnTo>
                    <a:cubicBezTo>
                      <a:pt x="1146987" y="361322"/>
                      <a:pt x="1120487" y="302133"/>
                      <a:pt x="1120487" y="236755"/>
                    </a:cubicBezTo>
                    <a:cubicBezTo>
                      <a:pt x="1120487" y="105999"/>
                      <a:pt x="1226486" y="0"/>
                      <a:pt x="1357242" y="0"/>
                    </a:cubicBezTo>
                    <a:close/>
                  </a:path>
                </a:pathLst>
              </a:custGeom>
              <a:solidFill>
                <a:srgbClr val="985CB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任意多边形 100">
                <a:extLst>
                  <a:ext uri="{FF2B5EF4-FFF2-40B4-BE49-F238E27FC236}">
                    <a16:creationId xmlns:a16="http://schemas.microsoft.com/office/drawing/2014/main" id="{710EC267-7CB7-4839-BF70-2DB883091E00}"/>
                  </a:ext>
                </a:extLst>
              </p:cNvPr>
              <p:cNvSpPr/>
              <p:nvPr/>
            </p:nvSpPr>
            <p:spPr>
              <a:xfrm>
                <a:off x="5744498" y="2047726"/>
                <a:ext cx="3552653" cy="1374610"/>
              </a:xfrm>
              <a:custGeom>
                <a:avLst/>
                <a:gdLst>
                  <a:gd name="connsiteX0" fmla="*/ 386746 w 3552652"/>
                  <a:gd name="connsiteY0" fmla="*/ 3 h 1374611"/>
                  <a:gd name="connsiteX1" fmla="*/ 2358420 w 3552652"/>
                  <a:gd name="connsiteY1" fmla="*/ 1022498 h 1374611"/>
                  <a:gd name="connsiteX2" fmla="*/ 3552652 w 3552652"/>
                  <a:gd name="connsiteY2" fmla="*/ 1374611 h 1374611"/>
                  <a:gd name="connsiteX3" fmla="*/ 1939411 w 3552652"/>
                  <a:gd name="connsiteY3" fmla="*/ 1374611 h 1374611"/>
                  <a:gd name="connsiteX4" fmla="*/ 1982991 w 3552652"/>
                  <a:gd name="connsiteY4" fmla="*/ 1309973 h 1374611"/>
                  <a:gd name="connsiteX5" fmla="*/ 2003781 w 3552652"/>
                  <a:gd name="connsiteY5" fmla="*/ 1206997 h 1374611"/>
                  <a:gd name="connsiteX6" fmla="*/ 1739227 w 3552652"/>
                  <a:gd name="connsiteY6" fmla="*/ 942443 h 1374611"/>
                  <a:gd name="connsiteX7" fmla="*/ 1474673 w 3552652"/>
                  <a:gd name="connsiteY7" fmla="*/ 1206997 h 1374611"/>
                  <a:gd name="connsiteX8" fmla="*/ 1495463 w 3552652"/>
                  <a:gd name="connsiteY8" fmla="*/ 1309973 h 1374611"/>
                  <a:gd name="connsiteX9" fmla="*/ 1539043 w 3552652"/>
                  <a:gd name="connsiteY9" fmla="*/ 1374611 h 1374611"/>
                  <a:gd name="connsiteX10" fmla="*/ 381983 w 3552652"/>
                  <a:gd name="connsiteY10" fmla="*/ 1374611 h 1374611"/>
                  <a:gd name="connsiteX11" fmla="*/ 384313 w 3552652"/>
                  <a:gd name="connsiteY11" fmla="*/ 702307 h 1374611"/>
                  <a:gd name="connsiteX12" fmla="*/ 369127 w 3552652"/>
                  <a:gd name="connsiteY12" fmla="*/ 714836 h 1374611"/>
                  <a:gd name="connsiteX13" fmla="*/ 236755 w 3552652"/>
                  <a:gd name="connsiteY13" fmla="*/ 755270 h 1374611"/>
                  <a:gd name="connsiteX14" fmla="*/ 0 w 3552652"/>
                  <a:gd name="connsiteY14" fmla="*/ 518515 h 1374611"/>
                  <a:gd name="connsiteX15" fmla="*/ 236755 w 3552652"/>
                  <a:gd name="connsiteY15" fmla="*/ 281760 h 1374611"/>
                  <a:gd name="connsiteX16" fmla="*/ 369127 w 3552652"/>
                  <a:gd name="connsiteY16" fmla="*/ 322194 h 1374611"/>
                  <a:gd name="connsiteX17" fmla="*/ 385583 w 3552652"/>
                  <a:gd name="connsiteY17" fmla="*/ 335771 h 137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52652" h="1374611">
                    <a:moveTo>
                      <a:pt x="386746" y="3"/>
                    </a:moveTo>
                    <a:cubicBezTo>
                      <a:pt x="1135252" y="-1532"/>
                      <a:pt x="1862519" y="679097"/>
                      <a:pt x="2358420" y="1022498"/>
                    </a:cubicBezTo>
                    <a:cubicBezTo>
                      <a:pt x="3061298" y="1058907"/>
                      <a:pt x="3119650" y="1166752"/>
                      <a:pt x="3552652" y="1374611"/>
                    </a:cubicBezTo>
                    <a:lnTo>
                      <a:pt x="1939411" y="1374611"/>
                    </a:lnTo>
                    <a:lnTo>
                      <a:pt x="1982991" y="1309973"/>
                    </a:lnTo>
                    <a:cubicBezTo>
                      <a:pt x="1996378" y="1278323"/>
                      <a:pt x="2003781" y="1243524"/>
                      <a:pt x="2003781" y="1206997"/>
                    </a:cubicBezTo>
                    <a:cubicBezTo>
                      <a:pt x="2003781" y="1060888"/>
                      <a:pt x="1885336" y="942443"/>
                      <a:pt x="1739227" y="942443"/>
                    </a:cubicBezTo>
                    <a:cubicBezTo>
                      <a:pt x="1593118" y="942443"/>
                      <a:pt x="1474673" y="1060888"/>
                      <a:pt x="1474673" y="1206997"/>
                    </a:cubicBezTo>
                    <a:cubicBezTo>
                      <a:pt x="1474673" y="1243524"/>
                      <a:pt x="1482076" y="1278323"/>
                      <a:pt x="1495463" y="1309973"/>
                    </a:cubicBezTo>
                    <a:lnTo>
                      <a:pt x="1539043" y="1374611"/>
                    </a:lnTo>
                    <a:lnTo>
                      <a:pt x="381983" y="1374611"/>
                    </a:lnTo>
                    <a:lnTo>
                      <a:pt x="384313" y="702307"/>
                    </a:lnTo>
                    <a:lnTo>
                      <a:pt x="369127" y="714836"/>
                    </a:lnTo>
                    <a:cubicBezTo>
                      <a:pt x="331340" y="740364"/>
                      <a:pt x="285788" y="755270"/>
                      <a:pt x="236755" y="755270"/>
                    </a:cubicBezTo>
                    <a:cubicBezTo>
                      <a:pt x="105999" y="755270"/>
                      <a:pt x="0" y="649271"/>
                      <a:pt x="0" y="518515"/>
                    </a:cubicBezTo>
                    <a:cubicBezTo>
                      <a:pt x="0" y="387759"/>
                      <a:pt x="105999" y="281760"/>
                      <a:pt x="236755" y="281760"/>
                    </a:cubicBezTo>
                    <a:cubicBezTo>
                      <a:pt x="285788" y="281760"/>
                      <a:pt x="331340" y="296666"/>
                      <a:pt x="369127" y="322194"/>
                    </a:cubicBezTo>
                    <a:lnTo>
                      <a:pt x="385583" y="335771"/>
                    </a:lnTo>
                    <a:close/>
                  </a:path>
                </a:pathLst>
              </a:custGeom>
              <a:solidFill>
                <a:srgbClr val="FFBF5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73" name="组合 101">
                <a:extLst>
                  <a:ext uri="{FF2B5EF4-FFF2-40B4-BE49-F238E27FC236}">
                    <a16:creationId xmlns:a16="http://schemas.microsoft.com/office/drawing/2014/main" id="{39B42CE9-65F8-44DB-9723-A0140E514DC9}"/>
                  </a:ext>
                </a:extLst>
              </p:cNvPr>
              <p:cNvGrpSpPr/>
              <p:nvPr/>
            </p:nvGrpSpPr>
            <p:grpSpPr>
              <a:xfrm>
                <a:off x="7523892" y="3675867"/>
                <a:ext cx="1312001" cy="1184878"/>
                <a:chOff x="1475561" y="2391775"/>
                <a:chExt cx="724620" cy="654410"/>
              </a:xfrm>
            </p:grpSpPr>
            <p:sp>
              <p:nvSpPr>
                <p:cNvPr id="74" name="任意多边形 102">
                  <a:extLst>
                    <a:ext uri="{FF2B5EF4-FFF2-40B4-BE49-F238E27FC236}">
                      <a16:creationId xmlns:a16="http://schemas.microsoft.com/office/drawing/2014/main" id="{A7FA09FC-F949-48B0-A264-82EAC70D5236}"/>
                    </a:ext>
                  </a:extLst>
                </p:cNvPr>
                <p:cNvSpPr/>
                <p:nvPr/>
              </p:nvSpPr>
              <p:spPr>
                <a:xfrm>
                  <a:off x="1475561" y="2391775"/>
                  <a:ext cx="724620" cy="509118"/>
                </a:xfrm>
                <a:custGeom>
                  <a:avLst/>
                  <a:gdLst>
                    <a:gd name="connsiteX0" fmla="*/ 362310 w 724620"/>
                    <a:gd name="connsiteY0" fmla="*/ 0 h 509118"/>
                    <a:gd name="connsiteX1" fmla="*/ 724620 w 724620"/>
                    <a:gd name="connsiteY1" fmla="*/ 362310 h 509118"/>
                    <a:gd name="connsiteX2" fmla="*/ 696148 w 724620"/>
                    <a:gd name="connsiteY2" fmla="*/ 503337 h 509118"/>
                    <a:gd name="connsiteX3" fmla="*/ 693010 w 724620"/>
                    <a:gd name="connsiteY3" fmla="*/ 509118 h 509118"/>
                    <a:gd name="connsiteX4" fmla="*/ 31610 w 724620"/>
                    <a:gd name="connsiteY4" fmla="*/ 509118 h 509118"/>
                    <a:gd name="connsiteX5" fmla="*/ 28472 w 724620"/>
                    <a:gd name="connsiteY5" fmla="*/ 503337 h 509118"/>
                    <a:gd name="connsiteX6" fmla="*/ 0 w 724620"/>
                    <a:gd name="connsiteY6" fmla="*/ 362310 h 509118"/>
                    <a:gd name="connsiteX7" fmla="*/ 362310 w 724620"/>
                    <a:gd name="connsiteY7" fmla="*/ 0 h 509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24620" h="509118">
                      <a:moveTo>
                        <a:pt x="362310" y="0"/>
                      </a:moveTo>
                      <a:cubicBezTo>
                        <a:pt x="562408" y="0"/>
                        <a:pt x="724620" y="162212"/>
                        <a:pt x="724620" y="362310"/>
                      </a:cubicBezTo>
                      <a:cubicBezTo>
                        <a:pt x="724620" y="412335"/>
                        <a:pt x="714482" y="459991"/>
                        <a:pt x="696148" y="503337"/>
                      </a:cubicBezTo>
                      <a:lnTo>
                        <a:pt x="693010" y="509118"/>
                      </a:lnTo>
                      <a:lnTo>
                        <a:pt x="31610" y="509118"/>
                      </a:lnTo>
                      <a:lnTo>
                        <a:pt x="28472" y="503337"/>
                      </a:lnTo>
                      <a:cubicBezTo>
                        <a:pt x="10139" y="459991"/>
                        <a:pt x="0" y="412335"/>
                        <a:pt x="0" y="362310"/>
                      </a:cubicBezTo>
                      <a:cubicBezTo>
                        <a:pt x="0" y="162212"/>
                        <a:pt x="162212" y="0"/>
                        <a:pt x="362310" y="0"/>
                      </a:cubicBezTo>
                      <a:close/>
                    </a:path>
                  </a:pathLst>
                </a:custGeom>
                <a:solidFill>
                  <a:srgbClr val="383C3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5" name="椭圆 103">
                  <a:extLst>
                    <a:ext uri="{FF2B5EF4-FFF2-40B4-BE49-F238E27FC236}">
                      <a16:creationId xmlns:a16="http://schemas.microsoft.com/office/drawing/2014/main" id="{8797609D-16CB-4453-8D62-A2EE2FAB7DAD}"/>
                    </a:ext>
                  </a:extLst>
                </p:cNvPr>
                <p:cNvSpPr/>
                <p:nvPr/>
              </p:nvSpPr>
              <p:spPr>
                <a:xfrm>
                  <a:off x="1545771" y="2461985"/>
                  <a:ext cx="584200" cy="584200"/>
                </a:xfrm>
                <a:prstGeom prst="ellipse">
                  <a:avLst/>
                </a:prstGeom>
                <a:gradFill flip="none" rotWithShape="1">
                  <a:gsLst>
                    <a:gs pos="84000">
                      <a:srgbClr val="000000">
                        <a:lumMod val="75000"/>
                        <a:lumOff val="25000"/>
                      </a:srgbClr>
                    </a:gs>
                    <a:gs pos="47000">
                      <a:srgbClr val="000000">
                        <a:lumMod val="65000"/>
                        <a:lumOff val="35000"/>
                      </a:srgbClr>
                    </a:gs>
                    <a:gs pos="62000">
                      <a:srgbClr val="777777"/>
                    </a:gs>
                    <a:gs pos="73000">
                      <a:srgbClr val="5C5C5C"/>
                    </a:gs>
                    <a:gs pos="0">
                      <a:srgbClr val="000000">
                        <a:lumMod val="65000"/>
                        <a:lumOff val="3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6" name="椭圆 104">
                  <a:extLst>
                    <a:ext uri="{FF2B5EF4-FFF2-40B4-BE49-F238E27FC236}">
                      <a16:creationId xmlns:a16="http://schemas.microsoft.com/office/drawing/2014/main" id="{4E7CFB7F-9685-4FD0-AD5F-D4533EDD32CC}"/>
                    </a:ext>
                  </a:extLst>
                </p:cNvPr>
                <p:cNvSpPr/>
                <p:nvPr/>
              </p:nvSpPr>
              <p:spPr>
                <a:xfrm>
                  <a:off x="1634671" y="2550885"/>
                  <a:ext cx="406400" cy="406400"/>
                </a:xfrm>
                <a:prstGeom prst="ellipse">
                  <a:avLst/>
                </a:prstGeom>
                <a:solidFill>
                  <a:srgbClr val="E4E4E4"/>
                </a:solidFill>
                <a:ln w="25400" cap="flat" cmpd="sng" algn="ctr">
                  <a:noFill/>
                  <a:prstDash val="solid"/>
                </a:ln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25400" h="1905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7" name="椭圆 105">
                  <a:extLst>
                    <a:ext uri="{FF2B5EF4-FFF2-40B4-BE49-F238E27FC236}">
                      <a16:creationId xmlns:a16="http://schemas.microsoft.com/office/drawing/2014/main" id="{D3449DEA-BE36-4F77-B90A-7C0BCCA4C03D}"/>
                    </a:ext>
                  </a:extLst>
                </p:cNvPr>
                <p:cNvSpPr/>
                <p:nvPr/>
              </p:nvSpPr>
              <p:spPr>
                <a:xfrm>
                  <a:off x="1802152" y="2718366"/>
                  <a:ext cx="71438" cy="71438"/>
                </a:xfrm>
                <a:prstGeom prst="ellipse">
                  <a:avLst/>
                </a:prstGeom>
                <a:solidFill>
                  <a:srgbClr val="000000">
                    <a:lumMod val="50000"/>
                    <a:lumOff val="50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88900" dist="635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8" name="梯形 106">
                  <a:extLst>
                    <a:ext uri="{FF2B5EF4-FFF2-40B4-BE49-F238E27FC236}">
                      <a16:creationId xmlns:a16="http://schemas.microsoft.com/office/drawing/2014/main" id="{9B56A50D-F475-4B96-8988-01FAB9A1546C}"/>
                    </a:ext>
                  </a:extLst>
                </p:cNvPr>
                <p:cNvSpPr/>
                <p:nvPr/>
              </p:nvSpPr>
              <p:spPr>
                <a:xfrm flipV="1">
                  <a:off x="1812296" y="2593941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9" name="梯形 107">
                  <a:extLst>
                    <a:ext uri="{FF2B5EF4-FFF2-40B4-BE49-F238E27FC236}">
                      <a16:creationId xmlns:a16="http://schemas.microsoft.com/office/drawing/2014/main" id="{99323A25-026B-49ED-A451-B700E74010BA}"/>
                    </a:ext>
                  </a:extLst>
                </p:cNvPr>
                <p:cNvSpPr/>
                <p:nvPr/>
              </p:nvSpPr>
              <p:spPr>
                <a:xfrm rot="4320000" flipV="1">
                  <a:off x="1921002" y="2672920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0" name="梯形 108">
                  <a:extLst>
                    <a:ext uri="{FF2B5EF4-FFF2-40B4-BE49-F238E27FC236}">
                      <a16:creationId xmlns:a16="http://schemas.microsoft.com/office/drawing/2014/main" id="{5C36ED4F-BC6F-4F6E-9B1F-E33FD72CE494}"/>
                    </a:ext>
                  </a:extLst>
                </p:cNvPr>
                <p:cNvSpPr/>
                <p:nvPr/>
              </p:nvSpPr>
              <p:spPr>
                <a:xfrm rot="8640000" flipV="1">
                  <a:off x="1879480" y="2800711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1" name="梯形 109">
                  <a:extLst>
                    <a:ext uri="{FF2B5EF4-FFF2-40B4-BE49-F238E27FC236}">
                      <a16:creationId xmlns:a16="http://schemas.microsoft.com/office/drawing/2014/main" id="{33143F6B-8298-4D5F-919A-C9A52C71363F}"/>
                    </a:ext>
                  </a:extLst>
                </p:cNvPr>
                <p:cNvSpPr/>
                <p:nvPr/>
              </p:nvSpPr>
              <p:spPr>
                <a:xfrm rot="12960000" flipV="1">
                  <a:off x="1745112" y="2800711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2" name="梯形 110">
                  <a:extLst>
                    <a:ext uri="{FF2B5EF4-FFF2-40B4-BE49-F238E27FC236}">
                      <a16:creationId xmlns:a16="http://schemas.microsoft.com/office/drawing/2014/main" id="{59E872ED-20C3-48FE-83F1-35D03A94A457}"/>
                    </a:ext>
                  </a:extLst>
                </p:cNvPr>
                <p:cNvSpPr/>
                <p:nvPr/>
              </p:nvSpPr>
              <p:spPr>
                <a:xfrm rot="17280000" flipV="1">
                  <a:off x="1703590" y="2672920"/>
                  <a:ext cx="53228" cy="103993"/>
                </a:xfrm>
                <a:prstGeom prst="trapezoid">
                  <a:avLst/>
                </a:prstGeom>
                <a:solidFill>
                  <a:srgbClr val="000000">
                    <a:lumMod val="65000"/>
                    <a:lumOff val="3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83" name="任意多边形 111">
                  <a:extLst>
                    <a:ext uri="{FF2B5EF4-FFF2-40B4-BE49-F238E27FC236}">
                      <a16:creationId xmlns:a16="http://schemas.microsoft.com/office/drawing/2014/main" id="{F4640A61-3395-48A9-8AAA-0D0BBF9F0CE8}"/>
                    </a:ext>
                  </a:extLst>
                </p:cNvPr>
                <p:cNvSpPr/>
                <p:nvPr/>
              </p:nvSpPr>
              <p:spPr>
                <a:xfrm>
                  <a:off x="1475561" y="2394268"/>
                  <a:ext cx="724620" cy="503337"/>
                </a:xfrm>
                <a:custGeom>
                  <a:avLst/>
                  <a:gdLst>
                    <a:gd name="connsiteX0" fmla="*/ 362310 w 724620"/>
                    <a:gd name="connsiteY0" fmla="*/ 0 h 518642"/>
                    <a:gd name="connsiteX1" fmla="*/ 724620 w 724620"/>
                    <a:gd name="connsiteY1" fmla="*/ 362310 h 518642"/>
                    <a:gd name="connsiteX2" fmla="*/ 696148 w 724620"/>
                    <a:gd name="connsiteY2" fmla="*/ 503337 h 518642"/>
                    <a:gd name="connsiteX3" fmla="*/ 687841 w 724620"/>
                    <a:gd name="connsiteY3" fmla="*/ 518642 h 518642"/>
                    <a:gd name="connsiteX4" fmla="*/ 36780 w 724620"/>
                    <a:gd name="connsiteY4" fmla="*/ 518642 h 518642"/>
                    <a:gd name="connsiteX5" fmla="*/ 28472 w 724620"/>
                    <a:gd name="connsiteY5" fmla="*/ 503337 h 518642"/>
                    <a:gd name="connsiteX6" fmla="*/ 0 w 724620"/>
                    <a:gd name="connsiteY6" fmla="*/ 362310 h 518642"/>
                    <a:gd name="connsiteX7" fmla="*/ 362310 w 724620"/>
                    <a:gd name="connsiteY7" fmla="*/ 0 h 518642"/>
                    <a:gd name="connsiteX0" fmla="*/ 687841 w 779281"/>
                    <a:gd name="connsiteY0" fmla="*/ 518642 h 610082"/>
                    <a:gd name="connsiteX1" fmla="*/ 36780 w 779281"/>
                    <a:gd name="connsiteY1" fmla="*/ 518642 h 610082"/>
                    <a:gd name="connsiteX2" fmla="*/ 28472 w 779281"/>
                    <a:gd name="connsiteY2" fmla="*/ 503337 h 610082"/>
                    <a:gd name="connsiteX3" fmla="*/ 0 w 779281"/>
                    <a:gd name="connsiteY3" fmla="*/ 362310 h 610082"/>
                    <a:gd name="connsiteX4" fmla="*/ 362310 w 779281"/>
                    <a:gd name="connsiteY4" fmla="*/ 0 h 610082"/>
                    <a:gd name="connsiteX5" fmla="*/ 724620 w 779281"/>
                    <a:gd name="connsiteY5" fmla="*/ 362310 h 610082"/>
                    <a:gd name="connsiteX6" fmla="*/ 696148 w 779281"/>
                    <a:gd name="connsiteY6" fmla="*/ 503337 h 610082"/>
                    <a:gd name="connsiteX7" fmla="*/ 779281 w 779281"/>
                    <a:gd name="connsiteY7" fmla="*/ 610082 h 610082"/>
                    <a:gd name="connsiteX0" fmla="*/ 36780 w 779281"/>
                    <a:gd name="connsiteY0" fmla="*/ 518642 h 610082"/>
                    <a:gd name="connsiteX1" fmla="*/ 28472 w 779281"/>
                    <a:gd name="connsiteY1" fmla="*/ 503337 h 610082"/>
                    <a:gd name="connsiteX2" fmla="*/ 0 w 779281"/>
                    <a:gd name="connsiteY2" fmla="*/ 362310 h 610082"/>
                    <a:gd name="connsiteX3" fmla="*/ 362310 w 779281"/>
                    <a:gd name="connsiteY3" fmla="*/ 0 h 610082"/>
                    <a:gd name="connsiteX4" fmla="*/ 724620 w 779281"/>
                    <a:gd name="connsiteY4" fmla="*/ 362310 h 610082"/>
                    <a:gd name="connsiteX5" fmla="*/ 696148 w 779281"/>
                    <a:gd name="connsiteY5" fmla="*/ 503337 h 610082"/>
                    <a:gd name="connsiteX6" fmla="*/ 779281 w 779281"/>
                    <a:gd name="connsiteY6" fmla="*/ 610082 h 610082"/>
                    <a:gd name="connsiteX0" fmla="*/ 36780 w 724620"/>
                    <a:gd name="connsiteY0" fmla="*/ 518642 h 518642"/>
                    <a:gd name="connsiteX1" fmla="*/ 28472 w 724620"/>
                    <a:gd name="connsiteY1" fmla="*/ 503337 h 518642"/>
                    <a:gd name="connsiteX2" fmla="*/ 0 w 724620"/>
                    <a:gd name="connsiteY2" fmla="*/ 362310 h 518642"/>
                    <a:gd name="connsiteX3" fmla="*/ 362310 w 724620"/>
                    <a:gd name="connsiteY3" fmla="*/ 0 h 518642"/>
                    <a:gd name="connsiteX4" fmla="*/ 724620 w 724620"/>
                    <a:gd name="connsiteY4" fmla="*/ 362310 h 518642"/>
                    <a:gd name="connsiteX5" fmla="*/ 696148 w 724620"/>
                    <a:gd name="connsiteY5" fmla="*/ 503337 h 518642"/>
                    <a:gd name="connsiteX0" fmla="*/ 28472 w 724620"/>
                    <a:gd name="connsiteY0" fmla="*/ 503337 h 503337"/>
                    <a:gd name="connsiteX1" fmla="*/ 0 w 724620"/>
                    <a:gd name="connsiteY1" fmla="*/ 362310 h 503337"/>
                    <a:gd name="connsiteX2" fmla="*/ 362310 w 724620"/>
                    <a:gd name="connsiteY2" fmla="*/ 0 h 503337"/>
                    <a:gd name="connsiteX3" fmla="*/ 724620 w 724620"/>
                    <a:gd name="connsiteY3" fmla="*/ 362310 h 503337"/>
                    <a:gd name="connsiteX4" fmla="*/ 696148 w 724620"/>
                    <a:gd name="connsiteY4" fmla="*/ 503337 h 503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24620" h="503337">
                      <a:moveTo>
                        <a:pt x="28472" y="503337"/>
                      </a:moveTo>
                      <a:cubicBezTo>
                        <a:pt x="10139" y="459991"/>
                        <a:pt x="0" y="412335"/>
                        <a:pt x="0" y="362310"/>
                      </a:cubicBezTo>
                      <a:cubicBezTo>
                        <a:pt x="0" y="162212"/>
                        <a:pt x="162212" y="0"/>
                        <a:pt x="362310" y="0"/>
                      </a:cubicBezTo>
                      <a:cubicBezTo>
                        <a:pt x="562408" y="0"/>
                        <a:pt x="724620" y="162212"/>
                        <a:pt x="724620" y="362310"/>
                      </a:cubicBezTo>
                      <a:cubicBezTo>
                        <a:pt x="724620" y="412335"/>
                        <a:pt x="714482" y="459991"/>
                        <a:pt x="696148" y="503337"/>
                      </a:cubicBezTo>
                    </a:path>
                  </a:pathLst>
                </a:custGeom>
                <a:noFill/>
                <a:ln w="22225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14" name="椭圆 126">
              <a:extLst>
                <a:ext uri="{FF2B5EF4-FFF2-40B4-BE49-F238E27FC236}">
                  <a16:creationId xmlns:a16="http://schemas.microsoft.com/office/drawing/2014/main" id="{4C01DC60-D459-433B-929A-47123BB4939E}"/>
                </a:ext>
              </a:extLst>
            </p:cNvPr>
            <p:cNvSpPr/>
            <p:nvPr/>
          </p:nvSpPr>
          <p:spPr>
            <a:xfrm>
              <a:off x="1166019" y="1400495"/>
              <a:ext cx="177501" cy="138115"/>
            </a:xfrm>
            <a:prstGeom prst="ellipse">
              <a:avLst/>
            </a:prstGeom>
            <a:solidFill>
              <a:srgbClr val="01B3C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椭圆 127">
              <a:extLst>
                <a:ext uri="{FF2B5EF4-FFF2-40B4-BE49-F238E27FC236}">
                  <a16:creationId xmlns:a16="http://schemas.microsoft.com/office/drawing/2014/main" id="{09D63D70-EB48-4E16-9661-E8F0DEE8016A}"/>
                </a:ext>
              </a:extLst>
            </p:cNvPr>
            <p:cNvSpPr/>
            <p:nvPr/>
          </p:nvSpPr>
          <p:spPr>
            <a:xfrm>
              <a:off x="1242724" y="4023225"/>
              <a:ext cx="177501" cy="138115"/>
            </a:xfrm>
            <a:prstGeom prst="ellipse">
              <a:avLst/>
            </a:prstGeom>
            <a:solidFill>
              <a:srgbClr val="F1747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椭圆 128">
              <a:extLst>
                <a:ext uri="{FF2B5EF4-FFF2-40B4-BE49-F238E27FC236}">
                  <a16:creationId xmlns:a16="http://schemas.microsoft.com/office/drawing/2014/main" id="{AF533C34-9037-4F6D-B5BC-6CE928F742F5}"/>
                </a:ext>
              </a:extLst>
            </p:cNvPr>
            <p:cNvSpPr/>
            <p:nvPr/>
          </p:nvSpPr>
          <p:spPr>
            <a:xfrm>
              <a:off x="9526519" y="4023225"/>
              <a:ext cx="177501" cy="138115"/>
            </a:xfrm>
            <a:prstGeom prst="ellipse">
              <a:avLst/>
            </a:prstGeom>
            <a:solidFill>
              <a:srgbClr val="985CB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椭圆 129">
              <a:extLst>
                <a:ext uri="{FF2B5EF4-FFF2-40B4-BE49-F238E27FC236}">
                  <a16:creationId xmlns:a16="http://schemas.microsoft.com/office/drawing/2014/main" id="{7E913CB1-62D2-4498-AD12-8FAF0E3B7A16}"/>
                </a:ext>
              </a:extLst>
            </p:cNvPr>
            <p:cNvSpPr/>
            <p:nvPr/>
          </p:nvSpPr>
          <p:spPr>
            <a:xfrm>
              <a:off x="9679930" y="1395699"/>
              <a:ext cx="177501" cy="138115"/>
            </a:xfrm>
            <a:prstGeom prst="ellipse">
              <a:avLst/>
            </a:prstGeom>
            <a:solidFill>
              <a:srgbClr val="FFBF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文本框 263">
              <a:extLst>
                <a:ext uri="{FF2B5EF4-FFF2-40B4-BE49-F238E27FC236}">
                  <a16:creationId xmlns:a16="http://schemas.microsoft.com/office/drawing/2014/main" id="{15C323AB-E259-41E5-B33C-4438902FB0B5}"/>
                </a:ext>
              </a:extLst>
            </p:cNvPr>
            <p:cNvSpPr txBox="1"/>
            <p:nvPr/>
          </p:nvSpPr>
          <p:spPr bwMode="auto">
            <a:xfrm>
              <a:off x="-11167" y="1530953"/>
              <a:ext cx="4056360" cy="7857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sz="1400" dirty="0"/>
                <a:t>до 100 </a:t>
              </a:r>
              <a:r>
                <a:rPr lang="ru-RU" sz="1400" dirty="0" err="1"/>
                <a:t>л.с</a:t>
              </a:r>
              <a:r>
                <a:rPr lang="ru-RU" sz="1400" dirty="0"/>
                <a:t>. (до 73,55 кВт) включительно – </a:t>
              </a:r>
              <a:r>
                <a:rPr lang="ru-RU" sz="1400" b="1" dirty="0"/>
                <a:t>2,5 руб.</a:t>
              </a:r>
            </a:p>
            <a:p>
              <a:pPr>
                <a:lnSpc>
                  <a:spcPct val="107000"/>
                </a:lnSpc>
              </a:pPr>
              <a:r>
                <a:rPr lang="ru-RU" sz="1200" dirty="0"/>
                <a:t>свыше 100 </a:t>
              </a:r>
              <a:r>
                <a:rPr lang="ru-RU" sz="1200" dirty="0" err="1"/>
                <a:t>л.с</a:t>
              </a:r>
              <a:r>
                <a:rPr lang="ru-RU" sz="1200" dirty="0"/>
                <a:t>. до 150 </a:t>
              </a:r>
              <a:r>
                <a:rPr lang="ru-RU" sz="1200" dirty="0" err="1"/>
                <a:t>л.с</a:t>
              </a:r>
              <a:r>
                <a:rPr lang="ru-RU" sz="1200" dirty="0"/>
                <a:t>. (свыше 73,55 кВт до 110,33 кВт) включительно – </a:t>
              </a:r>
              <a:r>
                <a:rPr lang="ru-RU" sz="1200" b="1" dirty="0"/>
                <a:t>3,5 руб.</a:t>
              </a:r>
              <a:endPara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</a:pPr>
              <a:r>
                <a:rPr lang="ru-RU" sz="1200" dirty="0"/>
                <a:t>свыше 150 </a:t>
              </a:r>
              <a:r>
                <a:rPr lang="ru-RU" sz="1200" dirty="0" err="1"/>
                <a:t>л.с</a:t>
              </a:r>
              <a:r>
                <a:rPr lang="ru-RU" sz="1200" dirty="0"/>
                <a:t>. до 200 </a:t>
              </a:r>
              <a:r>
                <a:rPr lang="ru-RU" sz="1200" dirty="0" err="1"/>
                <a:t>л.с</a:t>
              </a:r>
              <a:r>
                <a:rPr lang="ru-RU" sz="1200" dirty="0"/>
                <a:t>. (свыше 110,33 кВт до 147,1 кВт) включительно – </a:t>
              </a:r>
              <a:r>
                <a:rPr lang="ru-RU" sz="1200" b="1" dirty="0"/>
                <a:t>5 руб.</a:t>
              </a:r>
              <a:endPara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64">
              <a:extLst>
                <a:ext uri="{FF2B5EF4-FFF2-40B4-BE49-F238E27FC236}">
                  <a16:creationId xmlns:a16="http://schemas.microsoft.com/office/drawing/2014/main" id="{FD1AE176-7048-4AF6-AD3E-A9525442D26F}"/>
                </a:ext>
              </a:extLst>
            </p:cNvPr>
            <p:cNvSpPr txBox="1"/>
            <p:nvPr/>
          </p:nvSpPr>
          <p:spPr bwMode="auto">
            <a:xfrm>
              <a:off x="1270414" y="1022963"/>
              <a:ext cx="4928499" cy="5523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defTabSz="914400">
                <a:defRPr/>
              </a:pPr>
              <a:r>
                <a:rPr lang="ru-RU" dirty="0"/>
                <a:t>Автомобили легковые с мощностью двигателя (с каждой лошадиной силы):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文本框 265">
              <a:extLst>
                <a:ext uri="{FF2B5EF4-FFF2-40B4-BE49-F238E27FC236}">
                  <a16:creationId xmlns:a16="http://schemas.microsoft.com/office/drawing/2014/main" id="{48A24EA2-B657-4707-A592-215AD5193988}"/>
                </a:ext>
              </a:extLst>
            </p:cNvPr>
            <p:cNvSpPr txBox="1"/>
            <p:nvPr/>
          </p:nvSpPr>
          <p:spPr bwMode="auto">
            <a:xfrm>
              <a:off x="6551351" y="966420"/>
              <a:ext cx="4859267" cy="5741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500"/>
                </a:spcAft>
              </a:pPr>
              <a:r>
                <a:rPr lang="ru-RU" dirty="0"/>
                <a:t>Мотоциклы и мотороллеры с мощностью двигателя (с каждой лошадиной силы):</a:t>
              </a:r>
              <a:endPara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66">
              <a:extLst>
                <a:ext uri="{FF2B5EF4-FFF2-40B4-BE49-F238E27FC236}">
                  <a16:creationId xmlns:a16="http://schemas.microsoft.com/office/drawing/2014/main" id="{8688CC85-7E82-4227-89E7-8366D0E639C9}"/>
                </a:ext>
              </a:extLst>
            </p:cNvPr>
            <p:cNvSpPr txBox="1"/>
            <p:nvPr/>
          </p:nvSpPr>
          <p:spPr bwMode="auto">
            <a:xfrm>
              <a:off x="7213367" y="1589154"/>
              <a:ext cx="3802757" cy="6451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sz="1400" dirty="0"/>
                <a:t>до 20 </a:t>
              </a:r>
              <a:r>
                <a:rPr lang="ru-RU" sz="1400" dirty="0" err="1"/>
                <a:t>л.с</a:t>
              </a:r>
              <a:r>
                <a:rPr lang="ru-RU" sz="1400" dirty="0"/>
                <a:t>. (до 14,7 кВт) включительно – </a:t>
              </a:r>
              <a:r>
                <a:rPr lang="ru-RU" sz="1400" b="1" dirty="0"/>
                <a:t>1 руб.</a:t>
              </a:r>
            </a:p>
            <a:p>
              <a:pPr>
                <a:lnSpc>
                  <a:spcPct val="107000"/>
                </a:lnSpc>
              </a:pPr>
              <a:r>
                <a:rPr lang="ru-RU" sz="1200" dirty="0"/>
                <a:t>свыше 20 </a:t>
              </a:r>
              <a:r>
                <a:rPr lang="ru-RU" sz="1200" dirty="0" err="1"/>
                <a:t>л.с</a:t>
              </a:r>
              <a:r>
                <a:rPr lang="ru-RU" sz="1200" dirty="0"/>
                <a:t>. до 35 </a:t>
              </a:r>
              <a:r>
                <a:rPr lang="ru-RU" sz="1200" dirty="0" err="1"/>
                <a:t>л.с</a:t>
              </a:r>
              <a:r>
                <a:rPr lang="ru-RU" sz="1200" dirty="0"/>
                <a:t>. (свыше 14,7 кВт до 25,74 кВт) включительно </a:t>
              </a:r>
              <a:r>
                <a:rPr lang="ru-RU" sz="1200" b="1" dirty="0"/>
                <a:t>– 2 руб.</a:t>
              </a:r>
              <a:endPara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</a:pPr>
              <a:r>
                <a:rPr lang="ru-RU" sz="1200" dirty="0"/>
                <a:t>свыше 35 </a:t>
              </a:r>
              <a:r>
                <a:rPr lang="ru-RU" sz="1200" dirty="0" err="1"/>
                <a:t>л.с</a:t>
              </a:r>
              <a:r>
                <a:rPr lang="ru-RU" sz="1200" dirty="0"/>
                <a:t>. (свыше 25,74 кВт) </a:t>
              </a:r>
              <a:r>
                <a:rPr lang="ru-RU" sz="1200" b="1" dirty="0"/>
                <a:t>– 5 руб.</a:t>
              </a:r>
              <a:endParaRPr lang="ru-RU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7">
              <a:extLst>
                <a:ext uri="{FF2B5EF4-FFF2-40B4-BE49-F238E27FC236}">
                  <a16:creationId xmlns:a16="http://schemas.microsoft.com/office/drawing/2014/main" id="{D7B92E73-1D9A-4BE6-9D0D-C0192D87B2E5}"/>
                </a:ext>
              </a:extLst>
            </p:cNvPr>
            <p:cNvSpPr txBox="1"/>
            <p:nvPr/>
          </p:nvSpPr>
          <p:spPr bwMode="auto">
            <a:xfrm>
              <a:off x="1313651" y="3635139"/>
              <a:ext cx="4952688" cy="5741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dirty="0"/>
                <a:t>Автобусы с мощностью двигателя </a:t>
              </a:r>
            </a:p>
            <a:p>
              <a:pPr>
                <a:lnSpc>
                  <a:spcPct val="107000"/>
                </a:lnSpc>
              </a:pPr>
              <a:r>
                <a:rPr lang="ru-RU" dirty="0"/>
                <a:t>(с каждой лошадиной силы):</a:t>
              </a:r>
              <a:endPara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68">
              <a:extLst>
                <a:ext uri="{FF2B5EF4-FFF2-40B4-BE49-F238E27FC236}">
                  <a16:creationId xmlns:a16="http://schemas.microsoft.com/office/drawing/2014/main" id="{EE8367D8-A271-4956-8467-27935D98BF73}"/>
                </a:ext>
              </a:extLst>
            </p:cNvPr>
            <p:cNvSpPr txBox="1"/>
            <p:nvPr/>
          </p:nvSpPr>
          <p:spPr bwMode="auto">
            <a:xfrm>
              <a:off x="6456343" y="3600983"/>
              <a:ext cx="5129968" cy="4779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dirty="0"/>
                <a:t>Автомобили грузовые с мощностью двигателя </a:t>
              </a:r>
            </a:p>
            <a:p>
              <a:pPr>
                <a:lnSpc>
                  <a:spcPct val="107000"/>
                </a:lnSpc>
              </a:pPr>
              <a:r>
                <a:rPr lang="ru-RU" dirty="0"/>
                <a:t>(с каждой лошадиной силы):</a:t>
              </a:r>
              <a:endPara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69">
              <a:extLst>
                <a:ext uri="{FF2B5EF4-FFF2-40B4-BE49-F238E27FC236}">
                  <a16:creationId xmlns:a16="http://schemas.microsoft.com/office/drawing/2014/main" id="{BA0E84F7-F6C7-4587-BBA5-87EE6380ADDD}"/>
                </a:ext>
              </a:extLst>
            </p:cNvPr>
            <p:cNvSpPr txBox="1"/>
            <p:nvPr/>
          </p:nvSpPr>
          <p:spPr bwMode="auto">
            <a:xfrm>
              <a:off x="1314553" y="4111974"/>
              <a:ext cx="3913493" cy="3863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sz="1400" dirty="0"/>
                <a:t>до 200 </a:t>
              </a:r>
              <a:r>
                <a:rPr lang="ru-RU" sz="1400" dirty="0" err="1"/>
                <a:t>л.с</a:t>
              </a:r>
              <a:r>
                <a:rPr lang="ru-RU" sz="1400" dirty="0"/>
                <a:t>. (до 147,1 кВт) включительно – </a:t>
              </a:r>
              <a:r>
                <a:rPr lang="ru-RU" sz="1400" b="1" dirty="0"/>
                <a:t>5 руб</a:t>
              </a:r>
              <a:r>
                <a:rPr lang="ru-RU" sz="1400" dirty="0"/>
                <a:t>.</a:t>
              </a:r>
              <a:endPara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</a:pPr>
              <a:r>
                <a:rPr lang="ru-RU" sz="1400" dirty="0"/>
                <a:t>свыше 200 </a:t>
              </a:r>
              <a:r>
                <a:rPr lang="ru-RU" sz="1400" dirty="0" err="1"/>
                <a:t>л.с</a:t>
              </a:r>
              <a:r>
                <a:rPr lang="ru-RU" sz="1400" dirty="0"/>
                <a:t>. (свыше 147,1 кВт) – </a:t>
              </a:r>
              <a:r>
                <a:rPr lang="ru-RU" sz="1400" b="1" dirty="0"/>
                <a:t>10 руб.</a:t>
              </a:r>
              <a:endPara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70">
              <a:extLst>
                <a:ext uri="{FF2B5EF4-FFF2-40B4-BE49-F238E27FC236}">
                  <a16:creationId xmlns:a16="http://schemas.microsoft.com/office/drawing/2014/main" id="{D07424AC-FDE8-482D-82D1-73D096602F65}"/>
                </a:ext>
              </a:extLst>
            </p:cNvPr>
            <p:cNvSpPr txBox="1"/>
            <p:nvPr/>
          </p:nvSpPr>
          <p:spPr bwMode="auto">
            <a:xfrm>
              <a:off x="6737853" y="4077350"/>
              <a:ext cx="3998401" cy="878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sz="1400" dirty="0"/>
                <a:t>свыше 150 </a:t>
              </a:r>
              <a:r>
                <a:rPr lang="ru-RU" sz="1400" dirty="0" err="1"/>
                <a:t>л.с</a:t>
              </a:r>
              <a:r>
                <a:rPr lang="ru-RU" sz="1400" dirty="0"/>
                <a:t>. до 200 </a:t>
              </a:r>
              <a:r>
                <a:rPr lang="ru-RU" sz="1400" dirty="0" err="1"/>
                <a:t>л.с</a:t>
              </a:r>
              <a:r>
                <a:rPr lang="ru-RU" sz="1400" dirty="0"/>
                <a:t>. (свыше 110,33 кВт до 147,1 кВт) включительно </a:t>
              </a:r>
              <a:r>
                <a:rPr lang="ru-RU" sz="1400" b="1" dirty="0"/>
                <a:t>– 5 руб</a:t>
              </a:r>
              <a:r>
                <a:rPr lang="ru-RU" sz="1400" dirty="0"/>
                <a:t>.</a:t>
              </a:r>
              <a:endPara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</a:pPr>
              <a:r>
                <a:rPr lang="ru-RU" sz="1400" dirty="0"/>
                <a:t>свыше 200 </a:t>
              </a:r>
              <a:r>
                <a:rPr lang="ru-RU" sz="1400" dirty="0" err="1"/>
                <a:t>л.с</a:t>
              </a:r>
              <a:r>
                <a:rPr lang="ru-RU" sz="1400" dirty="0"/>
                <a:t>. до 250 </a:t>
              </a:r>
              <a:r>
                <a:rPr lang="ru-RU" sz="1400" dirty="0" err="1"/>
                <a:t>л.с</a:t>
              </a:r>
              <a:r>
                <a:rPr lang="ru-RU" sz="1400" dirty="0"/>
                <a:t>. (свыше 147,1 кВт до 183,9 кВт) включительно – </a:t>
              </a:r>
              <a:r>
                <a:rPr lang="ru-RU" sz="1400" b="1" dirty="0"/>
                <a:t>6,5 руб.</a:t>
              </a:r>
            </a:p>
            <a:p>
              <a:pPr>
                <a:lnSpc>
                  <a:spcPct val="107000"/>
                </a:lnSpc>
              </a:pPr>
              <a:r>
                <a:rPr lang="ru-RU" sz="1200" dirty="0"/>
                <a:t>свыше 250 </a:t>
              </a:r>
              <a:r>
                <a:rPr lang="ru-RU" sz="1200" dirty="0" err="1"/>
                <a:t>л.с</a:t>
              </a:r>
              <a:r>
                <a:rPr lang="ru-RU" sz="1200" dirty="0"/>
                <a:t>. (свыше 183,9 кВт) – </a:t>
              </a:r>
              <a:r>
                <a:rPr lang="ru-RU" sz="1200" b="1" dirty="0"/>
                <a:t>8,5 руб</a:t>
              </a:r>
              <a:r>
                <a:rPr lang="ru-RU" sz="1200" dirty="0"/>
                <a:t>.</a:t>
              </a:r>
              <a:endPara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7" name="Рисунок 96" descr="Автомобиль">
            <a:extLst>
              <a:ext uri="{FF2B5EF4-FFF2-40B4-BE49-F238E27FC236}">
                <a16:creationId xmlns:a16="http://schemas.microsoft.com/office/drawing/2014/main" id="{55E7C9FC-5C92-455E-A0DC-69D6E51CE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3385" y="2282146"/>
            <a:ext cx="914400" cy="914400"/>
          </a:xfrm>
          <a:prstGeom prst="rect">
            <a:avLst/>
          </a:prstGeom>
        </p:spPr>
      </p:pic>
      <p:pic>
        <p:nvPicPr>
          <p:cNvPr id="99" name="Рисунок 98" descr="Мотоцикл">
            <a:extLst>
              <a:ext uri="{FF2B5EF4-FFF2-40B4-BE49-F238E27FC236}">
                <a16:creationId xmlns:a16="http://schemas.microsoft.com/office/drawing/2014/main" id="{739B8520-64C0-49ED-BE04-D918E7202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91451" y="2204704"/>
            <a:ext cx="914400" cy="914400"/>
          </a:xfrm>
          <a:prstGeom prst="rect">
            <a:avLst/>
          </a:prstGeom>
        </p:spPr>
      </p:pic>
      <p:pic>
        <p:nvPicPr>
          <p:cNvPr id="102" name="Рисунок 101" descr="Автобус">
            <a:extLst>
              <a:ext uri="{FF2B5EF4-FFF2-40B4-BE49-F238E27FC236}">
                <a16:creationId xmlns:a16="http://schemas.microsoft.com/office/drawing/2014/main" id="{F7C5C87A-C591-4EF5-9C1C-29E589199F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49939" y="3554591"/>
            <a:ext cx="914400" cy="914400"/>
          </a:xfrm>
          <a:prstGeom prst="rect">
            <a:avLst/>
          </a:prstGeom>
        </p:spPr>
      </p:pic>
      <p:pic>
        <p:nvPicPr>
          <p:cNvPr id="104" name="Рисунок 103" descr="Самосвал">
            <a:extLst>
              <a:ext uri="{FF2B5EF4-FFF2-40B4-BE49-F238E27FC236}">
                <a16:creationId xmlns:a16="http://schemas.microsoft.com/office/drawing/2014/main" id="{8D972848-62CC-4329-901D-A5DCCDDCCF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07794" y="34726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4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8295" y="181573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Некоторые размеры государственной пошлины, зачисляемой во все бюджеты РФ</a:t>
            </a: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8806F091-8FE3-47F5-9520-B0E59D5FE8D8}"/>
              </a:ext>
            </a:extLst>
          </p:cNvPr>
          <p:cNvGrpSpPr/>
          <p:nvPr/>
        </p:nvGrpSpPr>
        <p:grpSpPr>
          <a:xfrm>
            <a:off x="477497" y="1169394"/>
            <a:ext cx="11237005" cy="5039905"/>
            <a:chOff x="488404" y="1390962"/>
            <a:chExt cx="8574799" cy="3910246"/>
          </a:xfrm>
        </p:grpSpPr>
        <p:sp>
          <p:nvSpPr>
            <p:cNvPr id="54" name="椭圆 10">
              <a:extLst>
                <a:ext uri="{FF2B5EF4-FFF2-40B4-BE49-F238E27FC236}">
                  <a16:creationId xmlns:a16="http://schemas.microsoft.com/office/drawing/2014/main" id="{D77736BF-AAC0-49AC-A555-5EE1C0E0FF1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1734481" y="4087087"/>
              <a:ext cx="3211016" cy="843443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93000"/>
                    <a:lumOff val="7000"/>
                  </a:sys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glow rad="127000">
                <a:srgbClr val="F79524">
                  <a:alpha val="0"/>
                </a:srgbClr>
              </a:glow>
              <a:outerShdw dist="107763" dir="2700000" algn="ctr" rotWithShape="0">
                <a:srgbClr val="535455"/>
              </a:outerShdw>
              <a:softEdge rad="368300"/>
            </a:effectLst>
            <a:extLst/>
          </p:spPr>
          <p:txBody>
            <a:bodyPr wrap="none" lIns="92075" tIns="46038" rIns="92075" bIns="46038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ea typeface="宋体"/>
              </a:endParaRPr>
            </a:p>
          </p:txBody>
        </p:sp>
        <p:sp>
          <p:nvSpPr>
            <p:cNvPr id="55" name="椭圆 10">
              <a:extLst>
                <a:ext uri="{FF2B5EF4-FFF2-40B4-BE49-F238E27FC236}">
                  <a16:creationId xmlns:a16="http://schemas.microsoft.com/office/drawing/2014/main" id="{B819B0C1-941E-443B-BE06-6474A4954B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138021" y="4457765"/>
              <a:ext cx="3211016" cy="843443"/>
            </a:xfrm>
            <a:prstGeom prst="ellipse">
              <a:avLst/>
            </a:prstGeom>
            <a:gradFill rotWithShape="1"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>
              <a:noFill/>
            </a:ln>
            <a:effectLst>
              <a:glow rad="127000">
                <a:srgbClr val="F79524">
                  <a:alpha val="0"/>
                </a:srgbClr>
              </a:glow>
              <a:outerShdw dist="107763" dir="2700000" algn="ctr" rotWithShape="0">
                <a:srgbClr val="535455"/>
              </a:outerShdw>
              <a:softEdge rad="368300"/>
            </a:effectLst>
            <a:extLst/>
          </p:spPr>
          <p:txBody>
            <a:bodyPr wrap="none" lIns="92075" tIns="46038" rIns="92075" bIns="46038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ea typeface="宋体"/>
              </a:endParaRPr>
            </a:p>
          </p:txBody>
        </p:sp>
        <p:sp>
          <p:nvSpPr>
            <p:cNvPr id="56" name="椭圆 10">
              <a:extLst>
                <a:ext uri="{FF2B5EF4-FFF2-40B4-BE49-F238E27FC236}">
                  <a16:creationId xmlns:a16="http://schemas.microsoft.com/office/drawing/2014/main" id="{E4C6C904-22B9-455F-99D2-3BEED71D3B3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468956" y="4087087"/>
              <a:ext cx="3211016" cy="843443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93000"/>
                    <a:lumOff val="7000"/>
                  </a:sys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glow rad="127000">
                <a:srgbClr val="F79524">
                  <a:alpha val="0"/>
                </a:srgbClr>
              </a:glow>
              <a:outerShdw dist="107763" dir="2700000" algn="ctr" rotWithShape="0">
                <a:srgbClr val="535455"/>
              </a:outerShdw>
              <a:softEdge rad="368300"/>
            </a:effectLst>
            <a:extLst/>
          </p:spPr>
          <p:txBody>
            <a:bodyPr wrap="none" lIns="92075" tIns="46038" rIns="92075" bIns="46038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ea typeface="宋体"/>
              </a:endParaRPr>
            </a:p>
          </p:txBody>
        </p:sp>
        <p:sp>
          <p:nvSpPr>
            <p:cNvPr id="57" name="圆角矩形 51">
              <a:extLst>
                <a:ext uri="{FF2B5EF4-FFF2-40B4-BE49-F238E27FC236}">
                  <a16:creationId xmlns:a16="http://schemas.microsoft.com/office/drawing/2014/main" id="{EFBE5671-1EEC-420B-A586-8A3AD4AA1147}"/>
                </a:ext>
              </a:extLst>
            </p:cNvPr>
            <p:cNvSpPr/>
            <p:nvPr/>
          </p:nvSpPr>
          <p:spPr bwMode="auto">
            <a:xfrm>
              <a:off x="2853382" y="3877635"/>
              <a:ext cx="995815" cy="894713"/>
            </a:xfrm>
            <a:prstGeom prst="roundRect">
              <a:avLst>
                <a:gd name="adj" fmla="val 5673"/>
              </a:avLst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58" name="圆角矩形 52">
              <a:extLst>
                <a:ext uri="{FF2B5EF4-FFF2-40B4-BE49-F238E27FC236}">
                  <a16:creationId xmlns:a16="http://schemas.microsoft.com/office/drawing/2014/main" id="{085687F2-D78A-49AF-957E-9E34AC9779EC}"/>
                </a:ext>
              </a:extLst>
            </p:cNvPr>
            <p:cNvSpPr/>
            <p:nvPr/>
          </p:nvSpPr>
          <p:spPr bwMode="auto">
            <a:xfrm>
              <a:off x="2854517" y="3870463"/>
              <a:ext cx="995815" cy="894713"/>
            </a:xfrm>
            <a:prstGeom prst="roundRect">
              <a:avLst>
                <a:gd name="adj" fmla="val 5673"/>
              </a:avLst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59" name="椭圆 10">
              <a:extLst>
                <a:ext uri="{FF2B5EF4-FFF2-40B4-BE49-F238E27FC236}">
                  <a16:creationId xmlns:a16="http://schemas.microsoft.com/office/drawing/2014/main" id="{F6C6DE5F-ABA6-4394-99BD-489395FB7899}"/>
                </a:ext>
              </a:extLst>
            </p:cNvPr>
            <p:cNvSpPr/>
            <p:nvPr/>
          </p:nvSpPr>
          <p:spPr bwMode="auto">
            <a:xfrm>
              <a:off x="2904182" y="2987998"/>
              <a:ext cx="908050" cy="1441450"/>
            </a:xfrm>
            <a:custGeom>
              <a:avLst/>
              <a:gdLst>
                <a:gd name="connsiteX0" fmla="*/ 564273 w 1405538"/>
                <a:gd name="connsiteY0" fmla="*/ 0 h 2135354"/>
                <a:gd name="connsiteX1" fmla="*/ 823003 w 1405538"/>
                <a:gd name="connsiteY1" fmla="*/ 0 h 2135354"/>
                <a:gd name="connsiteX2" fmla="*/ 1405538 w 1405538"/>
                <a:gd name="connsiteY2" fmla="*/ 1732147 h 2135354"/>
                <a:gd name="connsiteX3" fmla="*/ 1387275 w 1405538"/>
                <a:gd name="connsiteY3" fmla="*/ 1841423 h 2135354"/>
                <a:gd name="connsiteX4" fmla="*/ 1380484 w 1405538"/>
                <a:gd name="connsiteY4" fmla="*/ 1841423 h 2135354"/>
                <a:gd name="connsiteX5" fmla="*/ 1383925 w 1405538"/>
                <a:gd name="connsiteY5" fmla="*/ 1855288 h 2135354"/>
                <a:gd name="connsiteX6" fmla="*/ 694344 w 1405538"/>
                <a:gd name="connsiteY6" fmla="*/ 2135354 h 2135354"/>
                <a:gd name="connsiteX7" fmla="*/ 4763 w 1405538"/>
                <a:gd name="connsiteY7" fmla="*/ 1855288 h 2135354"/>
                <a:gd name="connsiteX8" fmla="*/ 8205 w 1405538"/>
                <a:gd name="connsiteY8" fmla="*/ 1841423 h 2135354"/>
                <a:gd name="connsiteX9" fmla="*/ 0 w 1405538"/>
                <a:gd name="connsiteY9" fmla="*/ 1841423 h 2135354"/>
                <a:gd name="connsiteX10" fmla="*/ 564273 w 1405538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60593 w 1457926"/>
                <a:gd name="connsiteY8" fmla="*/ 1841423 h 2135354"/>
                <a:gd name="connsiteX9" fmla="*/ 0 w 1457926"/>
                <a:gd name="connsiteY9" fmla="*/ 1731886 h 2135354"/>
                <a:gd name="connsiteX10" fmla="*/ 616661 w 1457926"/>
                <a:gd name="connsiteY10" fmla="*/ 0 h 2135354"/>
                <a:gd name="connsiteX0" fmla="*/ 689418 w 1530683"/>
                <a:gd name="connsiteY0" fmla="*/ 0 h 2135354"/>
                <a:gd name="connsiteX1" fmla="*/ 948148 w 1530683"/>
                <a:gd name="connsiteY1" fmla="*/ 0 h 2135354"/>
                <a:gd name="connsiteX2" fmla="*/ 1530683 w 1530683"/>
                <a:gd name="connsiteY2" fmla="*/ 1732147 h 2135354"/>
                <a:gd name="connsiteX3" fmla="*/ 1512420 w 1530683"/>
                <a:gd name="connsiteY3" fmla="*/ 1841423 h 2135354"/>
                <a:gd name="connsiteX4" fmla="*/ 1505629 w 1530683"/>
                <a:gd name="connsiteY4" fmla="*/ 1841423 h 2135354"/>
                <a:gd name="connsiteX5" fmla="*/ 1509070 w 1530683"/>
                <a:gd name="connsiteY5" fmla="*/ 1855288 h 2135354"/>
                <a:gd name="connsiteX6" fmla="*/ 819489 w 1530683"/>
                <a:gd name="connsiteY6" fmla="*/ 2135354 h 2135354"/>
                <a:gd name="connsiteX7" fmla="*/ 129908 w 1530683"/>
                <a:gd name="connsiteY7" fmla="*/ 1855288 h 2135354"/>
                <a:gd name="connsiteX8" fmla="*/ 0 w 1530683"/>
                <a:gd name="connsiteY8" fmla="*/ 1841423 h 2135354"/>
                <a:gd name="connsiteX9" fmla="*/ 72757 w 1530683"/>
                <a:gd name="connsiteY9" fmla="*/ 1731886 h 2135354"/>
                <a:gd name="connsiteX10" fmla="*/ 689418 w 1530683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0 w 1457926"/>
                <a:gd name="connsiteY8" fmla="*/ 1731886 h 2135354"/>
                <a:gd name="connsiteX9" fmla="*/ 616661 w 1457926"/>
                <a:gd name="connsiteY9" fmla="*/ 0 h 2135354"/>
                <a:gd name="connsiteX0" fmla="*/ 559510 w 1400775"/>
                <a:gd name="connsiteY0" fmla="*/ 0 h 2135354"/>
                <a:gd name="connsiteX1" fmla="*/ 818240 w 1400775"/>
                <a:gd name="connsiteY1" fmla="*/ 0 h 2135354"/>
                <a:gd name="connsiteX2" fmla="*/ 1400775 w 1400775"/>
                <a:gd name="connsiteY2" fmla="*/ 1732147 h 2135354"/>
                <a:gd name="connsiteX3" fmla="*/ 1382512 w 1400775"/>
                <a:gd name="connsiteY3" fmla="*/ 1841423 h 2135354"/>
                <a:gd name="connsiteX4" fmla="*/ 1375721 w 1400775"/>
                <a:gd name="connsiteY4" fmla="*/ 1841423 h 2135354"/>
                <a:gd name="connsiteX5" fmla="*/ 1379162 w 1400775"/>
                <a:gd name="connsiteY5" fmla="*/ 1855288 h 2135354"/>
                <a:gd name="connsiteX6" fmla="*/ 689581 w 1400775"/>
                <a:gd name="connsiteY6" fmla="*/ 2135354 h 2135354"/>
                <a:gd name="connsiteX7" fmla="*/ 0 w 1400775"/>
                <a:gd name="connsiteY7" fmla="*/ 1855288 h 2135354"/>
                <a:gd name="connsiteX8" fmla="*/ 559510 w 1400775"/>
                <a:gd name="connsiteY8" fmla="*/ 0 h 2135354"/>
                <a:gd name="connsiteX0" fmla="*/ 559510 w 1382512"/>
                <a:gd name="connsiteY0" fmla="*/ 0 h 2135354"/>
                <a:gd name="connsiteX1" fmla="*/ 818240 w 1382512"/>
                <a:gd name="connsiteY1" fmla="*/ 0 h 2135354"/>
                <a:gd name="connsiteX2" fmla="*/ 1382512 w 1382512"/>
                <a:gd name="connsiteY2" fmla="*/ 1841423 h 2135354"/>
                <a:gd name="connsiteX3" fmla="*/ 1375721 w 1382512"/>
                <a:gd name="connsiteY3" fmla="*/ 1841423 h 2135354"/>
                <a:gd name="connsiteX4" fmla="*/ 1379162 w 1382512"/>
                <a:gd name="connsiteY4" fmla="*/ 1855288 h 2135354"/>
                <a:gd name="connsiteX5" fmla="*/ 689581 w 1382512"/>
                <a:gd name="connsiteY5" fmla="*/ 2135354 h 2135354"/>
                <a:gd name="connsiteX6" fmla="*/ 0 w 1382512"/>
                <a:gd name="connsiteY6" fmla="*/ 1855288 h 2135354"/>
                <a:gd name="connsiteX7" fmla="*/ 559510 w 1382512"/>
                <a:gd name="connsiteY7" fmla="*/ 0 h 2135354"/>
                <a:gd name="connsiteX0" fmla="*/ 559510 w 1392037"/>
                <a:gd name="connsiteY0" fmla="*/ 0 h 2135354"/>
                <a:gd name="connsiteX1" fmla="*/ 818240 w 1392037"/>
                <a:gd name="connsiteY1" fmla="*/ 0 h 2135354"/>
                <a:gd name="connsiteX2" fmla="*/ 1392037 w 1392037"/>
                <a:gd name="connsiteY2" fmla="*/ 1727123 h 2135354"/>
                <a:gd name="connsiteX3" fmla="*/ 1375721 w 1392037"/>
                <a:gd name="connsiteY3" fmla="*/ 1841423 h 2135354"/>
                <a:gd name="connsiteX4" fmla="*/ 1379162 w 1392037"/>
                <a:gd name="connsiteY4" fmla="*/ 1855288 h 2135354"/>
                <a:gd name="connsiteX5" fmla="*/ 689581 w 1392037"/>
                <a:gd name="connsiteY5" fmla="*/ 2135354 h 2135354"/>
                <a:gd name="connsiteX6" fmla="*/ 0 w 1392037"/>
                <a:gd name="connsiteY6" fmla="*/ 1855288 h 2135354"/>
                <a:gd name="connsiteX7" fmla="*/ 559510 w 1392037"/>
                <a:gd name="connsiteY7" fmla="*/ 0 h 2135354"/>
                <a:gd name="connsiteX0" fmla="*/ 559510 w 1379162"/>
                <a:gd name="connsiteY0" fmla="*/ 0 h 2135354"/>
                <a:gd name="connsiteX1" fmla="*/ 818240 w 1379162"/>
                <a:gd name="connsiteY1" fmla="*/ 0 h 2135354"/>
                <a:gd name="connsiteX2" fmla="*/ 1375721 w 1379162"/>
                <a:gd name="connsiteY2" fmla="*/ 1841423 h 2135354"/>
                <a:gd name="connsiteX3" fmla="*/ 1379162 w 1379162"/>
                <a:gd name="connsiteY3" fmla="*/ 1855288 h 2135354"/>
                <a:gd name="connsiteX4" fmla="*/ 689581 w 1379162"/>
                <a:gd name="connsiteY4" fmla="*/ 2135354 h 2135354"/>
                <a:gd name="connsiteX5" fmla="*/ 0 w 1379162"/>
                <a:gd name="connsiteY5" fmla="*/ 1855288 h 2135354"/>
                <a:gd name="connsiteX6" fmla="*/ 559510 w 1379162"/>
                <a:gd name="connsiteY6" fmla="*/ 0 h 2135354"/>
                <a:gd name="connsiteX0" fmla="*/ 559510 w 1379162"/>
                <a:gd name="connsiteY0" fmla="*/ 3 h 2135357"/>
                <a:gd name="connsiteX1" fmla="*/ 818240 w 1379162"/>
                <a:gd name="connsiteY1" fmla="*/ 3 h 2135357"/>
                <a:gd name="connsiteX2" fmla="*/ 1375721 w 1379162"/>
                <a:gd name="connsiteY2" fmla="*/ 1841426 h 2135357"/>
                <a:gd name="connsiteX3" fmla="*/ 1379162 w 1379162"/>
                <a:gd name="connsiteY3" fmla="*/ 1855291 h 2135357"/>
                <a:gd name="connsiteX4" fmla="*/ 689581 w 1379162"/>
                <a:gd name="connsiteY4" fmla="*/ 2135357 h 2135357"/>
                <a:gd name="connsiteX5" fmla="*/ 0 w 1379162"/>
                <a:gd name="connsiteY5" fmla="*/ 1855291 h 2135357"/>
                <a:gd name="connsiteX6" fmla="*/ 559510 w 1379162"/>
                <a:gd name="connsiteY6" fmla="*/ 3 h 2135357"/>
                <a:gd name="connsiteX0" fmla="*/ 559510 w 1379162"/>
                <a:gd name="connsiteY0" fmla="*/ 40216 h 2175570"/>
                <a:gd name="connsiteX1" fmla="*/ 818240 w 1379162"/>
                <a:gd name="connsiteY1" fmla="*/ 40216 h 2175570"/>
                <a:gd name="connsiteX2" fmla="*/ 1375721 w 1379162"/>
                <a:gd name="connsiteY2" fmla="*/ 1881639 h 2175570"/>
                <a:gd name="connsiteX3" fmla="*/ 1379162 w 1379162"/>
                <a:gd name="connsiteY3" fmla="*/ 1895504 h 2175570"/>
                <a:gd name="connsiteX4" fmla="*/ 689581 w 1379162"/>
                <a:gd name="connsiteY4" fmla="*/ 2175570 h 2175570"/>
                <a:gd name="connsiteX5" fmla="*/ 0 w 1379162"/>
                <a:gd name="connsiteY5" fmla="*/ 1895504 h 2175570"/>
                <a:gd name="connsiteX6" fmla="*/ 559510 w 1379162"/>
                <a:gd name="connsiteY6" fmla="*/ 40216 h 2175570"/>
                <a:gd name="connsiteX0" fmla="*/ 559510 w 1379162"/>
                <a:gd name="connsiteY0" fmla="*/ 50079 h 2185433"/>
                <a:gd name="connsiteX1" fmla="*/ 818240 w 1379162"/>
                <a:gd name="connsiteY1" fmla="*/ 50079 h 2185433"/>
                <a:gd name="connsiteX2" fmla="*/ 1375721 w 1379162"/>
                <a:gd name="connsiteY2" fmla="*/ 1891502 h 2185433"/>
                <a:gd name="connsiteX3" fmla="*/ 1379162 w 1379162"/>
                <a:gd name="connsiteY3" fmla="*/ 1905367 h 2185433"/>
                <a:gd name="connsiteX4" fmla="*/ 689581 w 1379162"/>
                <a:gd name="connsiteY4" fmla="*/ 2185433 h 2185433"/>
                <a:gd name="connsiteX5" fmla="*/ 0 w 1379162"/>
                <a:gd name="connsiteY5" fmla="*/ 1905367 h 2185433"/>
                <a:gd name="connsiteX6" fmla="*/ 559510 w 1379162"/>
                <a:gd name="connsiteY6" fmla="*/ 50079 h 2185433"/>
                <a:gd name="connsiteX0" fmla="*/ 559510 w 1379162"/>
                <a:gd name="connsiteY0" fmla="*/ 52984 h 2188338"/>
                <a:gd name="connsiteX1" fmla="*/ 818240 w 1379162"/>
                <a:gd name="connsiteY1" fmla="*/ 52984 h 2188338"/>
                <a:gd name="connsiteX2" fmla="*/ 1375721 w 1379162"/>
                <a:gd name="connsiteY2" fmla="*/ 1894407 h 2188338"/>
                <a:gd name="connsiteX3" fmla="*/ 1379162 w 1379162"/>
                <a:gd name="connsiteY3" fmla="*/ 1908272 h 2188338"/>
                <a:gd name="connsiteX4" fmla="*/ 689581 w 1379162"/>
                <a:gd name="connsiteY4" fmla="*/ 2188338 h 2188338"/>
                <a:gd name="connsiteX5" fmla="*/ 0 w 1379162"/>
                <a:gd name="connsiteY5" fmla="*/ 1908272 h 2188338"/>
                <a:gd name="connsiteX6" fmla="*/ 559510 w 1379162"/>
                <a:gd name="connsiteY6" fmla="*/ 52984 h 218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9162" h="2188338">
                  <a:moveTo>
                    <a:pt x="559510" y="52984"/>
                  </a:moveTo>
                  <a:cubicBezTo>
                    <a:pt x="593366" y="5359"/>
                    <a:pt x="731997" y="-37503"/>
                    <a:pt x="818240" y="52984"/>
                  </a:cubicBezTo>
                  <a:cubicBezTo>
                    <a:pt x="816162" y="50325"/>
                    <a:pt x="1282234" y="1585192"/>
                    <a:pt x="1375721" y="1894407"/>
                  </a:cubicBezTo>
                  <a:cubicBezTo>
                    <a:pt x="1378870" y="1898789"/>
                    <a:pt x="1379162" y="1903517"/>
                    <a:pt x="1379162" y="1908272"/>
                  </a:cubicBezTo>
                  <a:cubicBezTo>
                    <a:pt x="1379162" y="2062948"/>
                    <a:pt x="1070426" y="2188338"/>
                    <a:pt x="689581" y="2188338"/>
                  </a:cubicBezTo>
                  <a:cubicBezTo>
                    <a:pt x="308736" y="2188338"/>
                    <a:pt x="0" y="2062948"/>
                    <a:pt x="0" y="1908272"/>
                  </a:cubicBezTo>
                  <a:lnTo>
                    <a:pt x="559510" y="529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60" name="椭圆 10">
              <a:extLst>
                <a:ext uri="{FF2B5EF4-FFF2-40B4-BE49-F238E27FC236}">
                  <a16:creationId xmlns:a16="http://schemas.microsoft.com/office/drawing/2014/main" id="{AD0055F5-FD1B-463E-818B-D795906CB8EA}"/>
                </a:ext>
              </a:extLst>
            </p:cNvPr>
            <p:cNvSpPr/>
            <p:nvPr/>
          </p:nvSpPr>
          <p:spPr bwMode="auto">
            <a:xfrm>
              <a:off x="3108970" y="3313435"/>
              <a:ext cx="500062" cy="282575"/>
            </a:xfrm>
            <a:custGeom>
              <a:avLst/>
              <a:gdLst/>
              <a:ahLst/>
              <a:cxnLst/>
              <a:rect l="l" t="t" r="r" b="b"/>
              <a:pathLst>
                <a:path w="590834" h="334594">
                  <a:moveTo>
                    <a:pt x="86928" y="0"/>
                  </a:moveTo>
                  <a:cubicBezTo>
                    <a:pt x="160265" y="23782"/>
                    <a:pt x="240109" y="35684"/>
                    <a:pt x="323402" y="35684"/>
                  </a:cubicBezTo>
                  <a:cubicBezTo>
                    <a:pt x="387332" y="35684"/>
                    <a:pt x="449230" y="28672"/>
                    <a:pt x="507434" y="13120"/>
                  </a:cubicBezTo>
                  <a:cubicBezTo>
                    <a:pt x="531772" y="93575"/>
                    <a:pt x="560176" y="187373"/>
                    <a:pt x="590834" y="288543"/>
                  </a:cubicBezTo>
                  <a:cubicBezTo>
                    <a:pt x="499769" y="318822"/>
                    <a:pt x="400175" y="334594"/>
                    <a:pt x="296010" y="334594"/>
                  </a:cubicBezTo>
                  <a:cubicBezTo>
                    <a:pt x="191403" y="334594"/>
                    <a:pt x="91406" y="318688"/>
                    <a:pt x="0" y="288246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61" name="椭圆 10">
              <a:extLst>
                <a:ext uri="{FF2B5EF4-FFF2-40B4-BE49-F238E27FC236}">
                  <a16:creationId xmlns:a16="http://schemas.microsoft.com/office/drawing/2014/main" id="{9FC4BD66-256F-4C73-8FE9-7830789B80A1}"/>
                </a:ext>
              </a:extLst>
            </p:cNvPr>
            <p:cNvSpPr/>
            <p:nvPr/>
          </p:nvSpPr>
          <p:spPr bwMode="auto">
            <a:xfrm>
              <a:off x="2970857" y="3800798"/>
              <a:ext cx="777875" cy="274637"/>
            </a:xfrm>
            <a:custGeom>
              <a:avLst/>
              <a:gdLst/>
              <a:ahLst/>
              <a:cxnLst/>
              <a:rect l="l" t="t" r="r" b="b"/>
              <a:pathLst>
                <a:path w="1082218" h="392352">
                  <a:moveTo>
                    <a:pt x="92746" y="0"/>
                  </a:moveTo>
                  <a:cubicBezTo>
                    <a:pt x="229132" y="56158"/>
                    <a:pt x="381210" y="86960"/>
                    <a:pt x="541436" y="86960"/>
                  </a:cubicBezTo>
                  <a:cubicBezTo>
                    <a:pt x="701493" y="86960"/>
                    <a:pt x="853418" y="56223"/>
                    <a:pt x="989694" y="184"/>
                  </a:cubicBezTo>
                  <a:cubicBezTo>
                    <a:pt x="1021621" y="105469"/>
                    <a:pt x="1052999" y="208935"/>
                    <a:pt x="1082218" y="305289"/>
                  </a:cubicBezTo>
                  <a:cubicBezTo>
                    <a:pt x="917102" y="361516"/>
                    <a:pt x="732512" y="392352"/>
                    <a:pt x="537839" y="392352"/>
                  </a:cubicBezTo>
                  <a:cubicBezTo>
                    <a:pt x="345739" y="392352"/>
                    <a:pt x="163457" y="362325"/>
                    <a:pt x="0" y="307539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62" name="圆角矩形 57">
              <a:extLst>
                <a:ext uri="{FF2B5EF4-FFF2-40B4-BE49-F238E27FC236}">
                  <a16:creationId xmlns:a16="http://schemas.microsoft.com/office/drawing/2014/main" id="{D952D396-BBEA-45E7-A23D-8FC00D0D6A86}"/>
                </a:ext>
              </a:extLst>
            </p:cNvPr>
            <p:cNvSpPr/>
            <p:nvPr/>
          </p:nvSpPr>
          <p:spPr bwMode="auto">
            <a:xfrm>
              <a:off x="5590232" y="3877635"/>
              <a:ext cx="995815" cy="894713"/>
            </a:xfrm>
            <a:prstGeom prst="roundRect">
              <a:avLst>
                <a:gd name="adj" fmla="val 5673"/>
              </a:avLst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63" name="圆角矩形 58">
              <a:extLst>
                <a:ext uri="{FF2B5EF4-FFF2-40B4-BE49-F238E27FC236}">
                  <a16:creationId xmlns:a16="http://schemas.microsoft.com/office/drawing/2014/main" id="{32DED655-C62A-470F-B5BE-12AAFE8F6CEA}"/>
                </a:ext>
              </a:extLst>
            </p:cNvPr>
            <p:cNvSpPr/>
            <p:nvPr/>
          </p:nvSpPr>
          <p:spPr bwMode="auto">
            <a:xfrm>
              <a:off x="5591367" y="3870463"/>
              <a:ext cx="995815" cy="894713"/>
            </a:xfrm>
            <a:prstGeom prst="roundRect">
              <a:avLst>
                <a:gd name="adj" fmla="val 5673"/>
              </a:avLst>
            </a:prstGeom>
            <a:noFill/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64" name="椭圆 10">
              <a:extLst>
                <a:ext uri="{FF2B5EF4-FFF2-40B4-BE49-F238E27FC236}">
                  <a16:creationId xmlns:a16="http://schemas.microsoft.com/office/drawing/2014/main" id="{FF6845FC-5ACF-4DF3-971C-BE7A206B1316}"/>
                </a:ext>
              </a:extLst>
            </p:cNvPr>
            <p:cNvSpPr/>
            <p:nvPr/>
          </p:nvSpPr>
          <p:spPr bwMode="auto">
            <a:xfrm>
              <a:off x="5641032" y="2987998"/>
              <a:ext cx="908050" cy="1441450"/>
            </a:xfrm>
            <a:custGeom>
              <a:avLst/>
              <a:gdLst>
                <a:gd name="connsiteX0" fmla="*/ 564273 w 1405538"/>
                <a:gd name="connsiteY0" fmla="*/ 0 h 2135354"/>
                <a:gd name="connsiteX1" fmla="*/ 823003 w 1405538"/>
                <a:gd name="connsiteY1" fmla="*/ 0 h 2135354"/>
                <a:gd name="connsiteX2" fmla="*/ 1405538 w 1405538"/>
                <a:gd name="connsiteY2" fmla="*/ 1732147 h 2135354"/>
                <a:gd name="connsiteX3" fmla="*/ 1387275 w 1405538"/>
                <a:gd name="connsiteY3" fmla="*/ 1841423 h 2135354"/>
                <a:gd name="connsiteX4" fmla="*/ 1380484 w 1405538"/>
                <a:gd name="connsiteY4" fmla="*/ 1841423 h 2135354"/>
                <a:gd name="connsiteX5" fmla="*/ 1383925 w 1405538"/>
                <a:gd name="connsiteY5" fmla="*/ 1855288 h 2135354"/>
                <a:gd name="connsiteX6" fmla="*/ 694344 w 1405538"/>
                <a:gd name="connsiteY6" fmla="*/ 2135354 h 2135354"/>
                <a:gd name="connsiteX7" fmla="*/ 4763 w 1405538"/>
                <a:gd name="connsiteY7" fmla="*/ 1855288 h 2135354"/>
                <a:gd name="connsiteX8" fmla="*/ 8205 w 1405538"/>
                <a:gd name="connsiteY8" fmla="*/ 1841423 h 2135354"/>
                <a:gd name="connsiteX9" fmla="*/ 0 w 1405538"/>
                <a:gd name="connsiteY9" fmla="*/ 1841423 h 2135354"/>
                <a:gd name="connsiteX10" fmla="*/ 564273 w 1405538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60593 w 1457926"/>
                <a:gd name="connsiteY8" fmla="*/ 1841423 h 2135354"/>
                <a:gd name="connsiteX9" fmla="*/ 0 w 1457926"/>
                <a:gd name="connsiteY9" fmla="*/ 1731886 h 2135354"/>
                <a:gd name="connsiteX10" fmla="*/ 616661 w 1457926"/>
                <a:gd name="connsiteY10" fmla="*/ 0 h 2135354"/>
                <a:gd name="connsiteX0" fmla="*/ 689418 w 1530683"/>
                <a:gd name="connsiteY0" fmla="*/ 0 h 2135354"/>
                <a:gd name="connsiteX1" fmla="*/ 948148 w 1530683"/>
                <a:gd name="connsiteY1" fmla="*/ 0 h 2135354"/>
                <a:gd name="connsiteX2" fmla="*/ 1530683 w 1530683"/>
                <a:gd name="connsiteY2" fmla="*/ 1732147 h 2135354"/>
                <a:gd name="connsiteX3" fmla="*/ 1512420 w 1530683"/>
                <a:gd name="connsiteY3" fmla="*/ 1841423 h 2135354"/>
                <a:gd name="connsiteX4" fmla="*/ 1505629 w 1530683"/>
                <a:gd name="connsiteY4" fmla="*/ 1841423 h 2135354"/>
                <a:gd name="connsiteX5" fmla="*/ 1509070 w 1530683"/>
                <a:gd name="connsiteY5" fmla="*/ 1855288 h 2135354"/>
                <a:gd name="connsiteX6" fmla="*/ 819489 w 1530683"/>
                <a:gd name="connsiteY6" fmla="*/ 2135354 h 2135354"/>
                <a:gd name="connsiteX7" fmla="*/ 129908 w 1530683"/>
                <a:gd name="connsiteY7" fmla="*/ 1855288 h 2135354"/>
                <a:gd name="connsiteX8" fmla="*/ 0 w 1530683"/>
                <a:gd name="connsiteY8" fmla="*/ 1841423 h 2135354"/>
                <a:gd name="connsiteX9" fmla="*/ 72757 w 1530683"/>
                <a:gd name="connsiteY9" fmla="*/ 1731886 h 2135354"/>
                <a:gd name="connsiteX10" fmla="*/ 689418 w 1530683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0 w 1457926"/>
                <a:gd name="connsiteY8" fmla="*/ 1731886 h 2135354"/>
                <a:gd name="connsiteX9" fmla="*/ 616661 w 1457926"/>
                <a:gd name="connsiteY9" fmla="*/ 0 h 2135354"/>
                <a:gd name="connsiteX0" fmla="*/ 559510 w 1400775"/>
                <a:gd name="connsiteY0" fmla="*/ 0 h 2135354"/>
                <a:gd name="connsiteX1" fmla="*/ 818240 w 1400775"/>
                <a:gd name="connsiteY1" fmla="*/ 0 h 2135354"/>
                <a:gd name="connsiteX2" fmla="*/ 1400775 w 1400775"/>
                <a:gd name="connsiteY2" fmla="*/ 1732147 h 2135354"/>
                <a:gd name="connsiteX3" fmla="*/ 1382512 w 1400775"/>
                <a:gd name="connsiteY3" fmla="*/ 1841423 h 2135354"/>
                <a:gd name="connsiteX4" fmla="*/ 1375721 w 1400775"/>
                <a:gd name="connsiteY4" fmla="*/ 1841423 h 2135354"/>
                <a:gd name="connsiteX5" fmla="*/ 1379162 w 1400775"/>
                <a:gd name="connsiteY5" fmla="*/ 1855288 h 2135354"/>
                <a:gd name="connsiteX6" fmla="*/ 689581 w 1400775"/>
                <a:gd name="connsiteY6" fmla="*/ 2135354 h 2135354"/>
                <a:gd name="connsiteX7" fmla="*/ 0 w 1400775"/>
                <a:gd name="connsiteY7" fmla="*/ 1855288 h 2135354"/>
                <a:gd name="connsiteX8" fmla="*/ 559510 w 1400775"/>
                <a:gd name="connsiteY8" fmla="*/ 0 h 2135354"/>
                <a:gd name="connsiteX0" fmla="*/ 559510 w 1382512"/>
                <a:gd name="connsiteY0" fmla="*/ 0 h 2135354"/>
                <a:gd name="connsiteX1" fmla="*/ 818240 w 1382512"/>
                <a:gd name="connsiteY1" fmla="*/ 0 h 2135354"/>
                <a:gd name="connsiteX2" fmla="*/ 1382512 w 1382512"/>
                <a:gd name="connsiteY2" fmla="*/ 1841423 h 2135354"/>
                <a:gd name="connsiteX3" fmla="*/ 1375721 w 1382512"/>
                <a:gd name="connsiteY3" fmla="*/ 1841423 h 2135354"/>
                <a:gd name="connsiteX4" fmla="*/ 1379162 w 1382512"/>
                <a:gd name="connsiteY4" fmla="*/ 1855288 h 2135354"/>
                <a:gd name="connsiteX5" fmla="*/ 689581 w 1382512"/>
                <a:gd name="connsiteY5" fmla="*/ 2135354 h 2135354"/>
                <a:gd name="connsiteX6" fmla="*/ 0 w 1382512"/>
                <a:gd name="connsiteY6" fmla="*/ 1855288 h 2135354"/>
                <a:gd name="connsiteX7" fmla="*/ 559510 w 1382512"/>
                <a:gd name="connsiteY7" fmla="*/ 0 h 2135354"/>
                <a:gd name="connsiteX0" fmla="*/ 559510 w 1392037"/>
                <a:gd name="connsiteY0" fmla="*/ 0 h 2135354"/>
                <a:gd name="connsiteX1" fmla="*/ 818240 w 1392037"/>
                <a:gd name="connsiteY1" fmla="*/ 0 h 2135354"/>
                <a:gd name="connsiteX2" fmla="*/ 1392037 w 1392037"/>
                <a:gd name="connsiteY2" fmla="*/ 1727123 h 2135354"/>
                <a:gd name="connsiteX3" fmla="*/ 1375721 w 1392037"/>
                <a:gd name="connsiteY3" fmla="*/ 1841423 h 2135354"/>
                <a:gd name="connsiteX4" fmla="*/ 1379162 w 1392037"/>
                <a:gd name="connsiteY4" fmla="*/ 1855288 h 2135354"/>
                <a:gd name="connsiteX5" fmla="*/ 689581 w 1392037"/>
                <a:gd name="connsiteY5" fmla="*/ 2135354 h 2135354"/>
                <a:gd name="connsiteX6" fmla="*/ 0 w 1392037"/>
                <a:gd name="connsiteY6" fmla="*/ 1855288 h 2135354"/>
                <a:gd name="connsiteX7" fmla="*/ 559510 w 1392037"/>
                <a:gd name="connsiteY7" fmla="*/ 0 h 2135354"/>
                <a:gd name="connsiteX0" fmla="*/ 559510 w 1379162"/>
                <a:gd name="connsiteY0" fmla="*/ 0 h 2135354"/>
                <a:gd name="connsiteX1" fmla="*/ 818240 w 1379162"/>
                <a:gd name="connsiteY1" fmla="*/ 0 h 2135354"/>
                <a:gd name="connsiteX2" fmla="*/ 1375721 w 1379162"/>
                <a:gd name="connsiteY2" fmla="*/ 1841423 h 2135354"/>
                <a:gd name="connsiteX3" fmla="*/ 1379162 w 1379162"/>
                <a:gd name="connsiteY3" fmla="*/ 1855288 h 2135354"/>
                <a:gd name="connsiteX4" fmla="*/ 689581 w 1379162"/>
                <a:gd name="connsiteY4" fmla="*/ 2135354 h 2135354"/>
                <a:gd name="connsiteX5" fmla="*/ 0 w 1379162"/>
                <a:gd name="connsiteY5" fmla="*/ 1855288 h 2135354"/>
                <a:gd name="connsiteX6" fmla="*/ 559510 w 1379162"/>
                <a:gd name="connsiteY6" fmla="*/ 0 h 2135354"/>
                <a:gd name="connsiteX0" fmla="*/ 559510 w 1379162"/>
                <a:gd name="connsiteY0" fmla="*/ 3 h 2135357"/>
                <a:gd name="connsiteX1" fmla="*/ 818240 w 1379162"/>
                <a:gd name="connsiteY1" fmla="*/ 3 h 2135357"/>
                <a:gd name="connsiteX2" fmla="*/ 1375721 w 1379162"/>
                <a:gd name="connsiteY2" fmla="*/ 1841426 h 2135357"/>
                <a:gd name="connsiteX3" fmla="*/ 1379162 w 1379162"/>
                <a:gd name="connsiteY3" fmla="*/ 1855291 h 2135357"/>
                <a:gd name="connsiteX4" fmla="*/ 689581 w 1379162"/>
                <a:gd name="connsiteY4" fmla="*/ 2135357 h 2135357"/>
                <a:gd name="connsiteX5" fmla="*/ 0 w 1379162"/>
                <a:gd name="connsiteY5" fmla="*/ 1855291 h 2135357"/>
                <a:gd name="connsiteX6" fmla="*/ 559510 w 1379162"/>
                <a:gd name="connsiteY6" fmla="*/ 3 h 2135357"/>
                <a:gd name="connsiteX0" fmla="*/ 559510 w 1379162"/>
                <a:gd name="connsiteY0" fmla="*/ 40216 h 2175570"/>
                <a:gd name="connsiteX1" fmla="*/ 818240 w 1379162"/>
                <a:gd name="connsiteY1" fmla="*/ 40216 h 2175570"/>
                <a:gd name="connsiteX2" fmla="*/ 1375721 w 1379162"/>
                <a:gd name="connsiteY2" fmla="*/ 1881639 h 2175570"/>
                <a:gd name="connsiteX3" fmla="*/ 1379162 w 1379162"/>
                <a:gd name="connsiteY3" fmla="*/ 1895504 h 2175570"/>
                <a:gd name="connsiteX4" fmla="*/ 689581 w 1379162"/>
                <a:gd name="connsiteY4" fmla="*/ 2175570 h 2175570"/>
                <a:gd name="connsiteX5" fmla="*/ 0 w 1379162"/>
                <a:gd name="connsiteY5" fmla="*/ 1895504 h 2175570"/>
                <a:gd name="connsiteX6" fmla="*/ 559510 w 1379162"/>
                <a:gd name="connsiteY6" fmla="*/ 40216 h 2175570"/>
                <a:gd name="connsiteX0" fmla="*/ 559510 w 1379162"/>
                <a:gd name="connsiteY0" fmla="*/ 50079 h 2185433"/>
                <a:gd name="connsiteX1" fmla="*/ 818240 w 1379162"/>
                <a:gd name="connsiteY1" fmla="*/ 50079 h 2185433"/>
                <a:gd name="connsiteX2" fmla="*/ 1375721 w 1379162"/>
                <a:gd name="connsiteY2" fmla="*/ 1891502 h 2185433"/>
                <a:gd name="connsiteX3" fmla="*/ 1379162 w 1379162"/>
                <a:gd name="connsiteY3" fmla="*/ 1905367 h 2185433"/>
                <a:gd name="connsiteX4" fmla="*/ 689581 w 1379162"/>
                <a:gd name="connsiteY4" fmla="*/ 2185433 h 2185433"/>
                <a:gd name="connsiteX5" fmla="*/ 0 w 1379162"/>
                <a:gd name="connsiteY5" fmla="*/ 1905367 h 2185433"/>
                <a:gd name="connsiteX6" fmla="*/ 559510 w 1379162"/>
                <a:gd name="connsiteY6" fmla="*/ 50079 h 2185433"/>
                <a:gd name="connsiteX0" fmla="*/ 559510 w 1379162"/>
                <a:gd name="connsiteY0" fmla="*/ 52984 h 2188338"/>
                <a:gd name="connsiteX1" fmla="*/ 818240 w 1379162"/>
                <a:gd name="connsiteY1" fmla="*/ 52984 h 2188338"/>
                <a:gd name="connsiteX2" fmla="*/ 1375721 w 1379162"/>
                <a:gd name="connsiteY2" fmla="*/ 1894407 h 2188338"/>
                <a:gd name="connsiteX3" fmla="*/ 1379162 w 1379162"/>
                <a:gd name="connsiteY3" fmla="*/ 1908272 h 2188338"/>
                <a:gd name="connsiteX4" fmla="*/ 689581 w 1379162"/>
                <a:gd name="connsiteY4" fmla="*/ 2188338 h 2188338"/>
                <a:gd name="connsiteX5" fmla="*/ 0 w 1379162"/>
                <a:gd name="connsiteY5" fmla="*/ 1908272 h 2188338"/>
                <a:gd name="connsiteX6" fmla="*/ 559510 w 1379162"/>
                <a:gd name="connsiteY6" fmla="*/ 52984 h 218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9162" h="2188338">
                  <a:moveTo>
                    <a:pt x="559510" y="52984"/>
                  </a:moveTo>
                  <a:cubicBezTo>
                    <a:pt x="593366" y="5359"/>
                    <a:pt x="731997" y="-37503"/>
                    <a:pt x="818240" y="52984"/>
                  </a:cubicBezTo>
                  <a:cubicBezTo>
                    <a:pt x="816162" y="50325"/>
                    <a:pt x="1282234" y="1585192"/>
                    <a:pt x="1375721" y="1894407"/>
                  </a:cubicBezTo>
                  <a:cubicBezTo>
                    <a:pt x="1378870" y="1898789"/>
                    <a:pt x="1379162" y="1903517"/>
                    <a:pt x="1379162" y="1908272"/>
                  </a:cubicBezTo>
                  <a:cubicBezTo>
                    <a:pt x="1379162" y="2062948"/>
                    <a:pt x="1070426" y="2188338"/>
                    <a:pt x="689581" y="2188338"/>
                  </a:cubicBezTo>
                  <a:cubicBezTo>
                    <a:pt x="308736" y="2188338"/>
                    <a:pt x="0" y="2062948"/>
                    <a:pt x="0" y="1908272"/>
                  </a:cubicBezTo>
                  <a:lnTo>
                    <a:pt x="559510" y="529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65" name="椭圆 10">
              <a:extLst>
                <a:ext uri="{FF2B5EF4-FFF2-40B4-BE49-F238E27FC236}">
                  <a16:creationId xmlns:a16="http://schemas.microsoft.com/office/drawing/2014/main" id="{8D03B3EC-5C88-4C43-8FDE-060ECB138684}"/>
                </a:ext>
              </a:extLst>
            </p:cNvPr>
            <p:cNvSpPr/>
            <p:nvPr/>
          </p:nvSpPr>
          <p:spPr bwMode="auto">
            <a:xfrm>
              <a:off x="5845820" y="3313435"/>
              <a:ext cx="500062" cy="282575"/>
            </a:xfrm>
            <a:custGeom>
              <a:avLst/>
              <a:gdLst/>
              <a:ahLst/>
              <a:cxnLst/>
              <a:rect l="l" t="t" r="r" b="b"/>
              <a:pathLst>
                <a:path w="590834" h="334594">
                  <a:moveTo>
                    <a:pt x="86928" y="0"/>
                  </a:moveTo>
                  <a:cubicBezTo>
                    <a:pt x="160265" y="23782"/>
                    <a:pt x="240109" y="35684"/>
                    <a:pt x="323402" y="35684"/>
                  </a:cubicBezTo>
                  <a:cubicBezTo>
                    <a:pt x="387332" y="35684"/>
                    <a:pt x="449230" y="28672"/>
                    <a:pt x="507434" y="13120"/>
                  </a:cubicBezTo>
                  <a:cubicBezTo>
                    <a:pt x="531772" y="93575"/>
                    <a:pt x="560176" y="187373"/>
                    <a:pt x="590834" y="288543"/>
                  </a:cubicBezTo>
                  <a:cubicBezTo>
                    <a:pt x="499769" y="318822"/>
                    <a:pt x="400175" y="334594"/>
                    <a:pt x="296010" y="334594"/>
                  </a:cubicBezTo>
                  <a:cubicBezTo>
                    <a:pt x="191403" y="334594"/>
                    <a:pt x="91406" y="318688"/>
                    <a:pt x="0" y="288246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4" name="椭圆 10">
              <a:extLst>
                <a:ext uri="{FF2B5EF4-FFF2-40B4-BE49-F238E27FC236}">
                  <a16:creationId xmlns:a16="http://schemas.microsoft.com/office/drawing/2014/main" id="{6EB9740B-645F-40BE-8641-F190117C1298}"/>
                </a:ext>
              </a:extLst>
            </p:cNvPr>
            <p:cNvSpPr/>
            <p:nvPr/>
          </p:nvSpPr>
          <p:spPr bwMode="auto">
            <a:xfrm>
              <a:off x="5707707" y="3800798"/>
              <a:ext cx="777875" cy="274637"/>
            </a:xfrm>
            <a:custGeom>
              <a:avLst/>
              <a:gdLst/>
              <a:ahLst/>
              <a:cxnLst/>
              <a:rect l="l" t="t" r="r" b="b"/>
              <a:pathLst>
                <a:path w="1082218" h="392352">
                  <a:moveTo>
                    <a:pt x="92746" y="0"/>
                  </a:moveTo>
                  <a:cubicBezTo>
                    <a:pt x="229132" y="56158"/>
                    <a:pt x="381210" y="86960"/>
                    <a:pt x="541436" y="86960"/>
                  </a:cubicBezTo>
                  <a:cubicBezTo>
                    <a:pt x="701493" y="86960"/>
                    <a:pt x="853418" y="56223"/>
                    <a:pt x="989694" y="184"/>
                  </a:cubicBezTo>
                  <a:cubicBezTo>
                    <a:pt x="1021621" y="105469"/>
                    <a:pt x="1052999" y="208935"/>
                    <a:pt x="1082218" y="305289"/>
                  </a:cubicBezTo>
                  <a:cubicBezTo>
                    <a:pt x="917102" y="361516"/>
                    <a:pt x="732512" y="392352"/>
                    <a:pt x="537839" y="392352"/>
                  </a:cubicBezTo>
                  <a:cubicBezTo>
                    <a:pt x="345739" y="392352"/>
                    <a:pt x="163457" y="362325"/>
                    <a:pt x="0" y="307539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5" name="任意多边形 62">
              <a:extLst>
                <a:ext uri="{FF2B5EF4-FFF2-40B4-BE49-F238E27FC236}">
                  <a16:creationId xmlns:a16="http://schemas.microsoft.com/office/drawing/2014/main" id="{1412AB56-9657-4657-B20B-EDDC7F26617C}"/>
                </a:ext>
              </a:extLst>
            </p:cNvPr>
            <p:cNvSpPr/>
            <p:nvPr/>
          </p:nvSpPr>
          <p:spPr>
            <a:xfrm>
              <a:off x="756295" y="4086548"/>
              <a:ext cx="7613650" cy="682625"/>
            </a:xfrm>
            <a:custGeom>
              <a:avLst/>
              <a:gdLst>
                <a:gd name="connsiteX0" fmla="*/ 0 w 8064500"/>
                <a:gd name="connsiteY0" fmla="*/ 685800 h 774700"/>
                <a:gd name="connsiteX1" fmla="*/ 1549400 w 8064500"/>
                <a:gd name="connsiteY1" fmla="*/ 12700 h 774700"/>
                <a:gd name="connsiteX2" fmla="*/ 2857500 w 8064500"/>
                <a:gd name="connsiteY2" fmla="*/ 596900 h 774700"/>
                <a:gd name="connsiteX3" fmla="*/ 4140200 w 8064500"/>
                <a:gd name="connsiteY3" fmla="*/ 12700 h 774700"/>
                <a:gd name="connsiteX4" fmla="*/ 5613400 w 8064500"/>
                <a:gd name="connsiteY4" fmla="*/ 774700 h 774700"/>
                <a:gd name="connsiteX5" fmla="*/ 6908800 w 8064500"/>
                <a:gd name="connsiteY5" fmla="*/ 0 h 774700"/>
                <a:gd name="connsiteX6" fmla="*/ 8064500 w 8064500"/>
                <a:gd name="connsiteY6" fmla="*/ 508000 h 774700"/>
                <a:gd name="connsiteX0" fmla="*/ 0 w 8064500"/>
                <a:gd name="connsiteY0" fmla="*/ 685800 h 774700"/>
                <a:gd name="connsiteX1" fmla="*/ 1549400 w 8064500"/>
                <a:gd name="connsiteY1" fmla="*/ 12700 h 774700"/>
                <a:gd name="connsiteX2" fmla="*/ 2857500 w 8064500"/>
                <a:gd name="connsiteY2" fmla="*/ 596900 h 774700"/>
                <a:gd name="connsiteX3" fmla="*/ 4140200 w 8064500"/>
                <a:gd name="connsiteY3" fmla="*/ 12700 h 774700"/>
                <a:gd name="connsiteX4" fmla="*/ 5613400 w 8064500"/>
                <a:gd name="connsiteY4" fmla="*/ 774700 h 774700"/>
                <a:gd name="connsiteX5" fmla="*/ 6908800 w 8064500"/>
                <a:gd name="connsiteY5" fmla="*/ 0 h 774700"/>
                <a:gd name="connsiteX6" fmla="*/ 8064500 w 8064500"/>
                <a:gd name="connsiteY6" fmla="*/ 508000 h 774700"/>
                <a:gd name="connsiteX0" fmla="*/ 0 w 8064500"/>
                <a:gd name="connsiteY0" fmla="*/ 685800 h 774700"/>
                <a:gd name="connsiteX1" fmla="*/ 1549400 w 8064500"/>
                <a:gd name="connsiteY1" fmla="*/ 12700 h 774700"/>
                <a:gd name="connsiteX2" fmla="*/ 2857500 w 8064500"/>
                <a:gd name="connsiteY2" fmla="*/ 596900 h 774700"/>
                <a:gd name="connsiteX3" fmla="*/ 4140200 w 8064500"/>
                <a:gd name="connsiteY3" fmla="*/ 12700 h 774700"/>
                <a:gd name="connsiteX4" fmla="*/ 5613400 w 8064500"/>
                <a:gd name="connsiteY4" fmla="*/ 774700 h 774700"/>
                <a:gd name="connsiteX5" fmla="*/ 6908800 w 8064500"/>
                <a:gd name="connsiteY5" fmla="*/ 0 h 774700"/>
                <a:gd name="connsiteX6" fmla="*/ 8064500 w 8064500"/>
                <a:gd name="connsiteY6" fmla="*/ 508000 h 774700"/>
                <a:gd name="connsiteX0" fmla="*/ 0 w 8064500"/>
                <a:gd name="connsiteY0" fmla="*/ 685800 h 774700"/>
                <a:gd name="connsiteX1" fmla="*/ 1549400 w 8064500"/>
                <a:gd name="connsiteY1" fmla="*/ 12700 h 774700"/>
                <a:gd name="connsiteX2" fmla="*/ 2857500 w 8064500"/>
                <a:gd name="connsiteY2" fmla="*/ 596900 h 774700"/>
                <a:gd name="connsiteX3" fmla="*/ 4140200 w 8064500"/>
                <a:gd name="connsiteY3" fmla="*/ 12700 h 774700"/>
                <a:gd name="connsiteX4" fmla="*/ 5613400 w 8064500"/>
                <a:gd name="connsiteY4" fmla="*/ 774700 h 774700"/>
                <a:gd name="connsiteX5" fmla="*/ 6908800 w 8064500"/>
                <a:gd name="connsiteY5" fmla="*/ 0 h 774700"/>
                <a:gd name="connsiteX6" fmla="*/ 8064500 w 8064500"/>
                <a:gd name="connsiteY6" fmla="*/ 508000 h 774700"/>
                <a:gd name="connsiteX0" fmla="*/ 0 w 8064500"/>
                <a:gd name="connsiteY0" fmla="*/ 685800 h 774700"/>
                <a:gd name="connsiteX1" fmla="*/ 1549400 w 8064500"/>
                <a:gd name="connsiteY1" fmla="*/ 12700 h 774700"/>
                <a:gd name="connsiteX2" fmla="*/ 2857500 w 8064500"/>
                <a:gd name="connsiteY2" fmla="*/ 596900 h 774700"/>
                <a:gd name="connsiteX3" fmla="*/ 4140200 w 8064500"/>
                <a:gd name="connsiteY3" fmla="*/ 12700 h 774700"/>
                <a:gd name="connsiteX4" fmla="*/ 5613400 w 8064500"/>
                <a:gd name="connsiteY4" fmla="*/ 774700 h 774700"/>
                <a:gd name="connsiteX5" fmla="*/ 6908800 w 8064500"/>
                <a:gd name="connsiteY5" fmla="*/ 0 h 774700"/>
                <a:gd name="connsiteX6" fmla="*/ 8064500 w 8064500"/>
                <a:gd name="connsiteY6" fmla="*/ 508000 h 774700"/>
                <a:gd name="connsiteX0" fmla="*/ 0 w 8064500"/>
                <a:gd name="connsiteY0" fmla="*/ 687223 h 776123"/>
                <a:gd name="connsiteX1" fmla="*/ 1549400 w 8064500"/>
                <a:gd name="connsiteY1" fmla="*/ 14123 h 776123"/>
                <a:gd name="connsiteX2" fmla="*/ 2857500 w 8064500"/>
                <a:gd name="connsiteY2" fmla="*/ 598323 h 776123"/>
                <a:gd name="connsiteX3" fmla="*/ 4140200 w 8064500"/>
                <a:gd name="connsiteY3" fmla="*/ 14123 h 776123"/>
                <a:gd name="connsiteX4" fmla="*/ 5613400 w 8064500"/>
                <a:gd name="connsiteY4" fmla="*/ 776123 h 776123"/>
                <a:gd name="connsiteX5" fmla="*/ 6908800 w 8064500"/>
                <a:gd name="connsiteY5" fmla="*/ 1423 h 776123"/>
                <a:gd name="connsiteX6" fmla="*/ 8064500 w 8064500"/>
                <a:gd name="connsiteY6" fmla="*/ 509423 h 776123"/>
                <a:gd name="connsiteX0" fmla="*/ 0 w 8064500"/>
                <a:gd name="connsiteY0" fmla="*/ 687223 h 776123"/>
                <a:gd name="connsiteX1" fmla="*/ 1549400 w 8064500"/>
                <a:gd name="connsiteY1" fmla="*/ 14123 h 776123"/>
                <a:gd name="connsiteX2" fmla="*/ 2857500 w 8064500"/>
                <a:gd name="connsiteY2" fmla="*/ 598323 h 776123"/>
                <a:gd name="connsiteX3" fmla="*/ 4140200 w 8064500"/>
                <a:gd name="connsiteY3" fmla="*/ 14123 h 776123"/>
                <a:gd name="connsiteX4" fmla="*/ 5613400 w 8064500"/>
                <a:gd name="connsiteY4" fmla="*/ 776123 h 776123"/>
                <a:gd name="connsiteX5" fmla="*/ 6908800 w 8064500"/>
                <a:gd name="connsiteY5" fmla="*/ 1423 h 776123"/>
                <a:gd name="connsiteX6" fmla="*/ 8064500 w 8064500"/>
                <a:gd name="connsiteY6" fmla="*/ 509423 h 776123"/>
                <a:gd name="connsiteX0" fmla="*/ 0 w 8064500"/>
                <a:gd name="connsiteY0" fmla="*/ 687223 h 776123"/>
                <a:gd name="connsiteX1" fmla="*/ 1549400 w 8064500"/>
                <a:gd name="connsiteY1" fmla="*/ 14123 h 776123"/>
                <a:gd name="connsiteX2" fmla="*/ 2857500 w 8064500"/>
                <a:gd name="connsiteY2" fmla="*/ 598323 h 776123"/>
                <a:gd name="connsiteX3" fmla="*/ 4140200 w 8064500"/>
                <a:gd name="connsiteY3" fmla="*/ 14123 h 776123"/>
                <a:gd name="connsiteX4" fmla="*/ 5613400 w 8064500"/>
                <a:gd name="connsiteY4" fmla="*/ 776123 h 776123"/>
                <a:gd name="connsiteX5" fmla="*/ 6908800 w 8064500"/>
                <a:gd name="connsiteY5" fmla="*/ 1423 h 776123"/>
                <a:gd name="connsiteX6" fmla="*/ 8064500 w 8064500"/>
                <a:gd name="connsiteY6" fmla="*/ 509423 h 776123"/>
                <a:gd name="connsiteX0" fmla="*/ 0 w 8064500"/>
                <a:gd name="connsiteY0" fmla="*/ 687223 h 778325"/>
                <a:gd name="connsiteX1" fmla="*/ 1549400 w 8064500"/>
                <a:gd name="connsiteY1" fmla="*/ 14123 h 778325"/>
                <a:gd name="connsiteX2" fmla="*/ 2857500 w 8064500"/>
                <a:gd name="connsiteY2" fmla="*/ 598323 h 778325"/>
                <a:gd name="connsiteX3" fmla="*/ 4140200 w 8064500"/>
                <a:gd name="connsiteY3" fmla="*/ 14123 h 778325"/>
                <a:gd name="connsiteX4" fmla="*/ 5613400 w 8064500"/>
                <a:gd name="connsiteY4" fmla="*/ 776123 h 778325"/>
                <a:gd name="connsiteX5" fmla="*/ 6908800 w 8064500"/>
                <a:gd name="connsiteY5" fmla="*/ 1423 h 778325"/>
                <a:gd name="connsiteX6" fmla="*/ 8064500 w 8064500"/>
                <a:gd name="connsiteY6" fmla="*/ 509423 h 778325"/>
                <a:gd name="connsiteX0" fmla="*/ 0 w 8064500"/>
                <a:gd name="connsiteY0" fmla="*/ 687223 h 777464"/>
                <a:gd name="connsiteX1" fmla="*/ 1549400 w 8064500"/>
                <a:gd name="connsiteY1" fmla="*/ 14123 h 777464"/>
                <a:gd name="connsiteX2" fmla="*/ 2857500 w 8064500"/>
                <a:gd name="connsiteY2" fmla="*/ 598323 h 777464"/>
                <a:gd name="connsiteX3" fmla="*/ 4140200 w 8064500"/>
                <a:gd name="connsiteY3" fmla="*/ 14123 h 777464"/>
                <a:gd name="connsiteX4" fmla="*/ 5613400 w 8064500"/>
                <a:gd name="connsiteY4" fmla="*/ 776123 h 777464"/>
                <a:gd name="connsiteX5" fmla="*/ 6908800 w 8064500"/>
                <a:gd name="connsiteY5" fmla="*/ 1423 h 777464"/>
                <a:gd name="connsiteX6" fmla="*/ 8064500 w 8064500"/>
                <a:gd name="connsiteY6" fmla="*/ 509423 h 777464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857500 w 8064500"/>
                <a:gd name="connsiteY2" fmla="*/ 598323 h 777047"/>
                <a:gd name="connsiteX3" fmla="*/ 41402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857500 w 8064500"/>
                <a:gd name="connsiteY2" fmla="*/ 598323 h 777047"/>
                <a:gd name="connsiteX3" fmla="*/ 41402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857500 w 8064500"/>
                <a:gd name="connsiteY2" fmla="*/ 598323 h 777047"/>
                <a:gd name="connsiteX3" fmla="*/ 41402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857500 w 8064500"/>
                <a:gd name="connsiteY2" fmla="*/ 598323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857500 w 8064500"/>
                <a:gd name="connsiteY2" fmla="*/ 598323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857500 w 8064500"/>
                <a:gd name="connsiteY2" fmla="*/ 598323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5494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4732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4732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4732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8064500"/>
                <a:gd name="connsiteY0" fmla="*/ 687223 h 777047"/>
                <a:gd name="connsiteX1" fmla="*/ 1473200 w 8064500"/>
                <a:gd name="connsiteY1" fmla="*/ 14123 h 777047"/>
                <a:gd name="connsiteX2" fmla="*/ 2790825 w 8064500"/>
                <a:gd name="connsiteY2" fmla="*/ 664998 h 777047"/>
                <a:gd name="connsiteX3" fmla="*/ 4254500 w 8064500"/>
                <a:gd name="connsiteY3" fmla="*/ 14123 h 777047"/>
                <a:gd name="connsiteX4" fmla="*/ 5613400 w 8064500"/>
                <a:gd name="connsiteY4" fmla="*/ 776123 h 777047"/>
                <a:gd name="connsiteX5" fmla="*/ 6908800 w 8064500"/>
                <a:gd name="connsiteY5" fmla="*/ 1423 h 777047"/>
                <a:gd name="connsiteX6" fmla="*/ 8064500 w 8064500"/>
                <a:gd name="connsiteY6" fmla="*/ 509423 h 777047"/>
                <a:gd name="connsiteX0" fmla="*/ 0 w 7816850"/>
                <a:gd name="connsiteY0" fmla="*/ 715798 h 777047"/>
                <a:gd name="connsiteX1" fmla="*/ 1225550 w 7816850"/>
                <a:gd name="connsiteY1" fmla="*/ 14123 h 777047"/>
                <a:gd name="connsiteX2" fmla="*/ 2543175 w 7816850"/>
                <a:gd name="connsiteY2" fmla="*/ 664998 h 777047"/>
                <a:gd name="connsiteX3" fmla="*/ 4006850 w 7816850"/>
                <a:gd name="connsiteY3" fmla="*/ 14123 h 777047"/>
                <a:gd name="connsiteX4" fmla="*/ 5365750 w 7816850"/>
                <a:gd name="connsiteY4" fmla="*/ 776123 h 777047"/>
                <a:gd name="connsiteX5" fmla="*/ 6661150 w 7816850"/>
                <a:gd name="connsiteY5" fmla="*/ 1423 h 777047"/>
                <a:gd name="connsiteX6" fmla="*/ 7816850 w 7816850"/>
                <a:gd name="connsiteY6" fmla="*/ 509423 h 777047"/>
                <a:gd name="connsiteX0" fmla="*/ 0 w 7816850"/>
                <a:gd name="connsiteY0" fmla="*/ 715798 h 777047"/>
                <a:gd name="connsiteX1" fmla="*/ 1225550 w 7816850"/>
                <a:gd name="connsiteY1" fmla="*/ 14123 h 777047"/>
                <a:gd name="connsiteX2" fmla="*/ 2543175 w 7816850"/>
                <a:gd name="connsiteY2" fmla="*/ 664998 h 777047"/>
                <a:gd name="connsiteX3" fmla="*/ 4006850 w 7816850"/>
                <a:gd name="connsiteY3" fmla="*/ 14123 h 777047"/>
                <a:gd name="connsiteX4" fmla="*/ 5365750 w 7816850"/>
                <a:gd name="connsiteY4" fmla="*/ 776123 h 777047"/>
                <a:gd name="connsiteX5" fmla="*/ 6661150 w 7816850"/>
                <a:gd name="connsiteY5" fmla="*/ 1423 h 777047"/>
                <a:gd name="connsiteX6" fmla="*/ 7816850 w 7816850"/>
                <a:gd name="connsiteY6" fmla="*/ 509423 h 777047"/>
                <a:gd name="connsiteX0" fmla="*/ 0 w 7816850"/>
                <a:gd name="connsiteY0" fmla="*/ 725269 h 786518"/>
                <a:gd name="connsiteX1" fmla="*/ 1225550 w 7816850"/>
                <a:gd name="connsiteY1" fmla="*/ 23594 h 786518"/>
                <a:gd name="connsiteX2" fmla="*/ 2543175 w 7816850"/>
                <a:gd name="connsiteY2" fmla="*/ 674469 h 786518"/>
                <a:gd name="connsiteX3" fmla="*/ 4006850 w 7816850"/>
                <a:gd name="connsiteY3" fmla="*/ 23594 h 786518"/>
                <a:gd name="connsiteX4" fmla="*/ 5365750 w 7816850"/>
                <a:gd name="connsiteY4" fmla="*/ 785594 h 786518"/>
                <a:gd name="connsiteX5" fmla="*/ 6727825 w 7816850"/>
                <a:gd name="connsiteY5" fmla="*/ 1369 h 786518"/>
                <a:gd name="connsiteX6" fmla="*/ 7816850 w 7816850"/>
                <a:gd name="connsiteY6" fmla="*/ 518894 h 786518"/>
                <a:gd name="connsiteX0" fmla="*/ 0 w 7816850"/>
                <a:gd name="connsiteY0" fmla="*/ 725269 h 786518"/>
                <a:gd name="connsiteX1" fmla="*/ 1225550 w 7816850"/>
                <a:gd name="connsiteY1" fmla="*/ 23594 h 786518"/>
                <a:gd name="connsiteX2" fmla="*/ 2543175 w 7816850"/>
                <a:gd name="connsiteY2" fmla="*/ 674469 h 786518"/>
                <a:gd name="connsiteX3" fmla="*/ 4006850 w 7816850"/>
                <a:gd name="connsiteY3" fmla="*/ 23594 h 786518"/>
                <a:gd name="connsiteX4" fmla="*/ 5394325 w 7816850"/>
                <a:gd name="connsiteY4" fmla="*/ 785594 h 786518"/>
                <a:gd name="connsiteX5" fmla="*/ 6727825 w 7816850"/>
                <a:gd name="connsiteY5" fmla="*/ 1369 h 786518"/>
                <a:gd name="connsiteX6" fmla="*/ 7816850 w 7816850"/>
                <a:gd name="connsiteY6" fmla="*/ 518894 h 786518"/>
                <a:gd name="connsiteX0" fmla="*/ 0 w 7816850"/>
                <a:gd name="connsiteY0" fmla="*/ 725269 h 785747"/>
                <a:gd name="connsiteX1" fmla="*/ 1225550 w 7816850"/>
                <a:gd name="connsiteY1" fmla="*/ 23594 h 785747"/>
                <a:gd name="connsiteX2" fmla="*/ 2543175 w 7816850"/>
                <a:gd name="connsiteY2" fmla="*/ 674469 h 785747"/>
                <a:gd name="connsiteX3" fmla="*/ 4006850 w 7816850"/>
                <a:gd name="connsiteY3" fmla="*/ 23594 h 785747"/>
                <a:gd name="connsiteX4" fmla="*/ 5394325 w 7816850"/>
                <a:gd name="connsiteY4" fmla="*/ 785594 h 785747"/>
                <a:gd name="connsiteX5" fmla="*/ 6727825 w 7816850"/>
                <a:gd name="connsiteY5" fmla="*/ 1369 h 785747"/>
                <a:gd name="connsiteX6" fmla="*/ 7816850 w 7816850"/>
                <a:gd name="connsiteY6" fmla="*/ 518894 h 785747"/>
                <a:gd name="connsiteX0" fmla="*/ 0 w 7816850"/>
                <a:gd name="connsiteY0" fmla="*/ 725269 h 785747"/>
                <a:gd name="connsiteX1" fmla="*/ 1225550 w 7816850"/>
                <a:gd name="connsiteY1" fmla="*/ 23594 h 785747"/>
                <a:gd name="connsiteX2" fmla="*/ 2543175 w 7816850"/>
                <a:gd name="connsiteY2" fmla="*/ 674469 h 785747"/>
                <a:gd name="connsiteX3" fmla="*/ 4006850 w 7816850"/>
                <a:gd name="connsiteY3" fmla="*/ 23594 h 785747"/>
                <a:gd name="connsiteX4" fmla="*/ 5394325 w 7816850"/>
                <a:gd name="connsiteY4" fmla="*/ 785594 h 785747"/>
                <a:gd name="connsiteX5" fmla="*/ 6727825 w 7816850"/>
                <a:gd name="connsiteY5" fmla="*/ 1369 h 785747"/>
                <a:gd name="connsiteX6" fmla="*/ 7816850 w 7816850"/>
                <a:gd name="connsiteY6" fmla="*/ 518894 h 785747"/>
                <a:gd name="connsiteX0" fmla="*/ 0 w 7816850"/>
                <a:gd name="connsiteY0" fmla="*/ 725269 h 776224"/>
                <a:gd name="connsiteX1" fmla="*/ 1225550 w 7816850"/>
                <a:gd name="connsiteY1" fmla="*/ 23594 h 776224"/>
                <a:gd name="connsiteX2" fmla="*/ 2543175 w 7816850"/>
                <a:gd name="connsiteY2" fmla="*/ 674469 h 776224"/>
                <a:gd name="connsiteX3" fmla="*/ 4006850 w 7816850"/>
                <a:gd name="connsiteY3" fmla="*/ 23594 h 776224"/>
                <a:gd name="connsiteX4" fmla="*/ 5422900 w 7816850"/>
                <a:gd name="connsiteY4" fmla="*/ 776069 h 776224"/>
                <a:gd name="connsiteX5" fmla="*/ 6727825 w 7816850"/>
                <a:gd name="connsiteY5" fmla="*/ 1369 h 776224"/>
                <a:gd name="connsiteX6" fmla="*/ 7816850 w 7816850"/>
                <a:gd name="connsiteY6" fmla="*/ 518894 h 776224"/>
                <a:gd name="connsiteX0" fmla="*/ 0 w 7816850"/>
                <a:gd name="connsiteY0" fmla="*/ 725269 h 776069"/>
                <a:gd name="connsiteX1" fmla="*/ 1225550 w 7816850"/>
                <a:gd name="connsiteY1" fmla="*/ 23594 h 776069"/>
                <a:gd name="connsiteX2" fmla="*/ 2543175 w 7816850"/>
                <a:gd name="connsiteY2" fmla="*/ 674469 h 776069"/>
                <a:gd name="connsiteX3" fmla="*/ 4006850 w 7816850"/>
                <a:gd name="connsiteY3" fmla="*/ 23594 h 776069"/>
                <a:gd name="connsiteX4" fmla="*/ 5422900 w 7816850"/>
                <a:gd name="connsiteY4" fmla="*/ 776069 h 776069"/>
                <a:gd name="connsiteX5" fmla="*/ 6727825 w 7816850"/>
                <a:gd name="connsiteY5" fmla="*/ 1369 h 776069"/>
                <a:gd name="connsiteX6" fmla="*/ 7816850 w 7816850"/>
                <a:gd name="connsiteY6" fmla="*/ 518894 h 776069"/>
                <a:gd name="connsiteX0" fmla="*/ 0 w 7816850"/>
                <a:gd name="connsiteY0" fmla="*/ 725269 h 776069"/>
                <a:gd name="connsiteX1" fmla="*/ 1225550 w 7816850"/>
                <a:gd name="connsiteY1" fmla="*/ 23594 h 776069"/>
                <a:gd name="connsiteX2" fmla="*/ 2543175 w 7816850"/>
                <a:gd name="connsiteY2" fmla="*/ 674469 h 776069"/>
                <a:gd name="connsiteX3" fmla="*/ 4006850 w 7816850"/>
                <a:gd name="connsiteY3" fmla="*/ 23594 h 776069"/>
                <a:gd name="connsiteX4" fmla="*/ 5422900 w 7816850"/>
                <a:gd name="connsiteY4" fmla="*/ 776069 h 776069"/>
                <a:gd name="connsiteX5" fmla="*/ 6727825 w 7816850"/>
                <a:gd name="connsiteY5" fmla="*/ 1369 h 776069"/>
                <a:gd name="connsiteX6" fmla="*/ 7816850 w 7816850"/>
                <a:gd name="connsiteY6" fmla="*/ 518894 h 776069"/>
                <a:gd name="connsiteX0" fmla="*/ 0 w 7816850"/>
                <a:gd name="connsiteY0" fmla="*/ 362412 h 776069"/>
                <a:gd name="connsiteX1" fmla="*/ 1225550 w 7816850"/>
                <a:gd name="connsiteY1" fmla="*/ 23594 h 776069"/>
                <a:gd name="connsiteX2" fmla="*/ 2543175 w 7816850"/>
                <a:gd name="connsiteY2" fmla="*/ 674469 h 776069"/>
                <a:gd name="connsiteX3" fmla="*/ 4006850 w 7816850"/>
                <a:gd name="connsiteY3" fmla="*/ 23594 h 776069"/>
                <a:gd name="connsiteX4" fmla="*/ 5422900 w 7816850"/>
                <a:gd name="connsiteY4" fmla="*/ 776069 h 776069"/>
                <a:gd name="connsiteX5" fmla="*/ 6727825 w 7816850"/>
                <a:gd name="connsiteY5" fmla="*/ 1369 h 776069"/>
                <a:gd name="connsiteX6" fmla="*/ 7816850 w 7816850"/>
                <a:gd name="connsiteY6" fmla="*/ 518894 h 776069"/>
                <a:gd name="connsiteX0" fmla="*/ 0 w 7816850"/>
                <a:gd name="connsiteY0" fmla="*/ 362412 h 703498"/>
                <a:gd name="connsiteX1" fmla="*/ 1225550 w 7816850"/>
                <a:gd name="connsiteY1" fmla="*/ 23594 h 703498"/>
                <a:gd name="connsiteX2" fmla="*/ 2543175 w 7816850"/>
                <a:gd name="connsiteY2" fmla="*/ 674469 h 703498"/>
                <a:gd name="connsiteX3" fmla="*/ 4006850 w 7816850"/>
                <a:gd name="connsiteY3" fmla="*/ 23594 h 703498"/>
                <a:gd name="connsiteX4" fmla="*/ 5393872 w 7816850"/>
                <a:gd name="connsiteY4" fmla="*/ 703498 h 703498"/>
                <a:gd name="connsiteX5" fmla="*/ 6727825 w 7816850"/>
                <a:gd name="connsiteY5" fmla="*/ 1369 h 703498"/>
                <a:gd name="connsiteX6" fmla="*/ 7816850 w 7816850"/>
                <a:gd name="connsiteY6" fmla="*/ 518894 h 703498"/>
                <a:gd name="connsiteX0" fmla="*/ 0 w 7816850"/>
                <a:gd name="connsiteY0" fmla="*/ 362412 h 703498"/>
                <a:gd name="connsiteX1" fmla="*/ 1225550 w 7816850"/>
                <a:gd name="connsiteY1" fmla="*/ 23594 h 703498"/>
                <a:gd name="connsiteX2" fmla="*/ 2543175 w 7816850"/>
                <a:gd name="connsiteY2" fmla="*/ 674469 h 703498"/>
                <a:gd name="connsiteX3" fmla="*/ 3963307 w 7816850"/>
                <a:gd name="connsiteY3" fmla="*/ 255823 h 703498"/>
                <a:gd name="connsiteX4" fmla="*/ 5393872 w 7816850"/>
                <a:gd name="connsiteY4" fmla="*/ 703498 h 703498"/>
                <a:gd name="connsiteX5" fmla="*/ 6727825 w 7816850"/>
                <a:gd name="connsiteY5" fmla="*/ 1369 h 703498"/>
                <a:gd name="connsiteX6" fmla="*/ 7816850 w 7816850"/>
                <a:gd name="connsiteY6" fmla="*/ 518894 h 703498"/>
                <a:gd name="connsiteX0" fmla="*/ 0 w 7816850"/>
                <a:gd name="connsiteY0" fmla="*/ 341738 h 682824"/>
                <a:gd name="connsiteX1" fmla="*/ 1225550 w 7816850"/>
                <a:gd name="connsiteY1" fmla="*/ 2920 h 682824"/>
                <a:gd name="connsiteX2" fmla="*/ 2543175 w 7816850"/>
                <a:gd name="connsiteY2" fmla="*/ 653795 h 682824"/>
                <a:gd name="connsiteX3" fmla="*/ 3963307 w 7816850"/>
                <a:gd name="connsiteY3" fmla="*/ 235149 h 682824"/>
                <a:gd name="connsiteX4" fmla="*/ 5393872 w 7816850"/>
                <a:gd name="connsiteY4" fmla="*/ 682824 h 682824"/>
                <a:gd name="connsiteX5" fmla="*/ 6742339 w 7816850"/>
                <a:gd name="connsiteY5" fmla="*/ 53266 h 682824"/>
                <a:gd name="connsiteX6" fmla="*/ 7816850 w 7816850"/>
                <a:gd name="connsiteY6" fmla="*/ 498220 h 682824"/>
                <a:gd name="connsiteX0" fmla="*/ 0 w 7642679"/>
                <a:gd name="connsiteY0" fmla="*/ 341738 h 682824"/>
                <a:gd name="connsiteX1" fmla="*/ 1225550 w 7642679"/>
                <a:gd name="connsiteY1" fmla="*/ 2920 h 682824"/>
                <a:gd name="connsiteX2" fmla="*/ 2543175 w 7642679"/>
                <a:gd name="connsiteY2" fmla="*/ 653795 h 682824"/>
                <a:gd name="connsiteX3" fmla="*/ 3963307 w 7642679"/>
                <a:gd name="connsiteY3" fmla="*/ 235149 h 682824"/>
                <a:gd name="connsiteX4" fmla="*/ 5393872 w 7642679"/>
                <a:gd name="connsiteY4" fmla="*/ 682824 h 682824"/>
                <a:gd name="connsiteX5" fmla="*/ 6742339 w 7642679"/>
                <a:gd name="connsiteY5" fmla="*/ 53266 h 682824"/>
                <a:gd name="connsiteX6" fmla="*/ 7642679 w 7642679"/>
                <a:gd name="connsiteY6" fmla="*/ 411134 h 682824"/>
                <a:gd name="connsiteX0" fmla="*/ 0 w 7613650"/>
                <a:gd name="connsiteY0" fmla="*/ 341738 h 682824"/>
                <a:gd name="connsiteX1" fmla="*/ 1225550 w 7613650"/>
                <a:gd name="connsiteY1" fmla="*/ 2920 h 682824"/>
                <a:gd name="connsiteX2" fmla="*/ 2543175 w 7613650"/>
                <a:gd name="connsiteY2" fmla="*/ 653795 h 682824"/>
                <a:gd name="connsiteX3" fmla="*/ 3963307 w 7613650"/>
                <a:gd name="connsiteY3" fmla="*/ 235149 h 682824"/>
                <a:gd name="connsiteX4" fmla="*/ 5393872 w 7613650"/>
                <a:gd name="connsiteY4" fmla="*/ 682824 h 682824"/>
                <a:gd name="connsiteX5" fmla="*/ 6742339 w 7613650"/>
                <a:gd name="connsiteY5" fmla="*/ 53266 h 682824"/>
                <a:gd name="connsiteX6" fmla="*/ 7613650 w 7613650"/>
                <a:gd name="connsiteY6" fmla="*/ 454677 h 682824"/>
                <a:gd name="connsiteX0" fmla="*/ 0 w 7613650"/>
                <a:gd name="connsiteY0" fmla="*/ 341738 h 682824"/>
                <a:gd name="connsiteX1" fmla="*/ 1225550 w 7613650"/>
                <a:gd name="connsiteY1" fmla="*/ 2920 h 682824"/>
                <a:gd name="connsiteX2" fmla="*/ 2543175 w 7613650"/>
                <a:gd name="connsiteY2" fmla="*/ 653795 h 682824"/>
                <a:gd name="connsiteX3" fmla="*/ 3963307 w 7613650"/>
                <a:gd name="connsiteY3" fmla="*/ 235149 h 682824"/>
                <a:gd name="connsiteX4" fmla="*/ 5393872 w 7613650"/>
                <a:gd name="connsiteY4" fmla="*/ 682824 h 682824"/>
                <a:gd name="connsiteX5" fmla="*/ 6742339 w 7613650"/>
                <a:gd name="connsiteY5" fmla="*/ 53266 h 682824"/>
                <a:gd name="connsiteX6" fmla="*/ 7613650 w 7613650"/>
                <a:gd name="connsiteY6" fmla="*/ 454677 h 682824"/>
                <a:gd name="connsiteX0" fmla="*/ 0 w 7613650"/>
                <a:gd name="connsiteY0" fmla="*/ 341738 h 682824"/>
                <a:gd name="connsiteX1" fmla="*/ 1225550 w 7613650"/>
                <a:gd name="connsiteY1" fmla="*/ 2920 h 682824"/>
                <a:gd name="connsiteX2" fmla="*/ 2543175 w 7613650"/>
                <a:gd name="connsiteY2" fmla="*/ 653795 h 682824"/>
                <a:gd name="connsiteX3" fmla="*/ 3963307 w 7613650"/>
                <a:gd name="connsiteY3" fmla="*/ 235149 h 682824"/>
                <a:gd name="connsiteX4" fmla="*/ 5393872 w 7613650"/>
                <a:gd name="connsiteY4" fmla="*/ 682824 h 682824"/>
                <a:gd name="connsiteX5" fmla="*/ 6742339 w 7613650"/>
                <a:gd name="connsiteY5" fmla="*/ 53266 h 682824"/>
                <a:gd name="connsiteX6" fmla="*/ 7613650 w 7613650"/>
                <a:gd name="connsiteY6" fmla="*/ 454677 h 682824"/>
                <a:gd name="connsiteX0" fmla="*/ 0 w 7613650"/>
                <a:gd name="connsiteY0" fmla="*/ 341738 h 682824"/>
                <a:gd name="connsiteX1" fmla="*/ 1225550 w 7613650"/>
                <a:gd name="connsiteY1" fmla="*/ 2920 h 682824"/>
                <a:gd name="connsiteX2" fmla="*/ 2543175 w 7613650"/>
                <a:gd name="connsiteY2" fmla="*/ 653795 h 682824"/>
                <a:gd name="connsiteX3" fmla="*/ 3963307 w 7613650"/>
                <a:gd name="connsiteY3" fmla="*/ 235149 h 682824"/>
                <a:gd name="connsiteX4" fmla="*/ 5393872 w 7613650"/>
                <a:gd name="connsiteY4" fmla="*/ 682824 h 682824"/>
                <a:gd name="connsiteX5" fmla="*/ 6742339 w 7613650"/>
                <a:gd name="connsiteY5" fmla="*/ 53266 h 682824"/>
                <a:gd name="connsiteX6" fmla="*/ 7613650 w 7613650"/>
                <a:gd name="connsiteY6" fmla="*/ 454677 h 682824"/>
                <a:gd name="connsiteX0" fmla="*/ 0 w 7613650"/>
                <a:gd name="connsiteY0" fmla="*/ 341738 h 682824"/>
                <a:gd name="connsiteX1" fmla="*/ 1225550 w 7613650"/>
                <a:gd name="connsiteY1" fmla="*/ 2920 h 682824"/>
                <a:gd name="connsiteX2" fmla="*/ 2543175 w 7613650"/>
                <a:gd name="connsiteY2" fmla="*/ 653795 h 682824"/>
                <a:gd name="connsiteX3" fmla="*/ 3963307 w 7613650"/>
                <a:gd name="connsiteY3" fmla="*/ 235149 h 682824"/>
                <a:gd name="connsiteX4" fmla="*/ 5393872 w 7613650"/>
                <a:gd name="connsiteY4" fmla="*/ 682824 h 682824"/>
                <a:gd name="connsiteX5" fmla="*/ 6742339 w 7613650"/>
                <a:gd name="connsiteY5" fmla="*/ 53266 h 682824"/>
                <a:gd name="connsiteX6" fmla="*/ 7613650 w 7613650"/>
                <a:gd name="connsiteY6" fmla="*/ 454677 h 682824"/>
                <a:gd name="connsiteX0" fmla="*/ 0 w 7613650"/>
                <a:gd name="connsiteY0" fmla="*/ 341738 h 682824"/>
                <a:gd name="connsiteX1" fmla="*/ 1225550 w 7613650"/>
                <a:gd name="connsiteY1" fmla="*/ 2920 h 682824"/>
                <a:gd name="connsiteX2" fmla="*/ 2543175 w 7613650"/>
                <a:gd name="connsiteY2" fmla="*/ 653795 h 682824"/>
                <a:gd name="connsiteX3" fmla="*/ 3963307 w 7613650"/>
                <a:gd name="connsiteY3" fmla="*/ 235149 h 682824"/>
                <a:gd name="connsiteX4" fmla="*/ 5393872 w 7613650"/>
                <a:gd name="connsiteY4" fmla="*/ 682824 h 682824"/>
                <a:gd name="connsiteX5" fmla="*/ 6742339 w 7613650"/>
                <a:gd name="connsiteY5" fmla="*/ 53266 h 682824"/>
                <a:gd name="connsiteX6" fmla="*/ 7613650 w 7613650"/>
                <a:gd name="connsiteY6" fmla="*/ 454677 h 68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13650" h="682824">
                  <a:moveTo>
                    <a:pt x="0" y="341738"/>
                  </a:moveTo>
                  <a:cubicBezTo>
                    <a:pt x="157692" y="222146"/>
                    <a:pt x="601133" y="-29888"/>
                    <a:pt x="1225550" y="2920"/>
                  </a:cubicBezTo>
                  <a:cubicBezTo>
                    <a:pt x="1823508" y="35728"/>
                    <a:pt x="2069042" y="611462"/>
                    <a:pt x="2543175" y="653795"/>
                  </a:cubicBezTo>
                  <a:cubicBezTo>
                    <a:pt x="3104092" y="649562"/>
                    <a:pt x="3469065" y="229857"/>
                    <a:pt x="3963307" y="235149"/>
                  </a:cubicBezTo>
                  <a:cubicBezTo>
                    <a:pt x="4616299" y="231974"/>
                    <a:pt x="4687359" y="672392"/>
                    <a:pt x="5393872" y="682824"/>
                  </a:cubicBezTo>
                  <a:cubicBezTo>
                    <a:pt x="6008461" y="610102"/>
                    <a:pt x="6205764" y="130524"/>
                    <a:pt x="6742339" y="53266"/>
                  </a:cubicBezTo>
                  <a:cubicBezTo>
                    <a:pt x="7158415" y="32099"/>
                    <a:pt x="7483777" y="273098"/>
                    <a:pt x="7613650" y="454677"/>
                  </a:cubicBezTo>
                </a:path>
              </a:pathLst>
            </a:custGeom>
            <a:noFill/>
            <a:ln w="952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ysDash"/>
              <a:tailEnd type="triangle" w="med" len="lg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6" name="圆角矩形 64">
              <a:extLst>
                <a:ext uri="{FF2B5EF4-FFF2-40B4-BE49-F238E27FC236}">
                  <a16:creationId xmlns:a16="http://schemas.microsoft.com/office/drawing/2014/main" id="{ED987211-981F-4ECE-9293-D66D01977A2B}"/>
                </a:ext>
              </a:extLst>
            </p:cNvPr>
            <p:cNvSpPr/>
            <p:nvPr/>
          </p:nvSpPr>
          <p:spPr bwMode="auto">
            <a:xfrm>
              <a:off x="1486545" y="4242833"/>
              <a:ext cx="965686" cy="869240"/>
            </a:xfrm>
            <a:prstGeom prst="roundRect">
              <a:avLst>
                <a:gd name="adj" fmla="val 5673"/>
              </a:avLst>
            </a:prstGeom>
            <a:solidFill>
              <a:srgbClr val="13A907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8" name="圆角矩形 65">
              <a:extLst>
                <a:ext uri="{FF2B5EF4-FFF2-40B4-BE49-F238E27FC236}">
                  <a16:creationId xmlns:a16="http://schemas.microsoft.com/office/drawing/2014/main" id="{71F4F362-AC2C-4F16-BD2D-1E39CEE37D80}"/>
                </a:ext>
              </a:extLst>
            </p:cNvPr>
            <p:cNvSpPr/>
            <p:nvPr/>
          </p:nvSpPr>
          <p:spPr bwMode="auto">
            <a:xfrm>
              <a:off x="1487646" y="4235864"/>
              <a:ext cx="965686" cy="869240"/>
            </a:xfrm>
            <a:prstGeom prst="roundRect">
              <a:avLst>
                <a:gd name="adj" fmla="val 5673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72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0" name="椭圆 10">
              <a:extLst>
                <a:ext uri="{FF2B5EF4-FFF2-40B4-BE49-F238E27FC236}">
                  <a16:creationId xmlns:a16="http://schemas.microsoft.com/office/drawing/2014/main" id="{A5351553-0777-4A0F-AE5C-C00115E7FD05}"/>
                </a:ext>
              </a:extLst>
            </p:cNvPr>
            <p:cNvSpPr/>
            <p:nvPr/>
          </p:nvSpPr>
          <p:spPr bwMode="auto">
            <a:xfrm>
              <a:off x="1535757" y="3378523"/>
              <a:ext cx="881063" cy="1400175"/>
            </a:xfrm>
            <a:custGeom>
              <a:avLst/>
              <a:gdLst>
                <a:gd name="connsiteX0" fmla="*/ 564273 w 1405538"/>
                <a:gd name="connsiteY0" fmla="*/ 0 h 2135354"/>
                <a:gd name="connsiteX1" fmla="*/ 823003 w 1405538"/>
                <a:gd name="connsiteY1" fmla="*/ 0 h 2135354"/>
                <a:gd name="connsiteX2" fmla="*/ 1405538 w 1405538"/>
                <a:gd name="connsiteY2" fmla="*/ 1732147 h 2135354"/>
                <a:gd name="connsiteX3" fmla="*/ 1387275 w 1405538"/>
                <a:gd name="connsiteY3" fmla="*/ 1841423 h 2135354"/>
                <a:gd name="connsiteX4" fmla="*/ 1380484 w 1405538"/>
                <a:gd name="connsiteY4" fmla="*/ 1841423 h 2135354"/>
                <a:gd name="connsiteX5" fmla="*/ 1383925 w 1405538"/>
                <a:gd name="connsiteY5" fmla="*/ 1855288 h 2135354"/>
                <a:gd name="connsiteX6" fmla="*/ 694344 w 1405538"/>
                <a:gd name="connsiteY6" fmla="*/ 2135354 h 2135354"/>
                <a:gd name="connsiteX7" fmla="*/ 4763 w 1405538"/>
                <a:gd name="connsiteY7" fmla="*/ 1855288 h 2135354"/>
                <a:gd name="connsiteX8" fmla="*/ 8205 w 1405538"/>
                <a:gd name="connsiteY8" fmla="*/ 1841423 h 2135354"/>
                <a:gd name="connsiteX9" fmla="*/ 0 w 1405538"/>
                <a:gd name="connsiteY9" fmla="*/ 1841423 h 2135354"/>
                <a:gd name="connsiteX10" fmla="*/ 564273 w 1405538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60593 w 1457926"/>
                <a:gd name="connsiteY8" fmla="*/ 1841423 h 2135354"/>
                <a:gd name="connsiteX9" fmla="*/ 0 w 1457926"/>
                <a:gd name="connsiteY9" fmla="*/ 1731886 h 2135354"/>
                <a:gd name="connsiteX10" fmla="*/ 616661 w 1457926"/>
                <a:gd name="connsiteY10" fmla="*/ 0 h 2135354"/>
                <a:gd name="connsiteX0" fmla="*/ 689418 w 1530683"/>
                <a:gd name="connsiteY0" fmla="*/ 0 h 2135354"/>
                <a:gd name="connsiteX1" fmla="*/ 948148 w 1530683"/>
                <a:gd name="connsiteY1" fmla="*/ 0 h 2135354"/>
                <a:gd name="connsiteX2" fmla="*/ 1530683 w 1530683"/>
                <a:gd name="connsiteY2" fmla="*/ 1732147 h 2135354"/>
                <a:gd name="connsiteX3" fmla="*/ 1512420 w 1530683"/>
                <a:gd name="connsiteY3" fmla="*/ 1841423 h 2135354"/>
                <a:gd name="connsiteX4" fmla="*/ 1505629 w 1530683"/>
                <a:gd name="connsiteY4" fmla="*/ 1841423 h 2135354"/>
                <a:gd name="connsiteX5" fmla="*/ 1509070 w 1530683"/>
                <a:gd name="connsiteY5" fmla="*/ 1855288 h 2135354"/>
                <a:gd name="connsiteX6" fmla="*/ 819489 w 1530683"/>
                <a:gd name="connsiteY6" fmla="*/ 2135354 h 2135354"/>
                <a:gd name="connsiteX7" fmla="*/ 129908 w 1530683"/>
                <a:gd name="connsiteY7" fmla="*/ 1855288 h 2135354"/>
                <a:gd name="connsiteX8" fmla="*/ 0 w 1530683"/>
                <a:gd name="connsiteY8" fmla="*/ 1841423 h 2135354"/>
                <a:gd name="connsiteX9" fmla="*/ 72757 w 1530683"/>
                <a:gd name="connsiteY9" fmla="*/ 1731886 h 2135354"/>
                <a:gd name="connsiteX10" fmla="*/ 689418 w 1530683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0 w 1457926"/>
                <a:gd name="connsiteY8" fmla="*/ 1731886 h 2135354"/>
                <a:gd name="connsiteX9" fmla="*/ 616661 w 1457926"/>
                <a:gd name="connsiteY9" fmla="*/ 0 h 2135354"/>
                <a:gd name="connsiteX0" fmla="*/ 559510 w 1400775"/>
                <a:gd name="connsiteY0" fmla="*/ 0 h 2135354"/>
                <a:gd name="connsiteX1" fmla="*/ 818240 w 1400775"/>
                <a:gd name="connsiteY1" fmla="*/ 0 h 2135354"/>
                <a:gd name="connsiteX2" fmla="*/ 1400775 w 1400775"/>
                <a:gd name="connsiteY2" fmla="*/ 1732147 h 2135354"/>
                <a:gd name="connsiteX3" fmla="*/ 1382512 w 1400775"/>
                <a:gd name="connsiteY3" fmla="*/ 1841423 h 2135354"/>
                <a:gd name="connsiteX4" fmla="*/ 1375721 w 1400775"/>
                <a:gd name="connsiteY4" fmla="*/ 1841423 h 2135354"/>
                <a:gd name="connsiteX5" fmla="*/ 1379162 w 1400775"/>
                <a:gd name="connsiteY5" fmla="*/ 1855288 h 2135354"/>
                <a:gd name="connsiteX6" fmla="*/ 689581 w 1400775"/>
                <a:gd name="connsiteY6" fmla="*/ 2135354 h 2135354"/>
                <a:gd name="connsiteX7" fmla="*/ 0 w 1400775"/>
                <a:gd name="connsiteY7" fmla="*/ 1855288 h 2135354"/>
                <a:gd name="connsiteX8" fmla="*/ 559510 w 1400775"/>
                <a:gd name="connsiteY8" fmla="*/ 0 h 2135354"/>
                <a:gd name="connsiteX0" fmla="*/ 559510 w 1382512"/>
                <a:gd name="connsiteY0" fmla="*/ 0 h 2135354"/>
                <a:gd name="connsiteX1" fmla="*/ 818240 w 1382512"/>
                <a:gd name="connsiteY1" fmla="*/ 0 h 2135354"/>
                <a:gd name="connsiteX2" fmla="*/ 1382512 w 1382512"/>
                <a:gd name="connsiteY2" fmla="*/ 1841423 h 2135354"/>
                <a:gd name="connsiteX3" fmla="*/ 1375721 w 1382512"/>
                <a:gd name="connsiteY3" fmla="*/ 1841423 h 2135354"/>
                <a:gd name="connsiteX4" fmla="*/ 1379162 w 1382512"/>
                <a:gd name="connsiteY4" fmla="*/ 1855288 h 2135354"/>
                <a:gd name="connsiteX5" fmla="*/ 689581 w 1382512"/>
                <a:gd name="connsiteY5" fmla="*/ 2135354 h 2135354"/>
                <a:gd name="connsiteX6" fmla="*/ 0 w 1382512"/>
                <a:gd name="connsiteY6" fmla="*/ 1855288 h 2135354"/>
                <a:gd name="connsiteX7" fmla="*/ 559510 w 1382512"/>
                <a:gd name="connsiteY7" fmla="*/ 0 h 2135354"/>
                <a:gd name="connsiteX0" fmla="*/ 559510 w 1392037"/>
                <a:gd name="connsiteY0" fmla="*/ 0 h 2135354"/>
                <a:gd name="connsiteX1" fmla="*/ 818240 w 1392037"/>
                <a:gd name="connsiteY1" fmla="*/ 0 h 2135354"/>
                <a:gd name="connsiteX2" fmla="*/ 1392037 w 1392037"/>
                <a:gd name="connsiteY2" fmla="*/ 1727123 h 2135354"/>
                <a:gd name="connsiteX3" fmla="*/ 1375721 w 1392037"/>
                <a:gd name="connsiteY3" fmla="*/ 1841423 h 2135354"/>
                <a:gd name="connsiteX4" fmla="*/ 1379162 w 1392037"/>
                <a:gd name="connsiteY4" fmla="*/ 1855288 h 2135354"/>
                <a:gd name="connsiteX5" fmla="*/ 689581 w 1392037"/>
                <a:gd name="connsiteY5" fmla="*/ 2135354 h 2135354"/>
                <a:gd name="connsiteX6" fmla="*/ 0 w 1392037"/>
                <a:gd name="connsiteY6" fmla="*/ 1855288 h 2135354"/>
                <a:gd name="connsiteX7" fmla="*/ 559510 w 1392037"/>
                <a:gd name="connsiteY7" fmla="*/ 0 h 2135354"/>
                <a:gd name="connsiteX0" fmla="*/ 559510 w 1379162"/>
                <a:gd name="connsiteY0" fmla="*/ 0 h 2135354"/>
                <a:gd name="connsiteX1" fmla="*/ 818240 w 1379162"/>
                <a:gd name="connsiteY1" fmla="*/ 0 h 2135354"/>
                <a:gd name="connsiteX2" fmla="*/ 1375721 w 1379162"/>
                <a:gd name="connsiteY2" fmla="*/ 1841423 h 2135354"/>
                <a:gd name="connsiteX3" fmla="*/ 1379162 w 1379162"/>
                <a:gd name="connsiteY3" fmla="*/ 1855288 h 2135354"/>
                <a:gd name="connsiteX4" fmla="*/ 689581 w 1379162"/>
                <a:gd name="connsiteY4" fmla="*/ 2135354 h 2135354"/>
                <a:gd name="connsiteX5" fmla="*/ 0 w 1379162"/>
                <a:gd name="connsiteY5" fmla="*/ 1855288 h 2135354"/>
                <a:gd name="connsiteX6" fmla="*/ 559510 w 1379162"/>
                <a:gd name="connsiteY6" fmla="*/ 0 h 2135354"/>
                <a:gd name="connsiteX0" fmla="*/ 559510 w 1379162"/>
                <a:gd name="connsiteY0" fmla="*/ 3 h 2135357"/>
                <a:gd name="connsiteX1" fmla="*/ 818240 w 1379162"/>
                <a:gd name="connsiteY1" fmla="*/ 3 h 2135357"/>
                <a:gd name="connsiteX2" fmla="*/ 1375721 w 1379162"/>
                <a:gd name="connsiteY2" fmla="*/ 1841426 h 2135357"/>
                <a:gd name="connsiteX3" fmla="*/ 1379162 w 1379162"/>
                <a:gd name="connsiteY3" fmla="*/ 1855291 h 2135357"/>
                <a:gd name="connsiteX4" fmla="*/ 689581 w 1379162"/>
                <a:gd name="connsiteY4" fmla="*/ 2135357 h 2135357"/>
                <a:gd name="connsiteX5" fmla="*/ 0 w 1379162"/>
                <a:gd name="connsiteY5" fmla="*/ 1855291 h 2135357"/>
                <a:gd name="connsiteX6" fmla="*/ 559510 w 1379162"/>
                <a:gd name="connsiteY6" fmla="*/ 3 h 2135357"/>
                <a:gd name="connsiteX0" fmla="*/ 559510 w 1379162"/>
                <a:gd name="connsiteY0" fmla="*/ 40216 h 2175570"/>
                <a:gd name="connsiteX1" fmla="*/ 818240 w 1379162"/>
                <a:gd name="connsiteY1" fmla="*/ 40216 h 2175570"/>
                <a:gd name="connsiteX2" fmla="*/ 1375721 w 1379162"/>
                <a:gd name="connsiteY2" fmla="*/ 1881639 h 2175570"/>
                <a:gd name="connsiteX3" fmla="*/ 1379162 w 1379162"/>
                <a:gd name="connsiteY3" fmla="*/ 1895504 h 2175570"/>
                <a:gd name="connsiteX4" fmla="*/ 689581 w 1379162"/>
                <a:gd name="connsiteY4" fmla="*/ 2175570 h 2175570"/>
                <a:gd name="connsiteX5" fmla="*/ 0 w 1379162"/>
                <a:gd name="connsiteY5" fmla="*/ 1895504 h 2175570"/>
                <a:gd name="connsiteX6" fmla="*/ 559510 w 1379162"/>
                <a:gd name="connsiteY6" fmla="*/ 40216 h 2175570"/>
                <a:gd name="connsiteX0" fmla="*/ 559510 w 1379162"/>
                <a:gd name="connsiteY0" fmla="*/ 50079 h 2185433"/>
                <a:gd name="connsiteX1" fmla="*/ 818240 w 1379162"/>
                <a:gd name="connsiteY1" fmla="*/ 50079 h 2185433"/>
                <a:gd name="connsiteX2" fmla="*/ 1375721 w 1379162"/>
                <a:gd name="connsiteY2" fmla="*/ 1891502 h 2185433"/>
                <a:gd name="connsiteX3" fmla="*/ 1379162 w 1379162"/>
                <a:gd name="connsiteY3" fmla="*/ 1905367 h 2185433"/>
                <a:gd name="connsiteX4" fmla="*/ 689581 w 1379162"/>
                <a:gd name="connsiteY4" fmla="*/ 2185433 h 2185433"/>
                <a:gd name="connsiteX5" fmla="*/ 0 w 1379162"/>
                <a:gd name="connsiteY5" fmla="*/ 1905367 h 2185433"/>
                <a:gd name="connsiteX6" fmla="*/ 559510 w 1379162"/>
                <a:gd name="connsiteY6" fmla="*/ 50079 h 2185433"/>
                <a:gd name="connsiteX0" fmla="*/ 559510 w 1379162"/>
                <a:gd name="connsiteY0" fmla="*/ 52984 h 2188338"/>
                <a:gd name="connsiteX1" fmla="*/ 818240 w 1379162"/>
                <a:gd name="connsiteY1" fmla="*/ 52984 h 2188338"/>
                <a:gd name="connsiteX2" fmla="*/ 1375721 w 1379162"/>
                <a:gd name="connsiteY2" fmla="*/ 1894407 h 2188338"/>
                <a:gd name="connsiteX3" fmla="*/ 1379162 w 1379162"/>
                <a:gd name="connsiteY3" fmla="*/ 1908272 h 2188338"/>
                <a:gd name="connsiteX4" fmla="*/ 689581 w 1379162"/>
                <a:gd name="connsiteY4" fmla="*/ 2188338 h 2188338"/>
                <a:gd name="connsiteX5" fmla="*/ 0 w 1379162"/>
                <a:gd name="connsiteY5" fmla="*/ 1908272 h 2188338"/>
                <a:gd name="connsiteX6" fmla="*/ 559510 w 1379162"/>
                <a:gd name="connsiteY6" fmla="*/ 52984 h 218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9162" h="2188338">
                  <a:moveTo>
                    <a:pt x="559510" y="52984"/>
                  </a:moveTo>
                  <a:cubicBezTo>
                    <a:pt x="593366" y="5359"/>
                    <a:pt x="731997" y="-37503"/>
                    <a:pt x="818240" y="52984"/>
                  </a:cubicBezTo>
                  <a:cubicBezTo>
                    <a:pt x="816162" y="50325"/>
                    <a:pt x="1282234" y="1585192"/>
                    <a:pt x="1375721" y="1894407"/>
                  </a:cubicBezTo>
                  <a:cubicBezTo>
                    <a:pt x="1378870" y="1898789"/>
                    <a:pt x="1379162" y="1903517"/>
                    <a:pt x="1379162" y="1908272"/>
                  </a:cubicBezTo>
                  <a:cubicBezTo>
                    <a:pt x="1379162" y="2062948"/>
                    <a:pt x="1070426" y="2188338"/>
                    <a:pt x="689581" y="2188338"/>
                  </a:cubicBezTo>
                  <a:cubicBezTo>
                    <a:pt x="308736" y="2188338"/>
                    <a:pt x="0" y="2062948"/>
                    <a:pt x="0" y="1908272"/>
                  </a:cubicBezTo>
                  <a:lnTo>
                    <a:pt x="559510" y="529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1" name="椭圆 10">
              <a:extLst>
                <a:ext uri="{FF2B5EF4-FFF2-40B4-BE49-F238E27FC236}">
                  <a16:creationId xmlns:a16="http://schemas.microsoft.com/office/drawing/2014/main" id="{000C115F-E57C-49E9-86EB-0E1F45CB5AB4}"/>
                </a:ext>
              </a:extLst>
            </p:cNvPr>
            <p:cNvSpPr/>
            <p:nvPr/>
          </p:nvSpPr>
          <p:spPr bwMode="auto">
            <a:xfrm>
              <a:off x="1734195" y="3694435"/>
              <a:ext cx="484187" cy="274638"/>
            </a:xfrm>
            <a:custGeom>
              <a:avLst/>
              <a:gdLst/>
              <a:ahLst/>
              <a:cxnLst/>
              <a:rect l="l" t="t" r="r" b="b"/>
              <a:pathLst>
                <a:path w="590834" h="334594">
                  <a:moveTo>
                    <a:pt x="86928" y="0"/>
                  </a:moveTo>
                  <a:cubicBezTo>
                    <a:pt x="160265" y="23782"/>
                    <a:pt x="240109" y="35684"/>
                    <a:pt x="323402" y="35684"/>
                  </a:cubicBezTo>
                  <a:cubicBezTo>
                    <a:pt x="387332" y="35684"/>
                    <a:pt x="449230" y="28672"/>
                    <a:pt x="507434" y="13120"/>
                  </a:cubicBezTo>
                  <a:cubicBezTo>
                    <a:pt x="531772" y="93575"/>
                    <a:pt x="560176" y="187373"/>
                    <a:pt x="590834" y="288543"/>
                  </a:cubicBezTo>
                  <a:cubicBezTo>
                    <a:pt x="499769" y="318822"/>
                    <a:pt x="400175" y="334594"/>
                    <a:pt x="296010" y="334594"/>
                  </a:cubicBezTo>
                  <a:cubicBezTo>
                    <a:pt x="191403" y="334594"/>
                    <a:pt x="91406" y="318688"/>
                    <a:pt x="0" y="288246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3" name="椭圆 10">
              <a:extLst>
                <a:ext uri="{FF2B5EF4-FFF2-40B4-BE49-F238E27FC236}">
                  <a16:creationId xmlns:a16="http://schemas.microsoft.com/office/drawing/2014/main" id="{0351F90A-6CCD-4570-BAD0-500D88947AC9}"/>
                </a:ext>
              </a:extLst>
            </p:cNvPr>
            <p:cNvSpPr/>
            <p:nvPr/>
          </p:nvSpPr>
          <p:spPr bwMode="auto">
            <a:xfrm>
              <a:off x="1600845" y="4167510"/>
              <a:ext cx="754062" cy="268288"/>
            </a:xfrm>
            <a:custGeom>
              <a:avLst/>
              <a:gdLst/>
              <a:ahLst/>
              <a:cxnLst/>
              <a:rect l="l" t="t" r="r" b="b"/>
              <a:pathLst>
                <a:path w="1082218" h="392352">
                  <a:moveTo>
                    <a:pt x="92746" y="0"/>
                  </a:moveTo>
                  <a:cubicBezTo>
                    <a:pt x="229132" y="56158"/>
                    <a:pt x="381210" y="86960"/>
                    <a:pt x="541436" y="86960"/>
                  </a:cubicBezTo>
                  <a:cubicBezTo>
                    <a:pt x="701493" y="86960"/>
                    <a:pt x="853418" y="56223"/>
                    <a:pt x="989694" y="184"/>
                  </a:cubicBezTo>
                  <a:cubicBezTo>
                    <a:pt x="1021621" y="105469"/>
                    <a:pt x="1052999" y="208935"/>
                    <a:pt x="1082218" y="305289"/>
                  </a:cubicBezTo>
                  <a:cubicBezTo>
                    <a:pt x="917102" y="361516"/>
                    <a:pt x="732512" y="392352"/>
                    <a:pt x="537839" y="392352"/>
                  </a:cubicBezTo>
                  <a:cubicBezTo>
                    <a:pt x="345739" y="392352"/>
                    <a:pt x="163457" y="362325"/>
                    <a:pt x="0" y="307539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6" name="圆角矩形 70">
              <a:extLst>
                <a:ext uri="{FF2B5EF4-FFF2-40B4-BE49-F238E27FC236}">
                  <a16:creationId xmlns:a16="http://schemas.microsoft.com/office/drawing/2014/main" id="{9B9812D2-5D3D-4827-BB56-36FE2CC032F6}"/>
                </a:ext>
              </a:extLst>
            </p:cNvPr>
            <p:cNvSpPr/>
            <p:nvPr/>
          </p:nvSpPr>
          <p:spPr bwMode="auto">
            <a:xfrm>
              <a:off x="4294832" y="4242833"/>
              <a:ext cx="965687" cy="869240"/>
            </a:xfrm>
            <a:prstGeom prst="roundRect">
              <a:avLst>
                <a:gd name="adj" fmla="val 5673"/>
              </a:avLst>
            </a:prstGeom>
            <a:solidFill>
              <a:srgbClr val="13A907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7" name="圆角矩形 71">
              <a:extLst>
                <a:ext uri="{FF2B5EF4-FFF2-40B4-BE49-F238E27FC236}">
                  <a16:creationId xmlns:a16="http://schemas.microsoft.com/office/drawing/2014/main" id="{15082717-6B88-4B4C-9126-1B09C51DF0E0}"/>
                </a:ext>
              </a:extLst>
            </p:cNvPr>
            <p:cNvSpPr/>
            <p:nvPr/>
          </p:nvSpPr>
          <p:spPr bwMode="auto">
            <a:xfrm>
              <a:off x="4295933" y="4235864"/>
              <a:ext cx="965687" cy="869240"/>
            </a:xfrm>
            <a:prstGeom prst="roundRect">
              <a:avLst>
                <a:gd name="adj" fmla="val 5673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8" name="椭圆 10">
              <a:extLst>
                <a:ext uri="{FF2B5EF4-FFF2-40B4-BE49-F238E27FC236}">
                  <a16:creationId xmlns:a16="http://schemas.microsoft.com/office/drawing/2014/main" id="{9DA75F71-2475-4374-AC86-BD89B2817663}"/>
                </a:ext>
              </a:extLst>
            </p:cNvPr>
            <p:cNvSpPr/>
            <p:nvPr/>
          </p:nvSpPr>
          <p:spPr bwMode="auto">
            <a:xfrm>
              <a:off x="4344045" y="3378523"/>
              <a:ext cx="881062" cy="1400175"/>
            </a:xfrm>
            <a:custGeom>
              <a:avLst/>
              <a:gdLst>
                <a:gd name="connsiteX0" fmla="*/ 564273 w 1405538"/>
                <a:gd name="connsiteY0" fmla="*/ 0 h 2135354"/>
                <a:gd name="connsiteX1" fmla="*/ 823003 w 1405538"/>
                <a:gd name="connsiteY1" fmla="*/ 0 h 2135354"/>
                <a:gd name="connsiteX2" fmla="*/ 1405538 w 1405538"/>
                <a:gd name="connsiteY2" fmla="*/ 1732147 h 2135354"/>
                <a:gd name="connsiteX3" fmla="*/ 1387275 w 1405538"/>
                <a:gd name="connsiteY3" fmla="*/ 1841423 h 2135354"/>
                <a:gd name="connsiteX4" fmla="*/ 1380484 w 1405538"/>
                <a:gd name="connsiteY4" fmla="*/ 1841423 h 2135354"/>
                <a:gd name="connsiteX5" fmla="*/ 1383925 w 1405538"/>
                <a:gd name="connsiteY5" fmla="*/ 1855288 h 2135354"/>
                <a:gd name="connsiteX6" fmla="*/ 694344 w 1405538"/>
                <a:gd name="connsiteY6" fmla="*/ 2135354 h 2135354"/>
                <a:gd name="connsiteX7" fmla="*/ 4763 w 1405538"/>
                <a:gd name="connsiteY7" fmla="*/ 1855288 h 2135354"/>
                <a:gd name="connsiteX8" fmla="*/ 8205 w 1405538"/>
                <a:gd name="connsiteY8" fmla="*/ 1841423 h 2135354"/>
                <a:gd name="connsiteX9" fmla="*/ 0 w 1405538"/>
                <a:gd name="connsiteY9" fmla="*/ 1841423 h 2135354"/>
                <a:gd name="connsiteX10" fmla="*/ 564273 w 1405538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60593 w 1457926"/>
                <a:gd name="connsiteY8" fmla="*/ 1841423 h 2135354"/>
                <a:gd name="connsiteX9" fmla="*/ 0 w 1457926"/>
                <a:gd name="connsiteY9" fmla="*/ 1731886 h 2135354"/>
                <a:gd name="connsiteX10" fmla="*/ 616661 w 1457926"/>
                <a:gd name="connsiteY10" fmla="*/ 0 h 2135354"/>
                <a:gd name="connsiteX0" fmla="*/ 689418 w 1530683"/>
                <a:gd name="connsiteY0" fmla="*/ 0 h 2135354"/>
                <a:gd name="connsiteX1" fmla="*/ 948148 w 1530683"/>
                <a:gd name="connsiteY1" fmla="*/ 0 h 2135354"/>
                <a:gd name="connsiteX2" fmla="*/ 1530683 w 1530683"/>
                <a:gd name="connsiteY2" fmla="*/ 1732147 h 2135354"/>
                <a:gd name="connsiteX3" fmla="*/ 1512420 w 1530683"/>
                <a:gd name="connsiteY3" fmla="*/ 1841423 h 2135354"/>
                <a:gd name="connsiteX4" fmla="*/ 1505629 w 1530683"/>
                <a:gd name="connsiteY4" fmla="*/ 1841423 h 2135354"/>
                <a:gd name="connsiteX5" fmla="*/ 1509070 w 1530683"/>
                <a:gd name="connsiteY5" fmla="*/ 1855288 h 2135354"/>
                <a:gd name="connsiteX6" fmla="*/ 819489 w 1530683"/>
                <a:gd name="connsiteY6" fmla="*/ 2135354 h 2135354"/>
                <a:gd name="connsiteX7" fmla="*/ 129908 w 1530683"/>
                <a:gd name="connsiteY7" fmla="*/ 1855288 h 2135354"/>
                <a:gd name="connsiteX8" fmla="*/ 0 w 1530683"/>
                <a:gd name="connsiteY8" fmla="*/ 1841423 h 2135354"/>
                <a:gd name="connsiteX9" fmla="*/ 72757 w 1530683"/>
                <a:gd name="connsiteY9" fmla="*/ 1731886 h 2135354"/>
                <a:gd name="connsiteX10" fmla="*/ 689418 w 1530683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0 w 1457926"/>
                <a:gd name="connsiteY8" fmla="*/ 1731886 h 2135354"/>
                <a:gd name="connsiteX9" fmla="*/ 616661 w 1457926"/>
                <a:gd name="connsiteY9" fmla="*/ 0 h 2135354"/>
                <a:gd name="connsiteX0" fmla="*/ 559510 w 1400775"/>
                <a:gd name="connsiteY0" fmla="*/ 0 h 2135354"/>
                <a:gd name="connsiteX1" fmla="*/ 818240 w 1400775"/>
                <a:gd name="connsiteY1" fmla="*/ 0 h 2135354"/>
                <a:gd name="connsiteX2" fmla="*/ 1400775 w 1400775"/>
                <a:gd name="connsiteY2" fmla="*/ 1732147 h 2135354"/>
                <a:gd name="connsiteX3" fmla="*/ 1382512 w 1400775"/>
                <a:gd name="connsiteY3" fmla="*/ 1841423 h 2135354"/>
                <a:gd name="connsiteX4" fmla="*/ 1375721 w 1400775"/>
                <a:gd name="connsiteY4" fmla="*/ 1841423 h 2135354"/>
                <a:gd name="connsiteX5" fmla="*/ 1379162 w 1400775"/>
                <a:gd name="connsiteY5" fmla="*/ 1855288 h 2135354"/>
                <a:gd name="connsiteX6" fmla="*/ 689581 w 1400775"/>
                <a:gd name="connsiteY6" fmla="*/ 2135354 h 2135354"/>
                <a:gd name="connsiteX7" fmla="*/ 0 w 1400775"/>
                <a:gd name="connsiteY7" fmla="*/ 1855288 h 2135354"/>
                <a:gd name="connsiteX8" fmla="*/ 559510 w 1400775"/>
                <a:gd name="connsiteY8" fmla="*/ 0 h 2135354"/>
                <a:gd name="connsiteX0" fmla="*/ 559510 w 1382512"/>
                <a:gd name="connsiteY0" fmla="*/ 0 h 2135354"/>
                <a:gd name="connsiteX1" fmla="*/ 818240 w 1382512"/>
                <a:gd name="connsiteY1" fmla="*/ 0 h 2135354"/>
                <a:gd name="connsiteX2" fmla="*/ 1382512 w 1382512"/>
                <a:gd name="connsiteY2" fmla="*/ 1841423 h 2135354"/>
                <a:gd name="connsiteX3" fmla="*/ 1375721 w 1382512"/>
                <a:gd name="connsiteY3" fmla="*/ 1841423 h 2135354"/>
                <a:gd name="connsiteX4" fmla="*/ 1379162 w 1382512"/>
                <a:gd name="connsiteY4" fmla="*/ 1855288 h 2135354"/>
                <a:gd name="connsiteX5" fmla="*/ 689581 w 1382512"/>
                <a:gd name="connsiteY5" fmla="*/ 2135354 h 2135354"/>
                <a:gd name="connsiteX6" fmla="*/ 0 w 1382512"/>
                <a:gd name="connsiteY6" fmla="*/ 1855288 h 2135354"/>
                <a:gd name="connsiteX7" fmla="*/ 559510 w 1382512"/>
                <a:gd name="connsiteY7" fmla="*/ 0 h 2135354"/>
                <a:gd name="connsiteX0" fmla="*/ 559510 w 1392037"/>
                <a:gd name="connsiteY0" fmla="*/ 0 h 2135354"/>
                <a:gd name="connsiteX1" fmla="*/ 818240 w 1392037"/>
                <a:gd name="connsiteY1" fmla="*/ 0 h 2135354"/>
                <a:gd name="connsiteX2" fmla="*/ 1392037 w 1392037"/>
                <a:gd name="connsiteY2" fmla="*/ 1727123 h 2135354"/>
                <a:gd name="connsiteX3" fmla="*/ 1375721 w 1392037"/>
                <a:gd name="connsiteY3" fmla="*/ 1841423 h 2135354"/>
                <a:gd name="connsiteX4" fmla="*/ 1379162 w 1392037"/>
                <a:gd name="connsiteY4" fmla="*/ 1855288 h 2135354"/>
                <a:gd name="connsiteX5" fmla="*/ 689581 w 1392037"/>
                <a:gd name="connsiteY5" fmla="*/ 2135354 h 2135354"/>
                <a:gd name="connsiteX6" fmla="*/ 0 w 1392037"/>
                <a:gd name="connsiteY6" fmla="*/ 1855288 h 2135354"/>
                <a:gd name="connsiteX7" fmla="*/ 559510 w 1392037"/>
                <a:gd name="connsiteY7" fmla="*/ 0 h 2135354"/>
                <a:gd name="connsiteX0" fmla="*/ 559510 w 1379162"/>
                <a:gd name="connsiteY0" fmla="*/ 0 h 2135354"/>
                <a:gd name="connsiteX1" fmla="*/ 818240 w 1379162"/>
                <a:gd name="connsiteY1" fmla="*/ 0 h 2135354"/>
                <a:gd name="connsiteX2" fmla="*/ 1375721 w 1379162"/>
                <a:gd name="connsiteY2" fmla="*/ 1841423 h 2135354"/>
                <a:gd name="connsiteX3" fmla="*/ 1379162 w 1379162"/>
                <a:gd name="connsiteY3" fmla="*/ 1855288 h 2135354"/>
                <a:gd name="connsiteX4" fmla="*/ 689581 w 1379162"/>
                <a:gd name="connsiteY4" fmla="*/ 2135354 h 2135354"/>
                <a:gd name="connsiteX5" fmla="*/ 0 w 1379162"/>
                <a:gd name="connsiteY5" fmla="*/ 1855288 h 2135354"/>
                <a:gd name="connsiteX6" fmla="*/ 559510 w 1379162"/>
                <a:gd name="connsiteY6" fmla="*/ 0 h 2135354"/>
                <a:gd name="connsiteX0" fmla="*/ 559510 w 1379162"/>
                <a:gd name="connsiteY0" fmla="*/ 3 h 2135357"/>
                <a:gd name="connsiteX1" fmla="*/ 818240 w 1379162"/>
                <a:gd name="connsiteY1" fmla="*/ 3 h 2135357"/>
                <a:gd name="connsiteX2" fmla="*/ 1375721 w 1379162"/>
                <a:gd name="connsiteY2" fmla="*/ 1841426 h 2135357"/>
                <a:gd name="connsiteX3" fmla="*/ 1379162 w 1379162"/>
                <a:gd name="connsiteY3" fmla="*/ 1855291 h 2135357"/>
                <a:gd name="connsiteX4" fmla="*/ 689581 w 1379162"/>
                <a:gd name="connsiteY4" fmla="*/ 2135357 h 2135357"/>
                <a:gd name="connsiteX5" fmla="*/ 0 w 1379162"/>
                <a:gd name="connsiteY5" fmla="*/ 1855291 h 2135357"/>
                <a:gd name="connsiteX6" fmla="*/ 559510 w 1379162"/>
                <a:gd name="connsiteY6" fmla="*/ 3 h 2135357"/>
                <a:gd name="connsiteX0" fmla="*/ 559510 w 1379162"/>
                <a:gd name="connsiteY0" fmla="*/ 40216 h 2175570"/>
                <a:gd name="connsiteX1" fmla="*/ 818240 w 1379162"/>
                <a:gd name="connsiteY1" fmla="*/ 40216 h 2175570"/>
                <a:gd name="connsiteX2" fmla="*/ 1375721 w 1379162"/>
                <a:gd name="connsiteY2" fmla="*/ 1881639 h 2175570"/>
                <a:gd name="connsiteX3" fmla="*/ 1379162 w 1379162"/>
                <a:gd name="connsiteY3" fmla="*/ 1895504 h 2175570"/>
                <a:gd name="connsiteX4" fmla="*/ 689581 w 1379162"/>
                <a:gd name="connsiteY4" fmla="*/ 2175570 h 2175570"/>
                <a:gd name="connsiteX5" fmla="*/ 0 w 1379162"/>
                <a:gd name="connsiteY5" fmla="*/ 1895504 h 2175570"/>
                <a:gd name="connsiteX6" fmla="*/ 559510 w 1379162"/>
                <a:gd name="connsiteY6" fmla="*/ 40216 h 2175570"/>
                <a:gd name="connsiteX0" fmla="*/ 559510 w 1379162"/>
                <a:gd name="connsiteY0" fmla="*/ 50079 h 2185433"/>
                <a:gd name="connsiteX1" fmla="*/ 818240 w 1379162"/>
                <a:gd name="connsiteY1" fmla="*/ 50079 h 2185433"/>
                <a:gd name="connsiteX2" fmla="*/ 1375721 w 1379162"/>
                <a:gd name="connsiteY2" fmla="*/ 1891502 h 2185433"/>
                <a:gd name="connsiteX3" fmla="*/ 1379162 w 1379162"/>
                <a:gd name="connsiteY3" fmla="*/ 1905367 h 2185433"/>
                <a:gd name="connsiteX4" fmla="*/ 689581 w 1379162"/>
                <a:gd name="connsiteY4" fmla="*/ 2185433 h 2185433"/>
                <a:gd name="connsiteX5" fmla="*/ 0 w 1379162"/>
                <a:gd name="connsiteY5" fmla="*/ 1905367 h 2185433"/>
                <a:gd name="connsiteX6" fmla="*/ 559510 w 1379162"/>
                <a:gd name="connsiteY6" fmla="*/ 50079 h 2185433"/>
                <a:gd name="connsiteX0" fmla="*/ 559510 w 1379162"/>
                <a:gd name="connsiteY0" fmla="*/ 52984 h 2188338"/>
                <a:gd name="connsiteX1" fmla="*/ 818240 w 1379162"/>
                <a:gd name="connsiteY1" fmla="*/ 52984 h 2188338"/>
                <a:gd name="connsiteX2" fmla="*/ 1375721 w 1379162"/>
                <a:gd name="connsiteY2" fmla="*/ 1894407 h 2188338"/>
                <a:gd name="connsiteX3" fmla="*/ 1379162 w 1379162"/>
                <a:gd name="connsiteY3" fmla="*/ 1908272 h 2188338"/>
                <a:gd name="connsiteX4" fmla="*/ 689581 w 1379162"/>
                <a:gd name="connsiteY4" fmla="*/ 2188338 h 2188338"/>
                <a:gd name="connsiteX5" fmla="*/ 0 w 1379162"/>
                <a:gd name="connsiteY5" fmla="*/ 1908272 h 2188338"/>
                <a:gd name="connsiteX6" fmla="*/ 559510 w 1379162"/>
                <a:gd name="connsiteY6" fmla="*/ 52984 h 218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9162" h="2188338">
                  <a:moveTo>
                    <a:pt x="559510" y="52984"/>
                  </a:moveTo>
                  <a:cubicBezTo>
                    <a:pt x="593366" y="5359"/>
                    <a:pt x="731997" y="-37503"/>
                    <a:pt x="818240" y="52984"/>
                  </a:cubicBezTo>
                  <a:cubicBezTo>
                    <a:pt x="816162" y="50325"/>
                    <a:pt x="1282234" y="1585192"/>
                    <a:pt x="1375721" y="1894407"/>
                  </a:cubicBezTo>
                  <a:cubicBezTo>
                    <a:pt x="1378870" y="1898789"/>
                    <a:pt x="1379162" y="1903517"/>
                    <a:pt x="1379162" y="1908272"/>
                  </a:cubicBezTo>
                  <a:cubicBezTo>
                    <a:pt x="1379162" y="2062948"/>
                    <a:pt x="1070426" y="2188338"/>
                    <a:pt x="689581" y="2188338"/>
                  </a:cubicBezTo>
                  <a:cubicBezTo>
                    <a:pt x="308736" y="2188338"/>
                    <a:pt x="0" y="2062948"/>
                    <a:pt x="0" y="1908272"/>
                  </a:cubicBezTo>
                  <a:lnTo>
                    <a:pt x="559510" y="529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09" name="椭圆 10">
              <a:extLst>
                <a:ext uri="{FF2B5EF4-FFF2-40B4-BE49-F238E27FC236}">
                  <a16:creationId xmlns:a16="http://schemas.microsoft.com/office/drawing/2014/main" id="{55400DDE-68AA-4D36-8DE3-0676F5470911}"/>
                </a:ext>
              </a:extLst>
            </p:cNvPr>
            <p:cNvSpPr/>
            <p:nvPr/>
          </p:nvSpPr>
          <p:spPr bwMode="auto">
            <a:xfrm>
              <a:off x="4542482" y="3694435"/>
              <a:ext cx="484188" cy="274638"/>
            </a:xfrm>
            <a:custGeom>
              <a:avLst/>
              <a:gdLst/>
              <a:ahLst/>
              <a:cxnLst/>
              <a:rect l="l" t="t" r="r" b="b"/>
              <a:pathLst>
                <a:path w="590834" h="334594">
                  <a:moveTo>
                    <a:pt x="86928" y="0"/>
                  </a:moveTo>
                  <a:cubicBezTo>
                    <a:pt x="160265" y="23782"/>
                    <a:pt x="240109" y="35684"/>
                    <a:pt x="323402" y="35684"/>
                  </a:cubicBezTo>
                  <a:cubicBezTo>
                    <a:pt x="387332" y="35684"/>
                    <a:pt x="449230" y="28672"/>
                    <a:pt x="507434" y="13120"/>
                  </a:cubicBezTo>
                  <a:cubicBezTo>
                    <a:pt x="531772" y="93575"/>
                    <a:pt x="560176" y="187373"/>
                    <a:pt x="590834" y="288543"/>
                  </a:cubicBezTo>
                  <a:cubicBezTo>
                    <a:pt x="499769" y="318822"/>
                    <a:pt x="400175" y="334594"/>
                    <a:pt x="296010" y="334594"/>
                  </a:cubicBezTo>
                  <a:cubicBezTo>
                    <a:pt x="191403" y="334594"/>
                    <a:pt x="91406" y="318688"/>
                    <a:pt x="0" y="288246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10" name="椭圆 10">
              <a:extLst>
                <a:ext uri="{FF2B5EF4-FFF2-40B4-BE49-F238E27FC236}">
                  <a16:creationId xmlns:a16="http://schemas.microsoft.com/office/drawing/2014/main" id="{62DDE7D6-FA92-4DC3-A760-2FC69FA86854}"/>
                </a:ext>
              </a:extLst>
            </p:cNvPr>
            <p:cNvSpPr/>
            <p:nvPr/>
          </p:nvSpPr>
          <p:spPr bwMode="auto">
            <a:xfrm>
              <a:off x="4409132" y="4167510"/>
              <a:ext cx="754063" cy="268288"/>
            </a:xfrm>
            <a:custGeom>
              <a:avLst/>
              <a:gdLst/>
              <a:ahLst/>
              <a:cxnLst/>
              <a:rect l="l" t="t" r="r" b="b"/>
              <a:pathLst>
                <a:path w="1082218" h="392352">
                  <a:moveTo>
                    <a:pt x="92746" y="0"/>
                  </a:moveTo>
                  <a:cubicBezTo>
                    <a:pt x="229132" y="56158"/>
                    <a:pt x="381210" y="86960"/>
                    <a:pt x="541436" y="86960"/>
                  </a:cubicBezTo>
                  <a:cubicBezTo>
                    <a:pt x="701493" y="86960"/>
                    <a:pt x="853418" y="56223"/>
                    <a:pt x="989694" y="184"/>
                  </a:cubicBezTo>
                  <a:cubicBezTo>
                    <a:pt x="1021621" y="105469"/>
                    <a:pt x="1052999" y="208935"/>
                    <a:pt x="1082218" y="305289"/>
                  </a:cubicBezTo>
                  <a:cubicBezTo>
                    <a:pt x="917102" y="361516"/>
                    <a:pt x="732512" y="392352"/>
                    <a:pt x="537839" y="392352"/>
                  </a:cubicBezTo>
                  <a:cubicBezTo>
                    <a:pt x="345739" y="392352"/>
                    <a:pt x="163457" y="362325"/>
                    <a:pt x="0" y="307539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11" name="圆角矩形 76">
              <a:extLst>
                <a:ext uri="{FF2B5EF4-FFF2-40B4-BE49-F238E27FC236}">
                  <a16:creationId xmlns:a16="http://schemas.microsoft.com/office/drawing/2014/main" id="{6FCDC1BB-E59A-4570-A478-FED85680E813}"/>
                </a:ext>
              </a:extLst>
            </p:cNvPr>
            <p:cNvSpPr/>
            <p:nvPr/>
          </p:nvSpPr>
          <p:spPr bwMode="auto">
            <a:xfrm>
              <a:off x="6958657" y="4242833"/>
              <a:ext cx="967272" cy="869240"/>
            </a:xfrm>
            <a:prstGeom prst="roundRect">
              <a:avLst>
                <a:gd name="adj" fmla="val 5673"/>
              </a:avLst>
            </a:prstGeom>
            <a:solidFill>
              <a:srgbClr val="BE1247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12" name="圆角矩形 77">
              <a:extLst>
                <a:ext uri="{FF2B5EF4-FFF2-40B4-BE49-F238E27FC236}">
                  <a16:creationId xmlns:a16="http://schemas.microsoft.com/office/drawing/2014/main" id="{8A073FB1-1AC8-4648-8DDA-820AB8D4D3EB}"/>
                </a:ext>
              </a:extLst>
            </p:cNvPr>
            <p:cNvSpPr/>
            <p:nvPr/>
          </p:nvSpPr>
          <p:spPr bwMode="auto">
            <a:xfrm>
              <a:off x="6959760" y="4235864"/>
              <a:ext cx="967272" cy="869240"/>
            </a:xfrm>
            <a:prstGeom prst="roundRect">
              <a:avLst>
                <a:gd name="adj" fmla="val 5673"/>
              </a:avLst>
            </a:prstGeom>
            <a:gradFill flip="none" rotWithShape="1">
              <a:gsLst>
                <a:gs pos="0">
                  <a:srgbClr val="BE1247"/>
                </a:gs>
                <a:gs pos="33000">
                  <a:srgbClr val="D2144F"/>
                </a:gs>
                <a:gs pos="90000">
                  <a:srgbClr val="F87477"/>
                </a:gs>
                <a:gs pos="100000">
                  <a:srgbClr val="FA9496"/>
                </a:gs>
              </a:gsLst>
              <a:lin ang="72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prstMaterial="matte"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13" name="椭圆 10">
              <a:extLst>
                <a:ext uri="{FF2B5EF4-FFF2-40B4-BE49-F238E27FC236}">
                  <a16:creationId xmlns:a16="http://schemas.microsoft.com/office/drawing/2014/main" id="{AEF097B1-1E5C-4048-AAC8-52570EC3E6EB}"/>
                </a:ext>
              </a:extLst>
            </p:cNvPr>
            <p:cNvSpPr/>
            <p:nvPr/>
          </p:nvSpPr>
          <p:spPr bwMode="auto">
            <a:xfrm>
              <a:off x="7007870" y="3378523"/>
              <a:ext cx="882650" cy="1400175"/>
            </a:xfrm>
            <a:custGeom>
              <a:avLst/>
              <a:gdLst>
                <a:gd name="connsiteX0" fmla="*/ 564273 w 1405538"/>
                <a:gd name="connsiteY0" fmla="*/ 0 h 2135354"/>
                <a:gd name="connsiteX1" fmla="*/ 823003 w 1405538"/>
                <a:gd name="connsiteY1" fmla="*/ 0 h 2135354"/>
                <a:gd name="connsiteX2" fmla="*/ 1405538 w 1405538"/>
                <a:gd name="connsiteY2" fmla="*/ 1732147 h 2135354"/>
                <a:gd name="connsiteX3" fmla="*/ 1387275 w 1405538"/>
                <a:gd name="connsiteY3" fmla="*/ 1841423 h 2135354"/>
                <a:gd name="connsiteX4" fmla="*/ 1380484 w 1405538"/>
                <a:gd name="connsiteY4" fmla="*/ 1841423 h 2135354"/>
                <a:gd name="connsiteX5" fmla="*/ 1383925 w 1405538"/>
                <a:gd name="connsiteY5" fmla="*/ 1855288 h 2135354"/>
                <a:gd name="connsiteX6" fmla="*/ 694344 w 1405538"/>
                <a:gd name="connsiteY6" fmla="*/ 2135354 h 2135354"/>
                <a:gd name="connsiteX7" fmla="*/ 4763 w 1405538"/>
                <a:gd name="connsiteY7" fmla="*/ 1855288 h 2135354"/>
                <a:gd name="connsiteX8" fmla="*/ 8205 w 1405538"/>
                <a:gd name="connsiteY8" fmla="*/ 1841423 h 2135354"/>
                <a:gd name="connsiteX9" fmla="*/ 0 w 1405538"/>
                <a:gd name="connsiteY9" fmla="*/ 1841423 h 2135354"/>
                <a:gd name="connsiteX10" fmla="*/ 564273 w 1405538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60593 w 1457926"/>
                <a:gd name="connsiteY8" fmla="*/ 1841423 h 2135354"/>
                <a:gd name="connsiteX9" fmla="*/ 0 w 1457926"/>
                <a:gd name="connsiteY9" fmla="*/ 1731886 h 2135354"/>
                <a:gd name="connsiteX10" fmla="*/ 616661 w 1457926"/>
                <a:gd name="connsiteY10" fmla="*/ 0 h 2135354"/>
                <a:gd name="connsiteX0" fmla="*/ 689418 w 1530683"/>
                <a:gd name="connsiteY0" fmla="*/ 0 h 2135354"/>
                <a:gd name="connsiteX1" fmla="*/ 948148 w 1530683"/>
                <a:gd name="connsiteY1" fmla="*/ 0 h 2135354"/>
                <a:gd name="connsiteX2" fmla="*/ 1530683 w 1530683"/>
                <a:gd name="connsiteY2" fmla="*/ 1732147 h 2135354"/>
                <a:gd name="connsiteX3" fmla="*/ 1512420 w 1530683"/>
                <a:gd name="connsiteY3" fmla="*/ 1841423 h 2135354"/>
                <a:gd name="connsiteX4" fmla="*/ 1505629 w 1530683"/>
                <a:gd name="connsiteY4" fmla="*/ 1841423 h 2135354"/>
                <a:gd name="connsiteX5" fmla="*/ 1509070 w 1530683"/>
                <a:gd name="connsiteY5" fmla="*/ 1855288 h 2135354"/>
                <a:gd name="connsiteX6" fmla="*/ 819489 w 1530683"/>
                <a:gd name="connsiteY6" fmla="*/ 2135354 h 2135354"/>
                <a:gd name="connsiteX7" fmla="*/ 129908 w 1530683"/>
                <a:gd name="connsiteY7" fmla="*/ 1855288 h 2135354"/>
                <a:gd name="connsiteX8" fmla="*/ 0 w 1530683"/>
                <a:gd name="connsiteY8" fmla="*/ 1841423 h 2135354"/>
                <a:gd name="connsiteX9" fmla="*/ 72757 w 1530683"/>
                <a:gd name="connsiteY9" fmla="*/ 1731886 h 2135354"/>
                <a:gd name="connsiteX10" fmla="*/ 689418 w 1530683"/>
                <a:gd name="connsiteY10" fmla="*/ 0 h 2135354"/>
                <a:gd name="connsiteX0" fmla="*/ 616661 w 1457926"/>
                <a:gd name="connsiteY0" fmla="*/ 0 h 2135354"/>
                <a:gd name="connsiteX1" fmla="*/ 875391 w 1457926"/>
                <a:gd name="connsiteY1" fmla="*/ 0 h 2135354"/>
                <a:gd name="connsiteX2" fmla="*/ 1457926 w 1457926"/>
                <a:gd name="connsiteY2" fmla="*/ 1732147 h 2135354"/>
                <a:gd name="connsiteX3" fmla="*/ 1439663 w 1457926"/>
                <a:gd name="connsiteY3" fmla="*/ 1841423 h 2135354"/>
                <a:gd name="connsiteX4" fmla="*/ 1432872 w 1457926"/>
                <a:gd name="connsiteY4" fmla="*/ 1841423 h 2135354"/>
                <a:gd name="connsiteX5" fmla="*/ 1436313 w 1457926"/>
                <a:gd name="connsiteY5" fmla="*/ 1855288 h 2135354"/>
                <a:gd name="connsiteX6" fmla="*/ 746732 w 1457926"/>
                <a:gd name="connsiteY6" fmla="*/ 2135354 h 2135354"/>
                <a:gd name="connsiteX7" fmla="*/ 57151 w 1457926"/>
                <a:gd name="connsiteY7" fmla="*/ 1855288 h 2135354"/>
                <a:gd name="connsiteX8" fmla="*/ 0 w 1457926"/>
                <a:gd name="connsiteY8" fmla="*/ 1731886 h 2135354"/>
                <a:gd name="connsiteX9" fmla="*/ 616661 w 1457926"/>
                <a:gd name="connsiteY9" fmla="*/ 0 h 2135354"/>
                <a:gd name="connsiteX0" fmla="*/ 559510 w 1400775"/>
                <a:gd name="connsiteY0" fmla="*/ 0 h 2135354"/>
                <a:gd name="connsiteX1" fmla="*/ 818240 w 1400775"/>
                <a:gd name="connsiteY1" fmla="*/ 0 h 2135354"/>
                <a:gd name="connsiteX2" fmla="*/ 1400775 w 1400775"/>
                <a:gd name="connsiteY2" fmla="*/ 1732147 h 2135354"/>
                <a:gd name="connsiteX3" fmla="*/ 1382512 w 1400775"/>
                <a:gd name="connsiteY3" fmla="*/ 1841423 h 2135354"/>
                <a:gd name="connsiteX4" fmla="*/ 1375721 w 1400775"/>
                <a:gd name="connsiteY4" fmla="*/ 1841423 h 2135354"/>
                <a:gd name="connsiteX5" fmla="*/ 1379162 w 1400775"/>
                <a:gd name="connsiteY5" fmla="*/ 1855288 h 2135354"/>
                <a:gd name="connsiteX6" fmla="*/ 689581 w 1400775"/>
                <a:gd name="connsiteY6" fmla="*/ 2135354 h 2135354"/>
                <a:gd name="connsiteX7" fmla="*/ 0 w 1400775"/>
                <a:gd name="connsiteY7" fmla="*/ 1855288 h 2135354"/>
                <a:gd name="connsiteX8" fmla="*/ 559510 w 1400775"/>
                <a:gd name="connsiteY8" fmla="*/ 0 h 2135354"/>
                <a:gd name="connsiteX0" fmla="*/ 559510 w 1382512"/>
                <a:gd name="connsiteY0" fmla="*/ 0 h 2135354"/>
                <a:gd name="connsiteX1" fmla="*/ 818240 w 1382512"/>
                <a:gd name="connsiteY1" fmla="*/ 0 h 2135354"/>
                <a:gd name="connsiteX2" fmla="*/ 1382512 w 1382512"/>
                <a:gd name="connsiteY2" fmla="*/ 1841423 h 2135354"/>
                <a:gd name="connsiteX3" fmla="*/ 1375721 w 1382512"/>
                <a:gd name="connsiteY3" fmla="*/ 1841423 h 2135354"/>
                <a:gd name="connsiteX4" fmla="*/ 1379162 w 1382512"/>
                <a:gd name="connsiteY4" fmla="*/ 1855288 h 2135354"/>
                <a:gd name="connsiteX5" fmla="*/ 689581 w 1382512"/>
                <a:gd name="connsiteY5" fmla="*/ 2135354 h 2135354"/>
                <a:gd name="connsiteX6" fmla="*/ 0 w 1382512"/>
                <a:gd name="connsiteY6" fmla="*/ 1855288 h 2135354"/>
                <a:gd name="connsiteX7" fmla="*/ 559510 w 1382512"/>
                <a:gd name="connsiteY7" fmla="*/ 0 h 2135354"/>
                <a:gd name="connsiteX0" fmla="*/ 559510 w 1392037"/>
                <a:gd name="connsiteY0" fmla="*/ 0 h 2135354"/>
                <a:gd name="connsiteX1" fmla="*/ 818240 w 1392037"/>
                <a:gd name="connsiteY1" fmla="*/ 0 h 2135354"/>
                <a:gd name="connsiteX2" fmla="*/ 1392037 w 1392037"/>
                <a:gd name="connsiteY2" fmla="*/ 1727123 h 2135354"/>
                <a:gd name="connsiteX3" fmla="*/ 1375721 w 1392037"/>
                <a:gd name="connsiteY3" fmla="*/ 1841423 h 2135354"/>
                <a:gd name="connsiteX4" fmla="*/ 1379162 w 1392037"/>
                <a:gd name="connsiteY4" fmla="*/ 1855288 h 2135354"/>
                <a:gd name="connsiteX5" fmla="*/ 689581 w 1392037"/>
                <a:gd name="connsiteY5" fmla="*/ 2135354 h 2135354"/>
                <a:gd name="connsiteX6" fmla="*/ 0 w 1392037"/>
                <a:gd name="connsiteY6" fmla="*/ 1855288 h 2135354"/>
                <a:gd name="connsiteX7" fmla="*/ 559510 w 1392037"/>
                <a:gd name="connsiteY7" fmla="*/ 0 h 2135354"/>
                <a:gd name="connsiteX0" fmla="*/ 559510 w 1379162"/>
                <a:gd name="connsiteY0" fmla="*/ 0 h 2135354"/>
                <a:gd name="connsiteX1" fmla="*/ 818240 w 1379162"/>
                <a:gd name="connsiteY1" fmla="*/ 0 h 2135354"/>
                <a:gd name="connsiteX2" fmla="*/ 1375721 w 1379162"/>
                <a:gd name="connsiteY2" fmla="*/ 1841423 h 2135354"/>
                <a:gd name="connsiteX3" fmla="*/ 1379162 w 1379162"/>
                <a:gd name="connsiteY3" fmla="*/ 1855288 h 2135354"/>
                <a:gd name="connsiteX4" fmla="*/ 689581 w 1379162"/>
                <a:gd name="connsiteY4" fmla="*/ 2135354 h 2135354"/>
                <a:gd name="connsiteX5" fmla="*/ 0 w 1379162"/>
                <a:gd name="connsiteY5" fmla="*/ 1855288 h 2135354"/>
                <a:gd name="connsiteX6" fmla="*/ 559510 w 1379162"/>
                <a:gd name="connsiteY6" fmla="*/ 0 h 2135354"/>
                <a:gd name="connsiteX0" fmla="*/ 559510 w 1379162"/>
                <a:gd name="connsiteY0" fmla="*/ 3 h 2135357"/>
                <a:gd name="connsiteX1" fmla="*/ 818240 w 1379162"/>
                <a:gd name="connsiteY1" fmla="*/ 3 h 2135357"/>
                <a:gd name="connsiteX2" fmla="*/ 1375721 w 1379162"/>
                <a:gd name="connsiteY2" fmla="*/ 1841426 h 2135357"/>
                <a:gd name="connsiteX3" fmla="*/ 1379162 w 1379162"/>
                <a:gd name="connsiteY3" fmla="*/ 1855291 h 2135357"/>
                <a:gd name="connsiteX4" fmla="*/ 689581 w 1379162"/>
                <a:gd name="connsiteY4" fmla="*/ 2135357 h 2135357"/>
                <a:gd name="connsiteX5" fmla="*/ 0 w 1379162"/>
                <a:gd name="connsiteY5" fmla="*/ 1855291 h 2135357"/>
                <a:gd name="connsiteX6" fmla="*/ 559510 w 1379162"/>
                <a:gd name="connsiteY6" fmla="*/ 3 h 2135357"/>
                <a:gd name="connsiteX0" fmla="*/ 559510 w 1379162"/>
                <a:gd name="connsiteY0" fmla="*/ 40216 h 2175570"/>
                <a:gd name="connsiteX1" fmla="*/ 818240 w 1379162"/>
                <a:gd name="connsiteY1" fmla="*/ 40216 h 2175570"/>
                <a:gd name="connsiteX2" fmla="*/ 1375721 w 1379162"/>
                <a:gd name="connsiteY2" fmla="*/ 1881639 h 2175570"/>
                <a:gd name="connsiteX3" fmla="*/ 1379162 w 1379162"/>
                <a:gd name="connsiteY3" fmla="*/ 1895504 h 2175570"/>
                <a:gd name="connsiteX4" fmla="*/ 689581 w 1379162"/>
                <a:gd name="connsiteY4" fmla="*/ 2175570 h 2175570"/>
                <a:gd name="connsiteX5" fmla="*/ 0 w 1379162"/>
                <a:gd name="connsiteY5" fmla="*/ 1895504 h 2175570"/>
                <a:gd name="connsiteX6" fmla="*/ 559510 w 1379162"/>
                <a:gd name="connsiteY6" fmla="*/ 40216 h 2175570"/>
                <a:gd name="connsiteX0" fmla="*/ 559510 w 1379162"/>
                <a:gd name="connsiteY0" fmla="*/ 50079 h 2185433"/>
                <a:gd name="connsiteX1" fmla="*/ 818240 w 1379162"/>
                <a:gd name="connsiteY1" fmla="*/ 50079 h 2185433"/>
                <a:gd name="connsiteX2" fmla="*/ 1375721 w 1379162"/>
                <a:gd name="connsiteY2" fmla="*/ 1891502 h 2185433"/>
                <a:gd name="connsiteX3" fmla="*/ 1379162 w 1379162"/>
                <a:gd name="connsiteY3" fmla="*/ 1905367 h 2185433"/>
                <a:gd name="connsiteX4" fmla="*/ 689581 w 1379162"/>
                <a:gd name="connsiteY4" fmla="*/ 2185433 h 2185433"/>
                <a:gd name="connsiteX5" fmla="*/ 0 w 1379162"/>
                <a:gd name="connsiteY5" fmla="*/ 1905367 h 2185433"/>
                <a:gd name="connsiteX6" fmla="*/ 559510 w 1379162"/>
                <a:gd name="connsiteY6" fmla="*/ 50079 h 2185433"/>
                <a:gd name="connsiteX0" fmla="*/ 559510 w 1379162"/>
                <a:gd name="connsiteY0" fmla="*/ 52984 h 2188338"/>
                <a:gd name="connsiteX1" fmla="*/ 818240 w 1379162"/>
                <a:gd name="connsiteY1" fmla="*/ 52984 h 2188338"/>
                <a:gd name="connsiteX2" fmla="*/ 1375721 w 1379162"/>
                <a:gd name="connsiteY2" fmla="*/ 1894407 h 2188338"/>
                <a:gd name="connsiteX3" fmla="*/ 1379162 w 1379162"/>
                <a:gd name="connsiteY3" fmla="*/ 1908272 h 2188338"/>
                <a:gd name="connsiteX4" fmla="*/ 689581 w 1379162"/>
                <a:gd name="connsiteY4" fmla="*/ 2188338 h 2188338"/>
                <a:gd name="connsiteX5" fmla="*/ 0 w 1379162"/>
                <a:gd name="connsiteY5" fmla="*/ 1908272 h 2188338"/>
                <a:gd name="connsiteX6" fmla="*/ 559510 w 1379162"/>
                <a:gd name="connsiteY6" fmla="*/ 52984 h 218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9162" h="2188338">
                  <a:moveTo>
                    <a:pt x="559510" y="52984"/>
                  </a:moveTo>
                  <a:cubicBezTo>
                    <a:pt x="593366" y="5359"/>
                    <a:pt x="731997" y="-37503"/>
                    <a:pt x="818240" y="52984"/>
                  </a:cubicBezTo>
                  <a:cubicBezTo>
                    <a:pt x="816162" y="50325"/>
                    <a:pt x="1282234" y="1585192"/>
                    <a:pt x="1375721" y="1894407"/>
                  </a:cubicBezTo>
                  <a:cubicBezTo>
                    <a:pt x="1378870" y="1898789"/>
                    <a:pt x="1379162" y="1903517"/>
                    <a:pt x="1379162" y="1908272"/>
                  </a:cubicBezTo>
                  <a:cubicBezTo>
                    <a:pt x="1379162" y="2062948"/>
                    <a:pt x="1070426" y="2188338"/>
                    <a:pt x="689581" y="2188338"/>
                  </a:cubicBezTo>
                  <a:cubicBezTo>
                    <a:pt x="308736" y="2188338"/>
                    <a:pt x="0" y="2062948"/>
                    <a:pt x="0" y="1908272"/>
                  </a:cubicBezTo>
                  <a:lnTo>
                    <a:pt x="559510" y="52984"/>
                  </a:lnTo>
                  <a:close/>
                </a:path>
              </a:pathLst>
            </a:custGeom>
            <a:gradFill flip="none" rotWithShape="1">
              <a:gsLst>
                <a:gs pos="98000">
                  <a:srgbClr val="C5134A"/>
                </a:gs>
                <a:gs pos="0">
                  <a:srgbClr val="BE1247"/>
                </a:gs>
                <a:gs pos="19000">
                  <a:srgbClr val="D2144F"/>
                </a:gs>
                <a:gs pos="54000">
                  <a:srgbClr val="F87477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14" name="椭圆 10">
              <a:extLst>
                <a:ext uri="{FF2B5EF4-FFF2-40B4-BE49-F238E27FC236}">
                  <a16:creationId xmlns:a16="http://schemas.microsoft.com/office/drawing/2014/main" id="{2F7030B8-B1E6-448F-AD64-C7C7108C8500}"/>
                </a:ext>
              </a:extLst>
            </p:cNvPr>
            <p:cNvSpPr/>
            <p:nvPr/>
          </p:nvSpPr>
          <p:spPr bwMode="auto">
            <a:xfrm>
              <a:off x="7207895" y="3694435"/>
              <a:ext cx="484187" cy="274638"/>
            </a:xfrm>
            <a:custGeom>
              <a:avLst/>
              <a:gdLst/>
              <a:ahLst/>
              <a:cxnLst/>
              <a:rect l="l" t="t" r="r" b="b"/>
              <a:pathLst>
                <a:path w="590834" h="334594">
                  <a:moveTo>
                    <a:pt x="86928" y="0"/>
                  </a:moveTo>
                  <a:cubicBezTo>
                    <a:pt x="160265" y="23782"/>
                    <a:pt x="240109" y="35684"/>
                    <a:pt x="323402" y="35684"/>
                  </a:cubicBezTo>
                  <a:cubicBezTo>
                    <a:pt x="387332" y="35684"/>
                    <a:pt x="449230" y="28672"/>
                    <a:pt x="507434" y="13120"/>
                  </a:cubicBezTo>
                  <a:cubicBezTo>
                    <a:pt x="531772" y="93575"/>
                    <a:pt x="560176" y="187373"/>
                    <a:pt x="590834" y="288543"/>
                  </a:cubicBezTo>
                  <a:cubicBezTo>
                    <a:pt x="499769" y="318822"/>
                    <a:pt x="400175" y="334594"/>
                    <a:pt x="296010" y="334594"/>
                  </a:cubicBezTo>
                  <a:cubicBezTo>
                    <a:pt x="191403" y="334594"/>
                    <a:pt x="91406" y="318688"/>
                    <a:pt x="0" y="288246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115" name="椭圆 10">
              <a:extLst>
                <a:ext uri="{FF2B5EF4-FFF2-40B4-BE49-F238E27FC236}">
                  <a16:creationId xmlns:a16="http://schemas.microsoft.com/office/drawing/2014/main" id="{1C500BAC-D6C0-494E-BEA2-E5AB57EEF72B}"/>
                </a:ext>
              </a:extLst>
            </p:cNvPr>
            <p:cNvSpPr/>
            <p:nvPr/>
          </p:nvSpPr>
          <p:spPr bwMode="auto">
            <a:xfrm>
              <a:off x="7072957" y="4167510"/>
              <a:ext cx="755650" cy="268288"/>
            </a:xfrm>
            <a:custGeom>
              <a:avLst/>
              <a:gdLst/>
              <a:ahLst/>
              <a:cxnLst/>
              <a:rect l="l" t="t" r="r" b="b"/>
              <a:pathLst>
                <a:path w="1082218" h="392352">
                  <a:moveTo>
                    <a:pt x="92746" y="0"/>
                  </a:moveTo>
                  <a:cubicBezTo>
                    <a:pt x="229132" y="56158"/>
                    <a:pt x="381210" y="86960"/>
                    <a:pt x="541436" y="86960"/>
                  </a:cubicBezTo>
                  <a:cubicBezTo>
                    <a:pt x="701493" y="86960"/>
                    <a:pt x="853418" y="56223"/>
                    <a:pt x="989694" y="184"/>
                  </a:cubicBezTo>
                  <a:cubicBezTo>
                    <a:pt x="1021621" y="105469"/>
                    <a:pt x="1052999" y="208935"/>
                    <a:pt x="1082218" y="305289"/>
                  </a:cubicBezTo>
                  <a:cubicBezTo>
                    <a:pt x="917102" y="361516"/>
                    <a:pt x="732512" y="392352"/>
                    <a:pt x="537839" y="392352"/>
                  </a:cubicBezTo>
                  <a:cubicBezTo>
                    <a:pt x="345739" y="392352"/>
                    <a:pt x="163457" y="362325"/>
                    <a:pt x="0" y="307539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宋体"/>
              </a:endParaRPr>
            </a:p>
          </p:txBody>
        </p:sp>
        <p:cxnSp>
          <p:nvCxnSpPr>
            <p:cNvPr id="116" name="直接连接符 81">
              <a:extLst>
                <a:ext uri="{FF2B5EF4-FFF2-40B4-BE49-F238E27FC236}">
                  <a16:creationId xmlns:a16="http://schemas.microsoft.com/office/drawing/2014/main" id="{012F3D65-41D5-446C-BFC3-C46EF5067DFC}"/>
                </a:ext>
              </a:extLst>
            </p:cNvPr>
            <p:cNvCxnSpPr/>
            <p:nvPr/>
          </p:nvCxnSpPr>
          <p:spPr>
            <a:xfrm>
              <a:off x="3355032" y="2316485"/>
              <a:ext cx="0" cy="66833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ysDash"/>
            </a:ln>
            <a:effectLst/>
          </p:spPr>
        </p:cxnSp>
        <p:cxnSp>
          <p:nvCxnSpPr>
            <p:cNvPr id="117" name="直接连接符 82">
              <a:extLst>
                <a:ext uri="{FF2B5EF4-FFF2-40B4-BE49-F238E27FC236}">
                  <a16:creationId xmlns:a16="http://schemas.microsoft.com/office/drawing/2014/main" id="{FD97B9C5-2FA2-4D89-8A8E-A922C4849738}"/>
                </a:ext>
              </a:extLst>
            </p:cNvPr>
            <p:cNvCxnSpPr/>
            <p:nvPr/>
          </p:nvCxnSpPr>
          <p:spPr>
            <a:xfrm>
              <a:off x="1977082" y="2814960"/>
              <a:ext cx="0" cy="57308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ysDash"/>
            </a:ln>
            <a:effectLst/>
          </p:spPr>
        </p:cxnSp>
        <p:cxnSp>
          <p:nvCxnSpPr>
            <p:cNvPr id="118" name="直接连接符 83">
              <a:extLst>
                <a:ext uri="{FF2B5EF4-FFF2-40B4-BE49-F238E27FC236}">
                  <a16:creationId xmlns:a16="http://schemas.microsoft.com/office/drawing/2014/main" id="{76D2D124-7290-4580-895B-F9AEE78FF3EA}"/>
                </a:ext>
              </a:extLst>
            </p:cNvPr>
            <p:cNvCxnSpPr/>
            <p:nvPr/>
          </p:nvCxnSpPr>
          <p:spPr>
            <a:xfrm>
              <a:off x="4780607" y="2772098"/>
              <a:ext cx="0" cy="59690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ysDash"/>
            </a:ln>
            <a:effectLst/>
          </p:spPr>
        </p:cxnSp>
        <p:cxnSp>
          <p:nvCxnSpPr>
            <p:cNvPr id="119" name="直接连接符 84">
              <a:extLst>
                <a:ext uri="{FF2B5EF4-FFF2-40B4-BE49-F238E27FC236}">
                  <a16:creationId xmlns:a16="http://schemas.microsoft.com/office/drawing/2014/main" id="{A022F492-5738-4C41-869F-EFB5D360BF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5532" y="1972776"/>
              <a:ext cx="2607" cy="101204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ysDash"/>
            </a:ln>
            <a:effectLst/>
          </p:spPr>
        </p:cxnSp>
        <p:cxnSp>
          <p:nvCxnSpPr>
            <p:cNvPr id="120" name="直接连接符 85">
              <a:extLst>
                <a:ext uri="{FF2B5EF4-FFF2-40B4-BE49-F238E27FC236}">
                  <a16:creationId xmlns:a16="http://schemas.microsoft.com/office/drawing/2014/main" id="{86164AF8-EC52-4653-84BB-73D3A254C2B1}"/>
                </a:ext>
              </a:extLst>
            </p:cNvPr>
            <p:cNvCxnSpPr/>
            <p:nvPr/>
          </p:nvCxnSpPr>
          <p:spPr>
            <a:xfrm>
              <a:off x="7450782" y="2794323"/>
              <a:ext cx="0" cy="58420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ysDash"/>
            </a:ln>
            <a:effectLst/>
          </p:spPr>
        </p:cxnSp>
        <p:sp>
          <p:nvSpPr>
            <p:cNvPr id="121" name="TextBox 11">
              <a:extLst>
                <a:ext uri="{FF2B5EF4-FFF2-40B4-BE49-F238E27FC236}">
                  <a16:creationId xmlns:a16="http://schemas.microsoft.com/office/drawing/2014/main" id="{8469D743-CCE3-40FC-BC2E-A948D2143C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88404" y="2071534"/>
              <a:ext cx="2160588" cy="74025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ru-RU" sz="1400" dirty="0">
                  <a:latin typeface="Arial" panose="020B0604020202020204" pitchFamily="34" charset="0"/>
                </a:rPr>
                <a:t>за государственную регистрацию заключения брака, включая выдачу свидетельства, - </a:t>
              </a:r>
              <a:r>
                <a:rPr lang="ru-RU" sz="1400" b="1" dirty="0">
                  <a:latin typeface="Arial" panose="020B0604020202020204" pitchFamily="34" charset="0"/>
                </a:rPr>
                <a:t>350 рублей</a:t>
              </a:r>
              <a:endParaRPr lang="ru-RU" sz="1400" b="1" dirty="0"/>
            </a:p>
          </p:txBody>
        </p:sp>
        <p:sp>
          <p:nvSpPr>
            <p:cNvPr id="122" name="TextBox 11">
              <a:extLst>
                <a:ext uri="{FF2B5EF4-FFF2-40B4-BE49-F238E27FC236}">
                  <a16:creationId xmlns:a16="http://schemas.microsoft.com/office/drawing/2014/main" id="{624C0F48-2D67-4B04-97B6-2A4C258478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235493" y="1535753"/>
              <a:ext cx="1533039" cy="907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ru-RU" sz="1400" dirty="0"/>
                <a:t>при расторжении брака в судебном порядке - </a:t>
              </a:r>
              <a:r>
                <a:rPr lang="ru-RU" sz="1400" b="1" dirty="0"/>
                <a:t>650 рублей с каждого из супругов</a:t>
              </a:r>
            </a:p>
          </p:txBody>
        </p:sp>
        <p:sp>
          <p:nvSpPr>
            <p:cNvPr id="123" name="TextBox 11">
              <a:extLst>
                <a:ext uri="{FF2B5EF4-FFF2-40B4-BE49-F238E27FC236}">
                  <a16:creationId xmlns:a16="http://schemas.microsoft.com/office/drawing/2014/main" id="{7DBCBB1E-709E-4D40-9213-3FBC35A17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755876" y="1734037"/>
              <a:ext cx="1954212" cy="121783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r>
                <a:rPr lang="ru-RU" sz="1400" dirty="0">
                  <a:latin typeface="Arial" panose="020B0604020202020204" pitchFamily="34" charset="0"/>
                </a:rPr>
                <a:t>за выдачу паспорта, удостоверяющего личность гражданина Российской Федерации за пределами территории Российской Федерации, - </a:t>
              </a:r>
              <a:r>
                <a:rPr lang="ru-RU" sz="1400" b="1" dirty="0">
                  <a:latin typeface="Arial" panose="020B0604020202020204" pitchFamily="34" charset="0"/>
                </a:rPr>
                <a:t>2 000 рублей</a:t>
              </a:r>
              <a:endParaRPr lang="ru-RU" sz="1400" b="1" dirty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200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4" name="TextBox 11">
              <a:extLst>
                <a:ext uri="{FF2B5EF4-FFF2-40B4-BE49-F238E27FC236}">
                  <a16:creationId xmlns:a16="http://schemas.microsoft.com/office/drawing/2014/main" id="{3D9B98E8-D557-4289-97C1-2B55D9F58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5465155" y="1390962"/>
              <a:ext cx="1954200" cy="57309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Arial" panose="020B0604020202020204" pitchFamily="34" charset="0"/>
                </a:rPr>
                <a:t>за выдачу паспорта моряка, удостоверения личности моряка - </a:t>
              </a:r>
              <a:r>
                <a:rPr lang="ru-RU" sz="1400" b="1" dirty="0">
                  <a:latin typeface="Arial" panose="020B0604020202020204" pitchFamily="34" charset="0"/>
                </a:rPr>
                <a:t>1 300 рублей</a:t>
              </a:r>
              <a:endParaRPr lang="en-US" altLang="zh-CN" sz="1200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5" name="TextBox 11">
              <a:extLst>
                <a:ext uri="{FF2B5EF4-FFF2-40B4-BE49-F238E27FC236}">
                  <a16:creationId xmlns:a16="http://schemas.microsoft.com/office/drawing/2014/main" id="{14471612-ED62-4079-BA48-360B7E2162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7222007" y="1547056"/>
              <a:ext cx="1841196" cy="124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ru-RU" sz="1400" dirty="0"/>
                <a:t>за внесение изменений в паспорт, удостоверяющий личность гражданина Российской Федерации за пределами территории Российской Федерации, - </a:t>
              </a:r>
              <a:r>
                <a:rPr lang="ru-RU" sz="1400" b="1" dirty="0"/>
                <a:t>500 рублей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1532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943" y="8783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Социальные трансферты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DC93CE6-B85E-47AD-8F1D-01A26198114E}"/>
              </a:ext>
            </a:extLst>
          </p:cNvPr>
          <p:cNvSpPr/>
          <p:nvPr/>
        </p:nvSpPr>
        <p:spPr>
          <a:xfrm>
            <a:off x="1170943" y="761395"/>
            <a:ext cx="10424709" cy="97789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 </a:t>
            </a:r>
            <a:r>
              <a:rPr lang="ru-RU" b="1" dirty="0">
                <a:solidFill>
                  <a:schemeClr val="tx1"/>
                </a:solidFill>
              </a:rPr>
              <a:t>социальными трансфертами </a:t>
            </a:r>
            <a:r>
              <a:rPr lang="ru-RU" dirty="0">
                <a:solidFill>
                  <a:schemeClr val="tx1"/>
                </a:solidFill>
              </a:rPr>
              <a:t>принято понимать передачу населению государственными или негосударственными организациями (профессиональными, благотворительными, религиозными и др.) ресурсов в денежной и натуральной форме преимущественно на безвозмездной основе.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FFA3D89-1E2B-487F-9A2C-BA41A1D51425}"/>
              </a:ext>
            </a:extLst>
          </p:cNvPr>
          <p:cNvGrpSpPr/>
          <p:nvPr/>
        </p:nvGrpSpPr>
        <p:grpSpPr>
          <a:xfrm>
            <a:off x="1524000" y="1970906"/>
            <a:ext cx="8858248" cy="4373249"/>
            <a:chOff x="34232" y="1202280"/>
            <a:chExt cx="8858248" cy="4373249"/>
          </a:xfrm>
        </p:grpSpPr>
        <p:sp>
          <p:nvSpPr>
            <p:cNvPr id="45" name="Freeform 4">
              <a:extLst>
                <a:ext uri="{FF2B5EF4-FFF2-40B4-BE49-F238E27FC236}">
                  <a16:creationId xmlns:a16="http://schemas.microsoft.com/office/drawing/2014/main" id="{984A69D4-497F-47A9-ABBE-6BC7BF9D5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414" y="1714488"/>
              <a:ext cx="1520825" cy="1500187"/>
            </a:xfrm>
            <a:custGeom>
              <a:avLst/>
              <a:gdLst>
                <a:gd name="T0" fmla="*/ 247 w 1269"/>
                <a:gd name="T1" fmla="*/ 191 h 1250"/>
                <a:gd name="T2" fmla="*/ 329 w 1269"/>
                <a:gd name="T3" fmla="*/ 127 h 1250"/>
                <a:gd name="T4" fmla="*/ 318 w 1269"/>
                <a:gd name="T5" fmla="*/ 81 h 1250"/>
                <a:gd name="T6" fmla="*/ 431 w 1269"/>
                <a:gd name="T7" fmla="*/ 30 h 1250"/>
                <a:gd name="T8" fmla="*/ 460 w 1269"/>
                <a:gd name="T9" fmla="*/ 73 h 1250"/>
                <a:gd name="T10" fmla="*/ 562 w 1269"/>
                <a:gd name="T11" fmla="*/ 49 h 1250"/>
                <a:gd name="T12" fmla="*/ 573 w 1269"/>
                <a:gd name="T13" fmla="*/ 1 h 1250"/>
                <a:gd name="T14" fmla="*/ 692 w 1269"/>
                <a:gd name="T15" fmla="*/ 0 h 1250"/>
                <a:gd name="T16" fmla="*/ 701 w 1269"/>
                <a:gd name="T17" fmla="*/ 49 h 1250"/>
                <a:gd name="T18" fmla="*/ 801 w 1269"/>
                <a:gd name="T19" fmla="*/ 69 h 1250"/>
                <a:gd name="T20" fmla="*/ 833 w 1269"/>
                <a:gd name="T21" fmla="*/ 30 h 1250"/>
                <a:gd name="T22" fmla="*/ 945 w 1269"/>
                <a:gd name="T23" fmla="*/ 79 h 1250"/>
                <a:gd name="T24" fmla="*/ 932 w 1269"/>
                <a:gd name="T25" fmla="*/ 126 h 1250"/>
                <a:gd name="T26" fmla="*/ 1016 w 1269"/>
                <a:gd name="T27" fmla="*/ 185 h 1250"/>
                <a:gd name="T28" fmla="*/ 1059 w 1269"/>
                <a:gd name="T29" fmla="*/ 162 h 1250"/>
                <a:gd name="T30" fmla="*/ 1141 w 1269"/>
                <a:gd name="T31" fmla="*/ 252 h 1250"/>
                <a:gd name="T32" fmla="*/ 1111 w 1269"/>
                <a:gd name="T33" fmla="*/ 288 h 1250"/>
                <a:gd name="T34" fmla="*/ 1163 w 1269"/>
                <a:gd name="T35" fmla="*/ 379 h 1250"/>
                <a:gd name="T36" fmla="*/ 1214 w 1269"/>
                <a:gd name="T37" fmla="*/ 372 h 1250"/>
                <a:gd name="T38" fmla="*/ 1253 w 1269"/>
                <a:gd name="T39" fmla="*/ 488 h 1250"/>
                <a:gd name="T40" fmla="*/ 1206 w 1269"/>
                <a:gd name="T41" fmla="*/ 512 h 1250"/>
                <a:gd name="T42" fmla="*/ 1220 w 1269"/>
                <a:gd name="T43" fmla="*/ 612 h 1250"/>
                <a:gd name="T44" fmla="*/ 1268 w 1269"/>
                <a:gd name="T45" fmla="*/ 631 h 1250"/>
                <a:gd name="T46" fmla="*/ 1257 w 1269"/>
                <a:gd name="T47" fmla="*/ 748 h 1250"/>
                <a:gd name="T48" fmla="*/ 1206 w 1269"/>
                <a:gd name="T49" fmla="*/ 751 h 1250"/>
                <a:gd name="T50" fmla="*/ 1173 w 1269"/>
                <a:gd name="T51" fmla="*/ 852 h 1250"/>
                <a:gd name="T52" fmla="*/ 1211 w 1269"/>
                <a:gd name="T53" fmla="*/ 885 h 1250"/>
                <a:gd name="T54" fmla="*/ 1150 w 1269"/>
                <a:gd name="T55" fmla="*/ 990 h 1250"/>
                <a:gd name="T56" fmla="*/ 1103 w 1269"/>
                <a:gd name="T57" fmla="*/ 970 h 1250"/>
                <a:gd name="T58" fmla="*/ 1035 w 1269"/>
                <a:gd name="T59" fmla="*/ 1048 h 1250"/>
                <a:gd name="T60" fmla="*/ 1054 w 1269"/>
                <a:gd name="T61" fmla="*/ 1097 h 1250"/>
                <a:gd name="T62" fmla="*/ 955 w 1269"/>
                <a:gd name="T63" fmla="*/ 1167 h 1250"/>
                <a:gd name="T64" fmla="*/ 920 w 1269"/>
                <a:gd name="T65" fmla="*/ 1130 h 1250"/>
                <a:gd name="T66" fmla="*/ 826 w 1269"/>
                <a:gd name="T67" fmla="*/ 1174 h 1250"/>
                <a:gd name="T68" fmla="*/ 826 w 1269"/>
                <a:gd name="T69" fmla="*/ 1224 h 1250"/>
                <a:gd name="T70" fmla="*/ 705 w 1269"/>
                <a:gd name="T71" fmla="*/ 1249 h 1250"/>
                <a:gd name="T72" fmla="*/ 687 w 1269"/>
                <a:gd name="T73" fmla="*/ 1201 h 1250"/>
                <a:gd name="T74" fmla="*/ 585 w 1269"/>
                <a:gd name="T75" fmla="*/ 1203 h 1250"/>
                <a:gd name="T76" fmla="*/ 564 w 1269"/>
                <a:gd name="T77" fmla="*/ 1249 h 1250"/>
                <a:gd name="T78" fmla="*/ 445 w 1269"/>
                <a:gd name="T79" fmla="*/ 1224 h 1250"/>
                <a:gd name="T80" fmla="*/ 446 w 1269"/>
                <a:gd name="T81" fmla="*/ 1174 h 1250"/>
                <a:gd name="T82" fmla="*/ 351 w 1269"/>
                <a:gd name="T83" fmla="*/ 1135 h 1250"/>
                <a:gd name="T84" fmla="*/ 314 w 1269"/>
                <a:gd name="T85" fmla="*/ 1167 h 1250"/>
                <a:gd name="T86" fmla="*/ 212 w 1269"/>
                <a:gd name="T87" fmla="*/ 1097 h 1250"/>
                <a:gd name="T88" fmla="*/ 237 w 1269"/>
                <a:gd name="T89" fmla="*/ 1051 h 1250"/>
                <a:gd name="T90" fmla="*/ 167 w 1269"/>
                <a:gd name="T91" fmla="*/ 978 h 1250"/>
                <a:gd name="T92" fmla="*/ 117 w 1269"/>
                <a:gd name="T93" fmla="*/ 990 h 1250"/>
                <a:gd name="T94" fmla="*/ 55 w 1269"/>
                <a:gd name="T95" fmla="*/ 885 h 1250"/>
                <a:gd name="T96" fmla="*/ 95 w 1269"/>
                <a:gd name="T97" fmla="*/ 856 h 1250"/>
                <a:gd name="T98" fmla="*/ 63 w 1269"/>
                <a:gd name="T99" fmla="*/ 759 h 1250"/>
                <a:gd name="T100" fmla="*/ 14 w 1269"/>
                <a:gd name="T101" fmla="*/ 751 h 1250"/>
                <a:gd name="T102" fmla="*/ 0 w 1269"/>
                <a:gd name="T103" fmla="*/ 631 h 1250"/>
                <a:gd name="T104" fmla="*/ 47 w 1269"/>
                <a:gd name="T105" fmla="*/ 620 h 1250"/>
                <a:gd name="T106" fmla="*/ 58 w 1269"/>
                <a:gd name="T107" fmla="*/ 517 h 1250"/>
                <a:gd name="T108" fmla="*/ 14 w 1269"/>
                <a:gd name="T109" fmla="*/ 491 h 1250"/>
                <a:gd name="T110" fmla="*/ 51 w 1269"/>
                <a:gd name="T111" fmla="*/ 375 h 1250"/>
                <a:gd name="T112" fmla="*/ 101 w 1269"/>
                <a:gd name="T113" fmla="*/ 383 h 1250"/>
                <a:gd name="T114" fmla="*/ 151 w 1269"/>
                <a:gd name="T115" fmla="*/ 293 h 1250"/>
                <a:gd name="T116" fmla="*/ 121 w 1269"/>
                <a:gd name="T117" fmla="*/ 254 h 1250"/>
                <a:gd name="T118" fmla="*/ 204 w 1269"/>
                <a:gd name="T119" fmla="*/ 162 h 1250"/>
                <a:gd name="T120" fmla="*/ 247 w 1269"/>
                <a:gd name="T121" fmla="*/ 191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gradFill flip="none" rotWithShape="1">
              <a:gsLst>
                <a:gs pos="0">
                  <a:srgbClr val="6EFF01"/>
                </a:gs>
                <a:gs pos="90000">
                  <a:srgbClr val="0F5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>
              <a:bevelT/>
              <a:bevelB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ED9E2D98-EF7D-4350-A018-8E159FCFD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166" y="2590185"/>
              <a:ext cx="1524000" cy="1500187"/>
            </a:xfrm>
            <a:custGeom>
              <a:avLst/>
              <a:gdLst>
                <a:gd name="T0" fmla="*/ 6 w 1269"/>
                <a:gd name="T1" fmla="*/ 5 h 1250"/>
                <a:gd name="T2" fmla="*/ 8 w 1269"/>
                <a:gd name="T3" fmla="*/ 4 h 1250"/>
                <a:gd name="T4" fmla="*/ 8 w 1269"/>
                <a:gd name="T5" fmla="*/ 2 h 1250"/>
                <a:gd name="T6" fmla="*/ 11 w 1269"/>
                <a:gd name="T7" fmla="*/ 2 h 1250"/>
                <a:gd name="T8" fmla="*/ 12 w 1269"/>
                <a:gd name="T9" fmla="*/ 2 h 1250"/>
                <a:gd name="T10" fmla="*/ 15 w 1269"/>
                <a:gd name="T11" fmla="*/ 2 h 1250"/>
                <a:gd name="T12" fmla="*/ 15 w 1269"/>
                <a:gd name="T13" fmla="*/ 1 h 1250"/>
                <a:gd name="T14" fmla="*/ 18 w 1269"/>
                <a:gd name="T15" fmla="*/ 0 h 1250"/>
                <a:gd name="T16" fmla="*/ 19 w 1269"/>
                <a:gd name="T17" fmla="*/ 2 h 1250"/>
                <a:gd name="T18" fmla="*/ 20 w 1269"/>
                <a:gd name="T19" fmla="*/ 2 h 1250"/>
                <a:gd name="T20" fmla="*/ 23 w 1269"/>
                <a:gd name="T21" fmla="*/ 2 h 1250"/>
                <a:gd name="T22" fmla="*/ 25 w 1269"/>
                <a:gd name="T23" fmla="*/ 2 h 1250"/>
                <a:gd name="T24" fmla="*/ 25 w 1269"/>
                <a:gd name="T25" fmla="*/ 4 h 1250"/>
                <a:gd name="T26" fmla="*/ 27 w 1269"/>
                <a:gd name="T27" fmla="*/ 5 h 1250"/>
                <a:gd name="T28" fmla="*/ 27 w 1269"/>
                <a:gd name="T29" fmla="*/ 5 h 1250"/>
                <a:gd name="T30" fmla="*/ 30 w 1269"/>
                <a:gd name="T31" fmla="*/ 6 h 1250"/>
                <a:gd name="T32" fmla="*/ 30 w 1269"/>
                <a:gd name="T33" fmla="*/ 8 h 1250"/>
                <a:gd name="T34" fmla="*/ 31 w 1269"/>
                <a:gd name="T35" fmla="*/ 10 h 1250"/>
                <a:gd name="T36" fmla="*/ 32 w 1269"/>
                <a:gd name="T37" fmla="*/ 10 h 1250"/>
                <a:gd name="T38" fmla="*/ 33 w 1269"/>
                <a:gd name="T39" fmla="*/ 13 h 1250"/>
                <a:gd name="T40" fmla="*/ 32 w 1269"/>
                <a:gd name="T41" fmla="*/ 14 h 1250"/>
                <a:gd name="T42" fmla="*/ 32 w 1269"/>
                <a:gd name="T43" fmla="*/ 16 h 1250"/>
                <a:gd name="T44" fmla="*/ 34 w 1269"/>
                <a:gd name="T45" fmla="*/ 17 h 1250"/>
                <a:gd name="T46" fmla="*/ 33 w 1269"/>
                <a:gd name="T47" fmla="*/ 20 h 1250"/>
                <a:gd name="T48" fmla="*/ 32 w 1269"/>
                <a:gd name="T49" fmla="*/ 20 h 1250"/>
                <a:gd name="T50" fmla="*/ 31 w 1269"/>
                <a:gd name="T51" fmla="*/ 22 h 1250"/>
                <a:gd name="T52" fmla="*/ 32 w 1269"/>
                <a:gd name="T53" fmla="*/ 23 h 1250"/>
                <a:gd name="T54" fmla="*/ 30 w 1269"/>
                <a:gd name="T55" fmla="*/ 26 h 1250"/>
                <a:gd name="T56" fmla="*/ 30 w 1269"/>
                <a:gd name="T57" fmla="*/ 26 h 1250"/>
                <a:gd name="T58" fmla="*/ 27 w 1269"/>
                <a:gd name="T59" fmla="*/ 27 h 1250"/>
                <a:gd name="T60" fmla="*/ 27 w 1269"/>
                <a:gd name="T61" fmla="*/ 29 h 1250"/>
                <a:gd name="T62" fmla="*/ 25 w 1269"/>
                <a:gd name="T63" fmla="*/ 31 h 1250"/>
                <a:gd name="T64" fmla="*/ 24 w 1269"/>
                <a:gd name="T65" fmla="*/ 29 h 1250"/>
                <a:gd name="T66" fmla="*/ 23 w 1269"/>
                <a:gd name="T67" fmla="*/ 31 h 1250"/>
                <a:gd name="T68" fmla="*/ 23 w 1269"/>
                <a:gd name="T69" fmla="*/ 32 h 1250"/>
                <a:gd name="T70" fmla="*/ 19 w 1269"/>
                <a:gd name="T71" fmla="*/ 33 h 1250"/>
                <a:gd name="T72" fmla="*/ 18 w 1269"/>
                <a:gd name="T73" fmla="*/ 32 h 1250"/>
                <a:gd name="T74" fmla="*/ 15 w 1269"/>
                <a:gd name="T75" fmla="*/ 32 h 1250"/>
                <a:gd name="T76" fmla="*/ 15 w 1269"/>
                <a:gd name="T77" fmla="*/ 33 h 1250"/>
                <a:gd name="T78" fmla="*/ 11 w 1269"/>
                <a:gd name="T79" fmla="*/ 32 h 1250"/>
                <a:gd name="T80" fmla="*/ 11 w 1269"/>
                <a:gd name="T81" fmla="*/ 31 h 1250"/>
                <a:gd name="T82" fmla="*/ 10 w 1269"/>
                <a:gd name="T83" fmla="*/ 29 h 1250"/>
                <a:gd name="T84" fmla="*/ 8 w 1269"/>
                <a:gd name="T85" fmla="*/ 31 h 1250"/>
                <a:gd name="T86" fmla="*/ 6 w 1269"/>
                <a:gd name="T87" fmla="*/ 29 h 1250"/>
                <a:gd name="T88" fmla="*/ 6 w 1269"/>
                <a:gd name="T89" fmla="*/ 27 h 1250"/>
                <a:gd name="T90" fmla="*/ 5 w 1269"/>
                <a:gd name="T91" fmla="*/ 26 h 1250"/>
                <a:gd name="T92" fmla="*/ 4 w 1269"/>
                <a:gd name="T93" fmla="*/ 26 h 1250"/>
                <a:gd name="T94" fmla="*/ 2 w 1269"/>
                <a:gd name="T95" fmla="*/ 23 h 1250"/>
                <a:gd name="T96" fmla="*/ 3 w 1269"/>
                <a:gd name="T97" fmla="*/ 22 h 1250"/>
                <a:gd name="T98" fmla="*/ 2 w 1269"/>
                <a:gd name="T99" fmla="*/ 20 h 1250"/>
                <a:gd name="T100" fmla="*/ 2 w 1269"/>
                <a:gd name="T101" fmla="*/ 20 h 1250"/>
                <a:gd name="T102" fmla="*/ 0 w 1269"/>
                <a:gd name="T103" fmla="*/ 17 h 1250"/>
                <a:gd name="T104" fmla="*/ 2 w 1269"/>
                <a:gd name="T105" fmla="*/ 17 h 1250"/>
                <a:gd name="T106" fmla="*/ 2 w 1269"/>
                <a:gd name="T107" fmla="*/ 14 h 1250"/>
                <a:gd name="T108" fmla="*/ 2 w 1269"/>
                <a:gd name="T109" fmla="*/ 13 h 1250"/>
                <a:gd name="T110" fmla="*/ 2 w 1269"/>
                <a:gd name="T111" fmla="*/ 10 h 1250"/>
                <a:gd name="T112" fmla="*/ 3 w 1269"/>
                <a:gd name="T113" fmla="*/ 10 h 1250"/>
                <a:gd name="T114" fmla="*/ 4 w 1269"/>
                <a:gd name="T115" fmla="*/ 8 h 1250"/>
                <a:gd name="T116" fmla="*/ 4 w 1269"/>
                <a:gd name="T117" fmla="*/ 6 h 1250"/>
                <a:gd name="T118" fmla="*/ 6 w 1269"/>
                <a:gd name="T119" fmla="*/ 5 h 1250"/>
                <a:gd name="T120" fmla="*/ 6 w 1269"/>
                <a:gd name="T121" fmla="*/ 5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gradFill flip="none" rotWithShape="1">
              <a:gsLst>
                <a:gs pos="0">
                  <a:srgbClr val="FFCF01"/>
                </a:gs>
                <a:gs pos="90000">
                  <a:srgbClr val="E22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>
              <a:bevelT w="50800" h="152400"/>
              <a:bevelB w="0" h="11430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7E4B4CF4-0BEA-4F03-932C-E21389DF7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782" y="3974000"/>
              <a:ext cx="1522413" cy="1500187"/>
            </a:xfrm>
            <a:custGeom>
              <a:avLst/>
              <a:gdLst>
                <a:gd name="T0" fmla="*/ 247 w 1269"/>
                <a:gd name="T1" fmla="*/ 191 h 1250"/>
                <a:gd name="T2" fmla="*/ 329 w 1269"/>
                <a:gd name="T3" fmla="*/ 127 h 1250"/>
                <a:gd name="T4" fmla="*/ 318 w 1269"/>
                <a:gd name="T5" fmla="*/ 81 h 1250"/>
                <a:gd name="T6" fmla="*/ 431 w 1269"/>
                <a:gd name="T7" fmla="*/ 30 h 1250"/>
                <a:gd name="T8" fmla="*/ 460 w 1269"/>
                <a:gd name="T9" fmla="*/ 73 h 1250"/>
                <a:gd name="T10" fmla="*/ 562 w 1269"/>
                <a:gd name="T11" fmla="*/ 49 h 1250"/>
                <a:gd name="T12" fmla="*/ 573 w 1269"/>
                <a:gd name="T13" fmla="*/ 1 h 1250"/>
                <a:gd name="T14" fmla="*/ 692 w 1269"/>
                <a:gd name="T15" fmla="*/ 0 h 1250"/>
                <a:gd name="T16" fmla="*/ 701 w 1269"/>
                <a:gd name="T17" fmla="*/ 49 h 1250"/>
                <a:gd name="T18" fmla="*/ 801 w 1269"/>
                <a:gd name="T19" fmla="*/ 69 h 1250"/>
                <a:gd name="T20" fmla="*/ 833 w 1269"/>
                <a:gd name="T21" fmla="*/ 30 h 1250"/>
                <a:gd name="T22" fmla="*/ 945 w 1269"/>
                <a:gd name="T23" fmla="*/ 79 h 1250"/>
                <a:gd name="T24" fmla="*/ 932 w 1269"/>
                <a:gd name="T25" fmla="*/ 126 h 1250"/>
                <a:gd name="T26" fmla="*/ 1016 w 1269"/>
                <a:gd name="T27" fmla="*/ 185 h 1250"/>
                <a:gd name="T28" fmla="*/ 1059 w 1269"/>
                <a:gd name="T29" fmla="*/ 162 h 1250"/>
                <a:gd name="T30" fmla="*/ 1141 w 1269"/>
                <a:gd name="T31" fmla="*/ 252 h 1250"/>
                <a:gd name="T32" fmla="*/ 1111 w 1269"/>
                <a:gd name="T33" fmla="*/ 288 h 1250"/>
                <a:gd name="T34" fmla="*/ 1163 w 1269"/>
                <a:gd name="T35" fmla="*/ 379 h 1250"/>
                <a:gd name="T36" fmla="*/ 1214 w 1269"/>
                <a:gd name="T37" fmla="*/ 372 h 1250"/>
                <a:gd name="T38" fmla="*/ 1253 w 1269"/>
                <a:gd name="T39" fmla="*/ 488 h 1250"/>
                <a:gd name="T40" fmla="*/ 1206 w 1269"/>
                <a:gd name="T41" fmla="*/ 512 h 1250"/>
                <a:gd name="T42" fmla="*/ 1220 w 1269"/>
                <a:gd name="T43" fmla="*/ 612 h 1250"/>
                <a:gd name="T44" fmla="*/ 1268 w 1269"/>
                <a:gd name="T45" fmla="*/ 631 h 1250"/>
                <a:gd name="T46" fmla="*/ 1257 w 1269"/>
                <a:gd name="T47" fmla="*/ 748 h 1250"/>
                <a:gd name="T48" fmla="*/ 1206 w 1269"/>
                <a:gd name="T49" fmla="*/ 751 h 1250"/>
                <a:gd name="T50" fmla="*/ 1173 w 1269"/>
                <a:gd name="T51" fmla="*/ 852 h 1250"/>
                <a:gd name="T52" fmla="*/ 1211 w 1269"/>
                <a:gd name="T53" fmla="*/ 885 h 1250"/>
                <a:gd name="T54" fmla="*/ 1150 w 1269"/>
                <a:gd name="T55" fmla="*/ 990 h 1250"/>
                <a:gd name="T56" fmla="*/ 1103 w 1269"/>
                <a:gd name="T57" fmla="*/ 970 h 1250"/>
                <a:gd name="T58" fmla="*/ 1035 w 1269"/>
                <a:gd name="T59" fmla="*/ 1048 h 1250"/>
                <a:gd name="T60" fmla="*/ 1054 w 1269"/>
                <a:gd name="T61" fmla="*/ 1097 h 1250"/>
                <a:gd name="T62" fmla="*/ 955 w 1269"/>
                <a:gd name="T63" fmla="*/ 1167 h 1250"/>
                <a:gd name="T64" fmla="*/ 920 w 1269"/>
                <a:gd name="T65" fmla="*/ 1130 h 1250"/>
                <a:gd name="T66" fmla="*/ 826 w 1269"/>
                <a:gd name="T67" fmla="*/ 1174 h 1250"/>
                <a:gd name="T68" fmla="*/ 826 w 1269"/>
                <a:gd name="T69" fmla="*/ 1224 h 1250"/>
                <a:gd name="T70" fmla="*/ 705 w 1269"/>
                <a:gd name="T71" fmla="*/ 1249 h 1250"/>
                <a:gd name="T72" fmla="*/ 687 w 1269"/>
                <a:gd name="T73" fmla="*/ 1201 h 1250"/>
                <a:gd name="T74" fmla="*/ 585 w 1269"/>
                <a:gd name="T75" fmla="*/ 1203 h 1250"/>
                <a:gd name="T76" fmla="*/ 564 w 1269"/>
                <a:gd name="T77" fmla="*/ 1249 h 1250"/>
                <a:gd name="T78" fmla="*/ 445 w 1269"/>
                <a:gd name="T79" fmla="*/ 1224 h 1250"/>
                <a:gd name="T80" fmla="*/ 446 w 1269"/>
                <a:gd name="T81" fmla="*/ 1174 h 1250"/>
                <a:gd name="T82" fmla="*/ 351 w 1269"/>
                <a:gd name="T83" fmla="*/ 1135 h 1250"/>
                <a:gd name="T84" fmla="*/ 314 w 1269"/>
                <a:gd name="T85" fmla="*/ 1167 h 1250"/>
                <a:gd name="T86" fmla="*/ 212 w 1269"/>
                <a:gd name="T87" fmla="*/ 1097 h 1250"/>
                <a:gd name="T88" fmla="*/ 237 w 1269"/>
                <a:gd name="T89" fmla="*/ 1051 h 1250"/>
                <a:gd name="T90" fmla="*/ 167 w 1269"/>
                <a:gd name="T91" fmla="*/ 978 h 1250"/>
                <a:gd name="T92" fmla="*/ 117 w 1269"/>
                <a:gd name="T93" fmla="*/ 990 h 1250"/>
                <a:gd name="T94" fmla="*/ 55 w 1269"/>
                <a:gd name="T95" fmla="*/ 885 h 1250"/>
                <a:gd name="T96" fmla="*/ 95 w 1269"/>
                <a:gd name="T97" fmla="*/ 856 h 1250"/>
                <a:gd name="T98" fmla="*/ 63 w 1269"/>
                <a:gd name="T99" fmla="*/ 759 h 1250"/>
                <a:gd name="T100" fmla="*/ 14 w 1269"/>
                <a:gd name="T101" fmla="*/ 751 h 1250"/>
                <a:gd name="T102" fmla="*/ 0 w 1269"/>
                <a:gd name="T103" fmla="*/ 631 h 1250"/>
                <a:gd name="T104" fmla="*/ 47 w 1269"/>
                <a:gd name="T105" fmla="*/ 620 h 1250"/>
                <a:gd name="T106" fmla="*/ 58 w 1269"/>
                <a:gd name="T107" fmla="*/ 517 h 1250"/>
                <a:gd name="T108" fmla="*/ 14 w 1269"/>
                <a:gd name="T109" fmla="*/ 491 h 1250"/>
                <a:gd name="T110" fmla="*/ 51 w 1269"/>
                <a:gd name="T111" fmla="*/ 375 h 1250"/>
                <a:gd name="T112" fmla="*/ 101 w 1269"/>
                <a:gd name="T113" fmla="*/ 383 h 1250"/>
                <a:gd name="T114" fmla="*/ 151 w 1269"/>
                <a:gd name="T115" fmla="*/ 293 h 1250"/>
                <a:gd name="T116" fmla="*/ 121 w 1269"/>
                <a:gd name="T117" fmla="*/ 254 h 1250"/>
                <a:gd name="T118" fmla="*/ 204 w 1269"/>
                <a:gd name="T119" fmla="*/ 162 h 1250"/>
                <a:gd name="T120" fmla="*/ 247 w 1269"/>
                <a:gd name="T121" fmla="*/ 191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gradFill flip="none" rotWithShape="1">
              <a:gsLst>
                <a:gs pos="0">
                  <a:srgbClr val="00DFF6"/>
                </a:gs>
                <a:gs pos="90000">
                  <a:srgbClr val="002774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50800" h="152400"/>
              <a:bevelB w="0" h="114300"/>
              <a:contourClr>
                <a:srgbClr val="AFEAFF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C5E91970-DCA3-4AD1-9CF8-0AB5247A0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496" y="2584996"/>
              <a:ext cx="1524000" cy="1498600"/>
            </a:xfrm>
            <a:custGeom>
              <a:avLst/>
              <a:gdLst>
                <a:gd name="T0" fmla="*/ 247 w 1269"/>
                <a:gd name="T1" fmla="*/ 191 h 1250"/>
                <a:gd name="T2" fmla="*/ 329 w 1269"/>
                <a:gd name="T3" fmla="*/ 127 h 1250"/>
                <a:gd name="T4" fmla="*/ 318 w 1269"/>
                <a:gd name="T5" fmla="*/ 81 h 1250"/>
                <a:gd name="T6" fmla="*/ 431 w 1269"/>
                <a:gd name="T7" fmla="*/ 30 h 1250"/>
                <a:gd name="T8" fmla="*/ 460 w 1269"/>
                <a:gd name="T9" fmla="*/ 73 h 1250"/>
                <a:gd name="T10" fmla="*/ 562 w 1269"/>
                <a:gd name="T11" fmla="*/ 49 h 1250"/>
                <a:gd name="T12" fmla="*/ 573 w 1269"/>
                <a:gd name="T13" fmla="*/ 1 h 1250"/>
                <a:gd name="T14" fmla="*/ 692 w 1269"/>
                <a:gd name="T15" fmla="*/ 0 h 1250"/>
                <a:gd name="T16" fmla="*/ 701 w 1269"/>
                <a:gd name="T17" fmla="*/ 49 h 1250"/>
                <a:gd name="T18" fmla="*/ 801 w 1269"/>
                <a:gd name="T19" fmla="*/ 69 h 1250"/>
                <a:gd name="T20" fmla="*/ 833 w 1269"/>
                <a:gd name="T21" fmla="*/ 30 h 1250"/>
                <a:gd name="T22" fmla="*/ 945 w 1269"/>
                <a:gd name="T23" fmla="*/ 79 h 1250"/>
                <a:gd name="T24" fmla="*/ 932 w 1269"/>
                <a:gd name="T25" fmla="*/ 126 h 1250"/>
                <a:gd name="T26" fmla="*/ 1016 w 1269"/>
                <a:gd name="T27" fmla="*/ 185 h 1250"/>
                <a:gd name="T28" fmla="*/ 1059 w 1269"/>
                <a:gd name="T29" fmla="*/ 162 h 1250"/>
                <a:gd name="T30" fmla="*/ 1141 w 1269"/>
                <a:gd name="T31" fmla="*/ 252 h 1250"/>
                <a:gd name="T32" fmla="*/ 1111 w 1269"/>
                <a:gd name="T33" fmla="*/ 288 h 1250"/>
                <a:gd name="T34" fmla="*/ 1163 w 1269"/>
                <a:gd name="T35" fmla="*/ 379 h 1250"/>
                <a:gd name="T36" fmla="*/ 1214 w 1269"/>
                <a:gd name="T37" fmla="*/ 372 h 1250"/>
                <a:gd name="T38" fmla="*/ 1253 w 1269"/>
                <a:gd name="T39" fmla="*/ 488 h 1250"/>
                <a:gd name="T40" fmla="*/ 1206 w 1269"/>
                <a:gd name="T41" fmla="*/ 512 h 1250"/>
                <a:gd name="T42" fmla="*/ 1220 w 1269"/>
                <a:gd name="T43" fmla="*/ 612 h 1250"/>
                <a:gd name="T44" fmla="*/ 1268 w 1269"/>
                <a:gd name="T45" fmla="*/ 631 h 1250"/>
                <a:gd name="T46" fmla="*/ 1257 w 1269"/>
                <a:gd name="T47" fmla="*/ 748 h 1250"/>
                <a:gd name="T48" fmla="*/ 1206 w 1269"/>
                <a:gd name="T49" fmla="*/ 751 h 1250"/>
                <a:gd name="T50" fmla="*/ 1173 w 1269"/>
                <a:gd name="T51" fmla="*/ 852 h 1250"/>
                <a:gd name="T52" fmla="*/ 1211 w 1269"/>
                <a:gd name="T53" fmla="*/ 885 h 1250"/>
                <a:gd name="T54" fmla="*/ 1150 w 1269"/>
                <a:gd name="T55" fmla="*/ 990 h 1250"/>
                <a:gd name="T56" fmla="*/ 1103 w 1269"/>
                <a:gd name="T57" fmla="*/ 970 h 1250"/>
                <a:gd name="T58" fmla="*/ 1035 w 1269"/>
                <a:gd name="T59" fmla="*/ 1048 h 1250"/>
                <a:gd name="T60" fmla="*/ 1054 w 1269"/>
                <a:gd name="T61" fmla="*/ 1097 h 1250"/>
                <a:gd name="T62" fmla="*/ 955 w 1269"/>
                <a:gd name="T63" fmla="*/ 1167 h 1250"/>
                <a:gd name="T64" fmla="*/ 920 w 1269"/>
                <a:gd name="T65" fmla="*/ 1130 h 1250"/>
                <a:gd name="T66" fmla="*/ 826 w 1269"/>
                <a:gd name="T67" fmla="*/ 1174 h 1250"/>
                <a:gd name="T68" fmla="*/ 826 w 1269"/>
                <a:gd name="T69" fmla="*/ 1224 h 1250"/>
                <a:gd name="T70" fmla="*/ 705 w 1269"/>
                <a:gd name="T71" fmla="*/ 1249 h 1250"/>
                <a:gd name="T72" fmla="*/ 687 w 1269"/>
                <a:gd name="T73" fmla="*/ 1201 h 1250"/>
                <a:gd name="T74" fmla="*/ 585 w 1269"/>
                <a:gd name="T75" fmla="*/ 1203 h 1250"/>
                <a:gd name="T76" fmla="*/ 564 w 1269"/>
                <a:gd name="T77" fmla="*/ 1249 h 1250"/>
                <a:gd name="T78" fmla="*/ 445 w 1269"/>
                <a:gd name="T79" fmla="*/ 1224 h 1250"/>
                <a:gd name="T80" fmla="*/ 446 w 1269"/>
                <a:gd name="T81" fmla="*/ 1174 h 1250"/>
                <a:gd name="T82" fmla="*/ 351 w 1269"/>
                <a:gd name="T83" fmla="*/ 1135 h 1250"/>
                <a:gd name="T84" fmla="*/ 314 w 1269"/>
                <a:gd name="T85" fmla="*/ 1167 h 1250"/>
                <a:gd name="T86" fmla="*/ 212 w 1269"/>
                <a:gd name="T87" fmla="*/ 1097 h 1250"/>
                <a:gd name="T88" fmla="*/ 237 w 1269"/>
                <a:gd name="T89" fmla="*/ 1051 h 1250"/>
                <a:gd name="T90" fmla="*/ 167 w 1269"/>
                <a:gd name="T91" fmla="*/ 978 h 1250"/>
                <a:gd name="T92" fmla="*/ 117 w 1269"/>
                <a:gd name="T93" fmla="*/ 990 h 1250"/>
                <a:gd name="T94" fmla="*/ 55 w 1269"/>
                <a:gd name="T95" fmla="*/ 885 h 1250"/>
                <a:gd name="T96" fmla="*/ 95 w 1269"/>
                <a:gd name="T97" fmla="*/ 856 h 1250"/>
                <a:gd name="T98" fmla="*/ 63 w 1269"/>
                <a:gd name="T99" fmla="*/ 759 h 1250"/>
                <a:gd name="T100" fmla="*/ 14 w 1269"/>
                <a:gd name="T101" fmla="*/ 751 h 1250"/>
                <a:gd name="T102" fmla="*/ 0 w 1269"/>
                <a:gd name="T103" fmla="*/ 631 h 1250"/>
                <a:gd name="T104" fmla="*/ 47 w 1269"/>
                <a:gd name="T105" fmla="*/ 620 h 1250"/>
                <a:gd name="T106" fmla="*/ 58 w 1269"/>
                <a:gd name="T107" fmla="*/ 517 h 1250"/>
                <a:gd name="T108" fmla="*/ 14 w 1269"/>
                <a:gd name="T109" fmla="*/ 491 h 1250"/>
                <a:gd name="T110" fmla="*/ 51 w 1269"/>
                <a:gd name="T111" fmla="*/ 375 h 1250"/>
                <a:gd name="T112" fmla="*/ 101 w 1269"/>
                <a:gd name="T113" fmla="*/ 383 h 1250"/>
                <a:gd name="T114" fmla="*/ 151 w 1269"/>
                <a:gd name="T115" fmla="*/ 293 h 1250"/>
                <a:gd name="T116" fmla="*/ 121 w 1269"/>
                <a:gd name="T117" fmla="*/ 254 h 1250"/>
                <a:gd name="T118" fmla="*/ 204 w 1269"/>
                <a:gd name="T119" fmla="*/ 162 h 1250"/>
                <a:gd name="T120" fmla="*/ 247 w 1269"/>
                <a:gd name="T121" fmla="*/ 191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>
              <a:bevelT/>
              <a:bevelB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E2745810-7810-447D-9B95-4F95B1F36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980" y="3975598"/>
              <a:ext cx="1522413" cy="1498600"/>
            </a:xfrm>
            <a:custGeom>
              <a:avLst/>
              <a:gdLst>
                <a:gd name="T0" fmla="*/ 247 w 1269"/>
                <a:gd name="T1" fmla="*/ 191 h 1250"/>
                <a:gd name="T2" fmla="*/ 329 w 1269"/>
                <a:gd name="T3" fmla="*/ 127 h 1250"/>
                <a:gd name="T4" fmla="*/ 318 w 1269"/>
                <a:gd name="T5" fmla="*/ 81 h 1250"/>
                <a:gd name="T6" fmla="*/ 431 w 1269"/>
                <a:gd name="T7" fmla="*/ 30 h 1250"/>
                <a:gd name="T8" fmla="*/ 460 w 1269"/>
                <a:gd name="T9" fmla="*/ 73 h 1250"/>
                <a:gd name="T10" fmla="*/ 562 w 1269"/>
                <a:gd name="T11" fmla="*/ 49 h 1250"/>
                <a:gd name="T12" fmla="*/ 573 w 1269"/>
                <a:gd name="T13" fmla="*/ 1 h 1250"/>
                <a:gd name="T14" fmla="*/ 692 w 1269"/>
                <a:gd name="T15" fmla="*/ 0 h 1250"/>
                <a:gd name="T16" fmla="*/ 701 w 1269"/>
                <a:gd name="T17" fmla="*/ 49 h 1250"/>
                <a:gd name="T18" fmla="*/ 801 w 1269"/>
                <a:gd name="T19" fmla="*/ 69 h 1250"/>
                <a:gd name="T20" fmla="*/ 833 w 1269"/>
                <a:gd name="T21" fmla="*/ 30 h 1250"/>
                <a:gd name="T22" fmla="*/ 945 w 1269"/>
                <a:gd name="T23" fmla="*/ 79 h 1250"/>
                <a:gd name="T24" fmla="*/ 932 w 1269"/>
                <a:gd name="T25" fmla="*/ 126 h 1250"/>
                <a:gd name="T26" fmla="*/ 1016 w 1269"/>
                <a:gd name="T27" fmla="*/ 185 h 1250"/>
                <a:gd name="T28" fmla="*/ 1059 w 1269"/>
                <a:gd name="T29" fmla="*/ 162 h 1250"/>
                <a:gd name="T30" fmla="*/ 1141 w 1269"/>
                <a:gd name="T31" fmla="*/ 252 h 1250"/>
                <a:gd name="T32" fmla="*/ 1111 w 1269"/>
                <a:gd name="T33" fmla="*/ 288 h 1250"/>
                <a:gd name="T34" fmla="*/ 1163 w 1269"/>
                <a:gd name="T35" fmla="*/ 379 h 1250"/>
                <a:gd name="T36" fmla="*/ 1214 w 1269"/>
                <a:gd name="T37" fmla="*/ 372 h 1250"/>
                <a:gd name="T38" fmla="*/ 1253 w 1269"/>
                <a:gd name="T39" fmla="*/ 488 h 1250"/>
                <a:gd name="T40" fmla="*/ 1206 w 1269"/>
                <a:gd name="T41" fmla="*/ 512 h 1250"/>
                <a:gd name="T42" fmla="*/ 1220 w 1269"/>
                <a:gd name="T43" fmla="*/ 612 h 1250"/>
                <a:gd name="T44" fmla="*/ 1268 w 1269"/>
                <a:gd name="T45" fmla="*/ 631 h 1250"/>
                <a:gd name="T46" fmla="*/ 1257 w 1269"/>
                <a:gd name="T47" fmla="*/ 748 h 1250"/>
                <a:gd name="T48" fmla="*/ 1206 w 1269"/>
                <a:gd name="T49" fmla="*/ 751 h 1250"/>
                <a:gd name="T50" fmla="*/ 1173 w 1269"/>
                <a:gd name="T51" fmla="*/ 852 h 1250"/>
                <a:gd name="T52" fmla="*/ 1211 w 1269"/>
                <a:gd name="T53" fmla="*/ 885 h 1250"/>
                <a:gd name="T54" fmla="*/ 1150 w 1269"/>
                <a:gd name="T55" fmla="*/ 990 h 1250"/>
                <a:gd name="T56" fmla="*/ 1103 w 1269"/>
                <a:gd name="T57" fmla="*/ 970 h 1250"/>
                <a:gd name="T58" fmla="*/ 1035 w 1269"/>
                <a:gd name="T59" fmla="*/ 1048 h 1250"/>
                <a:gd name="T60" fmla="*/ 1054 w 1269"/>
                <a:gd name="T61" fmla="*/ 1097 h 1250"/>
                <a:gd name="T62" fmla="*/ 955 w 1269"/>
                <a:gd name="T63" fmla="*/ 1167 h 1250"/>
                <a:gd name="T64" fmla="*/ 920 w 1269"/>
                <a:gd name="T65" fmla="*/ 1130 h 1250"/>
                <a:gd name="T66" fmla="*/ 826 w 1269"/>
                <a:gd name="T67" fmla="*/ 1174 h 1250"/>
                <a:gd name="T68" fmla="*/ 826 w 1269"/>
                <a:gd name="T69" fmla="*/ 1224 h 1250"/>
                <a:gd name="T70" fmla="*/ 705 w 1269"/>
                <a:gd name="T71" fmla="*/ 1249 h 1250"/>
                <a:gd name="T72" fmla="*/ 687 w 1269"/>
                <a:gd name="T73" fmla="*/ 1201 h 1250"/>
                <a:gd name="T74" fmla="*/ 585 w 1269"/>
                <a:gd name="T75" fmla="*/ 1203 h 1250"/>
                <a:gd name="T76" fmla="*/ 564 w 1269"/>
                <a:gd name="T77" fmla="*/ 1249 h 1250"/>
                <a:gd name="T78" fmla="*/ 445 w 1269"/>
                <a:gd name="T79" fmla="*/ 1224 h 1250"/>
                <a:gd name="T80" fmla="*/ 446 w 1269"/>
                <a:gd name="T81" fmla="*/ 1174 h 1250"/>
                <a:gd name="T82" fmla="*/ 351 w 1269"/>
                <a:gd name="T83" fmla="*/ 1135 h 1250"/>
                <a:gd name="T84" fmla="*/ 314 w 1269"/>
                <a:gd name="T85" fmla="*/ 1167 h 1250"/>
                <a:gd name="T86" fmla="*/ 212 w 1269"/>
                <a:gd name="T87" fmla="*/ 1097 h 1250"/>
                <a:gd name="T88" fmla="*/ 237 w 1269"/>
                <a:gd name="T89" fmla="*/ 1051 h 1250"/>
                <a:gd name="T90" fmla="*/ 167 w 1269"/>
                <a:gd name="T91" fmla="*/ 978 h 1250"/>
                <a:gd name="T92" fmla="*/ 117 w 1269"/>
                <a:gd name="T93" fmla="*/ 990 h 1250"/>
                <a:gd name="T94" fmla="*/ 55 w 1269"/>
                <a:gd name="T95" fmla="*/ 885 h 1250"/>
                <a:gd name="T96" fmla="*/ 95 w 1269"/>
                <a:gd name="T97" fmla="*/ 856 h 1250"/>
                <a:gd name="T98" fmla="*/ 63 w 1269"/>
                <a:gd name="T99" fmla="*/ 759 h 1250"/>
                <a:gd name="T100" fmla="*/ 14 w 1269"/>
                <a:gd name="T101" fmla="*/ 751 h 1250"/>
                <a:gd name="T102" fmla="*/ 0 w 1269"/>
                <a:gd name="T103" fmla="*/ 631 h 1250"/>
                <a:gd name="T104" fmla="*/ 47 w 1269"/>
                <a:gd name="T105" fmla="*/ 620 h 1250"/>
                <a:gd name="T106" fmla="*/ 58 w 1269"/>
                <a:gd name="T107" fmla="*/ 517 h 1250"/>
                <a:gd name="T108" fmla="*/ 14 w 1269"/>
                <a:gd name="T109" fmla="*/ 491 h 1250"/>
                <a:gd name="T110" fmla="*/ 51 w 1269"/>
                <a:gd name="T111" fmla="*/ 375 h 1250"/>
                <a:gd name="T112" fmla="*/ 101 w 1269"/>
                <a:gd name="T113" fmla="*/ 383 h 1250"/>
                <a:gd name="T114" fmla="*/ 151 w 1269"/>
                <a:gd name="T115" fmla="*/ 293 h 1250"/>
                <a:gd name="T116" fmla="*/ 121 w 1269"/>
                <a:gd name="T117" fmla="*/ 254 h 1250"/>
                <a:gd name="T118" fmla="*/ 204 w 1269"/>
                <a:gd name="T119" fmla="*/ 162 h 1250"/>
                <a:gd name="T120" fmla="*/ 247 w 1269"/>
                <a:gd name="T121" fmla="*/ 191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solidFill>
              <a:schemeClr val="tx2"/>
            </a:soli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>
              <a:bevelT/>
              <a:bevelB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Rectangle 13">
              <a:extLst>
                <a:ext uri="{FF2B5EF4-FFF2-40B4-BE49-F238E27FC236}">
                  <a16:creationId xmlns:a16="http://schemas.microsoft.com/office/drawing/2014/main" id="{95D0EDBC-83A5-4F18-B4C6-945A4DC7724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891752" y="1202280"/>
              <a:ext cx="3428992" cy="369332"/>
            </a:xfrm>
            <a:prstGeom prst="rect">
              <a:avLst/>
            </a:prstGeom>
            <a:solidFill>
              <a:srgbClr val="00B05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ru-RU" altLang="zh-CN" dirty="0">
                  <a:solidFill>
                    <a:srgbClr val="FFFBFC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Пенсия</a:t>
              </a:r>
              <a:endParaRPr lang="en-US" altLang="zh-CN" dirty="0">
                <a:solidFill>
                  <a:srgbClr val="FFFBFC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Rectangle 13">
              <a:extLst>
                <a:ext uri="{FF2B5EF4-FFF2-40B4-BE49-F238E27FC236}">
                  <a16:creationId xmlns:a16="http://schemas.microsoft.com/office/drawing/2014/main" id="{E1FE0011-CC69-41F9-9F7D-43245E5E6519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34232" y="3143248"/>
              <a:ext cx="2000232" cy="923330"/>
            </a:xfrm>
            <a:prstGeom prst="accentBorderCallout1">
              <a:avLst>
                <a:gd name="adj1" fmla="val 54632"/>
                <a:gd name="adj2" fmla="val -9106"/>
                <a:gd name="adj3" fmla="val 22796"/>
                <a:gd name="adj4" fmla="val -61522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eaLnBrk="0" hangingPunct="0">
                <a:defRPr/>
              </a:pPr>
              <a:r>
                <a:rPr lang="ru-RU" altLang="zh-CN" dirty="0">
                  <a:solidFill>
                    <a:srgbClr val="FFFBFC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трансферты в натуральной форме </a:t>
              </a:r>
              <a:endParaRPr lang="en-US" altLang="zh-CN" dirty="0">
                <a:solidFill>
                  <a:srgbClr val="FFFBFC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Rectangle 13">
              <a:extLst>
                <a:ext uri="{FF2B5EF4-FFF2-40B4-BE49-F238E27FC236}">
                  <a16:creationId xmlns:a16="http://schemas.microsoft.com/office/drawing/2014/main" id="{3A331692-F7E3-4716-BCBB-4A14A2BE940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77206" y="4929198"/>
              <a:ext cx="2357390" cy="646331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ru-RU" altLang="zh-CN" dirty="0">
                  <a:solidFill>
                    <a:srgbClr val="FFFBFC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компенсационные выплаты и льготы</a:t>
              </a:r>
              <a:endParaRPr lang="en-US" altLang="zh-CN" dirty="0">
                <a:solidFill>
                  <a:srgbClr val="FFFBFC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Rectangle 13">
              <a:extLst>
                <a:ext uri="{FF2B5EF4-FFF2-40B4-BE49-F238E27FC236}">
                  <a16:creationId xmlns:a16="http://schemas.microsoft.com/office/drawing/2014/main" id="{3D83D6A6-5CEA-4E5D-A584-2B4FA5C9527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77868" y="4929198"/>
              <a:ext cx="2357390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ru-RU" altLang="zh-CN" dirty="0">
                  <a:solidFill>
                    <a:srgbClr val="FFFBFC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Пособия</a:t>
              </a:r>
              <a:endParaRPr lang="en-US" altLang="zh-CN" dirty="0">
                <a:solidFill>
                  <a:srgbClr val="FFFBFC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0601AB67-353A-48CB-A05F-7B2E09164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976" y="3429000"/>
              <a:ext cx="469570" cy="480751"/>
            </a:xfrm>
            <a:custGeom>
              <a:avLst/>
              <a:gdLst>
                <a:gd name="T0" fmla="*/ 193 w 391"/>
                <a:gd name="T1" fmla="*/ 400 h 401"/>
                <a:gd name="T2" fmla="*/ 193 w 391"/>
                <a:gd name="T3" fmla="*/ 400 h 401"/>
                <a:gd name="T4" fmla="*/ 231 w 391"/>
                <a:gd name="T5" fmla="*/ 393 h 401"/>
                <a:gd name="T6" fmla="*/ 271 w 391"/>
                <a:gd name="T7" fmla="*/ 383 h 401"/>
                <a:gd name="T8" fmla="*/ 304 w 391"/>
                <a:gd name="T9" fmla="*/ 365 h 401"/>
                <a:gd name="T10" fmla="*/ 332 w 391"/>
                <a:gd name="T11" fmla="*/ 341 h 401"/>
                <a:gd name="T12" fmla="*/ 356 w 391"/>
                <a:gd name="T13" fmla="*/ 313 h 401"/>
                <a:gd name="T14" fmla="*/ 374 w 391"/>
                <a:gd name="T15" fmla="*/ 277 h 401"/>
                <a:gd name="T16" fmla="*/ 385 w 391"/>
                <a:gd name="T17" fmla="*/ 240 h 401"/>
                <a:gd name="T18" fmla="*/ 390 w 391"/>
                <a:gd name="T19" fmla="*/ 200 h 401"/>
                <a:gd name="T20" fmla="*/ 385 w 391"/>
                <a:gd name="T21" fmla="*/ 160 h 401"/>
                <a:gd name="T22" fmla="*/ 374 w 391"/>
                <a:gd name="T23" fmla="*/ 120 h 401"/>
                <a:gd name="T24" fmla="*/ 356 w 391"/>
                <a:gd name="T25" fmla="*/ 87 h 401"/>
                <a:gd name="T26" fmla="*/ 332 w 391"/>
                <a:gd name="T27" fmla="*/ 58 h 401"/>
                <a:gd name="T28" fmla="*/ 304 w 391"/>
                <a:gd name="T29" fmla="*/ 33 h 401"/>
                <a:gd name="T30" fmla="*/ 271 w 391"/>
                <a:gd name="T31" fmla="*/ 15 h 401"/>
                <a:gd name="T32" fmla="*/ 231 w 391"/>
                <a:gd name="T33" fmla="*/ 4 h 401"/>
                <a:gd name="T34" fmla="*/ 193 w 391"/>
                <a:gd name="T35" fmla="*/ 0 h 401"/>
                <a:gd name="T36" fmla="*/ 153 w 391"/>
                <a:gd name="T37" fmla="*/ 4 h 401"/>
                <a:gd name="T38" fmla="*/ 117 w 391"/>
                <a:gd name="T39" fmla="*/ 15 h 401"/>
                <a:gd name="T40" fmla="*/ 85 w 391"/>
                <a:gd name="T41" fmla="*/ 33 h 401"/>
                <a:gd name="T42" fmla="*/ 57 w 391"/>
                <a:gd name="T43" fmla="*/ 58 h 401"/>
                <a:gd name="T44" fmla="*/ 34 w 391"/>
                <a:gd name="T45" fmla="*/ 87 h 401"/>
                <a:gd name="T46" fmla="*/ 17 w 391"/>
                <a:gd name="T47" fmla="*/ 120 h 401"/>
                <a:gd name="T48" fmla="*/ 3 w 391"/>
                <a:gd name="T49" fmla="*/ 160 h 401"/>
                <a:gd name="T50" fmla="*/ 0 w 391"/>
                <a:gd name="T51" fmla="*/ 200 h 401"/>
                <a:gd name="T52" fmla="*/ 3 w 391"/>
                <a:gd name="T53" fmla="*/ 240 h 401"/>
                <a:gd name="T54" fmla="*/ 17 w 391"/>
                <a:gd name="T55" fmla="*/ 277 h 401"/>
                <a:gd name="T56" fmla="*/ 34 w 391"/>
                <a:gd name="T57" fmla="*/ 313 h 401"/>
                <a:gd name="T58" fmla="*/ 57 w 391"/>
                <a:gd name="T59" fmla="*/ 341 h 401"/>
                <a:gd name="T60" fmla="*/ 85 w 391"/>
                <a:gd name="T61" fmla="*/ 365 h 401"/>
                <a:gd name="T62" fmla="*/ 117 w 391"/>
                <a:gd name="T63" fmla="*/ 383 h 401"/>
                <a:gd name="T64" fmla="*/ 153 w 391"/>
                <a:gd name="T65" fmla="*/ 393 h 401"/>
                <a:gd name="T66" fmla="*/ 193 w 391"/>
                <a:gd name="T67" fmla="*/ 400 h 40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91"/>
                <a:gd name="T103" fmla="*/ 0 h 401"/>
                <a:gd name="T104" fmla="*/ 391 w 391"/>
                <a:gd name="T105" fmla="*/ 401 h 40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91" h="401">
                  <a:moveTo>
                    <a:pt x="193" y="400"/>
                  </a:moveTo>
                  <a:lnTo>
                    <a:pt x="193" y="400"/>
                  </a:lnTo>
                  <a:lnTo>
                    <a:pt x="231" y="393"/>
                  </a:lnTo>
                  <a:lnTo>
                    <a:pt x="271" y="383"/>
                  </a:lnTo>
                  <a:lnTo>
                    <a:pt x="304" y="365"/>
                  </a:lnTo>
                  <a:lnTo>
                    <a:pt x="332" y="341"/>
                  </a:lnTo>
                  <a:lnTo>
                    <a:pt x="356" y="313"/>
                  </a:lnTo>
                  <a:lnTo>
                    <a:pt x="374" y="277"/>
                  </a:lnTo>
                  <a:lnTo>
                    <a:pt x="385" y="240"/>
                  </a:lnTo>
                  <a:lnTo>
                    <a:pt x="390" y="200"/>
                  </a:lnTo>
                  <a:lnTo>
                    <a:pt x="385" y="160"/>
                  </a:lnTo>
                  <a:lnTo>
                    <a:pt x="374" y="120"/>
                  </a:lnTo>
                  <a:lnTo>
                    <a:pt x="356" y="87"/>
                  </a:lnTo>
                  <a:lnTo>
                    <a:pt x="332" y="58"/>
                  </a:lnTo>
                  <a:lnTo>
                    <a:pt x="304" y="33"/>
                  </a:lnTo>
                  <a:lnTo>
                    <a:pt x="271" y="15"/>
                  </a:lnTo>
                  <a:lnTo>
                    <a:pt x="231" y="4"/>
                  </a:lnTo>
                  <a:lnTo>
                    <a:pt x="193" y="0"/>
                  </a:lnTo>
                  <a:lnTo>
                    <a:pt x="153" y="4"/>
                  </a:lnTo>
                  <a:lnTo>
                    <a:pt x="117" y="15"/>
                  </a:lnTo>
                  <a:lnTo>
                    <a:pt x="85" y="33"/>
                  </a:lnTo>
                  <a:lnTo>
                    <a:pt x="57" y="58"/>
                  </a:lnTo>
                  <a:lnTo>
                    <a:pt x="34" y="87"/>
                  </a:lnTo>
                  <a:lnTo>
                    <a:pt x="17" y="120"/>
                  </a:lnTo>
                  <a:lnTo>
                    <a:pt x="3" y="160"/>
                  </a:lnTo>
                  <a:lnTo>
                    <a:pt x="0" y="200"/>
                  </a:lnTo>
                  <a:lnTo>
                    <a:pt x="3" y="240"/>
                  </a:lnTo>
                  <a:lnTo>
                    <a:pt x="17" y="277"/>
                  </a:lnTo>
                  <a:lnTo>
                    <a:pt x="34" y="313"/>
                  </a:lnTo>
                  <a:lnTo>
                    <a:pt x="57" y="341"/>
                  </a:lnTo>
                  <a:lnTo>
                    <a:pt x="85" y="365"/>
                  </a:lnTo>
                  <a:lnTo>
                    <a:pt x="117" y="383"/>
                  </a:lnTo>
                  <a:lnTo>
                    <a:pt x="153" y="393"/>
                  </a:lnTo>
                  <a:lnTo>
                    <a:pt x="193" y="400"/>
                  </a:lnTo>
                </a:path>
              </a:pathLst>
            </a:custGeom>
            <a:solidFill>
              <a:srgbClr val="FFCC00"/>
            </a:soli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perspectiveFront"/>
              <a:lightRig rig="balanced" dir="t"/>
            </a:scene3d>
            <a:sp3d extrusionH="1428750" prstMaterial="plastic">
              <a:bevelT w="152400" h="50800" prst="softRound"/>
              <a:bevelB w="0" h="400050"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marL="0" lvl="2"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u"/>
                <a:tabLst>
                  <a:tab pos="136525" algn="l"/>
                </a:tabLst>
                <a:defRPr/>
              </a:pP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Rectangle 13">
              <a:extLst>
                <a:ext uri="{FF2B5EF4-FFF2-40B4-BE49-F238E27FC236}">
                  <a16:creationId xmlns:a16="http://schemas.microsoft.com/office/drawing/2014/main" id="{1F756DDA-EEC3-4424-984D-F32A8015F1E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78000" y="3144358"/>
              <a:ext cx="1714480" cy="369332"/>
            </a:xfrm>
            <a:prstGeom prst="accentBorderCallout1">
              <a:avLst>
                <a:gd name="adj1" fmla="val 58220"/>
                <a:gd name="adj2" fmla="val -8333"/>
                <a:gd name="adj3" fmla="val 22796"/>
                <a:gd name="adj4" fmla="val -61522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ru-RU" altLang="zh-CN" dirty="0">
                  <a:solidFill>
                    <a:srgbClr val="FFFBFC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Стипендия</a:t>
              </a:r>
              <a:endParaRPr lang="en-US" altLang="zh-CN" dirty="0">
                <a:solidFill>
                  <a:srgbClr val="FFFBFC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椭圆 39">
              <a:extLst>
                <a:ext uri="{FF2B5EF4-FFF2-40B4-BE49-F238E27FC236}">
                  <a16:creationId xmlns:a16="http://schemas.microsoft.com/office/drawing/2014/main" id="{2915A62D-A9CA-4860-ADAD-87B7793264A4}"/>
                </a:ext>
              </a:extLst>
            </p:cNvPr>
            <p:cNvSpPr/>
            <p:nvPr/>
          </p:nvSpPr>
          <p:spPr>
            <a:xfrm>
              <a:off x="3106045" y="3071813"/>
              <a:ext cx="455612" cy="45561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椭圆 40">
              <a:extLst>
                <a:ext uri="{FF2B5EF4-FFF2-40B4-BE49-F238E27FC236}">
                  <a16:creationId xmlns:a16="http://schemas.microsoft.com/office/drawing/2014/main" id="{D3AD7008-871A-466C-BB91-42EE86A404C6}"/>
                </a:ext>
              </a:extLst>
            </p:cNvPr>
            <p:cNvSpPr/>
            <p:nvPr/>
          </p:nvSpPr>
          <p:spPr>
            <a:xfrm>
              <a:off x="3606107" y="4456113"/>
              <a:ext cx="455613" cy="45402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椭圆 41">
              <a:extLst>
                <a:ext uri="{FF2B5EF4-FFF2-40B4-BE49-F238E27FC236}">
                  <a16:creationId xmlns:a16="http://schemas.microsoft.com/office/drawing/2014/main" id="{3B12CED1-23A7-4910-A51D-7021F2B1B9B7}"/>
                </a:ext>
              </a:extLst>
            </p:cNvPr>
            <p:cNvSpPr/>
            <p:nvPr/>
          </p:nvSpPr>
          <p:spPr>
            <a:xfrm>
              <a:off x="5106295" y="4473575"/>
              <a:ext cx="455612" cy="45561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椭圆 42">
              <a:extLst>
                <a:ext uri="{FF2B5EF4-FFF2-40B4-BE49-F238E27FC236}">
                  <a16:creationId xmlns:a16="http://schemas.microsoft.com/office/drawing/2014/main" id="{FCDB7F54-3CA6-4B3F-A64E-9DE4210096F2}"/>
                </a:ext>
              </a:extLst>
            </p:cNvPr>
            <p:cNvSpPr/>
            <p:nvPr/>
          </p:nvSpPr>
          <p:spPr>
            <a:xfrm>
              <a:off x="5606357" y="3044825"/>
              <a:ext cx="455613" cy="45561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椭圆 43">
              <a:extLst>
                <a:ext uri="{FF2B5EF4-FFF2-40B4-BE49-F238E27FC236}">
                  <a16:creationId xmlns:a16="http://schemas.microsoft.com/office/drawing/2014/main" id="{30350836-711A-466A-AD5A-02B7076E7CE8}"/>
                </a:ext>
              </a:extLst>
            </p:cNvPr>
            <p:cNvSpPr/>
            <p:nvPr/>
          </p:nvSpPr>
          <p:spPr>
            <a:xfrm>
              <a:off x="4347470" y="2187575"/>
              <a:ext cx="454025" cy="45561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en-US" sz="160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126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943" y="8783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Виды пенсий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229C8F3-BC7C-4332-8E6D-86BE3FC8D82C}"/>
              </a:ext>
            </a:extLst>
          </p:cNvPr>
          <p:cNvGrpSpPr/>
          <p:nvPr/>
        </p:nvGrpSpPr>
        <p:grpSpPr>
          <a:xfrm>
            <a:off x="543339" y="986682"/>
            <a:ext cx="10544619" cy="4816116"/>
            <a:chOff x="2028950" y="1419006"/>
            <a:chExt cx="6045197" cy="310583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124CEDD-9026-4558-85E8-DAA6A4293AC8}"/>
                </a:ext>
              </a:extLst>
            </p:cNvPr>
            <p:cNvSpPr txBox="1"/>
            <p:nvPr/>
          </p:nvSpPr>
          <p:spPr>
            <a:xfrm>
              <a:off x="5375192" y="1419006"/>
              <a:ext cx="1282589" cy="297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/>
                <a:t>Накопительная</a:t>
              </a:r>
              <a:endParaRPr lang="zh-CN" altLang="en-US" sz="1600" b="1" dirty="0">
                <a:solidFill>
                  <a:srgbClr val="1A3F6C"/>
                </a:solidFill>
                <a:latin typeface="Kozuka Gothic Pro R" pitchFamily="34" charset="-128"/>
                <a:ea typeface="Kozuka Gothic Pro R" pitchFamily="34" charset="-128"/>
              </a:endParaRPr>
            </a:p>
          </p:txBody>
        </p:sp>
        <p:sp>
          <p:nvSpPr>
            <p:cNvPr id="28" name="任意多边形 7">
              <a:extLst>
                <a:ext uri="{FF2B5EF4-FFF2-40B4-BE49-F238E27FC236}">
                  <a16:creationId xmlns:a16="http://schemas.microsoft.com/office/drawing/2014/main" id="{B78D1291-C858-41BB-AD24-8DD59F8E790C}"/>
                </a:ext>
              </a:extLst>
            </p:cNvPr>
            <p:cNvSpPr/>
            <p:nvPr/>
          </p:nvSpPr>
          <p:spPr>
            <a:xfrm>
              <a:off x="2028950" y="2313410"/>
              <a:ext cx="5266265" cy="1204692"/>
            </a:xfrm>
            <a:custGeom>
              <a:avLst/>
              <a:gdLst>
                <a:gd name="connsiteX0" fmla="*/ 0 w 5660572"/>
                <a:gd name="connsiteY0" fmla="*/ 14514 h 1204692"/>
                <a:gd name="connsiteX1" fmla="*/ 1407886 w 5660572"/>
                <a:gd name="connsiteY1" fmla="*/ 1204685 h 1204692"/>
                <a:gd name="connsiteX2" fmla="*/ 2815772 w 5660572"/>
                <a:gd name="connsiteY2" fmla="*/ 0 h 1204692"/>
                <a:gd name="connsiteX3" fmla="*/ 4267200 w 5660572"/>
                <a:gd name="connsiteY3" fmla="*/ 1204685 h 1204692"/>
                <a:gd name="connsiteX4" fmla="*/ 5660572 w 5660572"/>
                <a:gd name="connsiteY4" fmla="*/ 0 h 120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0572" h="1204692">
                  <a:moveTo>
                    <a:pt x="0" y="14514"/>
                  </a:moveTo>
                  <a:cubicBezTo>
                    <a:pt x="469295" y="610809"/>
                    <a:pt x="938591" y="1207104"/>
                    <a:pt x="1407886" y="1204685"/>
                  </a:cubicBezTo>
                  <a:cubicBezTo>
                    <a:pt x="1877181" y="1202266"/>
                    <a:pt x="2339220" y="0"/>
                    <a:pt x="2815772" y="0"/>
                  </a:cubicBezTo>
                  <a:cubicBezTo>
                    <a:pt x="3292324" y="0"/>
                    <a:pt x="3793067" y="1204685"/>
                    <a:pt x="4267200" y="1204685"/>
                  </a:cubicBezTo>
                  <a:cubicBezTo>
                    <a:pt x="4741333" y="1204685"/>
                    <a:pt x="5411410" y="152400"/>
                    <a:pt x="5660572" y="0"/>
                  </a:cubicBezTo>
                </a:path>
              </a:pathLst>
            </a:cu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A3F6C"/>
                </a:solidFill>
              </a:endParaRPr>
            </a:p>
          </p:txBody>
        </p:sp>
        <p:grpSp>
          <p:nvGrpSpPr>
            <p:cNvPr id="29" name="组合 8">
              <a:extLst>
                <a:ext uri="{FF2B5EF4-FFF2-40B4-BE49-F238E27FC236}">
                  <a16:creationId xmlns:a16="http://schemas.microsoft.com/office/drawing/2014/main" id="{50423842-57DA-41DB-9AB5-4601689219D5}"/>
                </a:ext>
              </a:extLst>
            </p:cNvPr>
            <p:cNvGrpSpPr/>
            <p:nvPr/>
          </p:nvGrpSpPr>
          <p:grpSpPr>
            <a:xfrm>
              <a:off x="2625358" y="1767388"/>
              <a:ext cx="1139038" cy="1139038"/>
              <a:chOff x="1180871" y="1661152"/>
              <a:chExt cx="1139038" cy="1139038"/>
            </a:xfrm>
          </p:grpSpPr>
          <p:grpSp>
            <p:nvGrpSpPr>
              <p:cNvPr id="76" name="组合 9">
                <a:extLst>
                  <a:ext uri="{FF2B5EF4-FFF2-40B4-BE49-F238E27FC236}">
                    <a16:creationId xmlns:a16="http://schemas.microsoft.com/office/drawing/2014/main" id="{99FC5820-9C65-46E4-BE22-8153D9836CFA}"/>
                  </a:ext>
                </a:extLst>
              </p:cNvPr>
              <p:cNvGrpSpPr/>
              <p:nvPr/>
            </p:nvGrpSpPr>
            <p:grpSpPr>
              <a:xfrm>
                <a:off x="1180871" y="1661152"/>
                <a:ext cx="1139038" cy="1139038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78" name="同心圆 11">
                  <a:extLst>
                    <a:ext uri="{FF2B5EF4-FFF2-40B4-BE49-F238E27FC236}">
                      <a16:creationId xmlns:a16="http://schemas.microsoft.com/office/drawing/2014/main" id="{CE0A8B98-AC2E-4919-AA89-9ACA361DC359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  <p:sp>
              <p:nvSpPr>
                <p:cNvPr id="79" name="椭圆 12">
                  <a:extLst>
                    <a:ext uri="{FF2B5EF4-FFF2-40B4-BE49-F238E27FC236}">
                      <a16:creationId xmlns:a16="http://schemas.microsoft.com/office/drawing/2014/main" id="{0427B06B-F11F-4797-ACCB-0E194F790F5E}"/>
                    </a:ext>
                  </a:extLst>
                </p:cNvPr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</p:grp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5A8F256-0484-45B2-8A44-674AFD3D0758}"/>
                  </a:ext>
                </a:extLst>
              </p:cNvPr>
              <p:cNvSpPr txBox="1"/>
              <p:nvPr/>
            </p:nvSpPr>
            <p:spPr>
              <a:xfrm>
                <a:off x="1622966" y="1876728"/>
                <a:ext cx="25484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rgbClr val="1A3F6C"/>
                    </a:solidFill>
                    <a:latin typeface="Watford DB" pitchFamily="2" charset="0"/>
                    <a:ea typeface="造字工房劲黑（非商用）常规体" pitchFamily="50" charset="-122"/>
                  </a:rPr>
                  <a:t>1</a:t>
                </a:r>
                <a:endParaRPr lang="zh-CN" altLang="en-US" sz="4000" dirty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endParaRPr>
              </a:p>
            </p:txBody>
          </p:sp>
        </p:grpSp>
        <p:grpSp>
          <p:nvGrpSpPr>
            <p:cNvPr id="30" name="组合 13">
              <a:extLst>
                <a:ext uri="{FF2B5EF4-FFF2-40B4-BE49-F238E27FC236}">
                  <a16:creationId xmlns:a16="http://schemas.microsoft.com/office/drawing/2014/main" id="{CC9A5A4A-5F2A-4367-B557-709D19BF5F41}"/>
                </a:ext>
              </a:extLst>
            </p:cNvPr>
            <p:cNvGrpSpPr/>
            <p:nvPr/>
          </p:nvGrpSpPr>
          <p:grpSpPr>
            <a:xfrm>
              <a:off x="4036163" y="2943022"/>
              <a:ext cx="1139038" cy="1139038"/>
              <a:chOff x="2591676" y="2836786"/>
              <a:chExt cx="1139038" cy="1139038"/>
            </a:xfrm>
          </p:grpSpPr>
          <p:grpSp>
            <p:nvGrpSpPr>
              <p:cNvPr id="64" name="组合 14">
                <a:extLst>
                  <a:ext uri="{FF2B5EF4-FFF2-40B4-BE49-F238E27FC236}">
                    <a16:creationId xmlns:a16="http://schemas.microsoft.com/office/drawing/2014/main" id="{6A3476E9-6310-4A95-91A8-EAA87C193D71}"/>
                  </a:ext>
                </a:extLst>
              </p:cNvPr>
              <p:cNvGrpSpPr/>
              <p:nvPr/>
            </p:nvGrpSpPr>
            <p:grpSpPr>
              <a:xfrm>
                <a:off x="2591676" y="2836786"/>
                <a:ext cx="1139038" cy="1139038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74" name="同心圆 16">
                  <a:extLst>
                    <a:ext uri="{FF2B5EF4-FFF2-40B4-BE49-F238E27FC236}">
                      <a16:creationId xmlns:a16="http://schemas.microsoft.com/office/drawing/2014/main" id="{91DC72BE-493E-4E66-8DE8-EF8E0571F2C4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  <p:sp>
              <p:nvSpPr>
                <p:cNvPr id="75" name="椭圆 17">
                  <a:extLst>
                    <a:ext uri="{FF2B5EF4-FFF2-40B4-BE49-F238E27FC236}">
                      <a16:creationId xmlns:a16="http://schemas.microsoft.com/office/drawing/2014/main" id="{E8CA4997-3098-4BB4-A1FE-A0853F52B71B}"/>
                    </a:ext>
                  </a:extLst>
                </p:cNvPr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7975231-9B41-4229-99F1-985EB3BDBE90}"/>
                  </a:ext>
                </a:extLst>
              </p:cNvPr>
              <p:cNvSpPr txBox="1"/>
              <p:nvPr/>
            </p:nvSpPr>
            <p:spPr>
              <a:xfrm>
                <a:off x="3033771" y="3052362"/>
                <a:ext cx="25484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rgbClr val="1A3F6C"/>
                    </a:solidFill>
                    <a:latin typeface="Watford DB" pitchFamily="2" charset="0"/>
                    <a:ea typeface="造字工房劲黑（非商用）常规体" pitchFamily="50" charset="-122"/>
                  </a:rPr>
                  <a:t>2</a:t>
                </a:r>
                <a:endParaRPr lang="zh-CN" altLang="en-US" sz="4000" dirty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endParaRPr>
              </a:p>
            </p:txBody>
          </p:sp>
        </p:grpSp>
        <p:grpSp>
          <p:nvGrpSpPr>
            <p:cNvPr id="31" name="组合 18">
              <a:extLst>
                <a:ext uri="{FF2B5EF4-FFF2-40B4-BE49-F238E27FC236}">
                  <a16:creationId xmlns:a16="http://schemas.microsoft.com/office/drawing/2014/main" id="{673DDE8E-452D-4EC1-B744-983768BB27C1}"/>
                </a:ext>
              </a:extLst>
            </p:cNvPr>
            <p:cNvGrpSpPr/>
            <p:nvPr/>
          </p:nvGrpSpPr>
          <p:grpSpPr>
            <a:xfrm>
              <a:off x="5446968" y="1767388"/>
              <a:ext cx="1139038" cy="1139038"/>
              <a:chOff x="4002481" y="1661152"/>
              <a:chExt cx="1139038" cy="1139038"/>
            </a:xfrm>
          </p:grpSpPr>
          <p:grpSp>
            <p:nvGrpSpPr>
              <p:cNvPr id="60" name="组合 19">
                <a:extLst>
                  <a:ext uri="{FF2B5EF4-FFF2-40B4-BE49-F238E27FC236}">
                    <a16:creationId xmlns:a16="http://schemas.microsoft.com/office/drawing/2014/main" id="{1E906034-8172-4D5C-AB71-6CBF54AA2ACD}"/>
                  </a:ext>
                </a:extLst>
              </p:cNvPr>
              <p:cNvGrpSpPr/>
              <p:nvPr/>
            </p:nvGrpSpPr>
            <p:grpSpPr>
              <a:xfrm>
                <a:off x="4002481" y="1661152"/>
                <a:ext cx="1139038" cy="1139038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62" name="同心圆 21">
                  <a:extLst>
                    <a:ext uri="{FF2B5EF4-FFF2-40B4-BE49-F238E27FC236}">
                      <a16:creationId xmlns:a16="http://schemas.microsoft.com/office/drawing/2014/main" id="{6886384E-065E-4E68-8AF8-E9C6A7E1B76C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  <p:sp>
              <p:nvSpPr>
                <p:cNvPr id="63" name="椭圆 22">
                  <a:extLst>
                    <a:ext uri="{FF2B5EF4-FFF2-40B4-BE49-F238E27FC236}">
                      <a16:creationId xmlns:a16="http://schemas.microsoft.com/office/drawing/2014/main" id="{08C08D9D-59D7-4732-9A06-C230F3288574}"/>
                    </a:ext>
                  </a:extLst>
                </p:cNvPr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0D88919-3E11-4BED-B104-AC935E9F7435}"/>
                  </a:ext>
                </a:extLst>
              </p:cNvPr>
              <p:cNvSpPr txBox="1"/>
              <p:nvPr/>
            </p:nvSpPr>
            <p:spPr>
              <a:xfrm>
                <a:off x="4444576" y="1876728"/>
                <a:ext cx="25484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rgbClr val="1A3F6C"/>
                    </a:solidFill>
                    <a:latin typeface="Watford DB" pitchFamily="2" charset="0"/>
                    <a:ea typeface="造字工房劲黑（非商用）常规体" pitchFamily="50" charset="-122"/>
                  </a:rPr>
                  <a:t>3</a:t>
                </a:r>
                <a:endParaRPr lang="zh-CN" altLang="en-US" sz="4000" dirty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endParaRPr>
              </a:p>
            </p:txBody>
          </p:sp>
        </p:grpSp>
        <p:grpSp>
          <p:nvGrpSpPr>
            <p:cNvPr id="32" name="组合 23">
              <a:extLst>
                <a:ext uri="{FF2B5EF4-FFF2-40B4-BE49-F238E27FC236}">
                  <a16:creationId xmlns:a16="http://schemas.microsoft.com/office/drawing/2014/main" id="{A416BEEB-3BE7-4BD6-9060-3B83375965C4}"/>
                </a:ext>
              </a:extLst>
            </p:cNvPr>
            <p:cNvGrpSpPr/>
            <p:nvPr/>
          </p:nvGrpSpPr>
          <p:grpSpPr>
            <a:xfrm>
              <a:off x="6857773" y="2943022"/>
              <a:ext cx="1139038" cy="1139038"/>
              <a:chOff x="5413286" y="2836786"/>
              <a:chExt cx="1139038" cy="1139038"/>
            </a:xfrm>
          </p:grpSpPr>
          <p:grpSp>
            <p:nvGrpSpPr>
              <p:cNvPr id="56" name="组合 24">
                <a:extLst>
                  <a:ext uri="{FF2B5EF4-FFF2-40B4-BE49-F238E27FC236}">
                    <a16:creationId xmlns:a16="http://schemas.microsoft.com/office/drawing/2014/main" id="{B3B86287-D5F3-4F7A-BCB7-B9E9B9F7B8BA}"/>
                  </a:ext>
                </a:extLst>
              </p:cNvPr>
              <p:cNvGrpSpPr/>
              <p:nvPr/>
            </p:nvGrpSpPr>
            <p:grpSpPr>
              <a:xfrm>
                <a:off x="5413286" y="2836786"/>
                <a:ext cx="1139038" cy="1139038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8" name="同心圆 26">
                  <a:extLst>
                    <a:ext uri="{FF2B5EF4-FFF2-40B4-BE49-F238E27FC236}">
                      <a16:creationId xmlns:a16="http://schemas.microsoft.com/office/drawing/2014/main" id="{12345FC3-9435-4C4B-8C0B-F884778B0CC9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  <p:sp>
              <p:nvSpPr>
                <p:cNvPr id="59" name="椭圆 27">
                  <a:extLst>
                    <a:ext uri="{FF2B5EF4-FFF2-40B4-BE49-F238E27FC236}">
                      <a16:creationId xmlns:a16="http://schemas.microsoft.com/office/drawing/2014/main" id="{C597AE23-FDB1-42D1-9D3C-3C288642306F}"/>
                    </a:ext>
                  </a:extLst>
                </p:cNvPr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1A3F6C"/>
                    </a:solidFill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5881158-0148-44F3-BA10-3109778A5260}"/>
                  </a:ext>
                </a:extLst>
              </p:cNvPr>
              <p:cNvSpPr txBox="1"/>
              <p:nvPr/>
            </p:nvSpPr>
            <p:spPr>
              <a:xfrm>
                <a:off x="5855381" y="3052362"/>
                <a:ext cx="25484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rgbClr val="1A3F6C"/>
                    </a:solidFill>
                    <a:latin typeface="Watford DB" pitchFamily="2" charset="0"/>
                    <a:ea typeface="造字工房劲黑（非商用）常规体" pitchFamily="50" charset="-122"/>
                  </a:rPr>
                  <a:t>4</a:t>
                </a:r>
                <a:endParaRPr lang="zh-CN" altLang="en-US" sz="4000" dirty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97952B-2569-4A6F-B6E2-9DFC163C58D1}"/>
                </a:ext>
              </a:extLst>
            </p:cNvPr>
            <p:cNvSpPr txBox="1"/>
            <p:nvPr/>
          </p:nvSpPr>
          <p:spPr>
            <a:xfrm>
              <a:off x="2733792" y="1449329"/>
              <a:ext cx="885141" cy="297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/>
                <a:t>Страховая</a:t>
              </a:r>
              <a:endParaRPr lang="zh-CN" altLang="en-US" sz="1600" b="1" dirty="0">
                <a:solidFill>
                  <a:srgbClr val="1A3F6C"/>
                </a:solidFill>
                <a:latin typeface="Kozuka Gothic Pro R" pitchFamily="34" charset="-128"/>
                <a:ea typeface="Kozuka Gothic Pro R" pitchFamily="34" charset="-128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A116566-EA0B-44D1-96DF-AEDBBCFF96FC}"/>
                </a:ext>
              </a:extLst>
            </p:cNvPr>
            <p:cNvSpPr txBox="1"/>
            <p:nvPr/>
          </p:nvSpPr>
          <p:spPr>
            <a:xfrm>
              <a:off x="3492410" y="3988945"/>
              <a:ext cx="2226545" cy="5358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/>
                <a:t>По государственному </a:t>
              </a:r>
            </a:p>
            <a:p>
              <a:pPr algn="ctr"/>
              <a:r>
                <a:rPr lang="ru-RU" sz="2400" b="1" dirty="0"/>
                <a:t>пенсионному обеспечению</a:t>
              </a:r>
              <a:endParaRPr lang="zh-CN" altLang="en-US" sz="1600" b="1" dirty="0">
                <a:solidFill>
                  <a:srgbClr val="1A3F6C"/>
                </a:solidFill>
                <a:latin typeface="Kozuka Gothic Pro R" pitchFamily="34" charset="-128"/>
                <a:ea typeface="Kozuka Gothic Pro R" pitchFamily="34" charset="-128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61BB39A-2281-4551-8777-F11E15C60642}"/>
                </a:ext>
              </a:extLst>
            </p:cNvPr>
            <p:cNvSpPr txBox="1"/>
            <p:nvPr/>
          </p:nvSpPr>
          <p:spPr>
            <a:xfrm>
              <a:off x="6841956" y="4106920"/>
              <a:ext cx="1232191" cy="297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/>
                <a:t>Добровольная</a:t>
              </a:r>
              <a:endParaRPr lang="zh-CN" altLang="en-US" sz="1600" b="1" dirty="0">
                <a:solidFill>
                  <a:srgbClr val="1A3F6C"/>
                </a:solidFill>
                <a:latin typeface="Kozuka Gothic Pro R" pitchFamily="34" charset="-128"/>
                <a:ea typeface="Kozuka Gothic Pro R" pitchFamily="34" charset="-128"/>
              </a:endParaRPr>
            </a:p>
          </p:txBody>
        </p:sp>
      </p:grpSp>
      <p:pic>
        <p:nvPicPr>
          <p:cNvPr id="2050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AD42E0EF-66A0-40BE-BB34-252701E43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179" y="443846"/>
            <a:ext cx="2766284" cy="17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Ð¿ÐµÐ½ÑÐ¸Ñ">
            <a:extLst>
              <a:ext uri="{FF2B5EF4-FFF2-40B4-BE49-F238E27FC236}">
                <a16:creationId xmlns:a16="http://schemas.microsoft.com/office/drawing/2014/main" id="{F19BAD48-0042-4578-BE42-BDA705EDF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03" y="4573430"/>
            <a:ext cx="2708246" cy="151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45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943" y="8783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Страховая пенсия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ACAB889-93EB-4E8E-9A26-B59778712E90}"/>
              </a:ext>
            </a:extLst>
          </p:cNvPr>
          <p:cNvSpPr/>
          <p:nvPr/>
        </p:nvSpPr>
        <p:spPr>
          <a:xfrm>
            <a:off x="715617" y="768626"/>
            <a:ext cx="10760766" cy="1391479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Страховая пенсия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 ежемесячная денежная выплата для компенсации гражданам заработной платы или другого дохода, которые они получали в период трудовой деятельности, а также компенсация дохода, который утратили нетрудоспособные члены семьи застрахованного лица в связи с его смертью. К страховой пенсии устанавливается фиксированная выплата в твердом размере, которая зависит от вида страховой пенсии. Размер выплаты ежегодно индексируется государством.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A7080-BA2D-40CA-876A-82B777027F83}"/>
              </a:ext>
            </a:extLst>
          </p:cNvPr>
          <p:cNvSpPr txBox="1"/>
          <p:nvPr/>
        </p:nvSpPr>
        <p:spPr>
          <a:xfrm>
            <a:off x="4179173" y="2292627"/>
            <a:ext cx="4041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Виды страховых пенсий: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6F1584D-67CA-448C-91EF-97B7C45D29F7}"/>
              </a:ext>
            </a:extLst>
          </p:cNvPr>
          <p:cNvSpPr/>
          <p:nvPr/>
        </p:nvSpPr>
        <p:spPr>
          <a:xfrm>
            <a:off x="518709" y="2851236"/>
            <a:ext cx="111545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latin typeface="Roboto"/>
              </a:rPr>
              <a:t>-</a:t>
            </a:r>
            <a:r>
              <a:rPr lang="ru-RU" dirty="0">
                <a:latin typeface="Roboto"/>
              </a:rPr>
              <a:t> </a:t>
            </a:r>
            <a:r>
              <a:rPr lang="ru-RU" b="1" i="1" dirty="0">
                <a:latin typeface="Roboto"/>
              </a:rPr>
              <a:t>страховая пенсия по старости </a:t>
            </a:r>
            <a:r>
              <a:rPr lang="ru-RU" i="1" dirty="0">
                <a:latin typeface="Roboto"/>
              </a:rPr>
              <a:t>- э</a:t>
            </a:r>
            <a:r>
              <a:rPr lang="ru-RU" dirty="0">
                <a:latin typeface="Roboto"/>
              </a:rPr>
              <a:t>то самый распространенный вид пенсии в России. Право на нее имеют мужчины, достигшие возраста 60 лет, и женщины, достигшие возраста 55 лет, при наличии необходимого страхового стажа и минимальной суммы пенсионных баллов (с учетом переходных положений пенсионного законодательства). Отдельные категории граждан могут получить право на страховую пенсию раньше.</a:t>
            </a:r>
          </a:p>
          <a:p>
            <a:pPr algn="just"/>
            <a:r>
              <a:rPr lang="ru-RU" dirty="0">
                <a:latin typeface="Roboto"/>
              </a:rPr>
              <a:t>- </a:t>
            </a:r>
            <a:r>
              <a:rPr lang="ru-RU" b="1" i="1" dirty="0">
                <a:latin typeface="Roboto"/>
              </a:rPr>
              <a:t>страховая пенсия по инвалидности </a:t>
            </a:r>
            <a:r>
              <a:rPr lang="ru-RU" i="1" dirty="0">
                <a:latin typeface="Roboto"/>
              </a:rPr>
              <a:t>- </a:t>
            </a:r>
            <a:r>
              <a:rPr lang="ru-RU" dirty="0">
                <a:latin typeface="Roboto"/>
              </a:rPr>
              <a:t>назначается инвалидам I, II или III группы при наличии страхового стажа, продолжительность которого не имеет значения, и независимо от причины инвалидности и времени ее наступления. Также не имеет значения, работает в данный момент инвалид или нет.</a:t>
            </a:r>
          </a:p>
          <a:p>
            <a:pPr algn="just"/>
            <a:r>
              <a:rPr lang="ru-RU" i="1" dirty="0">
                <a:latin typeface="Roboto"/>
              </a:rPr>
              <a:t>- </a:t>
            </a:r>
            <a:r>
              <a:rPr lang="ru-RU" b="1" i="1" dirty="0">
                <a:latin typeface="Roboto"/>
              </a:rPr>
              <a:t>страховая пенсия по случаю потери кормильца </a:t>
            </a:r>
            <a:r>
              <a:rPr lang="ru-RU" i="1" dirty="0">
                <a:latin typeface="Roboto"/>
              </a:rPr>
              <a:t>- </a:t>
            </a:r>
            <a:r>
              <a:rPr lang="ru-RU" dirty="0">
                <a:latin typeface="Roboto"/>
              </a:rPr>
              <a:t>назначается нетрудоспособным членам семьи умершего кормильца, состоявшим на его иждивении. Исключение – лица, совершившие умышленное уголовно наказуемое деяние, повлекшее за собой смерть кормильца и установленное в судебном порядке.</a:t>
            </a:r>
            <a:endParaRPr lang="ru-RU" i="0" dirty="0"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7987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6F1584D-67CA-448C-91EF-97B7C45D29F7}"/>
              </a:ext>
            </a:extLst>
          </p:cNvPr>
          <p:cNvSpPr/>
          <p:nvPr/>
        </p:nvSpPr>
        <p:spPr>
          <a:xfrm>
            <a:off x="283515" y="3429000"/>
            <a:ext cx="118332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</a:t>
            </a:r>
            <a:r>
              <a:rPr lang="ru-RU" i="1" dirty="0"/>
              <a:t> </a:t>
            </a:r>
            <a:r>
              <a:rPr lang="ru-RU" b="1" i="1" dirty="0"/>
              <a:t>государственная пенсия за выслугу лет </a:t>
            </a:r>
            <a:r>
              <a:rPr lang="ru-RU" i="1" dirty="0"/>
              <a:t>- </a:t>
            </a:r>
            <a:r>
              <a:rPr lang="ru-RU" dirty="0"/>
              <a:t> назначается федеральным государственным служащим, военнослужащим, космонавтам и работникам летно-испытательного состава.</a:t>
            </a:r>
          </a:p>
          <a:p>
            <a:r>
              <a:rPr lang="ru-RU" dirty="0"/>
              <a:t>-</a:t>
            </a:r>
            <a:r>
              <a:rPr lang="ru-RU" i="1" dirty="0"/>
              <a:t> </a:t>
            </a:r>
            <a:r>
              <a:rPr lang="ru-RU" b="1" i="1" dirty="0"/>
              <a:t>государственная пенсия по старости</a:t>
            </a:r>
            <a:r>
              <a:rPr lang="ru-RU" i="1" dirty="0"/>
              <a:t> - </a:t>
            </a:r>
            <a:r>
              <a:rPr lang="ru-RU" dirty="0"/>
              <a:t>назначается гражданам, которые пострадали в результате радиационных или техногенных катастроф.</a:t>
            </a:r>
          </a:p>
          <a:p>
            <a:r>
              <a:rPr lang="ru-RU" dirty="0"/>
              <a:t>- </a:t>
            </a:r>
            <a:r>
              <a:rPr lang="ru-RU" b="1" i="1" dirty="0"/>
              <a:t>государственная пенсия по инвалидности </a:t>
            </a:r>
            <a:r>
              <a:rPr lang="ru-RU" i="1" dirty="0"/>
              <a:t>- </a:t>
            </a:r>
            <a:r>
              <a:rPr lang="ru-RU" dirty="0"/>
              <a:t>назначается военнослужащим; гражданам, пострадавшим в результате радиационных или техногенных катастроф; участникам Великой Отечественной войны; гражданам, награжденным знаком «Жителю блокадного Ленинграда»; космонавтам. Факт оплачиваемой трудовой деятельности на выплату государственной пенсии по инвалидности не влияет.</a:t>
            </a:r>
          </a:p>
          <a:p>
            <a:r>
              <a:rPr lang="ru-RU" dirty="0"/>
              <a:t>- </a:t>
            </a:r>
            <a:r>
              <a:rPr lang="ru-RU" b="1" i="1" dirty="0"/>
              <a:t>государственная пенсия по случаю потери кормильца </a:t>
            </a:r>
            <a:r>
              <a:rPr lang="ru-RU" i="1" dirty="0"/>
              <a:t>- </a:t>
            </a:r>
            <a:r>
              <a:rPr lang="ru-RU" dirty="0"/>
              <a:t>назначается нетрудоспособным членам семей погибших (умерших) военнослужащих; граждан, пострадавших в результате радиационных или техногенных катастроф, космонавтов.</a:t>
            </a:r>
          </a:p>
          <a:p>
            <a:r>
              <a:rPr lang="ru-RU" dirty="0"/>
              <a:t>- </a:t>
            </a:r>
            <a:r>
              <a:rPr lang="ru-RU" b="1" i="1" dirty="0"/>
              <a:t>социальная пенсия </a:t>
            </a:r>
            <a:r>
              <a:rPr lang="ru-RU" i="1" dirty="0"/>
              <a:t>- </a:t>
            </a:r>
            <a:r>
              <a:rPr lang="ru-RU" dirty="0"/>
              <a:t>назначается нетрудоспособным гражданам, постоянно проживающим в РФ.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943" y="8783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Пенсия по государственному пенсионному обеспечению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ACAB889-93EB-4E8E-9A26-B59778712E90}"/>
              </a:ext>
            </a:extLst>
          </p:cNvPr>
          <p:cNvSpPr/>
          <p:nvPr/>
        </p:nvSpPr>
        <p:spPr>
          <a:xfrm>
            <a:off x="450574" y="768626"/>
            <a:ext cx="11317356" cy="248807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Пенсия по государственному пенсионному обеспечению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 ежемесячная государственная денежная выплата гражданам в целях компенсации им заработка (дохода), утраченного в связи с прекращением федеральной государственной службы при достижении выслуги при выходе на пенсию по старости (инвалидности); либо в целях компенсации утраченного заработка гражданам из числа космонавтов или из числа работников летно-испытательного состава в связи с выходом на пенсию за выслугу лет; либо в целях компенсации вреда, нанесенного здоровью граждан при прохождении военной службы, в результате радиационных или техногенных катастроф, в случае наступления инвалидности или потери кормильца, при достижении установленного законом возраста; либо нетрудоспособным гражданам в целях предоставления им средств к существованию.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A7080-BA2D-40CA-876A-82B777027F83}"/>
              </a:ext>
            </a:extLst>
          </p:cNvPr>
          <p:cNvSpPr txBox="1"/>
          <p:nvPr/>
        </p:nvSpPr>
        <p:spPr>
          <a:xfrm>
            <a:off x="5087978" y="3174987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Виды пенсий:</a:t>
            </a:r>
          </a:p>
        </p:txBody>
      </p:sp>
    </p:spTree>
    <p:extLst>
      <p:ext uri="{BB962C8B-B14F-4D97-AF65-F5344CB8AC3E}">
        <p14:creationId xmlns:p14="http://schemas.microsoft.com/office/powerpoint/2010/main" val="2447596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943" y="273827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Накопительная пенсия и пенсия по добровольному (негосударственному) пенсионному обеспечению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ACAB889-93EB-4E8E-9A26-B59778712E90}"/>
              </a:ext>
            </a:extLst>
          </p:cNvPr>
          <p:cNvSpPr/>
          <p:nvPr/>
        </p:nvSpPr>
        <p:spPr>
          <a:xfrm>
            <a:off x="655045" y="1391479"/>
            <a:ext cx="10881909" cy="133847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Накопительная пенсия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 это ежемесячная пожизненная выплата пенсионных накоплений, сформированных за счет страховых взносов работодателей и дохода от их инвестирования. Накопительная пенсия может формироваться у граждан 1967 года рождения и моложе в случае, если до конца 2015 был сделан  выбор в ее пользу.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5AEBEF6-3BF3-4B6E-92AA-2ED6CB54F708}"/>
              </a:ext>
            </a:extLst>
          </p:cNvPr>
          <p:cNvSpPr/>
          <p:nvPr/>
        </p:nvSpPr>
        <p:spPr>
          <a:xfrm>
            <a:off x="655045" y="3429000"/>
            <a:ext cx="10881909" cy="2458277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Пенсия по добровольному (негосударственному) пенсионному обеспечению. </a:t>
            </a:r>
            <a:r>
              <a:rPr lang="ru-RU" dirty="0">
                <a:solidFill>
                  <a:schemeClr val="tx1"/>
                </a:solidFill>
              </a:rPr>
              <a:t>Наряду с государственной системой обязательного пенсионного страхования в России существует негосударственное добровольное пенсионное страхование, в рамках которого у россиян есть возможность формировать ещё одну пенсию. Чтобы получать такую пенсию, будущему пенсионеру надо заключить договор с негосударственным пенсионным фондом (НПФ) и в течение определённого времени делать личные взносы. Кроме самого гражданина в его негосударственном пенсионном обеспечении может принимать участие и его работодатель. Если работодатель делает отчисления на добровольную пенсию своих работников, такая пенсия называется корпоративной.</a:t>
            </a:r>
          </a:p>
        </p:txBody>
      </p:sp>
    </p:spTree>
    <p:extLst>
      <p:ext uri="{BB962C8B-B14F-4D97-AF65-F5344CB8AC3E}">
        <p14:creationId xmlns:p14="http://schemas.microsoft.com/office/powerpoint/2010/main" val="156788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01549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Виды стипендий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5292CC1-0E7E-45AF-A3DA-A9C963E8E261}"/>
              </a:ext>
            </a:extLst>
          </p:cNvPr>
          <p:cNvGrpSpPr/>
          <p:nvPr/>
        </p:nvGrpSpPr>
        <p:grpSpPr>
          <a:xfrm>
            <a:off x="288505" y="884628"/>
            <a:ext cx="11346419" cy="5088743"/>
            <a:chOff x="235496" y="957698"/>
            <a:chExt cx="8787895" cy="5088743"/>
          </a:xfrm>
        </p:grpSpPr>
        <p:grpSp>
          <p:nvGrpSpPr>
            <p:cNvPr id="8" name="组合 18">
              <a:extLst>
                <a:ext uri="{FF2B5EF4-FFF2-40B4-BE49-F238E27FC236}">
                  <a16:creationId xmlns:a16="http://schemas.microsoft.com/office/drawing/2014/main" id="{4916F505-3206-435C-AECA-8FA15D1ED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2914" y="2238028"/>
              <a:ext cx="7096125" cy="2436813"/>
              <a:chOff x="581325" y="2285992"/>
              <a:chExt cx="7981349" cy="2571768"/>
            </a:xfrm>
          </p:grpSpPr>
          <p:sp>
            <p:nvSpPr>
              <p:cNvPr id="33" name="同心圆 63">
                <a:extLst>
                  <a:ext uri="{FF2B5EF4-FFF2-40B4-BE49-F238E27FC236}">
                    <a16:creationId xmlns:a16="http://schemas.microsoft.com/office/drawing/2014/main" id="{B98E2EE0-D481-4E49-8341-36C7FDA82E35}"/>
                  </a:ext>
                </a:extLst>
              </p:cNvPr>
              <p:cNvSpPr/>
              <p:nvPr/>
            </p:nvSpPr>
            <p:spPr>
              <a:xfrm rot="1800000">
                <a:off x="581325" y="2285992"/>
                <a:ext cx="7981349" cy="2571768"/>
              </a:xfrm>
              <a:prstGeom prst="donut">
                <a:avLst>
                  <a:gd name="adj" fmla="val 9743"/>
                </a:avLst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  <a:alpha val="41000"/>
                    </a:schemeClr>
                  </a:gs>
                  <a:gs pos="75000">
                    <a:schemeClr val="tx1">
                      <a:lumMod val="95000"/>
                      <a:lumOff val="5000"/>
                      <a:alpha val="30000"/>
                    </a:schemeClr>
                  </a:gs>
                </a:gsLst>
                <a:lin ang="0" scaled="0"/>
                <a:tileRect/>
              </a:gra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4" name="同心圆 64">
                <a:extLst>
                  <a:ext uri="{FF2B5EF4-FFF2-40B4-BE49-F238E27FC236}">
                    <a16:creationId xmlns:a16="http://schemas.microsoft.com/office/drawing/2014/main" id="{A09CEEC6-55C4-4BD7-8CDF-C738C2E116C5}"/>
                  </a:ext>
                </a:extLst>
              </p:cNvPr>
              <p:cNvSpPr/>
              <p:nvPr/>
            </p:nvSpPr>
            <p:spPr>
              <a:xfrm rot="19800000" flipH="1">
                <a:off x="581325" y="2285992"/>
                <a:ext cx="7981349" cy="2571768"/>
              </a:xfrm>
              <a:prstGeom prst="donut">
                <a:avLst>
                  <a:gd name="adj" fmla="val 9743"/>
                </a:avLst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  <a:alpha val="41000"/>
                    </a:schemeClr>
                  </a:gs>
                  <a:gs pos="75000">
                    <a:schemeClr val="tx1">
                      <a:lumMod val="95000"/>
                      <a:lumOff val="5000"/>
                      <a:alpha val="30000"/>
                    </a:schemeClr>
                  </a:gs>
                </a:gsLst>
                <a:lin ang="0" scaled="0"/>
                <a:tileRect/>
              </a:gradFill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52B337E5-2A04-489A-9F91-A5745AE256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496" y="1018828"/>
              <a:ext cx="2507443" cy="1481138"/>
              <a:chOff x="70" y="188"/>
              <a:chExt cx="1742" cy="1029"/>
            </a:xfrm>
          </p:grpSpPr>
          <p:pic>
            <p:nvPicPr>
              <p:cNvPr id="31" name="Picture 4" descr="F:\work\第二\新图表\未标题-14副本.png">
                <a:extLst>
                  <a:ext uri="{FF2B5EF4-FFF2-40B4-BE49-F238E27FC236}">
                    <a16:creationId xmlns:a16="http://schemas.microsoft.com/office/drawing/2014/main" id="{72D32985-72B6-4F9F-BBB3-5650FC1D01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" b="139"/>
              <a:stretch>
                <a:fillRect/>
              </a:stretch>
            </p:blipFill>
            <p:spPr bwMode="auto">
              <a:xfrm>
                <a:off x="320" y="188"/>
                <a:ext cx="1296" cy="10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E7087F6-2508-4660-8FDA-3CB95FCDD46A}"/>
                  </a:ext>
                </a:extLst>
              </p:cNvPr>
              <p:cNvSpPr txBox="1"/>
              <p:nvPr/>
            </p:nvSpPr>
            <p:spPr>
              <a:xfrm>
                <a:off x="70" y="221"/>
                <a:ext cx="1742" cy="7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2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государственная академическая стипендия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id="{13E26658-FCC7-470D-B0DE-E248051488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74886" y="957698"/>
              <a:ext cx="2628353" cy="1504168"/>
              <a:chOff x="3935" y="148"/>
              <a:chExt cx="1826" cy="1045"/>
            </a:xfrm>
          </p:grpSpPr>
          <p:pic>
            <p:nvPicPr>
              <p:cNvPr id="29" name="Picture 3" descr="F:\work\第二\新图表\未标题-13副本.png">
                <a:extLst>
                  <a:ext uri="{FF2B5EF4-FFF2-40B4-BE49-F238E27FC236}">
                    <a16:creationId xmlns:a16="http://schemas.microsoft.com/office/drawing/2014/main" id="{5D0FC7CC-0540-4D00-96DF-312B80F663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" b="139"/>
              <a:stretch>
                <a:fillRect/>
              </a:stretch>
            </p:blipFill>
            <p:spPr bwMode="auto">
              <a:xfrm>
                <a:off x="4203" y="164"/>
                <a:ext cx="1296" cy="10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2DCA728-CF73-4E9A-8BC4-0B429C88C634}"/>
                  </a:ext>
                </a:extLst>
              </p:cNvPr>
              <p:cNvSpPr txBox="1"/>
              <p:nvPr/>
            </p:nvSpPr>
            <p:spPr>
              <a:xfrm>
                <a:off x="3935" y="148"/>
                <a:ext cx="1826" cy="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государственная стипендия для аспирантов и докторантов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1" name="Group 26">
              <a:extLst>
                <a:ext uri="{FF2B5EF4-FFF2-40B4-BE49-F238E27FC236}">
                  <a16:creationId xmlns:a16="http://schemas.microsoft.com/office/drawing/2014/main" id="{1FE84714-E433-4578-95F0-4C8F3B89D4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483" y="4563716"/>
              <a:ext cx="2131758" cy="1482725"/>
              <a:chOff x="227" y="2421"/>
              <a:chExt cx="1481" cy="1030"/>
            </a:xfrm>
          </p:grpSpPr>
          <p:pic>
            <p:nvPicPr>
              <p:cNvPr id="27" name="Picture 4" descr="F:\work\第二\新图表\未标题-14副本.png">
                <a:extLst>
                  <a:ext uri="{FF2B5EF4-FFF2-40B4-BE49-F238E27FC236}">
                    <a16:creationId xmlns:a16="http://schemas.microsoft.com/office/drawing/2014/main" id="{FA86A93A-489A-423F-8682-BEAD4AADF2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" b="139"/>
              <a:stretch>
                <a:fillRect/>
              </a:stretch>
            </p:blipFill>
            <p:spPr bwMode="auto">
              <a:xfrm>
                <a:off x="333" y="2421"/>
                <a:ext cx="1296" cy="1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862FB2-EF84-4794-8B1E-F01ED50BBDAC}"/>
                  </a:ext>
                </a:extLst>
              </p:cNvPr>
              <p:cNvSpPr txBox="1"/>
              <p:nvPr/>
            </p:nvSpPr>
            <p:spPr>
              <a:xfrm>
                <a:off x="227" y="2579"/>
                <a:ext cx="1481" cy="4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2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именные стипендии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" name="Group 27">
              <a:extLst>
                <a:ext uri="{FF2B5EF4-FFF2-40B4-BE49-F238E27FC236}">
                  <a16:creationId xmlns:a16="http://schemas.microsoft.com/office/drawing/2014/main" id="{BCF59C14-CEF4-4EA7-9852-91E576A7F4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9053" y="4563716"/>
              <a:ext cx="2664338" cy="1482725"/>
              <a:chOff x="3924" y="2421"/>
              <a:chExt cx="1851" cy="1030"/>
            </a:xfrm>
          </p:grpSpPr>
          <p:pic>
            <p:nvPicPr>
              <p:cNvPr id="25" name="Picture 3" descr="F:\work\第二\新图表\未标题-13副本.png">
                <a:extLst>
                  <a:ext uri="{FF2B5EF4-FFF2-40B4-BE49-F238E27FC236}">
                    <a16:creationId xmlns:a16="http://schemas.microsoft.com/office/drawing/2014/main" id="{1951C450-CA04-40BE-BFD4-ACF647F3A0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" b="139"/>
              <a:stretch>
                <a:fillRect/>
              </a:stretch>
            </p:blipFill>
            <p:spPr bwMode="auto">
              <a:xfrm>
                <a:off x="4200" y="2421"/>
                <a:ext cx="1296" cy="1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48BA7DC-AD7B-426A-AF1E-6B4DE2662DE1}"/>
                  </a:ext>
                </a:extLst>
              </p:cNvPr>
              <p:cNvSpPr txBox="1"/>
              <p:nvPr/>
            </p:nvSpPr>
            <p:spPr>
              <a:xfrm>
                <a:off x="3924" y="2478"/>
                <a:ext cx="1851" cy="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1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стипендии слушателям подготовительных отделений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3" name="Group 29">
              <a:extLst>
                <a:ext uri="{FF2B5EF4-FFF2-40B4-BE49-F238E27FC236}">
                  <a16:creationId xmlns:a16="http://schemas.microsoft.com/office/drawing/2014/main" id="{5A157B91-13CA-4130-8F82-AAE3BC8960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7977" y="1525241"/>
              <a:ext cx="2347913" cy="1387475"/>
              <a:chOff x="2188" y="603"/>
              <a:chExt cx="1479" cy="874"/>
            </a:xfrm>
          </p:grpSpPr>
          <p:pic>
            <p:nvPicPr>
              <p:cNvPr id="23" name="Picture 2" descr="F:\work\第二\新图表\未标题-12副本.png">
                <a:extLst>
                  <a:ext uri="{FF2B5EF4-FFF2-40B4-BE49-F238E27FC236}">
                    <a16:creationId xmlns:a16="http://schemas.microsoft.com/office/drawing/2014/main" id="{0DC40E1B-AAFD-4C16-BE26-4F5AD4A9A7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8" y="603"/>
                <a:ext cx="1100" cy="8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A92D763-37B6-4950-A122-0F1CBBCF3B0C}"/>
                  </a:ext>
                </a:extLst>
              </p:cNvPr>
              <p:cNvSpPr txBox="1"/>
              <p:nvPr/>
            </p:nvSpPr>
            <p:spPr>
              <a:xfrm>
                <a:off x="2188" y="650"/>
                <a:ext cx="1479" cy="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государственная социальная стипендия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4" name="Group 28">
              <a:extLst>
                <a:ext uri="{FF2B5EF4-FFF2-40B4-BE49-F238E27FC236}">
                  <a16:creationId xmlns:a16="http://schemas.microsoft.com/office/drawing/2014/main" id="{34D68B4D-1418-4080-8E6B-02E429DADD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0964" y="4016028"/>
              <a:ext cx="2609850" cy="1389063"/>
              <a:chOff x="2045" y="2172"/>
              <a:chExt cx="1644" cy="875"/>
            </a:xfrm>
          </p:grpSpPr>
          <p:pic>
            <p:nvPicPr>
              <p:cNvPr id="21" name="Picture 2" descr="F:\work\第二\新图表\未标题-12副本.png">
                <a:extLst>
                  <a:ext uri="{FF2B5EF4-FFF2-40B4-BE49-F238E27FC236}">
                    <a16:creationId xmlns:a16="http://schemas.microsoft.com/office/drawing/2014/main" id="{75FF641D-51B9-4E45-8349-7057073FDA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8" y="2172"/>
                <a:ext cx="1100" cy="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495F720-76F0-48A2-8095-1C0D004B2653}"/>
                  </a:ext>
                </a:extLst>
              </p:cNvPr>
              <p:cNvSpPr txBox="1"/>
              <p:nvPr/>
            </p:nvSpPr>
            <p:spPr>
              <a:xfrm>
                <a:off x="2045" y="2199"/>
                <a:ext cx="1644" cy="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стипендии от юридических или физических лиц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5" name="Group 30">
              <a:extLst>
                <a:ext uri="{FF2B5EF4-FFF2-40B4-BE49-F238E27FC236}">
                  <a16:creationId xmlns:a16="http://schemas.microsoft.com/office/drawing/2014/main" id="{8FA9608A-5FC6-4F54-AD65-8571C11231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5838" y="2768253"/>
              <a:ext cx="2132013" cy="1389063"/>
              <a:chOff x="1015" y="1386"/>
              <a:chExt cx="1343" cy="875"/>
            </a:xfrm>
          </p:grpSpPr>
          <p:pic>
            <p:nvPicPr>
              <p:cNvPr id="19" name="Picture 5" descr="F:\work\第二\新图表\未标题-15副本.png">
                <a:extLst>
                  <a:ext uri="{FF2B5EF4-FFF2-40B4-BE49-F238E27FC236}">
                    <a16:creationId xmlns:a16="http://schemas.microsoft.com/office/drawing/2014/main" id="{25BCC505-0ACA-4037-827C-3E988D02D6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8" b="46"/>
              <a:stretch>
                <a:fillRect/>
              </a:stretch>
            </p:blipFill>
            <p:spPr bwMode="auto">
              <a:xfrm>
                <a:off x="1148" y="1386"/>
                <a:ext cx="1101" cy="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0CC7565-2881-4D8A-91E7-EEBCF1BA5BF3}"/>
                  </a:ext>
                </a:extLst>
              </p:cNvPr>
              <p:cNvSpPr txBox="1"/>
              <p:nvPr/>
            </p:nvSpPr>
            <p:spPr>
              <a:xfrm>
                <a:off x="1015" y="1533"/>
                <a:ext cx="1343" cy="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3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президентская стипендия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6" name="Group 31">
              <a:extLst>
                <a:ext uri="{FF2B5EF4-FFF2-40B4-BE49-F238E27FC236}">
                  <a16:creationId xmlns:a16="http://schemas.microsoft.com/office/drawing/2014/main" id="{34BCACCA-F4DA-48A9-9008-DFC8169EDA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44865" y="2768253"/>
              <a:ext cx="2681287" cy="1389063"/>
              <a:chOff x="3301" y="1386"/>
              <a:chExt cx="1689" cy="875"/>
            </a:xfrm>
          </p:grpSpPr>
          <p:pic>
            <p:nvPicPr>
              <p:cNvPr id="17" name="Picture 5" descr="F:\work\第二\新图表\未标题-15副本.png">
                <a:extLst>
                  <a:ext uri="{FF2B5EF4-FFF2-40B4-BE49-F238E27FC236}">
                    <a16:creationId xmlns:a16="http://schemas.microsoft.com/office/drawing/2014/main" id="{ECDBF590-5961-44AE-85BF-26C26C3F54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8" b="46"/>
              <a:stretch>
                <a:fillRect/>
              </a:stretch>
            </p:blipFill>
            <p:spPr bwMode="auto">
              <a:xfrm>
                <a:off x="3561" y="1386"/>
                <a:ext cx="1101" cy="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E9CCD2-CE8B-4B31-8F6E-0250BD65F404}"/>
                  </a:ext>
                </a:extLst>
              </p:cNvPr>
              <p:cNvSpPr txBox="1"/>
              <p:nvPr/>
            </p:nvSpPr>
            <p:spPr>
              <a:xfrm>
                <a:off x="3301" y="1510"/>
                <a:ext cx="1689" cy="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zh-CN" sz="2000" dirty="0">
                    <a:solidFill>
                      <a:schemeClr val="bg1"/>
                    </a:solidFill>
                    <a:effectLst>
                      <a:glow rad="101600">
                        <a:schemeClr val="accent3">
                          <a:satMod val="175000"/>
                          <a:alpha val="40000"/>
                        </a:schemeClr>
                      </a:glow>
                    </a:effectLst>
                    <a:latin typeface="微软雅黑" pitchFamily="34" charset="-122"/>
                    <a:ea typeface="微软雅黑" pitchFamily="34" charset="-122"/>
                  </a:rPr>
                  <a:t>правительственная стипендия</a:t>
                </a:r>
                <a:endParaRPr lang="zh-CN" altLang="en-US" sz="2000" dirty="0">
                  <a:solidFill>
                    <a:schemeClr val="bg1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164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240" y="274559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Виды пособий, выплачиваемые за счет средств социального страхования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463F74D-3088-4402-AFD6-65E70624DFAB}"/>
              </a:ext>
            </a:extLst>
          </p:cNvPr>
          <p:cNvGrpSpPr/>
          <p:nvPr/>
        </p:nvGrpSpPr>
        <p:grpSpPr>
          <a:xfrm>
            <a:off x="435073" y="1479495"/>
            <a:ext cx="11132126" cy="5103945"/>
            <a:chOff x="-132973" y="1935253"/>
            <a:chExt cx="9467592" cy="3256108"/>
          </a:xfrm>
        </p:grpSpPr>
        <p:grpSp>
          <p:nvGrpSpPr>
            <p:cNvPr id="36" name="组合 37">
              <a:extLst>
                <a:ext uri="{FF2B5EF4-FFF2-40B4-BE49-F238E27FC236}">
                  <a16:creationId xmlns:a16="http://schemas.microsoft.com/office/drawing/2014/main" id="{4268CA44-F484-41E9-9C0F-6BA4CD2D59E5}"/>
                </a:ext>
              </a:extLst>
            </p:cNvPr>
            <p:cNvGrpSpPr/>
            <p:nvPr/>
          </p:nvGrpSpPr>
          <p:grpSpPr>
            <a:xfrm rot="5400000">
              <a:off x="3641614" y="1973753"/>
              <a:ext cx="1993364" cy="3681539"/>
              <a:chOff x="1331640" y="1707654"/>
              <a:chExt cx="1535281" cy="2835506"/>
            </a:xfrm>
            <a:solidFill>
              <a:srgbClr val="0170C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等腰三角形 5">
                <a:extLst>
                  <a:ext uri="{FF2B5EF4-FFF2-40B4-BE49-F238E27FC236}">
                    <a16:creationId xmlns:a16="http://schemas.microsoft.com/office/drawing/2014/main" id="{E38D88AA-DA1B-4184-A626-A0EADB596012}"/>
                  </a:ext>
                </a:extLst>
              </p:cNvPr>
              <p:cNvSpPr/>
              <p:nvPr/>
            </p:nvSpPr>
            <p:spPr>
              <a:xfrm>
                <a:off x="1608861" y="1707654"/>
                <a:ext cx="1247249" cy="1186339"/>
              </a:xfrm>
              <a:custGeom>
                <a:avLst/>
                <a:gdLst>
                  <a:gd name="connsiteX0" fmla="*/ 0 w 936104"/>
                  <a:gd name="connsiteY0" fmla="*/ 432048 h 432048"/>
                  <a:gd name="connsiteX1" fmla="*/ 468052 w 936104"/>
                  <a:gd name="connsiteY1" fmla="*/ 0 h 432048"/>
                  <a:gd name="connsiteX2" fmla="*/ 936104 w 936104"/>
                  <a:gd name="connsiteY2" fmla="*/ 432048 h 432048"/>
                  <a:gd name="connsiteX3" fmla="*/ 0 w 936104"/>
                  <a:gd name="connsiteY3" fmla="*/ 432048 h 432048"/>
                  <a:gd name="connsiteX0" fmla="*/ 0 w 2405548"/>
                  <a:gd name="connsiteY0" fmla="*/ 553019 h 553019"/>
                  <a:gd name="connsiteX1" fmla="*/ 1937496 w 2405548"/>
                  <a:gd name="connsiteY1" fmla="*/ 0 h 553019"/>
                  <a:gd name="connsiteX2" fmla="*/ 2405548 w 2405548"/>
                  <a:gd name="connsiteY2" fmla="*/ 432048 h 553019"/>
                  <a:gd name="connsiteX3" fmla="*/ 0 w 2405548"/>
                  <a:gd name="connsiteY3" fmla="*/ 553019 h 553019"/>
                  <a:gd name="connsiteX0" fmla="*/ 0 w 2405548"/>
                  <a:gd name="connsiteY0" fmla="*/ 1186339 h 1186339"/>
                  <a:gd name="connsiteX1" fmla="*/ 1247249 w 2405548"/>
                  <a:gd name="connsiteY1" fmla="*/ 0 h 1186339"/>
                  <a:gd name="connsiteX2" fmla="*/ 2405548 w 2405548"/>
                  <a:gd name="connsiteY2" fmla="*/ 1065368 h 1186339"/>
                  <a:gd name="connsiteX3" fmla="*/ 0 w 2405548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7249" h="1186339">
                    <a:moveTo>
                      <a:pt x="0" y="1186339"/>
                    </a:moveTo>
                    <a:cubicBezTo>
                      <a:pt x="177366" y="310566"/>
                      <a:pt x="852847" y="57437"/>
                      <a:pt x="1247249" y="0"/>
                    </a:cubicBezTo>
                    <a:cubicBezTo>
                      <a:pt x="1055770" y="225850"/>
                      <a:pt x="1081329" y="426793"/>
                      <a:pt x="1231416" y="638411"/>
                    </a:cubicBezTo>
                    <a:cubicBezTo>
                      <a:pt x="597978" y="633668"/>
                      <a:pt x="270525" y="877981"/>
                      <a:pt x="0" y="1186339"/>
                    </a:cubicBezTo>
                    <a:close/>
                  </a:path>
                </a:pathLst>
              </a:custGeom>
              <a:solidFill>
                <a:srgbClr val="FBC23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等腰三角形 5">
                <a:extLst>
                  <a:ext uri="{FF2B5EF4-FFF2-40B4-BE49-F238E27FC236}">
                    <a16:creationId xmlns:a16="http://schemas.microsoft.com/office/drawing/2014/main" id="{59525A6A-6036-4109-90A2-7192AF5D9271}"/>
                  </a:ext>
                </a:extLst>
              </p:cNvPr>
              <p:cNvSpPr/>
              <p:nvPr/>
            </p:nvSpPr>
            <p:spPr>
              <a:xfrm>
                <a:off x="1619672" y="2445005"/>
                <a:ext cx="1234974" cy="634853"/>
              </a:xfrm>
              <a:custGeom>
                <a:avLst/>
                <a:gdLst>
                  <a:gd name="connsiteX0" fmla="*/ 0 w 936104"/>
                  <a:gd name="connsiteY0" fmla="*/ 432048 h 432048"/>
                  <a:gd name="connsiteX1" fmla="*/ 468052 w 936104"/>
                  <a:gd name="connsiteY1" fmla="*/ 0 h 432048"/>
                  <a:gd name="connsiteX2" fmla="*/ 936104 w 936104"/>
                  <a:gd name="connsiteY2" fmla="*/ 432048 h 432048"/>
                  <a:gd name="connsiteX3" fmla="*/ 0 w 936104"/>
                  <a:gd name="connsiteY3" fmla="*/ 432048 h 432048"/>
                  <a:gd name="connsiteX0" fmla="*/ 0 w 2405548"/>
                  <a:gd name="connsiteY0" fmla="*/ 553019 h 553019"/>
                  <a:gd name="connsiteX1" fmla="*/ 1937496 w 2405548"/>
                  <a:gd name="connsiteY1" fmla="*/ 0 h 553019"/>
                  <a:gd name="connsiteX2" fmla="*/ 2405548 w 2405548"/>
                  <a:gd name="connsiteY2" fmla="*/ 432048 h 553019"/>
                  <a:gd name="connsiteX3" fmla="*/ 0 w 2405548"/>
                  <a:gd name="connsiteY3" fmla="*/ 553019 h 553019"/>
                  <a:gd name="connsiteX0" fmla="*/ 0 w 2405548"/>
                  <a:gd name="connsiteY0" fmla="*/ 1186339 h 1186339"/>
                  <a:gd name="connsiteX1" fmla="*/ 1247249 w 2405548"/>
                  <a:gd name="connsiteY1" fmla="*/ 0 h 1186339"/>
                  <a:gd name="connsiteX2" fmla="*/ 2405548 w 2405548"/>
                  <a:gd name="connsiteY2" fmla="*/ 1065368 h 1186339"/>
                  <a:gd name="connsiteX3" fmla="*/ 0 w 2405548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0133"/>
                  <a:gd name="connsiteY0" fmla="*/ 652643 h 652643"/>
                  <a:gd name="connsiteX1" fmla="*/ 1240133 w 1240133"/>
                  <a:gd name="connsiteY1" fmla="*/ 0 h 652643"/>
                  <a:gd name="connsiteX2" fmla="*/ 1224300 w 1240133"/>
                  <a:gd name="connsiteY2" fmla="*/ 638411 h 652643"/>
                  <a:gd name="connsiteX3" fmla="*/ 0 w 1240133"/>
                  <a:gd name="connsiteY3" fmla="*/ 652643 h 652643"/>
                  <a:gd name="connsiteX0" fmla="*/ 0 w 1233017"/>
                  <a:gd name="connsiteY0" fmla="*/ 629932 h 629932"/>
                  <a:gd name="connsiteX1" fmla="*/ 1233017 w 1233017"/>
                  <a:gd name="connsiteY1" fmla="*/ 9311 h 629932"/>
                  <a:gd name="connsiteX2" fmla="*/ 1224300 w 1233017"/>
                  <a:gd name="connsiteY2" fmla="*/ 615700 h 629932"/>
                  <a:gd name="connsiteX3" fmla="*/ 0 w 1233017"/>
                  <a:gd name="connsiteY3" fmla="*/ 629932 h 629932"/>
                  <a:gd name="connsiteX0" fmla="*/ 0 w 1233017"/>
                  <a:gd name="connsiteY0" fmla="*/ 629932 h 644164"/>
                  <a:gd name="connsiteX1" fmla="*/ 1233017 w 1233017"/>
                  <a:gd name="connsiteY1" fmla="*/ 9311 h 644164"/>
                  <a:gd name="connsiteX2" fmla="*/ 1224300 w 1233017"/>
                  <a:gd name="connsiteY2" fmla="*/ 644164 h 644164"/>
                  <a:gd name="connsiteX3" fmla="*/ 0 w 1233017"/>
                  <a:gd name="connsiteY3" fmla="*/ 629932 h 644164"/>
                  <a:gd name="connsiteX0" fmla="*/ 0 w 1233017"/>
                  <a:gd name="connsiteY0" fmla="*/ 629932 h 644164"/>
                  <a:gd name="connsiteX1" fmla="*/ 1233017 w 1233017"/>
                  <a:gd name="connsiteY1" fmla="*/ 9311 h 644164"/>
                  <a:gd name="connsiteX2" fmla="*/ 1224300 w 1233017"/>
                  <a:gd name="connsiteY2" fmla="*/ 644164 h 644164"/>
                  <a:gd name="connsiteX3" fmla="*/ 0 w 1233017"/>
                  <a:gd name="connsiteY3" fmla="*/ 629932 h 644164"/>
                  <a:gd name="connsiteX0" fmla="*/ 0 w 1233017"/>
                  <a:gd name="connsiteY0" fmla="*/ 629932 h 644164"/>
                  <a:gd name="connsiteX1" fmla="*/ 1233017 w 1233017"/>
                  <a:gd name="connsiteY1" fmla="*/ 9311 h 644164"/>
                  <a:gd name="connsiteX2" fmla="*/ 1224300 w 1233017"/>
                  <a:gd name="connsiteY2" fmla="*/ 644164 h 644164"/>
                  <a:gd name="connsiteX3" fmla="*/ 0 w 1233017"/>
                  <a:gd name="connsiteY3" fmla="*/ 629932 h 644164"/>
                  <a:gd name="connsiteX0" fmla="*/ 0 w 1233017"/>
                  <a:gd name="connsiteY0" fmla="*/ 629932 h 640606"/>
                  <a:gd name="connsiteX1" fmla="*/ 1233017 w 1233017"/>
                  <a:gd name="connsiteY1" fmla="*/ 9311 h 640606"/>
                  <a:gd name="connsiteX2" fmla="*/ 1227858 w 1233017"/>
                  <a:gd name="connsiteY2" fmla="*/ 640606 h 640606"/>
                  <a:gd name="connsiteX3" fmla="*/ 0 w 1233017"/>
                  <a:gd name="connsiteY3" fmla="*/ 629932 h 640606"/>
                  <a:gd name="connsiteX0" fmla="*/ 0 w 1225901"/>
                  <a:gd name="connsiteY0" fmla="*/ 632363 h 639479"/>
                  <a:gd name="connsiteX1" fmla="*/ 1225901 w 1225901"/>
                  <a:gd name="connsiteY1" fmla="*/ 8184 h 639479"/>
                  <a:gd name="connsiteX2" fmla="*/ 1220742 w 1225901"/>
                  <a:gd name="connsiteY2" fmla="*/ 639479 h 639479"/>
                  <a:gd name="connsiteX3" fmla="*/ 0 w 1225901"/>
                  <a:gd name="connsiteY3" fmla="*/ 632363 h 639479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18785"/>
                  <a:gd name="connsiteY0" fmla="*/ 631295 h 631295"/>
                  <a:gd name="connsiteX1" fmla="*/ 1218785 w 1218785"/>
                  <a:gd name="connsiteY1" fmla="*/ 0 h 631295"/>
                  <a:gd name="connsiteX2" fmla="*/ 1213626 w 1218785"/>
                  <a:gd name="connsiteY2" fmla="*/ 631295 h 631295"/>
                  <a:gd name="connsiteX3" fmla="*/ 0 w 1218785"/>
                  <a:gd name="connsiteY3" fmla="*/ 631295 h 631295"/>
                  <a:gd name="connsiteX0" fmla="*/ 0 w 1229459"/>
                  <a:gd name="connsiteY0" fmla="*/ 631295 h 631295"/>
                  <a:gd name="connsiteX1" fmla="*/ 1229459 w 1229459"/>
                  <a:gd name="connsiteY1" fmla="*/ 0 h 631295"/>
                  <a:gd name="connsiteX2" fmla="*/ 1224300 w 1229459"/>
                  <a:gd name="connsiteY2" fmla="*/ 631295 h 631295"/>
                  <a:gd name="connsiteX3" fmla="*/ 0 w 1229459"/>
                  <a:gd name="connsiteY3" fmla="*/ 631295 h 631295"/>
                  <a:gd name="connsiteX0" fmla="*/ 0 w 1231416"/>
                  <a:gd name="connsiteY0" fmla="*/ 631295 h 634853"/>
                  <a:gd name="connsiteX1" fmla="*/ 1229459 w 1231416"/>
                  <a:gd name="connsiteY1" fmla="*/ 0 h 634853"/>
                  <a:gd name="connsiteX2" fmla="*/ 1231416 w 1231416"/>
                  <a:gd name="connsiteY2" fmla="*/ 634853 h 634853"/>
                  <a:gd name="connsiteX3" fmla="*/ 0 w 1231416"/>
                  <a:gd name="connsiteY3" fmla="*/ 631295 h 634853"/>
                  <a:gd name="connsiteX0" fmla="*/ 0 w 1234974"/>
                  <a:gd name="connsiteY0" fmla="*/ 634853 h 634853"/>
                  <a:gd name="connsiteX1" fmla="*/ 1233017 w 1234974"/>
                  <a:gd name="connsiteY1" fmla="*/ 0 h 634853"/>
                  <a:gd name="connsiteX2" fmla="*/ 1234974 w 1234974"/>
                  <a:gd name="connsiteY2" fmla="*/ 634853 h 634853"/>
                  <a:gd name="connsiteX3" fmla="*/ 0 w 1234974"/>
                  <a:gd name="connsiteY3" fmla="*/ 634853 h 63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4974" h="634853">
                    <a:moveTo>
                      <a:pt x="0" y="634853"/>
                    </a:moveTo>
                    <a:cubicBezTo>
                      <a:pt x="291221" y="118435"/>
                      <a:pt x="835057" y="509"/>
                      <a:pt x="1233017" y="0"/>
                    </a:cubicBezTo>
                    <a:cubicBezTo>
                      <a:pt x="1041538" y="225850"/>
                      <a:pt x="1084887" y="423235"/>
                      <a:pt x="1234974" y="634853"/>
                    </a:cubicBezTo>
                    <a:lnTo>
                      <a:pt x="0" y="634853"/>
                    </a:lnTo>
                    <a:close/>
                  </a:path>
                </a:pathLst>
              </a:custGeom>
              <a:solidFill>
                <a:srgbClr val="FCA52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等腰三角形 5">
                <a:extLst>
                  <a:ext uri="{FF2B5EF4-FFF2-40B4-BE49-F238E27FC236}">
                    <a16:creationId xmlns:a16="http://schemas.microsoft.com/office/drawing/2014/main" id="{EC77DD9B-BAC1-4AA4-9B09-A8445EF6A1B5}"/>
                  </a:ext>
                </a:extLst>
              </p:cNvPr>
              <p:cNvSpPr/>
              <p:nvPr/>
            </p:nvSpPr>
            <p:spPr>
              <a:xfrm flipV="1">
                <a:off x="1608861" y="3167482"/>
                <a:ext cx="1234974" cy="634853"/>
              </a:xfrm>
              <a:custGeom>
                <a:avLst/>
                <a:gdLst>
                  <a:gd name="connsiteX0" fmla="*/ 0 w 936104"/>
                  <a:gd name="connsiteY0" fmla="*/ 432048 h 432048"/>
                  <a:gd name="connsiteX1" fmla="*/ 468052 w 936104"/>
                  <a:gd name="connsiteY1" fmla="*/ 0 h 432048"/>
                  <a:gd name="connsiteX2" fmla="*/ 936104 w 936104"/>
                  <a:gd name="connsiteY2" fmla="*/ 432048 h 432048"/>
                  <a:gd name="connsiteX3" fmla="*/ 0 w 936104"/>
                  <a:gd name="connsiteY3" fmla="*/ 432048 h 432048"/>
                  <a:gd name="connsiteX0" fmla="*/ 0 w 2405548"/>
                  <a:gd name="connsiteY0" fmla="*/ 553019 h 553019"/>
                  <a:gd name="connsiteX1" fmla="*/ 1937496 w 2405548"/>
                  <a:gd name="connsiteY1" fmla="*/ 0 h 553019"/>
                  <a:gd name="connsiteX2" fmla="*/ 2405548 w 2405548"/>
                  <a:gd name="connsiteY2" fmla="*/ 432048 h 553019"/>
                  <a:gd name="connsiteX3" fmla="*/ 0 w 2405548"/>
                  <a:gd name="connsiteY3" fmla="*/ 553019 h 553019"/>
                  <a:gd name="connsiteX0" fmla="*/ 0 w 2405548"/>
                  <a:gd name="connsiteY0" fmla="*/ 1186339 h 1186339"/>
                  <a:gd name="connsiteX1" fmla="*/ 1247249 w 2405548"/>
                  <a:gd name="connsiteY1" fmla="*/ 0 h 1186339"/>
                  <a:gd name="connsiteX2" fmla="*/ 2405548 w 2405548"/>
                  <a:gd name="connsiteY2" fmla="*/ 1065368 h 1186339"/>
                  <a:gd name="connsiteX3" fmla="*/ 0 w 2405548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0133"/>
                  <a:gd name="connsiteY0" fmla="*/ 652643 h 652643"/>
                  <a:gd name="connsiteX1" fmla="*/ 1240133 w 1240133"/>
                  <a:gd name="connsiteY1" fmla="*/ 0 h 652643"/>
                  <a:gd name="connsiteX2" fmla="*/ 1224300 w 1240133"/>
                  <a:gd name="connsiteY2" fmla="*/ 638411 h 652643"/>
                  <a:gd name="connsiteX3" fmla="*/ 0 w 1240133"/>
                  <a:gd name="connsiteY3" fmla="*/ 652643 h 652643"/>
                  <a:gd name="connsiteX0" fmla="*/ 0 w 1233017"/>
                  <a:gd name="connsiteY0" fmla="*/ 629932 h 629932"/>
                  <a:gd name="connsiteX1" fmla="*/ 1233017 w 1233017"/>
                  <a:gd name="connsiteY1" fmla="*/ 9311 h 629932"/>
                  <a:gd name="connsiteX2" fmla="*/ 1224300 w 1233017"/>
                  <a:gd name="connsiteY2" fmla="*/ 615700 h 629932"/>
                  <a:gd name="connsiteX3" fmla="*/ 0 w 1233017"/>
                  <a:gd name="connsiteY3" fmla="*/ 629932 h 629932"/>
                  <a:gd name="connsiteX0" fmla="*/ 0 w 1233017"/>
                  <a:gd name="connsiteY0" fmla="*/ 629932 h 644164"/>
                  <a:gd name="connsiteX1" fmla="*/ 1233017 w 1233017"/>
                  <a:gd name="connsiteY1" fmla="*/ 9311 h 644164"/>
                  <a:gd name="connsiteX2" fmla="*/ 1224300 w 1233017"/>
                  <a:gd name="connsiteY2" fmla="*/ 644164 h 644164"/>
                  <a:gd name="connsiteX3" fmla="*/ 0 w 1233017"/>
                  <a:gd name="connsiteY3" fmla="*/ 629932 h 644164"/>
                  <a:gd name="connsiteX0" fmla="*/ 0 w 1233017"/>
                  <a:gd name="connsiteY0" fmla="*/ 629932 h 644164"/>
                  <a:gd name="connsiteX1" fmla="*/ 1233017 w 1233017"/>
                  <a:gd name="connsiteY1" fmla="*/ 9311 h 644164"/>
                  <a:gd name="connsiteX2" fmla="*/ 1224300 w 1233017"/>
                  <a:gd name="connsiteY2" fmla="*/ 644164 h 644164"/>
                  <a:gd name="connsiteX3" fmla="*/ 0 w 1233017"/>
                  <a:gd name="connsiteY3" fmla="*/ 629932 h 644164"/>
                  <a:gd name="connsiteX0" fmla="*/ 0 w 1233017"/>
                  <a:gd name="connsiteY0" fmla="*/ 629932 h 644164"/>
                  <a:gd name="connsiteX1" fmla="*/ 1233017 w 1233017"/>
                  <a:gd name="connsiteY1" fmla="*/ 9311 h 644164"/>
                  <a:gd name="connsiteX2" fmla="*/ 1224300 w 1233017"/>
                  <a:gd name="connsiteY2" fmla="*/ 644164 h 644164"/>
                  <a:gd name="connsiteX3" fmla="*/ 0 w 1233017"/>
                  <a:gd name="connsiteY3" fmla="*/ 629932 h 644164"/>
                  <a:gd name="connsiteX0" fmla="*/ 0 w 1233017"/>
                  <a:gd name="connsiteY0" fmla="*/ 629932 h 640606"/>
                  <a:gd name="connsiteX1" fmla="*/ 1233017 w 1233017"/>
                  <a:gd name="connsiteY1" fmla="*/ 9311 h 640606"/>
                  <a:gd name="connsiteX2" fmla="*/ 1227858 w 1233017"/>
                  <a:gd name="connsiteY2" fmla="*/ 640606 h 640606"/>
                  <a:gd name="connsiteX3" fmla="*/ 0 w 1233017"/>
                  <a:gd name="connsiteY3" fmla="*/ 629932 h 640606"/>
                  <a:gd name="connsiteX0" fmla="*/ 0 w 1225901"/>
                  <a:gd name="connsiteY0" fmla="*/ 632363 h 639479"/>
                  <a:gd name="connsiteX1" fmla="*/ 1225901 w 1225901"/>
                  <a:gd name="connsiteY1" fmla="*/ 8184 h 639479"/>
                  <a:gd name="connsiteX2" fmla="*/ 1220742 w 1225901"/>
                  <a:gd name="connsiteY2" fmla="*/ 639479 h 639479"/>
                  <a:gd name="connsiteX3" fmla="*/ 0 w 1225901"/>
                  <a:gd name="connsiteY3" fmla="*/ 632363 h 639479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25901"/>
                  <a:gd name="connsiteY0" fmla="*/ 624179 h 631295"/>
                  <a:gd name="connsiteX1" fmla="*/ 1225901 w 1225901"/>
                  <a:gd name="connsiteY1" fmla="*/ 0 h 631295"/>
                  <a:gd name="connsiteX2" fmla="*/ 1220742 w 1225901"/>
                  <a:gd name="connsiteY2" fmla="*/ 631295 h 631295"/>
                  <a:gd name="connsiteX3" fmla="*/ 0 w 1225901"/>
                  <a:gd name="connsiteY3" fmla="*/ 624179 h 631295"/>
                  <a:gd name="connsiteX0" fmla="*/ 0 w 1218785"/>
                  <a:gd name="connsiteY0" fmla="*/ 631295 h 631295"/>
                  <a:gd name="connsiteX1" fmla="*/ 1218785 w 1218785"/>
                  <a:gd name="connsiteY1" fmla="*/ 0 h 631295"/>
                  <a:gd name="connsiteX2" fmla="*/ 1213626 w 1218785"/>
                  <a:gd name="connsiteY2" fmla="*/ 631295 h 631295"/>
                  <a:gd name="connsiteX3" fmla="*/ 0 w 1218785"/>
                  <a:gd name="connsiteY3" fmla="*/ 631295 h 631295"/>
                  <a:gd name="connsiteX0" fmla="*/ 0 w 1229459"/>
                  <a:gd name="connsiteY0" fmla="*/ 631295 h 631295"/>
                  <a:gd name="connsiteX1" fmla="*/ 1229459 w 1229459"/>
                  <a:gd name="connsiteY1" fmla="*/ 0 h 631295"/>
                  <a:gd name="connsiteX2" fmla="*/ 1224300 w 1229459"/>
                  <a:gd name="connsiteY2" fmla="*/ 631295 h 631295"/>
                  <a:gd name="connsiteX3" fmla="*/ 0 w 1229459"/>
                  <a:gd name="connsiteY3" fmla="*/ 631295 h 631295"/>
                  <a:gd name="connsiteX0" fmla="*/ 0 w 1231416"/>
                  <a:gd name="connsiteY0" fmla="*/ 631295 h 634853"/>
                  <a:gd name="connsiteX1" fmla="*/ 1229459 w 1231416"/>
                  <a:gd name="connsiteY1" fmla="*/ 0 h 634853"/>
                  <a:gd name="connsiteX2" fmla="*/ 1231416 w 1231416"/>
                  <a:gd name="connsiteY2" fmla="*/ 634853 h 634853"/>
                  <a:gd name="connsiteX3" fmla="*/ 0 w 1231416"/>
                  <a:gd name="connsiteY3" fmla="*/ 631295 h 634853"/>
                  <a:gd name="connsiteX0" fmla="*/ 0 w 1234974"/>
                  <a:gd name="connsiteY0" fmla="*/ 634853 h 634853"/>
                  <a:gd name="connsiteX1" fmla="*/ 1233017 w 1234974"/>
                  <a:gd name="connsiteY1" fmla="*/ 0 h 634853"/>
                  <a:gd name="connsiteX2" fmla="*/ 1234974 w 1234974"/>
                  <a:gd name="connsiteY2" fmla="*/ 634853 h 634853"/>
                  <a:gd name="connsiteX3" fmla="*/ 0 w 1234974"/>
                  <a:gd name="connsiteY3" fmla="*/ 634853 h 634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4974" h="634853">
                    <a:moveTo>
                      <a:pt x="0" y="634853"/>
                    </a:moveTo>
                    <a:cubicBezTo>
                      <a:pt x="291221" y="118435"/>
                      <a:pt x="835057" y="509"/>
                      <a:pt x="1233017" y="0"/>
                    </a:cubicBezTo>
                    <a:cubicBezTo>
                      <a:pt x="1041538" y="225850"/>
                      <a:pt x="1084887" y="423235"/>
                      <a:pt x="1234974" y="634853"/>
                    </a:cubicBezTo>
                    <a:lnTo>
                      <a:pt x="0" y="634853"/>
                    </a:lnTo>
                    <a:close/>
                  </a:path>
                </a:pathLst>
              </a:custGeom>
              <a:solidFill>
                <a:srgbClr val="C9803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等腰三角形 5">
                <a:extLst>
                  <a:ext uri="{FF2B5EF4-FFF2-40B4-BE49-F238E27FC236}">
                    <a16:creationId xmlns:a16="http://schemas.microsoft.com/office/drawing/2014/main" id="{DA3157BB-45FD-4720-B276-A3E74CFBBF29}"/>
                  </a:ext>
                </a:extLst>
              </p:cNvPr>
              <p:cNvSpPr/>
              <p:nvPr/>
            </p:nvSpPr>
            <p:spPr>
              <a:xfrm flipV="1">
                <a:off x="1619672" y="3356821"/>
                <a:ext cx="1247249" cy="1186339"/>
              </a:xfrm>
              <a:custGeom>
                <a:avLst/>
                <a:gdLst>
                  <a:gd name="connsiteX0" fmla="*/ 0 w 936104"/>
                  <a:gd name="connsiteY0" fmla="*/ 432048 h 432048"/>
                  <a:gd name="connsiteX1" fmla="*/ 468052 w 936104"/>
                  <a:gd name="connsiteY1" fmla="*/ 0 h 432048"/>
                  <a:gd name="connsiteX2" fmla="*/ 936104 w 936104"/>
                  <a:gd name="connsiteY2" fmla="*/ 432048 h 432048"/>
                  <a:gd name="connsiteX3" fmla="*/ 0 w 936104"/>
                  <a:gd name="connsiteY3" fmla="*/ 432048 h 432048"/>
                  <a:gd name="connsiteX0" fmla="*/ 0 w 2405548"/>
                  <a:gd name="connsiteY0" fmla="*/ 553019 h 553019"/>
                  <a:gd name="connsiteX1" fmla="*/ 1937496 w 2405548"/>
                  <a:gd name="connsiteY1" fmla="*/ 0 h 553019"/>
                  <a:gd name="connsiteX2" fmla="*/ 2405548 w 2405548"/>
                  <a:gd name="connsiteY2" fmla="*/ 432048 h 553019"/>
                  <a:gd name="connsiteX3" fmla="*/ 0 w 2405548"/>
                  <a:gd name="connsiteY3" fmla="*/ 553019 h 553019"/>
                  <a:gd name="connsiteX0" fmla="*/ 0 w 2405548"/>
                  <a:gd name="connsiteY0" fmla="*/ 1186339 h 1186339"/>
                  <a:gd name="connsiteX1" fmla="*/ 1247249 w 2405548"/>
                  <a:gd name="connsiteY1" fmla="*/ 0 h 1186339"/>
                  <a:gd name="connsiteX2" fmla="*/ 2405548 w 2405548"/>
                  <a:gd name="connsiteY2" fmla="*/ 1065368 h 1186339"/>
                  <a:gd name="connsiteX3" fmla="*/ 0 w 2405548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27858 w 1247249"/>
                  <a:gd name="connsiteY2" fmla="*/ 634853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  <a:gd name="connsiteX0" fmla="*/ 0 w 1247249"/>
                  <a:gd name="connsiteY0" fmla="*/ 1186339 h 1186339"/>
                  <a:gd name="connsiteX1" fmla="*/ 1247249 w 1247249"/>
                  <a:gd name="connsiteY1" fmla="*/ 0 h 1186339"/>
                  <a:gd name="connsiteX2" fmla="*/ 1231416 w 1247249"/>
                  <a:gd name="connsiteY2" fmla="*/ 638411 h 1186339"/>
                  <a:gd name="connsiteX3" fmla="*/ 0 w 1247249"/>
                  <a:gd name="connsiteY3" fmla="*/ 1186339 h 1186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7249" h="1186339">
                    <a:moveTo>
                      <a:pt x="0" y="1186339"/>
                    </a:moveTo>
                    <a:cubicBezTo>
                      <a:pt x="177366" y="310566"/>
                      <a:pt x="852847" y="57437"/>
                      <a:pt x="1247249" y="0"/>
                    </a:cubicBezTo>
                    <a:cubicBezTo>
                      <a:pt x="1055770" y="225850"/>
                      <a:pt x="1081329" y="426793"/>
                      <a:pt x="1231416" y="638411"/>
                    </a:cubicBezTo>
                    <a:cubicBezTo>
                      <a:pt x="597978" y="633668"/>
                      <a:pt x="270525" y="877981"/>
                      <a:pt x="0" y="1186339"/>
                    </a:cubicBezTo>
                    <a:close/>
                  </a:path>
                </a:pathLst>
              </a:custGeom>
              <a:solidFill>
                <a:srgbClr val="AD541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圆角矩形 11">
                <a:extLst>
                  <a:ext uri="{FF2B5EF4-FFF2-40B4-BE49-F238E27FC236}">
                    <a16:creationId xmlns:a16="http://schemas.microsoft.com/office/drawing/2014/main" id="{77A5F313-D700-4409-8F64-426100E06E64}"/>
                  </a:ext>
                </a:extLst>
              </p:cNvPr>
              <p:cNvSpPr/>
              <p:nvPr/>
            </p:nvSpPr>
            <p:spPr>
              <a:xfrm>
                <a:off x="1331640" y="3079858"/>
                <a:ext cx="198918" cy="87624"/>
              </a:xfrm>
              <a:custGeom>
                <a:avLst/>
                <a:gdLst/>
                <a:ahLst/>
                <a:cxnLst/>
                <a:rect l="l" t="t" r="r" b="b"/>
                <a:pathLst>
                  <a:path w="198918" h="87624">
                    <a:moveTo>
                      <a:pt x="43812" y="0"/>
                    </a:moveTo>
                    <a:lnTo>
                      <a:pt x="198918" y="0"/>
                    </a:lnTo>
                    <a:lnTo>
                      <a:pt x="198918" y="87624"/>
                    </a:lnTo>
                    <a:lnTo>
                      <a:pt x="43812" y="87624"/>
                    </a:lnTo>
                    <a:cubicBezTo>
                      <a:pt x="19615" y="87624"/>
                      <a:pt x="0" y="68009"/>
                      <a:pt x="0" y="43812"/>
                    </a:cubicBezTo>
                    <a:cubicBezTo>
                      <a:pt x="0" y="19615"/>
                      <a:pt x="19615" y="0"/>
                      <a:pt x="43812" y="0"/>
                    </a:cubicBezTo>
                    <a:close/>
                  </a:path>
                </a:pathLst>
              </a:custGeom>
              <a:solidFill>
                <a:srgbClr val="FCA52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43">
              <a:extLst>
                <a:ext uri="{FF2B5EF4-FFF2-40B4-BE49-F238E27FC236}">
                  <a16:creationId xmlns:a16="http://schemas.microsoft.com/office/drawing/2014/main" id="{C3066CF1-F2C4-4730-9893-03CCC32485AA}"/>
                </a:ext>
              </a:extLst>
            </p:cNvPr>
            <p:cNvGrpSpPr/>
            <p:nvPr/>
          </p:nvGrpSpPr>
          <p:grpSpPr>
            <a:xfrm>
              <a:off x="1862269" y="3916383"/>
              <a:ext cx="663174" cy="662324"/>
              <a:chOff x="988326" y="3199468"/>
              <a:chExt cx="2701948" cy="2698488"/>
            </a:xfrm>
            <a:solidFill>
              <a:srgbClr val="AD5410"/>
            </a:solidFill>
          </p:grpSpPr>
          <p:sp>
            <p:nvSpPr>
              <p:cNvPr id="65" name="Freeform 67">
                <a:extLst>
                  <a:ext uri="{FF2B5EF4-FFF2-40B4-BE49-F238E27FC236}">
                    <a16:creationId xmlns:a16="http://schemas.microsoft.com/office/drawing/2014/main" id="{A234D3AD-AB62-4630-B4F4-784EAC1CAE18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990056" y="3197738"/>
                <a:ext cx="2698488" cy="2701948"/>
              </a:xfrm>
              <a:custGeom>
                <a:avLst/>
                <a:gdLst>
                  <a:gd name="T0" fmla="*/ 657 w 657"/>
                  <a:gd name="T1" fmla="*/ 329 h 658"/>
                  <a:gd name="T2" fmla="*/ 657 w 657"/>
                  <a:gd name="T3" fmla="*/ 658 h 658"/>
                  <a:gd name="T4" fmla="*/ 329 w 657"/>
                  <a:gd name="T5" fmla="*/ 658 h 658"/>
                  <a:gd name="T6" fmla="*/ 0 w 657"/>
                  <a:gd name="T7" fmla="*/ 329 h 658"/>
                  <a:gd name="T8" fmla="*/ 329 w 657"/>
                  <a:gd name="T9" fmla="*/ 0 h 658"/>
                  <a:gd name="T10" fmla="*/ 657 w 657"/>
                  <a:gd name="T11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7" h="658">
                    <a:moveTo>
                      <a:pt x="657" y="329"/>
                    </a:moveTo>
                    <a:cubicBezTo>
                      <a:pt x="657" y="419"/>
                      <a:pt x="657" y="658"/>
                      <a:pt x="657" y="658"/>
                    </a:cubicBezTo>
                    <a:cubicBezTo>
                      <a:pt x="657" y="658"/>
                      <a:pt x="420" y="658"/>
                      <a:pt x="329" y="658"/>
                    </a:cubicBezTo>
                    <a:cubicBezTo>
                      <a:pt x="147" y="658"/>
                      <a:pt x="0" y="511"/>
                      <a:pt x="0" y="329"/>
                    </a:cubicBezTo>
                    <a:cubicBezTo>
                      <a:pt x="0" y="148"/>
                      <a:pt x="147" y="0"/>
                      <a:pt x="329" y="0"/>
                    </a:cubicBezTo>
                    <a:cubicBezTo>
                      <a:pt x="510" y="0"/>
                      <a:pt x="657" y="148"/>
                      <a:pt x="657" y="329"/>
                    </a:cubicBezTo>
                    <a:close/>
                  </a:path>
                </a:pathLst>
              </a:custGeom>
              <a:grpFill/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6" name="Freeform 72">
                <a:extLst>
                  <a:ext uri="{FF2B5EF4-FFF2-40B4-BE49-F238E27FC236}">
                    <a16:creationId xmlns:a16="http://schemas.microsoft.com/office/drawing/2014/main" id="{13755EAC-FE6A-4013-BD0A-88ED77B316B4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1379978" y="3588101"/>
                <a:ext cx="1918645" cy="1921222"/>
              </a:xfrm>
              <a:custGeom>
                <a:avLst/>
                <a:gdLst>
                  <a:gd name="T0" fmla="*/ 627 w 627"/>
                  <a:gd name="T1" fmla="*/ 314 h 628"/>
                  <a:gd name="T2" fmla="*/ 627 w 627"/>
                  <a:gd name="T3" fmla="*/ 628 h 628"/>
                  <a:gd name="T4" fmla="*/ 313 w 627"/>
                  <a:gd name="T5" fmla="*/ 628 h 628"/>
                  <a:gd name="T6" fmla="*/ 0 w 627"/>
                  <a:gd name="T7" fmla="*/ 314 h 628"/>
                  <a:gd name="T8" fmla="*/ 313 w 627"/>
                  <a:gd name="T9" fmla="*/ 0 h 628"/>
                  <a:gd name="T10" fmla="*/ 627 w 627"/>
                  <a:gd name="T11" fmla="*/ 314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7" h="628">
                    <a:moveTo>
                      <a:pt x="627" y="314"/>
                    </a:moveTo>
                    <a:cubicBezTo>
                      <a:pt x="627" y="400"/>
                      <a:pt x="627" y="628"/>
                      <a:pt x="627" y="628"/>
                    </a:cubicBezTo>
                    <a:cubicBezTo>
                      <a:pt x="627" y="628"/>
                      <a:pt x="401" y="628"/>
                      <a:pt x="313" y="628"/>
                    </a:cubicBezTo>
                    <a:cubicBezTo>
                      <a:pt x="140" y="628"/>
                      <a:pt x="0" y="487"/>
                      <a:pt x="0" y="314"/>
                    </a:cubicBezTo>
                    <a:cubicBezTo>
                      <a:pt x="0" y="141"/>
                      <a:pt x="140" y="0"/>
                      <a:pt x="313" y="0"/>
                    </a:cubicBezTo>
                    <a:cubicBezTo>
                      <a:pt x="487" y="0"/>
                      <a:pt x="627" y="141"/>
                      <a:pt x="627" y="314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38" name="组合 46">
              <a:extLst>
                <a:ext uri="{FF2B5EF4-FFF2-40B4-BE49-F238E27FC236}">
                  <a16:creationId xmlns:a16="http://schemas.microsoft.com/office/drawing/2014/main" id="{7387CCF0-0F74-4BAA-9A78-EA1EE9BF19BC}"/>
                </a:ext>
              </a:extLst>
            </p:cNvPr>
            <p:cNvGrpSpPr/>
            <p:nvPr/>
          </p:nvGrpSpPr>
          <p:grpSpPr>
            <a:xfrm rot="879137">
              <a:off x="2526791" y="2857838"/>
              <a:ext cx="663174" cy="662324"/>
              <a:chOff x="988326" y="3199468"/>
              <a:chExt cx="2701948" cy="2698488"/>
            </a:xfrm>
            <a:solidFill>
              <a:srgbClr val="C98033"/>
            </a:solidFill>
          </p:grpSpPr>
          <p:sp>
            <p:nvSpPr>
              <p:cNvPr id="63" name="Freeform 67">
                <a:extLst>
                  <a:ext uri="{FF2B5EF4-FFF2-40B4-BE49-F238E27FC236}">
                    <a16:creationId xmlns:a16="http://schemas.microsoft.com/office/drawing/2014/main" id="{CF2B0A4E-28A3-4771-9C6F-FB949DA657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990056" y="3197738"/>
                <a:ext cx="2698488" cy="2701948"/>
              </a:xfrm>
              <a:custGeom>
                <a:avLst/>
                <a:gdLst>
                  <a:gd name="T0" fmla="*/ 657 w 657"/>
                  <a:gd name="T1" fmla="*/ 329 h 658"/>
                  <a:gd name="T2" fmla="*/ 657 w 657"/>
                  <a:gd name="T3" fmla="*/ 658 h 658"/>
                  <a:gd name="T4" fmla="*/ 329 w 657"/>
                  <a:gd name="T5" fmla="*/ 658 h 658"/>
                  <a:gd name="T6" fmla="*/ 0 w 657"/>
                  <a:gd name="T7" fmla="*/ 329 h 658"/>
                  <a:gd name="T8" fmla="*/ 329 w 657"/>
                  <a:gd name="T9" fmla="*/ 0 h 658"/>
                  <a:gd name="T10" fmla="*/ 657 w 657"/>
                  <a:gd name="T11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7" h="658">
                    <a:moveTo>
                      <a:pt x="657" y="329"/>
                    </a:moveTo>
                    <a:cubicBezTo>
                      <a:pt x="657" y="419"/>
                      <a:pt x="657" y="658"/>
                      <a:pt x="657" y="658"/>
                    </a:cubicBezTo>
                    <a:cubicBezTo>
                      <a:pt x="657" y="658"/>
                      <a:pt x="420" y="658"/>
                      <a:pt x="329" y="658"/>
                    </a:cubicBezTo>
                    <a:cubicBezTo>
                      <a:pt x="147" y="658"/>
                      <a:pt x="0" y="511"/>
                      <a:pt x="0" y="329"/>
                    </a:cubicBezTo>
                    <a:cubicBezTo>
                      <a:pt x="0" y="148"/>
                      <a:pt x="147" y="0"/>
                      <a:pt x="329" y="0"/>
                    </a:cubicBezTo>
                    <a:cubicBezTo>
                      <a:pt x="510" y="0"/>
                      <a:pt x="657" y="148"/>
                      <a:pt x="657" y="329"/>
                    </a:cubicBezTo>
                    <a:close/>
                  </a:path>
                </a:pathLst>
              </a:custGeom>
              <a:grpFill/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4" name="Freeform 72">
                <a:extLst>
                  <a:ext uri="{FF2B5EF4-FFF2-40B4-BE49-F238E27FC236}">
                    <a16:creationId xmlns:a16="http://schemas.microsoft.com/office/drawing/2014/main" id="{DE369987-3CEC-42EC-B101-7324003FE7DB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1379978" y="3588101"/>
                <a:ext cx="1918645" cy="1921222"/>
              </a:xfrm>
              <a:custGeom>
                <a:avLst/>
                <a:gdLst>
                  <a:gd name="T0" fmla="*/ 627 w 627"/>
                  <a:gd name="T1" fmla="*/ 314 h 628"/>
                  <a:gd name="T2" fmla="*/ 627 w 627"/>
                  <a:gd name="T3" fmla="*/ 628 h 628"/>
                  <a:gd name="T4" fmla="*/ 313 w 627"/>
                  <a:gd name="T5" fmla="*/ 628 h 628"/>
                  <a:gd name="T6" fmla="*/ 0 w 627"/>
                  <a:gd name="T7" fmla="*/ 314 h 628"/>
                  <a:gd name="T8" fmla="*/ 313 w 627"/>
                  <a:gd name="T9" fmla="*/ 0 h 628"/>
                  <a:gd name="T10" fmla="*/ 627 w 627"/>
                  <a:gd name="T11" fmla="*/ 314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7" h="628">
                    <a:moveTo>
                      <a:pt x="627" y="314"/>
                    </a:moveTo>
                    <a:cubicBezTo>
                      <a:pt x="627" y="400"/>
                      <a:pt x="627" y="628"/>
                      <a:pt x="627" y="628"/>
                    </a:cubicBezTo>
                    <a:cubicBezTo>
                      <a:pt x="627" y="628"/>
                      <a:pt x="401" y="628"/>
                      <a:pt x="313" y="628"/>
                    </a:cubicBezTo>
                    <a:cubicBezTo>
                      <a:pt x="140" y="628"/>
                      <a:pt x="0" y="487"/>
                      <a:pt x="0" y="314"/>
                    </a:cubicBezTo>
                    <a:cubicBezTo>
                      <a:pt x="0" y="141"/>
                      <a:pt x="140" y="0"/>
                      <a:pt x="313" y="0"/>
                    </a:cubicBezTo>
                    <a:cubicBezTo>
                      <a:pt x="487" y="0"/>
                      <a:pt x="627" y="141"/>
                      <a:pt x="627" y="314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39" name="组合 49">
              <a:extLst>
                <a:ext uri="{FF2B5EF4-FFF2-40B4-BE49-F238E27FC236}">
                  <a16:creationId xmlns:a16="http://schemas.microsoft.com/office/drawing/2014/main" id="{EFCFE8D0-8225-4506-B67A-1C488F6FE37A}"/>
                </a:ext>
              </a:extLst>
            </p:cNvPr>
            <p:cNvGrpSpPr/>
            <p:nvPr/>
          </p:nvGrpSpPr>
          <p:grpSpPr>
            <a:xfrm rot="1832918">
              <a:off x="3463852" y="2180616"/>
              <a:ext cx="663174" cy="662324"/>
              <a:chOff x="988326" y="3199468"/>
              <a:chExt cx="2701948" cy="2698488"/>
            </a:xfrm>
            <a:solidFill>
              <a:srgbClr val="FCA52C"/>
            </a:solidFill>
          </p:grpSpPr>
          <p:sp>
            <p:nvSpPr>
              <p:cNvPr id="61" name="Freeform 67">
                <a:extLst>
                  <a:ext uri="{FF2B5EF4-FFF2-40B4-BE49-F238E27FC236}">
                    <a16:creationId xmlns:a16="http://schemas.microsoft.com/office/drawing/2014/main" id="{8D2602BE-DEA7-4E71-B51D-C8D19CF81A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990056" y="3197738"/>
                <a:ext cx="2698488" cy="2701948"/>
              </a:xfrm>
              <a:custGeom>
                <a:avLst/>
                <a:gdLst>
                  <a:gd name="T0" fmla="*/ 657 w 657"/>
                  <a:gd name="T1" fmla="*/ 329 h 658"/>
                  <a:gd name="T2" fmla="*/ 657 w 657"/>
                  <a:gd name="T3" fmla="*/ 658 h 658"/>
                  <a:gd name="T4" fmla="*/ 329 w 657"/>
                  <a:gd name="T5" fmla="*/ 658 h 658"/>
                  <a:gd name="T6" fmla="*/ 0 w 657"/>
                  <a:gd name="T7" fmla="*/ 329 h 658"/>
                  <a:gd name="T8" fmla="*/ 329 w 657"/>
                  <a:gd name="T9" fmla="*/ 0 h 658"/>
                  <a:gd name="T10" fmla="*/ 657 w 657"/>
                  <a:gd name="T11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7" h="658">
                    <a:moveTo>
                      <a:pt x="657" y="329"/>
                    </a:moveTo>
                    <a:cubicBezTo>
                      <a:pt x="657" y="419"/>
                      <a:pt x="657" y="658"/>
                      <a:pt x="657" y="658"/>
                    </a:cubicBezTo>
                    <a:cubicBezTo>
                      <a:pt x="657" y="658"/>
                      <a:pt x="420" y="658"/>
                      <a:pt x="329" y="658"/>
                    </a:cubicBezTo>
                    <a:cubicBezTo>
                      <a:pt x="147" y="658"/>
                      <a:pt x="0" y="511"/>
                      <a:pt x="0" y="329"/>
                    </a:cubicBezTo>
                    <a:cubicBezTo>
                      <a:pt x="0" y="148"/>
                      <a:pt x="147" y="0"/>
                      <a:pt x="329" y="0"/>
                    </a:cubicBezTo>
                    <a:cubicBezTo>
                      <a:pt x="510" y="0"/>
                      <a:pt x="657" y="148"/>
                      <a:pt x="657" y="329"/>
                    </a:cubicBezTo>
                    <a:close/>
                  </a:path>
                </a:pathLst>
              </a:custGeom>
              <a:grpFill/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2" name="Freeform 72">
                <a:extLst>
                  <a:ext uri="{FF2B5EF4-FFF2-40B4-BE49-F238E27FC236}">
                    <a16:creationId xmlns:a16="http://schemas.microsoft.com/office/drawing/2014/main" id="{282B7E2A-9789-43C3-8D42-96EA7E58A3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1379978" y="3588101"/>
                <a:ext cx="1918645" cy="1921222"/>
              </a:xfrm>
              <a:custGeom>
                <a:avLst/>
                <a:gdLst>
                  <a:gd name="T0" fmla="*/ 627 w 627"/>
                  <a:gd name="T1" fmla="*/ 314 h 628"/>
                  <a:gd name="T2" fmla="*/ 627 w 627"/>
                  <a:gd name="T3" fmla="*/ 628 h 628"/>
                  <a:gd name="T4" fmla="*/ 313 w 627"/>
                  <a:gd name="T5" fmla="*/ 628 h 628"/>
                  <a:gd name="T6" fmla="*/ 0 w 627"/>
                  <a:gd name="T7" fmla="*/ 314 h 628"/>
                  <a:gd name="T8" fmla="*/ 313 w 627"/>
                  <a:gd name="T9" fmla="*/ 0 h 628"/>
                  <a:gd name="T10" fmla="*/ 627 w 627"/>
                  <a:gd name="T11" fmla="*/ 314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7" h="628">
                    <a:moveTo>
                      <a:pt x="627" y="314"/>
                    </a:moveTo>
                    <a:cubicBezTo>
                      <a:pt x="627" y="400"/>
                      <a:pt x="627" y="628"/>
                      <a:pt x="627" y="628"/>
                    </a:cubicBezTo>
                    <a:cubicBezTo>
                      <a:pt x="627" y="628"/>
                      <a:pt x="401" y="628"/>
                      <a:pt x="313" y="628"/>
                    </a:cubicBezTo>
                    <a:cubicBezTo>
                      <a:pt x="140" y="628"/>
                      <a:pt x="0" y="487"/>
                      <a:pt x="0" y="314"/>
                    </a:cubicBezTo>
                    <a:cubicBezTo>
                      <a:pt x="0" y="141"/>
                      <a:pt x="140" y="0"/>
                      <a:pt x="313" y="0"/>
                    </a:cubicBezTo>
                    <a:cubicBezTo>
                      <a:pt x="487" y="0"/>
                      <a:pt x="627" y="141"/>
                      <a:pt x="627" y="314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40" name="组合 52">
              <a:extLst>
                <a:ext uri="{FF2B5EF4-FFF2-40B4-BE49-F238E27FC236}">
                  <a16:creationId xmlns:a16="http://schemas.microsoft.com/office/drawing/2014/main" id="{BA97FC38-8E65-48C4-B248-A2234FE711F8}"/>
                </a:ext>
              </a:extLst>
            </p:cNvPr>
            <p:cNvGrpSpPr/>
            <p:nvPr/>
          </p:nvGrpSpPr>
          <p:grpSpPr>
            <a:xfrm rot="5922417">
              <a:off x="5128841" y="2156043"/>
              <a:ext cx="663174" cy="662324"/>
              <a:chOff x="988326" y="3199468"/>
              <a:chExt cx="2701948" cy="2698488"/>
            </a:xfrm>
            <a:solidFill>
              <a:srgbClr val="FBC233"/>
            </a:solidFill>
          </p:grpSpPr>
          <p:sp>
            <p:nvSpPr>
              <p:cNvPr id="59" name="Freeform 67">
                <a:extLst>
                  <a:ext uri="{FF2B5EF4-FFF2-40B4-BE49-F238E27FC236}">
                    <a16:creationId xmlns:a16="http://schemas.microsoft.com/office/drawing/2014/main" id="{20386F6B-0D92-45D9-9F52-263E0D6052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990056" y="3197738"/>
                <a:ext cx="2698488" cy="2701948"/>
              </a:xfrm>
              <a:custGeom>
                <a:avLst/>
                <a:gdLst>
                  <a:gd name="T0" fmla="*/ 657 w 657"/>
                  <a:gd name="T1" fmla="*/ 329 h 658"/>
                  <a:gd name="T2" fmla="*/ 657 w 657"/>
                  <a:gd name="T3" fmla="*/ 658 h 658"/>
                  <a:gd name="T4" fmla="*/ 329 w 657"/>
                  <a:gd name="T5" fmla="*/ 658 h 658"/>
                  <a:gd name="T6" fmla="*/ 0 w 657"/>
                  <a:gd name="T7" fmla="*/ 329 h 658"/>
                  <a:gd name="T8" fmla="*/ 329 w 657"/>
                  <a:gd name="T9" fmla="*/ 0 h 658"/>
                  <a:gd name="T10" fmla="*/ 657 w 657"/>
                  <a:gd name="T11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7" h="658">
                    <a:moveTo>
                      <a:pt x="657" y="329"/>
                    </a:moveTo>
                    <a:cubicBezTo>
                      <a:pt x="657" y="419"/>
                      <a:pt x="657" y="658"/>
                      <a:pt x="657" y="658"/>
                    </a:cubicBezTo>
                    <a:cubicBezTo>
                      <a:pt x="657" y="658"/>
                      <a:pt x="420" y="658"/>
                      <a:pt x="329" y="658"/>
                    </a:cubicBezTo>
                    <a:cubicBezTo>
                      <a:pt x="147" y="658"/>
                      <a:pt x="0" y="511"/>
                      <a:pt x="0" y="329"/>
                    </a:cubicBezTo>
                    <a:cubicBezTo>
                      <a:pt x="0" y="148"/>
                      <a:pt x="147" y="0"/>
                      <a:pt x="329" y="0"/>
                    </a:cubicBezTo>
                    <a:cubicBezTo>
                      <a:pt x="510" y="0"/>
                      <a:pt x="657" y="148"/>
                      <a:pt x="657" y="329"/>
                    </a:cubicBezTo>
                    <a:close/>
                  </a:path>
                </a:pathLst>
              </a:custGeom>
              <a:grpFill/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0" name="Freeform 72">
                <a:extLst>
                  <a:ext uri="{FF2B5EF4-FFF2-40B4-BE49-F238E27FC236}">
                    <a16:creationId xmlns:a16="http://schemas.microsoft.com/office/drawing/2014/main" id="{0F793780-DF99-441B-AD26-EA4ED0F432D9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1379978" y="3588101"/>
                <a:ext cx="1918645" cy="1921222"/>
              </a:xfrm>
              <a:custGeom>
                <a:avLst/>
                <a:gdLst>
                  <a:gd name="T0" fmla="*/ 627 w 627"/>
                  <a:gd name="T1" fmla="*/ 314 h 628"/>
                  <a:gd name="T2" fmla="*/ 627 w 627"/>
                  <a:gd name="T3" fmla="*/ 628 h 628"/>
                  <a:gd name="T4" fmla="*/ 313 w 627"/>
                  <a:gd name="T5" fmla="*/ 628 h 628"/>
                  <a:gd name="T6" fmla="*/ 0 w 627"/>
                  <a:gd name="T7" fmla="*/ 314 h 628"/>
                  <a:gd name="T8" fmla="*/ 313 w 627"/>
                  <a:gd name="T9" fmla="*/ 0 h 628"/>
                  <a:gd name="T10" fmla="*/ 627 w 627"/>
                  <a:gd name="T11" fmla="*/ 314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7" h="628">
                    <a:moveTo>
                      <a:pt x="627" y="314"/>
                    </a:moveTo>
                    <a:cubicBezTo>
                      <a:pt x="627" y="400"/>
                      <a:pt x="627" y="628"/>
                      <a:pt x="627" y="628"/>
                    </a:cubicBezTo>
                    <a:cubicBezTo>
                      <a:pt x="627" y="628"/>
                      <a:pt x="401" y="628"/>
                      <a:pt x="313" y="628"/>
                    </a:cubicBezTo>
                    <a:cubicBezTo>
                      <a:pt x="140" y="628"/>
                      <a:pt x="0" y="487"/>
                      <a:pt x="0" y="314"/>
                    </a:cubicBezTo>
                    <a:cubicBezTo>
                      <a:pt x="0" y="141"/>
                      <a:pt x="140" y="0"/>
                      <a:pt x="313" y="0"/>
                    </a:cubicBezTo>
                    <a:cubicBezTo>
                      <a:pt x="487" y="0"/>
                      <a:pt x="627" y="141"/>
                      <a:pt x="627" y="314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41" name="组合 55">
              <a:extLst>
                <a:ext uri="{FF2B5EF4-FFF2-40B4-BE49-F238E27FC236}">
                  <a16:creationId xmlns:a16="http://schemas.microsoft.com/office/drawing/2014/main" id="{B227C287-1021-4817-9082-15878562AC55}"/>
                </a:ext>
              </a:extLst>
            </p:cNvPr>
            <p:cNvGrpSpPr/>
            <p:nvPr/>
          </p:nvGrpSpPr>
          <p:grpSpPr>
            <a:xfrm rot="6279137">
              <a:off x="6132570" y="2857837"/>
              <a:ext cx="663174" cy="662324"/>
              <a:chOff x="988326" y="3199468"/>
              <a:chExt cx="2701948" cy="2698488"/>
            </a:xfrm>
            <a:solidFill>
              <a:srgbClr val="AD5410"/>
            </a:solidFill>
          </p:grpSpPr>
          <p:sp>
            <p:nvSpPr>
              <p:cNvPr id="57" name="Freeform 67">
                <a:extLst>
                  <a:ext uri="{FF2B5EF4-FFF2-40B4-BE49-F238E27FC236}">
                    <a16:creationId xmlns:a16="http://schemas.microsoft.com/office/drawing/2014/main" id="{AA1CE58E-2FDB-47D6-8B36-5EC99382EC7C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990056" y="3197738"/>
                <a:ext cx="2698488" cy="2701948"/>
              </a:xfrm>
              <a:custGeom>
                <a:avLst/>
                <a:gdLst>
                  <a:gd name="T0" fmla="*/ 657 w 657"/>
                  <a:gd name="T1" fmla="*/ 329 h 658"/>
                  <a:gd name="T2" fmla="*/ 657 w 657"/>
                  <a:gd name="T3" fmla="*/ 658 h 658"/>
                  <a:gd name="T4" fmla="*/ 329 w 657"/>
                  <a:gd name="T5" fmla="*/ 658 h 658"/>
                  <a:gd name="T6" fmla="*/ 0 w 657"/>
                  <a:gd name="T7" fmla="*/ 329 h 658"/>
                  <a:gd name="T8" fmla="*/ 329 w 657"/>
                  <a:gd name="T9" fmla="*/ 0 h 658"/>
                  <a:gd name="T10" fmla="*/ 657 w 657"/>
                  <a:gd name="T11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7" h="658">
                    <a:moveTo>
                      <a:pt x="657" y="329"/>
                    </a:moveTo>
                    <a:cubicBezTo>
                      <a:pt x="657" y="419"/>
                      <a:pt x="657" y="658"/>
                      <a:pt x="657" y="658"/>
                    </a:cubicBezTo>
                    <a:cubicBezTo>
                      <a:pt x="657" y="658"/>
                      <a:pt x="420" y="658"/>
                      <a:pt x="329" y="658"/>
                    </a:cubicBezTo>
                    <a:cubicBezTo>
                      <a:pt x="147" y="658"/>
                      <a:pt x="0" y="511"/>
                      <a:pt x="0" y="329"/>
                    </a:cubicBezTo>
                    <a:cubicBezTo>
                      <a:pt x="0" y="148"/>
                      <a:pt x="147" y="0"/>
                      <a:pt x="329" y="0"/>
                    </a:cubicBezTo>
                    <a:cubicBezTo>
                      <a:pt x="510" y="0"/>
                      <a:pt x="657" y="148"/>
                      <a:pt x="657" y="329"/>
                    </a:cubicBezTo>
                    <a:close/>
                  </a:path>
                </a:pathLst>
              </a:custGeom>
              <a:grpFill/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58" name="Freeform 72">
                <a:extLst>
                  <a:ext uri="{FF2B5EF4-FFF2-40B4-BE49-F238E27FC236}">
                    <a16:creationId xmlns:a16="http://schemas.microsoft.com/office/drawing/2014/main" id="{920B0FAD-4C77-483B-B9BC-A4F5D80ADC8F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1379978" y="3588101"/>
                <a:ext cx="1918645" cy="1921222"/>
              </a:xfrm>
              <a:custGeom>
                <a:avLst/>
                <a:gdLst>
                  <a:gd name="T0" fmla="*/ 627 w 627"/>
                  <a:gd name="T1" fmla="*/ 314 h 628"/>
                  <a:gd name="T2" fmla="*/ 627 w 627"/>
                  <a:gd name="T3" fmla="*/ 628 h 628"/>
                  <a:gd name="T4" fmla="*/ 313 w 627"/>
                  <a:gd name="T5" fmla="*/ 628 h 628"/>
                  <a:gd name="T6" fmla="*/ 0 w 627"/>
                  <a:gd name="T7" fmla="*/ 314 h 628"/>
                  <a:gd name="T8" fmla="*/ 313 w 627"/>
                  <a:gd name="T9" fmla="*/ 0 h 628"/>
                  <a:gd name="T10" fmla="*/ 627 w 627"/>
                  <a:gd name="T11" fmla="*/ 314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7" h="628">
                    <a:moveTo>
                      <a:pt x="627" y="314"/>
                    </a:moveTo>
                    <a:cubicBezTo>
                      <a:pt x="627" y="400"/>
                      <a:pt x="627" y="628"/>
                      <a:pt x="627" y="628"/>
                    </a:cubicBezTo>
                    <a:cubicBezTo>
                      <a:pt x="627" y="628"/>
                      <a:pt x="401" y="628"/>
                      <a:pt x="313" y="628"/>
                    </a:cubicBezTo>
                    <a:cubicBezTo>
                      <a:pt x="140" y="628"/>
                      <a:pt x="0" y="487"/>
                      <a:pt x="0" y="314"/>
                    </a:cubicBezTo>
                    <a:cubicBezTo>
                      <a:pt x="0" y="141"/>
                      <a:pt x="140" y="0"/>
                      <a:pt x="313" y="0"/>
                    </a:cubicBezTo>
                    <a:cubicBezTo>
                      <a:pt x="487" y="0"/>
                      <a:pt x="627" y="141"/>
                      <a:pt x="627" y="314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42" name="组合 58">
              <a:extLst>
                <a:ext uri="{FF2B5EF4-FFF2-40B4-BE49-F238E27FC236}">
                  <a16:creationId xmlns:a16="http://schemas.microsoft.com/office/drawing/2014/main" id="{CF12A947-C405-496A-B696-CABF115F33A3}"/>
                </a:ext>
              </a:extLst>
            </p:cNvPr>
            <p:cNvGrpSpPr/>
            <p:nvPr/>
          </p:nvGrpSpPr>
          <p:grpSpPr>
            <a:xfrm rot="7821347">
              <a:off x="6748402" y="3916383"/>
              <a:ext cx="663174" cy="662324"/>
              <a:chOff x="988326" y="3199468"/>
              <a:chExt cx="2701948" cy="2698488"/>
            </a:xfrm>
            <a:solidFill>
              <a:srgbClr val="C98033"/>
            </a:solidFill>
          </p:grpSpPr>
          <p:sp>
            <p:nvSpPr>
              <p:cNvPr id="55" name="Freeform 67">
                <a:extLst>
                  <a:ext uri="{FF2B5EF4-FFF2-40B4-BE49-F238E27FC236}">
                    <a16:creationId xmlns:a16="http://schemas.microsoft.com/office/drawing/2014/main" id="{3FE31C21-088D-4300-B583-E3510D1B7C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990056" y="3197738"/>
                <a:ext cx="2698488" cy="2701948"/>
              </a:xfrm>
              <a:custGeom>
                <a:avLst/>
                <a:gdLst>
                  <a:gd name="T0" fmla="*/ 657 w 657"/>
                  <a:gd name="T1" fmla="*/ 329 h 658"/>
                  <a:gd name="T2" fmla="*/ 657 w 657"/>
                  <a:gd name="T3" fmla="*/ 658 h 658"/>
                  <a:gd name="T4" fmla="*/ 329 w 657"/>
                  <a:gd name="T5" fmla="*/ 658 h 658"/>
                  <a:gd name="T6" fmla="*/ 0 w 657"/>
                  <a:gd name="T7" fmla="*/ 329 h 658"/>
                  <a:gd name="T8" fmla="*/ 329 w 657"/>
                  <a:gd name="T9" fmla="*/ 0 h 658"/>
                  <a:gd name="T10" fmla="*/ 657 w 657"/>
                  <a:gd name="T11" fmla="*/ 32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7" h="658">
                    <a:moveTo>
                      <a:pt x="657" y="329"/>
                    </a:moveTo>
                    <a:cubicBezTo>
                      <a:pt x="657" y="419"/>
                      <a:pt x="657" y="658"/>
                      <a:pt x="657" y="658"/>
                    </a:cubicBezTo>
                    <a:cubicBezTo>
                      <a:pt x="657" y="658"/>
                      <a:pt x="420" y="658"/>
                      <a:pt x="329" y="658"/>
                    </a:cubicBezTo>
                    <a:cubicBezTo>
                      <a:pt x="147" y="658"/>
                      <a:pt x="0" y="511"/>
                      <a:pt x="0" y="329"/>
                    </a:cubicBezTo>
                    <a:cubicBezTo>
                      <a:pt x="0" y="148"/>
                      <a:pt x="147" y="0"/>
                      <a:pt x="329" y="0"/>
                    </a:cubicBezTo>
                    <a:cubicBezTo>
                      <a:pt x="510" y="0"/>
                      <a:pt x="657" y="148"/>
                      <a:pt x="657" y="329"/>
                    </a:cubicBezTo>
                    <a:close/>
                  </a:path>
                </a:pathLst>
              </a:custGeom>
              <a:grpFill/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81000" dist="1270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56" name="Freeform 72">
                <a:extLst>
                  <a:ext uri="{FF2B5EF4-FFF2-40B4-BE49-F238E27FC236}">
                    <a16:creationId xmlns:a16="http://schemas.microsoft.com/office/drawing/2014/main" id="{3BBF27CA-03EB-475C-8191-6DB50C7027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5220322" flipH="1">
                <a:off x="1379978" y="3588101"/>
                <a:ext cx="1918645" cy="1921222"/>
              </a:xfrm>
              <a:custGeom>
                <a:avLst/>
                <a:gdLst>
                  <a:gd name="T0" fmla="*/ 627 w 627"/>
                  <a:gd name="T1" fmla="*/ 314 h 628"/>
                  <a:gd name="T2" fmla="*/ 627 w 627"/>
                  <a:gd name="T3" fmla="*/ 628 h 628"/>
                  <a:gd name="T4" fmla="*/ 313 w 627"/>
                  <a:gd name="T5" fmla="*/ 628 h 628"/>
                  <a:gd name="T6" fmla="*/ 0 w 627"/>
                  <a:gd name="T7" fmla="*/ 314 h 628"/>
                  <a:gd name="T8" fmla="*/ 313 w 627"/>
                  <a:gd name="T9" fmla="*/ 0 h 628"/>
                  <a:gd name="T10" fmla="*/ 627 w 627"/>
                  <a:gd name="T11" fmla="*/ 314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7" h="628">
                    <a:moveTo>
                      <a:pt x="627" y="314"/>
                    </a:moveTo>
                    <a:cubicBezTo>
                      <a:pt x="627" y="400"/>
                      <a:pt x="627" y="628"/>
                      <a:pt x="627" y="628"/>
                    </a:cubicBezTo>
                    <a:cubicBezTo>
                      <a:pt x="627" y="628"/>
                      <a:pt x="401" y="628"/>
                      <a:pt x="313" y="628"/>
                    </a:cubicBezTo>
                    <a:cubicBezTo>
                      <a:pt x="140" y="628"/>
                      <a:pt x="0" y="487"/>
                      <a:pt x="0" y="314"/>
                    </a:cubicBezTo>
                    <a:cubicBezTo>
                      <a:pt x="0" y="141"/>
                      <a:pt x="140" y="0"/>
                      <a:pt x="313" y="0"/>
                    </a:cubicBezTo>
                    <a:cubicBezTo>
                      <a:pt x="487" y="0"/>
                      <a:pt x="627" y="141"/>
                      <a:pt x="627" y="314"/>
                    </a:cubicBezTo>
                    <a:close/>
                  </a:path>
                </a:pathLst>
              </a:custGeom>
              <a:grpFill/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6423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44" name="TextBox 19">
              <a:extLst>
                <a:ext uri="{FF2B5EF4-FFF2-40B4-BE49-F238E27FC236}">
                  <a16:creationId xmlns:a16="http://schemas.microsoft.com/office/drawing/2014/main" id="{DCB8707A-BAE6-4957-AC57-425F41A33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32973" y="3703703"/>
              <a:ext cx="2093358" cy="1487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31181" tIns="65591" rIns="131181" bIns="65591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Единовременное пособие женщинам, вставшим на учет в медицинских организациях, в ранние сроки беременности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TextBox 19">
              <a:extLst>
                <a:ext uri="{FF2B5EF4-FFF2-40B4-BE49-F238E27FC236}">
                  <a16:creationId xmlns:a16="http://schemas.microsoft.com/office/drawing/2014/main" id="{03E31BD7-5D15-4147-A192-A66C4D1ED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400" y="2793075"/>
              <a:ext cx="2093358" cy="49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31181" tIns="65591" rIns="131181" bIns="65591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По беременности и родам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TextBox 19">
              <a:extLst>
                <a:ext uri="{FF2B5EF4-FFF2-40B4-BE49-F238E27FC236}">
                  <a16:creationId xmlns:a16="http://schemas.microsoft.com/office/drawing/2014/main" id="{F0F99E3B-60A3-41D1-8C64-3FE751300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1834" y="1952562"/>
              <a:ext cx="2093358" cy="49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31181" tIns="65591" rIns="131181" bIns="65591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По временной нетрудоспособности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TextBox 19">
              <a:extLst>
                <a:ext uri="{FF2B5EF4-FFF2-40B4-BE49-F238E27FC236}">
                  <a16:creationId xmlns:a16="http://schemas.microsoft.com/office/drawing/2014/main" id="{6BEE141E-3786-4966-862F-8754506A2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8304" y="1935253"/>
              <a:ext cx="2840345" cy="49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31181" tIns="65591" rIns="131181" bIns="65591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Единовременное пособие при рождении ребенка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TextBox 19">
              <a:extLst>
                <a:ext uri="{FF2B5EF4-FFF2-40B4-BE49-F238E27FC236}">
                  <a16:creationId xmlns:a16="http://schemas.microsoft.com/office/drawing/2014/main" id="{4F8E630A-CE52-4CB3-916F-52A374E99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9533" y="2693609"/>
              <a:ext cx="2625363" cy="69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31181" tIns="65591" rIns="131181" bIns="65591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Ежемесячное пособие по уходу за ребенком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(до 1,5 лет)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TextBox 19">
              <a:extLst>
                <a:ext uri="{FF2B5EF4-FFF2-40B4-BE49-F238E27FC236}">
                  <a16:creationId xmlns:a16="http://schemas.microsoft.com/office/drawing/2014/main" id="{49CC6DDC-CF3D-42E9-9370-E1A738EFA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1261" y="3951241"/>
              <a:ext cx="2093358" cy="691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31181" tIns="65591" rIns="131181" bIns="65591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Социальное пособие на погребение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527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240" y="274559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Косвенные налоги, уплачиваемые физическими лицами</a:t>
            </a:r>
          </a:p>
        </p:txBody>
      </p:sp>
      <p:grpSp>
        <p:nvGrpSpPr>
          <p:cNvPr id="34" name="组合 263">
            <a:extLst>
              <a:ext uri="{FF2B5EF4-FFF2-40B4-BE49-F238E27FC236}">
                <a16:creationId xmlns:a16="http://schemas.microsoft.com/office/drawing/2014/main" id="{F578F2F9-68AA-4D01-AE05-2588857AA3B9}"/>
              </a:ext>
            </a:extLst>
          </p:cNvPr>
          <p:cNvGrpSpPr/>
          <p:nvPr/>
        </p:nvGrpSpPr>
        <p:grpSpPr>
          <a:xfrm>
            <a:off x="1098865" y="1096956"/>
            <a:ext cx="10184622" cy="2332044"/>
            <a:chOff x="1008063" y="1412875"/>
            <a:chExt cx="10488612" cy="4195763"/>
          </a:xfrm>
        </p:grpSpPr>
        <p:grpSp>
          <p:nvGrpSpPr>
            <p:cNvPr id="43" name="Group 3">
              <a:extLst>
                <a:ext uri="{FF2B5EF4-FFF2-40B4-BE49-F238E27FC236}">
                  <a16:creationId xmlns:a16="http://schemas.microsoft.com/office/drawing/2014/main" id="{9CB0D37C-AB74-4731-9A7B-B10007E018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063" y="1412875"/>
              <a:ext cx="10488612" cy="4195763"/>
              <a:chOff x="0" y="0"/>
              <a:chExt cx="4955" cy="1982"/>
            </a:xfrm>
          </p:grpSpPr>
          <p:sp>
            <p:nvSpPr>
              <p:cNvPr id="83" name="Freeform 4">
                <a:extLst>
                  <a:ext uri="{FF2B5EF4-FFF2-40B4-BE49-F238E27FC236}">
                    <a16:creationId xmlns:a16="http://schemas.microsoft.com/office/drawing/2014/main" id="{544E905F-8FD0-42A7-9FFE-4159CF5D2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" y="88"/>
                <a:ext cx="1457" cy="1812"/>
              </a:xfrm>
              <a:custGeom>
                <a:avLst/>
                <a:gdLst>
                  <a:gd name="T0" fmla="*/ 47 w 1692"/>
                  <a:gd name="T1" fmla="*/ 30 h 2586"/>
                  <a:gd name="T2" fmla="*/ 131 w 1692"/>
                  <a:gd name="T3" fmla="*/ 25 h 2586"/>
                  <a:gd name="T4" fmla="*/ 177 w 1692"/>
                  <a:gd name="T5" fmla="*/ 29 h 2586"/>
                  <a:gd name="T6" fmla="*/ 169 w 1692"/>
                  <a:gd name="T7" fmla="*/ 53 h 2586"/>
                  <a:gd name="T8" fmla="*/ 111 w 1692"/>
                  <a:gd name="T9" fmla="*/ 69 h 2586"/>
                  <a:gd name="T10" fmla="*/ 90 w 1692"/>
                  <a:gd name="T11" fmla="*/ 85 h 2586"/>
                  <a:gd name="T12" fmla="*/ 116 w 1692"/>
                  <a:gd name="T13" fmla="*/ 114 h 2586"/>
                  <a:gd name="T14" fmla="*/ 129 w 1692"/>
                  <a:gd name="T15" fmla="*/ 114 h 2586"/>
                  <a:gd name="T16" fmla="*/ 133 w 1692"/>
                  <a:gd name="T17" fmla="*/ 107 h 2586"/>
                  <a:gd name="T18" fmla="*/ 195 w 1692"/>
                  <a:gd name="T19" fmla="*/ 137 h 2586"/>
                  <a:gd name="T20" fmla="*/ 264 w 1692"/>
                  <a:gd name="T21" fmla="*/ 142 h 2586"/>
                  <a:gd name="T22" fmla="*/ 324 w 1692"/>
                  <a:gd name="T23" fmla="*/ 160 h 2586"/>
                  <a:gd name="T24" fmla="*/ 348 w 1692"/>
                  <a:gd name="T25" fmla="*/ 168 h 2586"/>
                  <a:gd name="T26" fmla="*/ 314 w 1692"/>
                  <a:gd name="T27" fmla="*/ 191 h 2586"/>
                  <a:gd name="T28" fmla="*/ 374 w 1692"/>
                  <a:gd name="T29" fmla="*/ 211 h 2586"/>
                  <a:gd name="T30" fmla="*/ 421 w 1692"/>
                  <a:gd name="T31" fmla="*/ 240 h 2586"/>
                  <a:gd name="T32" fmla="*/ 446 w 1692"/>
                  <a:gd name="T33" fmla="*/ 273 h 2586"/>
                  <a:gd name="T34" fmla="*/ 487 w 1692"/>
                  <a:gd name="T35" fmla="*/ 301 h 2586"/>
                  <a:gd name="T36" fmla="*/ 522 w 1692"/>
                  <a:gd name="T37" fmla="*/ 298 h 2586"/>
                  <a:gd name="T38" fmla="*/ 507 w 1692"/>
                  <a:gd name="T39" fmla="*/ 283 h 2586"/>
                  <a:gd name="T40" fmla="*/ 525 w 1692"/>
                  <a:gd name="T41" fmla="*/ 273 h 2586"/>
                  <a:gd name="T42" fmla="*/ 558 w 1692"/>
                  <a:gd name="T43" fmla="*/ 263 h 2586"/>
                  <a:gd name="T44" fmla="*/ 591 w 1692"/>
                  <a:gd name="T45" fmla="*/ 246 h 2586"/>
                  <a:gd name="T46" fmla="*/ 639 w 1692"/>
                  <a:gd name="T47" fmla="*/ 231 h 2586"/>
                  <a:gd name="T48" fmla="*/ 661 w 1692"/>
                  <a:gd name="T49" fmla="*/ 206 h 2586"/>
                  <a:gd name="T50" fmla="*/ 633 w 1692"/>
                  <a:gd name="T51" fmla="*/ 182 h 2586"/>
                  <a:gd name="T52" fmla="*/ 561 w 1692"/>
                  <a:gd name="T53" fmla="*/ 167 h 2586"/>
                  <a:gd name="T54" fmla="*/ 450 w 1692"/>
                  <a:gd name="T55" fmla="*/ 152 h 2586"/>
                  <a:gd name="T56" fmla="*/ 398 w 1692"/>
                  <a:gd name="T57" fmla="*/ 149 h 2586"/>
                  <a:gd name="T58" fmla="*/ 369 w 1692"/>
                  <a:gd name="T59" fmla="*/ 150 h 2586"/>
                  <a:gd name="T60" fmla="*/ 324 w 1692"/>
                  <a:gd name="T61" fmla="*/ 155 h 2586"/>
                  <a:gd name="T62" fmla="*/ 309 w 1692"/>
                  <a:gd name="T63" fmla="*/ 139 h 2586"/>
                  <a:gd name="T64" fmla="*/ 301 w 1692"/>
                  <a:gd name="T65" fmla="*/ 125 h 2586"/>
                  <a:gd name="T66" fmla="*/ 257 w 1692"/>
                  <a:gd name="T67" fmla="*/ 130 h 2586"/>
                  <a:gd name="T68" fmla="*/ 233 w 1692"/>
                  <a:gd name="T69" fmla="*/ 112 h 2586"/>
                  <a:gd name="T70" fmla="*/ 301 w 1692"/>
                  <a:gd name="T71" fmla="*/ 108 h 2586"/>
                  <a:gd name="T72" fmla="*/ 343 w 1692"/>
                  <a:gd name="T73" fmla="*/ 107 h 2586"/>
                  <a:gd name="T74" fmla="*/ 366 w 1692"/>
                  <a:gd name="T75" fmla="*/ 107 h 2586"/>
                  <a:gd name="T76" fmla="*/ 431 w 1692"/>
                  <a:gd name="T77" fmla="*/ 89 h 2586"/>
                  <a:gd name="T78" fmla="*/ 483 w 1692"/>
                  <a:gd name="T79" fmla="*/ 80 h 2586"/>
                  <a:gd name="T80" fmla="*/ 521 w 1692"/>
                  <a:gd name="T81" fmla="*/ 75 h 2586"/>
                  <a:gd name="T82" fmla="*/ 547 w 1692"/>
                  <a:gd name="T83" fmla="*/ 64 h 2586"/>
                  <a:gd name="T84" fmla="*/ 525 w 1692"/>
                  <a:gd name="T85" fmla="*/ 61 h 2586"/>
                  <a:gd name="T86" fmla="*/ 623 w 1692"/>
                  <a:gd name="T87" fmla="*/ 54 h 2586"/>
                  <a:gd name="T88" fmla="*/ 574 w 1692"/>
                  <a:gd name="T89" fmla="*/ 41 h 2586"/>
                  <a:gd name="T90" fmla="*/ 542 w 1692"/>
                  <a:gd name="T91" fmla="*/ 32 h 2586"/>
                  <a:gd name="T92" fmla="*/ 499 w 1692"/>
                  <a:gd name="T93" fmla="*/ 43 h 2586"/>
                  <a:gd name="T94" fmla="*/ 453 w 1692"/>
                  <a:gd name="T95" fmla="*/ 53 h 2586"/>
                  <a:gd name="T96" fmla="*/ 417 w 1692"/>
                  <a:gd name="T97" fmla="*/ 36 h 2586"/>
                  <a:gd name="T98" fmla="*/ 494 w 1692"/>
                  <a:gd name="T99" fmla="*/ 29 h 2586"/>
                  <a:gd name="T100" fmla="*/ 517 w 1692"/>
                  <a:gd name="T101" fmla="*/ 24 h 2586"/>
                  <a:gd name="T102" fmla="*/ 542 w 1692"/>
                  <a:gd name="T103" fmla="*/ 20 h 2586"/>
                  <a:gd name="T104" fmla="*/ 524 w 1692"/>
                  <a:gd name="T105" fmla="*/ 18 h 2586"/>
                  <a:gd name="T106" fmla="*/ 515 w 1692"/>
                  <a:gd name="T107" fmla="*/ 14 h 2586"/>
                  <a:gd name="T108" fmla="*/ 489 w 1692"/>
                  <a:gd name="T109" fmla="*/ 13 h 2586"/>
                  <a:gd name="T110" fmla="*/ 451 w 1692"/>
                  <a:gd name="T111" fmla="*/ 16 h 2586"/>
                  <a:gd name="T112" fmla="*/ 388 w 1692"/>
                  <a:gd name="T113" fmla="*/ 14 h 2586"/>
                  <a:gd name="T114" fmla="*/ 224 w 1692"/>
                  <a:gd name="T115" fmla="*/ 0 h 2586"/>
                  <a:gd name="T116" fmla="*/ 140 w 1692"/>
                  <a:gd name="T117" fmla="*/ 4 h 2586"/>
                  <a:gd name="T118" fmla="*/ 118 w 1692"/>
                  <a:gd name="T119" fmla="*/ 13 h 2586"/>
                  <a:gd name="T120" fmla="*/ 53 w 1692"/>
                  <a:gd name="T121" fmla="*/ 20 h 2586"/>
                  <a:gd name="T122" fmla="*/ 53 w 1692"/>
                  <a:gd name="T123" fmla="*/ 25 h 2586"/>
                  <a:gd name="T124" fmla="*/ 2 w 1692"/>
                  <a:gd name="T125" fmla="*/ 30 h 25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92"/>
                  <a:gd name="T190" fmla="*/ 0 h 2586"/>
                  <a:gd name="T191" fmla="*/ 1692 w 1692"/>
                  <a:gd name="T192" fmla="*/ 2586 h 25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92" h="2586">
                    <a:moveTo>
                      <a:pt x="2" y="252"/>
                    </a:moveTo>
                    <a:lnTo>
                      <a:pt x="68" y="264"/>
                    </a:lnTo>
                    <a:lnTo>
                      <a:pt x="116" y="258"/>
                    </a:lnTo>
                    <a:lnTo>
                      <a:pt x="188" y="216"/>
                    </a:lnTo>
                    <a:lnTo>
                      <a:pt x="236" y="210"/>
                    </a:lnTo>
                    <a:lnTo>
                      <a:pt x="320" y="210"/>
                    </a:lnTo>
                    <a:lnTo>
                      <a:pt x="368" y="216"/>
                    </a:lnTo>
                    <a:lnTo>
                      <a:pt x="398" y="246"/>
                    </a:lnTo>
                    <a:lnTo>
                      <a:pt x="434" y="240"/>
                    </a:lnTo>
                    <a:lnTo>
                      <a:pt x="422" y="294"/>
                    </a:lnTo>
                    <a:lnTo>
                      <a:pt x="404" y="354"/>
                    </a:lnTo>
                    <a:lnTo>
                      <a:pt x="416" y="444"/>
                    </a:lnTo>
                    <a:lnTo>
                      <a:pt x="408" y="480"/>
                    </a:lnTo>
                    <a:lnTo>
                      <a:pt x="380" y="474"/>
                    </a:lnTo>
                    <a:lnTo>
                      <a:pt x="272" y="582"/>
                    </a:lnTo>
                    <a:lnTo>
                      <a:pt x="236" y="628"/>
                    </a:lnTo>
                    <a:lnTo>
                      <a:pt x="242" y="672"/>
                    </a:lnTo>
                    <a:lnTo>
                      <a:pt x="218" y="714"/>
                    </a:lnTo>
                    <a:lnTo>
                      <a:pt x="268" y="774"/>
                    </a:lnTo>
                    <a:lnTo>
                      <a:pt x="262" y="844"/>
                    </a:lnTo>
                    <a:lnTo>
                      <a:pt x="284" y="964"/>
                    </a:lnTo>
                    <a:lnTo>
                      <a:pt x="320" y="1010"/>
                    </a:lnTo>
                    <a:lnTo>
                      <a:pt x="324" y="970"/>
                    </a:lnTo>
                    <a:lnTo>
                      <a:pt x="316" y="960"/>
                    </a:lnTo>
                    <a:lnTo>
                      <a:pt x="302" y="834"/>
                    </a:lnTo>
                    <a:lnTo>
                      <a:pt x="326" y="830"/>
                    </a:lnTo>
                    <a:lnTo>
                      <a:pt x="328" y="906"/>
                    </a:lnTo>
                    <a:lnTo>
                      <a:pt x="380" y="996"/>
                    </a:lnTo>
                    <a:lnTo>
                      <a:pt x="368" y="1074"/>
                    </a:lnTo>
                    <a:lnTo>
                      <a:pt x="478" y="1154"/>
                    </a:lnTo>
                    <a:lnTo>
                      <a:pt x="564" y="1164"/>
                    </a:lnTo>
                    <a:lnTo>
                      <a:pt x="612" y="1208"/>
                    </a:lnTo>
                    <a:lnTo>
                      <a:pt x="650" y="1200"/>
                    </a:lnTo>
                    <a:lnTo>
                      <a:pt x="680" y="1224"/>
                    </a:lnTo>
                    <a:lnTo>
                      <a:pt x="698" y="1272"/>
                    </a:lnTo>
                    <a:lnTo>
                      <a:pt x="794" y="1350"/>
                    </a:lnTo>
                    <a:lnTo>
                      <a:pt x="842" y="1308"/>
                    </a:lnTo>
                    <a:lnTo>
                      <a:pt x="848" y="1350"/>
                    </a:lnTo>
                    <a:lnTo>
                      <a:pt x="854" y="1422"/>
                    </a:lnTo>
                    <a:lnTo>
                      <a:pt x="786" y="1490"/>
                    </a:lnTo>
                    <a:lnTo>
                      <a:pt x="788" y="1542"/>
                    </a:lnTo>
                    <a:lnTo>
                      <a:pt x="770" y="1608"/>
                    </a:lnTo>
                    <a:lnTo>
                      <a:pt x="802" y="1634"/>
                    </a:lnTo>
                    <a:lnTo>
                      <a:pt x="848" y="1668"/>
                    </a:lnTo>
                    <a:lnTo>
                      <a:pt x="916" y="1782"/>
                    </a:lnTo>
                    <a:lnTo>
                      <a:pt x="956" y="1800"/>
                    </a:lnTo>
                    <a:lnTo>
                      <a:pt x="1010" y="1848"/>
                    </a:lnTo>
                    <a:lnTo>
                      <a:pt x="1034" y="2022"/>
                    </a:lnTo>
                    <a:lnTo>
                      <a:pt x="1058" y="2178"/>
                    </a:lnTo>
                    <a:lnTo>
                      <a:pt x="1046" y="2244"/>
                    </a:lnTo>
                    <a:lnTo>
                      <a:pt x="1094" y="2310"/>
                    </a:lnTo>
                    <a:lnTo>
                      <a:pt x="1118" y="2364"/>
                    </a:lnTo>
                    <a:lnTo>
                      <a:pt x="1138" y="2458"/>
                    </a:lnTo>
                    <a:lnTo>
                      <a:pt x="1194" y="2540"/>
                    </a:lnTo>
                    <a:lnTo>
                      <a:pt x="1286" y="2586"/>
                    </a:lnTo>
                    <a:lnTo>
                      <a:pt x="1382" y="2574"/>
                    </a:lnTo>
                    <a:lnTo>
                      <a:pt x="1280" y="2520"/>
                    </a:lnTo>
                    <a:lnTo>
                      <a:pt x="1266" y="2472"/>
                    </a:lnTo>
                    <a:lnTo>
                      <a:pt x="1288" y="2428"/>
                    </a:lnTo>
                    <a:lnTo>
                      <a:pt x="1244" y="2394"/>
                    </a:lnTo>
                    <a:lnTo>
                      <a:pt x="1284" y="2334"/>
                    </a:lnTo>
                    <a:lnTo>
                      <a:pt x="1244" y="2300"/>
                    </a:lnTo>
                    <a:lnTo>
                      <a:pt x="1288" y="2306"/>
                    </a:lnTo>
                    <a:lnTo>
                      <a:pt x="1286" y="2244"/>
                    </a:lnTo>
                    <a:lnTo>
                      <a:pt x="1330" y="2268"/>
                    </a:lnTo>
                    <a:lnTo>
                      <a:pt x="1368" y="2228"/>
                    </a:lnTo>
                    <a:lnTo>
                      <a:pt x="1334" y="2160"/>
                    </a:lnTo>
                    <a:lnTo>
                      <a:pt x="1382" y="2184"/>
                    </a:lnTo>
                    <a:lnTo>
                      <a:pt x="1448" y="2076"/>
                    </a:lnTo>
                    <a:lnTo>
                      <a:pt x="1468" y="2052"/>
                    </a:lnTo>
                    <a:lnTo>
                      <a:pt x="1476" y="1982"/>
                    </a:lnTo>
                    <a:lnTo>
                      <a:pt x="1568" y="1950"/>
                    </a:lnTo>
                    <a:lnTo>
                      <a:pt x="1612" y="1880"/>
                    </a:lnTo>
                    <a:lnTo>
                      <a:pt x="1628" y="1830"/>
                    </a:lnTo>
                    <a:lnTo>
                      <a:pt x="1622" y="1746"/>
                    </a:lnTo>
                    <a:lnTo>
                      <a:pt x="1692" y="1644"/>
                    </a:lnTo>
                    <a:lnTo>
                      <a:pt x="1652" y="1578"/>
                    </a:lnTo>
                    <a:lnTo>
                      <a:pt x="1552" y="1538"/>
                    </a:lnTo>
                    <a:lnTo>
                      <a:pt x="1448" y="1500"/>
                    </a:lnTo>
                    <a:lnTo>
                      <a:pt x="1376" y="1494"/>
                    </a:lnTo>
                    <a:lnTo>
                      <a:pt x="1376" y="1410"/>
                    </a:lnTo>
                    <a:lnTo>
                      <a:pt x="1262" y="1356"/>
                    </a:lnTo>
                    <a:lnTo>
                      <a:pt x="1166" y="1272"/>
                    </a:lnTo>
                    <a:lnTo>
                      <a:pt x="1104" y="1280"/>
                    </a:lnTo>
                    <a:lnTo>
                      <a:pt x="1048" y="1276"/>
                    </a:lnTo>
                    <a:lnTo>
                      <a:pt x="1020" y="1244"/>
                    </a:lnTo>
                    <a:lnTo>
                      <a:pt x="974" y="1260"/>
                    </a:lnTo>
                    <a:lnTo>
                      <a:pt x="984" y="1238"/>
                    </a:lnTo>
                    <a:lnTo>
                      <a:pt x="934" y="1268"/>
                    </a:lnTo>
                    <a:lnTo>
                      <a:pt x="904" y="1268"/>
                    </a:lnTo>
                    <a:lnTo>
                      <a:pt x="872" y="1314"/>
                    </a:lnTo>
                    <a:lnTo>
                      <a:pt x="836" y="1272"/>
                    </a:lnTo>
                    <a:lnTo>
                      <a:pt x="794" y="1308"/>
                    </a:lnTo>
                    <a:lnTo>
                      <a:pt x="748" y="1278"/>
                    </a:lnTo>
                    <a:lnTo>
                      <a:pt x="758" y="1242"/>
                    </a:lnTo>
                    <a:lnTo>
                      <a:pt x="758" y="1174"/>
                    </a:lnTo>
                    <a:lnTo>
                      <a:pt x="698" y="1176"/>
                    </a:lnTo>
                    <a:lnTo>
                      <a:pt x="668" y="1140"/>
                    </a:lnTo>
                    <a:lnTo>
                      <a:pt x="736" y="1062"/>
                    </a:lnTo>
                    <a:lnTo>
                      <a:pt x="712" y="1050"/>
                    </a:lnTo>
                    <a:lnTo>
                      <a:pt x="658" y="1062"/>
                    </a:lnTo>
                    <a:lnTo>
                      <a:pt x="632" y="1104"/>
                    </a:lnTo>
                    <a:lnTo>
                      <a:pt x="596" y="1110"/>
                    </a:lnTo>
                    <a:lnTo>
                      <a:pt x="538" y="1066"/>
                    </a:lnTo>
                    <a:lnTo>
                      <a:pt x="568" y="950"/>
                    </a:lnTo>
                    <a:lnTo>
                      <a:pt x="632" y="894"/>
                    </a:lnTo>
                    <a:lnTo>
                      <a:pt x="686" y="894"/>
                    </a:lnTo>
                    <a:lnTo>
                      <a:pt x="740" y="912"/>
                    </a:lnTo>
                    <a:lnTo>
                      <a:pt x="736" y="900"/>
                    </a:lnTo>
                    <a:lnTo>
                      <a:pt x="766" y="868"/>
                    </a:lnTo>
                    <a:lnTo>
                      <a:pt x="842" y="906"/>
                    </a:lnTo>
                    <a:lnTo>
                      <a:pt x="848" y="966"/>
                    </a:lnTo>
                    <a:lnTo>
                      <a:pt x="884" y="984"/>
                    </a:lnTo>
                    <a:lnTo>
                      <a:pt x="896" y="900"/>
                    </a:lnTo>
                    <a:lnTo>
                      <a:pt x="878" y="858"/>
                    </a:lnTo>
                    <a:lnTo>
                      <a:pt x="998" y="806"/>
                    </a:lnTo>
                    <a:lnTo>
                      <a:pt x="1058" y="750"/>
                    </a:lnTo>
                    <a:lnTo>
                      <a:pt x="1100" y="696"/>
                    </a:lnTo>
                    <a:lnTo>
                      <a:pt x="1130" y="672"/>
                    </a:lnTo>
                    <a:lnTo>
                      <a:pt x="1184" y="678"/>
                    </a:lnTo>
                    <a:lnTo>
                      <a:pt x="1190" y="636"/>
                    </a:lnTo>
                    <a:lnTo>
                      <a:pt x="1280" y="588"/>
                    </a:lnTo>
                    <a:lnTo>
                      <a:pt x="1278" y="636"/>
                    </a:lnTo>
                    <a:lnTo>
                      <a:pt x="1360" y="602"/>
                    </a:lnTo>
                    <a:lnTo>
                      <a:pt x="1322" y="570"/>
                    </a:lnTo>
                    <a:lnTo>
                      <a:pt x="1340" y="538"/>
                    </a:lnTo>
                    <a:lnTo>
                      <a:pt x="1320" y="522"/>
                    </a:lnTo>
                    <a:lnTo>
                      <a:pt x="1286" y="546"/>
                    </a:lnTo>
                    <a:lnTo>
                      <a:pt x="1288" y="512"/>
                    </a:lnTo>
                    <a:lnTo>
                      <a:pt x="1400" y="504"/>
                    </a:lnTo>
                    <a:lnTo>
                      <a:pt x="1490" y="480"/>
                    </a:lnTo>
                    <a:lnTo>
                      <a:pt x="1526" y="456"/>
                    </a:lnTo>
                    <a:lnTo>
                      <a:pt x="1484" y="394"/>
                    </a:lnTo>
                    <a:cubicBezTo>
                      <a:pt x="1474" y="370"/>
                      <a:pt x="1479" y="319"/>
                      <a:pt x="1466" y="310"/>
                    </a:cubicBezTo>
                    <a:cubicBezTo>
                      <a:pt x="1456" y="300"/>
                      <a:pt x="1423" y="343"/>
                      <a:pt x="1406" y="342"/>
                    </a:cubicBezTo>
                    <a:lnTo>
                      <a:pt x="1376" y="312"/>
                    </a:lnTo>
                    <a:lnTo>
                      <a:pt x="1376" y="270"/>
                    </a:lnTo>
                    <a:lnTo>
                      <a:pt x="1328" y="264"/>
                    </a:lnTo>
                    <a:lnTo>
                      <a:pt x="1312" y="252"/>
                    </a:lnTo>
                    <a:lnTo>
                      <a:pt x="1256" y="314"/>
                    </a:lnTo>
                    <a:lnTo>
                      <a:pt x="1222" y="364"/>
                    </a:lnTo>
                    <a:lnTo>
                      <a:pt x="1172" y="402"/>
                    </a:lnTo>
                    <a:lnTo>
                      <a:pt x="1136" y="474"/>
                    </a:lnTo>
                    <a:lnTo>
                      <a:pt x="1110" y="444"/>
                    </a:lnTo>
                    <a:lnTo>
                      <a:pt x="1128" y="394"/>
                    </a:lnTo>
                    <a:lnTo>
                      <a:pt x="1038" y="334"/>
                    </a:lnTo>
                    <a:lnTo>
                      <a:pt x="1022" y="304"/>
                    </a:lnTo>
                    <a:lnTo>
                      <a:pt x="1122" y="226"/>
                    </a:lnTo>
                    <a:lnTo>
                      <a:pt x="1184" y="222"/>
                    </a:lnTo>
                    <a:lnTo>
                      <a:pt x="1212" y="240"/>
                    </a:lnTo>
                    <a:lnTo>
                      <a:pt x="1248" y="220"/>
                    </a:lnTo>
                    <a:lnTo>
                      <a:pt x="1300" y="220"/>
                    </a:lnTo>
                    <a:lnTo>
                      <a:pt x="1266" y="198"/>
                    </a:lnTo>
                    <a:lnTo>
                      <a:pt x="1208" y="196"/>
                    </a:lnTo>
                    <a:lnTo>
                      <a:pt x="1250" y="174"/>
                    </a:lnTo>
                    <a:lnTo>
                      <a:pt x="1328" y="172"/>
                    </a:lnTo>
                    <a:lnTo>
                      <a:pt x="1364" y="132"/>
                    </a:lnTo>
                    <a:cubicBezTo>
                      <a:pt x="1346" y="124"/>
                      <a:pt x="1343" y="119"/>
                      <a:pt x="1324" y="122"/>
                    </a:cubicBezTo>
                    <a:cubicBezTo>
                      <a:pt x="1310" y="124"/>
                      <a:pt x="1294" y="132"/>
                      <a:pt x="1286" y="144"/>
                    </a:cubicBezTo>
                    <a:cubicBezTo>
                      <a:pt x="1282" y="149"/>
                      <a:pt x="1274" y="148"/>
                      <a:pt x="1268" y="150"/>
                    </a:cubicBezTo>
                    <a:cubicBezTo>
                      <a:pt x="1266" y="144"/>
                      <a:pt x="1259" y="138"/>
                      <a:pt x="1262" y="132"/>
                    </a:cubicBezTo>
                    <a:cubicBezTo>
                      <a:pt x="1269" y="118"/>
                      <a:pt x="1303" y="134"/>
                      <a:pt x="1262" y="120"/>
                    </a:cubicBezTo>
                    <a:cubicBezTo>
                      <a:pt x="1221" y="134"/>
                      <a:pt x="1252" y="105"/>
                      <a:pt x="1262" y="90"/>
                    </a:cubicBezTo>
                    <a:cubicBezTo>
                      <a:pt x="1260" y="84"/>
                      <a:pt x="1262" y="75"/>
                      <a:pt x="1256" y="72"/>
                    </a:cubicBezTo>
                    <a:cubicBezTo>
                      <a:pt x="1238" y="63"/>
                      <a:pt x="1202" y="102"/>
                      <a:pt x="1202" y="102"/>
                    </a:cubicBezTo>
                    <a:cubicBezTo>
                      <a:pt x="1198" y="108"/>
                      <a:pt x="1186" y="140"/>
                      <a:pt x="1180" y="144"/>
                    </a:cubicBezTo>
                    <a:cubicBezTo>
                      <a:pt x="1169" y="151"/>
                      <a:pt x="1148" y="122"/>
                      <a:pt x="1148" y="122"/>
                    </a:cubicBezTo>
                    <a:cubicBezTo>
                      <a:pt x="1138" y="123"/>
                      <a:pt x="1121" y="137"/>
                      <a:pt x="1106" y="136"/>
                    </a:cubicBezTo>
                    <a:cubicBezTo>
                      <a:pt x="1091" y="135"/>
                      <a:pt x="1074" y="117"/>
                      <a:pt x="1056" y="116"/>
                    </a:cubicBezTo>
                    <a:cubicBezTo>
                      <a:pt x="1038" y="115"/>
                      <a:pt x="1016" y="131"/>
                      <a:pt x="998" y="132"/>
                    </a:cubicBezTo>
                    <a:cubicBezTo>
                      <a:pt x="997" y="132"/>
                      <a:pt x="956" y="125"/>
                      <a:pt x="950" y="120"/>
                    </a:cubicBezTo>
                    <a:cubicBezTo>
                      <a:pt x="918" y="94"/>
                      <a:pt x="960" y="108"/>
                      <a:pt x="920" y="90"/>
                    </a:cubicBezTo>
                    <a:cubicBezTo>
                      <a:pt x="852" y="60"/>
                      <a:pt x="806" y="58"/>
                      <a:pt x="730" y="54"/>
                    </a:cubicBezTo>
                    <a:cubicBezTo>
                      <a:pt x="656" y="39"/>
                      <a:pt x="625" y="15"/>
                      <a:pt x="550" y="0"/>
                    </a:cubicBezTo>
                    <a:cubicBezTo>
                      <a:pt x="510" y="2"/>
                      <a:pt x="486" y="5"/>
                      <a:pt x="446" y="8"/>
                    </a:cubicBezTo>
                    <a:cubicBezTo>
                      <a:pt x="424" y="9"/>
                      <a:pt x="423" y="14"/>
                      <a:pt x="406" y="18"/>
                    </a:cubicBezTo>
                    <a:cubicBezTo>
                      <a:pt x="389" y="22"/>
                      <a:pt x="353" y="24"/>
                      <a:pt x="344" y="32"/>
                    </a:cubicBezTo>
                    <a:cubicBezTo>
                      <a:pt x="346" y="38"/>
                      <a:pt x="354" y="60"/>
                      <a:pt x="350" y="64"/>
                    </a:cubicBezTo>
                    <a:cubicBezTo>
                      <a:pt x="274" y="50"/>
                      <a:pt x="250" y="81"/>
                      <a:pt x="236" y="82"/>
                    </a:cubicBezTo>
                    <a:cubicBezTo>
                      <a:pt x="278" y="110"/>
                      <a:pt x="270" y="72"/>
                      <a:pt x="290" y="102"/>
                    </a:cubicBezTo>
                    <a:cubicBezTo>
                      <a:pt x="234" y="121"/>
                      <a:pt x="178" y="104"/>
                      <a:pt x="128" y="138"/>
                    </a:cubicBezTo>
                    <a:cubicBezTo>
                      <a:pt x="126" y="144"/>
                      <a:pt x="122" y="150"/>
                      <a:pt x="122" y="156"/>
                    </a:cubicBezTo>
                    <a:cubicBezTo>
                      <a:pt x="122" y="162"/>
                      <a:pt x="132" y="170"/>
                      <a:pt x="128" y="174"/>
                    </a:cubicBezTo>
                    <a:cubicBezTo>
                      <a:pt x="126" y="182"/>
                      <a:pt x="109" y="197"/>
                      <a:pt x="112" y="202"/>
                    </a:cubicBezTo>
                    <a:cubicBezTo>
                      <a:pt x="124" y="206"/>
                      <a:pt x="137" y="195"/>
                      <a:pt x="146" y="204"/>
                    </a:cubicBezTo>
                    <a:cubicBezTo>
                      <a:pt x="151" y="209"/>
                      <a:pt x="135" y="213"/>
                      <a:pt x="128" y="216"/>
                    </a:cubicBezTo>
                    <a:cubicBezTo>
                      <a:pt x="116" y="221"/>
                      <a:pt x="104" y="226"/>
                      <a:pt x="92" y="228"/>
                    </a:cubicBezTo>
                    <a:cubicBezTo>
                      <a:pt x="48" y="237"/>
                      <a:pt x="72" y="233"/>
                      <a:pt x="20" y="240"/>
                    </a:cubicBezTo>
                    <a:cubicBezTo>
                      <a:pt x="0" y="247"/>
                      <a:pt x="2" y="240"/>
                      <a:pt x="2" y="252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5">
                <a:extLst>
                  <a:ext uri="{FF2B5EF4-FFF2-40B4-BE49-F238E27FC236}">
                    <a16:creationId xmlns:a16="http://schemas.microsoft.com/office/drawing/2014/main" id="{D7EE7971-386B-45F0-BAE9-09E2D4BFE2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" y="261"/>
                <a:ext cx="39" cy="26"/>
              </a:xfrm>
              <a:custGeom>
                <a:avLst/>
                <a:gdLst>
                  <a:gd name="T0" fmla="*/ 6 w 46"/>
                  <a:gd name="T1" fmla="*/ 1 h 38"/>
                  <a:gd name="T2" fmla="*/ 0 w 46"/>
                  <a:gd name="T3" fmla="*/ 2 h 38"/>
                  <a:gd name="T4" fmla="*/ 8 w 46"/>
                  <a:gd name="T5" fmla="*/ 3 h 38"/>
                  <a:gd name="T6" fmla="*/ 17 w 46"/>
                  <a:gd name="T7" fmla="*/ 2 h 38"/>
                  <a:gd name="T8" fmla="*/ 11 w 46"/>
                  <a:gd name="T9" fmla="*/ 0 h 38"/>
                  <a:gd name="T10" fmla="*/ 6 w 46"/>
                  <a:gd name="T11" fmla="*/ 1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38"/>
                  <a:gd name="T20" fmla="*/ 46 w 46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38">
                    <a:moveTo>
                      <a:pt x="16" y="4"/>
                    </a:moveTo>
                    <a:lnTo>
                      <a:pt x="0" y="22"/>
                    </a:lnTo>
                    <a:lnTo>
                      <a:pt x="22" y="38"/>
                    </a:lnTo>
                    <a:lnTo>
                      <a:pt x="46" y="26"/>
                    </a:lnTo>
                    <a:lnTo>
                      <a:pt x="30" y="0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6">
                <a:extLst>
                  <a:ext uri="{FF2B5EF4-FFF2-40B4-BE49-F238E27FC236}">
                    <a16:creationId xmlns:a16="http://schemas.microsoft.com/office/drawing/2014/main" id="{A0B07F31-D077-415E-8F91-6362901DB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" y="376"/>
                <a:ext cx="45" cy="30"/>
              </a:xfrm>
              <a:custGeom>
                <a:avLst/>
                <a:gdLst>
                  <a:gd name="T0" fmla="*/ 5 w 52"/>
                  <a:gd name="T1" fmla="*/ 0 h 44"/>
                  <a:gd name="T2" fmla="*/ 11 w 52"/>
                  <a:gd name="T3" fmla="*/ 5 h 44"/>
                  <a:gd name="T4" fmla="*/ 17 w 52"/>
                  <a:gd name="T5" fmla="*/ 5 h 44"/>
                  <a:gd name="T6" fmla="*/ 16 w 52"/>
                  <a:gd name="T7" fmla="*/ 1 h 44"/>
                  <a:gd name="T8" fmla="*/ 11 w 52"/>
                  <a:gd name="T9" fmla="*/ 1 h 44"/>
                  <a:gd name="T10" fmla="*/ 5 w 52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44"/>
                  <a:gd name="T20" fmla="*/ 52 w 52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44">
                    <a:moveTo>
                      <a:pt x="12" y="0"/>
                    </a:moveTo>
                    <a:cubicBezTo>
                      <a:pt x="16" y="14"/>
                      <a:pt x="18" y="32"/>
                      <a:pt x="26" y="44"/>
                    </a:cubicBezTo>
                    <a:cubicBezTo>
                      <a:pt x="31" y="43"/>
                      <a:pt x="37" y="44"/>
                      <a:pt x="42" y="42"/>
                    </a:cubicBezTo>
                    <a:cubicBezTo>
                      <a:pt x="52" y="38"/>
                      <a:pt x="48" y="19"/>
                      <a:pt x="38" y="16"/>
                    </a:cubicBezTo>
                    <a:cubicBezTo>
                      <a:pt x="33" y="9"/>
                      <a:pt x="34" y="5"/>
                      <a:pt x="26" y="2"/>
                    </a:cubicBezTo>
                    <a:cubicBezTo>
                      <a:pt x="4" y="4"/>
                      <a:pt x="0" y="8"/>
                      <a:pt x="12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7">
                <a:extLst>
                  <a:ext uri="{FF2B5EF4-FFF2-40B4-BE49-F238E27FC236}">
                    <a16:creationId xmlns:a16="http://schemas.microsoft.com/office/drawing/2014/main" id="{B13DCF91-A74B-4C2A-9036-88D138F81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7" y="428"/>
                <a:ext cx="113" cy="69"/>
              </a:xfrm>
              <a:custGeom>
                <a:avLst/>
                <a:gdLst>
                  <a:gd name="T0" fmla="*/ 40 w 131"/>
                  <a:gd name="T1" fmla="*/ 0 h 98"/>
                  <a:gd name="T2" fmla="*/ 33 w 131"/>
                  <a:gd name="T3" fmla="*/ 1 h 98"/>
                  <a:gd name="T4" fmla="*/ 22 w 131"/>
                  <a:gd name="T5" fmla="*/ 3 h 98"/>
                  <a:gd name="T6" fmla="*/ 16 w 131"/>
                  <a:gd name="T7" fmla="*/ 5 h 98"/>
                  <a:gd name="T8" fmla="*/ 9 w 131"/>
                  <a:gd name="T9" fmla="*/ 6 h 98"/>
                  <a:gd name="T10" fmla="*/ 26 w 131"/>
                  <a:gd name="T11" fmla="*/ 10 h 98"/>
                  <a:gd name="T12" fmla="*/ 33 w 131"/>
                  <a:gd name="T13" fmla="*/ 11 h 98"/>
                  <a:gd name="T14" fmla="*/ 35 w 131"/>
                  <a:gd name="T15" fmla="*/ 11 h 98"/>
                  <a:gd name="T16" fmla="*/ 36 w 131"/>
                  <a:gd name="T17" fmla="*/ 11 h 98"/>
                  <a:gd name="T18" fmla="*/ 40 w 131"/>
                  <a:gd name="T19" fmla="*/ 13 h 98"/>
                  <a:gd name="T20" fmla="*/ 50 w 131"/>
                  <a:gd name="T21" fmla="*/ 11 h 98"/>
                  <a:gd name="T22" fmla="*/ 53 w 131"/>
                  <a:gd name="T23" fmla="*/ 9 h 98"/>
                  <a:gd name="T24" fmla="*/ 41 w 131"/>
                  <a:gd name="T25" fmla="*/ 5 h 98"/>
                  <a:gd name="T26" fmla="*/ 47 w 131"/>
                  <a:gd name="T27" fmla="*/ 3 h 98"/>
                  <a:gd name="T28" fmla="*/ 46 w 131"/>
                  <a:gd name="T29" fmla="*/ 1 h 98"/>
                  <a:gd name="T30" fmla="*/ 40 w 131"/>
                  <a:gd name="T31" fmla="*/ 0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1"/>
                  <a:gd name="T49" fmla="*/ 0 h 98"/>
                  <a:gd name="T50" fmla="*/ 131 w 131"/>
                  <a:gd name="T51" fmla="*/ 98 h 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1" h="98">
                    <a:moveTo>
                      <a:pt x="97" y="0"/>
                    </a:moveTo>
                    <a:cubicBezTo>
                      <a:pt x="83" y="5"/>
                      <a:pt x="89" y="2"/>
                      <a:pt x="79" y="8"/>
                    </a:cubicBezTo>
                    <a:cubicBezTo>
                      <a:pt x="76" y="18"/>
                      <a:pt x="62" y="18"/>
                      <a:pt x="53" y="24"/>
                    </a:cubicBezTo>
                    <a:cubicBezTo>
                      <a:pt x="49" y="29"/>
                      <a:pt x="44" y="36"/>
                      <a:pt x="39" y="40"/>
                    </a:cubicBezTo>
                    <a:cubicBezTo>
                      <a:pt x="34" y="45"/>
                      <a:pt x="21" y="52"/>
                      <a:pt x="21" y="52"/>
                    </a:cubicBezTo>
                    <a:cubicBezTo>
                      <a:pt x="0" y="84"/>
                      <a:pt x="41" y="75"/>
                      <a:pt x="63" y="82"/>
                    </a:cubicBezTo>
                    <a:cubicBezTo>
                      <a:pt x="68" y="89"/>
                      <a:pt x="71" y="91"/>
                      <a:pt x="79" y="94"/>
                    </a:cubicBezTo>
                    <a:cubicBezTo>
                      <a:pt x="81" y="93"/>
                      <a:pt x="83" y="93"/>
                      <a:pt x="85" y="92"/>
                    </a:cubicBezTo>
                    <a:cubicBezTo>
                      <a:pt x="87" y="90"/>
                      <a:pt x="87" y="85"/>
                      <a:pt x="89" y="86"/>
                    </a:cubicBezTo>
                    <a:cubicBezTo>
                      <a:pt x="93" y="88"/>
                      <a:pt x="97" y="98"/>
                      <a:pt x="97" y="98"/>
                    </a:cubicBezTo>
                    <a:cubicBezTo>
                      <a:pt x="112" y="95"/>
                      <a:pt x="111" y="90"/>
                      <a:pt x="123" y="86"/>
                    </a:cubicBezTo>
                    <a:cubicBezTo>
                      <a:pt x="124" y="82"/>
                      <a:pt x="128" y="78"/>
                      <a:pt x="129" y="74"/>
                    </a:cubicBezTo>
                    <a:cubicBezTo>
                      <a:pt x="131" y="61"/>
                      <a:pt x="108" y="47"/>
                      <a:pt x="101" y="40"/>
                    </a:cubicBezTo>
                    <a:cubicBezTo>
                      <a:pt x="103" y="33"/>
                      <a:pt x="115" y="24"/>
                      <a:pt x="115" y="24"/>
                    </a:cubicBezTo>
                    <a:cubicBezTo>
                      <a:pt x="121" y="15"/>
                      <a:pt x="124" y="8"/>
                      <a:pt x="111" y="4"/>
                    </a:cubicBezTo>
                    <a:cubicBezTo>
                      <a:pt x="101" y="7"/>
                      <a:pt x="97" y="13"/>
                      <a:pt x="97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8">
                <a:extLst>
                  <a:ext uri="{FF2B5EF4-FFF2-40B4-BE49-F238E27FC236}">
                    <a16:creationId xmlns:a16="http://schemas.microsoft.com/office/drawing/2014/main" id="{2E09BD2B-501E-4BDE-90A1-75C844321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" y="787"/>
                <a:ext cx="182" cy="79"/>
              </a:xfrm>
              <a:custGeom>
                <a:avLst/>
                <a:gdLst>
                  <a:gd name="T0" fmla="*/ 18 w 212"/>
                  <a:gd name="T1" fmla="*/ 1 h 112"/>
                  <a:gd name="T2" fmla="*/ 7 w 212"/>
                  <a:gd name="T3" fmla="*/ 1 h 112"/>
                  <a:gd name="T4" fmla="*/ 3 w 212"/>
                  <a:gd name="T5" fmla="*/ 2 h 112"/>
                  <a:gd name="T6" fmla="*/ 9 w 212"/>
                  <a:gd name="T7" fmla="*/ 6 h 112"/>
                  <a:gd name="T8" fmla="*/ 21 w 212"/>
                  <a:gd name="T9" fmla="*/ 6 h 112"/>
                  <a:gd name="T10" fmla="*/ 38 w 212"/>
                  <a:gd name="T11" fmla="*/ 6 h 112"/>
                  <a:gd name="T12" fmla="*/ 45 w 212"/>
                  <a:gd name="T13" fmla="*/ 8 h 112"/>
                  <a:gd name="T14" fmla="*/ 53 w 212"/>
                  <a:gd name="T15" fmla="*/ 11 h 112"/>
                  <a:gd name="T16" fmla="*/ 56 w 212"/>
                  <a:gd name="T17" fmla="*/ 14 h 112"/>
                  <a:gd name="T18" fmla="*/ 64 w 212"/>
                  <a:gd name="T19" fmla="*/ 13 h 112"/>
                  <a:gd name="T20" fmla="*/ 67 w 212"/>
                  <a:gd name="T21" fmla="*/ 12 h 112"/>
                  <a:gd name="T22" fmla="*/ 75 w 212"/>
                  <a:gd name="T23" fmla="*/ 13 h 112"/>
                  <a:gd name="T24" fmla="*/ 78 w 212"/>
                  <a:gd name="T25" fmla="*/ 10 h 112"/>
                  <a:gd name="T26" fmla="*/ 60 w 212"/>
                  <a:gd name="T27" fmla="*/ 6 h 112"/>
                  <a:gd name="T28" fmla="*/ 42 w 212"/>
                  <a:gd name="T29" fmla="*/ 3 h 112"/>
                  <a:gd name="T30" fmla="*/ 21 w 212"/>
                  <a:gd name="T31" fmla="*/ 3 h 112"/>
                  <a:gd name="T32" fmla="*/ 18 w 212"/>
                  <a:gd name="T33" fmla="*/ 1 h 1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2"/>
                  <a:gd name="T52" fmla="*/ 0 h 112"/>
                  <a:gd name="T53" fmla="*/ 212 w 212"/>
                  <a:gd name="T54" fmla="*/ 112 h 1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2" h="112">
                    <a:moveTo>
                      <a:pt x="47" y="12"/>
                    </a:moveTo>
                    <a:cubicBezTo>
                      <a:pt x="39" y="0"/>
                      <a:pt x="28" y="7"/>
                      <a:pt x="17" y="12"/>
                    </a:cubicBezTo>
                    <a:cubicBezTo>
                      <a:pt x="13" y="14"/>
                      <a:pt x="5" y="16"/>
                      <a:pt x="5" y="16"/>
                    </a:cubicBezTo>
                    <a:cubicBezTo>
                      <a:pt x="0" y="31"/>
                      <a:pt x="10" y="48"/>
                      <a:pt x="25" y="52"/>
                    </a:cubicBezTo>
                    <a:cubicBezTo>
                      <a:pt x="37" y="50"/>
                      <a:pt x="41" y="47"/>
                      <a:pt x="51" y="44"/>
                    </a:cubicBezTo>
                    <a:cubicBezTo>
                      <a:pt x="65" y="53"/>
                      <a:pt x="76" y="53"/>
                      <a:pt x="93" y="54"/>
                    </a:cubicBezTo>
                    <a:cubicBezTo>
                      <a:pt x="99" y="56"/>
                      <a:pt x="111" y="60"/>
                      <a:pt x="111" y="60"/>
                    </a:cubicBezTo>
                    <a:cubicBezTo>
                      <a:pt x="120" y="69"/>
                      <a:pt x="129" y="75"/>
                      <a:pt x="133" y="88"/>
                    </a:cubicBezTo>
                    <a:cubicBezTo>
                      <a:pt x="125" y="100"/>
                      <a:pt x="126" y="107"/>
                      <a:pt x="141" y="112"/>
                    </a:cubicBezTo>
                    <a:cubicBezTo>
                      <a:pt x="145" y="106"/>
                      <a:pt x="150" y="103"/>
                      <a:pt x="157" y="100"/>
                    </a:cubicBezTo>
                    <a:cubicBezTo>
                      <a:pt x="161" y="98"/>
                      <a:pt x="169" y="96"/>
                      <a:pt x="169" y="96"/>
                    </a:cubicBezTo>
                    <a:cubicBezTo>
                      <a:pt x="175" y="98"/>
                      <a:pt x="187" y="102"/>
                      <a:pt x="187" y="102"/>
                    </a:cubicBezTo>
                    <a:cubicBezTo>
                      <a:pt x="203" y="100"/>
                      <a:pt x="212" y="94"/>
                      <a:pt x="195" y="80"/>
                    </a:cubicBezTo>
                    <a:cubicBezTo>
                      <a:pt x="183" y="70"/>
                      <a:pt x="165" y="66"/>
                      <a:pt x="153" y="54"/>
                    </a:cubicBezTo>
                    <a:cubicBezTo>
                      <a:pt x="141" y="42"/>
                      <a:pt x="122" y="26"/>
                      <a:pt x="105" y="20"/>
                    </a:cubicBezTo>
                    <a:cubicBezTo>
                      <a:pt x="85" y="21"/>
                      <a:pt x="71" y="20"/>
                      <a:pt x="53" y="26"/>
                    </a:cubicBezTo>
                    <a:cubicBezTo>
                      <a:pt x="47" y="24"/>
                      <a:pt x="33" y="12"/>
                      <a:pt x="47" y="12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9">
                <a:extLst>
                  <a:ext uri="{FF2B5EF4-FFF2-40B4-BE49-F238E27FC236}">
                    <a16:creationId xmlns:a16="http://schemas.microsoft.com/office/drawing/2014/main" id="{772C62C2-2934-4637-A995-5CBAA287E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" y="847"/>
                <a:ext cx="114" cy="38"/>
              </a:xfrm>
              <a:custGeom>
                <a:avLst/>
                <a:gdLst>
                  <a:gd name="T0" fmla="*/ 23 w 133"/>
                  <a:gd name="T1" fmla="*/ 0 h 54"/>
                  <a:gd name="T2" fmla="*/ 17 w 133"/>
                  <a:gd name="T3" fmla="*/ 1 h 54"/>
                  <a:gd name="T4" fmla="*/ 13 w 133"/>
                  <a:gd name="T5" fmla="*/ 4 h 54"/>
                  <a:gd name="T6" fmla="*/ 6 w 133"/>
                  <a:gd name="T7" fmla="*/ 4 h 54"/>
                  <a:gd name="T8" fmla="*/ 3 w 133"/>
                  <a:gd name="T9" fmla="*/ 6 h 54"/>
                  <a:gd name="T10" fmla="*/ 5 w 133"/>
                  <a:gd name="T11" fmla="*/ 6 h 54"/>
                  <a:gd name="T12" fmla="*/ 53 w 133"/>
                  <a:gd name="T13" fmla="*/ 4 h 54"/>
                  <a:gd name="T14" fmla="*/ 49 w 133"/>
                  <a:gd name="T15" fmla="*/ 2 h 54"/>
                  <a:gd name="T16" fmla="*/ 42 w 133"/>
                  <a:gd name="T17" fmla="*/ 1 h 54"/>
                  <a:gd name="T18" fmla="*/ 40 w 133"/>
                  <a:gd name="T19" fmla="*/ 3 h 54"/>
                  <a:gd name="T20" fmla="*/ 35 w 133"/>
                  <a:gd name="T21" fmla="*/ 2 h 54"/>
                  <a:gd name="T22" fmla="*/ 27 w 133"/>
                  <a:gd name="T23" fmla="*/ 2 h 54"/>
                  <a:gd name="T24" fmla="*/ 23 w 133"/>
                  <a:gd name="T25" fmla="*/ 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3"/>
                  <a:gd name="T40" fmla="*/ 0 h 54"/>
                  <a:gd name="T41" fmla="*/ 133 w 133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3" h="54">
                    <a:moveTo>
                      <a:pt x="57" y="0"/>
                    </a:moveTo>
                    <a:cubicBezTo>
                      <a:pt x="53" y="3"/>
                      <a:pt x="46" y="2"/>
                      <a:pt x="43" y="6"/>
                    </a:cubicBezTo>
                    <a:cubicBezTo>
                      <a:pt x="36" y="14"/>
                      <a:pt x="43" y="26"/>
                      <a:pt x="31" y="30"/>
                    </a:cubicBezTo>
                    <a:cubicBezTo>
                      <a:pt x="26" y="32"/>
                      <a:pt x="20" y="31"/>
                      <a:pt x="15" y="34"/>
                    </a:cubicBezTo>
                    <a:cubicBezTo>
                      <a:pt x="11" y="36"/>
                      <a:pt x="3" y="42"/>
                      <a:pt x="3" y="42"/>
                    </a:cubicBezTo>
                    <a:cubicBezTo>
                      <a:pt x="0" y="51"/>
                      <a:pt x="5" y="51"/>
                      <a:pt x="13" y="54"/>
                    </a:cubicBezTo>
                    <a:cubicBezTo>
                      <a:pt x="51" y="51"/>
                      <a:pt x="97" y="46"/>
                      <a:pt x="133" y="34"/>
                    </a:cubicBezTo>
                    <a:cubicBezTo>
                      <a:pt x="129" y="28"/>
                      <a:pt x="128" y="21"/>
                      <a:pt x="123" y="16"/>
                    </a:cubicBezTo>
                    <a:cubicBezTo>
                      <a:pt x="118" y="11"/>
                      <a:pt x="105" y="8"/>
                      <a:pt x="105" y="8"/>
                    </a:cubicBezTo>
                    <a:cubicBezTo>
                      <a:pt x="84" y="13"/>
                      <a:pt x="106" y="19"/>
                      <a:pt x="101" y="24"/>
                    </a:cubicBezTo>
                    <a:cubicBezTo>
                      <a:pt x="99" y="26"/>
                      <a:pt x="89" y="18"/>
                      <a:pt x="89" y="18"/>
                    </a:cubicBezTo>
                    <a:cubicBezTo>
                      <a:pt x="83" y="15"/>
                      <a:pt x="73" y="15"/>
                      <a:pt x="67" y="14"/>
                    </a:cubicBezTo>
                    <a:cubicBezTo>
                      <a:pt x="58" y="8"/>
                      <a:pt x="62" y="12"/>
                      <a:pt x="57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10">
                <a:extLst>
                  <a:ext uri="{FF2B5EF4-FFF2-40B4-BE49-F238E27FC236}">
                    <a16:creationId xmlns:a16="http://schemas.microsoft.com/office/drawing/2014/main" id="{BD6DF306-962F-46EB-B7ED-1BAF74144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3" y="871"/>
                <a:ext cx="43" cy="17"/>
              </a:xfrm>
              <a:custGeom>
                <a:avLst/>
                <a:gdLst>
                  <a:gd name="T0" fmla="*/ 5 w 51"/>
                  <a:gd name="T1" fmla="*/ 0 h 24"/>
                  <a:gd name="T2" fmla="*/ 3 w 51"/>
                  <a:gd name="T3" fmla="*/ 2 h 24"/>
                  <a:gd name="T4" fmla="*/ 9 w 51"/>
                  <a:gd name="T5" fmla="*/ 3 h 24"/>
                  <a:gd name="T6" fmla="*/ 12 w 51"/>
                  <a:gd name="T7" fmla="*/ 1 h 24"/>
                  <a:gd name="T8" fmla="*/ 5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11">
                <a:extLst>
                  <a:ext uri="{FF2B5EF4-FFF2-40B4-BE49-F238E27FC236}">
                    <a16:creationId xmlns:a16="http://schemas.microsoft.com/office/drawing/2014/main" id="{C613A665-20A0-4B67-A70C-B3F46C6A2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7" y="874"/>
                <a:ext cx="14" cy="24"/>
              </a:xfrm>
              <a:custGeom>
                <a:avLst/>
                <a:gdLst>
                  <a:gd name="T0" fmla="*/ 7 w 16"/>
                  <a:gd name="T1" fmla="*/ 0 h 34"/>
                  <a:gd name="T2" fmla="*/ 0 w 16"/>
                  <a:gd name="T3" fmla="*/ 2 h 34"/>
                  <a:gd name="T4" fmla="*/ 8 w 16"/>
                  <a:gd name="T5" fmla="*/ 4 h 34"/>
                  <a:gd name="T6" fmla="*/ 6 w 16"/>
                  <a:gd name="T7" fmla="*/ 2 h 34"/>
                  <a:gd name="T8" fmla="*/ 8 w 16"/>
                  <a:gd name="T9" fmla="*/ 1 h 34"/>
                  <a:gd name="T10" fmla="*/ 7 w 1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4"/>
                  <a:gd name="T20" fmla="*/ 16 w 1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4">
                    <a:moveTo>
                      <a:pt x="14" y="0"/>
                    </a:moveTo>
                    <a:cubicBezTo>
                      <a:pt x="5" y="3"/>
                      <a:pt x="2" y="4"/>
                      <a:pt x="0" y="14"/>
                    </a:cubicBezTo>
                    <a:cubicBezTo>
                      <a:pt x="3" y="26"/>
                      <a:pt x="4" y="30"/>
                      <a:pt x="16" y="34"/>
                    </a:cubicBezTo>
                    <a:cubicBezTo>
                      <a:pt x="15" y="29"/>
                      <a:pt x="11" y="23"/>
                      <a:pt x="12" y="18"/>
                    </a:cubicBezTo>
                    <a:cubicBezTo>
                      <a:pt x="12" y="14"/>
                      <a:pt x="16" y="6"/>
                      <a:pt x="16" y="6"/>
                    </a:cubicBezTo>
                    <a:cubicBezTo>
                      <a:pt x="9" y="1"/>
                      <a:pt x="8" y="3"/>
                      <a:pt x="14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12">
                <a:extLst>
                  <a:ext uri="{FF2B5EF4-FFF2-40B4-BE49-F238E27FC236}">
                    <a16:creationId xmlns:a16="http://schemas.microsoft.com/office/drawing/2014/main" id="{FD7EB75F-AC0D-4173-A829-1DA5479D3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" y="83"/>
                <a:ext cx="207" cy="82"/>
              </a:xfrm>
              <a:custGeom>
                <a:avLst/>
                <a:gdLst>
                  <a:gd name="T0" fmla="*/ 26 w 240"/>
                  <a:gd name="T1" fmla="*/ 1 h 117"/>
                  <a:gd name="T2" fmla="*/ 10 w 240"/>
                  <a:gd name="T3" fmla="*/ 4 h 117"/>
                  <a:gd name="T4" fmla="*/ 3 w 240"/>
                  <a:gd name="T5" fmla="*/ 4 h 117"/>
                  <a:gd name="T6" fmla="*/ 0 w 240"/>
                  <a:gd name="T7" fmla="*/ 4 h 117"/>
                  <a:gd name="T8" fmla="*/ 10 w 240"/>
                  <a:gd name="T9" fmla="*/ 7 h 117"/>
                  <a:gd name="T10" fmla="*/ 16 w 240"/>
                  <a:gd name="T11" fmla="*/ 8 h 117"/>
                  <a:gd name="T12" fmla="*/ 28 w 240"/>
                  <a:gd name="T13" fmla="*/ 6 h 117"/>
                  <a:gd name="T14" fmla="*/ 34 w 240"/>
                  <a:gd name="T15" fmla="*/ 6 h 117"/>
                  <a:gd name="T16" fmla="*/ 35 w 240"/>
                  <a:gd name="T17" fmla="*/ 6 h 117"/>
                  <a:gd name="T18" fmla="*/ 26 w 240"/>
                  <a:gd name="T19" fmla="*/ 8 h 117"/>
                  <a:gd name="T20" fmla="*/ 30 w 240"/>
                  <a:gd name="T21" fmla="*/ 9 h 117"/>
                  <a:gd name="T22" fmla="*/ 16 w 240"/>
                  <a:gd name="T23" fmla="*/ 11 h 117"/>
                  <a:gd name="T24" fmla="*/ 29 w 240"/>
                  <a:gd name="T25" fmla="*/ 13 h 117"/>
                  <a:gd name="T26" fmla="*/ 35 w 240"/>
                  <a:gd name="T27" fmla="*/ 13 h 117"/>
                  <a:gd name="T28" fmla="*/ 49 w 240"/>
                  <a:gd name="T29" fmla="*/ 13 h 117"/>
                  <a:gd name="T30" fmla="*/ 62 w 240"/>
                  <a:gd name="T31" fmla="*/ 13 h 117"/>
                  <a:gd name="T32" fmla="*/ 69 w 240"/>
                  <a:gd name="T33" fmla="*/ 14 h 117"/>
                  <a:gd name="T34" fmla="*/ 84 w 240"/>
                  <a:gd name="T35" fmla="*/ 13 h 117"/>
                  <a:gd name="T36" fmla="*/ 91 w 240"/>
                  <a:gd name="T37" fmla="*/ 13 h 117"/>
                  <a:gd name="T38" fmla="*/ 91 w 240"/>
                  <a:gd name="T39" fmla="*/ 9 h 117"/>
                  <a:gd name="T40" fmla="*/ 96 w 240"/>
                  <a:gd name="T41" fmla="*/ 8 h 117"/>
                  <a:gd name="T42" fmla="*/ 98 w 240"/>
                  <a:gd name="T43" fmla="*/ 6 h 117"/>
                  <a:gd name="T44" fmla="*/ 86 w 240"/>
                  <a:gd name="T45" fmla="*/ 7 h 117"/>
                  <a:gd name="T46" fmla="*/ 83 w 240"/>
                  <a:gd name="T47" fmla="*/ 6 h 117"/>
                  <a:gd name="T48" fmla="*/ 71 w 240"/>
                  <a:gd name="T49" fmla="*/ 6 h 117"/>
                  <a:gd name="T50" fmla="*/ 55 w 240"/>
                  <a:gd name="T51" fmla="*/ 1 h 117"/>
                  <a:gd name="T52" fmla="*/ 39 w 240"/>
                  <a:gd name="T53" fmla="*/ 1 h 117"/>
                  <a:gd name="T54" fmla="*/ 35 w 240"/>
                  <a:gd name="T55" fmla="*/ 1 h 117"/>
                  <a:gd name="T56" fmla="*/ 26 w 240"/>
                  <a:gd name="T57" fmla="*/ 1 h 1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0"/>
                  <a:gd name="T88" fmla="*/ 0 h 117"/>
                  <a:gd name="T89" fmla="*/ 240 w 240"/>
                  <a:gd name="T90" fmla="*/ 117 h 1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0" h="117">
                    <a:moveTo>
                      <a:pt x="64" y="1"/>
                    </a:moveTo>
                    <a:cubicBezTo>
                      <a:pt x="57" y="21"/>
                      <a:pt x="44" y="24"/>
                      <a:pt x="24" y="31"/>
                    </a:cubicBezTo>
                    <a:cubicBezTo>
                      <a:pt x="18" y="33"/>
                      <a:pt x="12" y="35"/>
                      <a:pt x="6" y="37"/>
                    </a:cubicBezTo>
                    <a:cubicBezTo>
                      <a:pt x="4" y="38"/>
                      <a:pt x="0" y="39"/>
                      <a:pt x="0" y="39"/>
                    </a:cubicBezTo>
                    <a:cubicBezTo>
                      <a:pt x="3" y="55"/>
                      <a:pt x="12" y="54"/>
                      <a:pt x="26" y="59"/>
                    </a:cubicBezTo>
                    <a:cubicBezTo>
                      <a:pt x="30" y="60"/>
                      <a:pt x="38" y="63"/>
                      <a:pt x="38" y="63"/>
                    </a:cubicBezTo>
                    <a:cubicBezTo>
                      <a:pt x="50" y="59"/>
                      <a:pt x="57" y="54"/>
                      <a:pt x="68" y="47"/>
                    </a:cubicBezTo>
                    <a:cubicBezTo>
                      <a:pt x="72" y="45"/>
                      <a:pt x="80" y="43"/>
                      <a:pt x="80" y="43"/>
                    </a:cubicBezTo>
                    <a:cubicBezTo>
                      <a:pt x="82" y="46"/>
                      <a:pt x="88" y="51"/>
                      <a:pt x="82" y="55"/>
                    </a:cubicBezTo>
                    <a:cubicBezTo>
                      <a:pt x="77" y="59"/>
                      <a:pt x="64" y="61"/>
                      <a:pt x="64" y="61"/>
                    </a:cubicBezTo>
                    <a:cubicBezTo>
                      <a:pt x="58" y="70"/>
                      <a:pt x="63" y="70"/>
                      <a:pt x="72" y="73"/>
                    </a:cubicBezTo>
                    <a:cubicBezTo>
                      <a:pt x="77" y="88"/>
                      <a:pt x="50" y="86"/>
                      <a:pt x="40" y="87"/>
                    </a:cubicBezTo>
                    <a:cubicBezTo>
                      <a:pt x="47" y="94"/>
                      <a:pt x="60" y="106"/>
                      <a:pt x="70" y="109"/>
                    </a:cubicBezTo>
                    <a:cubicBezTo>
                      <a:pt x="74" y="110"/>
                      <a:pt x="82" y="113"/>
                      <a:pt x="82" y="113"/>
                    </a:cubicBezTo>
                    <a:cubicBezTo>
                      <a:pt x="99" y="111"/>
                      <a:pt x="104" y="108"/>
                      <a:pt x="118" y="103"/>
                    </a:cubicBezTo>
                    <a:cubicBezTo>
                      <a:pt x="129" y="104"/>
                      <a:pt x="140" y="103"/>
                      <a:pt x="150" y="105"/>
                    </a:cubicBezTo>
                    <a:cubicBezTo>
                      <a:pt x="157" y="107"/>
                      <a:pt x="168" y="117"/>
                      <a:pt x="168" y="117"/>
                    </a:cubicBezTo>
                    <a:cubicBezTo>
                      <a:pt x="193" y="115"/>
                      <a:pt x="188" y="116"/>
                      <a:pt x="204" y="109"/>
                    </a:cubicBezTo>
                    <a:cubicBezTo>
                      <a:pt x="210" y="106"/>
                      <a:pt x="224" y="103"/>
                      <a:pt x="224" y="103"/>
                    </a:cubicBezTo>
                    <a:cubicBezTo>
                      <a:pt x="223" y="98"/>
                      <a:pt x="217" y="82"/>
                      <a:pt x="222" y="77"/>
                    </a:cubicBezTo>
                    <a:cubicBezTo>
                      <a:pt x="225" y="73"/>
                      <a:pt x="234" y="69"/>
                      <a:pt x="234" y="69"/>
                    </a:cubicBezTo>
                    <a:cubicBezTo>
                      <a:pt x="237" y="59"/>
                      <a:pt x="240" y="59"/>
                      <a:pt x="238" y="47"/>
                    </a:cubicBezTo>
                    <a:cubicBezTo>
                      <a:pt x="228" y="49"/>
                      <a:pt x="219" y="51"/>
                      <a:pt x="210" y="57"/>
                    </a:cubicBezTo>
                    <a:cubicBezTo>
                      <a:pt x="201" y="71"/>
                      <a:pt x="201" y="50"/>
                      <a:pt x="200" y="43"/>
                    </a:cubicBezTo>
                    <a:cubicBezTo>
                      <a:pt x="189" y="45"/>
                      <a:pt x="182" y="48"/>
                      <a:pt x="172" y="45"/>
                    </a:cubicBezTo>
                    <a:cubicBezTo>
                      <a:pt x="161" y="34"/>
                      <a:pt x="148" y="14"/>
                      <a:pt x="134" y="9"/>
                    </a:cubicBezTo>
                    <a:cubicBezTo>
                      <a:pt x="119" y="11"/>
                      <a:pt x="108" y="13"/>
                      <a:pt x="94" y="11"/>
                    </a:cubicBezTo>
                    <a:cubicBezTo>
                      <a:pt x="92" y="9"/>
                      <a:pt x="85" y="2"/>
                      <a:pt x="82" y="1"/>
                    </a:cubicBezTo>
                    <a:cubicBezTo>
                      <a:pt x="74" y="0"/>
                      <a:pt x="72" y="9"/>
                      <a:pt x="64" y="1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13">
                <a:extLst>
                  <a:ext uri="{FF2B5EF4-FFF2-40B4-BE49-F238E27FC236}">
                    <a16:creationId xmlns:a16="http://schemas.microsoft.com/office/drawing/2014/main" id="{BB5A267A-7B54-4670-B410-A777B5E08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" y="45"/>
                <a:ext cx="168" cy="56"/>
              </a:xfrm>
              <a:custGeom>
                <a:avLst/>
                <a:gdLst>
                  <a:gd name="T0" fmla="*/ 42 w 194"/>
                  <a:gd name="T1" fmla="*/ 1 h 80"/>
                  <a:gd name="T2" fmla="*/ 6 w 194"/>
                  <a:gd name="T3" fmla="*/ 3 h 80"/>
                  <a:gd name="T4" fmla="*/ 3 w 194"/>
                  <a:gd name="T5" fmla="*/ 4 h 80"/>
                  <a:gd name="T6" fmla="*/ 23 w 194"/>
                  <a:gd name="T7" fmla="*/ 6 h 80"/>
                  <a:gd name="T8" fmla="*/ 56 w 194"/>
                  <a:gd name="T9" fmla="*/ 9 h 80"/>
                  <a:gd name="T10" fmla="*/ 74 w 194"/>
                  <a:gd name="T11" fmla="*/ 8 h 80"/>
                  <a:gd name="T12" fmla="*/ 79 w 194"/>
                  <a:gd name="T13" fmla="*/ 8 h 80"/>
                  <a:gd name="T14" fmla="*/ 74 w 194"/>
                  <a:gd name="T15" fmla="*/ 6 h 80"/>
                  <a:gd name="T16" fmla="*/ 69 w 194"/>
                  <a:gd name="T17" fmla="*/ 4 h 80"/>
                  <a:gd name="T18" fmla="*/ 55 w 194"/>
                  <a:gd name="T19" fmla="*/ 3 h 80"/>
                  <a:gd name="T20" fmla="*/ 42 w 194"/>
                  <a:gd name="T21" fmla="*/ 1 h 8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4"/>
                  <a:gd name="T34" fmla="*/ 0 h 80"/>
                  <a:gd name="T35" fmla="*/ 194 w 194"/>
                  <a:gd name="T36" fmla="*/ 80 h 8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4" h="80">
                    <a:moveTo>
                      <a:pt x="97" y="10"/>
                    </a:moveTo>
                    <a:cubicBezTo>
                      <a:pt x="70" y="19"/>
                      <a:pt x="42" y="22"/>
                      <a:pt x="13" y="24"/>
                    </a:cubicBezTo>
                    <a:cubicBezTo>
                      <a:pt x="9" y="25"/>
                      <a:pt x="0" y="26"/>
                      <a:pt x="9" y="34"/>
                    </a:cubicBezTo>
                    <a:cubicBezTo>
                      <a:pt x="21" y="44"/>
                      <a:pt x="43" y="43"/>
                      <a:pt x="57" y="52"/>
                    </a:cubicBezTo>
                    <a:cubicBezTo>
                      <a:pt x="75" y="80"/>
                      <a:pt x="104" y="73"/>
                      <a:pt x="135" y="74"/>
                    </a:cubicBezTo>
                    <a:cubicBezTo>
                      <a:pt x="153" y="73"/>
                      <a:pt x="159" y="73"/>
                      <a:pt x="175" y="68"/>
                    </a:cubicBezTo>
                    <a:cubicBezTo>
                      <a:pt x="179" y="67"/>
                      <a:pt x="187" y="64"/>
                      <a:pt x="187" y="64"/>
                    </a:cubicBezTo>
                    <a:cubicBezTo>
                      <a:pt x="194" y="53"/>
                      <a:pt x="184" y="49"/>
                      <a:pt x="175" y="44"/>
                    </a:cubicBezTo>
                    <a:cubicBezTo>
                      <a:pt x="171" y="42"/>
                      <a:pt x="163" y="36"/>
                      <a:pt x="163" y="36"/>
                    </a:cubicBezTo>
                    <a:cubicBezTo>
                      <a:pt x="140" y="41"/>
                      <a:pt x="147" y="38"/>
                      <a:pt x="129" y="26"/>
                    </a:cubicBezTo>
                    <a:cubicBezTo>
                      <a:pt x="123" y="17"/>
                      <a:pt x="107" y="0"/>
                      <a:pt x="97" y="1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14">
                <a:extLst>
                  <a:ext uri="{FF2B5EF4-FFF2-40B4-BE49-F238E27FC236}">
                    <a16:creationId xmlns:a16="http://schemas.microsoft.com/office/drawing/2014/main" id="{3A77ABDC-910F-477C-B1D9-5E9E3087FE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110"/>
                <a:ext cx="268" cy="178"/>
              </a:xfrm>
              <a:custGeom>
                <a:avLst/>
                <a:gdLst>
                  <a:gd name="T0" fmla="*/ 28 w 310"/>
                  <a:gd name="T1" fmla="*/ 1 h 254"/>
                  <a:gd name="T2" fmla="*/ 22 w 310"/>
                  <a:gd name="T3" fmla="*/ 3 h 254"/>
                  <a:gd name="T4" fmla="*/ 9 w 310"/>
                  <a:gd name="T5" fmla="*/ 4 h 254"/>
                  <a:gd name="T6" fmla="*/ 22 w 310"/>
                  <a:gd name="T7" fmla="*/ 9 h 254"/>
                  <a:gd name="T8" fmla="*/ 33 w 310"/>
                  <a:gd name="T9" fmla="*/ 10 h 254"/>
                  <a:gd name="T10" fmla="*/ 43 w 310"/>
                  <a:gd name="T11" fmla="*/ 12 h 254"/>
                  <a:gd name="T12" fmla="*/ 53 w 310"/>
                  <a:gd name="T13" fmla="*/ 10 h 254"/>
                  <a:gd name="T14" fmla="*/ 60 w 310"/>
                  <a:gd name="T15" fmla="*/ 13 h 254"/>
                  <a:gd name="T16" fmla="*/ 63 w 310"/>
                  <a:gd name="T17" fmla="*/ 15 h 254"/>
                  <a:gd name="T18" fmla="*/ 48 w 310"/>
                  <a:gd name="T19" fmla="*/ 18 h 254"/>
                  <a:gd name="T20" fmla="*/ 37 w 310"/>
                  <a:gd name="T21" fmla="*/ 20 h 254"/>
                  <a:gd name="T22" fmla="*/ 29 w 310"/>
                  <a:gd name="T23" fmla="*/ 20 h 254"/>
                  <a:gd name="T24" fmla="*/ 23 w 310"/>
                  <a:gd name="T25" fmla="*/ 20 h 254"/>
                  <a:gd name="T26" fmla="*/ 18 w 310"/>
                  <a:gd name="T27" fmla="*/ 22 h 254"/>
                  <a:gd name="T28" fmla="*/ 16 w 310"/>
                  <a:gd name="T29" fmla="*/ 24 h 254"/>
                  <a:gd name="T30" fmla="*/ 30 w 310"/>
                  <a:gd name="T31" fmla="*/ 25 h 254"/>
                  <a:gd name="T32" fmla="*/ 40 w 310"/>
                  <a:gd name="T33" fmla="*/ 24 h 254"/>
                  <a:gd name="T34" fmla="*/ 48 w 310"/>
                  <a:gd name="T35" fmla="*/ 27 h 254"/>
                  <a:gd name="T36" fmla="*/ 53 w 310"/>
                  <a:gd name="T37" fmla="*/ 28 h 254"/>
                  <a:gd name="T38" fmla="*/ 58 w 310"/>
                  <a:gd name="T39" fmla="*/ 28 h 254"/>
                  <a:gd name="T40" fmla="*/ 64 w 310"/>
                  <a:gd name="T41" fmla="*/ 29 h 254"/>
                  <a:gd name="T42" fmla="*/ 75 w 310"/>
                  <a:gd name="T43" fmla="*/ 28 h 254"/>
                  <a:gd name="T44" fmla="*/ 85 w 310"/>
                  <a:gd name="T45" fmla="*/ 28 h 254"/>
                  <a:gd name="T46" fmla="*/ 96 w 310"/>
                  <a:gd name="T47" fmla="*/ 25 h 254"/>
                  <a:gd name="T48" fmla="*/ 94 w 310"/>
                  <a:gd name="T49" fmla="*/ 22 h 254"/>
                  <a:gd name="T50" fmla="*/ 91 w 310"/>
                  <a:gd name="T51" fmla="*/ 20 h 254"/>
                  <a:gd name="T52" fmla="*/ 97 w 310"/>
                  <a:gd name="T53" fmla="*/ 20 h 254"/>
                  <a:gd name="T54" fmla="*/ 102 w 310"/>
                  <a:gd name="T55" fmla="*/ 22 h 254"/>
                  <a:gd name="T56" fmla="*/ 103 w 310"/>
                  <a:gd name="T57" fmla="*/ 24 h 254"/>
                  <a:gd name="T58" fmla="*/ 109 w 310"/>
                  <a:gd name="T59" fmla="*/ 23 h 254"/>
                  <a:gd name="T60" fmla="*/ 126 w 310"/>
                  <a:gd name="T61" fmla="*/ 20 h 254"/>
                  <a:gd name="T62" fmla="*/ 122 w 310"/>
                  <a:gd name="T63" fmla="*/ 18 h 254"/>
                  <a:gd name="T64" fmla="*/ 108 w 310"/>
                  <a:gd name="T65" fmla="*/ 14 h 254"/>
                  <a:gd name="T66" fmla="*/ 111 w 310"/>
                  <a:gd name="T67" fmla="*/ 13 h 254"/>
                  <a:gd name="T68" fmla="*/ 116 w 310"/>
                  <a:gd name="T69" fmla="*/ 13 h 254"/>
                  <a:gd name="T70" fmla="*/ 105 w 310"/>
                  <a:gd name="T71" fmla="*/ 8 h 254"/>
                  <a:gd name="T72" fmla="*/ 97 w 310"/>
                  <a:gd name="T73" fmla="*/ 7 h 254"/>
                  <a:gd name="T74" fmla="*/ 93 w 310"/>
                  <a:gd name="T75" fmla="*/ 6 h 254"/>
                  <a:gd name="T76" fmla="*/ 84 w 310"/>
                  <a:gd name="T77" fmla="*/ 4 h 254"/>
                  <a:gd name="T78" fmla="*/ 64 w 310"/>
                  <a:gd name="T79" fmla="*/ 6 h 254"/>
                  <a:gd name="T80" fmla="*/ 69 w 310"/>
                  <a:gd name="T81" fmla="*/ 3 h 254"/>
                  <a:gd name="T82" fmla="*/ 58 w 310"/>
                  <a:gd name="T83" fmla="*/ 2 h 254"/>
                  <a:gd name="T84" fmla="*/ 50 w 310"/>
                  <a:gd name="T85" fmla="*/ 2 h 254"/>
                  <a:gd name="T86" fmla="*/ 28 w 310"/>
                  <a:gd name="T87" fmla="*/ 1 h 25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10"/>
                  <a:gd name="T133" fmla="*/ 0 h 254"/>
                  <a:gd name="T134" fmla="*/ 310 w 310"/>
                  <a:gd name="T135" fmla="*/ 254 h 25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10" h="254">
                    <a:moveTo>
                      <a:pt x="67" y="9"/>
                    </a:moveTo>
                    <a:cubicBezTo>
                      <a:pt x="63" y="15"/>
                      <a:pt x="51" y="23"/>
                      <a:pt x="51" y="23"/>
                    </a:cubicBezTo>
                    <a:cubicBezTo>
                      <a:pt x="43" y="34"/>
                      <a:pt x="33" y="35"/>
                      <a:pt x="21" y="39"/>
                    </a:cubicBezTo>
                    <a:cubicBezTo>
                      <a:pt x="0" y="71"/>
                      <a:pt x="30" y="74"/>
                      <a:pt x="53" y="77"/>
                    </a:cubicBezTo>
                    <a:cubicBezTo>
                      <a:pt x="61" y="89"/>
                      <a:pt x="63" y="87"/>
                      <a:pt x="79" y="85"/>
                    </a:cubicBezTo>
                    <a:cubicBezTo>
                      <a:pt x="88" y="88"/>
                      <a:pt x="93" y="96"/>
                      <a:pt x="103" y="99"/>
                    </a:cubicBezTo>
                    <a:cubicBezTo>
                      <a:pt x="117" y="96"/>
                      <a:pt x="116" y="89"/>
                      <a:pt x="127" y="85"/>
                    </a:cubicBezTo>
                    <a:cubicBezTo>
                      <a:pt x="134" y="90"/>
                      <a:pt x="138" y="94"/>
                      <a:pt x="143" y="101"/>
                    </a:cubicBezTo>
                    <a:cubicBezTo>
                      <a:pt x="140" y="116"/>
                      <a:pt x="134" y="117"/>
                      <a:pt x="149" y="127"/>
                    </a:cubicBezTo>
                    <a:cubicBezTo>
                      <a:pt x="161" y="144"/>
                      <a:pt x="126" y="147"/>
                      <a:pt x="115" y="151"/>
                    </a:cubicBezTo>
                    <a:cubicBezTo>
                      <a:pt x="109" y="160"/>
                      <a:pt x="100" y="169"/>
                      <a:pt x="89" y="173"/>
                    </a:cubicBezTo>
                    <a:cubicBezTo>
                      <a:pt x="81" y="172"/>
                      <a:pt x="76" y="171"/>
                      <a:pt x="69" y="169"/>
                    </a:cubicBezTo>
                    <a:cubicBezTo>
                      <a:pt x="65" y="168"/>
                      <a:pt x="57" y="165"/>
                      <a:pt x="57" y="165"/>
                    </a:cubicBezTo>
                    <a:cubicBezTo>
                      <a:pt x="46" y="169"/>
                      <a:pt x="46" y="177"/>
                      <a:pt x="43" y="187"/>
                    </a:cubicBezTo>
                    <a:cubicBezTo>
                      <a:pt x="42" y="191"/>
                      <a:pt x="39" y="199"/>
                      <a:pt x="39" y="199"/>
                    </a:cubicBezTo>
                    <a:cubicBezTo>
                      <a:pt x="50" y="203"/>
                      <a:pt x="61" y="204"/>
                      <a:pt x="73" y="205"/>
                    </a:cubicBezTo>
                    <a:cubicBezTo>
                      <a:pt x="82" y="203"/>
                      <a:pt x="86" y="201"/>
                      <a:pt x="95" y="203"/>
                    </a:cubicBezTo>
                    <a:cubicBezTo>
                      <a:pt x="107" y="211"/>
                      <a:pt x="111" y="218"/>
                      <a:pt x="115" y="231"/>
                    </a:cubicBezTo>
                    <a:cubicBezTo>
                      <a:pt x="116" y="235"/>
                      <a:pt x="123" y="234"/>
                      <a:pt x="127" y="235"/>
                    </a:cubicBezTo>
                    <a:cubicBezTo>
                      <a:pt x="131" y="236"/>
                      <a:pt x="139" y="239"/>
                      <a:pt x="139" y="239"/>
                    </a:cubicBezTo>
                    <a:cubicBezTo>
                      <a:pt x="144" y="246"/>
                      <a:pt x="147" y="248"/>
                      <a:pt x="155" y="251"/>
                    </a:cubicBezTo>
                    <a:cubicBezTo>
                      <a:pt x="169" y="250"/>
                      <a:pt x="187" y="254"/>
                      <a:pt x="181" y="237"/>
                    </a:cubicBezTo>
                    <a:cubicBezTo>
                      <a:pt x="184" y="220"/>
                      <a:pt x="192" y="228"/>
                      <a:pt x="203" y="235"/>
                    </a:cubicBezTo>
                    <a:cubicBezTo>
                      <a:pt x="224" y="233"/>
                      <a:pt x="224" y="232"/>
                      <a:pt x="229" y="213"/>
                    </a:cubicBezTo>
                    <a:cubicBezTo>
                      <a:pt x="229" y="211"/>
                      <a:pt x="229" y="192"/>
                      <a:pt x="225" y="185"/>
                    </a:cubicBezTo>
                    <a:cubicBezTo>
                      <a:pt x="223" y="181"/>
                      <a:pt x="217" y="173"/>
                      <a:pt x="217" y="173"/>
                    </a:cubicBezTo>
                    <a:cubicBezTo>
                      <a:pt x="220" y="163"/>
                      <a:pt x="224" y="165"/>
                      <a:pt x="233" y="167"/>
                    </a:cubicBezTo>
                    <a:cubicBezTo>
                      <a:pt x="240" y="172"/>
                      <a:pt x="242" y="175"/>
                      <a:pt x="245" y="183"/>
                    </a:cubicBezTo>
                    <a:cubicBezTo>
                      <a:pt x="246" y="188"/>
                      <a:pt x="244" y="193"/>
                      <a:pt x="247" y="197"/>
                    </a:cubicBezTo>
                    <a:cubicBezTo>
                      <a:pt x="250" y="201"/>
                      <a:pt x="256" y="194"/>
                      <a:pt x="261" y="193"/>
                    </a:cubicBezTo>
                    <a:cubicBezTo>
                      <a:pt x="276" y="188"/>
                      <a:pt x="290" y="178"/>
                      <a:pt x="303" y="169"/>
                    </a:cubicBezTo>
                    <a:cubicBezTo>
                      <a:pt x="310" y="158"/>
                      <a:pt x="302" y="153"/>
                      <a:pt x="293" y="147"/>
                    </a:cubicBezTo>
                    <a:cubicBezTo>
                      <a:pt x="281" y="129"/>
                      <a:pt x="283" y="126"/>
                      <a:pt x="259" y="123"/>
                    </a:cubicBezTo>
                    <a:cubicBezTo>
                      <a:pt x="256" y="115"/>
                      <a:pt x="257" y="111"/>
                      <a:pt x="265" y="107"/>
                    </a:cubicBezTo>
                    <a:cubicBezTo>
                      <a:pt x="269" y="105"/>
                      <a:pt x="277" y="103"/>
                      <a:pt x="277" y="103"/>
                    </a:cubicBezTo>
                    <a:cubicBezTo>
                      <a:pt x="287" y="88"/>
                      <a:pt x="269" y="66"/>
                      <a:pt x="253" y="63"/>
                    </a:cubicBezTo>
                    <a:cubicBezTo>
                      <a:pt x="239" y="60"/>
                      <a:pt x="244" y="62"/>
                      <a:pt x="233" y="59"/>
                    </a:cubicBezTo>
                    <a:cubicBezTo>
                      <a:pt x="229" y="58"/>
                      <a:pt x="221" y="55"/>
                      <a:pt x="221" y="55"/>
                    </a:cubicBezTo>
                    <a:cubicBezTo>
                      <a:pt x="200" y="60"/>
                      <a:pt x="217" y="38"/>
                      <a:pt x="201" y="33"/>
                    </a:cubicBezTo>
                    <a:cubicBezTo>
                      <a:pt x="185" y="35"/>
                      <a:pt x="169" y="36"/>
                      <a:pt x="155" y="45"/>
                    </a:cubicBezTo>
                    <a:cubicBezTo>
                      <a:pt x="145" y="30"/>
                      <a:pt x="152" y="30"/>
                      <a:pt x="167" y="25"/>
                    </a:cubicBezTo>
                    <a:cubicBezTo>
                      <a:pt x="163" y="10"/>
                      <a:pt x="155" y="15"/>
                      <a:pt x="139" y="17"/>
                    </a:cubicBezTo>
                    <a:cubicBezTo>
                      <a:pt x="131" y="20"/>
                      <a:pt x="127" y="22"/>
                      <a:pt x="119" y="19"/>
                    </a:cubicBezTo>
                    <a:cubicBezTo>
                      <a:pt x="106" y="0"/>
                      <a:pt x="74" y="29"/>
                      <a:pt x="67" y="9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15">
                <a:extLst>
                  <a:ext uri="{FF2B5EF4-FFF2-40B4-BE49-F238E27FC236}">
                    <a16:creationId xmlns:a16="http://schemas.microsoft.com/office/drawing/2014/main" id="{0736133C-A177-48CB-940D-E1D83678F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2" y="34"/>
                <a:ext cx="51" cy="34"/>
              </a:xfrm>
              <a:custGeom>
                <a:avLst/>
                <a:gdLst>
                  <a:gd name="T0" fmla="*/ 10 w 59"/>
                  <a:gd name="T1" fmla="*/ 0 h 50"/>
                  <a:gd name="T2" fmla="*/ 0 w 59"/>
                  <a:gd name="T3" fmla="*/ 1 h 50"/>
                  <a:gd name="T4" fmla="*/ 12 w 59"/>
                  <a:gd name="T5" fmla="*/ 3 h 50"/>
                  <a:gd name="T6" fmla="*/ 19 w 59"/>
                  <a:gd name="T7" fmla="*/ 5 h 50"/>
                  <a:gd name="T8" fmla="*/ 24 w 59"/>
                  <a:gd name="T9" fmla="*/ 3 h 50"/>
                  <a:gd name="T10" fmla="*/ 19 w 59"/>
                  <a:gd name="T11" fmla="*/ 1 h 50"/>
                  <a:gd name="T12" fmla="*/ 10 w 59"/>
                  <a:gd name="T13" fmla="*/ 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"/>
                  <a:gd name="T22" fmla="*/ 0 h 50"/>
                  <a:gd name="T23" fmla="*/ 59 w 59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" h="50">
                    <a:moveTo>
                      <a:pt x="26" y="0"/>
                    </a:moveTo>
                    <a:cubicBezTo>
                      <a:pt x="13" y="2"/>
                      <a:pt x="7" y="0"/>
                      <a:pt x="0" y="10"/>
                    </a:cubicBezTo>
                    <a:cubicBezTo>
                      <a:pt x="4" y="22"/>
                      <a:pt x="18" y="36"/>
                      <a:pt x="30" y="40"/>
                    </a:cubicBezTo>
                    <a:cubicBezTo>
                      <a:pt x="37" y="42"/>
                      <a:pt x="48" y="50"/>
                      <a:pt x="48" y="50"/>
                    </a:cubicBezTo>
                    <a:cubicBezTo>
                      <a:pt x="57" y="44"/>
                      <a:pt x="55" y="37"/>
                      <a:pt x="58" y="28"/>
                    </a:cubicBezTo>
                    <a:cubicBezTo>
                      <a:pt x="55" y="11"/>
                      <a:pt x="59" y="18"/>
                      <a:pt x="44" y="8"/>
                    </a:cubicBezTo>
                    <a:cubicBezTo>
                      <a:pt x="42" y="6"/>
                      <a:pt x="26" y="5"/>
                      <a:pt x="26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16">
                <a:extLst>
                  <a:ext uri="{FF2B5EF4-FFF2-40B4-BE49-F238E27FC236}">
                    <a16:creationId xmlns:a16="http://schemas.microsoft.com/office/drawing/2014/main" id="{7E3A4AAC-5BEF-4744-BD34-91DF18F57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5" y="99"/>
                <a:ext cx="75" cy="39"/>
              </a:xfrm>
              <a:custGeom>
                <a:avLst/>
                <a:gdLst>
                  <a:gd name="T0" fmla="*/ 19 w 86"/>
                  <a:gd name="T1" fmla="*/ 1 h 57"/>
                  <a:gd name="T2" fmla="*/ 10 w 86"/>
                  <a:gd name="T3" fmla="*/ 2 h 57"/>
                  <a:gd name="T4" fmla="*/ 3 w 86"/>
                  <a:gd name="T5" fmla="*/ 2 h 57"/>
                  <a:gd name="T6" fmla="*/ 7 w 86"/>
                  <a:gd name="T7" fmla="*/ 5 h 57"/>
                  <a:gd name="T8" fmla="*/ 33 w 86"/>
                  <a:gd name="T9" fmla="*/ 3 h 57"/>
                  <a:gd name="T10" fmla="*/ 38 w 86"/>
                  <a:gd name="T11" fmla="*/ 1 h 57"/>
                  <a:gd name="T12" fmla="*/ 25 w 86"/>
                  <a:gd name="T13" fmla="*/ 1 h 57"/>
                  <a:gd name="T14" fmla="*/ 19 w 86"/>
                  <a:gd name="T15" fmla="*/ 1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57"/>
                  <a:gd name="T26" fmla="*/ 86 w 86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57">
                    <a:moveTo>
                      <a:pt x="44" y="7"/>
                    </a:moveTo>
                    <a:cubicBezTo>
                      <a:pt x="39" y="14"/>
                      <a:pt x="31" y="20"/>
                      <a:pt x="24" y="25"/>
                    </a:cubicBezTo>
                    <a:cubicBezTo>
                      <a:pt x="16" y="19"/>
                      <a:pt x="12" y="22"/>
                      <a:pt x="4" y="27"/>
                    </a:cubicBezTo>
                    <a:cubicBezTo>
                      <a:pt x="0" y="38"/>
                      <a:pt x="4" y="53"/>
                      <a:pt x="16" y="57"/>
                    </a:cubicBezTo>
                    <a:cubicBezTo>
                      <a:pt x="33" y="51"/>
                      <a:pt x="60" y="45"/>
                      <a:pt x="74" y="35"/>
                    </a:cubicBezTo>
                    <a:cubicBezTo>
                      <a:pt x="78" y="29"/>
                      <a:pt x="86" y="17"/>
                      <a:pt x="86" y="17"/>
                    </a:cubicBezTo>
                    <a:cubicBezTo>
                      <a:pt x="80" y="0"/>
                      <a:pt x="74" y="5"/>
                      <a:pt x="56" y="7"/>
                    </a:cubicBezTo>
                    <a:cubicBezTo>
                      <a:pt x="43" y="11"/>
                      <a:pt x="44" y="15"/>
                      <a:pt x="44" y="7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17">
                <a:extLst>
                  <a:ext uri="{FF2B5EF4-FFF2-40B4-BE49-F238E27FC236}">
                    <a16:creationId xmlns:a16="http://schemas.microsoft.com/office/drawing/2014/main" id="{75A696DC-B36F-4071-9CEA-5F7BCE249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4" y="107"/>
                <a:ext cx="62" cy="23"/>
              </a:xfrm>
              <a:custGeom>
                <a:avLst/>
                <a:gdLst>
                  <a:gd name="T0" fmla="*/ 15 w 73"/>
                  <a:gd name="T1" fmla="*/ 0 h 34"/>
                  <a:gd name="T2" fmla="*/ 3 w 73"/>
                  <a:gd name="T3" fmla="*/ 1 h 34"/>
                  <a:gd name="T4" fmla="*/ 8 w 73"/>
                  <a:gd name="T5" fmla="*/ 3 h 34"/>
                  <a:gd name="T6" fmla="*/ 19 w 73"/>
                  <a:gd name="T7" fmla="*/ 3 h 34"/>
                  <a:gd name="T8" fmla="*/ 24 w 73"/>
                  <a:gd name="T9" fmla="*/ 2 h 34"/>
                  <a:gd name="T10" fmla="*/ 15 w 7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34"/>
                  <a:gd name="T20" fmla="*/ 73 w 7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34">
                    <a:moveTo>
                      <a:pt x="40" y="0"/>
                    </a:moveTo>
                    <a:cubicBezTo>
                      <a:pt x="30" y="6"/>
                      <a:pt x="20" y="10"/>
                      <a:pt x="10" y="16"/>
                    </a:cubicBezTo>
                    <a:cubicBezTo>
                      <a:pt x="0" y="31"/>
                      <a:pt x="13" y="30"/>
                      <a:pt x="24" y="34"/>
                    </a:cubicBezTo>
                    <a:cubicBezTo>
                      <a:pt x="44" y="31"/>
                      <a:pt x="35" y="34"/>
                      <a:pt x="52" y="28"/>
                    </a:cubicBezTo>
                    <a:cubicBezTo>
                      <a:pt x="57" y="26"/>
                      <a:pt x="64" y="20"/>
                      <a:pt x="64" y="20"/>
                    </a:cubicBezTo>
                    <a:cubicBezTo>
                      <a:pt x="73" y="7"/>
                      <a:pt x="48" y="8"/>
                      <a:pt x="40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18">
                <a:extLst>
                  <a:ext uri="{FF2B5EF4-FFF2-40B4-BE49-F238E27FC236}">
                    <a16:creationId xmlns:a16="http://schemas.microsoft.com/office/drawing/2014/main" id="{742A3AE6-5AC6-4D94-9A4E-8404DD010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73"/>
                <a:ext cx="74" cy="32"/>
              </a:xfrm>
              <a:custGeom>
                <a:avLst/>
                <a:gdLst>
                  <a:gd name="T0" fmla="*/ 25 w 85"/>
                  <a:gd name="T1" fmla="*/ 1 h 45"/>
                  <a:gd name="T2" fmla="*/ 12 w 85"/>
                  <a:gd name="T3" fmla="*/ 1 h 45"/>
                  <a:gd name="T4" fmla="*/ 0 w 85"/>
                  <a:gd name="T5" fmla="*/ 2 h 45"/>
                  <a:gd name="T6" fmla="*/ 17 w 85"/>
                  <a:gd name="T7" fmla="*/ 4 h 45"/>
                  <a:gd name="T8" fmla="*/ 28 w 85"/>
                  <a:gd name="T9" fmla="*/ 5 h 45"/>
                  <a:gd name="T10" fmla="*/ 37 w 85"/>
                  <a:gd name="T11" fmla="*/ 2 h 45"/>
                  <a:gd name="T12" fmla="*/ 36 w 85"/>
                  <a:gd name="T13" fmla="*/ 1 h 45"/>
                  <a:gd name="T14" fmla="*/ 28 w 85"/>
                  <a:gd name="T15" fmla="*/ 0 h 45"/>
                  <a:gd name="T16" fmla="*/ 25 w 85"/>
                  <a:gd name="T17" fmla="*/ 1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45"/>
                  <a:gd name="T29" fmla="*/ 85 w 85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45">
                    <a:moveTo>
                      <a:pt x="58" y="10"/>
                    </a:moveTo>
                    <a:cubicBezTo>
                      <a:pt x="39" y="16"/>
                      <a:pt x="45" y="10"/>
                      <a:pt x="28" y="4"/>
                    </a:cubicBezTo>
                    <a:cubicBezTo>
                      <a:pt x="7" y="6"/>
                      <a:pt x="5" y="2"/>
                      <a:pt x="0" y="18"/>
                    </a:cubicBezTo>
                    <a:cubicBezTo>
                      <a:pt x="5" y="34"/>
                      <a:pt x="26" y="31"/>
                      <a:pt x="40" y="32"/>
                    </a:cubicBezTo>
                    <a:cubicBezTo>
                      <a:pt x="50" y="42"/>
                      <a:pt x="49" y="45"/>
                      <a:pt x="64" y="40"/>
                    </a:cubicBezTo>
                    <a:cubicBezTo>
                      <a:pt x="69" y="32"/>
                      <a:pt x="77" y="25"/>
                      <a:pt x="84" y="18"/>
                    </a:cubicBezTo>
                    <a:cubicBezTo>
                      <a:pt x="83" y="14"/>
                      <a:pt x="85" y="9"/>
                      <a:pt x="82" y="6"/>
                    </a:cubicBezTo>
                    <a:cubicBezTo>
                      <a:pt x="78" y="1"/>
                      <a:pt x="64" y="0"/>
                      <a:pt x="64" y="0"/>
                    </a:cubicBezTo>
                    <a:cubicBezTo>
                      <a:pt x="56" y="3"/>
                      <a:pt x="47" y="21"/>
                      <a:pt x="58" y="1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19">
                <a:extLst>
                  <a:ext uri="{FF2B5EF4-FFF2-40B4-BE49-F238E27FC236}">
                    <a16:creationId xmlns:a16="http://schemas.microsoft.com/office/drawing/2014/main" id="{5DC3E6FB-8C8A-4DE1-9F70-3648AF1B7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9" y="43"/>
                <a:ext cx="51" cy="22"/>
              </a:xfrm>
              <a:custGeom>
                <a:avLst/>
                <a:gdLst>
                  <a:gd name="T0" fmla="*/ 8 w 58"/>
                  <a:gd name="T1" fmla="*/ 1 h 31"/>
                  <a:gd name="T2" fmla="*/ 0 w 58"/>
                  <a:gd name="T3" fmla="*/ 2 h 31"/>
                  <a:gd name="T4" fmla="*/ 10 w 58"/>
                  <a:gd name="T5" fmla="*/ 4 h 31"/>
                  <a:gd name="T6" fmla="*/ 13 w 58"/>
                  <a:gd name="T7" fmla="*/ 3 h 31"/>
                  <a:gd name="T8" fmla="*/ 24 w 58"/>
                  <a:gd name="T9" fmla="*/ 1 h 31"/>
                  <a:gd name="T10" fmla="*/ 20 w 58"/>
                  <a:gd name="T11" fmla="*/ 0 h 31"/>
                  <a:gd name="T12" fmla="*/ 8 w 58"/>
                  <a:gd name="T13" fmla="*/ 1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31"/>
                  <a:gd name="T23" fmla="*/ 58 w 58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31">
                    <a:moveTo>
                      <a:pt x="16" y="4"/>
                    </a:moveTo>
                    <a:cubicBezTo>
                      <a:pt x="2" y="13"/>
                      <a:pt x="7" y="8"/>
                      <a:pt x="0" y="18"/>
                    </a:cubicBezTo>
                    <a:cubicBezTo>
                      <a:pt x="5" y="26"/>
                      <a:pt x="11" y="25"/>
                      <a:pt x="20" y="28"/>
                    </a:cubicBezTo>
                    <a:cubicBezTo>
                      <a:pt x="36" y="23"/>
                      <a:pt x="17" y="31"/>
                      <a:pt x="28" y="20"/>
                    </a:cubicBezTo>
                    <a:cubicBezTo>
                      <a:pt x="33" y="15"/>
                      <a:pt x="46" y="13"/>
                      <a:pt x="52" y="12"/>
                    </a:cubicBezTo>
                    <a:cubicBezTo>
                      <a:pt x="58" y="3"/>
                      <a:pt x="53" y="3"/>
                      <a:pt x="44" y="0"/>
                    </a:cubicBezTo>
                    <a:cubicBezTo>
                      <a:pt x="38" y="1"/>
                      <a:pt x="20" y="8"/>
                      <a:pt x="16" y="4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20">
                <a:extLst>
                  <a:ext uri="{FF2B5EF4-FFF2-40B4-BE49-F238E27FC236}">
                    <a16:creationId xmlns:a16="http://schemas.microsoft.com/office/drawing/2014/main" id="{7A2D6A60-9BDB-4EBA-84CA-C0EA83AF1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0" y="46"/>
                <a:ext cx="131" cy="72"/>
              </a:xfrm>
              <a:custGeom>
                <a:avLst/>
                <a:gdLst>
                  <a:gd name="T0" fmla="*/ 16 w 152"/>
                  <a:gd name="T1" fmla="*/ 0 h 102"/>
                  <a:gd name="T2" fmla="*/ 6 w 152"/>
                  <a:gd name="T3" fmla="*/ 1 h 102"/>
                  <a:gd name="T4" fmla="*/ 3 w 152"/>
                  <a:gd name="T5" fmla="*/ 4 h 102"/>
                  <a:gd name="T6" fmla="*/ 5 w 152"/>
                  <a:gd name="T7" fmla="*/ 7 h 102"/>
                  <a:gd name="T8" fmla="*/ 0 w 152"/>
                  <a:gd name="T9" fmla="*/ 9 h 102"/>
                  <a:gd name="T10" fmla="*/ 22 w 152"/>
                  <a:gd name="T11" fmla="*/ 11 h 102"/>
                  <a:gd name="T12" fmla="*/ 34 w 152"/>
                  <a:gd name="T13" fmla="*/ 11 h 102"/>
                  <a:gd name="T14" fmla="*/ 62 w 152"/>
                  <a:gd name="T15" fmla="*/ 11 h 102"/>
                  <a:gd name="T16" fmla="*/ 31 w 152"/>
                  <a:gd name="T17" fmla="*/ 9 h 102"/>
                  <a:gd name="T18" fmla="*/ 22 w 152"/>
                  <a:gd name="T19" fmla="*/ 8 h 102"/>
                  <a:gd name="T20" fmla="*/ 18 w 152"/>
                  <a:gd name="T21" fmla="*/ 6 h 102"/>
                  <a:gd name="T22" fmla="*/ 21 w 152"/>
                  <a:gd name="T23" fmla="*/ 4 h 102"/>
                  <a:gd name="T24" fmla="*/ 16 w 152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2"/>
                  <a:gd name="T40" fmla="*/ 0 h 102"/>
                  <a:gd name="T41" fmla="*/ 152 w 152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2" h="102">
                    <a:moveTo>
                      <a:pt x="38" y="0"/>
                    </a:moveTo>
                    <a:cubicBezTo>
                      <a:pt x="22" y="5"/>
                      <a:pt x="30" y="3"/>
                      <a:pt x="14" y="6"/>
                    </a:cubicBezTo>
                    <a:cubicBezTo>
                      <a:pt x="18" y="22"/>
                      <a:pt x="22" y="32"/>
                      <a:pt x="4" y="38"/>
                    </a:cubicBezTo>
                    <a:cubicBezTo>
                      <a:pt x="1" y="47"/>
                      <a:pt x="7" y="49"/>
                      <a:pt x="12" y="56"/>
                    </a:cubicBezTo>
                    <a:cubicBezTo>
                      <a:pt x="10" y="65"/>
                      <a:pt x="9" y="69"/>
                      <a:pt x="0" y="72"/>
                    </a:cubicBezTo>
                    <a:cubicBezTo>
                      <a:pt x="5" y="88"/>
                      <a:pt x="45" y="85"/>
                      <a:pt x="56" y="86"/>
                    </a:cubicBezTo>
                    <a:cubicBezTo>
                      <a:pt x="72" y="97"/>
                      <a:pt x="63" y="95"/>
                      <a:pt x="82" y="92"/>
                    </a:cubicBezTo>
                    <a:cubicBezTo>
                      <a:pt x="86" y="92"/>
                      <a:pt x="147" y="102"/>
                      <a:pt x="152" y="86"/>
                    </a:cubicBezTo>
                    <a:cubicBezTo>
                      <a:pt x="123" y="66"/>
                      <a:pt x="128" y="72"/>
                      <a:pt x="76" y="70"/>
                    </a:cubicBezTo>
                    <a:cubicBezTo>
                      <a:pt x="62" y="56"/>
                      <a:pt x="81" y="73"/>
                      <a:pt x="54" y="62"/>
                    </a:cubicBezTo>
                    <a:cubicBezTo>
                      <a:pt x="50" y="60"/>
                      <a:pt x="48" y="55"/>
                      <a:pt x="44" y="52"/>
                    </a:cubicBezTo>
                    <a:cubicBezTo>
                      <a:pt x="41" y="43"/>
                      <a:pt x="42" y="39"/>
                      <a:pt x="50" y="34"/>
                    </a:cubicBezTo>
                    <a:cubicBezTo>
                      <a:pt x="52" y="27"/>
                      <a:pt x="42" y="9"/>
                      <a:pt x="38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21">
                <a:extLst>
                  <a:ext uri="{FF2B5EF4-FFF2-40B4-BE49-F238E27FC236}">
                    <a16:creationId xmlns:a16="http://schemas.microsoft.com/office/drawing/2014/main" id="{40AF2BC4-DD3C-4A8E-889F-9DEFE9A9D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75"/>
                <a:ext cx="29" cy="14"/>
              </a:xfrm>
              <a:custGeom>
                <a:avLst/>
                <a:gdLst>
                  <a:gd name="T0" fmla="*/ 13 w 34"/>
                  <a:gd name="T1" fmla="*/ 0 h 20"/>
                  <a:gd name="T2" fmla="*/ 9 w 34"/>
                  <a:gd name="T3" fmla="*/ 3 h 20"/>
                  <a:gd name="T4" fmla="*/ 3 w 34"/>
                  <a:gd name="T5" fmla="*/ 2 h 20"/>
                  <a:gd name="T6" fmla="*/ 3 w 34"/>
                  <a:gd name="T7" fmla="*/ 1 h 20"/>
                  <a:gd name="T8" fmla="*/ 13 w 34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0"/>
                  <a:gd name="T17" fmla="*/ 34 w 3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0">
                    <a:moveTo>
                      <a:pt x="34" y="0"/>
                    </a:moveTo>
                    <a:cubicBezTo>
                      <a:pt x="32" y="10"/>
                      <a:pt x="34" y="17"/>
                      <a:pt x="24" y="20"/>
                    </a:cubicBezTo>
                    <a:cubicBezTo>
                      <a:pt x="17" y="19"/>
                      <a:pt x="10" y="20"/>
                      <a:pt x="4" y="18"/>
                    </a:cubicBezTo>
                    <a:cubicBezTo>
                      <a:pt x="0" y="17"/>
                      <a:pt x="2" y="7"/>
                      <a:pt x="4" y="6"/>
                    </a:cubicBezTo>
                    <a:cubicBezTo>
                      <a:pt x="12" y="0"/>
                      <a:pt x="24" y="0"/>
                      <a:pt x="34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22">
                <a:extLst>
                  <a:ext uri="{FF2B5EF4-FFF2-40B4-BE49-F238E27FC236}">
                    <a16:creationId xmlns:a16="http://schemas.microsoft.com/office/drawing/2014/main" id="{74B9081C-7F80-4947-AAAC-AFBF798301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1" y="753"/>
                <a:ext cx="18" cy="11"/>
              </a:xfrm>
              <a:custGeom>
                <a:avLst/>
                <a:gdLst>
                  <a:gd name="T0" fmla="*/ 3 w 21"/>
                  <a:gd name="T1" fmla="*/ 0 h 16"/>
                  <a:gd name="T2" fmla="*/ 5 w 21"/>
                  <a:gd name="T3" fmla="*/ 2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23">
                <a:extLst>
                  <a:ext uri="{FF2B5EF4-FFF2-40B4-BE49-F238E27FC236}">
                    <a16:creationId xmlns:a16="http://schemas.microsoft.com/office/drawing/2014/main" id="{67E755DC-B294-4AA0-B7CC-43DCE46428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" y="776"/>
                <a:ext cx="19" cy="11"/>
              </a:xfrm>
              <a:custGeom>
                <a:avLst/>
                <a:gdLst>
                  <a:gd name="T0" fmla="*/ 3 w 21"/>
                  <a:gd name="T1" fmla="*/ 0 h 16"/>
                  <a:gd name="T2" fmla="*/ 7 w 21"/>
                  <a:gd name="T3" fmla="*/ 2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24">
                <a:extLst>
                  <a:ext uri="{FF2B5EF4-FFF2-40B4-BE49-F238E27FC236}">
                    <a16:creationId xmlns:a16="http://schemas.microsoft.com/office/drawing/2014/main" id="{EE44F692-C8BE-4289-B0B3-82CF01EAB5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" y="899"/>
                <a:ext cx="17" cy="12"/>
              </a:xfrm>
              <a:custGeom>
                <a:avLst/>
                <a:gdLst>
                  <a:gd name="T0" fmla="*/ 2 w 21"/>
                  <a:gd name="T1" fmla="*/ 0 h 16"/>
                  <a:gd name="T2" fmla="*/ 4 w 21"/>
                  <a:gd name="T3" fmla="*/ 3 h 16"/>
                  <a:gd name="T4" fmla="*/ 2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solidFill>
                <a:srgbClr val="666699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25">
                <a:extLst>
                  <a:ext uri="{FF2B5EF4-FFF2-40B4-BE49-F238E27FC236}">
                    <a16:creationId xmlns:a16="http://schemas.microsoft.com/office/drawing/2014/main" id="{86C0F2B4-ACC9-4A22-B83D-C567E2616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1" y="447"/>
                <a:ext cx="44" cy="17"/>
              </a:xfrm>
              <a:custGeom>
                <a:avLst/>
                <a:gdLst>
                  <a:gd name="T0" fmla="*/ 5 w 51"/>
                  <a:gd name="T1" fmla="*/ 0 h 24"/>
                  <a:gd name="T2" fmla="*/ 3 w 51"/>
                  <a:gd name="T3" fmla="*/ 2 h 24"/>
                  <a:gd name="T4" fmla="*/ 11 w 51"/>
                  <a:gd name="T5" fmla="*/ 3 h 24"/>
                  <a:gd name="T6" fmla="*/ 14 w 51"/>
                  <a:gd name="T7" fmla="*/ 1 h 24"/>
                  <a:gd name="T8" fmla="*/ 5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26">
                <a:extLst>
                  <a:ext uri="{FF2B5EF4-FFF2-40B4-BE49-F238E27FC236}">
                    <a16:creationId xmlns:a16="http://schemas.microsoft.com/office/drawing/2014/main" id="{97EBE391-3D80-4F42-B28C-BD5FF14E5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6" y="255"/>
                <a:ext cx="44" cy="17"/>
              </a:xfrm>
              <a:custGeom>
                <a:avLst/>
                <a:gdLst>
                  <a:gd name="T0" fmla="*/ 5 w 51"/>
                  <a:gd name="T1" fmla="*/ 0 h 24"/>
                  <a:gd name="T2" fmla="*/ 3 w 51"/>
                  <a:gd name="T3" fmla="*/ 2 h 24"/>
                  <a:gd name="T4" fmla="*/ 11 w 51"/>
                  <a:gd name="T5" fmla="*/ 3 h 24"/>
                  <a:gd name="T6" fmla="*/ 14 w 51"/>
                  <a:gd name="T7" fmla="*/ 1 h 24"/>
                  <a:gd name="T8" fmla="*/ 5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27">
                <a:extLst>
                  <a:ext uri="{FF2B5EF4-FFF2-40B4-BE49-F238E27FC236}">
                    <a16:creationId xmlns:a16="http://schemas.microsoft.com/office/drawing/2014/main" id="{95FA7C58-97F2-4012-A08E-FD192EED2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1" y="88"/>
                <a:ext cx="45" cy="17"/>
              </a:xfrm>
              <a:custGeom>
                <a:avLst/>
                <a:gdLst>
                  <a:gd name="T0" fmla="*/ 6 w 51"/>
                  <a:gd name="T1" fmla="*/ 0 h 24"/>
                  <a:gd name="T2" fmla="*/ 4 w 51"/>
                  <a:gd name="T3" fmla="*/ 2 h 24"/>
                  <a:gd name="T4" fmla="*/ 13 w 51"/>
                  <a:gd name="T5" fmla="*/ 3 h 24"/>
                  <a:gd name="T6" fmla="*/ 16 w 51"/>
                  <a:gd name="T7" fmla="*/ 1 h 24"/>
                  <a:gd name="T8" fmla="*/ 6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28">
                <a:extLst>
                  <a:ext uri="{FF2B5EF4-FFF2-40B4-BE49-F238E27FC236}">
                    <a16:creationId xmlns:a16="http://schemas.microsoft.com/office/drawing/2014/main" id="{CD2B67F0-F0DB-4A2C-9E23-95304FF9F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189"/>
                <a:ext cx="43" cy="17"/>
              </a:xfrm>
              <a:custGeom>
                <a:avLst/>
                <a:gdLst>
                  <a:gd name="T0" fmla="*/ 5 w 51"/>
                  <a:gd name="T1" fmla="*/ 0 h 24"/>
                  <a:gd name="T2" fmla="*/ 3 w 51"/>
                  <a:gd name="T3" fmla="*/ 2 h 24"/>
                  <a:gd name="T4" fmla="*/ 9 w 51"/>
                  <a:gd name="T5" fmla="*/ 3 h 24"/>
                  <a:gd name="T6" fmla="*/ 12 w 51"/>
                  <a:gd name="T7" fmla="*/ 1 h 24"/>
                  <a:gd name="T8" fmla="*/ 5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29">
                <a:extLst>
                  <a:ext uri="{FF2B5EF4-FFF2-40B4-BE49-F238E27FC236}">
                    <a16:creationId xmlns:a16="http://schemas.microsoft.com/office/drawing/2014/main" id="{B830894F-8D73-44FC-8B20-39D55FBD6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" y="0"/>
                <a:ext cx="801" cy="323"/>
              </a:xfrm>
              <a:custGeom>
                <a:avLst/>
                <a:gdLst>
                  <a:gd name="T0" fmla="*/ 12 w 929"/>
                  <a:gd name="T1" fmla="*/ 6 h 462"/>
                  <a:gd name="T2" fmla="*/ 3 w 929"/>
                  <a:gd name="T3" fmla="*/ 10 h 462"/>
                  <a:gd name="T4" fmla="*/ 15 w 929"/>
                  <a:gd name="T5" fmla="*/ 12 h 462"/>
                  <a:gd name="T6" fmla="*/ 7 w 929"/>
                  <a:gd name="T7" fmla="*/ 14 h 462"/>
                  <a:gd name="T8" fmla="*/ 43 w 929"/>
                  <a:gd name="T9" fmla="*/ 15 h 462"/>
                  <a:gd name="T10" fmla="*/ 58 w 929"/>
                  <a:gd name="T11" fmla="*/ 15 h 462"/>
                  <a:gd name="T12" fmla="*/ 103 w 929"/>
                  <a:gd name="T13" fmla="*/ 9 h 462"/>
                  <a:gd name="T14" fmla="*/ 123 w 929"/>
                  <a:gd name="T15" fmla="*/ 7 h 462"/>
                  <a:gd name="T16" fmla="*/ 133 w 929"/>
                  <a:gd name="T17" fmla="*/ 9 h 462"/>
                  <a:gd name="T18" fmla="*/ 112 w 929"/>
                  <a:gd name="T19" fmla="*/ 10 h 462"/>
                  <a:gd name="T20" fmla="*/ 100 w 929"/>
                  <a:gd name="T21" fmla="*/ 13 h 462"/>
                  <a:gd name="T22" fmla="*/ 105 w 929"/>
                  <a:gd name="T23" fmla="*/ 14 h 462"/>
                  <a:gd name="T24" fmla="*/ 106 w 929"/>
                  <a:gd name="T25" fmla="*/ 19 h 462"/>
                  <a:gd name="T26" fmla="*/ 143 w 929"/>
                  <a:gd name="T27" fmla="*/ 22 h 462"/>
                  <a:gd name="T28" fmla="*/ 138 w 929"/>
                  <a:gd name="T29" fmla="*/ 24 h 462"/>
                  <a:gd name="T30" fmla="*/ 151 w 929"/>
                  <a:gd name="T31" fmla="*/ 29 h 462"/>
                  <a:gd name="T32" fmla="*/ 143 w 929"/>
                  <a:gd name="T33" fmla="*/ 31 h 462"/>
                  <a:gd name="T34" fmla="*/ 133 w 929"/>
                  <a:gd name="T35" fmla="*/ 35 h 462"/>
                  <a:gd name="T36" fmla="*/ 121 w 929"/>
                  <a:gd name="T37" fmla="*/ 38 h 462"/>
                  <a:gd name="T38" fmla="*/ 120 w 929"/>
                  <a:gd name="T39" fmla="*/ 50 h 462"/>
                  <a:gd name="T40" fmla="*/ 137 w 929"/>
                  <a:gd name="T41" fmla="*/ 52 h 462"/>
                  <a:gd name="T42" fmla="*/ 160 w 929"/>
                  <a:gd name="T43" fmla="*/ 52 h 462"/>
                  <a:gd name="T44" fmla="*/ 170 w 929"/>
                  <a:gd name="T45" fmla="*/ 50 h 462"/>
                  <a:gd name="T46" fmla="*/ 208 w 929"/>
                  <a:gd name="T47" fmla="*/ 41 h 462"/>
                  <a:gd name="T48" fmla="*/ 235 w 929"/>
                  <a:gd name="T49" fmla="*/ 39 h 462"/>
                  <a:gd name="T50" fmla="*/ 266 w 929"/>
                  <a:gd name="T51" fmla="*/ 36 h 462"/>
                  <a:gd name="T52" fmla="*/ 295 w 929"/>
                  <a:gd name="T53" fmla="*/ 34 h 462"/>
                  <a:gd name="T54" fmla="*/ 313 w 929"/>
                  <a:gd name="T55" fmla="*/ 30 h 462"/>
                  <a:gd name="T56" fmla="*/ 329 w 929"/>
                  <a:gd name="T57" fmla="*/ 24 h 462"/>
                  <a:gd name="T58" fmla="*/ 329 w 929"/>
                  <a:gd name="T59" fmla="*/ 18 h 462"/>
                  <a:gd name="T60" fmla="*/ 329 w 929"/>
                  <a:gd name="T61" fmla="*/ 15 h 462"/>
                  <a:gd name="T62" fmla="*/ 342 w 929"/>
                  <a:gd name="T63" fmla="*/ 10 h 462"/>
                  <a:gd name="T64" fmla="*/ 360 w 929"/>
                  <a:gd name="T65" fmla="*/ 10 h 462"/>
                  <a:gd name="T66" fmla="*/ 379 w 929"/>
                  <a:gd name="T67" fmla="*/ 6 h 462"/>
                  <a:gd name="T68" fmla="*/ 365 w 929"/>
                  <a:gd name="T69" fmla="*/ 6 h 462"/>
                  <a:gd name="T70" fmla="*/ 348 w 929"/>
                  <a:gd name="T71" fmla="*/ 5 h 462"/>
                  <a:gd name="T72" fmla="*/ 327 w 929"/>
                  <a:gd name="T73" fmla="*/ 2 h 462"/>
                  <a:gd name="T74" fmla="*/ 264 w 929"/>
                  <a:gd name="T75" fmla="*/ 3 h 462"/>
                  <a:gd name="T76" fmla="*/ 240 w 929"/>
                  <a:gd name="T77" fmla="*/ 4 h 462"/>
                  <a:gd name="T78" fmla="*/ 228 w 929"/>
                  <a:gd name="T79" fmla="*/ 4 h 462"/>
                  <a:gd name="T80" fmla="*/ 212 w 929"/>
                  <a:gd name="T81" fmla="*/ 6 h 462"/>
                  <a:gd name="T82" fmla="*/ 197 w 929"/>
                  <a:gd name="T83" fmla="*/ 3 h 462"/>
                  <a:gd name="T84" fmla="*/ 178 w 929"/>
                  <a:gd name="T85" fmla="*/ 5 h 462"/>
                  <a:gd name="T86" fmla="*/ 151 w 929"/>
                  <a:gd name="T87" fmla="*/ 6 h 462"/>
                  <a:gd name="T88" fmla="*/ 169 w 929"/>
                  <a:gd name="T89" fmla="*/ 4 h 462"/>
                  <a:gd name="T90" fmla="*/ 145 w 929"/>
                  <a:gd name="T91" fmla="*/ 1 h 462"/>
                  <a:gd name="T92" fmla="*/ 138 w 929"/>
                  <a:gd name="T93" fmla="*/ 1 h 462"/>
                  <a:gd name="T94" fmla="*/ 129 w 929"/>
                  <a:gd name="T95" fmla="*/ 1 h 462"/>
                  <a:gd name="T96" fmla="*/ 98 w 929"/>
                  <a:gd name="T97" fmla="*/ 2 h 462"/>
                  <a:gd name="T98" fmla="*/ 66 w 929"/>
                  <a:gd name="T99" fmla="*/ 3 h 462"/>
                  <a:gd name="T100" fmla="*/ 44 w 929"/>
                  <a:gd name="T101" fmla="*/ 3 h 462"/>
                  <a:gd name="T102" fmla="*/ 46 w 929"/>
                  <a:gd name="T103" fmla="*/ 8 h 462"/>
                  <a:gd name="T104" fmla="*/ 43 w 929"/>
                  <a:gd name="T105" fmla="*/ 6 h 462"/>
                  <a:gd name="T106" fmla="*/ 25 w 929"/>
                  <a:gd name="T107" fmla="*/ 5 h 4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29"/>
                  <a:gd name="T163" fmla="*/ 0 h 462"/>
                  <a:gd name="T164" fmla="*/ 929 w 929"/>
                  <a:gd name="T165" fmla="*/ 462 h 4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29" h="462">
                    <a:moveTo>
                      <a:pt x="60" y="42"/>
                    </a:moveTo>
                    <a:cubicBezTo>
                      <a:pt x="40" y="45"/>
                      <a:pt x="42" y="46"/>
                      <a:pt x="28" y="56"/>
                    </a:cubicBezTo>
                    <a:cubicBezTo>
                      <a:pt x="26" y="74"/>
                      <a:pt x="27" y="75"/>
                      <a:pt x="10" y="78"/>
                    </a:cubicBezTo>
                    <a:cubicBezTo>
                      <a:pt x="4" y="82"/>
                      <a:pt x="0" y="82"/>
                      <a:pt x="6" y="92"/>
                    </a:cubicBezTo>
                    <a:cubicBezTo>
                      <a:pt x="10" y="98"/>
                      <a:pt x="21" y="96"/>
                      <a:pt x="28" y="98"/>
                    </a:cubicBezTo>
                    <a:cubicBezTo>
                      <a:pt x="31" y="99"/>
                      <a:pt x="36" y="100"/>
                      <a:pt x="36" y="100"/>
                    </a:cubicBezTo>
                    <a:cubicBezTo>
                      <a:pt x="47" y="99"/>
                      <a:pt x="69" y="97"/>
                      <a:pt x="50" y="110"/>
                    </a:cubicBezTo>
                    <a:cubicBezTo>
                      <a:pt x="37" y="108"/>
                      <a:pt x="24" y="104"/>
                      <a:pt x="16" y="116"/>
                    </a:cubicBezTo>
                    <a:cubicBezTo>
                      <a:pt x="24" y="141"/>
                      <a:pt x="68" y="125"/>
                      <a:pt x="94" y="126"/>
                    </a:cubicBezTo>
                    <a:cubicBezTo>
                      <a:pt x="98" y="129"/>
                      <a:pt x="100" y="134"/>
                      <a:pt x="104" y="136"/>
                    </a:cubicBezTo>
                    <a:cubicBezTo>
                      <a:pt x="108" y="138"/>
                      <a:pt x="116" y="140"/>
                      <a:pt x="116" y="140"/>
                    </a:cubicBezTo>
                    <a:cubicBezTo>
                      <a:pt x="129" y="138"/>
                      <a:pt x="133" y="139"/>
                      <a:pt x="142" y="130"/>
                    </a:cubicBezTo>
                    <a:cubicBezTo>
                      <a:pt x="151" y="104"/>
                      <a:pt x="179" y="110"/>
                      <a:pt x="202" y="102"/>
                    </a:cubicBezTo>
                    <a:cubicBezTo>
                      <a:pt x="219" y="96"/>
                      <a:pt x="233" y="84"/>
                      <a:pt x="250" y="78"/>
                    </a:cubicBezTo>
                    <a:cubicBezTo>
                      <a:pt x="260" y="75"/>
                      <a:pt x="269" y="74"/>
                      <a:pt x="280" y="72"/>
                    </a:cubicBezTo>
                    <a:cubicBezTo>
                      <a:pt x="287" y="71"/>
                      <a:pt x="300" y="66"/>
                      <a:pt x="300" y="66"/>
                    </a:cubicBezTo>
                    <a:cubicBezTo>
                      <a:pt x="311" y="49"/>
                      <a:pt x="336" y="54"/>
                      <a:pt x="354" y="60"/>
                    </a:cubicBezTo>
                    <a:cubicBezTo>
                      <a:pt x="367" y="79"/>
                      <a:pt x="335" y="79"/>
                      <a:pt x="324" y="80"/>
                    </a:cubicBezTo>
                    <a:cubicBezTo>
                      <a:pt x="312" y="83"/>
                      <a:pt x="306" y="93"/>
                      <a:pt x="292" y="96"/>
                    </a:cubicBezTo>
                    <a:cubicBezTo>
                      <a:pt x="284" y="94"/>
                      <a:pt x="279" y="90"/>
                      <a:pt x="272" y="88"/>
                    </a:cubicBezTo>
                    <a:cubicBezTo>
                      <a:pt x="253" y="91"/>
                      <a:pt x="232" y="96"/>
                      <a:pt x="214" y="102"/>
                    </a:cubicBezTo>
                    <a:cubicBezTo>
                      <a:pt x="223" y="108"/>
                      <a:pt x="231" y="109"/>
                      <a:pt x="242" y="112"/>
                    </a:cubicBezTo>
                    <a:cubicBezTo>
                      <a:pt x="245" y="113"/>
                      <a:pt x="250" y="114"/>
                      <a:pt x="250" y="114"/>
                    </a:cubicBezTo>
                    <a:cubicBezTo>
                      <a:pt x="251" y="116"/>
                      <a:pt x="255" y="118"/>
                      <a:pt x="254" y="120"/>
                    </a:cubicBezTo>
                    <a:cubicBezTo>
                      <a:pt x="252" y="124"/>
                      <a:pt x="242" y="128"/>
                      <a:pt x="242" y="128"/>
                    </a:cubicBezTo>
                    <a:cubicBezTo>
                      <a:pt x="233" y="141"/>
                      <a:pt x="247" y="154"/>
                      <a:pt x="260" y="158"/>
                    </a:cubicBezTo>
                    <a:cubicBezTo>
                      <a:pt x="282" y="155"/>
                      <a:pt x="295" y="151"/>
                      <a:pt x="318" y="150"/>
                    </a:cubicBezTo>
                    <a:cubicBezTo>
                      <a:pt x="334" y="155"/>
                      <a:pt x="345" y="176"/>
                      <a:pt x="350" y="192"/>
                    </a:cubicBezTo>
                    <a:cubicBezTo>
                      <a:pt x="349" y="195"/>
                      <a:pt x="350" y="199"/>
                      <a:pt x="348" y="202"/>
                    </a:cubicBezTo>
                    <a:cubicBezTo>
                      <a:pt x="345" y="206"/>
                      <a:pt x="336" y="210"/>
                      <a:pt x="336" y="210"/>
                    </a:cubicBezTo>
                    <a:cubicBezTo>
                      <a:pt x="327" y="224"/>
                      <a:pt x="332" y="235"/>
                      <a:pt x="348" y="240"/>
                    </a:cubicBezTo>
                    <a:cubicBezTo>
                      <a:pt x="358" y="237"/>
                      <a:pt x="362" y="237"/>
                      <a:pt x="368" y="246"/>
                    </a:cubicBezTo>
                    <a:cubicBezTo>
                      <a:pt x="360" y="252"/>
                      <a:pt x="346" y="246"/>
                      <a:pt x="338" y="252"/>
                    </a:cubicBezTo>
                    <a:cubicBezTo>
                      <a:pt x="326" y="260"/>
                      <a:pt x="346" y="265"/>
                      <a:pt x="348" y="266"/>
                    </a:cubicBezTo>
                    <a:cubicBezTo>
                      <a:pt x="352" y="278"/>
                      <a:pt x="347" y="279"/>
                      <a:pt x="336" y="286"/>
                    </a:cubicBezTo>
                    <a:cubicBezTo>
                      <a:pt x="332" y="289"/>
                      <a:pt x="324" y="294"/>
                      <a:pt x="324" y="294"/>
                    </a:cubicBezTo>
                    <a:cubicBezTo>
                      <a:pt x="315" y="308"/>
                      <a:pt x="320" y="303"/>
                      <a:pt x="310" y="310"/>
                    </a:cubicBezTo>
                    <a:cubicBezTo>
                      <a:pt x="306" y="316"/>
                      <a:pt x="294" y="324"/>
                      <a:pt x="294" y="324"/>
                    </a:cubicBezTo>
                    <a:cubicBezTo>
                      <a:pt x="285" y="338"/>
                      <a:pt x="288" y="331"/>
                      <a:pt x="284" y="342"/>
                    </a:cubicBezTo>
                    <a:cubicBezTo>
                      <a:pt x="285" y="374"/>
                      <a:pt x="283" y="393"/>
                      <a:pt x="292" y="420"/>
                    </a:cubicBezTo>
                    <a:cubicBezTo>
                      <a:pt x="295" y="429"/>
                      <a:pt x="307" y="435"/>
                      <a:pt x="314" y="440"/>
                    </a:cubicBezTo>
                    <a:cubicBezTo>
                      <a:pt x="319" y="444"/>
                      <a:pt x="332" y="446"/>
                      <a:pt x="332" y="446"/>
                    </a:cubicBezTo>
                    <a:cubicBezTo>
                      <a:pt x="340" y="457"/>
                      <a:pt x="345" y="459"/>
                      <a:pt x="358" y="462"/>
                    </a:cubicBezTo>
                    <a:cubicBezTo>
                      <a:pt x="376" y="459"/>
                      <a:pt x="375" y="457"/>
                      <a:pt x="388" y="448"/>
                    </a:cubicBezTo>
                    <a:cubicBezTo>
                      <a:pt x="390" y="441"/>
                      <a:pt x="394" y="435"/>
                      <a:pt x="400" y="430"/>
                    </a:cubicBezTo>
                    <a:cubicBezTo>
                      <a:pt x="404" y="427"/>
                      <a:pt x="412" y="422"/>
                      <a:pt x="412" y="422"/>
                    </a:cubicBezTo>
                    <a:cubicBezTo>
                      <a:pt x="417" y="415"/>
                      <a:pt x="451" y="367"/>
                      <a:pt x="458" y="364"/>
                    </a:cubicBezTo>
                    <a:cubicBezTo>
                      <a:pt x="475" y="356"/>
                      <a:pt x="486" y="357"/>
                      <a:pt x="506" y="356"/>
                    </a:cubicBezTo>
                    <a:cubicBezTo>
                      <a:pt x="525" y="350"/>
                      <a:pt x="533" y="342"/>
                      <a:pt x="554" y="340"/>
                    </a:cubicBezTo>
                    <a:cubicBezTo>
                      <a:pt x="560" y="338"/>
                      <a:pt x="566" y="336"/>
                      <a:pt x="572" y="334"/>
                    </a:cubicBezTo>
                    <a:cubicBezTo>
                      <a:pt x="576" y="333"/>
                      <a:pt x="584" y="330"/>
                      <a:pt x="584" y="330"/>
                    </a:cubicBezTo>
                    <a:cubicBezTo>
                      <a:pt x="603" y="311"/>
                      <a:pt x="618" y="310"/>
                      <a:pt x="646" y="308"/>
                    </a:cubicBezTo>
                    <a:cubicBezTo>
                      <a:pt x="665" y="304"/>
                      <a:pt x="684" y="303"/>
                      <a:pt x="704" y="302"/>
                    </a:cubicBezTo>
                    <a:cubicBezTo>
                      <a:pt x="712" y="299"/>
                      <a:pt x="712" y="293"/>
                      <a:pt x="720" y="290"/>
                    </a:cubicBezTo>
                    <a:cubicBezTo>
                      <a:pt x="732" y="285"/>
                      <a:pt x="743" y="285"/>
                      <a:pt x="754" y="278"/>
                    </a:cubicBezTo>
                    <a:cubicBezTo>
                      <a:pt x="756" y="271"/>
                      <a:pt x="760" y="267"/>
                      <a:pt x="762" y="260"/>
                    </a:cubicBezTo>
                    <a:cubicBezTo>
                      <a:pt x="763" y="247"/>
                      <a:pt x="762" y="233"/>
                      <a:pt x="764" y="220"/>
                    </a:cubicBezTo>
                    <a:cubicBezTo>
                      <a:pt x="764" y="219"/>
                      <a:pt x="794" y="204"/>
                      <a:pt x="800" y="200"/>
                    </a:cubicBezTo>
                    <a:cubicBezTo>
                      <a:pt x="807" y="189"/>
                      <a:pt x="808" y="186"/>
                      <a:pt x="820" y="182"/>
                    </a:cubicBezTo>
                    <a:cubicBezTo>
                      <a:pt x="825" y="166"/>
                      <a:pt x="814" y="162"/>
                      <a:pt x="802" y="154"/>
                    </a:cubicBezTo>
                    <a:cubicBezTo>
                      <a:pt x="797" y="151"/>
                      <a:pt x="790" y="142"/>
                      <a:pt x="790" y="142"/>
                    </a:cubicBezTo>
                    <a:cubicBezTo>
                      <a:pt x="786" y="131"/>
                      <a:pt x="792" y="127"/>
                      <a:pt x="802" y="124"/>
                    </a:cubicBezTo>
                    <a:cubicBezTo>
                      <a:pt x="810" y="116"/>
                      <a:pt x="813" y="98"/>
                      <a:pt x="820" y="94"/>
                    </a:cubicBezTo>
                    <a:cubicBezTo>
                      <a:pt x="824" y="92"/>
                      <a:pt x="832" y="90"/>
                      <a:pt x="832" y="90"/>
                    </a:cubicBezTo>
                    <a:cubicBezTo>
                      <a:pt x="844" y="92"/>
                      <a:pt x="848" y="92"/>
                      <a:pt x="856" y="100"/>
                    </a:cubicBezTo>
                    <a:cubicBezTo>
                      <a:pt x="863" y="98"/>
                      <a:pt x="876" y="94"/>
                      <a:pt x="876" y="94"/>
                    </a:cubicBezTo>
                    <a:cubicBezTo>
                      <a:pt x="889" y="81"/>
                      <a:pt x="906" y="77"/>
                      <a:pt x="924" y="74"/>
                    </a:cubicBezTo>
                    <a:cubicBezTo>
                      <a:pt x="929" y="67"/>
                      <a:pt x="929" y="58"/>
                      <a:pt x="922" y="52"/>
                    </a:cubicBezTo>
                    <a:cubicBezTo>
                      <a:pt x="918" y="49"/>
                      <a:pt x="910" y="44"/>
                      <a:pt x="910" y="44"/>
                    </a:cubicBezTo>
                    <a:cubicBezTo>
                      <a:pt x="894" y="47"/>
                      <a:pt x="899" y="49"/>
                      <a:pt x="888" y="56"/>
                    </a:cubicBezTo>
                    <a:cubicBezTo>
                      <a:pt x="884" y="58"/>
                      <a:pt x="876" y="60"/>
                      <a:pt x="876" y="60"/>
                    </a:cubicBezTo>
                    <a:cubicBezTo>
                      <a:pt x="853" y="59"/>
                      <a:pt x="810" y="59"/>
                      <a:pt x="848" y="46"/>
                    </a:cubicBezTo>
                    <a:cubicBezTo>
                      <a:pt x="844" y="33"/>
                      <a:pt x="831" y="37"/>
                      <a:pt x="818" y="36"/>
                    </a:cubicBezTo>
                    <a:cubicBezTo>
                      <a:pt x="809" y="33"/>
                      <a:pt x="802" y="27"/>
                      <a:pt x="794" y="22"/>
                    </a:cubicBezTo>
                    <a:cubicBezTo>
                      <a:pt x="790" y="20"/>
                      <a:pt x="782" y="18"/>
                      <a:pt x="782" y="18"/>
                    </a:cubicBezTo>
                    <a:cubicBezTo>
                      <a:pt x="727" y="19"/>
                      <a:pt x="688" y="11"/>
                      <a:pt x="642" y="26"/>
                    </a:cubicBezTo>
                    <a:cubicBezTo>
                      <a:pt x="635" y="16"/>
                      <a:pt x="632" y="18"/>
                      <a:pt x="620" y="20"/>
                    </a:cubicBezTo>
                    <a:cubicBezTo>
                      <a:pt x="611" y="34"/>
                      <a:pt x="600" y="36"/>
                      <a:pt x="584" y="38"/>
                    </a:cubicBezTo>
                    <a:cubicBezTo>
                      <a:pt x="575" y="44"/>
                      <a:pt x="581" y="46"/>
                      <a:pt x="578" y="56"/>
                    </a:cubicBezTo>
                    <a:cubicBezTo>
                      <a:pt x="572" y="47"/>
                      <a:pt x="566" y="41"/>
                      <a:pt x="556" y="38"/>
                    </a:cubicBezTo>
                    <a:cubicBezTo>
                      <a:pt x="553" y="38"/>
                      <a:pt x="539" y="39"/>
                      <a:pt x="534" y="42"/>
                    </a:cubicBezTo>
                    <a:cubicBezTo>
                      <a:pt x="528" y="46"/>
                      <a:pt x="516" y="54"/>
                      <a:pt x="516" y="54"/>
                    </a:cubicBezTo>
                    <a:cubicBezTo>
                      <a:pt x="507" y="52"/>
                      <a:pt x="503" y="51"/>
                      <a:pt x="500" y="42"/>
                    </a:cubicBezTo>
                    <a:cubicBezTo>
                      <a:pt x="505" y="28"/>
                      <a:pt x="488" y="31"/>
                      <a:pt x="478" y="30"/>
                    </a:cubicBezTo>
                    <a:cubicBezTo>
                      <a:pt x="469" y="33"/>
                      <a:pt x="473" y="37"/>
                      <a:pt x="464" y="40"/>
                    </a:cubicBezTo>
                    <a:cubicBezTo>
                      <a:pt x="447" y="34"/>
                      <a:pt x="451" y="27"/>
                      <a:pt x="432" y="40"/>
                    </a:cubicBezTo>
                    <a:cubicBezTo>
                      <a:pt x="427" y="54"/>
                      <a:pt x="427" y="52"/>
                      <a:pt x="410" y="50"/>
                    </a:cubicBezTo>
                    <a:cubicBezTo>
                      <a:pt x="391" y="52"/>
                      <a:pt x="385" y="54"/>
                      <a:pt x="366" y="52"/>
                    </a:cubicBezTo>
                    <a:cubicBezTo>
                      <a:pt x="357" y="49"/>
                      <a:pt x="356" y="46"/>
                      <a:pt x="364" y="40"/>
                    </a:cubicBezTo>
                    <a:cubicBezTo>
                      <a:pt x="380" y="42"/>
                      <a:pt x="395" y="43"/>
                      <a:pt x="410" y="38"/>
                    </a:cubicBezTo>
                    <a:cubicBezTo>
                      <a:pt x="426" y="15"/>
                      <a:pt x="386" y="21"/>
                      <a:pt x="370" y="20"/>
                    </a:cubicBezTo>
                    <a:cubicBezTo>
                      <a:pt x="364" y="16"/>
                      <a:pt x="358" y="12"/>
                      <a:pt x="352" y="8"/>
                    </a:cubicBezTo>
                    <a:cubicBezTo>
                      <a:pt x="348" y="5"/>
                      <a:pt x="340" y="0"/>
                      <a:pt x="340" y="0"/>
                    </a:cubicBezTo>
                    <a:cubicBezTo>
                      <a:pt x="338" y="1"/>
                      <a:pt x="336" y="1"/>
                      <a:pt x="334" y="2"/>
                    </a:cubicBezTo>
                    <a:cubicBezTo>
                      <a:pt x="331" y="3"/>
                      <a:pt x="329" y="3"/>
                      <a:pt x="326" y="4"/>
                    </a:cubicBezTo>
                    <a:cubicBezTo>
                      <a:pt x="322" y="5"/>
                      <a:pt x="314" y="8"/>
                      <a:pt x="314" y="8"/>
                    </a:cubicBezTo>
                    <a:cubicBezTo>
                      <a:pt x="305" y="22"/>
                      <a:pt x="288" y="6"/>
                      <a:pt x="276" y="2"/>
                    </a:cubicBezTo>
                    <a:cubicBezTo>
                      <a:pt x="270" y="3"/>
                      <a:pt x="241" y="16"/>
                      <a:pt x="240" y="16"/>
                    </a:cubicBezTo>
                    <a:cubicBezTo>
                      <a:pt x="226" y="17"/>
                      <a:pt x="212" y="17"/>
                      <a:pt x="198" y="18"/>
                    </a:cubicBezTo>
                    <a:cubicBezTo>
                      <a:pt x="183" y="19"/>
                      <a:pt x="172" y="20"/>
                      <a:pt x="160" y="28"/>
                    </a:cubicBezTo>
                    <a:cubicBezTo>
                      <a:pt x="146" y="26"/>
                      <a:pt x="141" y="27"/>
                      <a:pt x="130" y="20"/>
                    </a:cubicBezTo>
                    <a:cubicBezTo>
                      <a:pt x="123" y="22"/>
                      <a:pt x="115" y="24"/>
                      <a:pt x="108" y="26"/>
                    </a:cubicBezTo>
                    <a:cubicBezTo>
                      <a:pt x="102" y="35"/>
                      <a:pt x="113" y="41"/>
                      <a:pt x="122" y="44"/>
                    </a:cubicBezTo>
                    <a:cubicBezTo>
                      <a:pt x="125" y="52"/>
                      <a:pt x="114" y="68"/>
                      <a:pt x="114" y="68"/>
                    </a:cubicBezTo>
                    <a:cubicBezTo>
                      <a:pt x="112" y="79"/>
                      <a:pt x="111" y="82"/>
                      <a:pt x="100" y="78"/>
                    </a:cubicBezTo>
                    <a:cubicBezTo>
                      <a:pt x="93" y="67"/>
                      <a:pt x="100" y="63"/>
                      <a:pt x="104" y="52"/>
                    </a:cubicBezTo>
                    <a:cubicBezTo>
                      <a:pt x="96" y="44"/>
                      <a:pt x="91" y="36"/>
                      <a:pt x="80" y="32"/>
                    </a:cubicBezTo>
                    <a:cubicBezTo>
                      <a:pt x="73" y="34"/>
                      <a:pt x="67" y="39"/>
                      <a:pt x="60" y="42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30">
                <a:extLst>
                  <a:ext uri="{FF2B5EF4-FFF2-40B4-BE49-F238E27FC236}">
                    <a16:creationId xmlns:a16="http://schemas.microsoft.com/office/drawing/2014/main" id="{D13D11AD-E273-4F1D-9DD8-C3B87B078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7" y="172"/>
                <a:ext cx="45" cy="22"/>
              </a:xfrm>
              <a:custGeom>
                <a:avLst/>
                <a:gdLst>
                  <a:gd name="T0" fmla="*/ 14 w 52"/>
                  <a:gd name="T1" fmla="*/ 0 h 32"/>
                  <a:gd name="T2" fmla="*/ 3 w 52"/>
                  <a:gd name="T3" fmla="*/ 2 h 32"/>
                  <a:gd name="T4" fmla="*/ 10 w 52"/>
                  <a:gd name="T5" fmla="*/ 3 h 32"/>
                  <a:gd name="T6" fmla="*/ 17 w 52"/>
                  <a:gd name="T7" fmla="*/ 3 h 32"/>
                  <a:gd name="T8" fmla="*/ 1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31">
                <a:extLst>
                  <a:ext uri="{FF2B5EF4-FFF2-40B4-BE49-F238E27FC236}">
                    <a16:creationId xmlns:a16="http://schemas.microsoft.com/office/drawing/2014/main" id="{A8ED5010-0C71-4B28-BE0F-A281D44C4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3" y="234"/>
                <a:ext cx="147" cy="50"/>
              </a:xfrm>
              <a:custGeom>
                <a:avLst/>
                <a:gdLst>
                  <a:gd name="T0" fmla="*/ 39 w 172"/>
                  <a:gd name="T1" fmla="*/ 1 h 72"/>
                  <a:gd name="T2" fmla="*/ 26 w 172"/>
                  <a:gd name="T3" fmla="*/ 1 h 72"/>
                  <a:gd name="T4" fmla="*/ 21 w 172"/>
                  <a:gd name="T5" fmla="*/ 0 h 72"/>
                  <a:gd name="T6" fmla="*/ 0 w 172"/>
                  <a:gd name="T7" fmla="*/ 3 h 72"/>
                  <a:gd name="T8" fmla="*/ 11 w 172"/>
                  <a:gd name="T9" fmla="*/ 4 h 72"/>
                  <a:gd name="T10" fmla="*/ 16 w 172"/>
                  <a:gd name="T11" fmla="*/ 7 h 72"/>
                  <a:gd name="T12" fmla="*/ 26 w 172"/>
                  <a:gd name="T13" fmla="*/ 8 h 72"/>
                  <a:gd name="T14" fmla="*/ 31 w 172"/>
                  <a:gd name="T15" fmla="*/ 8 h 72"/>
                  <a:gd name="T16" fmla="*/ 50 w 172"/>
                  <a:gd name="T17" fmla="*/ 7 h 72"/>
                  <a:gd name="T18" fmla="*/ 68 w 172"/>
                  <a:gd name="T19" fmla="*/ 5 h 72"/>
                  <a:gd name="T20" fmla="*/ 58 w 172"/>
                  <a:gd name="T21" fmla="*/ 2 h 72"/>
                  <a:gd name="T22" fmla="*/ 53 w 172"/>
                  <a:gd name="T23" fmla="*/ 1 h 72"/>
                  <a:gd name="T24" fmla="*/ 39 w 172"/>
                  <a:gd name="T25" fmla="*/ 1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2"/>
                  <a:gd name="T40" fmla="*/ 0 h 72"/>
                  <a:gd name="T41" fmla="*/ 172 w 172"/>
                  <a:gd name="T42" fmla="*/ 72 h 7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2" h="72">
                    <a:moveTo>
                      <a:pt x="102" y="8"/>
                    </a:moveTo>
                    <a:cubicBezTo>
                      <a:pt x="89" y="12"/>
                      <a:pt x="78" y="8"/>
                      <a:pt x="66" y="4"/>
                    </a:cubicBezTo>
                    <a:cubicBezTo>
                      <a:pt x="62" y="3"/>
                      <a:pt x="54" y="0"/>
                      <a:pt x="54" y="0"/>
                    </a:cubicBezTo>
                    <a:cubicBezTo>
                      <a:pt x="38" y="5"/>
                      <a:pt x="12" y="16"/>
                      <a:pt x="0" y="28"/>
                    </a:cubicBezTo>
                    <a:cubicBezTo>
                      <a:pt x="4" y="39"/>
                      <a:pt x="18" y="39"/>
                      <a:pt x="28" y="40"/>
                    </a:cubicBezTo>
                    <a:cubicBezTo>
                      <a:pt x="39" y="44"/>
                      <a:pt x="41" y="60"/>
                      <a:pt x="42" y="60"/>
                    </a:cubicBezTo>
                    <a:cubicBezTo>
                      <a:pt x="50" y="63"/>
                      <a:pt x="58" y="65"/>
                      <a:pt x="66" y="68"/>
                    </a:cubicBezTo>
                    <a:cubicBezTo>
                      <a:pt x="70" y="69"/>
                      <a:pt x="78" y="72"/>
                      <a:pt x="78" y="72"/>
                    </a:cubicBezTo>
                    <a:cubicBezTo>
                      <a:pt x="92" y="71"/>
                      <a:pt x="117" y="69"/>
                      <a:pt x="130" y="60"/>
                    </a:cubicBezTo>
                    <a:cubicBezTo>
                      <a:pt x="148" y="48"/>
                      <a:pt x="150" y="46"/>
                      <a:pt x="172" y="44"/>
                    </a:cubicBezTo>
                    <a:cubicBezTo>
                      <a:pt x="169" y="29"/>
                      <a:pt x="162" y="23"/>
                      <a:pt x="148" y="18"/>
                    </a:cubicBezTo>
                    <a:cubicBezTo>
                      <a:pt x="145" y="10"/>
                      <a:pt x="144" y="7"/>
                      <a:pt x="136" y="4"/>
                    </a:cubicBezTo>
                    <a:cubicBezTo>
                      <a:pt x="134" y="4"/>
                      <a:pt x="105" y="11"/>
                      <a:pt x="102" y="8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32">
                <a:extLst>
                  <a:ext uri="{FF2B5EF4-FFF2-40B4-BE49-F238E27FC236}">
                    <a16:creationId xmlns:a16="http://schemas.microsoft.com/office/drawing/2014/main" id="{3FDAB50E-8063-44F6-AE3E-A0D2421F2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9" y="81"/>
                <a:ext cx="45" cy="23"/>
              </a:xfrm>
              <a:custGeom>
                <a:avLst/>
                <a:gdLst>
                  <a:gd name="T0" fmla="*/ 14 w 52"/>
                  <a:gd name="T1" fmla="*/ 0 h 32"/>
                  <a:gd name="T2" fmla="*/ 3 w 52"/>
                  <a:gd name="T3" fmla="*/ 3 h 32"/>
                  <a:gd name="T4" fmla="*/ 10 w 52"/>
                  <a:gd name="T5" fmla="*/ 4 h 32"/>
                  <a:gd name="T6" fmla="*/ 17 w 52"/>
                  <a:gd name="T7" fmla="*/ 4 h 32"/>
                  <a:gd name="T8" fmla="*/ 1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33">
                <a:extLst>
                  <a:ext uri="{FF2B5EF4-FFF2-40B4-BE49-F238E27FC236}">
                    <a16:creationId xmlns:a16="http://schemas.microsoft.com/office/drawing/2014/main" id="{4DFA9E3A-89C5-4F0F-8598-48181A678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8" y="51"/>
                <a:ext cx="178" cy="59"/>
              </a:xfrm>
              <a:custGeom>
                <a:avLst/>
                <a:gdLst>
                  <a:gd name="T0" fmla="*/ 79 w 206"/>
                  <a:gd name="T1" fmla="*/ 1 h 85"/>
                  <a:gd name="T2" fmla="*/ 43 w 206"/>
                  <a:gd name="T3" fmla="*/ 1 h 85"/>
                  <a:gd name="T4" fmla="*/ 45 w 206"/>
                  <a:gd name="T5" fmla="*/ 3 h 85"/>
                  <a:gd name="T6" fmla="*/ 44 w 206"/>
                  <a:gd name="T7" fmla="*/ 4 h 85"/>
                  <a:gd name="T8" fmla="*/ 37 w 206"/>
                  <a:gd name="T9" fmla="*/ 3 h 85"/>
                  <a:gd name="T10" fmla="*/ 32 w 206"/>
                  <a:gd name="T11" fmla="*/ 2 h 85"/>
                  <a:gd name="T12" fmla="*/ 10 w 206"/>
                  <a:gd name="T13" fmla="*/ 3 h 85"/>
                  <a:gd name="T14" fmla="*/ 13 w 206"/>
                  <a:gd name="T15" fmla="*/ 6 h 85"/>
                  <a:gd name="T16" fmla="*/ 22 w 206"/>
                  <a:gd name="T17" fmla="*/ 6 h 85"/>
                  <a:gd name="T18" fmla="*/ 30 w 206"/>
                  <a:gd name="T19" fmla="*/ 8 h 85"/>
                  <a:gd name="T20" fmla="*/ 37 w 206"/>
                  <a:gd name="T21" fmla="*/ 9 h 85"/>
                  <a:gd name="T22" fmla="*/ 45 w 206"/>
                  <a:gd name="T23" fmla="*/ 8 h 85"/>
                  <a:gd name="T24" fmla="*/ 51 w 206"/>
                  <a:gd name="T25" fmla="*/ 6 h 85"/>
                  <a:gd name="T26" fmla="*/ 53 w 206"/>
                  <a:gd name="T27" fmla="*/ 6 h 85"/>
                  <a:gd name="T28" fmla="*/ 68 w 206"/>
                  <a:gd name="T29" fmla="*/ 4 h 85"/>
                  <a:gd name="T30" fmla="*/ 79 w 206"/>
                  <a:gd name="T31" fmla="*/ 3 h 85"/>
                  <a:gd name="T32" fmla="*/ 83 w 206"/>
                  <a:gd name="T33" fmla="*/ 3 h 85"/>
                  <a:gd name="T34" fmla="*/ 79 w 206"/>
                  <a:gd name="T35" fmla="*/ 1 h 8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6"/>
                  <a:gd name="T55" fmla="*/ 0 h 85"/>
                  <a:gd name="T56" fmla="*/ 206 w 206"/>
                  <a:gd name="T57" fmla="*/ 85 h 8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6" h="85">
                    <a:moveTo>
                      <a:pt x="191" y="7"/>
                    </a:moveTo>
                    <a:cubicBezTo>
                      <a:pt x="165" y="6"/>
                      <a:pt x="130" y="0"/>
                      <a:pt x="103" y="9"/>
                    </a:cubicBezTo>
                    <a:cubicBezTo>
                      <a:pt x="100" y="18"/>
                      <a:pt x="101" y="20"/>
                      <a:pt x="109" y="25"/>
                    </a:cubicBezTo>
                    <a:cubicBezTo>
                      <a:pt x="111" y="28"/>
                      <a:pt x="118" y="34"/>
                      <a:pt x="107" y="33"/>
                    </a:cubicBezTo>
                    <a:cubicBezTo>
                      <a:pt x="101" y="32"/>
                      <a:pt x="89" y="27"/>
                      <a:pt x="89" y="27"/>
                    </a:cubicBezTo>
                    <a:cubicBezTo>
                      <a:pt x="86" y="24"/>
                      <a:pt x="82" y="18"/>
                      <a:pt x="77" y="19"/>
                    </a:cubicBezTo>
                    <a:cubicBezTo>
                      <a:pt x="52" y="22"/>
                      <a:pt x="57" y="25"/>
                      <a:pt x="23" y="27"/>
                    </a:cubicBezTo>
                    <a:cubicBezTo>
                      <a:pt x="0" y="31"/>
                      <a:pt x="18" y="45"/>
                      <a:pt x="31" y="49"/>
                    </a:cubicBezTo>
                    <a:cubicBezTo>
                      <a:pt x="43" y="53"/>
                      <a:pt x="35" y="51"/>
                      <a:pt x="55" y="53"/>
                    </a:cubicBezTo>
                    <a:cubicBezTo>
                      <a:pt x="63" y="59"/>
                      <a:pt x="66" y="67"/>
                      <a:pt x="75" y="73"/>
                    </a:cubicBezTo>
                    <a:cubicBezTo>
                      <a:pt x="78" y="81"/>
                      <a:pt x="81" y="82"/>
                      <a:pt x="89" y="85"/>
                    </a:cubicBezTo>
                    <a:cubicBezTo>
                      <a:pt x="104" y="81"/>
                      <a:pt x="99" y="75"/>
                      <a:pt x="109" y="67"/>
                    </a:cubicBezTo>
                    <a:cubicBezTo>
                      <a:pt x="113" y="64"/>
                      <a:pt x="121" y="59"/>
                      <a:pt x="121" y="59"/>
                    </a:cubicBezTo>
                    <a:cubicBezTo>
                      <a:pt x="123" y="55"/>
                      <a:pt x="124" y="50"/>
                      <a:pt x="127" y="47"/>
                    </a:cubicBezTo>
                    <a:cubicBezTo>
                      <a:pt x="132" y="41"/>
                      <a:pt x="158" y="37"/>
                      <a:pt x="167" y="35"/>
                    </a:cubicBezTo>
                    <a:cubicBezTo>
                      <a:pt x="174" y="34"/>
                      <a:pt x="181" y="33"/>
                      <a:pt x="187" y="31"/>
                    </a:cubicBezTo>
                    <a:cubicBezTo>
                      <a:pt x="191" y="30"/>
                      <a:pt x="199" y="27"/>
                      <a:pt x="199" y="27"/>
                    </a:cubicBezTo>
                    <a:cubicBezTo>
                      <a:pt x="206" y="16"/>
                      <a:pt x="199" y="15"/>
                      <a:pt x="191" y="7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34">
                <a:extLst>
                  <a:ext uri="{FF2B5EF4-FFF2-40B4-BE49-F238E27FC236}">
                    <a16:creationId xmlns:a16="http://schemas.microsoft.com/office/drawing/2014/main" id="{73C6D936-29CB-44B3-B4B0-A21E153C9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" y="82"/>
                <a:ext cx="55" cy="20"/>
              </a:xfrm>
              <a:custGeom>
                <a:avLst/>
                <a:gdLst>
                  <a:gd name="T0" fmla="*/ 15 w 64"/>
                  <a:gd name="T1" fmla="*/ 1 h 28"/>
                  <a:gd name="T2" fmla="*/ 3 w 64"/>
                  <a:gd name="T3" fmla="*/ 1 h 28"/>
                  <a:gd name="T4" fmla="*/ 9 w 64"/>
                  <a:gd name="T5" fmla="*/ 4 h 28"/>
                  <a:gd name="T6" fmla="*/ 21 w 64"/>
                  <a:gd name="T7" fmla="*/ 2 h 28"/>
                  <a:gd name="T8" fmla="*/ 15 w 64"/>
                  <a:gd name="T9" fmla="*/ 1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28"/>
                  <a:gd name="T17" fmla="*/ 64 w 6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28">
                    <a:moveTo>
                      <a:pt x="36" y="6"/>
                    </a:moveTo>
                    <a:cubicBezTo>
                      <a:pt x="32" y="18"/>
                      <a:pt x="19" y="0"/>
                      <a:pt x="8" y="4"/>
                    </a:cubicBezTo>
                    <a:cubicBezTo>
                      <a:pt x="0" y="16"/>
                      <a:pt x="14" y="27"/>
                      <a:pt x="24" y="28"/>
                    </a:cubicBezTo>
                    <a:cubicBezTo>
                      <a:pt x="30" y="27"/>
                      <a:pt x="48" y="16"/>
                      <a:pt x="54" y="14"/>
                    </a:cubicBezTo>
                    <a:cubicBezTo>
                      <a:pt x="64" y="10"/>
                      <a:pt x="36" y="9"/>
                      <a:pt x="36" y="6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35">
                <a:extLst>
                  <a:ext uri="{FF2B5EF4-FFF2-40B4-BE49-F238E27FC236}">
                    <a16:creationId xmlns:a16="http://schemas.microsoft.com/office/drawing/2014/main" id="{22856AAF-9E42-4D91-9D25-54FA355C2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4" y="337"/>
                <a:ext cx="125" cy="123"/>
              </a:xfrm>
              <a:custGeom>
                <a:avLst/>
                <a:gdLst>
                  <a:gd name="T0" fmla="*/ 9 w 146"/>
                  <a:gd name="T1" fmla="*/ 2 h 176"/>
                  <a:gd name="T2" fmla="*/ 0 w 146"/>
                  <a:gd name="T3" fmla="*/ 3 h 176"/>
                  <a:gd name="T4" fmla="*/ 6 w 146"/>
                  <a:gd name="T5" fmla="*/ 5 h 176"/>
                  <a:gd name="T6" fmla="*/ 13 w 146"/>
                  <a:gd name="T7" fmla="*/ 10 h 176"/>
                  <a:gd name="T8" fmla="*/ 21 w 146"/>
                  <a:gd name="T9" fmla="*/ 10 h 176"/>
                  <a:gd name="T10" fmla="*/ 20 w 146"/>
                  <a:gd name="T11" fmla="*/ 12 h 176"/>
                  <a:gd name="T12" fmla="*/ 11 w 146"/>
                  <a:gd name="T13" fmla="*/ 13 h 176"/>
                  <a:gd name="T14" fmla="*/ 7 w 146"/>
                  <a:gd name="T15" fmla="*/ 15 h 176"/>
                  <a:gd name="T16" fmla="*/ 7 w 146"/>
                  <a:gd name="T17" fmla="*/ 16 h 176"/>
                  <a:gd name="T18" fmla="*/ 12 w 146"/>
                  <a:gd name="T19" fmla="*/ 17 h 176"/>
                  <a:gd name="T20" fmla="*/ 7 w 146"/>
                  <a:gd name="T21" fmla="*/ 20 h 176"/>
                  <a:gd name="T22" fmla="*/ 8 w 146"/>
                  <a:gd name="T23" fmla="*/ 20 h 176"/>
                  <a:gd name="T24" fmla="*/ 13 w 146"/>
                  <a:gd name="T25" fmla="*/ 20 h 176"/>
                  <a:gd name="T26" fmla="*/ 23 w 146"/>
                  <a:gd name="T27" fmla="*/ 20 h 176"/>
                  <a:gd name="T28" fmla="*/ 37 w 146"/>
                  <a:gd name="T29" fmla="*/ 20 h 176"/>
                  <a:gd name="T30" fmla="*/ 43 w 146"/>
                  <a:gd name="T31" fmla="*/ 20 h 176"/>
                  <a:gd name="T32" fmla="*/ 48 w 146"/>
                  <a:gd name="T33" fmla="*/ 19 h 176"/>
                  <a:gd name="T34" fmla="*/ 50 w 146"/>
                  <a:gd name="T35" fmla="*/ 17 h 176"/>
                  <a:gd name="T36" fmla="*/ 58 w 146"/>
                  <a:gd name="T37" fmla="*/ 15 h 176"/>
                  <a:gd name="T38" fmla="*/ 43 w 146"/>
                  <a:gd name="T39" fmla="*/ 13 h 176"/>
                  <a:gd name="T40" fmla="*/ 34 w 146"/>
                  <a:gd name="T41" fmla="*/ 10 h 176"/>
                  <a:gd name="T42" fmla="*/ 33 w 146"/>
                  <a:gd name="T43" fmla="*/ 8 h 176"/>
                  <a:gd name="T44" fmla="*/ 25 w 146"/>
                  <a:gd name="T45" fmla="*/ 7 h 176"/>
                  <a:gd name="T46" fmla="*/ 33 w 146"/>
                  <a:gd name="T47" fmla="*/ 5 h 176"/>
                  <a:gd name="T48" fmla="*/ 25 w 146"/>
                  <a:gd name="T49" fmla="*/ 3 h 176"/>
                  <a:gd name="T50" fmla="*/ 28 w 146"/>
                  <a:gd name="T51" fmla="*/ 1 h 176"/>
                  <a:gd name="T52" fmla="*/ 18 w 146"/>
                  <a:gd name="T53" fmla="*/ 1 h 176"/>
                  <a:gd name="T54" fmla="*/ 12 w 146"/>
                  <a:gd name="T55" fmla="*/ 1 h 176"/>
                  <a:gd name="T56" fmla="*/ 9 w 146"/>
                  <a:gd name="T57" fmla="*/ 2 h 1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176"/>
                  <a:gd name="T89" fmla="*/ 146 w 146"/>
                  <a:gd name="T90" fmla="*/ 176 h 1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176">
                    <a:moveTo>
                      <a:pt x="24" y="19"/>
                    </a:moveTo>
                    <a:cubicBezTo>
                      <a:pt x="13" y="23"/>
                      <a:pt x="7" y="15"/>
                      <a:pt x="0" y="25"/>
                    </a:cubicBezTo>
                    <a:cubicBezTo>
                      <a:pt x="2" y="32"/>
                      <a:pt x="14" y="43"/>
                      <a:pt x="14" y="43"/>
                    </a:cubicBezTo>
                    <a:cubicBezTo>
                      <a:pt x="19" y="58"/>
                      <a:pt x="20" y="78"/>
                      <a:pt x="34" y="87"/>
                    </a:cubicBezTo>
                    <a:cubicBezTo>
                      <a:pt x="42" y="84"/>
                      <a:pt x="45" y="86"/>
                      <a:pt x="52" y="91"/>
                    </a:cubicBezTo>
                    <a:cubicBezTo>
                      <a:pt x="57" y="105"/>
                      <a:pt x="60" y="101"/>
                      <a:pt x="50" y="107"/>
                    </a:cubicBezTo>
                    <a:cubicBezTo>
                      <a:pt x="38" y="105"/>
                      <a:pt x="32" y="101"/>
                      <a:pt x="28" y="113"/>
                    </a:cubicBezTo>
                    <a:cubicBezTo>
                      <a:pt x="32" y="129"/>
                      <a:pt x="33" y="128"/>
                      <a:pt x="16" y="131"/>
                    </a:cubicBezTo>
                    <a:cubicBezTo>
                      <a:pt x="17" y="133"/>
                      <a:pt x="16" y="136"/>
                      <a:pt x="18" y="137"/>
                    </a:cubicBezTo>
                    <a:cubicBezTo>
                      <a:pt x="21" y="139"/>
                      <a:pt x="30" y="141"/>
                      <a:pt x="30" y="141"/>
                    </a:cubicBezTo>
                    <a:cubicBezTo>
                      <a:pt x="28" y="152"/>
                      <a:pt x="21" y="159"/>
                      <a:pt x="18" y="169"/>
                    </a:cubicBezTo>
                    <a:cubicBezTo>
                      <a:pt x="19" y="171"/>
                      <a:pt x="18" y="174"/>
                      <a:pt x="20" y="175"/>
                    </a:cubicBezTo>
                    <a:cubicBezTo>
                      <a:pt x="22" y="176"/>
                      <a:pt x="32" y="171"/>
                      <a:pt x="34" y="171"/>
                    </a:cubicBezTo>
                    <a:cubicBezTo>
                      <a:pt x="42" y="170"/>
                      <a:pt x="50" y="170"/>
                      <a:pt x="58" y="169"/>
                    </a:cubicBezTo>
                    <a:cubicBezTo>
                      <a:pt x="70" y="167"/>
                      <a:pt x="80" y="167"/>
                      <a:pt x="92" y="171"/>
                    </a:cubicBezTo>
                    <a:cubicBezTo>
                      <a:pt x="98" y="170"/>
                      <a:pt x="104" y="170"/>
                      <a:pt x="110" y="169"/>
                    </a:cubicBezTo>
                    <a:cubicBezTo>
                      <a:pt x="114" y="168"/>
                      <a:pt x="122" y="165"/>
                      <a:pt x="122" y="165"/>
                    </a:cubicBezTo>
                    <a:cubicBezTo>
                      <a:pt x="124" y="158"/>
                      <a:pt x="123" y="147"/>
                      <a:pt x="128" y="141"/>
                    </a:cubicBezTo>
                    <a:cubicBezTo>
                      <a:pt x="132" y="136"/>
                      <a:pt x="146" y="133"/>
                      <a:pt x="146" y="133"/>
                    </a:cubicBezTo>
                    <a:cubicBezTo>
                      <a:pt x="142" y="105"/>
                      <a:pt x="143" y="111"/>
                      <a:pt x="110" y="109"/>
                    </a:cubicBezTo>
                    <a:cubicBezTo>
                      <a:pt x="102" y="97"/>
                      <a:pt x="103" y="88"/>
                      <a:pt x="88" y="83"/>
                    </a:cubicBezTo>
                    <a:cubicBezTo>
                      <a:pt x="85" y="79"/>
                      <a:pt x="86" y="72"/>
                      <a:pt x="82" y="69"/>
                    </a:cubicBezTo>
                    <a:cubicBezTo>
                      <a:pt x="77" y="65"/>
                      <a:pt x="69" y="65"/>
                      <a:pt x="64" y="61"/>
                    </a:cubicBezTo>
                    <a:cubicBezTo>
                      <a:pt x="52" y="43"/>
                      <a:pt x="67" y="47"/>
                      <a:pt x="86" y="45"/>
                    </a:cubicBezTo>
                    <a:cubicBezTo>
                      <a:pt x="93" y="25"/>
                      <a:pt x="83" y="29"/>
                      <a:pt x="64" y="31"/>
                    </a:cubicBezTo>
                    <a:cubicBezTo>
                      <a:pt x="62" y="25"/>
                      <a:pt x="70" y="13"/>
                      <a:pt x="70" y="13"/>
                    </a:cubicBezTo>
                    <a:cubicBezTo>
                      <a:pt x="64" y="4"/>
                      <a:pt x="56" y="3"/>
                      <a:pt x="46" y="1"/>
                    </a:cubicBezTo>
                    <a:cubicBezTo>
                      <a:pt x="35" y="3"/>
                      <a:pt x="34" y="0"/>
                      <a:pt x="30" y="9"/>
                    </a:cubicBezTo>
                    <a:cubicBezTo>
                      <a:pt x="25" y="21"/>
                      <a:pt x="29" y="24"/>
                      <a:pt x="24" y="19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36">
                <a:extLst>
                  <a:ext uri="{FF2B5EF4-FFF2-40B4-BE49-F238E27FC236}">
                    <a16:creationId xmlns:a16="http://schemas.microsoft.com/office/drawing/2014/main" id="{8C5AC714-7011-4756-8046-89FC72E9C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" y="381"/>
                <a:ext cx="79" cy="64"/>
              </a:xfrm>
              <a:custGeom>
                <a:avLst/>
                <a:gdLst>
                  <a:gd name="T0" fmla="*/ 23 w 92"/>
                  <a:gd name="T1" fmla="*/ 1 h 92"/>
                  <a:gd name="T2" fmla="*/ 33 w 92"/>
                  <a:gd name="T3" fmla="*/ 1 h 92"/>
                  <a:gd name="T4" fmla="*/ 37 w 92"/>
                  <a:gd name="T5" fmla="*/ 3 h 92"/>
                  <a:gd name="T6" fmla="*/ 32 w 92"/>
                  <a:gd name="T7" fmla="*/ 6 h 92"/>
                  <a:gd name="T8" fmla="*/ 18 w 92"/>
                  <a:gd name="T9" fmla="*/ 9 h 92"/>
                  <a:gd name="T10" fmla="*/ 7 w 92"/>
                  <a:gd name="T11" fmla="*/ 10 h 92"/>
                  <a:gd name="T12" fmla="*/ 3 w 92"/>
                  <a:gd name="T13" fmla="*/ 8 h 92"/>
                  <a:gd name="T14" fmla="*/ 8 w 92"/>
                  <a:gd name="T15" fmla="*/ 7 h 92"/>
                  <a:gd name="T16" fmla="*/ 6 w 92"/>
                  <a:gd name="T17" fmla="*/ 5 h 92"/>
                  <a:gd name="T18" fmla="*/ 15 w 92"/>
                  <a:gd name="T19" fmla="*/ 3 h 92"/>
                  <a:gd name="T20" fmla="*/ 23 w 92"/>
                  <a:gd name="T21" fmla="*/ 1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92"/>
                  <a:gd name="T35" fmla="*/ 92 w 92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92">
                    <a:moveTo>
                      <a:pt x="58" y="6"/>
                    </a:moveTo>
                    <a:cubicBezTo>
                      <a:pt x="67" y="0"/>
                      <a:pt x="73" y="2"/>
                      <a:pt x="82" y="8"/>
                    </a:cubicBezTo>
                    <a:cubicBezTo>
                      <a:pt x="91" y="22"/>
                      <a:pt x="88" y="15"/>
                      <a:pt x="92" y="26"/>
                    </a:cubicBezTo>
                    <a:cubicBezTo>
                      <a:pt x="89" y="36"/>
                      <a:pt x="82" y="37"/>
                      <a:pt x="78" y="48"/>
                    </a:cubicBezTo>
                    <a:cubicBezTo>
                      <a:pt x="85" y="69"/>
                      <a:pt x="60" y="71"/>
                      <a:pt x="46" y="76"/>
                    </a:cubicBezTo>
                    <a:cubicBezTo>
                      <a:pt x="40" y="86"/>
                      <a:pt x="28" y="86"/>
                      <a:pt x="18" y="92"/>
                    </a:cubicBezTo>
                    <a:cubicBezTo>
                      <a:pt x="9" y="90"/>
                      <a:pt x="0" y="84"/>
                      <a:pt x="8" y="72"/>
                    </a:cubicBezTo>
                    <a:cubicBezTo>
                      <a:pt x="11" y="68"/>
                      <a:pt x="20" y="64"/>
                      <a:pt x="20" y="64"/>
                    </a:cubicBezTo>
                    <a:cubicBezTo>
                      <a:pt x="23" y="55"/>
                      <a:pt x="21" y="53"/>
                      <a:pt x="14" y="46"/>
                    </a:cubicBezTo>
                    <a:cubicBezTo>
                      <a:pt x="18" y="30"/>
                      <a:pt x="28" y="36"/>
                      <a:pt x="40" y="28"/>
                    </a:cubicBezTo>
                    <a:cubicBezTo>
                      <a:pt x="56" y="17"/>
                      <a:pt x="50" y="24"/>
                      <a:pt x="58" y="6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37">
                <a:extLst>
                  <a:ext uri="{FF2B5EF4-FFF2-40B4-BE49-F238E27FC236}">
                    <a16:creationId xmlns:a16="http://schemas.microsoft.com/office/drawing/2014/main" id="{98F16425-C6E6-4B8D-9B5D-AFD43F05C7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1" y="1450"/>
                <a:ext cx="545" cy="463"/>
              </a:xfrm>
              <a:custGeom>
                <a:avLst/>
                <a:gdLst>
                  <a:gd name="T0" fmla="*/ 87 w 633"/>
                  <a:gd name="T1" fmla="*/ 1 h 660"/>
                  <a:gd name="T2" fmla="*/ 72 w 633"/>
                  <a:gd name="T3" fmla="*/ 2 h 660"/>
                  <a:gd name="T4" fmla="*/ 59 w 633"/>
                  <a:gd name="T5" fmla="*/ 6 h 660"/>
                  <a:gd name="T6" fmla="*/ 42 w 633"/>
                  <a:gd name="T7" fmla="*/ 7 h 660"/>
                  <a:gd name="T8" fmla="*/ 34 w 633"/>
                  <a:gd name="T9" fmla="*/ 9 h 660"/>
                  <a:gd name="T10" fmla="*/ 28 w 633"/>
                  <a:gd name="T11" fmla="*/ 14 h 660"/>
                  <a:gd name="T12" fmla="*/ 15 w 633"/>
                  <a:gd name="T13" fmla="*/ 20 h 660"/>
                  <a:gd name="T14" fmla="*/ 0 w 633"/>
                  <a:gd name="T15" fmla="*/ 21 h 660"/>
                  <a:gd name="T16" fmla="*/ 29 w 633"/>
                  <a:gd name="T17" fmla="*/ 39 h 660"/>
                  <a:gd name="T18" fmla="*/ 49 w 633"/>
                  <a:gd name="T19" fmla="*/ 51 h 660"/>
                  <a:gd name="T20" fmla="*/ 59 w 633"/>
                  <a:gd name="T21" fmla="*/ 53 h 660"/>
                  <a:gd name="T22" fmla="*/ 69 w 633"/>
                  <a:gd name="T23" fmla="*/ 53 h 660"/>
                  <a:gd name="T24" fmla="*/ 93 w 633"/>
                  <a:gd name="T25" fmla="*/ 52 h 660"/>
                  <a:gd name="T26" fmla="*/ 103 w 633"/>
                  <a:gd name="T27" fmla="*/ 51 h 660"/>
                  <a:gd name="T28" fmla="*/ 121 w 633"/>
                  <a:gd name="T29" fmla="*/ 53 h 660"/>
                  <a:gd name="T30" fmla="*/ 132 w 633"/>
                  <a:gd name="T31" fmla="*/ 63 h 660"/>
                  <a:gd name="T32" fmla="*/ 136 w 633"/>
                  <a:gd name="T33" fmla="*/ 62 h 660"/>
                  <a:gd name="T34" fmla="*/ 140 w 633"/>
                  <a:gd name="T35" fmla="*/ 60 h 660"/>
                  <a:gd name="T36" fmla="*/ 150 w 633"/>
                  <a:gd name="T37" fmla="*/ 65 h 660"/>
                  <a:gd name="T38" fmla="*/ 164 w 633"/>
                  <a:gd name="T39" fmla="*/ 68 h 660"/>
                  <a:gd name="T40" fmla="*/ 177 w 633"/>
                  <a:gd name="T41" fmla="*/ 72 h 660"/>
                  <a:gd name="T42" fmla="*/ 181 w 633"/>
                  <a:gd name="T43" fmla="*/ 74 h 660"/>
                  <a:gd name="T44" fmla="*/ 186 w 633"/>
                  <a:gd name="T45" fmla="*/ 74 h 660"/>
                  <a:gd name="T46" fmla="*/ 197 w 633"/>
                  <a:gd name="T47" fmla="*/ 79 h 660"/>
                  <a:gd name="T48" fmla="*/ 200 w 633"/>
                  <a:gd name="T49" fmla="*/ 75 h 660"/>
                  <a:gd name="T50" fmla="*/ 220 w 633"/>
                  <a:gd name="T51" fmla="*/ 79 h 660"/>
                  <a:gd name="T52" fmla="*/ 239 w 633"/>
                  <a:gd name="T53" fmla="*/ 79 h 660"/>
                  <a:gd name="T54" fmla="*/ 251 w 633"/>
                  <a:gd name="T55" fmla="*/ 63 h 660"/>
                  <a:gd name="T56" fmla="*/ 257 w 633"/>
                  <a:gd name="T57" fmla="*/ 55 h 660"/>
                  <a:gd name="T58" fmla="*/ 253 w 633"/>
                  <a:gd name="T59" fmla="*/ 43 h 660"/>
                  <a:gd name="T60" fmla="*/ 218 w 633"/>
                  <a:gd name="T61" fmla="*/ 32 h 660"/>
                  <a:gd name="T62" fmla="*/ 216 w 633"/>
                  <a:gd name="T63" fmla="*/ 28 h 660"/>
                  <a:gd name="T64" fmla="*/ 188 w 633"/>
                  <a:gd name="T65" fmla="*/ 21 h 660"/>
                  <a:gd name="T66" fmla="*/ 192 w 633"/>
                  <a:gd name="T67" fmla="*/ 18 h 660"/>
                  <a:gd name="T68" fmla="*/ 186 w 633"/>
                  <a:gd name="T69" fmla="*/ 15 h 660"/>
                  <a:gd name="T70" fmla="*/ 169 w 633"/>
                  <a:gd name="T71" fmla="*/ 9 h 660"/>
                  <a:gd name="T72" fmla="*/ 160 w 633"/>
                  <a:gd name="T73" fmla="*/ 4 h 660"/>
                  <a:gd name="T74" fmla="*/ 158 w 633"/>
                  <a:gd name="T75" fmla="*/ 2 h 660"/>
                  <a:gd name="T76" fmla="*/ 148 w 633"/>
                  <a:gd name="T77" fmla="*/ 18 h 660"/>
                  <a:gd name="T78" fmla="*/ 132 w 633"/>
                  <a:gd name="T79" fmla="*/ 14 h 660"/>
                  <a:gd name="T80" fmla="*/ 119 w 633"/>
                  <a:gd name="T81" fmla="*/ 13 h 660"/>
                  <a:gd name="T82" fmla="*/ 110 w 633"/>
                  <a:gd name="T83" fmla="*/ 11 h 660"/>
                  <a:gd name="T84" fmla="*/ 108 w 633"/>
                  <a:gd name="T85" fmla="*/ 8 h 660"/>
                  <a:gd name="T86" fmla="*/ 113 w 633"/>
                  <a:gd name="T87" fmla="*/ 6 h 660"/>
                  <a:gd name="T88" fmla="*/ 98 w 633"/>
                  <a:gd name="T89" fmla="*/ 2 h 660"/>
                  <a:gd name="T90" fmla="*/ 88 w 633"/>
                  <a:gd name="T91" fmla="*/ 1 h 660"/>
                  <a:gd name="T92" fmla="*/ 84 w 633"/>
                  <a:gd name="T93" fmla="*/ 1 h 660"/>
                  <a:gd name="T94" fmla="*/ 87 w 633"/>
                  <a:gd name="T95" fmla="*/ 1 h 66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33"/>
                  <a:gd name="T145" fmla="*/ 0 h 660"/>
                  <a:gd name="T146" fmla="*/ 633 w 633"/>
                  <a:gd name="T147" fmla="*/ 660 h 66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33" h="660">
                    <a:moveTo>
                      <a:pt x="212" y="11"/>
                    </a:moveTo>
                    <a:cubicBezTo>
                      <a:pt x="195" y="0"/>
                      <a:pt x="187" y="2"/>
                      <a:pt x="176" y="19"/>
                    </a:cubicBezTo>
                    <a:cubicBezTo>
                      <a:pt x="171" y="61"/>
                      <a:pt x="181" y="88"/>
                      <a:pt x="144" y="51"/>
                    </a:cubicBezTo>
                    <a:cubicBezTo>
                      <a:pt x="131" y="53"/>
                      <a:pt x="115" y="51"/>
                      <a:pt x="104" y="59"/>
                    </a:cubicBezTo>
                    <a:cubicBezTo>
                      <a:pt x="78" y="80"/>
                      <a:pt x="114" y="65"/>
                      <a:pt x="84" y="75"/>
                    </a:cubicBezTo>
                    <a:cubicBezTo>
                      <a:pt x="78" y="94"/>
                      <a:pt x="92" y="107"/>
                      <a:pt x="68" y="115"/>
                    </a:cubicBezTo>
                    <a:cubicBezTo>
                      <a:pt x="55" y="135"/>
                      <a:pt x="59" y="159"/>
                      <a:pt x="36" y="167"/>
                    </a:cubicBezTo>
                    <a:cubicBezTo>
                      <a:pt x="16" y="163"/>
                      <a:pt x="7" y="158"/>
                      <a:pt x="0" y="179"/>
                    </a:cubicBezTo>
                    <a:cubicBezTo>
                      <a:pt x="9" y="232"/>
                      <a:pt x="43" y="279"/>
                      <a:pt x="72" y="323"/>
                    </a:cubicBezTo>
                    <a:cubicBezTo>
                      <a:pt x="82" y="371"/>
                      <a:pt x="85" y="392"/>
                      <a:pt x="120" y="427"/>
                    </a:cubicBezTo>
                    <a:cubicBezTo>
                      <a:pt x="127" y="434"/>
                      <a:pt x="136" y="438"/>
                      <a:pt x="144" y="443"/>
                    </a:cubicBezTo>
                    <a:cubicBezTo>
                      <a:pt x="151" y="448"/>
                      <a:pt x="168" y="451"/>
                      <a:pt x="168" y="451"/>
                    </a:cubicBezTo>
                    <a:cubicBezTo>
                      <a:pt x="188" y="444"/>
                      <a:pt x="208" y="438"/>
                      <a:pt x="228" y="431"/>
                    </a:cubicBezTo>
                    <a:cubicBezTo>
                      <a:pt x="236" y="428"/>
                      <a:pt x="252" y="423"/>
                      <a:pt x="252" y="423"/>
                    </a:cubicBezTo>
                    <a:cubicBezTo>
                      <a:pt x="271" y="429"/>
                      <a:pt x="281" y="445"/>
                      <a:pt x="300" y="451"/>
                    </a:cubicBezTo>
                    <a:cubicBezTo>
                      <a:pt x="320" y="471"/>
                      <a:pt x="315" y="500"/>
                      <a:pt x="324" y="527"/>
                    </a:cubicBezTo>
                    <a:cubicBezTo>
                      <a:pt x="328" y="526"/>
                      <a:pt x="333" y="526"/>
                      <a:pt x="336" y="523"/>
                    </a:cubicBezTo>
                    <a:cubicBezTo>
                      <a:pt x="340" y="520"/>
                      <a:pt x="339" y="511"/>
                      <a:pt x="344" y="511"/>
                    </a:cubicBezTo>
                    <a:cubicBezTo>
                      <a:pt x="358" y="511"/>
                      <a:pt x="362" y="541"/>
                      <a:pt x="368" y="547"/>
                    </a:cubicBezTo>
                    <a:cubicBezTo>
                      <a:pt x="378" y="557"/>
                      <a:pt x="392" y="563"/>
                      <a:pt x="404" y="571"/>
                    </a:cubicBezTo>
                    <a:cubicBezTo>
                      <a:pt x="418" y="580"/>
                      <a:pt x="422" y="594"/>
                      <a:pt x="436" y="603"/>
                    </a:cubicBezTo>
                    <a:cubicBezTo>
                      <a:pt x="439" y="607"/>
                      <a:pt x="441" y="612"/>
                      <a:pt x="444" y="615"/>
                    </a:cubicBezTo>
                    <a:cubicBezTo>
                      <a:pt x="447" y="618"/>
                      <a:pt x="453" y="619"/>
                      <a:pt x="456" y="623"/>
                    </a:cubicBezTo>
                    <a:cubicBezTo>
                      <a:pt x="489" y="660"/>
                      <a:pt x="457" y="637"/>
                      <a:pt x="484" y="655"/>
                    </a:cubicBezTo>
                    <a:cubicBezTo>
                      <a:pt x="487" y="647"/>
                      <a:pt x="485" y="626"/>
                      <a:pt x="492" y="631"/>
                    </a:cubicBezTo>
                    <a:cubicBezTo>
                      <a:pt x="509" y="642"/>
                      <a:pt x="522" y="653"/>
                      <a:pt x="540" y="659"/>
                    </a:cubicBezTo>
                    <a:cubicBezTo>
                      <a:pt x="557" y="642"/>
                      <a:pt x="567" y="648"/>
                      <a:pt x="588" y="655"/>
                    </a:cubicBezTo>
                    <a:cubicBezTo>
                      <a:pt x="611" y="621"/>
                      <a:pt x="573" y="560"/>
                      <a:pt x="616" y="531"/>
                    </a:cubicBezTo>
                    <a:cubicBezTo>
                      <a:pt x="632" y="507"/>
                      <a:pt x="629" y="496"/>
                      <a:pt x="632" y="463"/>
                    </a:cubicBezTo>
                    <a:cubicBezTo>
                      <a:pt x="630" y="440"/>
                      <a:pt x="633" y="390"/>
                      <a:pt x="620" y="367"/>
                    </a:cubicBezTo>
                    <a:cubicBezTo>
                      <a:pt x="600" y="332"/>
                      <a:pt x="565" y="300"/>
                      <a:pt x="536" y="271"/>
                    </a:cubicBezTo>
                    <a:cubicBezTo>
                      <a:pt x="532" y="259"/>
                      <a:pt x="532" y="247"/>
                      <a:pt x="528" y="235"/>
                    </a:cubicBezTo>
                    <a:cubicBezTo>
                      <a:pt x="525" y="225"/>
                      <a:pt x="474" y="188"/>
                      <a:pt x="460" y="179"/>
                    </a:cubicBezTo>
                    <a:cubicBezTo>
                      <a:pt x="463" y="171"/>
                      <a:pt x="471" y="164"/>
                      <a:pt x="472" y="155"/>
                    </a:cubicBezTo>
                    <a:cubicBezTo>
                      <a:pt x="474" y="144"/>
                      <a:pt x="461" y="137"/>
                      <a:pt x="456" y="131"/>
                    </a:cubicBezTo>
                    <a:cubicBezTo>
                      <a:pt x="435" y="106"/>
                      <a:pt x="451" y="88"/>
                      <a:pt x="416" y="79"/>
                    </a:cubicBezTo>
                    <a:cubicBezTo>
                      <a:pt x="395" y="48"/>
                      <a:pt x="403" y="64"/>
                      <a:pt x="392" y="31"/>
                    </a:cubicBezTo>
                    <a:cubicBezTo>
                      <a:pt x="391" y="27"/>
                      <a:pt x="388" y="19"/>
                      <a:pt x="388" y="19"/>
                    </a:cubicBezTo>
                    <a:cubicBezTo>
                      <a:pt x="362" y="58"/>
                      <a:pt x="379" y="107"/>
                      <a:pt x="364" y="151"/>
                    </a:cubicBezTo>
                    <a:cubicBezTo>
                      <a:pt x="344" y="144"/>
                      <a:pt x="344" y="120"/>
                      <a:pt x="324" y="115"/>
                    </a:cubicBezTo>
                    <a:cubicBezTo>
                      <a:pt x="314" y="112"/>
                      <a:pt x="303" y="112"/>
                      <a:pt x="292" y="111"/>
                    </a:cubicBezTo>
                    <a:cubicBezTo>
                      <a:pt x="284" y="103"/>
                      <a:pt x="276" y="97"/>
                      <a:pt x="272" y="87"/>
                    </a:cubicBezTo>
                    <a:cubicBezTo>
                      <a:pt x="269" y="79"/>
                      <a:pt x="264" y="63"/>
                      <a:pt x="264" y="63"/>
                    </a:cubicBezTo>
                    <a:cubicBezTo>
                      <a:pt x="268" y="60"/>
                      <a:pt x="273" y="58"/>
                      <a:pt x="276" y="55"/>
                    </a:cubicBezTo>
                    <a:cubicBezTo>
                      <a:pt x="300" y="31"/>
                      <a:pt x="256" y="24"/>
                      <a:pt x="240" y="19"/>
                    </a:cubicBezTo>
                    <a:cubicBezTo>
                      <a:pt x="232" y="16"/>
                      <a:pt x="224" y="14"/>
                      <a:pt x="216" y="11"/>
                    </a:cubicBezTo>
                    <a:cubicBezTo>
                      <a:pt x="212" y="10"/>
                      <a:pt x="200" y="5"/>
                      <a:pt x="204" y="7"/>
                    </a:cubicBezTo>
                    <a:cubicBezTo>
                      <a:pt x="207" y="8"/>
                      <a:pt x="209" y="10"/>
                      <a:pt x="212" y="11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38">
                <a:extLst>
                  <a:ext uri="{FF2B5EF4-FFF2-40B4-BE49-F238E27FC236}">
                    <a16:creationId xmlns:a16="http://schemas.microsoft.com/office/drawing/2014/main" id="{12FEABCF-ED65-455F-B2C9-89AF383391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0" y="1206"/>
                <a:ext cx="367" cy="196"/>
              </a:xfrm>
              <a:custGeom>
                <a:avLst/>
                <a:gdLst>
                  <a:gd name="T0" fmla="*/ 34 w 426"/>
                  <a:gd name="T1" fmla="*/ 7 h 280"/>
                  <a:gd name="T2" fmla="*/ 28 w 426"/>
                  <a:gd name="T3" fmla="*/ 4 h 280"/>
                  <a:gd name="T4" fmla="*/ 25 w 426"/>
                  <a:gd name="T5" fmla="*/ 2 h 280"/>
                  <a:gd name="T6" fmla="*/ 22 w 426"/>
                  <a:gd name="T7" fmla="*/ 1 h 280"/>
                  <a:gd name="T8" fmla="*/ 7 w 426"/>
                  <a:gd name="T9" fmla="*/ 2 h 280"/>
                  <a:gd name="T10" fmla="*/ 18 w 426"/>
                  <a:gd name="T11" fmla="*/ 5 h 280"/>
                  <a:gd name="T12" fmla="*/ 19 w 426"/>
                  <a:gd name="T13" fmla="*/ 6 h 280"/>
                  <a:gd name="T14" fmla="*/ 10 w 426"/>
                  <a:gd name="T15" fmla="*/ 8 h 280"/>
                  <a:gd name="T16" fmla="*/ 35 w 426"/>
                  <a:gd name="T17" fmla="*/ 11 h 280"/>
                  <a:gd name="T18" fmla="*/ 51 w 426"/>
                  <a:gd name="T19" fmla="*/ 13 h 280"/>
                  <a:gd name="T20" fmla="*/ 53 w 426"/>
                  <a:gd name="T21" fmla="*/ 15 h 280"/>
                  <a:gd name="T22" fmla="*/ 58 w 426"/>
                  <a:gd name="T23" fmla="*/ 15 h 280"/>
                  <a:gd name="T24" fmla="*/ 61 w 426"/>
                  <a:gd name="T25" fmla="*/ 18 h 280"/>
                  <a:gd name="T26" fmla="*/ 53 w 426"/>
                  <a:gd name="T27" fmla="*/ 23 h 280"/>
                  <a:gd name="T28" fmla="*/ 73 w 426"/>
                  <a:gd name="T29" fmla="*/ 22 h 280"/>
                  <a:gd name="T30" fmla="*/ 78 w 426"/>
                  <a:gd name="T31" fmla="*/ 25 h 280"/>
                  <a:gd name="T32" fmla="*/ 89 w 426"/>
                  <a:gd name="T33" fmla="*/ 27 h 280"/>
                  <a:gd name="T34" fmla="*/ 94 w 426"/>
                  <a:gd name="T35" fmla="*/ 27 h 280"/>
                  <a:gd name="T36" fmla="*/ 103 w 426"/>
                  <a:gd name="T37" fmla="*/ 27 h 280"/>
                  <a:gd name="T38" fmla="*/ 113 w 426"/>
                  <a:gd name="T39" fmla="*/ 23 h 280"/>
                  <a:gd name="T40" fmla="*/ 137 w 426"/>
                  <a:gd name="T41" fmla="*/ 29 h 280"/>
                  <a:gd name="T42" fmla="*/ 149 w 426"/>
                  <a:gd name="T43" fmla="*/ 33 h 280"/>
                  <a:gd name="T44" fmla="*/ 147 w 426"/>
                  <a:gd name="T45" fmla="*/ 27 h 280"/>
                  <a:gd name="T46" fmla="*/ 137 w 426"/>
                  <a:gd name="T47" fmla="*/ 24 h 280"/>
                  <a:gd name="T48" fmla="*/ 152 w 426"/>
                  <a:gd name="T49" fmla="*/ 20 h 280"/>
                  <a:gd name="T50" fmla="*/ 166 w 426"/>
                  <a:gd name="T51" fmla="*/ 18 h 280"/>
                  <a:gd name="T52" fmla="*/ 172 w 426"/>
                  <a:gd name="T53" fmla="*/ 18 h 280"/>
                  <a:gd name="T54" fmla="*/ 173 w 426"/>
                  <a:gd name="T55" fmla="*/ 17 h 280"/>
                  <a:gd name="T56" fmla="*/ 146 w 426"/>
                  <a:gd name="T57" fmla="*/ 18 h 280"/>
                  <a:gd name="T58" fmla="*/ 125 w 426"/>
                  <a:gd name="T59" fmla="*/ 17 h 280"/>
                  <a:gd name="T60" fmla="*/ 122 w 426"/>
                  <a:gd name="T61" fmla="*/ 15 h 280"/>
                  <a:gd name="T62" fmla="*/ 120 w 426"/>
                  <a:gd name="T63" fmla="*/ 14 h 280"/>
                  <a:gd name="T64" fmla="*/ 90 w 426"/>
                  <a:gd name="T65" fmla="*/ 9 h 280"/>
                  <a:gd name="T66" fmla="*/ 66 w 426"/>
                  <a:gd name="T67" fmla="*/ 7 h 280"/>
                  <a:gd name="T68" fmla="*/ 56 w 426"/>
                  <a:gd name="T69" fmla="*/ 6 h 280"/>
                  <a:gd name="T70" fmla="*/ 33 w 426"/>
                  <a:gd name="T71" fmla="*/ 6 h 280"/>
                  <a:gd name="T72" fmla="*/ 28 w 426"/>
                  <a:gd name="T73" fmla="*/ 4 h 280"/>
                  <a:gd name="T74" fmla="*/ 28 w 426"/>
                  <a:gd name="T75" fmla="*/ 0 h 2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6"/>
                  <a:gd name="T115" fmla="*/ 0 h 280"/>
                  <a:gd name="T116" fmla="*/ 426 w 426"/>
                  <a:gd name="T117" fmla="*/ 280 h 28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6" h="280">
                    <a:moveTo>
                      <a:pt x="84" y="60"/>
                    </a:moveTo>
                    <a:cubicBezTo>
                      <a:pt x="79" y="52"/>
                      <a:pt x="70" y="45"/>
                      <a:pt x="68" y="36"/>
                    </a:cubicBezTo>
                    <a:cubicBezTo>
                      <a:pt x="67" y="29"/>
                      <a:pt x="68" y="22"/>
                      <a:pt x="64" y="16"/>
                    </a:cubicBezTo>
                    <a:cubicBezTo>
                      <a:pt x="62" y="12"/>
                      <a:pt x="56" y="13"/>
                      <a:pt x="52" y="12"/>
                    </a:cubicBezTo>
                    <a:cubicBezTo>
                      <a:pt x="40" y="13"/>
                      <a:pt x="27" y="11"/>
                      <a:pt x="16" y="16"/>
                    </a:cubicBezTo>
                    <a:cubicBezTo>
                      <a:pt x="0" y="24"/>
                      <a:pt x="43" y="40"/>
                      <a:pt x="44" y="40"/>
                    </a:cubicBezTo>
                    <a:cubicBezTo>
                      <a:pt x="45" y="44"/>
                      <a:pt x="50" y="49"/>
                      <a:pt x="48" y="52"/>
                    </a:cubicBezTo>
                    <a:cubicBezTo>
                      <a:pt x="42" y="60"/>
                      <a:pt x="24" y="68"/>
                      <a:pt x="24" y="68"/>
                    </a:cubicBezTo>
                    <a:cubicBezTo>
                      <a:pt x="38" y="88"/>
                      <a:pt x="65" y="89"/>
                      <a:pt x="88" y="92"/>
                    </a:cubicBezTo>
                    <a:cubicBezTo>
                      <a:pt x="101" y="96"/>
                      <a:pt x="124" y="112"/>
                      <a:pt x="124" y="112"/>
                    </a:cubicBezTo>
                    <a:cubicBezTo>
                      <a:pt x="125" y="116"/>
                      <a:pt x="125" y="121"/>
                      <a:pt x="128" y="124"/>
                    </a:cubicBezTo>
                    <a:cubicBezTo>
                      <a:pt x="131" y="128"/>
                      <a:pt x="137" y="128"/>
                      <a:pt x="140" y="132"/>
                    </a:cubicBezTo>
                    <a:cubicBezTo>
                      <a:pt x="144" y="139"/>
                      <a:pt x="148" y="156"/>
                      <a:pt x="148" y="156"/>
                    </a:cubicBezTo>
                    <a:cubicBezTo>
                      <a:pt x="144" y="171"/>
                      <a:pt x="137" y="181"/>
                      <a:pt x="132" y="196"/>
                    </a:cubicBezTo>
                    <a:cubicBezTo>
                      <a:pt x="151" y="209"/>
                      <a:pt x="167" y="207"/>
                      <a:pt x="180" y="188"/>
                    </a:cubicBezTo>
                    <a:cubicBezTo>
                      <a:pt x="182" y="196"/>
                      <a:pt x="184" y="211"/>
                      <a:pt x="192" y="216"/>
                    </a:cubicBezTo>
                    <a:cubicBezTo>
                      <a:pt x="199" y="220"/>
                      <a:pt x="208" y="221"/>
                      <a:pt x="216" y="224"/>
                    </a:cubicBezTo>
                    <a:cubicBezTo>
                      <a:pt x="220" y="225"/>
                      <a:pt x="228" y="228"/>
                      <a:pt x="228" y="228"/>
                    </a:cubicBezTo>
                    <a:cubicBezTo>
                      <a:pt x="236" y="227"/>
                      <a:pt x="245" y="228"/>
                      <a:pt x="252" y="224"/>
                    </a:cubicBezTo>
                    <a:cubicBezTo>
                      <a:pt x="269" y="216"/>
                      <a:pt x="252" y="204"/>
                      <a:pt x="276" y="196"/>
                    </a:cubicBezTo>
                    <a:cubicBezTo>
                      <a:pt x="296" y="209"/>
                      <a:pt x="322" y="231"/>
                      <a:pt x="336" y="252"/>
                    </a:cubicBezTo>
                    <a:cubicBezTo>
                      <a:pt x="354" y="280"/>
                      <a:pt x="343" y="273"/>
                      <a:pt x="364" y="280"/>
                    </a:cubicBezTo>
                    <a:cubicBezTo>
                      <a:pt x="376" y="262"/>
                      <a:pt x="375" y="241"/>
                      <a:pt x="360" y="224"/>
                    </a:cubicBezTo>
                    <a:cubicBezTo>
                      <a:pt x="352" y="216"/>
                      <a:pt x="336" y="200"/>
                      <a:pt x="336" y="200"/>
                    </a:cubicBezTo>
                    <a:cubicBezTo>
                      <a:pt x="323" y="162"/>
                      <a:pt x="322" y="174"/>
                      <a:pt x="372" y="168"/>
                    </a:cubicBezTo>
                    <a:cubicBezTo>
                      <a:pt x="384" y="164"/>
                      <a:pt x="396" y="160"/>
                      <a:pt x="408" y="156"/>
                    </a:cubicBezTo>
                    <a:cubicBezTo>
                      <a:pt x="412" y="155"/>
                      <a:pt x="420" y="152"/>
                      <a:pt x="420" y="152"/>
                    </a:cubicBezTo>
                    <a:cubicBezTo>
                      <a:pt x="421" y="148"/>
                      <a:pt x="426" y="144"/>
                      <a:pt x="424" y="140"/>
                    </a:cubicBezTo>
                    <a:cubicBezTo>
                      <a:pt x="420" y="131"/>
                      <a:pt x="365" y="146"/>
                      <a:pt x="356" y="148"/>
                    </a:cubicBezTo>
                    <a:cubicBezTo>
                      <a:pt x="339" y="146"/>
                      <a:pt x="316" y="152"/>
                      <a:pt x="304" y="140"/>
                    </a:cubicBezTo>
                    <a:cubicBezTo>
                      <a:pt x="301" y="137"/>
                      <a:pt x="302" y="132"/>
                      <a:pt x="300" y="128"/>
                    </a:cubicBezTo>
                    <a:cubicBezTo>
                      <a:pt x="298" y="124"/>
                      <a:pt x="296" y="119"/>
                      <a:pt x="292" y="116"/>
                    </a:cubicBezTo>
                    <a:cubicBezTo>
                      <a:pt x="272" y="98"/>
                      <a:pt x="244" y="91"/>
                      <a:pt x="220" y="80"/>
                    </a:cubicBezTo>
                    <a:cubicBezTo>
                      <a:pt x="201" y="72"/>
                      <a:pt x="180" y="67"/>
                      <a:pt x="160" y="60"/>
                    </a:cubicBezTo>
                    <a:cubicBezTo>
                      <a:pt x="152" y="57"/>
                      <a:pt x="136" y="52"/>
                      <a:pt x="136" y="52"/>
                    </a:cubicBezTo>
                    <a:cubicBezTo>
                      <a:pt x="113" y="55"/>
                      <a:pt x="98" y="64"/>
                      <a:pt x="80" y="52"/>
                    </a:cubicBezTo>
                    <a:cubicBezTo>
                      <a:pt x="70" y="38"/>
                      <a:pt x="74" y="44"/>
                      <a:pt x="68" y="32"/>
                    </a:cubicBezTo>
                    <a:lnTo>
                      <a:pt x="68" y="0"/>
                    </a:lnTo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39">
                <a:extLst>
                  <a:ext uri="{FF2B5EF4-FFF2-40B4-BE49-F238E27FC236}">
                    <a16:creationId xmlns:a16="http://schemas.microsoft.com/office/drawing/2014/main" id="{10B08B43-C9DA-4E84-9906-3AB29FB7E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5" y="1928"/>
                <a:ext cx="52" cy="54"/>
              </a:xfrm>
              <a:custGeom>
                <a:avLst/>
                <a:gdLst>
                  <a:gd name="T0" fmla="*/ 14 w 60"/>
                  <a:gd name="T1" fmla="*/ 2 h 78"/>
                  <a:gd name="T2" fmla="*/ 0 w 60"/>
                  <a:gd name="T3" fmla="*/ 2 h 78"/>
                  <a:gd name="T4" fmla="*/ 9 w 60"/>
                  <a:gd name="T5" fmla="*/ 5 h 78"/>
                  <a:gd name="T6" fmla="*/ 12 w 60"/>
                  <a:gd name="T7" fmla="*/ 7 h 78"/>
                  <a:gd name="T8" fmla="*/ 14 w 60"/>
                  <a:gd name="T9" fmla="*/ 8 h 78"/>
                  <a:gd name="T10" fmla="*/ 25 w 60"/>
                  <a:gd name="T11" fmla="*/ 6 h 78"/>
                  <a:gd name="T12" fmla="*/ 14 w 60"/>
                  <a:gd name="T13" fmla="*/ 2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78"/>
                  <a:gd name="T23" fmla="*/ 60 w 6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78">
                    <a:moveTo>
                      <a:pt x="32" y="18"/>
                    </a:moveTo>
                    <a:cubicBezTo>
                      <a:pt x="16" y="7"/>
                      <a:pt x="12" y="0"/>
                      <a:pt x="0" y="18"/>
                    </a:cubicBezTo>
                    <a:cubicBezTo>
                      <a:pt x="6" y="27"/>
                      <a:pt x="15" y="33"/>
                      <a:pt x="20" y="42"/>
                    </a:cubicBezTo>
                    <a:cubicBezTo>
                      <a:pt x="24" y="49"/>
                      <a:pt x="25" y="58"/>
                      <a:pt x="28" y="66"/>
                    </a:cubicBezTo>
                    <a:cubicBezTo>
                      <a:pt x="29" y="70"/>
                      <a:pt x="32" y="78"/>
                      <a:pt x="32" y="78"/>
                    </a:cubicBezTo>
                    <a:cubicBezTo>
                      <a:pt x="52" y="73"/>
                      <a:pt x="54" y="69"/>
                      <a:pt x="60" y="50"/>
                    </a:cubicBezTo>
                    <a:cubicBezTo>
                      <a:pt x="54" y="32"/>
                      <a:pt x="50" y="27"/>
                      <a:pt x="32" y="18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40">
                <a:extLst>
                  <a:ext uri="{FF2B5EF4-FFF2-40B4-BE49-F238E27FC236}">
                    <a16:creationId xmlns:a16="http://schemas.microsoft.com/office/drawing/2014/main" id="{12DE6091-DD64-499C-8C19-F02EF627E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1" y="1844"/>
                <a:ext cx="189" cy="79"/>
              </a:xfrm>
              <a:custGeom>
                <a:avLst/>
                <a:gdLst>
                  <a:gd name="T0" fmla="*/ 19 w 219"/>
                  <a:gd name="T1" fmla="*/ 8 h 113"/>
                  <a:gd name="T2" fmla="*/ 16 w 219"/>
                  <a:gd name="T3" fmla="*/ 7 h 113"/>
                  <a:gd name="T4" fmla="*/ 6 w 219"/>
                  <a:gd name="T5" fmla="*/ 8 h 113"/>
                  <a:gd name="T6" fmla="*/ 16 w 219"/>
                  <a:gd name="T7" fmla="*/ 13 h 113"/>
                  <a:gd name="T8" fmla="*/ 51 w 219"/>
                  <a:gd name="T9" fmla="*/ 10 h 113"/>
                  <a:gd name="T10" fmla="*/ 61 w 219"/>
                  <a:gd name="T11" fmla="*/ 8 h 113"/>
                  <a:gd name="T12" fmla="*/ 71 w 219"/>
                  <a:gd name="T13" fmla="*/ 7 h 113"/>
                  <a:gd name="T14" fmla="*/ 91 w 219"/>
                  <a:gd name="T15" fmla="*/ 2 h 113"/>
                  <a:gd name="T16" fmla="*/ 87 w 219"/>
                  <a:gd name="T17" fmla="*/ 0 h 113"/>
                  <a:gd name="T18" fmla="*/ 73 w 219"/>
                  <a:gd name="T19" fmla="*/ 2 h 113"/>
                  <a:gd name="T20" fmla="*/ 44 w 219"/>
                  <a:gd name="T21" fmla="*/ 5 h 113"/>
                  <a:gd name="T22" fmla="*/ 35 w 219"/>
                  <a:gd name="T23" fmla="*/ 5 h 113"/>
                  <a:gd name="T24" fmla="*/ 24 w 219"/>
                  <a:gd name="T25" fmla="*/ 6 h 113"/>
                  <a:gd name="T26" fmla="*/ 19 w 219"/>
                  <a:gd name="T27" fmla="*/ 8 h 1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9"/>
                  <a:gd name="T43" fmla="*/ 0 h 113"/>
                  <a:gd name="T44" fmla="*/ 219 w 219"/>
                  <a:gd name="T45" fmla="*/ 113 h 1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9" h="113">
                    <a:moveTo>
                      <a:pt x="47" y="73"/>
                    </a:moveTo>
                    <a:cubicBezTo>
                      <a:pt x="44" y="69"/>
                      <a:pt x="44" y="62"/>
                      <a:pt x="39" y="61"/>
                    </a:cubicBezTo>
                    <a:cubicBezTo>
                      <a:pt x="31" y="60"/>
                      <a:pt x="15" y="69"/>
                      <a:pt x="15" y="69"/>
                    </a:cubicBezTo>
                    <a:cubicBezTo>
                      <a:pt x="0" y="91"/>
                      <a:pt x="20" y="101"/>
                      <a:pt x="39" y="113"/>
                    </a:cubicBezTo>
                    <a:cubicBezTo>
                      <a:pt x="67" y="107"/>
                      <a:pt x="96" y="98"/>
                      <a:pt x="123" y="89"/>
                    </a:cubicBezTo>
                    <a:cubicBezTo>
                      <a:pt x="132" y="86"/>
                      <a:pt x="139" y="78"/>
                      <a:pt x="147" y="73"/>
                    </a:cubicBezTo>
                    <a:cubicBezTo>
                      <a:pt x="154" y="68"/>
                      <a:pt x="171" y="65"/>
                      <a:pt x="171" y="65"/>
                    </a:cubicBezTo>
                    <a:cubicBezTo>
                      <a:pt x="186" y="50"/>
                      <a:pt x="207" y="36"/>
                      <a:pt x="219" y="19"/>
                    </a:cubicBezTo>
                    <a:cubicBezTo>
                      <a:pt x="215" y="16"/>
                      <a:pt x="215" y="0"/>
                      <a:pt x="210" y="0"/>
                    </a:cubicBezTo>
                    <a:cubicBezTo>
                      <a:pt x="205" y="0"/>
                      <a:pt x="183" y="15"/>
                      <a:pt x="179" y="17"/>
                    </a:cubicBezTo>
                    <a:cubicBezTo>
                      <a:pt x="159" y="26"/>
                      <a:pt x="129" y="37"/>
                      <a:pt x="107" y="41"/>
                    </a:cubicBezTo>
                    <a:cubicBezTo>
                      <a:pt x="99" y="42"/>
                      <a:pt x="91" y="43"/>
                      <a:pt x="83" y="45"/>
                    </a:cubicBezTo>
                    <a:cubicBezTo>
                      <a:pt x="75" y="47"/>
                      <a:pt x="59" y="53"/>
                      <a:pt x="59" y="53"/>
                    </a:cubicBezTo>
                    <a:cubicBezTo>
                      <a:pt x="49" y="67"/>
                      <a:pt x="53" y="61"/>
                      <a:pt x="47" y="73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41">
                <a:extLst>
                  <a:ext uri="{FF2B5EF4-FFF2-40B4-BE49-F238E27FC236}">
                    <a16:creationId xmlns:a16="http://schemas.microsoft.com/office/drawing/2014/main" id="{FEB7DEB8-AF4F-4596-B458-44F44DF38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7" y="1797"/>
                <a:ext cx="119" cy="86"/>
              </a:xfrm>
              <a:custGeom>
                <a:avLst/>
                <a:gdLst>
                  <a:gd name="T0" fmla="*/ 5 w 139"/>
                  <a:gd name="T1" fmla="*/ 8 h 122"/>
                  <a:gd name="T2" fmla="*/ 3 w 139"/>
                  <a:gd name="T3" fmla="*/ 11 h 122"/>
                  <a:gd name="T4" fmla="*/ 0 w 139"/>
                  <a:gd name="T5" fmla="*/ 13 h 122"/>
                  <a:gd name="T6" fmla="*/ 15 w 139"/>
                  <a:gd name="T7" fmla="*/ 14 h 122"/>
                  <a:gd name="T8" fmla="*/ 21 w 139"/>
                  <a:gd name="T9" fmla="*/ 12 h 122"/>
                  <a:gd name="T10" fmla="*/ 49 w 139"/>
                  <a:gd name="T11" fmla="*/ 8 h 122"/>
                  <a:gd name="T12" fmla="*/ 53 w 139"/>
                  <a:gd name="T13" fmla="*/ 6 h 122"/>
                  <a:gd name="T14" fmla="*/ 44 w 139"/>
                  <a:gd name="T15" fmla="*/ 4 h 122"/>
                  <a:gd name="T16" fmla="*/ 39 w 139"/>
                  <a:gd name="T17" fmla="*/ 3 h 122"/>
                  <a:gd name="T18" fmla="*/ 25 w 139"/>
                  <a:gd name="T19" fmla="*/ 1 h 122"/>
                  <a:gd name="T20" fmla="*/ 21 w 139"/>
                  <a:gd name="T21" fmla="*/ 4 h 122"/>
                  <a:gd name="T22" fmla="*/ 5 w 139"/>
                  <a:gd name="T23" fmla="*/ 8 h 1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9"/>
                  <a:gd name="T37" fmla="*/ 0 h 122"/>
                  <a:gd name="T38" fmla="*/ 139 w 139"/>
                  <a:gd name="T39" fmla="*/ 122 h 1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9" h="122">
                    <a:moveTo>
                      <a:pt x="12" y="60"/>
                    </a:moveTo>
                    <a:cubicBezTo>
                      <a:pt x="11" y="68"/>
                      <a:pt x="10" y="76"/>
                      <a:pt x="8" y="84"/>
                    </a:cubicBezTo>
                    <a:cubicBezTo>
                      <a:pt x="6" y="92"/>
                      <a:pt x="0" y="108"/>
                      <a:pt x="0" y="108"/>
                    </a:cubicBezTo>
                    <a:cubicBezTo>
                      <a:pt x="14" y="118"/>
                      <a:pt x="19" y="122"/>
                      <a:pt x="36" y="116"/>
                    </a:cubicBezTo>
                    <a:cubicBezTo>
                      <a:pt x="46" y="86"/>
                      <a:pt x="31" y="122"/>
                      <a:pt x="52" y="96"/>
                    </a:cubicBezTo>
                    <a:cubicBezTo>
                      <a:pt x="83" y="57"/>
                      <a:pt x="30" y="74"/>
                      <a:pt x="124" y="68"/>
                    </a:cubicBezTo>
                    <a:cubicBezTo>
                      <a:pt x="125" y="67"/>
                      <a:pt x="139" y="48"/>
                      <a:pt x="136" y="44"/>
                    </a:cubicBezTo>
                    <a:cubicBezTo>
                      <a:pt x="130" y="36"/>
                      <a:pt x="120" y="33"/>
                      <a:pt x="112" y="28"/>
                    </a:cubicBezTo>
                    <a:cubicBezTo>
                      <a:pt x="108" y="25"/>
                      <a:pt x="100" y="20"/>
                      <a:pt x="100" y="20"/>
                    </a:cubicBezTo>
                    <a:cubicBezTo>
                      <a:pt x="89" y="4"/>
                      <a:pt x="92" y="0"/>
                      <a:pt x="64" y="12"/>
                    </a:cubicBezTo>
                    <a:cubicBezTo>
                      <a:pt x="57" y="15"/>
                      <a:pt x="55" y="30"/>
                      <a:pt x="52" y="36"/>
                    </a:cubicBezTo>
                    <a:cubicBezTo>
                      <a:pt x="46" y="49"/>
                      <a:pt x="26" y="60"/>
                      <a:pt x="12" y="6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42">
                <a:extLst>
                  <a:ext uri="{FF2B5EF4-FFF2-40B4-BE49-F238E27FC236}">
                    <a16:creationId xmlns:a16="http://schemas.microsoft.com/office/drawing/2014/main" id="{FC721EA1-89D3-4371-BE25-3F28D32DD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0" y="1759"/>
                <a:ext cx="43" cy="24"/>
              </a:xfrm>
              <a:custGeom>
                <a:avLst/>
                <a:gdLst>
                  <a:gd name="T0" fmla="*/ 13 w 49"/>
                  <a:gd name="T1" fmla="*/ 0 h 35"/>
                  <a:gd name="T2" fmla="*/ 4 w 49"/>
                  <a:gd name="T3" fmla="*/ 1 h 35"/>
                  <a:gd name="T4" fmla="*/ 11 w 49"/>
                  <a:gd name="T5" fmla="*/ 3 h 35"/>
                  <a:gd name="T6" fmla="*/ 18 w 49"/>
                  <a:gd name="T7" fmla="*/ 2 h 35"/>
                  <a:gd name="T8" fmla="*/ 13 w 4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35"/>
                  <a:gd name="T17" fmla="*/ 49 w 4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35">
                    <a:moveTo>
                      <a:pt x="29" y="0"/>
                    </a:moveTo>
                    <a:cubicBezTo>
                      <a:pt x="25" y="12"/>
                      <a:pt x="19" y="7"/>
                      <a:pt x="8" y="11"/>
                    </a:cubicBezTo>
                    <a:cubicBezTo>
                      <a:pt x="0" y="23"/>
                      <a:pt x="14" y="34"/>
                      <a:pt x="24" y="35"/>
                    </a:cubicBezTo>
                    <a:cubicBezTo>
                      <a:pt x="30" y="34"/>
                      <a:pt x="33" y="28"/>
                      <a:pt x="39" y="26"/>
                    </a:cubicBezTo>
                    <a:cubicBezTo>
                      <a:pt x="49" y="22"/>
                      <a:pt x="29" y="3"/>
                      <a:pt x="2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43">
                <a:extLst>
                  <a:ext uri="{FF2B5EF4-FFF2-40B4-BE49-F238E27FC236}">
                    <a16:creationId xmlns:a16="http://schemas.microsoft.com/office/drawing/2014/main" id="{321A551A-B113-4FB7-9D09-E723C1C45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" y="1304"/>
                <a:ext cx="142" cy="188"/>
              </a:xfrm>
              <a:custGeom>
                <a:avLst/>
                <a:gdLst>
                  <a:gd name="T0" fmla="*/ 54 w 164"/>
                  <a:gd name="T1" fmla="*/ 0 h 268"/>
                  <a:gd name="T2" fmla="*/ 44 w 164"/>
                  <a:gd name="T3" fmla="*/ 4 h 268"/>
                  <a:gd name="T4" fmla="*/ 36 w 164"/>
                  <a:gd name="T5" fmla="*/ 8 h 268"/>
                  <a:gd name="T6" fmla="*/ 15 w 164"/>
                  <a:gd name="T7" fmla="*/ 10 h 268"/>
                  <a:gd name="T8" fmla="*/ 12 w 164"/>
                  <a:gd name="T9" fmla="*/ 11 h 268"/>
                  <a:gd name="T10" fmla="*/ 7 w 164"/>
                  <a:gd name="T11" fmla="*/ 12 h 268"/>
                  <a:gd name="T12" fmla="*/ 9 w 164"/>
                  <a:gd name="T13" fmla="*/ 15 h 268"/>
                  <a:gd name="T14" fmla="*/ 12 w 164"/>
                  <a:gd name="T15" fmla="*/ 18 h 268"/>
                  <a:gd name="T16" fmla="*/ 0 w 164"/>
                  <a:gd name="T17" fmla="*/ 24 h 268"/>
                  <a:gd name="T18" fmla="*/ 12 w 164"/>
                  <a:gd name="T19" fmla="*/ 31 h 268"/>
                  <a:gd name="T20" fmla="*/ 22 w 164"/>
                  <a:gd name="T21" fmla="*/ 32 h 268"/>
                  <a:gd name="T22" fmla="*/ 36 w 164"/>
                  <a:gd name="T23" fmla="*/ 26 h 268"/>
                  <a:gd name="T24" fmla="*/ 44 w 164"/>
                  <a:gd name="T25" fmla="*/ 23 h 268"/>
                  <a:gd name="T26" fmla="*/ 54 w 164"/>
                  <a:gd name="T27" fmla="*/ 14 h 268"/>
                  <a:gd name="T28" fmla="*/ 59 w 164"/>
                  <a:gd name="T29" fmla="*/ 9 h 268"/>
                  <a:gd name="T30" fmla="*/ 70 w 164"/>
                  <a:gd name="T31" fmla="*/ 9 h 268"/>
                  <a:gd name="T32" fmla="*/ 54 w 164"/>
                  <a:gd name="T33" fmla="*/ 0 h 2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4"/>
                  <a:gd name="T52" fmla="*/ 0 h 268"/>
                  <a:gd name="T53" fmla="*/ 164 w 164"/>
                  <a:gd name="T54" fmla="*/ 268 h 26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4" h="268">
                    <a:moveTo>
                      <a:pt x="128" y="0"/>
                    </a:moveTo>
                    <a:cubicBezTo>
                      <a:pt x="123" y="16"/>
                      <a:pt x="120" y="23"/>
                      <a:pt x="104" y="28"/>
                    </a:cubicBezTo>
                    <a:cubicBezTo>
                      <a:pt x="102" y="35"/>
                      <a:pt x="97" y="57"/>
                      <a:pt x="88" y="64"/>
                    </a:cubicBezTo>
                    <a:cubicBezTo>
                      <a:pt x="75" y="75"/>
                      <a:pt x="51" y="74"/>
                      <a:pt x="36" y="84"/>
                    </a:cubicBezTo>
                    <a:cubicBezTo>
                      <a:pt x="33" y="88"/>
                      <a:pt x="32" y="93"/>
                      <a:pt x="28" y="96"/>
                    </a:cubicBezTo>
                    <a:cubicBezTo>
                      <a:pt x="25" y="99"/>
                      <a:pt x="17" y="96"/>
                      <a:pt x="16" y="100"/>
                    </a:cubicBezTo>
                    <a:cubicBezTo>
                      <a:pt x="14" y="110"/>
                      <a:pt x="18" y="121"/>
                      <a:pt x="20" y="132"/>
                    </a:cubicBezTo>
                    <a:cubicBezTo>
                      <a:pt x="22" y="140"/>
                      <a:pt x="28" y="156"/>
                      <a:pt x="28" y="156"/>
                    </a:cubicBezTo>
                    <a:cubicBezTo>
                      <a:pt x="13" y="166"/>
                      <a:pt x="6" y="183"/>
                      <a:pt x="0" y="200"/>
                    </a:cubicBezTo>
                    <a:cubicBezTo>
                      <a:pt x="3" y="210"/>
                      <a:pt x="19" y="254"/>
                      <a:pt x="28" y="260"/>
                    </a:cubicBezTo>
                    <a:cubicBezTo>
                      <a:pt x="35" y="264"/>
                      <a:pt x="52" y="268"/>
                      <a:pt x="52" y="268"/>
                    </a:cubicBezTo>
                    <a:cubicBezTo>
                      <a:pt x="85" y="261"/>
                      <a:pt x="79" y="244"/>
                      <a:pt x="88" y="216"/>
                    </a:cubicBezTo>
                    <a:cubicBezTo>
                      <a:pt x="91" y="207"/>
                      <a:pt x="99" y="200"/>
                      <a:pt x="104" y="192"/>
                    </a:cubicBezTo>
                    <a:cubicBezTo>
                      <a:pt x="116" y="174"/>
                      <a:pt x="121" y="136"/>
                      <a:pt x="128" y="116"/>
                    </a:cubicBezTo>
                    <a:cubicBezTo>
                      <a:pt x="131" y="108"/>
                      <a:pt x="134" y="79"/>
                      <a:pt x="140" y="76"/>
                    </a:cubicBezTo>
                    <a:cubicBezTo>
                      <a:pt x="147" y="72"/>
                      <a:pt x="156" y="73"/>
                      <a:pt x="164" y="72"/>
                    </a:cubicBezTo>
                    <a:cubicBezTo>
                      <a:pt x="158" y="19"/>
                      <a:pt x="161" y="33"/>
                      <a:pt x="128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44">
                <a:extLst>
                  <a:ext uri="{FF2B5EF4-FFF2-40B4-BE49-F238E27FC236}">
                    <a16:creationId xmlns:a16="http://schemas.microsoft.com/office/drawing/2014/main" id="{51623C71-9FB3-418D-A0B5-5C68D7022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0" y="1013"/>
                <a:ext cx="57" cy="57"/>
              </a:xfrm>
              <a:custGeom>
                <a:avLst/>
                <a:gdLst>
                  <a:gd name="T0" fmla="*/ 12 w 66"/>
                  <a:gd name="T1" fmla="*/ 0 h 81"/>
                  <a:gd name="T2" fmla="*/ 10 w 66"/>
                  <a:gd name="T3" fmla="*/ 8 h 81"/>
                  <a:gd name="T4" fmla="*/ 12 w 66"/>
                  <a:gd name="T5" fmla="*/ 9 h 81"/>
                  <a:gd name="T6" fmla="*/ 16 w 66"/>
                  <a:gd name="T7" fmla="*/ 9 h 81"/>
                  <a:gd name="T8" fmla="*/ 23 w 66"/>
                  <a:gd name="T9" fmla="*/ 9 h 81"/>
                  <a:gd name="T10" fmla="*/ 12 w 66"/>
                  <a:gd name="T11" fmla="*/ 0 h 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81"/>
                  <a:gd name="T20" fmla="*/ 66 w 66"/>
                  <a:gd name="T21" fmla="*/ 81 h 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81">
                    <a:moveTo>
                      <a:pt x="29" y="0"/>
                    </a:moveTo>
                    <a:cubicBezTo>
                      <a:pt x="0" y="10"/>
                      <a:pt x="20" y="38"/>
                      <a:pt x="25" y="60"/>
                    </a:cubicBezTo>
                    <a:cubicBezTo>
                      <a:pt x="26" y="65"/>
                      <a:pt x="26" y="72"/>
                      <a:pt x="29" y="76"/>
                    </a:cubicBezTo>
                    <a:cubicBezTo>
                      <a:pt x="32" y="79"/>
                      <a:pt x="37" y="79"/>
                      <a:pt x="41" y="80"/>
                    </a:cubicBezTo>
                    <a:cubicBezTo>
                      <a:pt x="46" y="79"/>
                      <a:pt x="55" y="81"/>
                      <a:pt x="57" y="76"/>
                    </a:cubicBezTo>
                    <a:cubicBezTo>
                      <a:pt x="66" y="53"/>
                      <a:pt x="45" y="16"/>
                      <a:pt x="2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45">
                <a:extLst>
                  <a:ext uri="{FF2B5EF4-FFF2-40B4-BE49-F238E27FC236}">
                    <a16:creationId xmlns:a16="http://schemas.microsoft.com/office/drawing/2014/main" id="{CCD0A7F4-9D84-4A60-9C5F-DE2C14D76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3" y="1074"/>
                <a:ext cx="128" cy="171"/>
              </a:xfrm>
              <a:custGeom>
                <a:avLst/>
                <a:gdLst>
                  <a:gd name="T0" fmla="*/ 41 w 148"/>
                  <a:gd name="T1" fmla="*/ 0 h 244"/>
                  <a:gd name="T2" fmla="*/ 25 w 148"/>
                  <a:gd name="T3" fmla="*/ 10 h 244"/>
                  <a:gd name="T4" fmla="*/ 15 w 148"/>
                  <a:gd name="T5" fmla="*/ 11 h 244"/>
                  <a:gd name="T6" fmla="*/ 5 w 148"/>
                  <a:gd name="T7" fmla="*/ 13 h 244"/>
                  <a:gd name="T8" fmla="*/ 16 w 148"/>
                  <a:gd name="T9" fmla="*/ 22 h 244"/>
                  <a:gd name="T10" fmla="*/ 22 w 148"/>
                  <a:gd name="T11" fmla="*/ 27 h 244"/>
                  <a:gd name="T12" fmla="*/ 25 w 148"/>
                  <a:gd name="T13" fmla="*/ 28 h 244"/>
                  <a:gd name="T14" fmla="*/ 35 w 148"/>
                  <a:gd name="T15" fmla="*/ 29 h 244"/>
                  <a:gd name="T16" fmla="*/ 41 w 148"/>
                  <a:gd name="T17" fmla="*/ 23 h 244"/>
                  <a:gd name="T18" fmla="*/ 52 w 148"/>
                  <a:gd name="T19" fmla="*/ 20 h 244"/>
                  <a:gd name="T20" fmla="*/ 47 w 148"/>
                  <a:gd name="T21" fmla="*/ 8 h 244"/>
                  <a:gd name="T22" fmla="*/ 59 w 148"/>
                  <a:gd name="T23" fmla="*/ 6 h 244"/>
                  <a:gd name="T24" fmla="*/ 47 w 148"/>
                  <a:gd name="T25" fmla="*/ 3 h 244"/>
                  <a:gd name="T26" fmla="*/ 41 w 148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8"/>
                  <a:gd name="T43" fmla="*/ 0 h 244"/>
                  <a:gd name="T44" fmla="*/ 148 w 148"/>
                  <a:gd name="T45" fmla="*/ 244 h 24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8" h="244">
                    <a:moveTo>
                      <a:pt x="96" y="0"/>
                    </a:moveTo>
                    <a:cubicBezTo>
                      <a:pt x="86" y="29"/>
                      <a:pt x="70" y="55"/>
                      <a:pt x="60" y="84"/>
                    </a:cubicBezTo>
                    <a:cubicBezTo>
                      <a:pt x="57" y="92"/>
                      <a:pt x="43" y="87"/>
                      <a:pt x="36" y="92"/>
                    </a:cubicBezTo>
                    <a:cubicBezTo>
                      <a:pt x="28" y="97"/>
                      <a:pt x="12" y="108"/>
                      <a:pt x="12" y="108"/>
                    </a:cubicBezTo>
                    <a:cubicBezTo>
                      <a:pt x="0" y="144"/>
                      <a:pt x="30" y="158"/>
                      <a:pt x="40" y="188"/>
                    </a:cubicBezTo>
                    <a:cubicBezTo>
                      <a:pt x="44" y="200"/>
                      <a:pt x="45" y="213"/>
                      <a:pt x="52" y="224"/>
                    </a:cubicBezTo>
                    <a:cubicBezTo>
                      <a:pt x="55" y="228"/>
                      <a:pt x="56" y="233"/>
                      <a:pt x="60" y="236"/>
                    </a:cubicBezTo>
                    <a:cubicBezTo>
                      <a:pt x="67" y="240"/>
                      <a:pt x="84" y="244"/>
                      <a:pt x="84" y="244"/>
                    </a:cubicBezTo>
                    <a:cubicBezTo>
                      <a:pt x="111" y="235"/>
                      <a:pt x="103" y="218"/>
                      <a:pt x="96" y="196"/>
                    </a:cubicBezTo>
                    <a:cubicBezTo>
                      <a:pt x="100" y="183"/>
                      <a:pt x="124" y="168"/>
                      <a:pt x="124" y="168"/>
                    </a:cubicBezTo>
                    <a:cubicBezTo>
                      <a:pt x="148" y="132"/>
                      <a:pt x="123" y="101"/>
                      <a:pt x="112" y="68"/>
                    </a:cubicBezTo>
                    <a:cubicBezTo>
                      <a:pt x="140" y="59"/>
                      <a:pt x="133" y="68"/>
                      <a:pt x="140" y="48"/>
                    </a:cubicBezTo>
                    <a:cubicBezTo>
                      <a:pt x="136" y="35"/>
                      <a:pt x="112" y="20"/>
                      <a:pt x="112" y="20"/>
                    </a:cubicBezTo>
                    <a:cubicBezTo>
                      <a:pt x="102" y="5"/>
                      <a:pt x="107" y="11"/>
                      <a:pt x="96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46">
                <a:extLst>
                  <a:ext uri="{FF2B5EF4-FFF2-40B4-BE49-F238E27FC236}">
                    <a16:creationId xmlns:a16="http://schemas.microsoft.com/office/drawing/2014/main" id="{A16CCCC9-0159-4CC4-B031-DF3B5DCB4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5" y="1021"/>
                <a:ext cx="83" cy="128"/>
              </a:xfrm>
              <a:custGeom>
                <a:avLst/>
                <a:gdLst>
                  <a:gd name="T0" fmla="*/ 20 w 96"/>
                  <a:gd name="T1" fmla="*/ 1 h 183"/>
                  <a:gd name="T2" fmla="*/ 22 w 96"/>
                  <a:gd name="T3" fmla="*/ 4 h 183"/>
                  <a:gd name="T4" fmla="*/ 25 w 96"/>
                  <a:gd name="T5" fmla="*/ 7 h 183"/>
                  <a:gd name="T6" fmla="*/ 26 w 96"/>
                  <a:gd name="T7" fmla="*/ 10 h 183"/>
                  <a:gd name="T8" fmla="*/ 29 w 96"/>
                  <a:gd name="T9" fmla="*/ 12 h 183"/>
                  <a:gd name="T10" fmla="*/ 30 w 96"/>
                  <a:gd name="T11" fmla="*/ 15 h 183"/>
                  <a:gd name="T12" fmla="*/ 23 w 96"/>
                  <a:gd name="T13" fmla="*/ 10 h 183"/>
                  <a:gd name="T14" fmla="*/ 14 w 96"/>
                  <a:gd name="T15" fmla="*/ 9 h 183"/>
                  <a:gd name="T16" fmla="*/ 3 w 96"/>
                  <a:gd name="T17" fmla="*/ 10 h 183"/>
                  <a:gd name="T18" fmla="*/ 3 w 96"/>
                  <a:gd name="T19" fmla="*/ 12 h 183"/>
                  <a:gd name="T20" fmla="*/ 16 w 96"/>
                  <a:gd name="T21" fmla="*/ 13 h 183"/>
                  <a:gd name="T22" fmla="*/ 23 w 96"/>
                  <a:gd name="T23" fmla="*/ 15 h 183"/>
                  <a:gd name="T24" fmla="*/ 30 w 96"/>
                  <a:gd name="T25" fmla="*/ 15 h 183"/>
                  <a:gd name="T26" fmla="*/ 32 w 96"/>
                  <a:gd name="T27" fmla="*/ 17 h 183"/>
                  <a:gd name="T28" fmla="*/ 41 w 96"/>
                  <a:gd name="T29" fmla="*/ 21 h 183"/>
                  <a:gd name="T30" fmla="*/ 35 w 96"/>
                  <a:gd name="T31" fmla="*/ 15 h 183"/>
                  <a:gd name="T32" fmla="*/ 34 w 96"/>
                  <a:gd name="T33" fmla="*/ 10 h 183"/>
                  <a:gd name="T34" fmla="*/ 30 w 96"/>
                  <a:gd name="T35" fmla="*/ 7 h 183"/>
                  <a:gd name="T36" fmla="*/ 26 w 96"/>
                  <a:gd name="T37" fmla="*/ 5 h 183"/>
                  <a:gd name="T38" fmla="*/ 23 w 96"/>
                  <a:gd name="T39" fmla="*/ 2 h 183"/>
                  <a:gd name="T40" fmla="*/ 20 w 96"/>
                  <a:gd name="T41" fmla="*/ 1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"/>
                  <a:gd name="T64" fmla="*/ 0 h 183"/>
                  <a:gd name="T65" fmla="*/ 96 w 96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" h="183">
                    <a:moveTo>
                      <a:pt x="48" y="2"/>
                    </a:moveTo>
                    <a:cubicBezTo>
                      <a:pt x="47" y="4"/>
                      <a:pt x="49" y="25"/>
                      <a:pt x="51" y="35"/>
                    </a:cubicBezTo>
                    <a:cubicBezTo>
                      <a:pt x="53" y="45"/>
                      <a:pt x="58" y="53"/>
                      <a:pt x="60" y="62"/>
                    </a:cubicBezTo>
                    <a:cubicBezTo>
                      <a:pt x="62" y="71"/>
                      <a:pt x="61" y="85"/>
                      <a:pt x="62" y="92"/>
                    </a:cubicBezTo>
                    <a:cubicBezTo>
                      <a:pt x="63" y="99"/>
                      <a:pt x="67" y="99"/>
                      <a:pt x="68" y="105"/>
                    </a:cubicBezTo>
                    <a:cubicBezTo>
                      <a:pt x="69" y="111"/>
                      <a:pt x="73" y="128"/>
                      <a:pt x="71" y="126"/>
                    </a:cubicBezTo>
                    <a:cubicBezTo>
                      <a:pt x="69" y="124"/>
                      <a:pt x="63" y="101"/>
                      <a:pt x="57" y="93"/>
                    </a:cubicBezTo>
                    <a:cubicBezTo>
                      <a:pt x="51" y="85"/>
                      <a:pt x="44" y="80"/>
                      <a:pt x="35" y="78"/>
                    </a:cubicBezTo>
                    <a:cubicBezTo>
                      <a:pt x="26" y="76"/>
                      <a:pt x="10" y="79"/>
                      <a:pt x="5" y="83"/>
                    </a:cubicBezTo>
                    <a:cubicBezTo>
                      <a:pt x="0" y="87"/>
                      <a:pt x="2" y="97"/>
                      <a:pt x="8" y="102"/>
                    </a:cubicBezTo>
                    <a:cubicBezTo>
                      <a:pt x="14" y="107"/>
                      <a:pt x="33" y="109"/>
                      <a:pt x="41" y="114"/>
                    </a:cubicBezTo>
                    <a:cubicBezTo>
                      <a:pt x="49" y="119"/>
                      <a:pt x="52" y="132"/>
                      <a:pt x="57" y="135"/>
                    </a:cubicBezTo>
                    <a:cubicBezTo>
                      <a:pt x="62" y="138"/>
                      <a:pt x="68" y="133"/>
                      <a:pt x="71" y="135"/>
                    </a:cubicBezTo>
                    <a:cubicBezTo>
                      <a:pt x="74" y="137"/>
                      <a:pt x="74" y="143"/>
                      <a:pt x="78" y="150"/>
                    </a:cubicBezTo>
                    <a:cubicBezTo>
                      <a:pt x="82" y="157"/>
                      <a:pt x="96" y="183"/>
                      <a:pt x="96" y="179"/>
                    </a:cubicBezTo>
                    <a:cubicBezTo>
                      <a:pt x="96" y="175"/>
                      <a:pt x="84" y="140"/>
                      <a:pt x="81" y="126"/>
                    </a:cubicBezTo>
                    <a:cubicBezTo>
                      <a:pt x="78" y="112"/>
                      <a:pt x="82" y="104"/>
                      <a:pt x="80" y="93"/>
                    </a:cubicBezTo>
                    <a:cubicBezTo>
                      <a:pt x="78" y="82"/>
                      <a:pt x="74" y="72"/>
                      <a:pt x="71" y="63"/>
                    </a:cubicBezTo>
                    <a:cubicBezTo>
                      <a:pt x="68" y="54"/>
                      <a:pt x="65" y="48"/>
                      <a:pt x="63" y="41"/>
                    </a:cubicBezTo>
                    <a:cubicBezTo>
                      <a:pt x="61" y="34"/>
                      <a:pt x="59" y="26"/>
                      <a:pt x="57" y="20"/>
                    </a:cubicBezTo>
                    <a:cubicBezTo>
                      <a:pt x="55" y="14"/>
                      <a:pt x="49" y="0"/>
                      <a:pt x="48" y="2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47">
                <a:extLst>
                  <a:ext uri="{FF2B5EF4-FFF2-40B4-BE49-F238E27FC236}">
                    <a16:creationId xmlns:a16="http://schemas.microsoft.com/office/drawing/2014/main" id="{1D8EEE1B-9C35-47BE-BC63-11E10746C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1" y="1124"/>
                <a:ext cx="46" cy="122"/>
              </a:xfrm>
              <a:custGeom>
                <a:avLst/>
                <a:gdLst>
                  <a:gd name="T0" fmla="*/ 3 w 54"/>
                  <a:gd name="T1" fmla="*/ 0 h 175"/>
                  <a:gd name="T2" fmla="*/ 0 w 54"/>
                  <a:gd name="T3" fmla="*/ 3 h 175"/>
                  <a:gd name="T4" fmla="*/ 3 w 54"/>
                  <a:gd name="T5" fmla="*/ 6 h 175"/>
                  <a:gd name="T6" fmla="*/ 7 w 54"/>
                  <a:gd name="T7" fmla="*/ 10 h 175"/>
                  <a:gd name="T8" fmla="*/ 13 w 54"/>
                  <a:gd name="T9" fmla="*/ 15 h 175"/>
                  <a:gd name="T10" fmla="*/ 20 w 54"/>
                  <a:gd name="T11" fmla="*/ 20 h 175"/>
                  <a:gd name="T12" fmla="*/ 15 w 54"/>
                  <a:gd name="T13" fmla="*/ 13 h 175"/>
                  <a:gd name="T14" fmla="*/ 13 w 54"/>
                  <a:gd name="T15" fmla="*/ 10 h 175"/>
                  <a:gd name="T16" fmla="*/ 10 w 54"/>
                  <a:gd name="T17" fmla="*/ 7 h 175"/>
                  <a:gd name="T18" fmla="*/ 9 w 54"/>
                  <a:gd name="T19" fmla="*/ 5 h 175"/>
                  <a:gd name="T20" fmla="*/ 7 w 54"/>
                  <a:gd name="T21" fmla="*/ 4 h 175"/>
                  <a:gd name="T22" fmla="*/ 3 w 54"/>
                  <a:gd name="T23" fmla="*/ 0 h 1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"/>
                  <a:gd name="T37" fmla="*/ 0 h 175"/>
                  <a:gd name="T38" fmla="*/ 54 w 54"/>
                  <a:gd name="T39" fmla="*/ 175 h 1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" h="175">
                    <a:moveTo>
                      <a:pt x="6" y="0"/>
                    </a:moveTo>
                    <a:lnTo>
                      <a:pt x="0" y="25"/>
                    </a:lnTo>
                    <a:cubicBezTo>
                      <a:pt x="3" y="48"/>
                      <a:pt x="3" y="40"/>
                      <a:pt x="9" y="54"/>
                    </a:cubicBezTo>
                    <a:cubicBezTo>
                      <a:pt x="10" y="66"/>
                      <a:pt x="12" y="83"/>
                      <a:pt x="18" y="94"/>
                    </a:cubicBezTo>
                    <a:cubicBezTo>
                      <a:pt x="21" y="109"/>
                      <a:pt x="25" y="117"/>
                      <a:pt x="34" y="129"/>
                    </a:cubicBezTo>
                    <a:cubicBezTo>
                      <a:pt x="35" y="143"/>
                      <a:pt x="35" y="171"/>
                      <a:pt x="54" y="175"/>
                    </a:cubicBezTo>
                    <a:cubicBezTo>
                      <a:pt x="52" y="133"/>
                      <a:pt x="53" y="141"/>
                      <a:pt x="40" y="115"/>
                    </a:cubicBezTo>
                    <a:cubicBezTo>
                      <a:pt x="39" y="108"/>
                      <a:pt x="37" y="100"/>
                      <a:pt x="34" y="93"/>
                    </a:cubicBezTo>
                    <a:cubicBezTo>
                      <a:pt x="33" y="82"/>
                      <a:pt x="30" y="72"/>
                      <a:pt x="28" y="61"/>
                    </a:cubicBezTo>
                    <a:cubicBezTo>
                      <a:pt x="28" y="58"/>
                      <a:pt x="28" y="50"/>
                      <a:pt x="25" y="46"/>
                    </a:cubicBezTo>
                    <a:cubicBezTo>
                      <a:pt x="22" y="43"/>
                      <a:pt x="16" y="37"/>
                      <a:pt x="16" y="37"/>
                    </a:cubicBezTo>
                    <a:cubicBezTo>
                      <a:pt x="14" y="25"/>
                      <a:pt x="13" y="9"/>
                      <a:pt x="6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48">
                <a:extLst>
                  <a:ext uri="{FF2B5EF4-FFF2-40B4-BE49-F238E27FC236}">
                    <a16:creationId xmlns:a16="http://schemas.microsoft.com/office/drawing/2014/main" id="{7B3D3CC4-4166-4CF8-AEE1-2C3832251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3" y="1252"/>
                <a:ext cx="75" cy="50"/>
              </a:xfrm>
              <a:custGeom>
                <a:avLst/>
                <a:gdLst>
                  <a:gd name="T0" fmla="*/ 2 w 86"/>
                  <a:gd name="T1" fmla="*/ 0 h 73"/>
                  <a:gd name="T2" fmla="*/ 3 w 86"/>
                  <a:gd name="T3" fmla="*/ 3 h 73"/>
                  <a:gd name="T4" fmla="*/ 10 w 86"/>
                  <a:gd name="T5" fmla="*/ 5 h 73"/>
                  <a:gd name="T6" fmla="*/ 21 w 86"/>
                  <a:gd name="T7" fmla="*/ 5 h 73"/>
                  <a:gd name="T8" fmla="*/ 27 w 86"/>
                  <a:gd name="T9" fmla="*/ 5 h 73"/>
                  <a:gd name="T10" fmla="*/ 33 w 86"/>
                  <a:gd name="T11" fmla="*/ 7 h 73"/>
                  <a:gd name="T12" fmla="*/ 38 w 86"/>
                  <a:gd name="T13" fmla="*/ 7 h 73"/>
                  <a:gd name="T14" fmla="*/ 32 w 86"/>
                  <a:gd name="T15" fmla="*/ 3 h 73"/>
                  <a:gd name="T16" fmla="*/ 28 w 86"/>
                  <a:gd name="T17" fmla="*/ 2 h 73"/>
                  <a:gd name="T18" fmla="*/ 16 w 86"/>
                  <a:gd name="T19" fmla="*/ 2 h 73"/>
                  <a:gd name="T20" fmla="*/ 10 w 86"/>
                  <a:gd name="T21" fmla="*/ 2 h 73"/>
                  <a:gd name="T22" fmla="*/ 3 w 86"/>
                  <a:gd name="T23" fmla="*/ 0 h 73"/>
                  <a:gd name="T24" fmla="*/ 2 w 86"/>
                  <a:gd name="T25" fmla="*/ 0 h 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73"/>
                  <a:gd name="T41" fmla="*/ 86 w 86"/>
                  <a:gd name="T42" fmla="*/ 73 h 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73">
                    <a:moveTo>
                      <a:pt x="2" y="0"/>
                    </a:moveTo>
                    <a:cubicBezTo>
                      <a:pt x="3" y="17"/>
                      <a:pt x="0" y="23"/>
                      <a:pt x="8" y="34"/>
                    </a:cubicBezTo>
                    <a:cubicBezTo>
                      <a:pt x="10" y="43"/>
                      <a:pt x="14" y="42"/>
                      <a:pt x="23" y="43"/>
                    </a:cubicBezTo>
                    <a:cubicBezTo>
                      <a:pt x="30" y="47"/>
                      <a:pt x="40" y="48"/>
                      <a:pt x="48" y="49"/>
                    </a:cubicBezTo>
                    <a:cubicBezTo>
                      <a:pt x="53" y="51"/>
                      <a:pt x="57" y="54"/>
                      <a:pt x="62" y="57"/>
                    </a:cubicBezTo>
                    <a:cubicBezTo>
                      <a:pt x="66" y="62"/>
                      <a:pt x="68" y="64"/>
                      <a:pt x="74" y="66"/>
                    </a:cubicBezTo>
                    <a:cubicBezTo>
                      <a:pt x="78" y="72"/>
                      <a:pt x="79" y="73"/>
                      <a:pt x="86" y="69"/>
                    </a:cubicBezTo>
                    <a:cubicBezTo>
                      <a:pt x="83" y="53"/>
                      <a:pt x="80" y="52"/>
                      <a:pt x="72" y="39"/>
                    </a:cubicBezTo>
                    <a:cubicBezTo>
                      <a:pt x="68" y="34"/>
                      <a:pt x="63" y="22"/>
                      <a:pt x="63" y="22"/>
                    </a:cubicBezTo>
                    <a:cubicBezTo>
                      <a:pt x="52" y="26"/>
                      <a:pt x="48" y="26"/>
                      <a:pt x="36" y="24"/>
                    </a:cubicBezTo>
                    <a:cubicBezTo>
                      <a:pt x="24" y="15"/>
                      <a:pt x="43" y="29"/>
                      <a:pt x="24" y="19"/>
                    </a:cubicBezTo>
                    <a:cubicBezTo>
                      <a:pt x="15" y="15"/>
                      <a:pt x="16" y="2"/>
                      <a:pt x="6" y="0"/>
                    </a:cubicBezTo>
                    <a:cubicBezTo>
                      <a:pt x="1" y="4"/>
                      <a:pt x="2" y="5"/>
                      <a:pt x="2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8" name="Freeform 49">
                <a:extLst>
                  <a:ext uri="{FF2B5EF4-FFF2-40B4-BE49-F238E27FC236}">
                    <a16:creationId xmlns:a16="http://schemas.microsoft.com/office/drawing/2014/main" id="{49AA9F65-E15B-46EA-84BF-A21324FDE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3" y="1163"/>
                <a:ext cx="95" cy="109"/>
              </a:xfrm>
              <a:custGeom>
                <a:avLst/>
                <a:gdLst>
                  <a:gd name="T0" fmla="*/ 39 w 111"/>
                  <a:gd name="T1" fmla="*/ 0 h 156"/>
                  <a:gd name="T2" fmla="*/ 29 w 111"/>
                  <a:gd name="T3" fmla="*/ 1 h 156"/>
                  <a:gd name="T4" fmla="*/ 9 w 111"/>
                  <a:gd name="T5" fmla="*/ 1 h 156"/>
                  <a:gd name="T6" fmla="*/ 6 w 111"/>
                  <a:gd name="T7" fmla="*/ 4 h 156"/>
                  <a:gd name="T8" fmla="*/ 4 w 111"/>
                  <a:gd name="T9" fmla="*/ 7 h 156"/>
                  <a:gd name="T10" fmla="*/ 6 w 111"/>
                  <a:gd name="T11" fmla="*/ 8 h 156"/>
                  <a:gd name="T12" fmla="*/ 3 w 111"/>
                  <a:gd name="T13" fmla="*/ 10 h 156"/>
                  <a:gd name="T14" fmla="*/ 6 w 111"/>
                  <a:gd name="T15" fmla="*/ 13 h 156"/>
                  <a:gd name="T16" fmla="*/ 9 w 111"/>
                  <a:gd name="T17" fmla="*/ 15 h 156"/>
                  <a:gd name="T18" fmla="*/ 6 w 111"/>
                  <a:gd name="T19" fmla="*/ 17 h 156"/>
                  <a:gd name="T20" fmla="*/ 9 w 111"/>
                  <a:gd name="T21" fmla="*/ 18 h 156"/>
                  <a:gd name="T22" fmla="*/ 17 w 111"/>
                  <a:gd name="T23" fmla="*/ 17 h 156"/>
                  <a:gd name="T24" fmla="*/ 20 w 111"/>
                  <a:gd name="T25" fmla="*/ 10 h 156"/>
                  <a:gd name="T26" fmla="*/ 22 w 111"/>
                  <a:gd name="T27" fmla="*/ 15 h 156"/>
                  <a:gd name="T28" fmla="*/ 26 w 111"/>
                  <a:gd name="T29" fmla="*/ 17 h 156"/>
                  <a:gd name="T30" fmla="*/ 24 w 111"/>
                  <a:gd name="T31" fmla="*/ 13 h 156"/>
                  <a:gd name="T32" fmla="*/ 28 w 111"/>
                  <a:gd name="T33" fmla="*/ 8 h 156"/>
                  <a:gd name="T34" fmla="*/ 27 w 111"/>
                  <a:gd name="T35" fmla="*/ 6 h 156"/>
                  <a:gd name="T36" fmla="*/ 21 w 111"/>
                  <a:gd name="T37" fmla="*/ 7 h 156"/>
                  <a:gd name="T38" fmla="*/ 14 w 111"/>
                  <a:gd name="T39" fmla="*/ 6 h 156"/>
                  <a:gd name="T40" fmla="*/ 16 w 111"/>
                  <a:gd name="T41" fmla="*/ 4 h 156"/>
                  <a:gd name="T42" fmla="*/ 24 w 111"/>
                  <a:gd name="T43" fmla="*/ 4 h 156"/>
                  <a:gd name="T44" fmla="*/ 31 w 111"/>
                  <a:gd name="T45" fmla="*/ 4 h 156"/>
                  <a:gd name="T46" fmla="*/ 39 w 111"/>
                  <a:gd name="T47" fmla="*/ 3 h 156"/>
                  <a:gd name="T48" fmla="*/ 43 w 111"/>
                  <a:gd name="T49" fmla="*/ 1 h 156"/>
                  <a:gd name="T50" fmla="*/ 39 w 111"/>
                  <a:gd name="T51" fmla="*/ 0 h 1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1"/>
                  <a:gd name="T79" fmla="*/ 0 h 156"/>
                  <a:gd name="T80" fmla="*/ 111 w 111"/>
                  <a:gd name="T81" fmla="*/ 156 h 1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1" h="156">
                    <a:moveTo>
                      <a:pt x="98" y="0"/>
                    </a:moveTo>
                    <a:cubicBezTo>
                      <a:pt x="75" y="2"/>
                      <a:pt x="87" y="8"/>
                      <a:pt x="75" y="10"/>
                    </a:cubicBezTo>
                    <a:cubicBezTo>
                      <a:pt x="72" y="10"/>
                      <a:pt x="25" y="3"/>
                      <a:pt x="23" y="15"/>
                    </a:cubicBezTo>
                    <a:cubicBezTo>
                      <a:pt x="25" y="26"/>
                      <a:pt x="23" y="27"/>
                      <a:pt x="14" y="33"/>
                    </a:cubicBezTo>
                    <a:cubicBezTo>
                      <a:pt x="15" y="43"/>
                      <a:pt x="20" y="54"/>
                      <a:pt x="11" y="61"/>
                    </a:cubicBezTo>
                    <a:cubicBezTo>
                      <a:pt x="8" y="68"/>
                      <a:pt x="10" y="69"/>
                      <a:pt x="14" y="75"/>
                    </a:cubicBezTo>
                    <a:cubicBezTo>
                      <a:pt x="16" y="84"/>
                      <a:pt x="12" y="86"/>
                      <a:pt x="3" y="88"/>
                    </a:cubicBezTo>
                    <a:cubicBezTo>
                      <a:pt x="1" y="99"/>
                      <a:pt x="0" y="106"/>
                      <a:pt x="14" y="109"/>
                    </a:cubicBezTo>
                    <a:cubicBezTo>
                      <a:pt x="21" y="112"/>
                      <a:pt x="20" y="118"/>
                      <a:pt x="23" y="124"/>
                    </a:cubicBezTo>
                    <a:cubicBezTo>
                      <a:pt x="25" y="133"/>
                      <a:pt x="23" y="139"/>
                      <a:pt x="15" y="144"/>
                    </a:cubicBezTo>
                    <a:cubicBezTo>
                      <a:pt x="17" y="150"/>
                      <a:pt x="18" y="153"/>
                      <a:pt x="24" y="156"/>
                    </a:cubicBezTo>
                    <a:cubicBezTo>
                      <a:pt x="31" y="154"/>
                      <a:pt x="36" y="148"/>
                      <a:pt x="42" y="144"/>
                    </a:cubicBezTo>
                    <a:cubicBezTo>
                      <a:pt x="41" y="128"/>
                      <a:pt x="33" y="103"/>
                      <a:pt x="50" y="93"/>
                    </a:cubicBezTo>
                    <a:cubicBezTo>
                      <a:pt x="52" y="105"/>
                      <a:pt x="46" y="116"/>
                      <a:pt x="56" y="126"/>
                    </a:cubicBezTo>
                    <a:cubicBezTo>
                      <a:pt x="57" y="134"/>
                      <a:pt x="58" y="141"/>
                      <a:pt x="65" y="145"/>
                    </a:cubicBezTo>
                    <a:cubicBezTo>
                      <a:pt x="70" y="134"/>
                      <a:pt x="64" y="123"/>
                      <a:pt x="62" y="112"/>
                    </a:cubicBezTo>
                    <a:cubicBezTo>
                      <a:pt x="65" y="97"/>
                      <a:pt x="55" y="81"/>
                      <a:pt x="72" y="73"/>
                    </a:cubicBezTo>
                    <a:cubicBezTo>
                      <a:pt x="79" y="64"/>
                      <a:pt x="75" y="59"/>
                      <a:pt x="69" y="51"/>
                    </a:cubicBezTo>
                    <a:cubicBezTo>
                      <a:pt x="61" y="52"/>
                      <a:pt x="61" y="56"/>
                      <a:pt x="54" y="60"/>
                    </a:cubicBezTo>
                    <a:cubicBezTo>
                      <a:pt x="37" y="57"/>
                      <a:pt x="43" y="60"/>
                      <a:pt x="35" y="54"/>
                    </a:cubicBezTo>
                    <a:cubicBezTo>
                      <a:pt x="31" y="45"/>
                      <a:pt x="28" y="39"/>
                      <a:pt x="41" y="36"/>
                    </a:cubicBezTo>
                    <a:cubicBezTo>
                      <a:pt x="49" y="32"/>
                      <a:pt x="53" y="33"/>
                      <a:pt x="62" y="34"/>
                    </a:cubicBezTo>
                    <a:cubicBezTo>
                      <a:pt x="67" y="36"/>
                      <a:pt x="73" y="36"/>
                      <a:pt x="78" y="39"/>
                    </a:cubicBezTo>
                    <a:cubicBezTo>
                      <a:pt x="85" y="36"/>
                      <a:pt x="90" y="31"/>
                      <a:pt x="98" y="30"/>
                    </a:cubicBezTo>
                    <a:cubicBezTo>
                      <a:pt x="104" y="26"/>
                      <a:pt x="107" y="19"/>
                      <a:pt x="111" y="13"/>
                    </a:cubicBezTo>
                    <a:cubicBezTo>
                      <a:pt x="107" y="8"/>
                      <a:pt x="102" y="4"/>
                      <a:pt x="98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" name="Freeform 50">
                <a:extLst>
                  <a:ext uri="{FF2B5EF4-FFF2-40B4-BE49-F238E27FC236}">
                    <a16:creationId xmlns:a16="http://schemas.microsoft.com/office/drawing/2014/main" id="{45437D37-1B91-47F5-9AC4-650AE5EB4F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1" y="772"/>
                <a:ext cx="25" cy="67"/>
              </a:xfrm>
              <a:custGeom>
                <a:avLst/>
                <a:gdLst>
                  <a:gd name="T0" fmla="*/ 4 w 30"/>
                  <a:gd name="T1" fmla="*/ 0 h 94"/>
                  <a:gd name="T2" fmla="*/ 0 w 30"/>
                  <a:gd name="T3" fmla="*/ 2 h 94"/>
                  <a:gd name="T4" fmla="*/ 3 w 30"/>
                  <a:gd name="T5" fmla="*/ 5 h 94"/>
                  <a:gd name="T6" fmla="*/ 1 w 30"/>
                  <a:gd name="T7" fmla="*/ 8 h 94"/>
                  <a:gd name="T8" fmla="*/ 6 w 30"/>
                  <a:gd name="T9" fmla="*/ 12 h 94"/>
                  <a:gd name="T10" fmla="*/ 11 w 30"/>
                  <a:gd name="T11" fmla="*/ 11 h 94"/>
                  <a:gd name="T12" fmla="*/ 8 w 30"/>
                  <a:gd name="T13" fmla="*/ 8 h 94"/>
                  <a:gd name="T14" fmla="*/ 4 w 30"/>
                  <a:gd name="T15" fmla="*/ 0 h 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94"/>
                  <a:gd name="T26" fmla="*/ 30 w 30"/>
                  <a:gd name="T27" fmla="*/ 94 h 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94">
                    <a:moveTo>
                      <a:pt x="12" y="0"/>
                    </a:moveTo>
                    <a:cubicBezTo>
                      <a:pt x="9" y="6"/>
                      <a:pt x="4" y="11"/>
                      <a:pt x="0" y="16"/>
                    </a:cubicBezTo>
                    <a:cubicBezTo>
                      <a:pt x="1" y="23"/>
                      <a:pt x="3" y="30"/>
                      <a:pt x="6" y="37"/>
                    </a:cubicBezTo>
                    <a:cubicBezTo>
                      <a:pt x="3" y="45"/>
                      <a:pt x="4" y="53"/>
                      <a:pt x="1" y="61"/>
                    </a:cubicBezTo>
                    <a:cubicBezTo>
                      <a:pt x="3" y="81"/>
                      <a:pt x="2" y="83"/>
                      <a:pt x="16" y="94"/>
                    </a:cubicBezTo>
                    <a:cubicBezTo>
                      <a:pt x="24" y="92"/>
                      <a:pt x="27" y="90"/>
                      <a:pt x="30" y="82"/>
                    </a:cubicBezTo>
                    <a:cubicBezTo>
                      <a:pt x="28" y="73"/>
                      <a:pt x="26" y="69"/>
                      <a:pt x="22" y="61"/>
                    </a:cubicBezTo>
                    <a:cubicBezTo>
                      <a:pt x="19" y="40"/>
                      <a:pt x="18" y="20"/>
                      <a:pt x="12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" name="Freeform 51">
                <a:extLst>
                  <a:ext uri="{FF2B5EF4-FFF2-40B4-BE49-F238E27FC236}">
                    <a16:creationId xmlns:a16="http://schemas.microsoft.com/office/drawing/2014/main" id="{B33CFBA1-226A-4B7C-A13B-A3FD81EB1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7" y="883"/>
                <a:ext cx="70" cy="111"/>
              </a:xfrm>
              <a:custGeom>
                <a:avLst/>
                <a:gdLst>
                  <a:gd name="T0" fmla="*/ 5 w 81"/>
                  <a:gd name="T1" fmla="*/ 1 h 158"/>
                  <a:gd name="T2" fmla="*/ 0 w 81"/>
                  <a:gd name="T3" fmla="*/ 3 h 158"/>
                  <a:gd name="T4" fmla="*/ 3 w 81"/>
                  <a:gd name="T5" fmla="*/ 6 h 158"/>
                  <a:gd name="T6" fmla="*/ 3 w 81"/>
                  <a:gd name="T7" fmla="*/ 13 h 158"/>
                  <a:gd name="T8" fmla="*/ 8 w 81"/>
                  <a:gd name="T9" fmla="*/ 13 h 158"/>
                  <a:gd name="T10" fmla="*/ 9 w 81"/>
                  <a:gd name="T11" fmla="*/ 14 h 158"/>
                  <a:gd name="T12" fmla="*/ 12 w 81"/>
                  <a:gd name="T13" fmla="*/ 15 h 158"/>
                  <a:gd name="T14" fmla="*/ 16 w 81"/>
                  <a:gd name="T15" fmla="*/ 17 h 158"/>
                  <a:gd name="T16" fmla="*/ 19 w 81"/>
                  <a:gd name="T17" fmla="*/ 15 h 158"/>
                  <a:gd name="T18" fmla="*/ 26 w 81"/>
                  <a:gd name="T19" fmla="*/ 15 h 158"/>
                  <a:gd name="T20" fmla="*/ 26 w 81"/>
                  <a:gd name="T21" fmla="*/ 13 h 158"/>
                  <a:gd name="T22" fmla="*/ 19 w 81"/>
                  <a:gd name="T23" fmla="*/ 13 h 158"/>
                  <a:gd name="T24" fmla="*/ 16 w 81"/>
                  <a:gd name="T25" fmla="*/ 11 h 158"/>
                  <a:gd name="T26" fmla="*/ 14 w 81"/>
                  <a:gd name="T27" fmla="*/ 9 h 158"/>
                  <a:gd name="T28" fmla="*/ 16 w 81"/>
                  <a:gd name="T29" fmla="*/ 6 h 158"/>
                  <a:gd name="T30" fmla="*/ 14 w 81"/>
                  <a:gd name="T31" fmla="*/ 4 h 158"/>
                  <a:gd name="T32" fmla="*/ 17 w 81"/>
                  <a:gd name="T33" fmla="*/ 3 h 158"/>
                  <a:gd name="T34" fmla="*/ 12 w 81"/>
                  <a:gd name="T35" fmla="*/ 1 h 158"/>
                  <a:gd name="T36" fmla="*/ 8 w 81"/>
                  <a:gd name="T37" fmla="*/ 1 h 158"/>
                  <a:gd name="T38" fmla="*/ 5 w 81"/>
                  <a:gd name="T39" fmla="*/ 1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1"/>
                  <a:gd name="T61" fmla="*/ 0 h 158"/>
                  <a:gd name="T62" fmla="*/ 81 w 81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1" h="158">
                    <a:moveTo>
                      <a:pt x="12" y="2"/>
                    </a:moveTo>
                    <a:cubicBezTo>
                      <a:pt x="8" y="8"/>
                      <a:pt x="3" y="13"/>
                      <a:pt x="0" y="20"/>
                    </a:cubicBezTo>
                    <a:cubicBezTo>
                      <a:pt x="5" y="31"/>
                      <a:pt x="6" y="35"/>
                      <a:pt x="8" y="49"/>
                    </a:cubicBezTo>
                    <a:cubicBezTo>
                      <a:pt x="7" y="69"/>
                      <a:pt x="4" y="87"/>
                      <a:pt x="6" y="107"/>
                    </a:cubicBezTo>
                    <a:cubicBezTo>
                      <a:pt x="8" y="106"/>
                      <a:pt x="14" y="101"/>
                      <a:pt x="17" y="103"/>
                    </a:cubicBezTo>
                    <a:cubicBezTo>
                      <a:pt x="20" y="105"/>
                      <a:pt x="17" y="112"/>
                      <a:pt x="20" y="115"/>
                    </a:cubicBezTo>
                    <a:cubicBezTo>
                      <a:pt x="22" y="118"/>
                      <a:pt x="29" y="122"/>
                      <a:pt x="29" y="122"/>
                    </a:cubicBezTo>
                    <a:cubicBezTo>
                      <a:pt x="29" y="133"/>
                      <a:pt x="27" y="158"/>
                      <a:pt x="38" y="140"/>
                    </a:cubicBezTo>
                    <a:cubicBezTo>
                      <a:pt x="39" y="133"/>
                      <a:pt x="41" y="131"/>
                      <a:pt x="48" y="128"/>
                    </a:cubicBezTo>
                    <a:cubicBezTo>
                      <a:pt x="55" y="130"/>
                      <a:pt x="59" y="133"/>
                      <a:pt x="65" y="134"/>
                    </a:cubicBezTo>
                    <a:cubicBezTo>
                      <a:pt x="81" y="131"/>
                      <a:pt x="76" y="112"/>
                      <a:pt x="63" y="109"/>
                    </a:cubicBezTo>
                    <a:cubicBezTo>
                      <a:pt x="58" y="107"/>
                      <a:pt x="53" y="106"/>
                      <a:pt x="48" y="104"/>
                    </a:cubicBezTo>
                    <a:cubicBezTo>
                      <a:pt x="45" y="100"/>
                      <a:pt x="42" y="95"/>
                      <a:pt x="39" y="91"/>
                    </a:cubicBezTo>
                    <a:cubicBezTo>
                      <a:pt x="38" y="85"/>
                      <a:pt x="36" y="79"/>
                      <a:pt x="33" y="73"/>
                    </a:cubicBezTo>
                    <a:cubicBezTo>
                      <a:pt x="31" y="64"/>
                      <a:pt x="33" y="58"/>
                      <a:pt x="41" y="53"/>
                    </a:cubicBezTo>
                    <a:cubicBezTo>
                      <a:pt x="48" y="44"/>
                      <a:pt x="47" y="38"/>
                      <a:pt x="35" y="35"/>
                    </a:cubicBezTo>
                    <a:cubicBezTo>
                      <a:pt x="36" y="28"/>
                      <a:pt x="39" y="26"/>
                      <a:pt x="42" y="20"/>
                    </a:cubicBezTo>
                    <a:cubicBezTo>
                      <a:pt x="41" y="13"/>
                      <a:pt x="35" y="8"/>
                      <a:pt x="29" y="4"/>
                    </a:cubicBezTo>
                    <a:cubicBezTo>
                      <a:pt x="25" y="9"/>
                      <a:pt x="23" y="13"/>
                      <a:pt x="18" y="7"/>
                    </a:cubicBezTo>
                    <a:cubicBezTo>
                      <a:pt x="17" y="0"/>
                      <a:pt x="19" y="2"/>
                      <a:pt x="12" y="2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1" name="Freeform 52">
                <a:extLst>
                  <a:ext uri="{FF2B5EF4-FFF2-40B4-BE49-F238E27FC236}">
                    <a16:creationId xmlns:a16="http://schemas.microsoft.com/office/drawing/2014/main" id="{65037122-FF79-45EF-A41F-B85EED3DA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6" y="1029"/>
                <a:ext cx="74" cy="74"/>
              </a:xfrm>
              <a:custGeom>
                <a:avLst/>
                <a:gdLst>
                  <a:gd name="T0" fmla="*/ 23 w 85"/>
                  <a:gd name="T1" fmla="*/ 0 h 105"/>
                  <a:gd name="T2" fmla="*/ 19 w 85"/>
                  <a:gd name="T3" fmla="*/ 2 h 105"/>
                  <a:gd name="T4" fmla="*/ 14 w 85"/>
                  <a:gd name="T5" fmla="*/ 4 h 105"/>
                  <a:gd name="T6" fmla="*/ 7 w 85"/>
                  <a:gd name="T7" fmla="*/ 4 h 105"/>
                  <a:gd name="T8" fmla="*/ 3 w 85"/>
                  <a:gd name="T9" fmla="*/ 6 h 105"/>
                  <a:gd name="T10" fmla="*/ 3 w 85"/>
                  <a:gd name="T11" fmla="*/ 9 h 105"/>
                  <a:gd name="T12" fmla="*/ 6 w 85"/>
                  <a:gd name="T13" fmla="*/ 9 h 105"/>
                  <a:gd name="T14" fmla="*/ 11 w 85"/>
                  <a:gd name="T15" fmla="*/ 8 h 105"/>
                  <a:gd name="T16" fmla="*/ 15 w 85"/>
                  <a:gd name="T17" fmla="*/ 9 h 105"/>
                  <a:gd name="T18" fmla="*/ 25 w 85"/>
                  <a:gd name="T19" fmla="*/ 13 h 105"/>
                  <a:gd name="T20" fmla="*/ 31 w 85"/>
                  <a:gd name="T21" fmla="*/ 9 h 105"/>
                  <a:gd name="T22" fmla="*/ 37 w 85"/>
                  <a:gd name="T23" fmla="*/ 8 h 105"/>
                  <a:gd name="T24" fmla="*/ 32 w 85"/>
                  <a:gd name="T25" fmla="*/ 4 h 105"/>
                  <a:gd name="T26" fmla="*/ 23 w 85"/>
                  <a:gd name="T27" fmla="*/ 0 h 1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5"/>
                  <a:gd name="T43" fmla="*/ 0 h 105"/>
                  <a:gd name="T44" fmla="*/ 85 w 85"/>
                  <a:gd name="T45" fmla="*/ 105 h 10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5" h="105">
                    <a:moveTo>
                      <a:pt x="52" y="0"/>
                    </a:moveTo>
                    <a:cubicBezTo>
                      <a:pt x="50" y="6"/>
                      <a:pt x="47" y="12"/>
                      <a:pt x="44" y="18"/>
                    </a:cubicBezTo>
                    <a:cubicBezTo>
                      <a:pt x="43" y="28"/>
                      <a:pt x="42" y="28"/>
                      <a:pt x="32" y="30"/>
                    </a:cubicBezTo>
                    <a:cubicBezTo>
                      <a:pt x="27" y="33"/>
                      <a:pt x="21" y="33"/>
                      <a:pt x="16" y="35"/>
                    </a:cubicBezTo>
                    <a:cubicBezTo>
                      <a:pt x="13" y="39"/>
                      <a:pt x="11" y="44"/>
                      <a:pt x="8" y="48"/>
                    </a:cubicBezTo>
                    <a:cubicBezTo>
                      <a:pt x="4" y="66"/>
                      <a:pt x="0" y="42"/>
                      <a:pt x="4" y="74"/>
                    </a:cubicBezTo>
                    <a:cubicBezTo>
                      <a:pt x="7" y="73"/>
                      <a:pt x="10" y="73"/>
                      <a:pt x="13" y="71"/>
                    </a:cubicBezTo>
                    <a:cubicBezTo>
                      <a:pt x="19" y="67"/>
                      <a:pt x="17" y="64"/>
                      <a:pt x="25" y="62"/>
                    </a:cubicBezTo>
                    <a:cubicBezTo>
                      <a:pt x="32" y="59"/>
                      <a:pt x="31" y="64"/>
                      <a:pt x="34" y="69"/>
                    </a:cubicBezTo>
                    <a:cubicBezTo>
                      <a:pt x="37" y="82"/>
                      <a:pt x="44" y="96"/>
                      <a:pt x="58" y="99"/>
                    </a:cubicBezTo>
                    <a:cubicBezTo>
                      <a:pt x="70" y="105"/>
                      <a:pt x="60" y="78"/>
                      <a:pt x="71" y="72"/>
                    </a:cubicBezTo>
                    <a:cubicBezTo>
                      <a:pt x="78" y="74"/>
                      <a:pt x="80" y="74"/>
                      <a:pt x="85" y="68"/>
                    </a:cubicBezTo>
                    <a:cubicBezTo>
                      <a:pt x="82" y="56"/>
                      <a:pt x="80" y="49"/>
                      <a:pt x="74" y="39"/>
                    </a:cubicBezTo>
                    <a:cubicBezTo>
                      <a:pt x="73" y="6"/>
                      <a:pt x="80" y="6"/>
                      <a:pt x="52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2" name="Freeform 53">
                <a:extLst>
                  <a:ext uri="{FF2B5EF4-FFF2-40B4-BE49-F238E27FC236}">
                    <a16:creationId xmlns:a16="http://schemas.microsoft.com/office/drawing/2014/main" id="{A490442F-9E30-4DFA-8229-4A3B79D87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4" y="1161"/>
                <a:ext cx="33" cy="46"/>
              </a:xfrm>
              <a:custGeom>
                <a:avLst/>
                <a:gdLst>
                  <a:gd name="T0" fmla="*/ 3 w 38"/>
                  <a:gd name="T1" fmla="*/ 3 h 66"/>
                  <a:gd name="T2" fmla="*/ 11 w 38"/>
                  <a:gd name="T3" fmla="*/ 7 h 66"/>
                  <a:gd name="T4" fmla="*/ 13 w 38"/>
                  <a:gd name="T5" fmla="*/ 6 h 66"/>
                  <a:gd name="T6" fmla="*/ 17 w 38"/>
                  <a:gd name="T7" fmla="*/ 5 h 66"/>
                  <a:gd name="T8" fmla="*/ 13 w 38"/>
                  <a:gd name="T9" fmla="*/ 3 h 66"/>
                  <a:gd name="T10" fmla="*/ 9 w 38"/>
                  <a:gd name="T11" fmla="*/ 1 h 66"/>
                  <a:gd name="T12" fmla="*/ 5 w 38"/>
                  <a:gd name="T13" fmla="*/ 1 h 66"/>
                  <a:gd name="T14" fmla="*/ 2 w 38"/>
                  <a:gd name="T15" fmla="*/ 1 h 66"/>
                  <a:gd name="T16" fmla="*/ 3 w 38"/>
                  <a:gd name="T17" fmla="*/ 3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66"/>
                  <a:gd name="T29" fmla="*/ 38 w 38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66">
                    <a:moveTo>
                      <a:pt x="6" y="27"/>
                    </a:moveTo>
                    <a:cubicBezTo>
                      <a:pt x="8" y="52"/>
                      <a:pt x="5" y="58"/>
                      <a:pt x="26" y="66"/>
                    </a:cubicBezTo>
                    <a:cubicBezTo>
                      <a:pt x="36" y="63"/>
                      <a:pt x="33" y="61"/>
                      <a:pt x="30" y="52"/>
                    </a:cubicBezTo>
                    <a:cubicBezTo>
                      <a:pt x="28" y="41"/>
                      <a:pt x="34" y="49"/>
                      <a:pt x="38" y="40"/>
                    </a:cubicBezTo>
                    <a:cubicBezTo>
                      <a:pt x="34" y="35"/>
                      <a:pt x="33" y="30"/>
                      <a:pt x="30" y="25"/>
                    </a:cubicBezTo>
                    <a:cubicBezTo>
                      <a:pt x="29" y="14"/>
                      <a:pt x="30" y="0"/>
                      <a:pt x="20" y="13"/>
                    </a:cubicBezTo>
                    <a:cubicBezTo>
                      <a:pt x="14" y="9"/>
                      <a:pt x="12" y="8"/>
                      <a:pt x="11" y="1"/>
                    </a:cubicBezTo>
                    <a:cubicBezTo>
                      <a:pt x="5" y="4"/>
                      <a:pt x="3" y="5"/>
                      <a:pt x="2" y="12"/>
                    </a:cubicBezTo>
                    <a:cubicBezTo>
                      <a:pt x="3" y="25"/>
                      <a:pt x="0" y="21"/>
                      <a:pt x="6" y="27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" name="Freeform 54">
                <a:extLst>
                  <a:ext uri="{FF2B5EF4-FFF2-40B4-BE49-F238E27FC236}">
                    <a16:creationId xmlns:a16="http://schemas.microsoft.com/office/drawing/2014/main" id="{F5BAAC36-B15C-4EE4-8C54-33D9BB5D9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1238"/>
                <a:ext cx="21" cy="16"/>
              </a:xfrm>
              <a:custGeom>
                <a:avLst/>
                <a:gdLst>
                  <a:gd name="T0" fmla="*/ 0 w 24"/>
                  <a:gd name="T1" fmla="*/ 0 h 23"/>
                  <a:gd name="T2" fmla="*/ 4 w 24"/>
                  <a:gd name="T3" fmla="*/ 3 h 23"/>
                  <a:gd name="T4" fmla="*/ 11 w 24"/>
                  <a:gd name="T5" fmla="*/ 1 h 23"/>
                  <a:gd name="T6" fmla="*/ 0 w 24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3"/>
                  <a:gd name="T14" fmla="*/ 24 w 24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3">
                    <a:moveTo>
                      <a:pt x="0" y="0"/>
                    </a:moveTo>
                    <a:cubicBezTo>
                      <a:pt x="1" y="8"/>
                      <a:pt x="3" y="16"/>
                      <a:pt x="6" y="23"/>
                    </a:cubicBezTo>
                    <a:cubicBezTo>
                      <a:pt x="19" y="20"/>
                      <a:pt x="19" y="22"/>
                      <a:pt x="24" y="11"/>
                    </a:cubicBezTo>
                    <a:cubicBezTo>
                      <a:pt x="20" y="0"/>
                      <a:pt x="4" y="8"/>
                      <a:pt x="0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4" name="Freeform 55">
                <a:extLst>
                  <a:ext uri="{FF2B5EF4-FFF2-40B4-BE49-F238E27FC236}">
                    <a16:creationId xmlns:a16="http://schemas.microsoft.com/office/drawing/2014/main" id="{08C436C6-56E2-4EEF-89B6-CC00438CC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6" y="1228"/>
                <a:ext cx="52" cy="35"/>
              </a:xfrm>
              <a:custGeom>
                <a:avLst/>
                <a:gdLst>
                  <a:gd name="T0" fmla="*/ 3 w 60"/>
                  <a:gd name="T1" fmla="*/ 0 h 49"/>
                  <a:gd name="T2" fmla="*/ 0 w 60"/>
                  <a:gd name="T3" fmla="*/ 2 h 49"/>
                  <a:gd name="T4" fmla="*/ 12 w 60"/>
                  <a:gd name="T5" fmla="*/ 4 h 49"/>
                  <a:gd name="T6" fmla="*/ 17 w 60"/>
                  <a:gd name="T7" fmla="*/ 6 h 49"/>
                  <a:gd name="T8" fmla="*/ 25 w 60"/>
                  <a:gd name="T9" fmla="*/ 6 h 49"/>
                  <a:gd name="T10" fmla="*/ 20 w 60"/>
                  <a:gd name="T11" fmla="*/ 3 h 49"/>
                  <a:gd name="T12" fmla="*/ 12 w 60"/>
                  <a:gd name="T13" fmla="*/ 1 h 49"/>
                  <a:gd name="T14" fmla="*/ 8 w 60"/>
                  <a:gd name="T15" fmla="*/ 2 h 49"/>
                  <a:gd name="T16" fmla="*/ 3 w 60"/>
                  <a:gd name="T17" fmla="*/ 0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49"/>
                  <a:gd name="T29" fmla="*/ 60 w 60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49">
                    <a:moveTo>
                      <a:pt x="9" y="0"/>
                    </a:moveTo>
                    <a:cubicBezTo>
                      <a:pt x="8" y="7"/>
                      <a:pt x="0" y="18"/>
                      <a:pt x="0" y="18"/>
                    </a:cubicBezTo>
                    <a:cubicBezTo>
                      <a:pt x="2" y="36"/>
                      <a:pt x="9" y="31"/>
                      <a:pt x="28" y="33"/>
                    </a:cubicBezTo>
                    <a:cubicBezTo>
                      <a:pt x="33" y="40"/>
                      <a:pt x="33" y="44"/>
                      <a:pt x="42" y="46"/>
                    </a:cubicBezTo>
                    <a:cubicBezTo>
                      <a:pt x="49" y="49"/>
                      <a:pt x="56" y="49"/>
                      <a:pt x="60" y="42"/>
                    </a:cubicBezTo>
                    <a:cubicBezTo>
                      <a:pt x="58" y="32"/>
                      <a:pt x="59" y="26"/>
                      <a:pt x="49" y="24"/>
                    </a:cubicBezTo>
                    <a:cubicBezTo>
                      <a:pt x="47" y="12"/>
                      <a:pt x="41" y="5"/>
                      <a:pt x="28" y="3"/>
                    </a:cubicBezTo>
                    <a:cubicBezTo>
                      <a:pt x="23" y="10"/>
                      <a:pt x="30" y="23"/>
                      <a:pt x="19" y="16"/>
                    </a:cubicBezTo>
                    <a:cubicBezTo>
                      <a:pt x="17" y="6"/>
                      <a:pt x="20" y="0"/>
                      <a:pt x="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5" name="Freeform 56">
                <a:extLst>
                  <a:ext uri="{FF2B5EF4-FFF2-40B4-BE49-F238E27FC236}">
                    <a16:creationId xmlns:a16="http://schemas.microsoft.com/office/drawing/2014/main" id="{6877AA32-998C-42CB-B96F-ADF94F895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6" y="1294"/>
                <a:ext cx="27" cy="31"/>
              </a:xfrm>
              <a:custGeom>
                <a:avLst/>
                <a:gdLst>
                  <a:gd name="T0" fmla="*/ 10 w 32"/>
                  <a:gd name="T1" fmla="*/ 0 h 44"/>
                  <a:gd name="T2" fmla="*/ 3 w 32"/>
                  <a:gd name="T3" fmla="*/ 1 h 44"/>
                  <a:gd name="T4" fmla="*/ 4 w 32"/>
                  <a:gd name="T5" fmla="*/ 4 h 44"/>
                  <a:gd name="T6" fmla="*/ 8 w 32"/>
                  <a:gd name="T7" fmla="*/ 4 h 44"/>
                  <a:gd name="T8" fmla="*/ 10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6" name="Freeform 57">
                <a:extLst>
                  <a:ext uri="{FF2B5EF4-FFF2-40B4-BE49-F238E27FC236}">
                    <a16:creationId xmlns:a16="http://schemas.microsoft.com/office/drawing/2014/main" id="{D075BA50-9ED4-4854-9FBB-F8E2466BE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3" y="1255"/>
                <a:ext cx="53" cy="44"/>
              </a:xfrm>
              <a:custGeom>
                <a:avLst/>
                <a:gdLst>
                  <a:gd name="T0" fmla="*/ 3 w 61"/>
                  <a:gd name="T1" fmla="*/ 0 h 63"/>
                  <a:gd name="T2" fmla="*/ 0 w 61"/>
                  <a:gd name="T3" fmla="*/ 1 h 63"/>
                  <a:gd name="T4" fmla="*/ 10 w 61"/>
                  <a:gd name="T5" fmla="*/ 4 h 63"/>
                  <a:gd name="T6" fmla="*/ 15 w 61"/>
                  <a:gd name="T7" fmla="*/ 6 h 63"/>
                  <a:gd name="T8" fmla="*/ 20 w 61"/>
                  <a:gd name="T9" fmla="*/ 7 h 63"/>
                  <a:gd name="T10" fmla="*/ 26 w 61"/>
                  <a:gd name="T11" fmla="*/ 6 h 63"/>
                  <a:gd name="T12" fmla="*/ 15 w 61"/>
                  <a:gd name="T13" fmla="*/ 2 h 63"/>
                  <a:gd name="T14" fmla="*/ 3 w 61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"/>
                  <a:gd name="T25" fmla="*/ 0 h 63"/>
                  <a:gd name="T26" fmla="*/ 61 w 61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" h="63">
                    <a:moveTo>
                      <a:pt x="7" y="0"/>
                    </a:moveTo>
                    <a:cubicBezTo>
                      <a:pt x="6" y="6"/>
                      <a:pt x="3" y="9"/>
                      <a:pt x="0" y="14"/>
                    </a:cubicBezTo>
                    <a:cubicBezTo>
                      <a:pt x="7" y="23"/>
                      <a:pt x="13" y="31"/>
                      <a:pt x="24" y="35"/>
                    </a:cubicBezTo>
                    <a:cubicBezTo>
                      <a:pt x="27" y="42"/>
                      <a:pt x="31" y="48"/>
                      <a:pt x="36" y="54"/>
                    </a:cubicBezTo>
                    <a:cubicBezTo>
                      <a:pt x="37" y="61"/>
                      <a:pt x="40" y="59"/>
                      <a:pt x="46" y="63"/>
                    </a:cubicBezTo>
                    <a:cubicBezTo>
                      <a:pt x="54" y="62"/>
                      <a:pt x="56" y="62"/>
                      <a:pt x="61" y="56"/>
                    </a:cubicBezTo>
                    <a:cubicBezTo>
                      <a:pt x="59" y="46"/>
                      <a:pt x="42" y="23"/>
                      <a:pt x="33" y="17"/>
                    </a:cubicBezTo>
                    <a:cubicBezTo>
                      <a:pt x="23" y="10"/>
                      <a:pt x="14" y="9"/>
                      <a:pt x="7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" name="Freeform 58">
                <a:extLst>
                  <a:ext uri="{FF2B5EF4-FFF2-40B4-BE49-F238E27FC236}">
                    <a16:creationId xmlns:a16="http://schemas.microsoft.com/office/drawing/2014/main" id="{A2A6559D-5ACC-4D57-A11C-8BFC47A09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6" y="1310"/>
                <a:ext cx="53" cy="47"/>
              </a:xfrm>
              <a:custGeom>
                <a:avLst/>
                <a:gdLst>
                  <a:gd name="T0" fmla="*/ 12 w 61"/>
                  <a:gd name="T1" fmla="*/ 1 h 67"/>
                  <a:gd name="T2" fmla="*/ 13 w 61"/>
                  <a:gd name="T3" fmla="*/ 4 h 67"/>
                  <a:gd name="T4" fmla="*/ 7 w 61"/>
                  <a:gd name="T5" fmla="*/ 6 h 67"/>
                  <a:gd name="T6" fmla="*/ 10 w 61"/>
                  <a:gd name="T7" fmla="*/ 8 h 67"/>
                  <a:gd name="T8" fmla="*/ 20 w 61"/>
                  <a:gd name="T9" fmla="*/ 7 h 67"/>
                  <a:gd name="T10" fmla="*/ 26 w 61"/>
                  <a:gd name="T11" fmla="*/ 6 h 67"/>
                  <a:gd name="T12" fmla="*/ 22 w 61"/>
                  <a:gd name="T13" fmla="*/ 4 h 67"/>
                  <a:gd name="T14" fmla="*/ 24 w 61"/>
                  <a:gd name="T15" fmla="*/ 2 h 67"/>
                  <a:gd name="T16" fmla="*/ 23 w 61"/>
                  <a:gd name="T17" fmla="*/ 1 h 67"/>
                  <a:gd name="T18" fmla="*/ 20 w 61"/>
                  <a:gd name="T19" fmla="*/ 1 h 67"/>
                  <a:gd name="T20" fmla="*/ 22 w 61"/>
                  <a:gd name="T21" fmla="*/ 1 h 67"/>
                  <a:gd name="T22" fmla="*/ 21 w 61"/>
                  <a:gd name="T23" fmla="*/ 2 h 67"/>
                  <a:gd name="T24" fmla="*/ 18 w 61"/>
                  <a:gd name="T25" fmla="*/ 3 h 67"/>
                  <a:gd name="T26" fmla="*/ 12 w 61"/>
                  <a:gd name="T27" fmla="*/ 1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"/>
                  <a:gd name="T43" fmla="*/ 0 h 67"/>
                  <a:gd name="T44" fmla="*/ 61 w 61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" h="67">
                    <a:moveTo>
                      <a:pt x="28" y="7"/>
                    </a:moveTo>
                    <a:cubicBezTo>
                      <a:pt x="17" y="15"/>
                      <a:pt x="24" y="25"/>
                      <a:pt x="30" y="34"/>
                    </a:cubicBezTo>
                    <a:cubicBezTo>
                      <a:pt x="27" y="44"/>
                      <a:pt x="26" y="44"/>
                      <a:pt x="16" y="43"/>
                    </a:cubicBezTo>
                    <a:cubicBezTo>
                      <a:pt x="0" y="46"/>
                      <a:pt x="13" y="63"/>
                      <a:pt x="22" y="67"/>
                    </a:cubicBezTo>
                    <a:cubicBezTo>
                      <a:pt x="31" y="65"/>
                      <a:pt x="39" y="60"/>
                      <a:pt x="48" y="58"/>
                    </a:cubicBezTo>
                    <a:cubicBezTo>
                      <a:pt x="51" y="52"/>
                      <a:pt x="54" y="50"/>
                      <a:pt x="60" y="47"/>
                    </a:cubicBezTo>
                    <a:cubicBezTo>
                      <a:pt x="61" y="40"/>
                      <a:pt x="51" y="28"/>
                      <a:pt x="51" y="28"/>
                    </a:cubicBezTo>
                    <a:cubicBezTo>
                      <a:pt x="52" y="22"/>
                      <a:pt x="55" y="19"/>
                      <a:pt x="57" y="14"/>
                    </a:cubicBezTo>
                    <a:cubicBezTo>
                      <a:pt x="56" y="10"/>
                      <a:pt x="58" y="5"/>
                      <a:pt x="55" y="2"/>
                    </a:cubicBezTo>
                    <a:cubicBezTo>
                      <a:pt x="53" y="0"/>
                      <a:pt x="48" y="2"/>
                      <a:pt x="46" y="4"/>
                    </a:cubicBezTo>
                    <a:cubicBezTo>
                      <a:pt x="45" y="5"/>
                      <a:pt x="49" y="5"/>
                      <a:pt x="51" y="5"/>
                    </a:cubicBezTo>
                    <a:cubicBezTo>
                      <a:pt x="57" y="10"/>
                      <a:pt x="52" y="9"/>
                      <a:pt x="49" y="16"/>
                    </a:cubicBezTo>
                    <a:cubicBezTo>
                      <a:pt x="58" y="23"/>
                      <a:pt x="50" y="22"/>
                      <a:pt x="43" y="23"/>
                    </a:cubicBezTo>
                    <a:cubicBezTo>
                      <a:pt x="34" y="22"/>
                      <a:pt x="31" y="16"/>
                      <a:pt x="28" y="7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" name="Freeform 59">
                <a:extLst>
                  <a:ext uri="{FF2B5EF4-FFF2-40B4-BE49-F238E27FC236}">
                    <a16:creationId xmlns:a16="http://schemas.microsoft.com/office/drawing/2014/main" id="{3A0ACC69-67D7-45EA-9674-137206164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0" y="1328"/>
                <a:ext cx="37" cy="25"/>
              </a:xfrm>
              <a:custGeom>
                <a:avLst/>
                <a:gdLst>
                  <a:gd name="T0" fmla="*/ 8 w 43"/>
                  <a:gd name="T1" fmla="*/ 1 h 36"/>
                  <a:gd name="T2" fmla="*/ 3 w 43"/>
                  <a:gd name="T3" fmla="*/ 1 h 36"/>
                  <a:gd name="T4" fmla="*/ 13 w 43"/>
                  <a:gd name="T5" fmla="*/ 4 h 36"/>
                  <a:gd name="T6" fmla="*/ 17 w 43"/>
                  <a:gd name="T7" fmla="*/ 3 h 36"/>
                  <a:gd name="T8" fmla="*/ 8 w 43"/>
                  <a:gd name="T9" fmla="*/ 1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6"/>
                  <a:gd name="T17" fmla="*/ 43 w 4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6">
                    <a:moveTo>
                      <a:pt x="21" y="3"/>
                    </a:moveTo>
                    <a:cubicBezTo>
                      <a:pt x="14" y="0"/>
                      <a:pt x="12" y="2"/>
                      <a:pt x="6" y="6"/>
                    </a:cubicBezTo>
                    <a:cubicBezTo>
                      <a:pt x="0" y="17"/>
                      <a:pt x="23" y="32"/>
                      <a:pt x="33" y="36"/>
                    </a:cubicBezTo>
                    <a:cubicBezTo>
                      <a:pt x="36" y="35"/>
                      <a:pt x="42" y="34"/>
                      <a:pt x="42" y="30"/>
                    </a:cubicBezTo>
                    <a:cubicBezTo>
                      <a:pt x="43" y="24"/>
                      <a:pt x="27" y="3"/>
                      <a:pt x="21" y="3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9" name="Freeform 60">
                <a:extLst>
                  <a:ext uri="{FF2B5EF4-FFF2-40B4-BE49-F238E27FC236}">
                    <a16:creationId xmlns:a16="http://schemas.microsoft.com/office/drawing/2014/main" id="{0596CBE8-CB62-4A29-BE94-804B53E3A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6" y="1300"/>
                <a:ext cx="27" cy="29"/>
              </a:xfrm>
              <a:custGeom>
                <a:avLst/>
                <a:gdLst>
                  <a:gd name="T0" fmla="*/ 8 w 32"/>
                  <a:gd name="T1" fmla="*/ 0 h 41"/>
                  <a:gd name="T2" fmla="*/ 0 w 32"/>
                  <a:gd name="T3" fmla="*/ 3 h 41"/>
                  <a:gd name="T4" fmla="*/ 6 w 32"/>
                  <a:gd name="T5" fmla="*/ 3 h 41"/>
                  <a:gd name="T6" fmla="*/ 7 w 32"/>
                  <a:gd name="T7" fmla="*/ 4 h 41"/>
                  <a:gd name="T8" fmla="*/ 6 w 32"/>
                  <a:gd name="T9" fmla="*/ 4 h 41"/>
                  <a:gd name="T10" fmla="*/ 11 w 32"/>
                  <a:gd name="T11" fmla="*/ 3 h 41"/>
                  <a:gd name="T12" fmla="*/ 8 w 32"/>
                  <a:gd name="T13" fmla="*/ 1 h 41"/>
                  <a:gd name="T14" fmla="*/ 8 w 32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41"/>
                  <a:gd name="T26" fmla="*/ 32 w 32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41">
                    <a:moveTo>
                      <a:pt x="21" y="0"/>
                    </a:moveTo>
                    <a:cubicBezTo>
                      <a:pt x="15" y="10"/>
                      <a:pt x="6" y="16"/>
                      <a:pt x="0" y="26"/>
                    </a:cubicBezTo>
                    <a:cubicBezTo>
                      <a:pt x="7" y="27"/>
                      <a:pt x="10" y="27"/>
                      <a:pt x="16" y="24"/>
                    </a:cubicBezTo>
                    <a:cubicBezTo>
                      <a:pt x="17" y="26"/>
                      <a:pt x="19" y="27"/>
                      <a:pt x="19" y="29"/>
                    </a:cubicBezTo>
                    <a:cubicBezTo>
                      <a:pt x="19" y="31"/>
                      <a:pt x="15" y="33"/>
                      <a:pt x="16" y="35"/>
                    </a:cubicBezTo>
                    <a:cubicBezTo>
                      <a:pt x="19" y="41"/>
                      <a:pt x="29" y="23"/>
                      <a:pt x="30" y="21"/>
                    </a:cubicBezTo>
                    <a:cubicBezTo>
                      <a:pt x="32" y="9"/>
                      <a:pt x="26" y="19"/>
                      <a:pt x="24" y="9"/>
                    </a:cubicBezTo>
                    <a:cubicBezTo>
                      <a:pt x="25" y="1"/>
                      <a:pt x="27" y="4"/>
                      <a:pt x="21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0" name="Freeform 61">
                <a:extLst>
                  <a:ext uri="{FF2B5EF4-FFF2-40B4-BE49-F238E27FC236}">
                    <a16:creationId xmlns:a16="http://schemas.microsoft.com/office/drawing/2014/main" id="{CA3ED736-25E4-4E15-85F4-8D05A3B58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5" y="1311"/>
                <a:ext cx="39" cy="22"/>
              </a:xfrm>
              <a:custGeom>
                <a:avLst/>
                <a:gdLst>
                  <a:gd name="T0" fmla="*/ 9 w 45"/>
                  <a:gd name="T1" fmla="*/ 0 h 32"/>
                  <a:gd name="T2" fmla="*/ 0 w 45"/>
                  <a:gd name="T3" fmla="*/ 1 h 32"/>
                  <a:gd name="T4" fmla="*/ 11 w 45"/>
                  <a:gd name="T5" fmla="*/ 3 h 32"/>
                  <a:gd name="T6" fmla="*/ 19 w 45"/>
                  <a:gd name="T7" fmla="*/ 3 h 32"/>
                  <a:gd name="T8" fmla="*/ 9 w 45"/>
                  <a:gd name="T9" fmla="*/ 1 h 32"/>
                  <a:gd name="T10" fmla="*/ 9 w 45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32"/>
                  <a:gd name="T20" fmla="*/ 45 w 45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32">
                    <a:moveTo>
                      <a:pt x="21" y="0"/>
                    </a:moveTo>
                    <a:cubicBezTo>
                      <a:pt x="10" y="1"/>
                      <a:pt x="8" y="1"/>
                      <a:pt x="0" y="7"/>
                    </a:cubicBezTo>
                    <a:cubicBezTo>
                      <a:pt x="3" y="20"/>
                      <a:pt x="15" y="29"/>
                      <a:pt x="27" y="31"/>
                    </a:cubicBezTo>
                    <a:cubicBezTo>
                      <a:pt x="36" y="30"/>
                      <a:pt x="41" y="32"/>
                      <a:pt x="45" y="24"/>
                    </a:cubicBezTo>
                    <a:cubicBezTo>
                      <a:pt x="32" y="16"/>
                      <a:pt x="30" y="23"/>
                      <a:pt x="22" y="10"/>
                    </a:cubicBezTo>
                    <a:cubicBezTo>
                      <a:pt x="21" y="2"/>
                      <a:pt x="21" y="5"/>
                      <a:pt x="21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" name="Freeform 62">
                <a:extLst>
                  <a:ext uri="{FF2B5EF4-FFF2-40B4-BE49-F238E27FC236}">
                    <a16:creationId xmlns:a16="http://schemas.microsoft.com/office/drawing/2014/main" id="{9481F238-C7BD-4B51-B3B2-3EBCAE4C6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8" y="1000"/>
                <a:ext cx="31" cy="52"/>
              </a:xfrm>
              <a:custGeom>
                <a:avLst/>
                <a:gdLst>
                  <a:gd name="T0" fmla="*/ 15 w 35"/>
                  <a:gd name="T1" fmla="*/ 0 h 74"/>
                  <a:gd name="T2" fmla="*/ 11 w 35"/>
                  <a:gd name="T3" fmla="*/ 2 h 74"/>
                  <a:gd name="T4" fmla="*/ 4 w 35"/>
                  <a:gd name="T5" fmla="*/ 4 h 74"/>
                  <a:gd name="T6" fmla="*/ 0 w 35"/>
                  <a:gd name="T7" fmla="*/ 7 h 74"/>
                  <a:gd name="T8" fmla="*/ 4 w 35"/>
                  <a:gd name="T9" fmla="*/ 9 h 74"/>
                  <a:gd name="T10" fmla="*/ 10 w 35"/>
                  <a:gd name="T11" fmla="*/ 7 h 74"/>
                  <a:gd name="T12" fmla="*/ 17 w 35"/>
                  <a:gd name="T13" fmla="*/ 4 h 74"/>
                  <a:gd name="T14" fmla="*/ 15 w 35"/>
                  <a:gd name="T15" fmla="*/ 0 h 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74"/>
                  <a:gd name="T26" fmla="*/ 35 w 35"/>
                  <a:gd name="T27" fmla="*/ 74 h 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74">
                    <a:moveTo>
                      <a:pt x="30" y="0"/>
                    </a:moveTo>
                    <a:cubicBezTo>
                      <a:pt x="33" y="8"/>
                      <a:pt x="29" y="14"/>
                      <a:pt x="21" y="15"/>
                    </a:cubicBezTo>
                    <a:cubicBezTo>
                      <a:pt x="19" y="27"/>
                      <a:pt x="24" y="33"/>
                      <a:pt x="9" y="36"/>
                    </a:cubicBezTo>
                    <a:cubicBezTo>
                      <a:pt x="13" y="50"/>
                      <a:pt x="12" y="52"/>
                      <a:pt x="0" y="59"/>
                    </a:cubicBezTo>
                    <a:cubicBezTo>
                      <a:pt x="3" y="64"/>
                      <a:pt x="5" y="69"/>
                      <a:pt x="8" y="74"/>
                    </a:cubicBezTo>
                    <a:cubicBezTo>
                      <a:pt x="15" y="71"/>
                      <a:pt x="16" y="65"/>
                      <a:pt x="20" y="59"/>
                    </a:cubicBezTo>
                    <a:cubicBezTo>
                      <a:pt x="22" y="47"/>
                      <a:pt x="28" y="41"/>
                      <a:pt x="35" y="32"/>
                    </a:cubicBezTo>
                    <a:cubicBezTo>
                      <a:pt x="34" y="26"/>
                      <a:pt x="30" y="8"/>
                      <a:pt x="30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2" name="Freeform 63">
                <a:extLst>
                  <a:ext uri="{FF2B5EF4-FFF2-40B4-BE49-F238E27FC236}">
                    <a16:creationId xmlns:a16="http://schemas.microsoft.com/office/drawing/2014/main" id="{2148B1C8-71EA-461D-B595-8704E4127D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7" y="992"/>
                <a:ext cx="22" cy="51"/>
              </a:xfrm>
              <a:custGeom>
                <a:avLst/>
                <a:gdLst>
                  <a:gd name="T0" fmla="*/ 6 w 25"/>
                  <a:gd name="T1" fmla="*/ 1 h 73"/>
                  <a:gd name="T2" fmla="*/ 4 w 25"/>
                  <a:gd name="T3" fmla="*/ 1 h 73"/>
                  <a:gd name="T4" fmla="*/ 0 w 25"/>
                  <a:gd name="T5" fmla="*/ 2 h 73"/>
                  <a:gd name="T6" fmla="*/ 7 w 25"/>
                  <a:gd name="T7" fmla="*/ 5 h 73"/>
                  <a:gd name="T8" fmla="*/ 11 w 25"/>
                  <a:gd name="T9" fmla="*/ 6 h 73"/>
                  <a:gd name="T10" fmla="*/ 8 w 25"/>
                  <a:gd name="T11" fmla="*/ 2 h 73"/>
                  <a:gd name="T12" fmla="*/ 6 w 25"/>
                  <a:gd name="T13" fmla="*/ 1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73"/>
                  <a:gd name="T23" fmla="*/ 25 w 25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73">
                    <a:moveTo>
                      <a:pt x="13" y="7"/>
                    </a:moveTo>
                    <a:cubicBezTo>
                      <a:pt x="9" y="0"/>
                      <a:pt x="7" y="2"/>
                      <a:pt x="4" y="8"/>
                    </a:cubicBezTo>
                    <a:cubicBezTo>
                      <a:pt x="3" y="13"/>
                      <a:pt x="1" y="17"/>
                      <a:pt x="0" y="22"/>
                    </a:cubicBezTo>
                    <a:cubicBezTo>
                      <a:pt x="1" y="35"/>
                      <a:pt x="6" y="33"/>
                      <a:pt x="15" y="41"/>
                    </a:cubicBezTo>
                    <a:cubicBezTo>
                      <a:pt x="16" y="52"/>
                      <a:pt x="15" y="73"/>
                      <a:pt x="25" y="56"/>
                    </a:cubicBezTo>
                    <a:cubicBezTo>
                      <a:pt x="24" y="33"/>
                      <a:pt x="23" y="36"/>
                      <a:pt x="16" y="20"/>
                    </a:cubicBezTo>
                    <a:cubicBezTo>
                      <a:pt x="15" y="11"/>
                      <a:pt x="16" y="15"/>
                      <a:pt x="13" y="7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3" name="Freeform 64">
                <a:extLst>
                  <a:ext uri="{FF2B5EF4-FFF2-40B4-BE49-F238E27FC236}">
                    <a16:creationId xmlns:a16="http://schemas.microsoft.com/office/drawing/2014/main" id="{7D3929FA-7438-4A2D-ADA6-84CA5A3597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" y="976"/>
                <a:ext cx="12" cy="23"/>
              </a:xfrm>
              <a:custGeom>
                <a:avLst/>
                <a:gdLst>
                  <a:gd name="T0" fmla="*/ 4 w 14"/>
                  <a:gd name="T1" fmla="*/ 0 h 33"/>
                  <a:gd name="T2" fmla="*/ 1 w 14"/>
                  <a:gd name="T3" fmla="*/ 1 h 33"/>
                  <a:gd name="T4" fmla="*/ 4 w 14"/>
                  <a:gd name="T5" fmla="*/ 3 h 33"/>
                  <a:gd name="T6" fmla="*/ 4 w 14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33"/>
                  <a:gd name="T14" fmla="*/ 14 w 14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33">
                    <a:moveTo>
                      <a:pt x="11" y="0"/>
                    </a:moveTo>
                    <a:cubicBezTo>
                      <a:pt x="7" y="3"/>
                      <a:pt x="5" y="7"/>
                      <a:pt x="1" y="10"/>
                    </a:cubicBezTo>
                    <a:cubicBezTo>
                      <a:pt x="2" y="18"/>
                      <a:pt x="0" y="33"/>
                      <a:pt x="11" y="25"/>
                    </a:cubicBezTo>
                    <a:cubicBezTo>
                      <a:pt x="14" y="15"/>
                      <a:pt x="5" y="4"/>
                      <a:pt x="11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4" name="Freeform 65">
                <a:extLst>
                  <a:ext uri="{FF2B5EF4-FFF2-40B4-BE49-F238E27FC236}">
                    <a16:creationId xmlns:a16="http://schemas.microsoft.com/office/drawing/2014/main" id="{1CF71240-2BE4-47A9-A21E-6C6D58C0E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4" y="987"/>
                <a:ext cx="24" cy="45"/>
              </a:xfrm>
              <a:custGeom>
                <a:avLst/>
                <a:gdLst>
                  <a:gd name="T0" fmla="*/ 3 w 28"/>
                  <a:gd name="T1" fmla="*/ 0 h 64"/>
                  <a:gd name="T2" fmla="*/ 4 w 28"/>
                  <a:gd name="T3" fmla="*/ 2 h 64"/>
                  <a:gd name="T4" fmla="*/ 8 w 28"/>
                  <a:gd name="T5" fmla="*/ 3 h 64"/>
                  <a:gd name="T6" fmla="*/ 3 w 28"/>
                  <a:gd name="T7" fmla="*/ 4 h 64"/>
                  <a:gd name="T8" fmla="*/ 0 w 28"/>
                  <a:gd name="T9" fmla="*/ 6 h 64"/>
                  <a:gd name="T10" fmla="*/ 4 w 28"/>
                  <a:gd name="T11" fmla="*/ 7 h 64"/>
                  <a:gd name="T12" fmla="*/ 10 w 28"/>
                  <a:gd name="T13" fmla="*/ 3 h 64"/>
                  <a:gd name="T14" fmla="*/ 3 w 28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64"/>
                  <a:gd name="T26" fmla="*/ 28 w 28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64">
                    <a:moveTo>
                      <a:pt x="5" y="0"/>
                    </a:moveTo>
                    <a:cubicBezTo>
                      <a:pt x="6" y="5"/>
                      <a:pt x="7" y="10"/>
                      <a:pt x="11" y="14"/>
                    </a:cubicBezTo>
                    <a:cubicBezTo>
                      <a:pt x="14" y="17"/>
                      <a:pt x="20" y="21"/>
                      <a:pt x="20" y="21"/>
                    </a:cubicBezTo>
                    <a:cubicBezTo>
                      <a:pt x="9" y="27"/>
                      <a:pt x="0" y="23"/>
                      <a:pt x="8" y="39"/>
                    </a:cubicBezTo>
                    <a:cubicBezTo>
                      <a:pt x="6" y="47"/>
                      <a:pt x="4" y="50"/>
                      <a:pt x="0" y="56"/>
                    </a:cubicBezTo>
                    <a:cubicBezTo>
                      <a:pt x="4" y="62"/>
                      <a:pt x="7" y="64"/>
                      <a:pt x="11" y="57"/>
                    </a:cubicBezTo>
                    <a:cubicBezTo>
                      <a:pt x="13" y="43"/>
                      <a:pt x="10" y="29"/>
                      <a:pt x="26" y="26"/>
                    </a:cubicBezTo>
                    <a:cubicBezTo>
                      <a:pt x="28" y="15"/>
                      <a:pt x="14" y="4"/>
                      <a:pt x="5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" name="Freeform 66">
                <a:extLst>
                  <a:ext uri="{FF2B5EF4-FFF2-40B4-BE49-F238E27FC236}">
                    <a16:creationId xmlns:a16="http://schemas.microsoft.com/office/drawing/2014/main" id="{EF225BF4-7CA6-4C6E-9508-7FE4E268B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4" y="1052"/>
                <a:ext cx="14" cy="25"/>
              </a:xfrm>
              <a:custGeom>
                <a:avLst/>
                <a:gdLst>
                  <a:gd name="T0" fmla="*/ 7 w 16"/>
                  <a:gd name="T1" fmla="*/ 1 h 36"/>
                  <a:gd name="T2" fmla="*/ 0 w 16"/>
                  <a:gd name="T3" fmla="*/ 1 h 36"/>
                  <a:gd name="T4" fmla="*/ 4 w 16"/>
                  <a:gd name="T5" fmla="*/ 2 h 36"/>
                  <a:gd name="T6" fmla="*/ 7 w 16"/>
                  <a:gd name="T7" fmla="*/ 1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36"/>
                  <a:gd name="T14" fmla="*/ 16 w 1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36">
                    <a:moveTo>
                      <a:pt x="14" y="3"/>
                    </a:moveTo>
                    <a:cubicBezTo>
                      <a:pt x="7" y="0"/>
                      <a:pt x="4" y="1"/>
                      <a:pt x="0" y="7"/>
                    </a:cubicBezTo>
                    <a:cubicBezTo>
                      <a:pt x="3" y="14"/>
                      <a:pt x="2" y="17"/>
                      <a:pt x="8" y="22"/>
                    </a:cubicBezTo>
                    <a:cubicBezTo>
                      <a:pt x="16" y="36"/>
                      <a:pt x="11" y="7"/>
                      <a:pt x="14" y="3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6" name="Freeform 67">
                <a:extLst>
                  <a:ext uri="{FF2B5EF4-FFF2-40B4-BE49-F238E27FC236}">
                    <a16:creationId xmlns:a16="http://schemas.microsoft.com/office/drawing/2014/main" id="{D40B4BCA-FE60-4601-8169-B9D516B39B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3" y="1030"/>
                <a:ext cx="11" cy="14"/>
              </a:xfrm>
              <a:custGeom>
                <a:avLst/>
                <a:gdLst>
                  <a:gd name="T0" fmla="*/ 3 w 13"/>
                  <a:gd name="T1" fmla="*/ 1 h 20"/>
                  <a:gd name="T2" fmla="*/ 1 w 13"/>
                  <a:gd name="T3" fmla="*/ 1 h 20"/>
                  <a:gd name="T4" fmla="*/ 3 w 13"/>
                  <a:gd name="T5" fmla="*/ 3 h 20"/>
                  <a:gd name="T6" fmla="*/ 3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7" name="Freeform 68">
                <a:extLst>
                  <a:ext uri="{FF2B5EF4-FFF2-40B4-BE49-F238E27FC236}">
                    <a16:creationId xmlns:a16="http://schemas.microsoft.com/office/drawing/2014/main" id="{67A69EEC-D11D-4364-BFB0-ECF5DEDD9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8" y="1013"/>
                <a:ext cx="14" cy="14"/>
              </a:xfrm>
              <a:custGeom>
                <a:avLst/>
                <a:gdLst>
                  <a:gd name="T0" fmla="*/ 4 w 16"/>
                  <a:gd name="T1" fmla="*/ 1 h 19"/>
                  <a:gd name="T2" fmla="*/ 0 w 16"/>
                  <a:gd name="T3" fmla="*/ 1 h 19"/>
                  <a:gd name="T4" fmla="*/ 6 w 16"/>
                  <a:gd name="T5" fmla="*/ 3 h 19"/>
                  <a:gd name="T6" fmla="*/ 4 w 16"/>
                  <a:gd name="T7" fmla="*/ 1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9"/>
                  <a:gd name="T14" fmla="*/ 16 w 16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9">
                    <a:moveTo>
                      <a:pt x="10" y="5"/>
                    </a:moveTo>
                    <a:cubicBezTo>
                      <a:pt x="4" y="0"/>
                      <a:pt x="1" y="3"/>
                      <a:pt x="0" y="10"/>
                    </a:cubicBezTo>
                    <a:cubicBezTo>
                      <a:pt x="4" y="15"/>
                      <a:pt x="7" y="16"/>
                      <a:pt x="12" y="19"/>
                    </a:cubicBezTo>
                    <a:cubicBezTo>
                      <a:pt x="16" y="12"/>
                      <a:pt x="14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Freeform 69">
                <a:extLst>
                  <a:ext uri="{FF2B5EF4-FFF2-40B4-BE49-F238E27FC236}">
                    <a16:creationId xmlns:a16="http://schemas.microsoft.com/office/drawing/2014/main" id="{5FD92A42-4DE1-4CCA-825B-771454DFD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" y="976"/>
                <a:ext cx="13" cy="18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 h 25"/>
                  <a:gd name="T4" fmla="*/ 7 w 14"/>
                  <a:gd name="T5" fmla="*/ 3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9" name="Freeform 70">
                <a:extLst>
                  <a:ext uri="{FF2B5EF4-FFF2-40B4-BE49-F238E27FC236}">
                    <a16:creationId xmlns:a16="http://schemas.microsoft.com/office/drawing/2014/main" id="{9DB873D0-F90F-4BCE-8E97-231ABE8D6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7" y="999"/>
                <a:ext cx="18" cy="13"/>
              </a:xfrm>
              <a:custGeom>
                <a:avLst/>
                <a:gdLst>
                  <a:gd name="T0" fmla="*/ 4 w 22"/>
                  <a:gd name="T1" fmla="*/ 0 h 18"/>
                  <a:gd name="T2" fmla="*/ 6 w 22"/>
                  <a:gd name="T3" fmla="*/ 3 h 18"/>
                  <a:gd name="T4" fmla="*/ 4 w 22"/>
                  <a:gd name="T5" fmla="*/ 1 h 18"/>
                  <a:gd name="T6" fmla="*/ 4 w 22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8"/>
                  <a:gd name="T14" fmla="*/ 22 w 22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8">
                    <a:moveTo>
                      <a:pt x="13" y="0"/>
                    </a:moveTo>
                    <a:cubicBezTo>
                      <a:pt x="0" y="8"/>
                      <a:pt x="9" y="12"/>
                      <a:pt x="19" y="18"/>
                    </a:cubicBezTo>
                    <a:cubicBezTo>
                      <a:pt x="20" y="11"/>
                      <a:pt x="22" y="8"/>
                      <a:pt x="14" y="6"/>
                    </a:cubicBezTo>
                    <a:cubicBezTo>
                      <a:pt x="9" y="3"/>
                      <a:pt x="9" y="5"/>
                      <a:pt x="13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0" name="Freeform 71">
                <a:extLst>
                  <a:ext uri="{FF2B5EF4-FFF2-40B4-BE49-F238E27FC236}">
                    <a16:creationId xmlns:a16="http://schemas.microsoft.com/office/drawing/2014/main" id="{3BC379EA-8100-48B7-9260-397F92B267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8" y="1582"/>
                <a:ext cx="52" cy="56"/>
              </a:xfrm>
              <a:custGeom>
                <a:avLst/>
                <a:gdLst>
                  <a:gd name="T0" fmla="*/ 4 w 60"/>
                  <a:gd name="T1" fmla="*/ 1 h 81"/>
                  <a:gd name="T2" fmla="*/ 3 w 60"/>
                  <a:gd name="T3" fmla="*/ 2 h 81"/>
                  <a:gd name="T4" fmla="*/ 7 w 60"/>
                  <a:gd name="T5" fmla="*/ 4 h 81"/>
                  <a:gd name="T6" fmla="*/ 11 w 60"/>
                  <a:gd name="T7" fmla="*/ 6 h 81"/>
                  <a:gd name="T8" fmla="*/ 17 w 60"/>
                  <a:gd name="T9" fmla="*/ 7 h 81"/>
                  <a:gd name="T10" fmla="*/ 22 w 60"/>
                  <a:gd name="T11" fmla="*/ 9 h 81"/>
                  <a:gd name="T12" fmla="*/ 22 w 60"/>
                  <a:gd name="T13" fmla="*/ 6 h 81"/>
                  <a:gd name="T14" fmla="*/ 18 w 60"/>
                  <a:gd name="T15" fmla="*/ 4 h 81"/>
                  <a:gd name="T16" fmla="*/ 10 w 60"/>
                  <a:gd name="T17" fmla="*/ 2 h 81"/>
                  <a:gd name="T18" fmla="*/ 4 w 60"/>
                  <a:gd name="T19" fmla="*/ 1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"/>
                  <a:gd name="T31" fmla="*/ 0 h 81"/>
                  <a:gd name="T32" fmla="*/ 60 w 60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" h="81">
                    <a:moveTo>
                      <a:pt x="10" y="7"/>
                    </a:moveTo>
                    <a:cubicBezTo>
                      <a:pt x="0" y="0"/>
                      <a:pt x="0" y="9"/>
                      <a:pt x="3" y="18"/>
                    </a:cubicBezTo>
                    <a:cubicBezTo>
                      <a:pt x="5" y="25"/>
                      <a:pt x="12" y="32"/>
                      <a:pt x="15" y="39"/>
                    </a:cubicBezTo>
                    <a:cubicBezTo>
                      <a:pt x="16" y="51"/>
                      <a:pt x="17" y="51"/>
                      <a:pt x="27" y="54"/>
                    </a:cubicBezTo>
                    <a:cubicBezTo>
                      <a:pt x="31" y="57"/>
                      <a:pt x="36" y="60"/>
                      <a:pt x="40" y="63"/>
                    </a:cubicBezTo>
                    <a:cubicBezTo>
                      <a:pt x="43" y="70"/>
                      <a:pt x="45" y="77"/>
                      <a:pt x="51" y="81"/>
                    </a:cubicBezTo>
                    <a:cubicBezTo>
                      <a:pt x="60" y="75"/>
                      <a:pt x="56" y="66"/>
                      <a:pt x="52" y="57"/>
                    </a:cubicBezTo>
                    <a:cubicBezTo>
                      <a:pt x="51" y="49"/>
                      <a:pt x="50" y="41"/>
                      <a:pt x="43" y="37"/>
                    </a:cubicBezTo>
                    <a:cubicBezTo>
                      <a:pt x="37" y="30"/>
                      <a:pt x="33" y="23"/>
                      <a:pt x="25" y="18"/>
                    </a:cubicBezTo>
                    <a:cubicBezTo>
                      <a:pt x="20" y="12"/>
                      <a:pt x="17" y="9"/>
                      <a:pt x="10" y="7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Freeform 72">
                <a:extLst>
                  <a:ext uri="{FF2B5EF4-FFF2-40B4-BE49-F238E27FC236}">
                    <a16:creationId xmlns:a16="http://schemas.microsoft.com/office/drawing/2014/main" id="{8D7DF54D-DD71-489F-9FED-73F7FD282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4" y="1536"/>
                <a:ext cx="61" cy="43"/>
              </a:xfrm>
              <a:custGeom>
                <a:avLst/>
                <a:gdLst>
                  <a:gd name="T0" fmla="*/ 11 w 71"/>
                  <a:gd name="T1" fmla="*/ 3 h 61"/>
                  <a:gd name="T2" fmla="*/ 5 w 71"/>
                  <a:gd name="T3" fmla="*/ 4 h 61"/>
                  <a:gd name="T4" fmla="*/ 1 w 71"/>
                  <a:gd name="T5" fmla="*/ 6 h 61"/>
                  <a:gd name="T6" fmla="*/ 5 w 71"/>
                  <a:gd name="T7" fmla="*/ 8 h 61"/>
                  <a:gd name="T8" fmla="*/ 11 w 71"/>
                  <a:gd name="T9" fmla="*/ 6 h 61"/>
                  <a:gd name="T10" fmla="*/ 15 w 71"/>
                  <a:gd name="T11" fmla="*/ 3 h 61"/>
                  <a:gd name="T12" fmla="*/ 21 w 71"/>
                  <a:gd name="T13" fmla="*/ 0 h 61"/>
                  <a:gd name="T14" fmla="*/ 29 w 71"/>
                  <a:gd name="T15" fmla="*/ 1 h 61"/>
                  <a:gd name="T16" fmla="*/ 14 w 71"/>
                  <a:gd name="T17" fmla="*/ 3 h 61"/>
                  <a:gd name="T18" fmla="*/ 11 w 71"/>
                  <a:gd name="T19" fmla="*/ 3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61"/>
                  <a:gd name="T32" fmla="*/ 71 w 71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61">
                    <a:moveTo>
                      <a:pt x="28" y="23"/>
                    </a:moveTo>
                    <a:cubicBezTo>
                      <a:pt x="25" y="33"/>
                      <a:pt x="25" y="33"/>
                      <a:pt x="13" y="32"/>
                    </a:cubicBezTo>
                    <a:cubicBezTo>
                      <a:pt x="2" y="33"/>
                      <a:pt x="3" y="34"/>
                      <a:pt x="1" y="44"/>
                    </a:cubicBezTo>
                    <a:cubicBezTo>
                      <a:pt x="2" y="60"/>
                      <a:pt x="0" y="61"/>
                      <a:pt x="13" y="59"/>
                    </a:cubicBezTo>
                    <a:cubicBezTo>
                      <a:pt x="19" y="54"/>
                      <a:pt x="21" y="48"/>
                      <a:pt x="28" y="44"/>
                    </a:cubicBezTo>
                    <a:cubicBezTo>
                      <a:pt x="30" y="33"/>
                      <a:pt x="28" y="25"/>
                      <a:pt x="40" y="23"/>
                    </a:cubicBezTo>
                    <a:cubicBezTo>
                      <a:pt x="42" y="12"/>
                      <a:pt x="44" y="4"/>
                      <a:pt x="55" y="0"/>
                    </a:cubicBezTo>
                    <a:cubicBezTo>
                      <a:pt x="65" y="2"/>
                      <a:pt x="69" y="1"/>
                      <a:pt x="71" y="11"/>
                    </a:cubicBezTo>
                    <a:cubicBezTo>
                      <a:pt x="63" y="22"/>
                      <a:pt x="48" y="21"/>
                      <a:pt x="35" y="23"/>
                    </a:cubicBezTo>
                    <a:cubicBezTo>
                      <a:pt x="30" y="27"/>
                      <a:pt x="32" y="27"/>
                      <a:pt x="28" y="23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2" name="Freeform 73">
                <a:extLst>
                  <a:ext uri="{FF2B5EF4-FFF2-40B4-BE49-F238E27FC236}">
                    <a16:creationId xmlns:a16="http://schemas.microsoft.com/office/drawing/2014/main" id="{E0B122DF-D519-4DB7-926E-83C42554C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0" y="1513"/>
                <a:ext cx="20" cy="21"/>
              </a:xfrm>
              <a:custGeom>
                <a:avLst/>
                <a:gdLst>
                  <a:gd name="T0" fmla="*/ 3 w 23"/>
                  <a:gd name="T1" fmla="*/ 0 h 30"/>
                  <a:gd name="T2" fmla="*/ 0 w 23"/>
                  <a:gd name="T3" fmla="*/ 2 h 30"/>
                  <a:gd name="T4" fmla="*/ 5 w 23"/>
                  <a:gd name="T5" fmla="*/ 4 h 30"/>
                  <a:gd name="T6" fmla="*/ 3 w 23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0"/>
                  <a:gd name="T14" fmla="*/ 23 w 23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0">
                    <a:moveTo>
                      <a:pt x="9" y="0"/>
                    </a:moveTo>
                    <a:cubicBezTo>
                      <a:pt x="8" y="7"/>
                      <a:pt x="3" y="8"/>
                      <a:pt x="0" y="14"/>
                    </a:cubicBezTo>
                    <a:cubicBezTo>
                      <a:pt x="3" y="21"/>
                      <a:pt x="8" y="24"/>
                      <a:pt x="12" y="30"/>
                    </a:cubicBezTo>
                    <a:cubicBezTo>
                      <a:pt x="23" y="15"/>
                      <a:pt x="4" y="9"/>
                      <a:pt x="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Freeform 74">
                <a:extLst>
                  <a:ext uri="{FF2B5EF4-FFF2-40B4-BE49-F238E27FC236}">
                    <a16:creationId xmlns:a16="http://schemas.microsoft.com/office/drawing/2014/main" id="{F7B5E517-440B-4063-981E-DCAAEA1B8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1" y="1492"/>
                <a:ext cx="23" cy="16"/>
              </a:xfrm>
              <a:custGeom>
                <a:avLst/>
                <a:gdLst>
                  <a:gd name="T0" fmla="*/ 10 w 26"/>
                  <a:gd name="T1" fmla="*/ 0 h 23"/>
                  <a:gd name="T2" fmla="*/ 0 w 26"/>
                  <a:gd name="T3" fmla="*/ 1 h 23"/>
                  <a:gd name="T4" fmla="*/ 11 w 26"/>
                  <a:gd name="T5" fmla="*/ 2 h 23"/>
                  <a:gd name="T6" fmla="*/ 10 w 26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3"/>
                  <a:gd name="T14" fmla="*/ 26 w 26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3">
                    <a:moveTo>
                      <a:pt x="19" y="0"/>
                    </a:moveTo>
                    <a:cubicBezTo>
                      <a:pt x="17" y="12"/>
                      <a:pt x="10" y="11"/>
                      <a:pt x="0" y="14"/>
                    </a:cubicBezTo>
                    <a:cubicBezTo>
                      <a:pt x="5" y="23"/>
                      <a:pt x="11" y="22"/>
                      <a:pt x="21" y="20"/>
                    </a:cubicBezTo>
                    <a:cubicBezTo>
                      <a:pt x="26" y="12"/>
                      <a:pt x="23" y="7"/>
                      <a:pt x="1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4" name="Freeform 75">
                <a:extLst>
                  <a:ext uri="{FF2B5EF4-FFF2-40B4-BE49-F238E27FC236}">
                    <a16:creationId xmlns:a16="http://schemas.microsoft.com/office/drawing/2014/main" id="{73CFF858-0609-4899-A589-AD78A0626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5" y="1311"/>
                <a:ext cx="27" cy="31"/>
              </a:xfrm>
              <a:custGeom>
                <a:avLst/>
                <a:gdLst>
                  <a:gd name="T0" fmla="*/ 10 w 32"/>
                  <a:gd name="T1" fmla="*/ 0 h 44"/>
                  <a:gd name="T2" fmla="*/ 3 w 32"/>
                  <a:gd name="T3" fmla="*/ 1 h 44"/>
                  <a:gd name="T4" fmla="*/ 4 w 32"/>
                  <a:gd name="T5" fmla="*/ 4 h 44"/>
                  <a:gd name="T6" fmla="*/ 8 w 32"/>
                  <a:gd name="T7" fmla="*/ 4 h 44"/>
                  <a:gd name="T8" fmla="*/ 10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Freeform 76">
                <a:extLst>
                  <a:ext uri="{FF2B5EF4-FFF2-40B4-BE49-F238E27FC236}">
                    <a16:creationId xmlns:a16="http://schemas.microsoft.com/office/drawing/2014/main" id="{B749971B-0BC2-4A40-9D17-79C383754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4" y="1351"/>
                <a:ext cx="30" cy="31"/>
              </a:xfrm>
              <a:custGeom>
                <a:avLst/>
                <a:gdLst>
                  <a:gd name="T0" fmla="*/ 14 w 34"/>
                  <a:gd name="T1" fmla="*/ 0 h 44"/>
                  <a:gd name="T2" fmla="*/ 4 w 34"/>
                  <a:gd name="T3" fmla="*/ 1 h 44"/>
                  <a:gd name="T4" fmla="*/ 7 w 34"/>
                  <a:gd name="T5" fmla="*/ 4 h 44"/>
                  <a:gd name="T6" fmla="*/ 12 w 34"/>
                  <a:gd name="T7" fmla="*/ 4 h 44"/>
                  <a:gd name="T8" fmla="*/ 14 w 3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44"/>
                  <a:gd name="T17" fmla="*/ 34 w 3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44">
                    <a:moveTo>
                      <a:pt x="30" y="0"/>
                    </a:moveTo>
                    <a:cubicBezTo>
                      <a:pt x="34" y="10"/>
                      <a:pt x="18" y="7"/>
                      <a:pt x="10" y="9"/>
                    </a:cubicBezTo>
                    <a:cubicBezTo>
                      <a:pt x="0" y="16"/>
                      <a:pt x="9" y="24"/>
                      <a:pt x="14" y="32"/>
                    </a:cubicBezTo>
                    <a:cubicBezTo>
                      <a:pt x="16" y="44"/>
                      <a:pt x="17" y="41"/>
                      <a:pt x="26" y="36"/>
                    </a:cubicBezTo>
                    <a:cubicBezTo>
                      <a:pt x="34" y="25"/>
                      <a:pt x="31" y="14"/>
                      <a:pt x="30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6" name="Freeform 77">
                <a:extLst>
                  <a:ext uri="{FF2B5EF4-FFF2-40B4-BE49-F238E27FC236}">
                    <a16:creationId xmlns:a16="http://schemas.microsoft.com/office/drawing/2014/main" id="{1A19E8EA-6228-4783-9E1B-343951AEE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" y="1410"/>
                <a:ext cx="32" cy="26"/>
              </a:xfrm>
              <a:custGeom>
                <a:avLst/>
                <a:gdLst>
                  <a:gd name="T0" fmla="*/ 12 w 38"/>
                  <a:gd name="T1" fmla="*/ 1 h 37"/>
                  <a:gd name="T2" fmla="*/ 3 w 38"/>
                  <a:gd name="T3" fmla="*/ 1 h 37"/>
                  <a:gd name="T4" fmla="*/ 5 w 38"/>
                  <a:gd name="T5" fmla="*/ 3 h 37"/>
                  <a:gd name="T6" fmla="*/ 9 w 38"/>
                  <a:gd name="T7" fmla="*/ 4 h 37"/>
                  <a:gd name="T8" fmla="*/ 12 w 38"/>
                  <a:gd name="T9" fmla="*/ 1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7"/>
                  <a:gd name="T17" fmla="*/ 38 w 38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7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9" y="17"/>
                      <a:pt x="14" y="25"/>
                    </a:cubicBezTo>
                    <a:cubicBezTo>
                      <a:pt x="16" y="37"/>
                      <a:pt x="17" y="34"/>
                      <a:pt x="26" y="29"/>
                    </a:cubicBezTo>
                    <a:cubicBezTo>
                      <a:pt x="34" y="18"/>
                      <a:pt x="35" y="16"/>
                      <a:pt x="34" y="2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Freeform 78">
                <a:extLst>
                  <a:ext uri="{FF2B5EF4-FFF2-40B4-BE49-F238E27FC236}">
                    <a16:creationId xmlns:a16="http://schemas.microsoft.com/office/drawing/2014/main" id="{0688CB34-4D74-473F-B7A2-4CAE7C84B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4" y="1400"/>
                <a:ext cx="32" cy="25"/>
              </a:xfrm>
              <a:custGeom>
                <a:avLst/>
                <a:gdLst>
                  <a:gd name="T0" fmla="*/ 12 w 38"/>
                  <a:gd name="T1" fmla="*/ 1 h 34"/>
                  <a:gd name="T2" fmla="*/ 3 w 38"/>
                  <a:gd name="T3" fmla="*/ 1 h 34"/>
                  <a:gd name="T4" fmla="*/ 6 w 38"/>
                  <a:gd name="T5" fmla="*/ 4 h 34"/>
                  <a:gd name="T6" fmla="*/ 9 w 38"/>
                  <a:gd name="T7" fmla="*/ 4 h 34"/>
                  <a:gd name="T8" fmla="*/ 12 w 38"/>
                  <a:gd name="T9" fmla="*/ 1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11" y="14"/>
                      <a:pt x="16" y="22"/>
                    </a:cubicBezTo>
                    <a:cubicBezTo>
                      <a:pt x="18" y="34"/>
                      <a:pt x="18" y="27"/>
                      <a:pt x="27" y="22"/>
                    </a:cubicBezTo>
                    <a:cubicBezTo>
                      <a:pt x="35" y="11"/>
                      <a:pt x="35" y="16"/>
                      <a:pt x="34" y="2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8" name="Freeform 79">
                <a:extLst>
                  <a:ext uri="{FF2B5EF4-FFF2-40B4-BE49-F238E27FC236}">
                    <a16:creationId xmlns:a16="http://schemas.microsoft.com/office/drawing/2014/main" id="{C734C99C-8C98-49FD-BE7C-3698E6A2F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3" y="1367"/>
                <a:ext cx="30" cy="19"/>
              </a:xfrm>
              <a:custGeom>
                <a:avLst/>
                <a:gdLst>
                  <a:gd name="T0" fmla="*/ 13 w 35"/>
                  <a:gd name="T1" fmla="*/ 1 h 27"/>
                  <a:gd name="T2" fmla="*/ 4 w 35"/>
                  <a:gd name="T3" fmla="*/ 1 h 27"/>
                  <a:gd name="T4" fmla="*/ 5 w 35"/>
                  <a:gd name="T5" fmla="*/ 2 h 27"/>
                  <a:gd name="T6" fmla="*/ 9 w 35"/>
                  <a:gd name="T7" fmla="*/ 2 h 27"/>
                  <a:gd name="T8" fmla="*/ 13 w 35"/>
                  <a:gd name="T9" fmla="*/ 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27"/>
                  <a:gd name="T17" fmla="*/ 35 w 3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27">
                    <a:moveTo>
                      <a:pt x="31" y="1"/>
                    </a:moveTo>
                    <a:cubicBezTo>
                      <a:pt x="35" y="11"/>
                      <a:pt x="18" y="0"/>
                      <a:pt x="10" y="2"/>
                    </a:cubicBezTo>
                    <a:cubicBezTo>
                      <a:pt x="0" y="9"/>
                      <a:pt x="8" y="7"/>
                      <a:pt x="13" y="15"/>
                    </a:cubicBezTo>
                    <a:cubicBezTo>
                      <a:pt x="15" y="27"/>
                      <a:pt x="16" y="24"/>
                      <a:pt x="25" y="19"/>
                    </a:cubicBezTo>
                    <a:cubicBezTo>
                      <a:pt x="33" y="8"/>
                      <a:pt x="32" y="15"/>
                      <a:pt x="31" y="1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9" name="Freeform 80">
                <a:extLst>
                  <a:ext uri="{FF2B5EF4-FFF2-40B4-BE49-F238E27FC236}">
                    <a16:creationId xmlns:a16="http://schemas.microsoft.com/office/drawing/2014/main" id="{626FFBC6-5780-483F-9D61-857069255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3" y="1343"/>
                <a:ext cx="30" cy="33"/>
              </a:xfrm>
              <a:custGeom>
                <a:avLst/>
                <a:gdLst>
                  <a:gd name="T0" fmla="*/ 11 w 35"/>
                  <a:gd name="T1" fmla="*/ 2 h 47"/>
                  <a:gd name="T2" fmla="*/ 8 w 35"/>
                  <a:gd name="T3" fmla="*/ 1 h 47"/>
                  <a:gd name="T4" fmla="*/ 4 w 35"/>
                  <a:gd name="T5" fmla="*/ 3 h 47"/>
                  <a:gd name="T6" fmla="*/ 8 w 35"/>
                  <a:gd name="T7" fmla="*/ 4 h 47"/>
                  <a:gd name="T8" fmla="*/ 11 w 35"/>
                  <a:gd name="T9" fmla="*/ 4 h 47"/>
                  <a:gd name="T10" fmla="*/ 11 w 35"/>
                  <a:gd name="T11" fmla="*/ 2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7"/>
                  <a:gd name="T20" fmla="*/ 35 w 35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7">
                    <a:moveTo>
                      <a:pt x="28" y="16"/>
                    </a:moveTo>
                    <a:cubicBezTo>
                      <a:pt x="27" y="13"/>
                      <a:pt x="22" y="0"/>
                      <a:pt x="19" y="2"/>
                    </a:cubicBezTo>
                    <a:cubicBezTo>
                      <a:pt x="16" y="4"/>
                      <a:pt x="10" y="20"/>
                      <a:pt x="10" y="25"/>
                    </a:cubicBezTo>
                    <a:cubicBezTo>
                      <a:pt x="0" y="32"/>
                      <a:pt x="14" y="27"/>
                      <a:pt x="19" y="35"/>
                    </a:cubicBezTo>
                    <a:cubicBezTo>
                      <a:pt x="21" y="47"/>
                      <a:pt x="18" y="34"/>
                      <a:pt x="27" y="29"/>
                    </a:cubicBezTo>
                    <a:cubicBezTo>
                      <a:pt x="35" y="18"/>
                      <a:pt x="29" y="30"/>
                      <a:pt x="28" y="16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0" name="Freeform 81">
                <a:extLst>
                  <a:ext uri="{FF2B5EF4-FFF2-40B4-BE49-F238E27FC236}">
                    <a16:creationId xmlns:a16="http://schemas.microsoft.com/office/drawing/2014/main" id="{8A0B2258-581F-4EBD-B4FA-07BB199C9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6" y="1329"/>
                <a:ext cx="27" cy="24"/>
              </a:xfrm>
              <a:custGeom>
                <a:avLst/>
                <a:gdLst>
                  <a:gd name="T0" fmla="*/ 8 w 32"/>
                  <a:gd name="T1" fmla="*/ 1 h 35"/>
                  <a:gd name="T2" fmla="*/ 3 w 32"/>
                  <a:gd name="T3" fmla="*/ 1 h 35"/>
                  <a:gd name="T4" fmla="*/ 4 w 32"/>
                  <a:gd name="T5" fmla="*/ 2 h 35"/>
                  <a:gd name="T6" fmla="*/ 8 w 32"/>
                  <a:gd name="T7" fmla="*/ 3 h 35"/>
                  <a:gd name="T8" fmla="*/ 8 w 32"/>
                  <a:gd name="T9" fmla="*/ 1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Freeform 82">
                <a:extLst>
                  <a:ext uri="{FF2B5EF4-FFF2-40B4-BE49-F238E27FC236}">
                    <a16:creationId xmlns:a16="http://schemas.microsoft.com/office/drawing/2014/main" id="{142DF13A-745A-4512-8F3A-B9D16DB44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2" y="1378"/>
                <a:ext cx="27" cy="24"/>
              </a:xfrm>
              <a:custGeom>
                <a:avLst/>
                <a:gdLst>
                  <a:gd name="T0" fmla="*/ 8 w 32"/>
                  <a:gd name="T1" fmla="*/ 1 h 35"/>
                  <a:gd name="T2" fmla="*/ 3 w 32"/>
                  <a:gd name="T3" fmla="*/ 1 h 35"/>
                  <a:gd name="T4" fmla="*/ 4 w 32"/>
                  <a:gd name="T5" fmla="*/ 2 h 35"/>
                  <a:gd name="T6" fmla="*/ 8 w 32"/>
                  <a:gd name="T7" fmla="*/ 3 h 35"/>
                  <a:gd name="T8" fmla="*/ 8 w 32"/>
                  <a:gd name="T9" fmla="*/ 1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" name="Freeform 83">
                <a:extLst>
                  <a:ext uri="{FF2B5EF4-FFF2-40B4-BE49-F238E27FC236}">
                    <a16:creationId xmlns:a16="http://schemas.microsoft.com/office/drawing/2014/main" id="{16DA2D87-B2CA-43C5-9D05-B8EEE0308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0" y="93"/>
                <a:ext cx="162" cy="101"/>
              </a:xfrm>
              <a:custGeom>
                <a:avLst/>
                <a:gdLst>
                  <a:gd name="T0" fmla="*/ 69 w 189"/>
                  <a:gd name="T1" fmla="*/ 1 h 144"/>
                  <a:gd name="T2" fmla="*/ 74 w 189"/>
                  <a:gd name="T3" fmla="*/ 1 h 144"/>
                  <a:gd name="T4" fmla="*/ 75 w 189"/>
                  <a:gd name="T5" fmla="*/ 2 h 144"/>
                  <a:gd name="T6" fmla="*/ 74 w 189"/>
                  <a:gd name="T7" fmla="*/ 3 h 144"/>
                  <a:gd name="T8" fmla="*/ 51 w 189"/>
                  <a:gd name="T9" fmla="*/ 6 h 144"/>
                  <a:gd name="T10" fmla="*/ 44 w 189"/>
                  <a:gd name="T11" fmla="*/ 7 h 144"/>
                  <a:gd name="T12" fmla="*/ 39 w 189"/>
                  <a:gd name="T13" fmla="*/ 8 h 144"/>
                  <a:gd name="T14" fmla="*/ 28 w 189"/>
                  <a:gd name="T15" fmla="*/ 10 h 144"/>
                  <a:gd name="T16" fmla="*/ 29 w 189"/>
                  <a:gd name="T17" fmla="*/ 11 h 144"/>
                  <a:gd name="T18" fmla="*/ 33 w 189"/>
                  <a:gd name="T19" fmla="*/ 14 h 144"/>
                  <a:gd name="T20" fmla="*/ 43 w 189"/>
                  <a:gd name="T21" fmla="*/ 15 h 144"/>
                  <a:gd name="T22" fmla="*/ 38 w 189"/>
                  <a:gd name="T23" fmla="*/ 17 h 144"/>
                  <a:gd name="T24" fmla="*/ 33 w 189"/>
                  <a:gd name="T25" fmla="*/ 15 h 144"/>
                  <a:gd name="T26" fmla="*/ 28 w 189"/>
                  <a:gd name="T27" fmla="*/ 15 h 144"/>
                  <a:gd name="T28" fmla="*/ 8 w 189"/>
                  <a:gd name="T29" fmla="*/ 14 h 144"/>
                  <a:gd name="T30" fmla="*/ 8 w 189"/>
                  <a:gd name="T31" fmla="*/ 13 h 144"/>
                  <a:gd name="T32" fmla="*/ 18 w 189"/>
                  <a:gd name="T33" fmla="*/ 11 h 144"/>
                  <a:gd name="T34" fmla="*/ 21 w 189"/>
                  <a:gd name="T35" fmla="*/ 9 h 144"/>
                  <a:gd name="T36" fmla="*/ 18 w 189"/>
                  <a:gd name="T37" fmla="*/ 8 h 144"/>
                  <a:gd name="T38" fmla="*/ 28 w 189"/>
                  <a:gd name="T39" fmla="*/ 6 h 144"/>
                  <a:gd name="T40" fmla="*/ 39 w 189"/>
                  <a:gd name="T41" fmla="*/ 4 h 144"/>
                  <a:gd name="T42" fmla="*/ 45 w 189"/>
                  <a:gd name="T43" fmla="*/ 3 h 144"/>
                  <a:gd name="T44" fmla="*/ 69 w 189"/>
                  <a:gd name="T45" fmla="*/ 1 h 1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89"/>
                  <a:gd name="T70" fmla="*/ 0 h 144"/>
                  <a:gd name="T71" fmla="*/ 189 w 189"/>
                  <a:gd name="T72" fmla="*/ 144 h 14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89" h="144">
                    <a:moveTo>
                      <a:pt x="171" y="4"/>
                    </a:moveTo>
                    <a:cubicBezTo>
                      <a:pt x="174" y="3"/>
                      <a:pt x="182" y="0"/>
                      <a:pt x="185" y="4"/>
                    </a:cubicBezTo>
                    <a:cubicBezTo>
                      <a:pt x="187" y="7"/>
                      <a:pt x="189" y="16"/>
                      <a:pt x="189" y="16"/>
                    </a:cubicBezTo>
                    <a:cubicBezTo>
                      <a:pt x="188" y="19"/>
                      <a:pt x="189" y="22"/>
                      <a:pt x="187" y="24"/>
                    </a:cubicBezTo>
                    <a:cubicBezTo>
                      <a:pt x="175" y="34"/>
                      <a:pt x="146" y="34"/>
                      <a:pt x="131" y="44"/>
                    </a:cubicBezTo>
                    <a:cubicBezTo>
                      <a:pt x="125" y="53"/>
                      <a:pt x="120" y="54"/>
                      <a:pt x="109" y="58"/>
                    </a:cubicBezTo>
                    <a:cubicBezTo>
                      <a:pt x="105" y="59"/>
                      <a:pt x="97" y="62"/>
                      <a:pt x="97" y="62"/>
                    </a:cubicBezTo>
                    <a:cubicBezTo>
                      <a:pt x="88" y="76"/>
                      <a:pt x="83" y="74"/>
                      <a:pt x="71" y="82"/>
                    </a:cubicBezTo>
                    <a:cubicBezTo>
                      <a:pt x="66" y="98"/>
                      <a:pt x="70" y="78"/>
                      <a:pt x="75" y="92"/>
                    </a:cubicBezTo>
                    <a:cubicBezTo>
                      <a:pt x="81" y="108"/>
                      <a:pt x="71" y="108"/>
                      <a:pt x="83" y="116"/>
                    </a:cubicBezTo>
                    <a:cubicBezTo>
                      <a:pt x="90" y="121"/>
                      <a:pt x="107" y="126"/>
                      <a:pt x="107" y="126"/>
                    </a:cubicBezTo>
                    <a:cubicBezTo>
                      <a:pt x="105" y="139"/>
                      <a:pt x="106" y="144"/>
                      <a:pt x="93" y="140"/>
                    </a:cubicBezTo>
                    <a:cubicBezTo>
                      <a:pt x="91" y="137"/>
                      <a:pt x="87" y="130"/>
                      <a:pt x="83" y="130"/>
                    </a:cubicBezTo>
                    <a:cubicBezTo>
                      <a:pt x="79" y="130"/>
                      <a:pt x="71" y="134"/>
                      <a:pt x="71" y="134"/>
                    </a:cubicBezTo>
                    <a:cubicBezTo>
                      <a:pt x="52" y="129"/>
                      <a:pt x="42" y="124"/>
                      <a:pt x="21" y="122"/>
                    </a:cubicBezTo>
                    <a:cubicBezTo>
                      <a:pt x="14" y="115"/>
                      <a:pt x="0" y="102"/>
                      <a:pt x="19" y="106"/>
                    </a:cubicBezTo>
                    <a:cubicBezTo>
                      <a:pt x="29" y="91"/>
                      <a:pt x="26" y="93"/>
                      <a:pt x="47" y="90"/>
                    </a:cubicBezTo>
                    <a:cubicBezTo>
                      <a:pt x="55" y="84"/>
                      <a:pt x="54" y="88"/>
                      <a:pt x="51" y="76"/>
                    </a:cubicBezTo>
                    <a:cubicBezTo>
                      <a:pt x="50" y="72"/>
                      <a:pt x="47" y="64"/>
                      <a:pt x="47" y="64"/>
                    </a:cubicBezTo>
                    <a:cubicBezTo>
                      <a:pt x="50" y="41"/>
                      <a:pt x="50" y="43"/>
                      <a:pt x="73" y="46"/>
                    </a:cubicBezTo>
                    <a:cubicBezTo>
                      <a:pt x="82" y="45"/>
                      <a:pt x="97" y="36"/>
                      <a:pt x="97" y="36"/>
                    </a:cubicBezTo>
                    <a:cubicBezTo>
                      <a:pt x="102" y="29"/>
                      <a:pt x="105" y="27"/>
                      <a:pt x="113" y="24"/>
                    </a:cubicBezTo>
                    <a:cubicBezTo>
                      <a:pt x="134" y="27"/>
                      <a:pt x="161" y="25"/>
                      <a:pt x="171" y="4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" name="Freeform 84">
                <a:extLst>
                  <a:ext uri="{FF2B5EF4-FFF2-40B4-BE49-F238E27FC236}">
                    <a16:creationId xmlns:a16="http://schemas.microsoft.com/office/drawing/2014/main" id="{7B44C876-3367-4D0D-A0F2-F3DF9AE67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7" y="191"/>
                <a:ext cx="46" cy="11"/>
              </a:xfrm>
              <a:custGeom>
                <a:avLst/>
                <a:gdLst>
                  <a:gd name="T0" fmla="*/ 10 w 53"/>
                  <a:gd name="T1" fmla="*/ 0 h 17"/>
                  <a:gd name="T2" fmla="*/ 5 w 53"/>
                  <a:gd name="T3" fmla="*/ 1 h 17"/>
                  <a:gd name="T4" fmla="*/ 14 w 53"/>
                  <a:gd name="T5" fmla="*/ 1 h 17"/>
                  <a:gd name="T6" fmla="*/ 19 w 53"/>
                  <a:gd name="T7" fmla="*/ 1 h 17"/>
                  <a:gd name="T8" fmla="*/ 10 w 53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7"/>
                  <a:gd name="T17" fmla="*/ 53 w 5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7">
                    <a:moveTo>
                      <a:pt x="24" y="0"/>
                    </a:moveTo>
                    <a:cubicBezTo>
                      <a:pt x="20" y="1"/>
                      <a:pt x="16" y="0"/>
                      <a:pt x="12" y="2"/>
                    </a:cubicBezTo>
                    <a:cubicBezTo>
                      <a:pt x="0" y="9"/>
                      <a:pt x="30" y="15"/>
                      <a:pt x="32" y="16"/>
                    </a:cubicBezTo>
                    <a:cubicBezTo>
                      <a:pt x="36" y="15"/>
                      <a:pt x="41" y="17"/>
                      <a:pt x="44" y="14"/>
                    </a:cubicBezTo>
                    <a:cubicBezTo>
                      <a:pt x="53" y="3"/>
                      <a:pt x="30" y="0"/>
                      <a:pt x="24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" name="Freeform 85">
                <a:extLst>
                  <a:ext uri="{FF2B5EF4-FFF2-40B4-BE49-F238E27FC236}">
                    <a16:creationId xmlns:a16="http://schemas.microsoft.com/office/drawing/2014/main" id="{5FEF09D6-239C-4139-A48F-3A591BB08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45"/>
                <a:ext cx="49" cy="26"/>
              </a:xfrm>
              <a:custGeom>
                <a:avLst/>
                <a:gdLst>
                  <a:gd name="T0" fmla="*/ 23 w 57"/>
                  <a:gd name="T1" fmla="*/ 1 h 37"/>
                  <a:gd name="T2" fmla="*/ 9 w 57"/>
                  <a:gd name="T3" fmla="*/ 3 h 37"/>
                  <a:gd name="T4" fmla="*/ 4 w 57"/>
                  <a:gd name="T5" fmla="*/ 4 h 37"/>
                  <a:gd name="T6" fmla="*/ 3 w 57"/>
                  <a:gd name="T7" fmla="*/ 1 h 37"/>
                  <a:gd name="T8" fmla="*/ 8 w 57"/>
                  <a:gd name="T9" fmla="*/ 0 h 37"/>
                  <a:gd name="T10" fmla="*/ 23 w 57"/>
                  <a:gd name="T11" fmla="*/ 1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37"/>
                  <a:gd name="T20" fmla="*/ 57 w 57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37">
                    <a:moveTo>
                      <a:pt x="57" y="4"/>
                    </a:moveTo>
                    <a:cubicBezTo>
                      <a:pt x="53" y="16"/>
                      <a:pt x="35" y="17"/>
                      <a:pt x="25" y="24"/>
                    </a:cubicBezTo>
                    <a:cubicBezTo>
                      <a:pt x="22" y="34"/>
                      <a:pt x="22" y="37"/>
                      <a:pt x="11" y="34"/>
                    </a:cubicBezTo>
                    <a:cubicBezTo>
                      <a:pt x="6" y="27"/>
                      <a:pt x="0" y="10"/>
                      <a:pt x="9" y="4"/>
                    </a:cubicBezTo>
                    <a:cubicBezTo>
                      <a:pt x="12" y="2"/>
                      <a:pt x="21" y="0"/>
                      <a:pt x="21" y="0"/>
                    </a:cubicBezTo>
                    <a:cubicBezTo>
                      <a:pt x="33" y="2"/>
                      <a:pt x="45" y="4"/>
                      <a:pt x="57" y="4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" name="Freeform 86">
                <a:extLst>
                  <a:ext uri="{FF2B5EF4-FFF2-40B4-BE49-F238E27FC236}">
                    <a16:creationId xmlns:a16="http://schemas.microsoft.com/office/drawing/2014/main" id="{95F6162E-2E60-4ED3-AA13-1EE124806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7" y="57"/>
                <a:ext cx="58" cy="19"/>
              </a:xfrm>
              <a:custGeom>
                <a:avLst/>
                <a:gdLst>
                  <a:gd name="T0" fmla="*/ 11 w 68"/>
                  <a:gd name="T1" fmla="*/ 0 h 26"/>
                  <a:gd name="T2" fmla="*/ 4 w 68"/>
                  <a:gd name="T3" fmla="*/ 1 h 26"/>
                  <a:gd name="T4" fmla="*/ 22 w 68"/>
                  <a:gd name="T5" fmla="*/ 4 h 26"/>
                  <a:gd name="T6" fmla="*/ 24 w 68"/>
                  <a:gd name="T7" fmla="*/ 4 h 26"/>
                  <a:gd name="T8" fmla="*/ 11 w 68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26"/>
                  <a:gd name="T17" fmla="*/ 68 w 6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26">
                    <a:moveTo>
                      <a:pt x="29" y="0"/>
                    </a:moveTo>
                    <a:cubicBezTo>
                      <a:pt x="23" y="2"/>
                      <a:pt x="11" y="6"/>
                      <a:pt x="11" y="6"/>
                    </a:cubicBezTo>
                    <a:cubicBezTo>
                      <a:pt x="0" y="23"/>
                      <a:pt x="47" y="24"/>
                      <a:pt x="57" y="26"/>
                    </a:cubicBezTo>
                    <a:cubicBezTo>
                      <a:pt x="59" y="25"/>
                      <a:pt x="62" y="26"/>
                      <a:pt x="63" y="24"/>
                    </a:cubicBezTo>
                    <a:cubicBezTo>
                      <a:pt x="68" y="3"/>
                      <a:pt x="42" y="3"/>
                      <a:pt x="2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Freeform 87">
                <a:extLst>
                  <a:ext uri="{FF2B5EF4-FFF2-40B4-BE49-F238E27FC236}">
                    <a16:creationId xmlns:a16="http://schemas.microsoft.com/office/drawing/2014/main" id="{DCA74035-9660-4B19-8BC6-65BDB359C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9" y="60"/>
                <a:ext cx="58" cy="30"/>
              </a:xfrm>
              <a:custGeom>
                <a:avLst/>
                <a:gdLst>
                  <a:gd name="T0" fmla="*/ 23 w 66"/>
                  <a:gd name="T1" fmla="*/ 1 h 43"/>
                  <a:gd name="T2" fmla="*/ 12 w 66"/>
                  <a:gd name="T3" fmla="*/ 1 h 43"/>
                  <a:gd name="T4" fmla="*/ 4 w 66"/>
                  <a:gd name="T5" fmla="*/ 1 h 43"/>
                  <a:gd name="T6" fmla="*/ 4 w 66"/>
                  <a:gd name="T7" fmla="*/ 4 h 43"/>
                  <a:gd name="T8" fmla="*/ 15 w 66"/>
                  <a:gd name="T9" fmla="*/ 5 h 43"/>
                  <a:gd name="T10" fmla="*/ 28 w 66"/>
                  <a:gd name="T11" fmla="*/ 3 h 43"/>
                  <a:gd name="T12" fmla="*/ 23 w 66"/>
                  <a:gd name="T13" fmla="*/ 1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43"/>
                  <a:gd name="T23" fmla="*/ 66 w 66"/>
                  <a:gd name="T24" fmla="*/ 43 h 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43">
                    <a:moveTo>
                      <a:pt x="50" y="9"/>
                    </a:moveTo>
                    <a:cubicBezTo>
                      <a:pt x="40" y="16"/>
                      <a:pt x="36" y="16"/>
                      <a:pt x="26" y="9"/>
                    </a:cubicBezTo>
                    <a:cubicBezTo>
                      <a:pt x="20" y="0"/>
                      <a:pt x="18" y="4"/>
                      <a:pt x="10" y="9"/>
                    </a:cubicBezTo>
                    <a:cubicBezTo>
                      <a:pt x="4" y="17"/>
                      <a:pt x="0" y="21"/>
                      <a:pt x="8" y="35"/>
                    </a:cubicBezTo>
                    <a:cubicBezTo>
                      <a:pt x="12" y="42"/>
                      <a:pt x="32" y="43"/>
                      <a:pt x="32" y="43"/>
                    </a:cubicBezTo>
                    <a:cubicBezTo>
                      <a:pt x="41" y="40"/>
                      <a:pt x="54" y="33"/>
                      <a:pt x="62" y="27"/>
                    </a:cubicBezTo>
                    <a:cubicBezTo>
                      <a:pt x="66" y="15"/>
                      <a:pt x="61" y="15"/>
                      <a:pt x="50" y="9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Freeform 88">
                <a:extLst>
                  <a:ext uri="{FF2B5EF4-FFF2-40B4-BE49-F238E27FC236}">
                    <a16:creationId xmlns:a16="http://schemas.microsoft.com/office/drawing/2014/main" id="{3C58C2CB-638F-47D0-9C9D-71B268D167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" y="85"/>
                <a:ext cx="101" cy="29"/>
              </a:xfrm>
              <a:custGeom>
                <a:avLst/>
                <a:gdLst>
                  <a:gd name="T0" fmla="*/ 6 w 117"/>
                  <a:gd name="T1" fmla="*/ 0 h 41"/>
                  <a:gd name="T2" fmla="*/ 3 w 117"/>
                  <a:gd name="T3" fmla="*/ 2 h 41"/>
                  <a:gd name="T4" fmla="*/ 21 w 117"/>
                  <a:gd name="T5" fmla="*/ 4 h 41"/>
                  <a:gd name="T6" fmla="*/ 31 w 117"/>
                  <a:gd name="T7" fmla="*/ 4 h 41"/>
                  <a:gd name="T8" fmla="*/ 47 w 117"/>
                  <a:gd name="T9" fmla="*/ 3 h 41"/>
                  <a:gd name="T10" fmla="*/ 32 w 117"/>
                  <a:gd name="T11" fmla="*/ 1 h 41"/>
                  <a:gd name="T12" fmla="*/ 6 w 117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7"/>
                  <a:gd name="T22" fmla="*/ 0 h 41"/>
                  <a:gd name="T23" fmla="*/ 117 w 117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7" h="41">
                    <a:moveTo>
                      <a:pt x="14" y="0"/>
                    </a:moveTo>
                    <a:cubicBezTo>
                      <a:pt x="8" y="4"/>
                      <a:pt x="0" y="9"/>
                      <a:pt x="8" y="16"/>
                    </a:cubicBezTo>
                    <a:cubicBezTo>
                      <a:pt x="21" y="27"/>
                      <a:pt x="34" y="28"/>
                      <a:pt x="50" y="30"/>
                    </a:cubicBezTo>
                    <a:cubicBezTo>
                      <a:pt x="66" y="41"/>
                      <a:pt x="57" y="39"/>
                      <a:pt x="76" y="36"/>
                    </a:cubicBezTo>
                    <a:cubicBezTo>
                      <a:pt x="88" y="32"/>
                      <a:pt x="101" y="29"/>
                      <a:pt x="112" y="22"/>
                    </a:cubicBezTo>
                    <a:cubicBezTo>
                      <a:pt x="117" y="6"/>
                      <a:pt x="87" y="5"/>
                      <a:pt x="78" y="4"/>
                    </a:cubicBezTo>
                    <a:cubicBezTo>
                      <a:pt x="17" y="6"/>
                      <a:pt x="34" y="20"/>
                      <a:pt x="14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Freeform 89">
                <a:extLst>
                  <a:ext uri="{FF2B5EF4-FFF2-40B4-BE49-F238E27FC236}">
                    <a16:creationId xmlns:a16="http://schemas.microsoft.com/office/drawing/2014/main" id="{BBDA1726-D9E8-412E-A828-1E9579929F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4" y="84"/>
                <a:ext cx="53" cy="23"/>
              </a:xfrm>
              <a:custGeom>
                <a:avLst/>
                <a:gdLst>
                  <a:gd name="T0" fmla="*/ 13 w 62"/>
                  <a:gd name="T1" fmla="*/ 1 h 32"/>
                  <a:gd name="T2" fmla="*/ 23 w 62"/>
                  <a:gd name="T3" fmla="*/ 1 h 32"/>
                  <a:gd name="T4" fmla="*/ 12 w 62"/>
                  <a:gd name="T5" fmla="*/ 4 h 32"/>
                  <a:gd name="T6" fmla="*/ 3 w 62"/>
                  <a:gd name="T7" fmla="*/ 3 h 32"/>
                  <a:gd name="T8" fmla="*/ 13 w 62"/>
                  <a:gd name="T9" fmla="*/ 1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32"/>
                  <a:gd name="T17" fmla="*/ 62 w 6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32">
                    <a:moveTo>
                      <a:pt x="32" y="4"/>
                    </a:moveTo>
                    <a:cubicBezTo>
                      <a:pt x="44" y="0"/>
                      <a:pt x="53" y="1"/>
                      <a:pt x="62" y="10"/>
                    </a:cubicBezTo>
                    <a:cubicBezTo>
                      <a:pt x="59" y="23"/>
                      <a:pt x="42" y="28"/>
                      <a:pt x="30" y="32"/>
                    </a:cubicBezTo>
                    <a:cubicBezTo>
                      <a:pt x="15" y="22"/>
                      <a:pt x="23" y="25"/>
                      <a:pt x="6" y="22"/>
                    </a:cubicBezTo>
                    <a:cubicBezTo>
                      <a:pt x="0" y="4"/>
                      <a:pt x="14" y="8"/>
                      <a:pt x="32" y="4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" name="Freeform 90">
                <a:extLst>
                  <a:ext uri="{FF2B5EF4-FFF2-40B4-BE49-F238E27FC236}">
                    <a16:creationId xmlns:a16="http://schemas.microsoft.com/office/drawing/2014/main" id="{539D5C60-E241-483D-B95C-26E26F1F1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0" y="111"/>
                <a:ext cx="42" cy="16"/>
              </a:xfrm>
              <a:custGeom>
                <a:avLst/>
                <a:gdLst>
                  <a:gd name="T0" fmla="*/ 8 w 49"/>
                  <a:gd name="T1" fmla="*/ 1 h 23"/>
                  <a:gd name="T2" fmla="*/ 3 w 49"/>
                  <a:gd name="T3" fmla="*/ 1 h 23"/>
                  <a:gd name="T4" fmla="*/ 15 w 49"/>
                  <a:gd name="T5" fmla="*/ 3 h 23"/>
                  <a:gd name="T6" fmla="*/ 8 w 49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3"/>
                  <a:gd name="T14" fmla="*/ 49 w 4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3">
                    <a:moveTo>
                      <a:pt x="20" y="1"/>
                    </a:moveTo>
                    <a:cubicBezTo>
                      <a:pt x="15" y="2"/>
                      <a:pt x="8" y="0"/>
                      <a:pt x="6" y="5"/>
                    </a:cubicBezTo>
                    <a:cubicBezTo>
                      <a:pt x="0" y="19"/>
                      <a:pt x="32" y="21"/>
                      <a:pt x="38" y="23"/>
                    </a:cubicBezTo>
                    <a:cubicBezTo>
                      <a:pt x="49" y="6"/>
                      <a:pt x="35" y="3"/>
                      <a:pt x="20" y="1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Freeform 91">
                <a:extLst>
                  <a:ext uri="{FF2B5EF4-FFF2-40B4-BE49-F238E27FC236}">
                    <a16:creationId xmlns:a16="http://schemas.microsoft.com/office/drawing/2014/main" id="{38F86AED-5999-4000-9AD5-E167C6FE9E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0" y="321"/>
                <a:ext cx="87" cy="106"/>
              </a:xfrm>
              <a:custGeom>
                <a:avLst/>
                <a:gdLst>
                  <a:gd name="T0" fmla="*/ 3 w 102"/>
                  <a:gd name="T1" fmla="*/ 0 h 152"/>
                  <a:gd name="T2" fmla="*/ 0 w 102"/>
                  <a:gd name="T3" fmla="*/ 2 h 152"/>
                  <a:gd name="T4" fmla="*/ 6 w 102"/>
                  <a:gd name="T5" fmla="*/ 5 h 152"/>
                  <a:gd name="T6" fmla="*/ 13 w 102"/>
                  <a:gd name="T7" fmla="*/ 8 h 152"/>
                  <a:gd name="T8" fmla="*/ 14 w 102"/>
                  <a:gd name="T9" fmla="*/ 12 h 152"/>
                  <a:gd name="T10" fmla="*/ 31 w 102"/>
                  <a:gd name="T11" fmla="*/ 17 h 152"/>
                  <a:gd name="T12" fmla="*/ 32 w 102"/>
                  <a:gd name="T13" fmla="*/ 14 h 152"/>
                  <a:gd name="T14" fmla="*/ 28 w 102"/>
                  <a:gd name="T15" fmla="*/ 12 h 152"/>
                  <a:gd name="T16" fmla="*/ 23 w 102"/>
                  <a:gd name="T17" fmla="*/ 10 h 152"/>
                  <a:gd name="T18" fmla="*/ 20 w 102"/>
                  <a:gd name="T19" fmla="*/ 8 h 152"/>
                  <a:gd name="T20" fmla="*/ 16 w 102"/>
                  <a:gd name="T21" fmla="*/ 5 h 152"/>
                  <a:gd name="T22" fmla="*/ 3 w 102"/>
                  <a:gd name="T23" fmla="*/ 1 h 152"/>
                  <a:gd name="T24" fmla="*/ 3 w 102"/>
                  <a:gd name="T25" fmla="*/ 0 h 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152"/>
                  <a:gd name="T41" fmla="*/ 102 w 102"/>
                  <a:gd name="T42" fmla="*/ 152 h 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152">
                    <a:moveTo>
                      <a:pt x="6" y="0"/>
                    </a:moveTo>
                    <a:cubicBezTo>
                      <a:pt x="4" y="6"/>
                      <a:pt x="0" y="18"/>
                      <a:pt x="0" y="18"/>
                    </a:cubicBezTo>
                    <a:cubicBezTo>
                      <a:pt x="3" y="26"/>
                      <a:pt x="9" y="35"/>
                      <a:pt x="14" y="42"/>
                    </a:cubicBezTo>
                    <a:cubicBezTo>
                      <a:pt x="17" y="58"/>
                      <a:pt x="16" y="69"/>
                      <a:pt x="32" y="72"/>
                    </a:cubicBezTo>
                    <a:cubicBezTo>
                      <a:pt x="44" y="80"/>
                      <a:pt x="40" y="91"/>
                      <a:pt x="36" y="104"/>
                    </a:cubicBezTo>
                    <a:cubicBezTo>
                      <a:pt x="57" y="118"/>
                      <a:pt x="60" y="139"/>
                      <a:pt x="80" y="152"/>
                    </a:cubicBezTo>
                    <a:cubicBezTo>
                      <a:pt x="95" y="148"/>
                      <a:pt x="102" y="135"/>
                      <a:pt x="86" y="124"/>
                    </a:cubicBezTo>
                    <a:cubicBezTo>
                      <a:pt x="72" y="129"/>
                      <a:pt x="78" y="110"/>
                      <a:pt x="74" y="102"/>
                    </a:cubicBezTo>
                    <a:cubicBezTo>
                      <a:pt x="72" y="98"/>
                      <a:pt x="65" y="94"/>
                      <a:pt x="62" y="92"/>
                    </a:cubicBezTo>
                    <a:cubicBezTo>
                      <a:pt x="59" y="82"/>
                      <a:pt x="65" y="65"/>
                      <a:pt x="52" y="74"/>
                    </a:cubicBezTo>
                    <a:cubicBezTo>
                      <a:pt x="46" y="65"/>
                      <a:pt x="47" y="54"/>
                      <a:pt x="42" y="44"/>
                    </a:cubicBezTo>
                    <a:cubicBezTo>
                      <a:pt x="36" y="32"/>
                      <a:pt x="16" y="18"/>
                      <a:pt x="4" y="12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Freeform 92">
                <a:extLst>
                  <a:ext uri="{FF2B5EF4-FFF2-40B4-BE49-F238E27FC236}">
                    <a16:creationId xmlns:a16="http://schemas.microsoft.com/office/drawing/2014/main" id="{2DB82696-B3CA-41F9-BE27-CC1CB3764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0" y="431"/>
                <a:ext cx="63" cy="73"/>
              </a:xfrm>
              <a:custGeom>
                <a:avLst/>
                <a:gdLst>
                  <a:gd name="T0" fmla="*/ 24 w 74"/>
                  <a:gd name="T1" fmla="*/ 3 h 103"/>
                  <a:gd name="T2" fmla="*/ 28 w 74"/>
                  <a:gd name="T3" fmla="*/ 5 h 103"/>
                  <a:gd name="T4" fmla="*/ 12 w 74"/>
                  <a:gd name="T5" fmla="*/ 11 h 103"/>
                  <a:gd name="T6" fmla="*/ 12 w 74"/>
                  <a:gd name="T7" fmla="*/ 13 h 103"/>
                  <a:gd name="T8" fmla="*/ 8 w 74"/>
                  <a:gd name="T9" fmla="*/ 11 h 103"/>
                  <a:gd name="T10" fmla="*/ 3 w 74"/>
                  <a:gd name="T11" fmla="*/ 11 h 103"/>
                  <a:gd name="T12" fmla="*/ 0 w 74"/>
                  <a:gd name="T13" fmla="*/ 11 h 103"/>
                  <a:gd name="T14" fmla="*/ 4 w 74"/>
                  <a:gd name="T15" fmla="*/ 8 h 103"/>
                  <a:gd name="T16" fmla="*/ 5 w 74"/>
                  <a:gd name="T17" fmla="*/ 6 h 103"/>
                  <a:gd name="T18" fmla="*/ 2 w 74"/>
                  <a:gd name="T19" fmla="*/ 3 h 103"/>
                  <a:gd name="T20" fmla="*/ 3 w 74"/>
                  <a:gd name="T21" fmla="*/ 2 h 103"/>
                  <a:gd name="T22" fmla="*/ 10 w 74"/>
                  <a:gd name="T23" fmla="*/ 3 h 103"/>
                  <a:gd name="T24" fmla="*/ 14 w 74"/>
                  <a:gd name="T25" fmla="*/ 4 h 103"/>
                  <a:gd name="T26" fmla="*/ 24 w 74"/>
                  <a:gd name="T27" fmla="*/ 3 h 1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4"/>
                  <a:gd name="T43" fmla="*/ 0 h 103"/>
                  <a:gd name="T44" fmla="*/ 74 w 74"/>
                  <a:gd name="T45" fmla="*/ 103 h 1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4" h="103">
                    <a:moveTo>
                      <a:pt x="64" y="22"/>
                    </a:moveTo>
                    <a:cubicBezTo>
                      <a:pt x="73" y="36"/>
                      <a:pt x="70" y="29"/>
                      <a:pt x="74" y="40"/>
                    </a:cubicBezTo>
                    <a:cubicBezTo>
                      <a:pt x="70" y="77"/>
                      <a:pt x="68" y="81"/>
                      <a:pt x="30" y="84"/>
                    </a:cubicBezTo>
                    <a:cubicBezTo>
                      <a:pt x="33" y="88"/>
                      <a:pt x="39" y="95"/>
                      <a:pt x="32" y="100"/>
                    </a:cubicBezTo>
                    <a:cubicBezTo>
                      <a:pt x="28" y="103"/>
                      <a:pt x="24" y="95"/>
                      <a:pt x="20" y="94"/>
                    </a:cubicBezTo>
                    <a:cubicBezTo>
                      <a:pt x="17" y="84"/>
                      <a:pt x="20" y="89"/>
                      <a:pt x="6" y="84"/>
                    </a:cubicBezTo>
                    <a:cubicBezTo>
                      <a:pt x="4" y="83"/>
                      <a:pt x="0" y="82"/>
                      <a:pt x="0" y="82"/>
                    </a:cubicBezTo>
                    <a:cubicBezTo>
                      <a:pt x="3" y="73"/>
                      <a:pt x="7" y="67"/>
                      <a:pt x="10" y="58"/>
                    </a:cubicBezTo>
                    <a:cubicBezTo>
                      <a:pt x="11" y="56"/>
                      <a:pt x="12" y="52"/>
                      <a:pt x="12" y="52"/>
                    </a:cubicBezTo>
                    <a:cubicBezTo>
                      <a:pt x="10" y="42"/>
                      <a:pt x="8" y="33"/>
                      <a:pt x="2" y="24"/>
                    </a:cubicBezTo>
                    <a:cubicBezTo>
                      <a:pt x="3" y="21"/>
                      <a:pt x="2" y="17"/>
                      <a:pt x="4" y="14"/>
                    </a:cubicBezTo>
                    <a:cubicBezTo>
                      <a:pt x="11" y="0"/>
                      <a:pt x="18" y="19"/>
                      <a:pt x="26" y="22"/>
                    </a:cubicBezTo>
                    <a:cubicBezTo>
                      <a:pt x="31" y="36"/>
                      <a:pt x="26" y="33"/>
                      <a:pt x="36" y="36"/>
                    </a:cubicBezTo>
                    <a:cubicBezTo>
                      <a:pt x="45" y="30"/>
                      <a:pt x="55" y="28"/>
                      <a:pt x="64" y="22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Freeform 93">
                <a:extLst>
                  <a:ext uri="{FF2B5EF4-FFF2-40B4-BE49-F238E27FC236}">
                    <a16:creationId xmlns:a16="http://schemas.microsoft.com/office/drawing/2014/main" id="{98CF5940-13C0-41CC-B93F-17D8EEF9D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8" y="506"/>
                <a:ext cx="126" cy="176"/>
              </a:xfrm>
              <a:custGeom>
                <a:avLst/>
                <a:gdLst>
                  <a:gd name="T0" fmla="*/ 35 w 146"/>
                  <a:gd name="T1" fmla="*/ 12 h 252"/>
                  <a:gd name="T2" fmla="*/ 27 w 146"/>
                  <a:gd name="T3" fmla="*/ 12 h 252"/>
                  <a:gd name="T4" fmla="*/ 26 w 146"/>
                  <a:gd name="T5" fmla="*/ 15 h 252"/>
                  <a:gd name="T6" fmla="*/ 9 w 146"/>
                  <a:gd name="T7" fmla="*/ 17 h 252"/>
                  <a:gd name="T8" fmla="*/ 3 w 146"/>
                  <a:gd name="T9" fmla="*/ 20 h 252"/>
                  <a:gd name="T10" fmla="*/ 8 w 146"/>
                  <a:gd name="T11" fmla="*/ 21 h 252"/>
                  <a:gd name="T12" fmla="*/ 3 w 146"/>
                  <a:gd name="T13" fmla="*/ 23 h 252"/>
                  <a:gd name="T14" fmla="*/ 10 w 146"/>
                  <a:gd name="T15" fmla="*/ 29 h 252"/>
                  <a:gd name="T16" fmla="*/ 12 w 146"/>
                  <a:gd name="T17" fmla="*/ 25 h 252"/>
                  <a:gd name="T18" fmla="*/ 9 w 146"/>
                  <a:gd name="T19" fmla="*/ 22 h 252"/>
                  <a:gd name="T20" fmla="*/ 17 w 146"/>
                  <a:gd name="T21" fmla="*/ 20 h 252"/>
                  <a:gd name="T22" fmla="*/ 22 w 146"/>
                  <a:gd name="T23" fmla="*/ 19 h 252"/>
                  <a:gd name="T24" fmla="*/ 27 w 146"/>
                  <a:gd name="T25" fmla="*/ 20 h 252"/>
                  <a:gd name="T26" fmla="*/ 18 w 146"/>
                  <a:gd name="T27" fmla="*/ 22 h 252"/>
                  <a:gd name="T28" fmla="*/ 22 w 146"/>
                  <a:gd name="T29" fmla="*/ 23 h 252"/>
                  <a:gd name="T30" fmla="*/ 28 w 146"/>
                  <a:gd name="T31" fmla="*/ 21 h 252"/>
                  <a:gd name="T32" fmla="*/ 35 w 146"/>
                  <a:gd name="T33" fmla="*/ 22 h 252"/>
                  <a:gd name="T34" fmla="*/ 43 w 146"/>
                  <a:gd name="T35" fmla="*/ 17 h 252"/>
                  <a:gd name="T36" fmla="*/ 47 w 146"/>
                  <a:gd name="T37" fmla="*/ 18 h 252"/>
                  <a:gd name="T38" fmla="*/ 56 w 146"/>
                  <a:gd name="T39" fmla="*/ 17 h 252"/>
                  <a:gd name="T40" fmla="*/ 60 w 146"/>
                  <a:gd name="T41" fmla="*/ 15 h 252"/>
                  <a:gd name="T42" fmla="*/ 59 w 146"/>
                  <a:gd name="T43" fmla="*/ 13 h 252"/>
                  <a:gd name="T44" fmla="*/ 55 w 146"/>
                  <a:gd name="T45" fmla="*/ 11 h 252"/>
                  <a:gd name="T46" fmla="*/ 51 w 146"/>
                  <a:gd name="T47" fmla="*/ 5 h 252"/>
                  <a:gd name="T48" fmla="*/ 39 w 146"/>
                  <a:gd name="T49" fmla="*/ 0 h 252"/>
                  <a:gd name="T50" fmla="*/ 32 w 146"/>
                  <a:gd name="T51" fmla="*/ 1 h 252"/>
                  <a:gd name="T52" fmla="*/ 41 w 146"/>
                  <a:gd name="T53" fmla="*/ 4 h 252"/>
                  <a:gd name="T54" fmla="*/ 41 w 146"/>
                  <a:gd name="T55" fmla="*/ 7 h 252"/>
                  <a:gd name="T56" fmla="*/ 35 w 146"/>
                  <a:gd name="T57" fmla="*/ 12 h 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252"/>
                  <a:gd name="T89" fmla="*/ 146 w 146"/>
                  <a:gd name="T90" fmla="*/ 252 h 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252">
                    <a:moveTo>
                      <a:pt x="82" y="100"/>
                    </a:moveTo>
                    <a:cubicBezTo>
                      <a:pt x="70" y="88"/>
                      <a:pt x="69" y="92"/>
                      <a:pt x="66" y="106"/>
                    </a:cubicBezTo>
                    <a:cubicBezTo>
                      <a:pt x="65" y="115"/>
                      <a:pt x="68" y="124"/>
                      <a:pt x="64" y="132"/>
                    </a:cubicBezTo>
                    <a:cubicBezTo>
                      <a:pt x="63" y="133"/>
                      <a:pt x="28" y="142"/>
                      <a:pt x="22" y="146"/>
                    </a:cubicBezTo>
                    <a:cubicBezTo>
                      <a:pt x="18" y="157"/>
                      <a:pt x="18" y="162"/>
                      <a:pt x="8" y="168"/>
                    </a:cubicBezTo>
                    <a:cubicBezTo>
                      <a:pt x="0" y="180"/>
                      <a:pt x="7" y="180"/>
                      <a:pt x="20" y="182"/>
                    </a:cubicBezTo>
                    <a:cubicBezTo>
                      <a:pt x="17" y="190"/>
                      <a:pt x="15" y="193"/>
                      <a:pt x="8" y="198"/>
                    </a:cubicBezTo>
                    <a:cubicBezTo>
                      <a:pt x="10" y="214"/>
                      <a:pt x="9" y="242"/>
                      <a:pt x="24" y="252"/>
                    </a:cubicBezTo>
                    <a:cubicBezTo>
                      <a:pt x="42" y="246"/>
                      <a:pt x="31" y="227"/>
                      <a:pt x="28" y="214"/>
                    </a:cubicBezTo>
                    <a:cubicBezTo>
                      <a:pt x="26" y="207"/>
                      <a:pt x="22" y="192"/>
                      <a:pt x="22" y="192"/>
                    </a:cubicBezTo>
                    <a:cubicBezTo>
                      <a:pt x="25" y="180"/>
                      <a:pt x="33" y="182"/>
                      <a:pt x="42" y="176"/>
                    </a:cubicBezTo>
                    <a:cubicBezTo>
                      <a:pt x="44" y="169"/>
                      <a:pt x="52" y="158"/>
                      <a:pt x="52" y="158"/>
                    </a:cubicBezTo>
                    <a:cubicBezTo>
                      <a:pt x="58" y="164"/>
                      <a:pt x="63" y="166"/>
                      <a:pt x="66" y="174"/>
                    </a:cubicBezTo>
                    <a:cubicBezTo>
                      <a:pt x="59" y="178"/>
                      <a:pt x="51" y="188"/>
                      <a:pt x="44" y="190"/>
                    </a:cubicBezTo>
                    <a:cubicBezTo>
                      <a:pt x="36" y="202"/>
                      <a:pt x="46" y="202"/>
                      <a:pt x="56" y="200"/>
                    </a:cubicBezTo>
                    <a:cubicBezTo>
                      <a:pt x="60" y="189"/>
                      <a:pt x="59" y="184"/>
                      <a:pt x="68" y="178"/>
                    </a:cubicBezTo>
                    <a:cubicBezTo>
                      <a:pt x="77" y="181"/>
                      <a:pt x="75" y="187"/>
                      <a:pt x="84" y="184"/>
                    </a:cubicBezTo>
                    <a:cubicBezTo>
                      <a:pt x="92" y="171"/>
                      <a:pt x="91" y="157"/>
                      <a:pt x="104" y="148"/>
                    </a:cubicBezTo>
                    <a:cubicBezTo>
                      <a:pt x="108" y="149"/>
                      <a:pt x="110" y="155"/>
                      <a:pt x="114" y="156"/>
                    </a:cubicBezTo>
                    <a:cubicBezTo>
                      <a:pt x="120" y="158"/>
                      <a:pt x="131" y="151"/>
                      <a:pt x="136" y="148"/>
                    </a:cubicBezTo>
                    <a:cubicBezTo>
                      <a:pt x="145" y="134"/>
                      <a:pt x="142" y="141"/>
                      <a:pt x="146" y="130"/>
                    </a:cubicBezTo>
                    <a:cubicBezTo>
                      <a:pt x="146" y="127"/>
                      <a:pt x="145" y="115"/>
                      <a:pt x="142" y="110"/>
                    </a:cubicBezTo>
                    <a:cubicBezTo>
                      <a:pt x="140" y="106"/>
                      <a:pt x="134" y="98"/>
                      <a:pt x="134" y="98"/>
                    </a:cubicBezTo>
                    <a:cubicBezTo>
                      <a:pt x="131" y="78"/>
                      <a:pt x="142" y="53"/>
                      <a:pt x="122" y="40"/>
                    </a:cubicBezTo>
                    <a:cubicBezTo>
                      <a:pt x="112" y="26"/>
                      <a:pt x="109" y="10"/>
                      <a:pt x="94" y="0"/>
                    </a:cubicBezTo>
                    <a:cubicBezTo>
                      <a:pt x="87" y="4"/>
                      <a:pt x="86" y="9"/>
                      <a:pt x="78" y="12"/>
                    </a:cubicBezTo>
                    <a:cubicBezTo>
                      <a:pt x="67" y="29"/>
                      <a:pt x="80" y="31"/>
                      <a:pt x="96" y="34"/>
                    </a:cubicBezTo>
                    <a:cubicBezTo>
                      <a:pt x="103" y="44"/>
                      <a:pt x="100" y="53"/>
                      <a:pt x="96" y="64"/>
                    </a:cubicBezTo>
                    <a:cubicBezTo>
                      <a:pt x="96" y="68"/>
                      <a:pt x="95" y="106"/>
                      <a:pt x="82" y="10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Freeform 94">
                <a:extLst>
                  <a:ext uri="{FF2B5EF4-FFF2-40B4-BE49-F238E27FC236}">
                    <a16:creationId xmlns:a16="http://schemas.microsoft.com/office/drawing/2014/main" id="{E3FEBA69-5566-4FA7-97EF-BC31FDBDD7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8" y="35"/>
                <a:ext cx="60" cy="28"/>
              </a:xfrm>
              <a:custGeom>
                <a:avLst/>
                <a:gdLst>
                  <a:gd name="T0" fmla="*/ 24 w 70"/>
                  <a:gd name="T1" fmla="*/ 0 h 40"/>
                  <a:gd name="T2" fmla="*/ 26 w 70"/>
                  <a:gd name="T3" fmla="*/ 3 h 40"/>
                  <a:gd name="T4" fmla="*/ 16 w 70"/>
                  <a:gd name="T5" fmla="*/ 3 h 40"/>
                  <a:gd name="T6" fmla="*/ 13 w 70"/>
                  <a:gd name="T7" fmla="*/ 5 h 40"/>
                  <a:gd name="T8" fmla="*/ 3 w 70"/>
                  <a:gd name="T9" fmla="*/ 4 h 40"/>
                  <a:gd name="T10" fmla="*/ 1 w 70"/>
                  <a:gd name="T11" fmla="*/ 4 h 40"/>
                  <a:gd name="T12" fmla="*/ 13 w 70"/>
                  <a:gd name="T13" fmla="*/ 3 h 40"/>
                  <a:gd name="T14" fmla="*/ 24 w 70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0"/>
                  <a:gd name="T25" fmla="*/ 0 h 40"/>
                  <a:gd name="T26" fmla="*/ 70 w 7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0" h="40">
                    <a:moveTo>
                      <a:pt x="59" y="0"/>
                    </a:moveTo>
                    <a:cubicBezTo>
                      <a:pt x="68" y="3"/>
                      <a:pt x="70" y="10"/>
                      <a:pt x="65" y="20"/>
                    </a:cubicBezTo>
                    <a:cubicBezTo>
                      <a:pt x="61" y="27"/>
                      <a:pt x="49" y="23"/>
                      <a:pt x="41" y="24"/>
                    </a:cubicBezTo>
                    <a:cubicBezTo>
                      <a:pt x="36" y="38"/>
                      <a:pt x="41" y="34"/>
                      <a:pt x="31" y="40"/>
                    </a:cubicBezTo>
                    <a:cubicBezTo>
                      <a:pt x="23" y="39"/>
                      <a:pt x="15" y="39"/>
                      <a:pt x="7" y="38"/>
                    </a:cubicBezTo>
                    <a:cubicBezTo>
                      <a:pt x="5" y="38"/>
                      <a:pt x="0" y="38"/>
                      <a:pt x="1" y="36"/>
                    </a:cubicBezTo>
                    <a:cubicBezTo>
                      <a:pt x="7" y="26"/>
                      <a:pt x="23" y="23"/>
                      <a:pt x="33" y="20"/>
                    </a:cubicBezTo>
                    <a:cubicBezTo>
                      <a:pt x="39" y="11"/>
                      <a:pt x="51" y="8"/>
                      <a:pt x="59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" name="Freeform 95">
                <a:extLst>
                  <a:ext uri="{FF2B5EF4-FFF2-40B4-BE49-F238E27FC236}">
                    <a16:creationId xmlns:a16="http://schemas.microsoft.com/office/drawing/2014/main" id="{B19236CA-2601-4BB7-8CC8-BFCF07506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5" y="43"/>
                <a:ext cx="22" cy="21"/>
              </a:xfrm>
              <a:custGeom>
                <a:avLst/>
                <a:gdLst>
                  <a:gd name="T0" fmla="*/ 7 w 26"/>
                  <a:gd name="T1" fmla="*/ 0 h 29"/>
                  <a:gd name="T2" fmla="*/ 0 w 26"/>
                  <a:gd name="T3" fmla="*/ 3 h 29"/>
                  <a:gd name="T4" fmla="*/ 7 w 26"/>
                  <a:gd name="T5" fmla="*/ 4 h 29"/>
                  <a:gd name="T6" fmla="*/ 7 w 26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9"/>
                  <a:gd name="T14" fmla="*/ 26 w 26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9">
                    <a:moveTo>
                      <a:pt x="18" y="0"/>
                    </a:moveTo>
                    <a:cubicBezTo>
                      <a:pt x="9" y="6"/>
                      <a:pt x="4" y="7"/>
                      <a:pt x="0" y="18"/>
                    </a:cubicBezTo>
                    <a:cubicBezTo>
                      <a:pt x="7" y="25"/>
                      <a:pt x="9" y="29"/>
                      <a:pt x="18" y="26"/>
                    </a:cubicBezTo>
                    <a:cubicBezTo>
                      <a:pt x="22" y="14"/>
                      <a:pt x="26" y="12"/>
                      <a:pt x="18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Freeform 96">
                <a:extLst>
                  <a:ext uri="{FF2B5EF4-FFF2-40B4-BE49-F238E27FC236}">
                    <a16:creationId xmlns:a16="http://schemas.microsoft.com/office/drawing/2014/main" id="{83A89066-C959-449B-AECF-AED0660B6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3" y="42"/>
                <a:ext cx="42" cy="25"/>
              </a:xfrm>
              <a:custGeom>
                <a:avLst/>
                <a:gdLst>
                  <a:gd name="T0" fmla="*/ 6 w 49"/>
                  <a:gd name="T1" fmla="*/ 1 h 36"/>
                  <a:gd name="T2" fmla="*/ 0 w 49"/>
                  <a:gd name="T3" fmla="*/ 2 h 36"/>
                  <a:gd name="T4" fmla="*/ 3 w 49"/>
                  <a:gd name="T5" fmla="*/ 3 h 36"/>
                  <a:gd name="T6" fmla="*/ 7 w 49"/>
                  <a:gd name="T7" fmla="*/ 4 h 36"/>
                  <a:gd name="T8" fmla="*/ 15 w 49"/>
                  <a:gd name="T9" fmla="*/ 3 h 36"/>
                  <a:gd name="T10" fmla="*/ 6 w 49"/>
                  <a:gd name="T11" fmla="*/ 1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"/>
                  <a:gd name="T19" fmla="*/ 0 h 36"/>
                  <a:gd name="T20" fmla="*/ 49 w 49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" h="36">
                    <a:moveTo>
                      <a:pt x="14" y="6"/>
                    </a:moveTo>
                    <a:cubicBezTo>
                      <a:pt x="11" y="14"/>
                      <a:pt x="7" y="13"/>
                      <a:pt x="0" y="18"/>
                    </a:cubicBezTo>
                    <a:cubicBezTo>
                      <a:pt x="1" y="22"/>
                      <a:pt x="2" y="29"/>
                      <a:pt x="6" y="32"/>
                    </a:cubicBezTo>
                    <a:cubicBezTo>
                      <a:pt x="10" y="34"/>
                      <a:pt x="18" y="36"/>
                      <a:pt x="18" y="36"/>
                    </a:cubicBezTo>
                    <a:cubicBezTo>
                      <a:pt x="24" y="27"/>
                      <a:pt x="30" y="28"/>
                      <a:pt x="40" y="26"/>
                    </a:cubicBezTo>
                    <a:cubicBezTo>
                      <a:pt x="49" y="0"/>
                      <a:pt x="26" y="18"/>
                      <a:pt x="14" y="6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Freeform 97">
                <a:extLst>
                  <a:ext uri="{FF2B5EF4-FFF2-40B4-BE49-F238E27FC236}">
                    <a16:creationId xmlns:a16="http://schemas.microsoft.com/office/drawing/2014/main" id="{55C1A9DA-04E4-4738-9F13-CF0A80DC0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3" y="34"/>
                <a:ext cx="23" cy="15"/>
              </a:xfrm>
              <a:custGeom>
                <a:avLst/>
                <a:gdLst>
                  <a:gd name="T0" fmla="*/ 4 w 27"/>
                  <a:gd name="T1" fmla="*/ 0 h 22"/>
                  <a:gd name="T2" fmla="*/ 3 w 27"/>
                  <a:gd name="T3" fmla="*/ 1 h 22"/>
                  <a:gd name="T4" fmla="*/ 8 w 27"/>
                  <a:gd name="T5" fmla="*/ 2 h 22"/>
                  <a:gd name="T6" fmla="*/ 4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2"/>
                  <a:gd name="T14" fmla="*/ 27 w 27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2">
                    <a:moveTo>
                      <a:pt x="11" y="0"/>
                    </a:moveTo>
                    <a:cubicBezTo>
                      <a:pt x="8" y="4"/>
                      <a:pt x="0" y="8"/>
                      <a:pt x="3" y="12"/>
                    </a:cubicBezTo>
                    <a:cubicBezTo>
                      <a:pt x="6" y="17"/>
                      <a:pt x="19" y="22"/>
                      <a:pt x="19" y="22"/>
                    </a:cubicBezTo>
                    <a:cubicBezTo>
                      <a:pt x="27" y="10"/>
                      <a:pt x="15" y="11"/>
                      <a:pt x="11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Freeform 98">
                <a:extLst>
                  <a:ext uri="{FF2B5EF4-FFF2-40B4-BE49-F238E27FC236}">
                    <a16:creationId xmlns:a16="http://schemas.microsoft.com/office/drawing/2014/main" id="{4F09FDAE-B376-40B8-98D6-6121BD539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2" y="50"/>
                <a:ext cx="17" cy="13"/>
              </a:xfrm>
              <a:custGeom>
                <a:avLst/>
                <a:gdLst>
                  <a:gd name="T0" fmla="*/ 4 w 20"/>
                  <a:gd name="T1" fmla="*/ 0 h 18"/>
                  <a:gd name="T2" fmla="*/ 3 w 20"/>
                  <a:gd name="T3" fmla="*/ 3 h 18"/>
                  <a:gd name="T4" fmla="*/ 4 w 20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8"/>
                  <a:gd name="T11" fmla="*/ 20 w 20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8">
                    <a:moveTo>
                      <a:pt x="11" y="0"/>
                    </a:moveTo>
                    <a:cubicBezTo>
                      <a:pt x="1" y="14"/>
                      <a:pt x="0" y="9"/>
                      <a:pt x="9" y="18"/>
                    </a:cubicBezTo>
                    <a:cubicBezTo>
                      <a:pt x="20" y="14"/>
                      <a:pt x="16" y="18"/>
                      <a:pt x="11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Freeform 99">
                <a:extLst>
                  <a:ext uri="{FF2B5EF4-FFF2-40B4-BE49-F238E27FC236}">
                    <a16:creationId xmlns:a16="http://schemas.microsoft.com/office/drawing/2014/main" id="{343CE087-4582-486F-B6AB-1DDAADD71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3" y="65"/>
                <a:ext cx="21" cy="31"/>
              </a:xfrm>
              <a:custGeom>
                <a:avLst/>
                <a:gdLst>
                  <a:gd name="T0" fmla="*/ 11 w 24"/>
                  <a:gd name="T1" fmla="*/ 0 h 44"/>
                  <a:gd name="T2" fmla="*/ 4 w 24"/>
                  <a:gd name="T3" fmla="*/ 2 h 44"/>
                  <a:gd name="T4" fmla="*/ 0 w 24"/>
                  <a:gd name="T5" fmla="*/ 4 h 44"/>
                  <a:gd name="T6" fmla="*/ 8 w 24"/>
                  <a:gd name="T7" fmla="*/ 5 h 44"/>
                  <a:gd name="T8" fmla="*/ 11 w 2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4"/>
                  <a:gd name="T17" fmla="*/ 24 w 2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4">
                    <a:moveTo>
                      <a:pt x="24" y="0"/>
                    </a:moveTo>
                    <a:cubicBezTo>
                      <a:pt x="19" y="7"/>
                      <a:pt x="15" y="11"/>
                      <a:pt x="8" y="16"/>
                    </a:cubicBezTo>
                    <a:cubicBezTo>
                      <a:pt x="4" y="21"/>
                      <a:pt x="0" y="34"/>
                      <a:pt x="0" y="34"/>
                    </a:cubicBezTo>
                    <a:cubicBezTo>
                      <a:pt x="3" y="44"/>
                      <a:pt x="7" y="42"/>
                      <a:pt x="16" y="40"/>
                    </a:cubicBezTo>
                    <a:cubicBezTo>
                      <a:pt x="20" y="27"/>
                      <a:pt x="24" y="14"/>
                      <a:pt x="24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Freeform 100">
                <a:extLst>
                  <a:ext uri="{FF2B5EF4-FFF2-40B4-BE49-F238E27FC236}">
                    <a16:creationId xmlns:a16="http://schemas.microsoft.com/office/drawing/2014/main" id="{D948C19D-4980-4F04-BC32-2E1D49E24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7" y="1423"/>
                <a:ext cx="35" cy="17"/>
              </a:xfrm>
              <a:custGeom>
                <a:avLst/>
                <a:gdLst>
                  <a:gd name="T0" fmla="*/ 12 w 41"/>
                  <a:gd name="T1" fmla="*/ 0 h 24"/>
                  <a:gd name="T2" fmla="*/ 10 w 41"/>
                  <a:gd name="T3" fmla="*/ 3 h 24"/>
                  <a:gd name="T4" fmla="*/ 12 w 41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24"/>
                  <a:gd name="T11" fmla="*/ 41 w 41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24">
                    <a:moveTo>
                      <a:pt x="30" y="0"/>
                    </a:moveTo>
                    <a:cubicBezTo>
                      <a:pt x="4" y="4"/>
                      <a:pt x="0" y="17"/>
                      <a:pt x="26" y="24"/>
                    </a:cubicBezTo>
                    <a:cubicBezTo>
                      <a:pt x="41" y="19"/>
                      <a:pt x="38" y="10"/>
                      <a:pt x="30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Freeform 101">
                <a:extLst>
                  <a:ext uri="{FF2B5EF4-FFF2-40B4-BE49-F238E27FC236}">
                    <a16:creationId xmlns:a16="http://schemas.microsoft.com/office/drawing/2014/main" id="{BC37E758-E9F9-4737-A883-DC6A797F1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3" y="1416"/>
                <a:ext cx="11" cy="14"/>
              </a:xfrm>
              <a:custGeom>
                <a:avLst/>
                <a:gdLst>
                  <a:gd name="T0" fmla="*/ 3 w 13"/>
                  <a:gd name="T1" fmla="*/ 1 h 20"/>
                  <a:gd name="T2" fmla="*/ 1 w 13"/>
                  <a:gd name="T3" fmla="*/ 1 h 20"/>
                  <a:gd name="T4" fmla="*/ 3 w 13"/>
                  <a:gd name="T5" fmla="*/ 3 h 20"/>
                  <a:gd name="T6" fmla="*/ 3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Freeform 102">
                <a:extLst>
                  <a:ext uri="{FF2B5EF4-FFF2-40B4-BE49-F238E27FC236}">
                    <a16:creationId xmlns:a16="http://schemas.microsoft.com/office/drawing/2014/main" id="{0F104655-29AC-48A6-9296-7C6C01B10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1272"/>
                <a:ext cx="10" cy="14"/>
              </a:xfrm>
              <a:custGeom>
                <a:avLst/>
                <a:gdLst>
                  <a:gd name="T0" fmla="*/ 2 w 13"/>
                  <a:gd name="T1" fmla="*/ 1 h 20"/>
                  <a:gd name="T2" fmla="*/ 1 w 13"/>
                  <a:gd name="T3" fmla="*/ 1 h 20"/>
                  <a:gd name="T4" fmla="*/ 2 w 13"/>
                  <a:gd name="T5" fmla="*/ 3 h 20"/>
                  <a:gd name="T6" fmla="*/ 2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Freeform 103">
                <a:extLst>
                  <a:ext uri="{FF2B5EF4-FFF2-40B4-BE49-F238E27FC236}">
                    <a16:creationId xmlns:a16="http://schemas.microsoft.com/office/drawing/2014/main" id="{EA4B973C-0D5B-4D87-9A3E-B2208CDCE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5" y="1204"/>
                <a:ext cx="12" cy="18"/>
              </a:xfrm>
              <a:custGeom>
                <a:avLst/>
                <a:gdLst>
                  <a:gd name="T0" fmla="*/ 3 w 14"/>
                  <a:gd name="T1" fmla="*/ 0 h 25"/>
                  <a:gd name="T2" fmla="*/ 0 w 14"/>
                  <a:gd name="T3" fmla="*/ 1 h 25"/>
                  <a:gd name="T4" fmla="*/ 5 w 14"/>
                  <a:gd name="T5" fmla="*/ 3 h 25"/>
                  <a:gd name="T6" fmla="*/ 3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3" name="Freeform 104">
                <a:extLst>
                  <a:ext uri="{FF2B5EF4-FFF2-40B4-BE49-F238E27FC236}">
                    <a16:creationId xmlns:a16="http://schemas.microsoft.com/office/drawing/2014/main" id="{B98E120C-74B3-4706-AD6E-39710892F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7" y="1203"/>
                <a:ext cx="13" cy="18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 h 25"/>
                  <a:gd name="T4" fmla="*/ 7 w 14"/>
                  <a:gd name="T5" fmla="*/ 3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Freeform 105">
                <a:extLst>
                  <a:ext uri="{FF2B5EF4-FFF2-40B4-BE49-F238E27FC236}">
                    <a16:creationId xmlns:a16="http://schemas.microsoft.com/office/drawing/2014/main" id="{179DFE87-C62D-445F-812D-501D3A3DBE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4" y="1224"/>
                <a:ext cx="12" cy="14"/>
              </a:xfrm>
              <a:custGeom>
                <a:avLst/>
                <a:gdLst>
                  <a:gd name="T0" fmla="*/ 6 w 13"/>
                  <a:gd name="T1" fmla="*/ 1 h 20"/>
                  <a:gd name="T2" fmla="*/ 1 w 13"/>
                  <a:gd name="T3" fmla="*/ 1 h 20"/>
                  <a:gd name="T4" fmla="*/ 6 w 13"/>
                  <a:gd name="T5" fmla="*/ 3 h 20"/>
                  <a:gd name="T6" fmla="*/ 6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Freeform 106">
                <a:extLst>
                  <a:ext uri="{FF2B5EF4-FFF2-40B4-BE49-F238E27FC236}">
                    <a16:creationId xmlns:a16="http://schemas.microsoft.com/office/drawing/2014/main" id="{DD3EE3D7-4E71-4967-B505-6ED6792BF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1256"/>
                <a:ext cx="10" cy="14"/>
              </a:xfrm>
              <a:custGeom>
                <a:avLst/>
                <a:gdLst>
                  <a:gd name="T0" fmla="*/ 2 w 13"/>
                  <a:gd name="T1" fmla="*/ 1 h 20"/>
                  <a:gd name="T2" fmla="*/ 1 w 13"/>
                  <a:gd name="T3" fmla="*/ 1 h 20"/>
                  <a:gd name="T4" fmla="*/ 2 w 13"/>
                  <a:gd name="T5" fmla="*/ 3 h 20"/>
                  <a:gd name="T6" fmla="*/ 2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Freeform 107">
                <a:extLst>
                  <a:ext uri="{FF2B5EF4-FFF2-40B4-BE49-F238E27FC236}">
                    <a16:creationId xmlns:a16="http://schemas.microsoft.com/office/drawing/2014/main" id="{956A0513-7866-47C2-873D-EB84BBA55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7" y="1243"/>
                <a:ext cx="12" cy="14"/>
              </a:xfrm>
              <a:custGeom>
                <a:avLst/>
                <a:gdLst>
                  <a:gd name="T0" fmla="*/ 6 w 13"/>
                  <a:gd name="T1" fmla="*/ 1 h 20"/>
                  <a:gd name="T2" fmla="*/ 1 w 13"/>
                  <a:gd name="T3" fmla="*/ 1 h 20"/>
                  <a:gd name="T4" fmla="*/ 6 w 13"/>
                  <a:gd name="T5" fmla="*/ 3 h 20"/>
                  <a:gd name="T6" fmla="*/ 6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7" name="Freeform 108">
                <a:extLst>
                  <a:ext uri="{FF2B5EF4-FFF2-40B4-BE49-F238E27FC236}">
                    <a16:creationId xmlns:a16="http://schemas.microsoft.com/office/drawing/2014/main" id="{F9654620-DF9D-432C-BE09-7977490EC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320"/>
                <a:ext cx="12" cy="14"/>
              </a:xfrm>
              <a:custGeom>
                <a:avLst/>
                <a:gdLst>
                  <a:gd name="T0" fmla="*/ 6 w 13"/>
                  <a:gd name="T1" fmla="*/ 1 h 20"/>
                  <a:gd name="T2" fmla="*/ 1 w 13"/>
                  <a:gd name="T3" fmla="*/ 1 h 20"/>
                  <a:gd name="T4" fmla="*/ 6 w 13"/>
                  <a:gd name="T5" fmla="*/ 3 h 20"/>
                  <a:gd name="T6" fmla="*/ 6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Freeform 109">
                <a:extLst>
                  <a:ext uri="{FF2B5EF4-FFF2-40B4-BE49-F238E27FC236}">
                    <a16:creationId xmlns:a16="http://schemas.microsoft.com/office/drawing/2014/main" id="{8C606039-D80E-448B-98B4-BC9754A2E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4" y="288"/>
                <a:ext cx="12" cy="14"/>
              </a:xfrm>
              <a:custGeom>
                <a:avLst/>
                <a:gdLst>
                  <a:gd name="T0" fmla="*/ 6 w 13"/>
                  <a:gd name="T1" fmla="*/ 1 h 20"/>
                  <a:gd name="T2" fmla="*/ 1 w 13"/>
                  <a:gd name="T3" fmla="*/ 1 h 20"/>
                  <a:gd name="T4" fmla="*/ 6 w 13"/>
                  <a:gd name="T5" fmla="*/ 3 h 20"/>
                  <a:gd name="T6" fmla="*/ 6 w 13"/>
                  <a:gd name="T7" fmla="*/ 1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solidFill>
                <a:srgbClr val="231F2D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9" name="Freeform 110">
                <a:extLst>
                  <a:ext uri="{FF2B5EF4-FFF2-40B4-BE49-F238E27FC236}">
                    <a16:creationId xmlns:a16="http://schemas.microsoft.com/office/drawing/2014/main" id="{EE197997-21EE-4CD2-9FE9-FC579101D9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0" y="85"/>
                <a:ext cx="2370" cy="1537"/>
              </a:xfrm>
              <a:custGeom>
                <a:avLst/>
                <a:gdLst>
                  <a:gd name="T0" fmla="*/ 1048 w 2060"/>
                  <a:gd name="T1" fmla="*/ 436 h 1644"/>
                  <a:gd name="T2" fmla="*/ 772 w 2060"/>
                  <a:gd name="T3" fmla="*/ 396 h 1644"/>
                  <a:gd name="T4" fmla="*/ 366 w 2060"/>
                  <a:gd name="T5" fmla="*/ 431 h 1644"/>
                  <a:gd name="T6" fmla="*/ 107 w 2060"/>
                  <a:gd name="T7" fmla="*/ 508 h 1644"/>
                  <a:gd name="T8" fmla="*/ 28 w 2060"/>
                  <a:gd name="T9" fmla="*/ 628 h 1644"/>
                  <a:gd name="T10" fmla="*/ 337 w 2060"/>
                  <a:gd name="T11" fmla="*/ 708 h 1644"/>
                  <a:gd name="T12" fmla="*/ 712 w 2060"/>
                  <a:gd name="T13" fmla="*/ 696 h 1644"/>
                  <a:gd name="T14" fmla="*/ 920 w 2060"/>
                  <a:gd name="T15" fmla="*/ 759 h 1644"/>
                  <a:gd name="T16" fmla="*/ 1048 w 2060"/>
                  <a:gd name="T17" fmla="*/ 967 h 1644"/>
                  <a:gd name="T18" fmla="*/ 1153 w 2060"/>
                  <a:gd name="T19" fmla="*/ 1086 h 1644"/>
                  <a:gd name="T20" fmla="*/ 1633 w 2060"/>
                  <a:gd name="T21" fmla="*/ 1051 h 1644"/>
                  <a:gd name="T22" fmla="*/ 1894 w 2060"/>
                  <a:gd name="T23" fmla="*/ 922 h 1644"/>
                  <a:gd name="T24" fmla="*/ 2051 w 2060"/>
                  <a:gd name="T25" fmla="*/ 770 h 1644"/>
                  <a:gd name="T26" fmla="*/ 2315 w 2060"/>
                  <a:gd name="T27" fmla="*/ 667 h 1644"/>
                  <a:gd name="T28" fmla="*/ 1848 w 2060"/>
                  <a:gd name="T29" fmla="*/ 571 h 1644"/>
                  <a:gd name="T30" fmla="*/ 1894 w 2060"/>
                  <a:gd name="T31" fmla="*/ 546 h 1644"/>
                  <a:gd name="T32" fmla="*/ 2327 w 2060"/>
                  <a:gd name="T33" fmla="*/ 611 h 1644"/>
                  <a:gd name="T34" fmla="*/ 2547 w 2060"/>
                  <a:gd name="T35" fmla="*/ 529 h 1644"/>
                  <a:gd name="T36" fmla="*/ 2425 w 2060"/>
                  <a:gd name="T37" fmla="*/ 510 h 1644"/>
                  <a:gd name="T38" fmla="*/ 2155 w 2060"/>
                  <a:gd name="T39" fmla="*/ 477 h 1644"/>
                  <a:gd name="T40" fmla="*/ 2647 w 2060"/>
                  <a:gd name="T41" fmla="*/ 509 h 1644"/>
                  <a:gd name="T42" fmla="*/ 3005 w 2060"/>
                  <a:gd name="T43" fmla="*/ 570 h 1644"/>
                  <a:gd name="T44" fmla="*/ 3186 w 2060"/>
                  <a:gd name="T45" fmla="*/ 690 h 1644"/>
                  <a:gd name="T46" fmla="*/ 3728 w 2060"/>
                  <a:gd name="T47" fmla="*/ 566 h 1644"/>
                  <a:gd name="T48" fmla="*/ 3950 w 2060"/>
                  <a:gd name="T49" fmla="*/ 687 h 1644"/>
                  <a:gd name="T50" fmla="*/ 3959 w 2060"/>
                  <a:gd name="T51" fmla="*/ 584 h 1644"/>
                  <a:gd name="T52" fmla="*/ 4080 w 2060"/>
                  <a:gd name="T53" fmla="*/ 534 h 1644"/>
                  <a:gd name="T54" fmla="*/ 4135 w 2060"/>
                  <a:gd name="T55" fmla="*/ 364 h 1644"/>
                  <a:gd name="T56" fmla="*/ 4229 w 2060"/>
                  <a:gd name="T57" fmla="*/ 353 h 1644"/>
                  <a:gd name="T58" fmla="*/ 4274 w 2060"/>
                  <a:gd name="T59" fmla="*/ 285 h 1644"/>
                  <a:gd name="T60" fmla="*/ 4188 w 2060"/>
                  <a:gd name="T61" fmla="*/ 151 h 1644"/>
                  <a:gd name="T62" fmla="*/ 4404 w 2060"/>
                  <a:gd name="T63" fmla="*/ 72 h 1644"/>
                  <a:gd name="T64" fmla="*/ 4515 w 2060"/>
                  <a:gd name="T65" fmla="*/ 139 h 1644"/>
                  <a:gd name="T66" fmla="*/ 4504 w 2060"/>
                  <a:gd name="T67" fmla="*/ 82 h 1644"/>
                  <a:gd name="T68" fmla="*/ 4580 w 2060"/>
                  <a:gd name="T69" fmla="*/ 34 h 1644"/>
                  <a:gd name="T70" fmla="*/ 4726 w 2060"/>
                  <a:gd name="T71" fmla="*/ 0 h 1644"/>
                  <a:gd name="T72" fmla="*/ 4221 w 2060"/>
                  <a:gd name="T73" fmla="*/ 42 h 1644"/>
                  <a:gd name="T74" fmla="*/ 3670 w 2060"/>
                  <a:gd name="T75" fmla="*/ 56 h 1644"/>
                  <a:gd name="T76" fmla="*/ 3129 w 2060"/>
                  <a:gd name="T77" fmla="*/ 20 h 1644"/>
                  <a:gd name="T78" fmla="*/ 2623 w 2060"/>
                  <a:gd name="T79" fmla="*/ 44 h 1644"/>
                  <a:gd name="T80" fmla="*/ 2411 w 2060"/>
                  <a:gd name="T81" fmla="*/ 114 h 1644"/>
                  <a:gd name="T82" fmla="*/ 2146 w 2060"/>
                  <a:gd name="T83" fmla="*/ 92 h 1644"/>
                  <a:gd name="T84" fmla="*/ 1758 w 2060"/>
                  <a:gd name="T85" fmla="*/ 122 h 1644"/>
                  <a:gd name="T86" fmla="*/ 1546 w 2060"/>
                  <a:gd name="T87" fmla="*/ 93 h 1644"/>
                  <a:gd name="T88" fmla="*/ 846 w 2060"/>
                  <a:gd name="T89" fmla="*/ 166 h 1644"/>
                  <a:gd name="T90" fmla="*/ 1243 w 2060"/>
                  <a:gd name="T91" fmla="*/ 142 h 1644"/>
                  <a:gd name="T92" fmla="*/ 1478 w 2060"/>
                  <a:gd name="T93" fmla="*/ 183 h 1644"/>
                  <a:gd name="T94" fmla="*/ 1029 w 2060"/>
                  <a:gd name="T95" fmla="*/ 238 h 1644"/>
                  <a:gd name="T96" fmla="*/ 639 w 2060"/>
                  <a:gd name="T97" fmla="*/ 278 h 1644"/>
                  <a:gd name="T98" fmla="*/ 387 w 2060"/>
                  <a:gd name="T99" fmla="*/ 357 h 1644"/>
                  <a:gd name="T100" fmla="*/ 657 w 2060"/>
                  <a:gd name="T101" fmla="*/ 369 h 1644"/>
                  <a:gd name="T102" fmla="*/ 882 w 2060"/>
                  <a:gd name="T103" fmla="*/ 382 h 1644"/>
                  <a:gd name="T104" fmla="*/ 1142 w 2060"/>
                  <a:gd name="T105" fmla="*/ 395 h 1644"/>
                  <a:gd name="T106" fmla="*/ 1129 w 2060"/>
                  <a:gd name="T107" fmla="*/ 342 h 1644"/>
                  <a:gd name="T108" fmla="*/ 1373 w 2060"/>
                  <a:gd name="T109" fmla="*/ 366 h 1644"/>
                  <a:gd name="T110" fmla="*/ 1591 w 2060"/>
                  <a:gd name="T111" fmla="*/ 313 h 1644"/>
                  <a:gd name="T112" fmla="*/ 1791 w 2060"/>
                  <a:gd name="T113" fmla="*/ 321 h 1644"/>
                  <a:gd name="T114" fmla="*/ 1481 w 2060"/>
                  <a:gd name="T115" fmla="*/ 399 h 16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060"/>
                  <a:gd name="T175" fmla="*/ 0 h 1644"/>
                  <a:gd name="T176" fmla="*/ 2060 w 2060"/>
                  <a:gd name="T177" fmla="*/ 1644 h 16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060" h="1644">
                    <a:moveTo>
                      <a:pt x="697" y="677"/>
                    </a:moveTo>
                    <a:cubicBezTo>
                      <a:pt x="659" y="675"/>
                      <a:pt x="652" y="669"/>
                      <a:pt x="618" y="667"/>
                    </a:cubicBezTo>
                    <a:cubicBezTo>
                      <a:pt x="607" y="666"/>
                      <a:pt x="594" y="661"/>
                      <a:pt x="582" y="658"/>
                    </a:cubicBezTo>
                    <a:cubicBezTo>
                      <a:pt x="577" y="655"/>
                      <a:pt x="568" y="650"/>
                      <a:pt x="568" y="650"/>
                    </a:cubicBezTo>
                    <a:cubicBezTo>
                      <a:pt x="551" y="652"/>
                      <a:pt x="557" y="655"/>
                      <a:pt x="546" y="658"/>
                    </a:cubicBezTo>
                    <a:cubicBezTo>
                      <a:pt x="540" y="667"/>
                      <a:pt x="542" y="669"/>
                      <a:pt x="546" y="677"/>
                    </a:cubicBezTo>
                    <a:cubicBezTo>
                      <a:pt x="548" y="680"/>
                      <a:pt x="550" y="686"/>
                      <a:pt x="550" y="686"/>
                    </a:cubicBezTo>
                    <a:cubicBezTo>
                      <a:pt x="526" y="694"/>
                      <a:pt x="506" y="678"/>
                      <a:pt x="488" y="670"/>
                    </a:cubicBezTo>
                    <a:cubicBezTo>
                      <a:pt x="481" y="653"/>
                      <a:pt x="472" y="655"/>
                      <a:pt x="452" y="653"/>
                    </a:cubicBezTo>
                    <a:cubicBezTo>
                      <a:pt x="446" y="648"/>
                      <a:pt x="444" y="648"/>
                      <a:pt x="437" y="650"/>
                    </a:cubicBezTo>
                    <a:cubicBezTo>
                      <a:pt x="427" y="647"/>
                      <a:pt x="433" y="648"/>
                      <a:pt x="423" y="642"/>
                    </a:cubicBezTo>
                    <a:cubicBezTo>
                      <a:pt x="421" y="641"/>
                      <a:pt x="418" y="639"/>
                      <a:pt x="418" y="639"/>
                    </a:cubicBezTo>
                    <a:cubicBezTo>
                      <a:pt x="416" y="638"/>
                      <a:pt x="413" y="633"/>
                      <a:pt x="413" y="630"/>
                    </a:cubicBezTo>
                    <a:cubicBezTo>
                      <a:pt x="415" y="625"/>
                      <a:pt x="418" y="616"/>
                      <a:pt x="418" y="616"/>
                    </a:cubicBezTo>
                    <a:cubicBezTo>
                      <a:pt x="416" y="592"/>
                      <a:pt x="421" y="588"/>
                      <a:pt x="398" y="591"/>
                    </a:cubicBezTo>
                    <a:cubicBezTo>
                      <a:pt x="390" y="598"/>
                      <a:pt x="390" y="595"/>
                      <a:pt x="381" y="592"/>
                    </a:cubicBezTo>
                    <a:cubicBezTo>
                      <a:pt x="370" y="592"/>
                      <a:pt x="361" y="595"/>
                      <a:pt x="348" y="597"/>
                    </a:cubicBezTo>
                    <a:cubicBezTo>
                      <a:pt x="344" y="595"/>
                      <a:pt x="337" y="597"/>
                      <a:pt x="333" y="595"/>
                    </a:cubicBezTo>
                    <a:cubicBezTo>
                      <a:pt x="331" y="594"/>
                      <a:pt x="330" y="592"/>
                      <a:pt x="328" y="592"/>
                    </a:cubicBezTo>
                    <a:cubicBezTo>
                      <a:pt x="314" y="591"/>
                      <a:pt x="296" y="597"/>
                      <a:pt x="283" y="602"/>
                    </a:cubicBezTo>
                    <a:cubicBezTo>
                      <a:pt x="276" y="603"/>
                      <a:pt x="268" y="606"/>
                      <a:pt x="260" y="608"/>
                    </a:cubicBezTo>
                    <a:cubicBezTo>
                      <a:pt x="255" y="609"/>
                      <a:pt x="246" y="613"/>
                      <a:pt x="246" y="613"/>
                    </a:cubicBezTo>
                    <a:cubicBezTo>
                      <a:pt x="228" y="611"/>
                      <a:pt x="209" y="609"/>
                      <a:pt x="189" y="611"/>
                    </a:cubicBezTo>
                    <a:cubicBezTo>
                      <a:pt x="184" y="613"/>
                      <a:pt x="180" y="614"/>
                      <a:pt x="175" y="617"/>
                    </a:cubicBezTo>
                    <a:cubicBezTo>
                      <a:pt x="173" y="619"/>
                      <a:pt x="173" y="620"/>
                      <a:pt x="173" y="622"/>
                    </a:cubicBezTo>
                    <a:cubicBezTo>
                      <a:pt x="172" y="623"/>
                      <a:pt x="169" y="623"/>
                      <a:pt x="169" y="625"/>
                    </a:cubicBezTo>
                    <a:cubicBezTo>
                      <a:pt x="163" y="634"/>
                      <a:pt x="167" y="641"/>
                      <a:pt x="158" y="645"/>
                    </a:cubicBezTo>
                    <a:cubicBezTo>
                      <a:pt x="153" y="648"/>
                      <a:pt x="149" y="652"/>
                      <a:pt x="144" y="655"/>
                    </a:cubicBezTo>
                    <a:cubicBezTo>
                      <a:pt x="141" y="656"/>
                      <a:pt x="135" y="659"/>
                      <a:pt x="135" y="659"/>
                    </a:cubicBezTo>
                    <a:cubicBezTo>
                      <a:pt x="133" y="664"/>
                      <a:pt x="130" y="666"/>
                      <a:pt x="130" y="669"/>
                    </a:cubicBezTo>
                    <a:cubicBezTo>
                      <a:pt x="128" y="677"/>
                      <a:pt x="132" y="691"/>
                      <a:pt x="124" y="698"/>
                    </a:cubicBezTo>
                    <a:cubicBezTo>
                      <a:pt x="118" y="703"/>
                      <a:pt x="108" y="709"/>
                      <a:pt x="101" y="711"/>
                    </a:cubicBezTo>
                    <a:cubicBezTo>
                      <a:pt x="101" y="711"/>
                      <a:pt x="90" y="716"/>
                      <a:pt x="87" y="716"/>
                    </a:cubicBezTo>
                    <a:cubicBezTo>
                      <a:pt x="85" y="717"/>
                      <a:pt x="82" y="717"/>
                      <a:pt x="82" y="717"/>
                    </a:cubicBezTo>
                    <a:cubicBezTo>
                      <a:pt x="76" y="725"/>
                      <a:pt x="68" y="733"/>
                      <a:pt x="60" y="738"/>
                    </a:cubicBezTo>
                    <a:cubicBezTo>
                      <a:pt x="56" y="745"/>
                      <a:pt x="53" y="755"/>
                      <a:pt x="46" y="759"/>
                    </a:cubicBezTo>
                    <a:cubicBezTo>
                      <a:pt x="43" y="764"/>
                      <a:pt x="37" y="767"/>
                      <a:pt x="31" y="773"/>
                    </a:cubicBezTo>
                    <a:cubicBezTo>
                      <a:pt x="26" y="780"/>
                      <a:pt x="25" y="789"/>
                      <a:pt x="23" y="797"/>
                    </a:cubicBezTo>
                    <a:cubicBezTo>
                      <a:pt x="20" y="803"/>
                      <a:pt x="19" y="809"/>
                      <a:pt x="17" y="816"/>
                    </a:cubicBezTo>
                    <a:cubicBezTo>
                      <a:pt x="15" y="817"/>
                      <a:pt x="14" y="824"/>
                      <a:pt x="14" y="824"/>
                    </a:cubicBezTo>
                    <a:cubicBezTo>
                      <a:pt x="15" y="831"/>
                      <a:pt x="26" y="842"/>
                      <a:pt x="26" y="842"/>
                    </a:cubicBezTo>
                    <a:cubicBezTo>
                      <a:pt x="26" y="847"/>
                      <a:pt x="17" y="855"/>
                      <a:pt x="17" y="855"/>
                    </a:cubicBezTo>
                    <a:cubicBezTo>
                      <a:pt x="14" y="863"/>
                      <a:pt x="17" y="867"/>
                      <a:pt x="25" y="870"/>
                    </a:cubicBezTo>
                    <a:cubicBezTo>
                      <a:pt x="28" y="884"/>
                      <a:pt x="17" y="902"/>
                      <a:pt x="6" y="909"/>
                    </a:cubicBezTo>
                    <a:cubicBezTo>
                      <a:pt x="0" y="927"/>
                      <a:pt x="5" y="927"/>
                      <a:pt x="12" y="941"/>
                    </a:cubicBezTo>
                    <a:cubicBezTo>
                      <a:pt x="23" y="963"/>
                      <a:pt x="29" y="969"/>
                      <a:pt x="53" y="977"/>
                    </a:cubicBezTo>
                    <a:cubicBezTo>
                      <a:pt x="60" y="986"/>
                      <a:pt x="56" y="983"/>
                      <a:pt x="63" y="989"/>
                    </a:cubicBezTo>
                    <a:cubicBezTo>
                      <a:pt x="62" y="994"/>
                      <a:pt x="59" y="997"/>
                      <a:pt x="59" y="1002"/>
                    </a:cubicBezTo>
                    <a:cubicBezTo>
                      <a:pt x="57" y="1009"/>
                      <a:pt x="70" y="1020"/>
                      <a:pt x="74" y="1027"/>
                    </a:cubicBezTo>
                    <a:cubicBezTo>
                      <a:pt x="77" y="1031"/>
                      <a:pt x="91" y="1036"/>
                      <a:pt x="91" y="1036"/>
                    </a:cubicBezTo>
                    <a:cubicBezTo>
                      <a:pt x="94" y="1036"/>
                      <a:pt x="96" y="1036"/>
                      <a:pt x="98" y="1034"/>
                    </a:cubicBezTo>
                    <a:cubicBezTo>
                      <a:pt x="99" y="1034"/>
                      <a:pt x="98" y="1031"/>
                      <a:pt x="99" y="1030"/>
                    </a:cubicBezTo>
                    <a:cubicBezTo>
                      <a:pt x="101" y="1030"/>
                      <a:pt x="107" y="1038"/>
                      <a:pt x="108" y="1038"/>
                    </a:cubicBezTo>
                    <a:cubicBezTo>
                      <a:pt x="119" y="1047"/>
                      <a:pt x="133" y="1055"/>
                      <a:pt x="146" y="1059"/>
                    </a:cubicBezTo>
                    <a:cubicBezTo>
                      <a:pt x="149" y="1067"/>
                      <a:pt x="152" y="1066"/>
                      <a:pt x="159" y="1064"/>
                    </a:cubicBezTo>
                    <a:cubicBezTo>
                      <a:pt x="163" y="1061"/>
                      <a:pt x="166" y="1059"/>
                      <a:pt x="169" y="1058"/>
                    </a:cubicBezTo>
                    <a:cubicBezTo>
                      <a:pt x="172" y="1056"/>
                      <a:pt x="178" y="1055"/>
                      <a:pt x="178" y="1055"/>
                    </a:cubicBezTo>
                    <a:cubicBezTo>
                      <a:pt x="192" y="1059"/>
                      <a:pt x="209" y="1061"/>
                      <a:pt x="224" y="1063"/>
                    </a:cubicBezTo>
                    <a:cubicBezTo>
                      <a:pt x="231" y="1067"/>
                      <a:pt x="229" y="1070"/>
                      <a:pt x="238" y="1069"/>
                    </a:cubicBezTo>
                    <a:cubicBezTo>
                      <a:pt x="238" y="1063"/>
                      <a:pt x="238" y="1056"/>
                      <a:pt x="238" y="1050"/>
                    </a:cubicBezTo>
                    <a:cubicBezTo>
                      <a:pt x="241" y="1041"/>
                      <a:pt x="257" y="1059"/>
                      <a:pt x="260" y="1061"/>
                    </a:cubicBezTo>
                    <a:cubicBezTo>
                      <a:pt x="266" y="1050"/>
                      <a:pt x="279" y="1052"/>
                      <a:pt x="291" y="1050"/>
                    </a:cubicBezTo>
                    <a:cubicBezTo>
                      <a:pt x="297" y="1049"/>
                      <a:pt x="302" y="1044"/>
                      <a:pt x="308" y="1041"/>
                    </a:cubicBezTo>
                    <a:cubicBezTo>
                      <a:pt x="319" y="1042"/>
                      <a:pt x="330" y="1045"/>
                      <a:pt x="341" y="1049"/>
                    </a:cubicBezTo>
                    <a:cubicBezTo>
                      <a:pt x="342" y="1050"/>
                      <a:pt x="344" y="1055"/>
                      <a:pt x="344" y="1058"/>
                    </a:cubicBezTo>
                    <a:cubicBezTo>
                      <a:pt x="344" y="1061"/>
                      <a:pt x="342" y="1067"/>
                      <a:pt x="342" y="1067"/>
                    </a:cubicBezTo>
                    <a:cubicBezTo>
                      <a:pt x="347" y="1070"/>
                      <a:pt x="355" y="1072"/>
                      <a:pt x="361" y="1075"/>
                    </a:cubicBezTo>
                    <a:cubicBezTo>
                      <a:pt x="362" y="1075"/>
                      <a:pt x="365" y="1077"/>
                      <a:pt x="365" y="1077"/>
                    </a:cubicBezTo>
                    <a:cubicBezTo>
                      <a:pt x="375" y="1074"/>
                      <a:pt x="384" y="1074"/>
                      <a:pt x="393" y="1080"/>
                    </a:cubicBezTo>
                    <a:cubicBezTo>
                      <a:pt x="396" y="1083"/>
                      <a:pt x="398" y="1088"/>
                      <a:pt x="401" y="1092"/>
                    </a:cubicBezTo>
                    <a:cubicBezTo>
                      <a:pt x="404" y="1095"/>
                      <a:pt x="407" y="1102"/>
                      <a:pt x="407" y="1102"/>
                    </a:cubicBezTo>
                    <a:cubicBezTo>
                      <a:pt x="404" y="1114"/>
                      <a:pt x="399" y="1127"/>
                      <a:pt x="396" y="1138"/>
                    </a:cubicBezTo>
                    <a:cubicBezTo>
                      <a:pt x="393" y="1147"/>
                      <a:pt x="395" y="1141"/>
                      <a:pt x="389" y="1152"/>
                    </a:cubicBezTo>
                    <a:cubicBezTo>
                      <a:pt x="387" y="1153"/>
                      <a:pt x="385" y="1156"/>
                      <a:pt x="385" y="1156"/>
                    </a:cubicBezTo>
                    <a:cubicBezTo>
                      <a:pt x="389" y="1185"/>
                      <a:pt x="396" y="1180"/>
                      <a:pt x="410" y="1197"/>
                    </a:cubicBezTo>
                    <a:cubicBezTo>
                      <a:pt x="427" y="1219"/>
                      <a:pt x="440" y="1239"/>
                      <a:pt x="447" y="1266"/>
                    </a:cubicBezTo>
                    <a:cubicBezTo>
                      <a:pt x="446" y="1280"/>
                      <a:pt x="452" y="1314"/>
                      <a:pt x="435" y="1325"/>
                    </a:cubicBezTo>
                    <a:cubicBezTo>
                      <a:pt x="427" y="1347"/>
                      <a:pt x="433" y="1325"/>
                      <a:pt x="430" y="1367"/>
                    </a:cubicBezTo>
                    <a:cubicBezTo>
                      <a:pt x="429" y="1377"/>
                      <a:pt x="421" y="1381"/>
                      <a:pt x="418" y="1391"/>
                    </a:cubicBezTo>
                    <a:cubicBezTo>
                      <a:pt x="421" y="1413"/>
                      <a:pt x="430" y="1422"/>
                      <a:pt x="446" y="1438"/>
                    </a:cubicBezTo>
                    <a:cubicBezTo>
                      <a:pt x="449" y="1441"/>
                      <a:pt x="450" y="1442"/>
                      <a:pt x="452" y="1447"/>
                    </a:cubicBezTo>
                    <a:cubicBezTo>
                      <a:pt x="454" y="1450"/>
                      <a:pt x="455" y="1456"/>
                      <a:pt x="455" y="1456"/>
                    </a:cubicBezTo>
                    <a:cubicBezTo>
                      <a:pt x="457" y="1475"/>
                      <a:pt x="458" y="1488"/>
                      <a:pt x="460" y="1505"/>
                    </a:cubicBezTo>
                    <a:cubicBezTo>
                      <a:pt x="461" y="1514"/>
                      <a:pt x="461" y="1511"/>
                      <a:pt x="464" y="1522"/>
                    </a:cubicBezTo>
                    <a:cubicBezTo>
                      <a:pt x="466" y="1524"/>
                      <a:pt x="466" y="1527"/>
                      <a:pt x="466" y="1527"/>
                    </a:cubicBezTo>
                    <a:cubicBezTo>
                      <a:pt x="468" y="1542"/>
                      <a:pt x="469" y="1552"/>
                      <a:pt x="481" y="1561"/>
                    </a:cubicBezTo>
                    <a:cubicBezTo>
                      <a:pt x="485" y="1566"/>
                      <a:pt x="488" y="1569"/>
                      <a:pt x="494" y="1572"/>
                    </a:cubicBezTo>
                    <a:cubicBezTo>
                      <a:pt x="497" y="1585"/>
                      <a:pt x="503" y="1597"/>
                      <a:pt x="506" y="1610"/>
                    </a:cubicBezTo>
                    <a:cubicBezTo>
                      <a:pt x="506" y="1614"/>
                      <a:pt x="508" y="1619"/>
                      <a:pt x="505" y="1622"/>
                    </a:cubicBezTo>
                    <a:cubicBezTo>
                      <a:pt x="503" y="1625"/>
                      <a:pt x="497" y="1628"/>
                      <a:pt x="497" y="1628"/>
                    </a:cubicBezTo>
                    <a:cubicBezTo>
                      <a:pt x="488" y="1642"/>
                      <a:pt x="509" y="1644"/>
                      <a:pt x="517" y="1644"/>
                    </a:cubicBezTo>
                    <a:cubicBezTo>
                      <a:pt x="539" y="1639"/>
                      <a:pt x="557" y="1635"/>
                      <a:pt x="579" y="1633"/>
                    </a:cubicBezTo>
                    <a:cubicBezTo>
                      <a:pt x="598" y="1630"/>
                      <a:pt x="613" y="1627"/>
                      <a:pt x="632" y="1624"/>
                    </a:cubicBezTo>
                    <a:cubicBezTo>
                      <a:pt x="635" y="1624"/>
                      <a:pt x="638" y="1622"/>
                      <a:pt x="641" y="1621"/>
                    </a:cubicBezTo>
                    <a:cubicBezTo>
                      <a:pt x="642" y="1621"/>
                      <a:pt x="644" y="1619"/>
                      <a:pt x="646" y="1617"/>
                    </a:cubicBezTo>
                    <a:cubicBezTo>
                      <a:pt x="649" y="1617"/>
                      <a:pt x="655" y="1616"/>
                      <a:pt x="655" y="1616"/>
                    </a:cubicBezTo>
                    <a:cubicBezTo>
                      <a:pt x="659" y="1610"/>
                      <a:pt x="664" y="1603"/>
                      <a:pt x="670" y="1600"/>
                    </a:cubicBezTo>
                    <a:cubicBezTo>
                      <a:pt x="675" y="1594"/>
                      <a:pt x="678" y="1591"/>
                      <a:pt x="683" y="1588"/>
                    </a:cubicBezTo>
                    <a:cubicBezTo>
                      <a:pt x="687" y="1581"/>
                      <a:pt x="697" y="1577"/>
                      <a:pt x="704" y="1574"/>
                    </a:cubicBezTo>
                    <a:cubicBezTo>
                      <a:pt x="715" y="1563"/>
                      <a:pt x="726" y="1550"/>
                      <a:pt x="731" y="1535"/>
                    </a:cubicBezTo>
                    <a:cubicBezTo>
                      <a:pt x="731" y="1531"/>
                      <a:pt x="729" y="1528"/>
                      <a:pt x="729" y="1525"/>
                    </a:cubicBezTo>
                    <a:cubicBezTo>
                      <a:pt x="729" y="1494"/>
                      <a:pt x="737" y="1505"/>
                      <a:pt x="754" y="1494"/>
                    </a:cubicBezTo>
                    <a:cubicBezTo>
                      <a:pt x="759" y="1488"/>
                      <a:pt x="762" y="1483"/>
                      <a:pt x="765" y="1475"/>
                    </a:cubicBezTo>
                    <a:cubicBezTo>
                      <a:pt x="763" y="1458"/>
                      <a:pt x="765" y="1439"/>
                      <a:pt x="755" y="1424"/>
                    </a:cubicBezTo>
                    <a:cubicBezTo>
                      <a:pt x="759" y="1413"/>
                      <a:pt x="771" y="1419"/>
                      <a:pt x="779" y="1422"/>
                    </a:cubicBezTo>
                    <a:cubicBezTo>
                      <a:pt x="782" y="1427"/>
                      <a:pt x="782" y="1435"/>
                      <a:pt x="785" y="1427"/>
                    </a:cubicBezTo>
                    <a:cubicBezTo>
                      <a:pt x="786" y="1416"/>
                      <a:pt x="786" y="1405"/>
                      <a:pt x="786" y="1396"/>
                    </a:cubicBezTo>
                    <a:cubicBezTo>
                      <a:pt x="788" y="1386"/>
                      <a:pt x="810" y="1385"/>
                      <a:pt x="817" y="1380"/>
                    </a:cubicBezTo>
                    <a:cubicBezTo>
                      <a:pt x="820" y="1374"/>
                      <a:pt x="831" y="1367"/>
                      <a:pt x="837" y="1363"/>
                    </a:cubicBezTo>
                    <a:cubicBezTo>
                      <a:pt x="841" y="1361"/>
                      <a:pt x="847" y="1356"/>
                      <a:pt x="847" y="1356"/>
                    </a:cubicBezTo>
                    <a:cubicBezTo>
                      <a:pt x="855" y="1345"/>
                      <a:pt x="845" y="1333"/>
                      <a:pt x="844" y="1320"/>
                    </a:cubicBezTo>
                    <a:cubicBezTo>
                      <a:pt x="845" y="1310"/>
                      <a:pt x="847" y="1308"/>
                      <a:pt x="850" y="1299"/>
                    </a:cubicBezTo>
                    <a:cubicBezTo>
                      <a:pt x="847" y="1288"/>
                      <a:pt x="842" y="1288"/>
                      <a:pt x="834" y="1280"/>
                    </a:cubicBezTo>
                    <a:cubicBezTo>
                      <a:pt x="833" y="1275"/>
                      <a:pt x="830" y="1266"/>
                      <a:pt x="830" y="1266"/>
                    </a:cubicBezTo>
                    <a:cubicBezTo>
                      <a:pt x="831" y="1250"/>
                      <a:pt x="831" y="1236"/>
                      <a:pt x="831" y="1220"/>
                    </a:cubicBezTo>
                    <a:cubicBezTo>
                      <a:pt x="833" y="1192"/>
                      <a:pt x="861" y="1183"/>
                      <a:pt x="876" y="1166"/>
                    </a:cubicBezTo>
                    <a:cubicBezTo>
                      <a:pt x="879" y="1160"/>
                      <a:pt x="884" y="1160"/>
                      <a:pt x="885" y="1153"/>
                    </a:cubicBezTo>
                    <a:cubicBezTo>
                      <a:pt x="890" y="1144"/>
                      <a:pt x="889" y="1142"/>
                      <a:pt x="895" y="1136"/>
                    </a:cubicBezTo>
                    <a:cubicBezTo>
                      <a:pt x="898" y="1127"/>
                      <a:pt x="906" y="1114"/>
                      <a:pt x="915" y="1111"/>
                    </a:cubicBezTo>
                    <a:cubicBezTo>
                      <a:pt x="920" y="1105"/>
                      <a:pt x="924" y="1099"/>
                      <a:pt x="930" y="1094"/>
                    </a:cubicBezTo>
                    <a:cubicBezTo>
                      <a:pt x="935" y="1089"/>
                      <a:pt x="938" y="1089"/>
                      <a:pt x="943" y="1084"/>
                    </a:cubicBezTo>
                    <a:cubicBezTo>
                      <a:pt x="947" y="1080"/>
                      <a:pt x="949" y="1078"/>
                      <a:pt x="955" y="1077"/>
                    </a:cubicBezTo>
                    <a:cubicBezTo>
                      <a:pt x="961" y="1066"/>
                      <a:pt x="958" y="1069"/>
                      <a:pt x="966" y="1064"/>
                    </a:cubicBezTo>
                    <a:cubicBezTo>
                      <a:pt x="972" y="1055"/>
                      <a:pt x="978" y="1045"/>
                      <a:pt x="983" y="1036"/>
                    </a:cubicBezTo>
                    <a:cubicBezTo>
                      <a:pt x="988" y="1030"/>
                      <a:pt x="989" y="1019"/>
                      <a:pt x="991" y="1013"/>
                    </a:cubicBezTo>
                    <a:cubicBezTo>
                      <a:pt x="994" y="1003"/>
                      <a:pt x="992" y="1009"/>
                      <a:pt x="998" y="999"/>
                    </a:cubicBezTo>
                    <a:cubicBezTo>
                      <a:pt x="1003" y="992"/>
                      <a:pt x="1003" y="984"/>
                      <a:pt x="1005" y="977"/>
                    </a:cubicBezTo>
                    <a:cubicBezTo>
                      <a:pt x="1003" y="966"/>
                      <a:pt x="1000" y="970"/>
                      <a:pt x="989" y="974"/>
                    </a:cubicBezTo>
                    <a:cubicBezTo>
                      <a:pt x="971" y="986"/>
                      <a:pt x="941" y="983"/>
                      <a:pt x="921" y="983"/>
                    </a:cubicBezTo>
                    <a:cubicBezTo>
                      <a:pt x="892" y="981"/>
                      <a:pt x="895" y="977"/>
                      <a:pt x="878" y="961"/>
                    </a:cubicBezTo>
                    <a:cubicBezTo>
                      <a:pt x="875" y="949"/>
                      <a:pt x="867" y="944"/>
                      <a:pt x="858" y="936"/>
                    </a:cubicBezTo>
                    <a:cubicBezTo>
                      <a:pt x="853" y="933"/>
                      <a:pt x="844" y="930"/>
                      <a:pt x="844" y="930"/>
                    </a:cubicBezTo>
                    <a:cubicBezTo>
                      <a:pt x="837" y="909"/>
                      <a:pt x="828" y="891"/>
                      <a:pt x="817" y="872"/>
                    </a:cubicBezTo>
                    <a:cubicBezTo>
                      <a:pt x="811" y="866"/>
                      <a:pt x="816" y="869"/>
                      <a:pt x="805" y="863"/>
                    </a:cubicBezTo>
                    <a:cubicBezTo>
                      <a:pt x="802" y="859"/>
                      <a:pt x="796" y="856"/>
                      <a:pt x="796" y="856"/>
                    </a:cubicBezTo>
                    <a:cubicBezTo>
                      <a:pt x="786" y="842"/>
                      <a:pt x="794" y="825"/>
                      <a:pt x="785" y="813"/>
                    </a:cubicBezTo>
                    <a:cubicBezTo>
                      <a:pt x="774" y="794"/>
                      <a:pt x="759" y="772"/>
                      <a:pt x="745" y="758"/>
                    </a:cubicBezTo>
                    <a:cubicBezTo>
                      <a:pt x="742" y="744"/>
                      <a:pt x="737" y="736"/>
                      <a:pt x="729" y="723"/>
                    </a:cubicBezTo>
                    <a:cubicBezTo>
                      <a:pt x="726" y="720"/>
                      <a:pt x="723" y="709"/>
                      <a:pt x="723" y="709"/>
                    </a:cubicBezTo>
                    <a:cubicBezTo>
                      <a:pt x="740" y="705"/>
                      <a:pt x="757" y="733"/>
                      <a:pt x="766" y="744"/>
                    </a:cubicBezTo>
                    <a:cubicBezTo>
                      <a:pt x="771" y="758"/>
                      <a:pt x="771" y="759"/>
                      <a:pt x="786" y="764"/>
                    </a:cubicBezTo>
                    <a:cubicBezTo>
                      <a:pt x="793" y="766"/>
                      <a:pt x="800" y="773"/>
                      <a:pt x="800" y="773"/>
                    </a:cubicBezTo>
                    <a:cubicBezTo>
                      <a:pt x="803" y="780"/>
                      <a:pt x="808" y="784"/>
                      <a:pt x="813" y="791"/>
                    </a:cubicBezTo>
                    <a:cubicBezTo>
                      <a:pt x="813" y="803"/>
                      <a:pt x="814" y="809"/>
                      <a:pt x="817" y="819"/>
                    </a:cubicBezTo>
                    <a:cubicBezTo>
                      <a:pt x="819" y="842"/>
                      <a:pt x="820" y="841"/>
                      <a:pt x="839" y="847"/>
                    </a:cubicBezTo>
                    <a:cubicBezTo>
                      <a:pt x="844" y="852"/>
                      <a:pt x="847" y="856"/>
                      <a:pt x="851" y="861"/>
                    </a:cubicBezTo>
                    <a:cubicBezTo>
                      <a:pt x="851" y="863"/>
                      <a:pt x="853" y="864"/>
                      <a:pt x="853" y="866"/>
                    </a:cubicBezTo>
                    <a:cubicBezTo>
                      <a:pt x="853" y="869"/>
                      <a:pt x="853" y="874"/>
                      <a:pt x="855" y="877"/>
                    </a:cubicBezTo>
                    <a:cubicBezTo>
                      <a:pt x="856" y="884"/>
                      <a:pt x="870" y="889"/>
                      <a:pt x="875" y="894"/>
                    </a:cubicBezTo>
                    <a:cubicBezTo>
                      <a:pt x="887" y="927"/>
                      <a:pt x="870" y="945"/>
                      <a:pt x="910" y="955"/>
                    </a:cubicBezTo>
                    <a:cubicBezTo>
                      <a:pt x="921" y="953"/>
                      <a:pt x="926" y="955"/>
                      <a:pt x="933" y="949"/>
                    </a:cubicBezTo>
                    <a:cubicBezTo>
                      <a:pt x="938" y="942"/>
                      <a:pt x="944" y="941"/>
                      <a:pt x="951" y="936"/>
                    </a:cubicBezTo>
                    <a:cubicBezTo>
                      <a:pt x="972" y="924"/>
                      <a:pt x="978" y="920"/>
                      <a:pt x="1003" y="916"/>
                    </a:cubicBezTo>
                    <a:cubicBezTo>
                      <a:pt x="1009" y="914"/>
                      <a:pt x="1017" y="911"/>
                      <a:pt x="1025" y="909"/>
                    </a:cubicBezTo>
                    <a:cubicBezTo>
                      <a:pt x="1031" y="906"/>
                      <a:pt x="1036" y="899"/>
                      <a:pt x="1042" y="897"/>
                    </a:cubicBezTo>
                    <a:cubicBezTo>
                      <a:pt x="1051" y="894"/>
                      <a:pt x="1060" y="894"/>
                      <a:pt x="1068" y="888"/>
                    </a:cubicBezTo>
                    <a:cubicBezTo>
                      <a:pt x="1073" y="881"/>
                      <a:pt x="1079" y="877"/>
                      <a:pt x="1084" y="869"/>
                    </a:cubicBezTo>
                    <a:cubicBezTo>
                      <a:pt x="1087" y="861"/>
                      <a:pt x="1088" y="850"/>
                      <a:pt x="1098" y="844"/>
                    </a:cubicBezTo>
                    <a:cubicBezTo>
                      <a:pt x="1104" y="836"/>
                      <a:pt x="1105" y="825"/>
                      <a:pt x="1108" y="816"/>
                    </a:cubicBezTo>
                    <a:cubicBezTo>
                      <a:pt x="1110" y="811"/>
                      <a:pt x="1115" y="808"/>
                      <a:pt x="1116" y="803"/>
                    </a:cubicBezTo>
                    <a:cubicBezTo>
                      <a:pt x="1110" y="800"/>
                      <a:pt x="1110" y="805"/>
                      <a:pt x="1102" y="808"/>
                    </a:cubicBezTo>
                    <a:cubicBezTo>
                      <a:pt x="1099" y="802"/>
                      <a:pt x="1104" y="795"/>
                      <a:pt x="1098" y="792"/>
                    </a:cubicBezTo>
                    <a:cubicBezTo>
                      <a:pt x="1094" y="789"/>
                      <a:pt x="1084" y="788"/>
                      <a:pt x="1084" y="788"/>
                    </a:cubicBezTo>
                    <a:cubicBezTo>
                      <a:pt x="1077" y="780"/>
                      <a:pt x="1076" y="783"/>
                      <a:pt x="1067" y="786"/>
                    </a:cubicBezTo>
                    <a:cubicBezTo>
                      <a:pt x="1064" y="788"/>
                      <a:pt x="1057" y="789"/>
                      <a:pt x="1057" y="789"/>
                    </a:cubicBezTo>
                    <a:cubicBezTo>
                      <a:pt x="1054" y="789"/>
                      <a:pt x="1051" y="789"/>
                      <a:pt x="1048" y="788"/>
                    </a:cubicBezTo>
                    <a:cubicBezTo>
                      <a:pt x="1046" y="786"/>
                      <a:pt x="1045" y="778"/>
                      <a:pt x="1045" y="778"/>
                    </a:cubicBezTo>
                    <a:cubicBezTo>
                      <a:pt x="1046" y="778"/>
                      <a:pt x="1048" y="777"/>
                      <a:pt x="1050" y="775"/>
                    </a:cubicBezTo>
                    <a:cubicBezTo>
                      <a:pt x="1060" y="772"/>
                      <a:pt x="1067" y="778"/>
                      <a:pt x="1060" y="763"/>
                    </a:cubicBezTo>
                    <a:cubicBezTo>
                      <a:pt x="1059" y="763"/>
                      <a:pt x="1057" y="761"/>
                      <a:pt x="1056" y="761"/>
                    </a:cubicBezTo>
                    <a:cubicBezTo>
                      <a:pt x="1053" y="761"/>
                      <a:pt x="1048" y="761"/>
                      <a:pt x="1046" y="763"/>
                    </a:cubicBezTo>
                    <a:cubicBezTo>
                      <a:pt x="1046" y="764"/>
                      <a:pt x="1045" y="766"/>
                      <a:pt x="1043" y="767"/>
                    </a:cubicBezTo>
                    <a:cubicBezTo>
                      <a:pt x="1036" y="775"/>
                      <a:pt x="1025" y="777"/>
                      <a:pt x="1016" y="780"/>
                    </a:cubicBezTo>
                    <a:cubicBezTo>
                      <a:pt x="1011" y="780"/>
                      <a:pt x="1006" y="778"/>
                      <a:pt x="1003" y="777"/>
                    </a:cubicBezTo>
                    <a:cubicBezTo>
                      <a:pt x="1002" y="777"/>
                      <a:pt x="997" y="775"/>
                      <a:pt x="997" y="775"/>
                    </a:cubicBezTo>
                    <a:cubicBezTo>
                      <a:pt x="988" y="763"/>
                      <a:pt x="986" y="761"/>
                      <a:pt x="971" y="758"/>
                    </a:cubicBezTo>
                    <a:cubicBezTo>
                      <a:pt x="971" y="753"/>
                      <a:pt x="974" y="747"/>
                      <a:pt x="971" y="742"/>
                    </a:cubicBezTo>
                    <a:cubicBezTo>
                      <a:pt x="969" y="739"/>
                      <a:pt x="960" y="736"/>
                      <a:pt x="957" y="734"/>
                    </a:cubicBezTo>
                    <a:cubicBezTo>
                      <a:pt x="954" y="733"/>
                      <a:pt x="947" y="731"/>
                      <a:pt x="947" y="731"/>
                    </a:cubicBezTo>
                    <a:cubicBezTo>
                      <a:pt x="941" y="725"/>
                      <a:pt x="935" y="722"/>
                      <a:pt x="929" y="716"/>
                    </a:cubicBezTo>
                    <a:cubicBezTo>
                      <a:pt x="930" y="706"/>
                      <a:pt x="932" y="700"/>
                      <a:pt x="941" y="697"/>
                    </a:cubicBezTo>
                    <a:cubicBezTo>
                      <a:pt x="955" y="698"/>
                      <a:pt x="968" y="702"/>
                      <a:pt x="980" y="705"/>
                    </a:cubicBezTo>
                    <a:cubicBezTo>
                      <a:pt x="986" y="711"/>
                      <a:pt x="988" y="716"/>
                      <a:pt x="995" y="720"/>
                    </a:cubicBezTo>
                    <a:cubicBezTo>
                      <a:pt x="1005" y="734"/>
                      <a:pt x="1012" y="736"/>
                      <a:pt x="1025" y="744"/>
                    </a:cubicBezTo>
                    <a:cubicBezTo>
                      <a:pt x="1033" y="742"/>
                      <a:pt x="1045" y="747"/>
                      <a:pt x="1051" y="741"/>
                    </a:cubicBezTo>
                    <a:cubicBezTo>
                      <a:pt x="1060" y="733"/>
                      <a:pt x="1048" y="738"/>
                      <a:pt x="1059" y="734"/>
                    </a:cubicBezTo>
                    <a:cubicBezTo>
                      <a:pt x="1064" y="738"/>
                      <a:pt x="1068" y="739"/>
                      <a:pt x="1073" y="742"/>
                    </a:cubicBezTo>
                    <a:cubicBezTo>
                      <a:pt x="1079" y="752"/>
                      <a:pt x="1093" y="750"/>
                      <a:pt x="1104" y="753"/>
                    </a:cubicBezTo>
                    <a:cubicBezTo>
                      <a:pt x="1121" y="764"/>
                      <a:pt x="1110" y="759"/>
                      <a:pt x="1141" y="761"/>
                    </a:cubicBezTo>
                    <a:cubicBezTo>
                      <a:pt x="1152" y="763"/>
                      <a:pt x="1156" y="766"/>
                      <a:pt x="1163" y="775"/>
                    </a:cubicBezTo>
                    <a:cubicBezTo>
                      <a:pt x="1159" y="788"/>
                      <a:pt x="1167" y="781"/>
                      <a:pt x="1173" y="777"/>
                    </a:cubicBezTo>
                    <a:cubicBezTo>
                      <a:pt x="1175" y="770"/>
                      <a:pt x="1178" y="770"/>
                      <a:pt x="1181" y="764"/>
                    </a:cubicBezTo>
                    <a:cubicBezTo>
                      <a:pt x="1190" y="767"/>
                      <a:pt x="1189" y="772"/>
                      <a:pt x="1187" y="783"/>
                    </a:cubicBezTo>
                    <a:cubicBezTo>
                      <a:pt x="1195" y="789"/>
                      <a:pt x="1206" y="786"/>
                      <a:pt x="1215" y="789"/>
                    </a:cubicBezTo>
                    <a:cubicBezTo>
                      <a:pt x="1221" y="791"/>
                      <a:pt x="1226" y="797"/>
                      <a:pt x="1234" y="800"/>
                    </a:cubicBezTo>
                    <a:cubicBezTo>
                      <a:pt x="1245" y="803"/>
                      <a:pt x="1255" y="808"/>
                      <a:pt x="1265" y="816"/>
                    </a:cubicBezTo>
                    <a:cubicBezTo>
                      <a:pt x="1268" y="827"/>
                      <a:pt x="1272" y="831"/>
                      <a:pt x="1282" y="834"/>
                    </a:cubicBezTo>
                    <a:cubicBezTo>
                      <a:pt x="1286" y="842"/>
                      <a:pt x="1288" y="847"/>
                      <a:pt x="1296" y="852"/>
                    </a:cubicBezTo>
                    <a:cubicBezTo>
                      <a:pt x="1308" y="849"/>
                      <a:pt x="1302" y="850"/>
                      <a:pt x="1314" y="847"/>
                    </a:cubicBezTo>
                    <a:cubicBezTo>
                      <a:pt x="1316" y="845"/>
                      <a:pt x="1319" y="845"/>
                      <a:pt x="1319" y="845"/>
                    </a:cubicBezTo>
                    <a:cubicBezTo>
                      <a:pt x="1328" y="852"/>
                      <a:pt x="1322" y="842"/>
                      <a:pt x="1319" y="839"/>
                    </a:cubicBezTo>
                    <a:cubicBezTo>
                      <a:pt x="1316" y="844"/>
                      <a:pt x="1311" y="847"/>
                      <a:pt x="1310" y="853"/>
                    </a:cubicBezTo>
                    <a:cubicBezTo>
                      <a:pt x="1310" y="856"/>
                      <a:pt x="1307" y="863"/>
                      <a:pt x="1307" y="863"/>
                    </a:cubicBezTo>
                    <a:cubicBezTo>
                      <a:pt x="1308" y="869"/>
                      <a:pt x="1310" y="880"/>
                      <a:pt x="1319" y="880"/>
                    </a:cubicBezTo>
                    <a:lnTo>
                      <a:pt x="1320" y="916"/>
                    </a:lnTo>
                    <a:lnTo>
                      <a:pt x="1348" y="1005"/>
                    </a:lnTo>
                    <a:lnTo>
                      <a:pt x="1373" y="1033"/>
                    </a:lnTo>
                    <a:lnTo>
                      <a:pt x="1416" y="994"/>
                    </a:lnTo>
                    <a:lnTo>
                      <a:pt x="1413" y="967"/>
                    </a:lnTo>
                    <a:lnTo>
                      <a:pt x="1424" y="959"/>
                    </a:lnTo>
                    <a:lnTo>
                      <a:pt x="1423" y="925"/>
                    </a:lnTo>
                    <a:lnTo>
                      <a:pt x="1452" y="916"/>
                    </a:lnTo>
                    <a:lnTo>
                      <a:pt x="1520" y="855"/>
                    </a:lnTo>
                    <a:lnTo>
                      <a:pt x="1533" y="839"/>
                    </a:lnTo>
                    <a:lnTo>
                      <a:pt x="1588" y="824"/>
                    </a:lnTo>
                    <a:lnTo>
                      <a:pt x="1608" y="847"/>
                    </a:lnTo>
                    <a:lnTo>
                      <a:pt x="1602" y="858"/>
                    </a:lnTo>
                    <a:lnTo>
                      <a:pt x="1619" y="875"/>
                    </a:lnTo>
                    <a:lnTo>
                      <a:pt x="1624" y="899"/>
                    </a:lnTo>
                    <a:lnTo>
                      <a:pt x="1641" y="906"/>
                    </a:lnTo>
                    <a:lnTo>
                      <a:pt x="1677" y="892"/>
                    </a:lnTo>
                    <a:lnTo>
                      <a:pt x="1675" y="975"/>
                    </a:lnTo>
                    <a:lnTo>
                      <a:pt x="1684" y="956"/>
                    </a:lnTo>
                    <a:lnTo>
                      <a:pt x="1707" y="1000"/>
                    </a:lnTo>
                    <a:lnTo>
                      <a:pt x="1704" y="1030"/>
                    </a:lnTo>
                    <a:lnTo>
                      <a:pt x="1718" y="1013"/>
                    </a:lnTo>
                    <a:lnTo>
                      <a:pt x="1721" y="997"/>
                    </a:lnTo>
                    <a:lnTo>
                      <a:pt x="1738" y="972"/>
                    </a:lnTo>
                    <a:lnTo>
                      <a:pt x="1728" y="958"/>
                    </a:lnTo>
                    <a:lnTo>
                      <a:pt x="1737" y="942"/>
                    </a:lnTo>
                    <a:lnTo>
                      <a:pt x="1725" y="913"/>
                    </a:lnTo>
                    <a:lnTo>
                      <a:pt x="1732" y="889"/>
                    </a:lnTo>
                    <a:lnTo>
                      <a:pt x="1715" y="895"/>
                    </a:lnTo>
                    <a:lnTo>
                      <a:pt x="1707" y="874"/>
                    </a:lnTo>
                    <a:lnTo>
                      <a:pt x="1701" y="844"/>
                    </a:lnTo>
                    <a:lnTo>
                      <a:pt x="1714" y="816"/>
                    </a:lnTo>
                    <a:lnTo>
                      <a:pt x="1728" y="834"/>
                    </a:lnTo>
                    <a:lnTo>
                      <a:pt x="1721" y="880"/>
                    </a:lnTo>
                    <a:lnTo>
                      <a:pt x="1738" y="849"/>
                    </a:lnTo>
                    <a:lnTo>
                      <a:pt x="1732" y="824"/>
                    </a:lnTo>
                    <a:lnTo>
                      <a:pt x="1752" y="808"/>
                    </a:lnTo>
                    <a:lnTo>
                      <a:pt x="1752" y="797"/>
                    </a:lnTo>
                    <a:lnTo>
                      <a:pt x="1759" y="800"/>
                    </a:lnTo>
                    <a:lnTo>
                      <a:pt x="1796" y="756"/>
                    </a:lnTo>
                    <a:lnTo>
                      <a:pt x="1805" y="684"/>
                    </a:lnTo>
                    <a:lnTo>
                      <a:pt x="1810" y="655"/>
                    </a:lnTo>
                    <a:lnTo>
                      <a:pt x="1794" y="664"/>
                    </a:lnTo>
                    <a:lnTo>
                      <a:pt x="1788" y="655"/>
                    </a:lnTo>
                    <a:lnTo>
                      <a:pt x="1800" y="638"/>
                    </a:lnTo>
                    <a:lnTo>
                      <a:pt x="1776" y="592"/>
                    </a:lnTo>
                    <a:lnTo>
                      <a:pt x="1763" y="580"/>
                    </a:lnTo>
                    <a:lnTo>
                      <a:pt x="1783" y="544"/>
                    </a:lnTo>
                    <a:lnTo>
                      <a:pt x="1762" y="539"/>
                    </a:lnTo>
                    <a:lnTo>
                      <a:pt x="1743" y="531"/>
                    </a:lnTo>
                    <a:lnTo>
                      <a:pt x="1751" y="503"/>
                    </a:lnTo>
                    <a:lnTo>
                      <a:pt x="1763" y="487"/>
                    </a:lnTo>
                    <a:lnTo>
                      <a:pt x="1766" y="519"/>
                    </a:lnTo>
                    <a:lnTo>
                      <a:pt x="1788" y="498"/>
                    </a:lnTo>
                    <a:lnTo>
                      <a:pt x="1805" y="497"/>
                    </a:lnTo>
                    <a:lnTo>
                      <a:pt x="1797" y="519"/>
                    </a:lnTo>
                    <a:lnTo>
                      <a:pt x="1824" y="528"/>
                    </a:lnTo>
                    <a:lnTo>
                      <a:pt x="1816" y="545"/>
                    </a:lnTo>
                    <a:lnTo>
                      <a:pt x="1830" y="559"/>
                    </a:lnTo>
                    <a:lnTo>
                      <a:pt x="1830" y="588"/>
                    </a:lnTo>
                    <a:lnTo>
                      <a:pt x="1861" y="559"/>
                    </a:lnTo>
                    <a:lnTo>
                      <a:pt x="1850" y="531"/>
                    </a:lnTo>
                    <a:lnTo>
                      <a:pt x="1821" y="489"/>
                    </a:lnTo>
                    <a:lnTo>
                      <a:pt x="1830" y="473"/>
                    </a:lnTo>
                    <a:lnTo>
                      <a:pt x="1824" y="448"/>
                    </a:lnTo>
                    <a:lnTo>
                      <a:pt x="1844" y="427"/>
                    </a:lnTo>
                    <a:lnTo>
                      <a:pt x="1868" y="416"/>
                    </a:lnTo>
                    <a:lnTo>
                      <a:pt x="1867" y="367"/>
                    </a:lnTo>
                    <a:lnTo>
                      <a:pt x="1865" y="333"/>
                    </a:lnTo>
                    <a:lnTo>
                      <a:pt x="1858" y="302"/>
                    </a:lnTo>
                    <a:lnTo>
                      <a:pt x="1830" y="248"/>
                    </a:lnTo>
                    <a:lnTo>
                      <a:pt x="1825" y="275"/>
                    </a:lnTo>
                    <a:lnTo>
                      <a:pt x="1807" y="258"/>
                    </a:lnTo>
                    <a:lnTo>
                      <a:pt x="1790" y="266"/>
                    </a:lnTo>
                    <a:lnTo>
                      <a:pt x="1805" y="226"/>
                    </a:lnTo>
                    <a:lnTo>
                      <a:pt x="1821" y="192"/>
                    </a:lnTo>
                    <a:lnTo>
                      <a:pt x="1850" y="176"/>
                    </a:lnTo>
                    <a:lnTo>
                      <a:pt x="1853" y="161"/>
                    </a:lnTo>
                    <a:lnTo>
                      <a:pt x="1873" y="155"/>
                    </a:lnTo>
                    <a:lnTo>
                      <a:pt x="1873" y="170"/>
                    </a:lnTo>
                    <a:lnTo>
                      <a:pt x="1896" y="145"/>
                    </a:lnTo>
                    <a:lnTo>
                      <a:pt x="1882" y="139"/>
                    </a:lnTo>
                    <a:lnTo>
                      <a:pt x="1882" y="120"/>
                    </a:lnTo>
                    <a:lnTo>
                      <a:pt x="1899" y="108"/>
                    </a:lnTo>
                    <a:lnTo>
                      <a:pt x="1906" y="122"/>
                    </a:lnTo>
                    <a:lnTo>
                      <a:pt x="1929" y="100"/>
                    </a:lnTo>
                    <a:lnTo>
                      <a:pt x="1926" y="120"/>
                    </a:lnTo>
                    <a:lnTo>
                      <a:pt x="1927" y="136"/>
                    </a:lnTo>
                    <a:lnTo>
                      <a:pt x="1926" y="158"/>
                    </a:lnTo>
                    <a:lnTo>
                      <a:pt x="1918" y="175"/>
                    </a:lnTo>
                    <a:lnTo>
                      <a:pt x="1932" y="197"/>
                    </a:lnTo>
                    <a:lnTo>
                      <a:pt x="1938" y="212"/>
                    </a:lnTo>
                    <a:lnTo>
                      <a:pt x="1947" y="209"/>
                    </a:lnTo>
                    <a:lnTo>
                      <a:pt x="1992" y="256"/>
                    </a:lnTo>
                    <a:lnTo>
                      <a:pt x="2002" y="233"/>
                    </a:lnTo>
                    <a:lnTo>
                      <a:pt x="2014" y="216"/>
                    </a:lnTo>
                    <a:lnTo>
                      <a:pt x="1994" y="205"/>
                    </a:lnTo>
                    <a:lnTo>
                      <a:pt x="1999" y="184"/>
                    </a:lnTo>
                    <a:lnTo>
                      <a:pt x="1999" y="172"/>
                    </a:lnTo>
                    <a:lnTo>
                      <a:pt x="1978" y="150"/>
                    </a:lnTo>
                    <a:lnTo>
                      <a:pt x="1960" y="147"/>
                    </a:lnTo>
                    <a:lnTo>
                      <a:pt x="1943" y="123"/>
                    </a:lnTo>
                    <a:lnTo>
                      <a:pt x="1966" y="119"/>
                    </a:lnTo>
                    <a:lnTo>
                      <a:pt x="1977" y="100"/>
                    </a:lnTo>
                    <a:lnTo>
                      <a:pt x="1991" y="106"/>
                    </a:lnTo>
                    <a:lnTo>
                      <a:pt x="2005" y="98"/>
                    </a:lnTo>
                    <a:lnTo>
                      <a:pt x="1990" y="80"/>
                    </a:lnTo>
                    <a:lnTo>
                      <a:pt x="2002" y="69"/>
                    </a:lnTo>
                    <a:lnTo>
                      <a:pt x="2021" y="68"/>
                    </a:lnTo>
                    <a:lnTo>
                      <a:pt x="2000" y="53"/>
                    </a:lnTo>
                    <a:lnTo>
                      <a:pt x="1975" y="51"/>
                    </a:lnTo>
                    <a:lnTo>
                      <a:pt x="1990" y="32"/>
                    </a:lnTo>
                    <a:lnTo>
                      <a:pt x="1989" y="11"/>
                    </a:lnTo>
                    <a:lnTo>
                      <a:pt x="2005" y="27"/>
                    </a:lnTo>
                    <a:lnTo>
                      <a:pt x="2015" y="18"/>
                    </a:lnTo>
                    <a:lnTo>
                      <a:pt x="2024" y="21"/>
                    </a:lnTo>
                    <a:lnTo>
                      <a:pt x="2038" y="36"/>
                    </a:lnTo>
                    <a:lnTo>
                      <a:pt x="2060" y="33"/>
                    </a:lnTo>
                    <a:lnTo>
                      <a:pt x="2042" y="15"/>
                    </a:lnTo>
                    <a:lnTo>
                      <a:pt x="2038" y="0"/>
                    </a:lnTo>
                    <a:lnTo>
                      <a:pt x="2006" y="5"/>
                    </a:lnTo>
                    <a:lnTo>
                      <a:pt x="1994" y="0"/>
                    </a:lnTo>
                    <a:lnTo>
                      <a:pt x="1955" y="11"/>
                    </a:lnTo>
                    <a:lnTo>
                      <a:pt x="1913" y="18"/>
                    </a:lnTo>
                    <a:lnTo>
                      <a:pt x="1886" y="30"/>
                    </a:lnTo>
                    <a:lnTo>
                      <a:pt x="1885" y="47"/>
                    </a:lnTo>
                    <a:lnTo>
                      <a:pt x="1864" y="50"/>
                    </a:lnTo>
                    <a:cubicBezTo>
                      <a:pt x="1858" y="55"/>
                      <a:pt x="1854" y="75"/>
                      <a:pt x="1847" y="77"/>
                    </a:cubicBezTo>
                    <a:cubicBezTo>
                      <a:pt x="1839" y="82"/>
                      <a:pt x="1830" y="65"/>
                      <a:pt x="1820" y="63"/>
                    </a:cubicBezTo>
                    <a:lnTo>
                      <a:pt x="1786" y="66"/>
                    </a:lnTo>
                    <a:lnTo>
                      <a:pt x="1732" y="56"/>
                    </a:lnTo>
                    <a:lnTo>
                      <a:pt x="1709" y="62"/>
                    </a:lnTo>
                    <a:lnTo>
                      <a:pt x="1678" y="56"/>
                    </a:lnTo>
                    <a:lnTo>
                      <a:pt x="1666" y="47"/>
                    </a:lnTo>
                    <a:lnTo>
                      <a:pt x="1643" y="50"/>
                    </a:lnTo>
                    <a:cubicBezTo>
                      <a:pt x="1635" y="52"/>
                      <a:pt x="1626" y="57"/>
                      <a:pt x="1618" y="60"/>
                    </a:cubicBezTo>
                    <a:cubicBezTo>
                      <a:pt x="1610" y="63"/>
                      <a:pt x="1603" y="67"/>
                      <a:pt x="1597" y="71"/>
                    </a:cubicBezTo>
                    <a:cubicBezTo>
                      <a:pt x="1591" y="75"/>
                      <a:pt x="1587" y="84"/>
                      <a:pt x="1583" y="83"/>
                    </a:cubicBezTo>
                    <a:cubicBezTo>
                      <a:pt x="1571" y="90"/>
                      <a:pt x="1576" y="67"/>
                      <a:pt x="1571" y="65"/>
                    </a:cubicBezTo>
                    <a:lnTo>
                      <a:pt x="1553" y="69"/>
                    </a:lnTo>
                    <a:cubicBezTo>
                      <a:pt x="1544" y="66"/>
                      <a:pt x="1531" y="50"/>
                      <a:pt x="1517" y="47"/>
                    </a:cubicBezTo>
                    <a:cubicBezTo>
                      <a:pt x="1503" y="46"/>
                      <a:pt x="1479" y="45"/>
                      <a:pt x="1468" y="48"/>
                    </a:cubicBezTo>
                    <a:cubicBezTo>
                      <a:pt x="1457" y="51"/>
                      <a:pt x="1461" y="63"/>
                      <a:pt x="1451" y="63"/>
                    </a:cubicBezTo>
                    <a:cubicBezTo>
                      <a:pt x="1439" y="66"/>
                      <a:pt x="1419" y="48"/>
                      <a:pt x="1408" y="47"/>
                    </a:cubicBezTo>
                    <a:cubicBezTo>
                      <a:pt x="1397" y="46"/>
                      <a:pt x="1390" y="59"/>
                      <a:pt x="1382" y="59"/>
                    </a:cubicBezTo>
                    <a:cubicBezTo>
                      <a:pt x="1374" y="59"/>
                      <a:pt x="1362" y="52"/>
                      <a:pt x="1357" y="47"/>
                    </a:cubicBezTo>
                    <a:cubicBezTo>
                      <a:pt x="1352" y="42"/>
                      <a:pt x="1356" y="36"/>
                      <a:pt x="1349" y="30"/>
                    </a:cubicBezTo>
                    <a:cubicBezTo>
                      <a:pt x="1333" y="26"/>
                      <a:pt x="1330" y="13"/>
                      <a:pt x="1318" y="11"/>
                    </a:cubicBezTo>
                    <a:cubicBezTo>
                      <a:pt x="1306" y="9"/>
                      <a:pt x="1287" y="20"/>
                      <a:pt x="1277" y="20"/>
                    </a:cubicBezTo>
                    <a:cubicBezTo>
                      <a:pt x="1267" y="20"/>
                      <a:pt x="1268" y="10"/>
                      <a:pt x="1259" y="9"/>
                    </a:cubicBezTo>
                    <a:lnTo>
                      <a:pt x="1222" y="14"/>
                    </a:lnTo>
                    <a:lnTo>
                      <a:pt x="1210" y="32"/>
                    </a:lnTo>
                    <a:cubicBezTo>
                      <a:pt x="1203" y="35"/>
                      <a:pt x="1187" y="28"/>
                      <a:pt x="1178" y="29"/>
                    </a:cubicBezTo>
                    <a:cubicBezTo>
                      <a:pt x="1169" y="30"/>
                      <a:pt x="1164" y="36"/>
                      <a:pt x="1154" y="39"/>
                    </a:cubicBezTo>
                    <a:cubicBezTo>
                      <a:pt x="1144" y="42"/>
                      <a:pt x="1124" y="44"/>
                      <a:pt x="1120" y="48"/>
                    </a:cubicBezTo>
                    <a:cubicBezTo>
                      <a:pt x="1109" y="57"/>
                      <a:pt x="1132" y="61"/>
                      <a:pt x="1132" y="65"/>
                    </a:cubicBezTo>
                    <a:cubicBezTo>
                      <a:pt x="1132" y="69"/>
                      <a:pt x="1126" y="70"/>
                      <a:pt x="1118" y="72"/>
                    </a:cubicBezTo>
                    <a:cubicBezTo>
                      <a:pt x="1110" y="74"/>
                      <a:pt x="1084" y="72"/>
                      <a:pt x="1085" y="77"/>
                    </a:cubicBezTo>
                    <a:cubicBezTo>
                      <a:pt x="1085" y="86"/>
                      <a:pt x="1126" y="103"/>
                      <a:pt x="1127" y="105"/>
                    </a:cubicBezTo>
                    <a:lnTo>
                      <a:pt x="1090" y="90"/>
                    </a:lnTo>
                    <a:lnTo>
                      <a:pt x="1072" y="95"/>
                    </a:lnTo>
                    <a:cubicBezTo>
                      <a:pt x="1063" y="93"/>
                      <a:pt x="1039" y="65"/>
                      <a:pt x="1033" y="80"/>
                    </a:cubicBezTo>
                    <a:cubicBezTo>
                      <a:pt x="1027" y="95"/>
                      <a:pt x="1077" y="132"/>
                      <a:pt x="1084" y="147"/>
                    </a:cubicBezTo>
                    <a:lnTo>
                      <a:pt x="1075" y="171"/>
                    </a:lnTo>
                    <a:lnTo>
                      <a:pt x="1040" y="170"/>
                    </a:lnTo>
                    <a:cubicBezTo>
                      <a:pt x="1040" y="170"/>
                      <a:pt x="1061" y="164"/>
                      <a:pt x="1060" y="155"/>
                    </a:cubicBezTo>
                    <a:cubicBezTo>
                      <a:pt x="1059" y="146"/>
                      <a:pt x="1043" y="127"/>
                      <a:pt x="1031" y="113"/>
                    </a:cubicBezTo>
                    <a:cubicBezTo>
                      <a:pt x="1025" y="101"/>
                      <a:pt x="1030" y="84"/>
                      <a:pt x="1024" y="81"/>
                    </a:cubicBezTo>
                    <a:cubicBezTo>
                      <a:pt x="1018" y="78"/>
                      <a:pt x="997" y="65"/>
                      <a:pt x="989" y="71"/>
                    </a:cubicBezTo>
                    <a:cubicBezTo>
                      <a:pt x="968" y="74"/>
                      <a:pt x="970" y="107"/>
                      <a:pt x="974" y="116"/>
                    </a:cubicBezTo>
                    <a:cubicBezTo>
                      <a:pt x="978" y="125"/>
                      <a:pt x="1009" y="122"/>
                      <a:pt x="1012" y="125"/>
                    </a:cubicBezTo>
                    <a:cubicBezTo>
                      <a:pt x="1028" y="153"/>
                      <a:pt x="1005" y="143"/>
                      <a:pt x="989" y="134"/>
                    </a:cubicBezTo>
                    <a:cubicBezTo>
                      <a:pt x="973" y="125"/>
                      <a:pt x="968" y="128"/>
                      <a:pt x="958" y="128"/>
                    </a:cubicBezTo>
                    <a:cubicBezTo>
                      <a:pt x="948" y="128"/>
                      <a:pt x="931" y="133"/>
                      <a:pt x="926" y="137"/>
                    </a:cubicBezTo>
                    <a:cubicBezTo>
                      <a:pt x="921" y="141"/>
                      <a:pt x="939" y="157"/>
                      <a:pt x="926" y="152"/>
                    </a:cubicBezTo>
                    <a:cubicBezTo>
                      <a:pt x="913" y="147"/>
                      <a:pt x="899" y="149"/>
                      <a:pt x="886" y="147"/>
                    </a:cubicBezTo>
                    <a:cubicBezTo>
                      <a:pt x="873" y="145"/>
                      <a:pt x="863" y="136"/>
                      <a:pt x="847" y="140"/>
                    </a:cubicBezTo>
                    <a:cubicBezTo>
                      <a:pt x="825" y="147"/>
                      <a:pt x="794" y="185"/>
                      <a:pt x="787" y="171"/>
                    </a:cubicBezTo>
                    <a:cubicBezTo>
                      <a:pt x="780" y="157"/>
                      <a:pt x="800" y="155"/>
                      <a:pt x="800" y="150"/>
                    </a:cubicBezTo>
                    <a:cubicBezTo>
                      <a:pt x="800" y="145"/>
                      <a:pt x="796" y="138"/>
                      <a:pt x="790" y="138"/>
                    </a:cubicBezTo>
                    <a:cubicBezTo>
                      <a:pt x="784" y="138"/>
                      <a:pt x="764" y="144"/>
                      <a:pt x="763" y="152"/>
                    </a:cubicBezTo>
                    <a:cubicBezTo>
                      <a:pt x="761" y="163"/>
                      <a:pt x="783" y="181"/>
                      <a:pt x="782" y="186"/>
                    </a:cubicBezTo>
                    <a:cubicBezTo>
                      <a:pt x="781" y="191"/>
                      <a:pt x="765" y="180"/>
                      <a:pt x="758" y="183"/>
                    </a:cubicBezTo>
                    <a:cubicBezTo>
                      <a:pt x="751" y="186"/>
                      <a:pt x="746" y="207"/>
                      <a:pt x="742" y="203"/>
                    </a:cubicBezTo>
                    <a:lnTo>
                      <a:pt x="728" y="189"/>
                    </a:lnTo>
                    <a:lnTo>
                      <a:pt x="746" y="170"/>
                    </a:lnTo>
                    <a:lnTo>
                      <a:pt x="733" y="158"/>
                    </a:lnTo>
                    <a:cubicBezTo>
                      <a:pt x="727" y="155"/>
                      <a:pt x="718" y="150"/>
                      <a:pt x="712" y="149"/>
                    </a:cubicBezTo>
                    <a:cubicBezTo>
                      <a:pt x="706" y="148"/>
                      <a:pt x="701" y="154"/>
                      <a:pt x="698" y="152"/>
                    </a:cubicBezTo>
                    <a:cubicBezTo>
                      <a:pt x="695" y="150"/>
                      <a:pt x="698" y="139"/>
                      <a:pt x="695" y="138"/>
                    </a:cubicBezTo>
                    <a:cubicBezTo>
                      <a:pt x="692" y="137"/>
                      <a:pt x="685" y="146"/>
                      <a:pt x="680" y="146"/>
                    </a:cubicBezTo>
                    <a:cubicBezTo>
                      <a:pt x="675" y="146"/>
                      <a:pt x="677" y="142"/>
                      <a:pt x="667" y="140"/>
                    </a:cubicBezTo>
                    <a:cubicBezTo>
                      <a:pt x="657" y="138"/>
                      <a:pt x="632" y="139"/>
                      <a:pt x="622" y="135"/>
                    </a:cubicBezTo>
                    <a:cubicBezTo>
                      <a:pt x="612" y="131"/>
                      <a:pt x="632" y="117"/>
                      <a:pt x="608" y="113"/>
                    </a:cubicBezTo>
                    <a:cubicBezTo>
                      <a:pt x="584" y="109"/>
                      <a:pt x="590" y="119"/>
                      <a:pt x="583" y="119"/>
                    </a:cubicBezTo>
                    <a:lnTo>
                      <a:pt x="568" y="114"/>
                    </a:lnTo>
                    <a:cubicBezTo>
                      <a:pt x="555" y="116"/>
                      <a:pt x="521" y="125"/>
                      <a:pt x="505" y="131"/>
                    </a:cubicBezTo>
                    <a:cubicBezTo>
                      <a:pt x="482" y="140"/>
                      <a:pt x="485" y="140"/>
                      <a:pt x="472" y="152"/>
                    </a:cubicBezTo>
                    <a:cubicBezTo>
                      <a:pt x="459" y="164"/>
                      <a:pt x="443" y="192"/>
                      <a:pt x="428" y="204"/>
                    </a:cubicBezTo>
                    <a:cubicBezTo>
                      <a:pt x="410" y="223"/>
                      <a:pt x="393" y="217"/>
                      <a:pt x="382" y="224"/>
                    </a:cubicBezTo>
                    <a:lnTo>
                      <a:pt x="364" y="248"/>
                    </a:lnTo>
                    <a:lnTo>
                      <a:pt x="368" y="290"/>
                    </a:lnTo>
                    <a:lnTo>
                      <a:pt x="389" y="306"/>
                    </a:lnTo>
                    <a:lnTo>
                      <a:pt x="436" y="290"/>
                    </a:lnTo>
                    <a:cubicBezTo>
                      <a:pt x="447" y="296"/>
                      <a:pt x="448" y="335"/>
                      <a:pt x="457" y="341"/>
                    </a:cubicBezTo>
                    <a:cubicBezTo>
                      <a:pt x="468" y="348"/>
                      <a:pt x="486" y="330"/>
                      <a:pt x="491" y="324"/>
                    </a:cubicBezTo>
                    <a:lnTo>
                      <a:pt x="496" y="300"/>
                    </a:lnTo>
                    <a:lnTo>
                      <a:pt x="514" y="281"/>
                    </a:lnTo>
                    <a:cubicBezTo>
                      <a:pt x="515" y="270"/>
                      <a:pt x="499" y="245"/>
                      <a:pt x="502" y="234"/>
                    </a:cubicBezTo>
                    <a:cubicBezTo>
                      <a:pt x="505" y="225"/>
                      <a:pt x="526" y="220"/>
                      <a:pt x="535" y="213"/>
                    </a:cubicBezTo>
                    <a:cubicBezTo>
                      <a:pt x="544" y="206"/>
                      <a:pt x="546" y="192"/>
                      <a:pt x="554" y="191"/>
                    </a:cubicBezTo>
                    <a:cubicBezTo>
                      <a:pt x="567" y="190"/>
                      <a:pt x="580" y="200"/>
                      <a:pt x="581" y="204"/>
                    </a:cubicBezTo>
                    <a:cubicBezTo>
                      <a:pt x="581" y="208"/>
                      <a:pt x="560" y="200"/>
                      <a:pt x="557" y="215"/>
                    </a:cubicBezTo>
                    <a:cubicBezTo>
                      <a:pt x="554" y="230"/>
                      <a:pt x="535" y="233"/>
                      <a:pt x="533" y="242"/>
                    </a:cubicBezTo>
                    <a:lnTo>
                      <a:pt x="548" y="267"/>
                    </a:lnTo>
                    <a:lnTo>
                      <a:pt x="571" y="276"/>
                    </a:lnTo>
                    <a:lnTo>
                      <a:pt x="598" y="264"/>
                    </a:lnTo>
                    <a:lnTo>
                      <a:pt x="625" y="261"/>
                    </a:lnTo>
                    <a:cubicBezTo>
                      <a:pt x="632" y="263"/>
                      <a:pt x="645" y="271"/>
                      <a:pt x="638" y="276"/>
                    </a:cubicBezTo>
                    <a:cubicBezTo>
                      <a:pt x="631" y="281"/>
                      <a:pt x="593" y="287"/>
                      <a:pt x="584" y="293"/>
                    </a:cubicBezTo>
                    <a:cubicBezTo>
                      <a:pt x="575" y="299"/>
                      <a:pt x="587" y="309"/>
                      <a:pt x="581" y="311"/>
                    </a:cubicBezTo>
                    <a:cubicBezTo>
                      <a:pt x="567" y="319"/>
                      <a:pt x="556" y="301"/>
                      <a:pt x="550" y="303"/>
                    </a:cubicBezTo>
                    <a:lnTo>
                      <a:pt x="547" y="323"/>
                    </a:lnTo>
                    <a:lnTo>
                      <a:pt x="536" y="350"/>
                    </a:lnTo>
                    <a:lnTo>
                      <a:pt x="512" y="351"/>
                    </a:lnTo>
                    <a:lnTo>
                      <a:pt x="476" y="360"/>
                    </a:lnTo>
                    <a:lnTo>
                      <a:pt x="457" y="351"/>
                    </a:lnTo>
                    <a:lnTo>
                      <a:pt x="443" y="357"/>
                    </a:lnTo>
                    <a:lnTo>
                      <a:pt x="419" y="342"/>
                    </a:lnTo>
                    <a:cubicBezTo>
                      <a:pt x="417" y="335"/>
                      <a:pt x="433" y="329"/>
                      <a:pt x="428" y="317"/>
                    </a:cubicBezTo>
                    <a:cubicBezTo>
                      <a:pt x="423" y="305"/>
                      <a:pt x="396" y="313"/>
                      <a:pt x="392" y="321"/>
                    </a:cubicBezTo>
                    <a:lnTo>
                      <a:pt x="397" y="362"/>
                    </a:lnTo>
                    <a:lnTo>
                      <a:pt x="373" y="362"/>
                    </a:lnTo>
                    <a:cubicBezTo>
                      <a:pt x="365" y="366"/>
                      <a:pt x="355" y="380"/>
                      <a:pt x="347" y="386"/>
                    </a:cubicBezTo>
                    <a:cubicBezTo>
                      <a:pt x="339" y="392"/>
                      <a:pt x="332" y="379"/>
                      <a:pt x="322" y="399"/>
                    </a:cubicBezTo>
                    <a:cubicBezTo>
                      <a:pt x="312" y="419"/>
                      <a:pt x="301" y="411"/>
                      <a:pt x="293" y="414"/>
                    </a:cubicBezTo>
                    <a:cubicBezTo>
                      <a:pt x="285" y="417"/>
                      <a:pt x="280" y="414"/>
                      <a:pt x="275" y="416"/>
                    </a:cubicBezTo>
                    <a:cubicBezTo>
                      <a:pt x="270" y="418"/>
                      <a:pt x="267" y="426"/>
                      <a:pt x="260" y="426"/>
                    </a:cubicBezTo>
                    <a:cubicBezTo>
                      <a:pt x="253" y="426"/>
                      <a:pt x="238" y="417"/>
                      <a:pt x="232" y="419"/>
                    </a:cubicBezTo>
                    <a:cubicBezTo>
                      <a:pt x="226" y="421"/>
                      <a:pt x="221" y="432"/>
                      <a:pt x="226" y="437"/>
                    </a:cubicBezTo>
                    <a:lnTo>
                      <a:pt x="263" y="449"/>
                    </a:lnTo>
                    <a:lnTo>
                      <a:pt x="272" y="474"/>
                    </a:lnTo>
                    <a:lnTo>
                      <a:pt x="262" y="503"/>
                    </a:lnTo>
                    <a:cubicBezTo>
                      <a:pt x="251" y="507"/>
                      <a:pt x="223" y="499"/>
                      <a:pt x="206" y="498"/>
                    </a:cubicBezTo>
                    <a:cubicBezTo>
                      <a:pt x="189" y="497"/>
                      <a:pt x="164" y="492"/>
                      <a:pt x="158" y="498"/>
                    </a:cubicBezTo>
                    <a:cubicBezTo>
                      <a:pt x="152" y="504"/>
                      <a:pt x="167" y="527"/>
                      <a:pt x="167" y="537"/>
                    </a:cubicBezTo>
                    <a:cubicBezTo>
                      <a:pt x="167" y="547"/>
                      <a:pt x="159" y="551"/>
                      <a:pt x="157" y="557"/>
                    </a:cubicBezTo>
                    <a:cubicBezTo>
                      <a:pt x="155" y="563"/>
                      <a:pt x="161" y="569"/>
                      <a:pt x="157" y="576"/>
                    </a:cubicBezTo>
                    <a:cubicBezTo>
                      <a:pt x="153" y="583"/>
                      <a:pt x="127" y="594"/>
                      <a:pt x="130" y="597"/>
                    </a:cubicBezTo>
                    <a:cubicBezTo>
                      <a:pt x="139" y="606"/>
                      <a:pt x="160" y="592"/>
                      <a:pt x="176" y="592"/>
                    </a:cubicBezTo>
                    <a:lnTo>
                      <a:pt x="226" y="598"/>
                    </a:lnTo>
                    <a:lnTo>
                      <a:pt x="260" y="588"/>
                    </a:lnTo>
                    <a:lnTo>
                      <a:pt x="274" y="576"/>
                    </a:lnTo>
                    <a:cubicBezTo>
                      <a:pt x="282" y="573"/>
                      <a:pt x="306" y="573"/>
                      <a:pt x="307" y="569"/>
                    </a:cubicBezTo>
                    <a:cubicBezTo>
                      <a:pt x="321" y="557"/>
                      <a:pt x="283" y="559"/>
                      <a:pt x="283" y="552"/>
                    </a:cubicBezTo>
                    <a:cubicBezTo>
                      <a:pt x="283" y="545"/>
                      <a:pt x="300" y="533"/>
                      <a:pt x="307" y="528"/>
                    </a:cubicBezTo>
                    <a:lnTo>
                      <a:pt x="325" y="522"/>
                    </a:lnTo>
                    <a:lnTo>
                      <a:pt x="320" y="503"/>
                    </a:lnTo>
                    <a:cubicBezTo>
                      <a:pt x="323" y="499"/>
                      <a:pt x="336" y="495"/>
                      <a:pt x="342" y="495"/>
                    </a:cubicBezTo>
                    <a:cubicBezTo>
                      <a:pt x="348" y="495"/>
                      <a:pt x="350" y="506"/>
                      <a:pt x="358" y="505"/>
                    </a:cubicBezTo>
                    <a:cubicBezTo>
                      <a:pt x="366" y="504"/>
                      <a:pt x="384" y="490"/>
                      <a:pt x="393" y="491"/>
                    </a:cubicBezTo>
                    <a:lnTo>
                      <a:pt x="415" y="510"/>
                    </a:lnTo>
                    <a:cubicBezTo>
                      <a:pt x="416" y="517"/>
                      <a:pt x="407" y="520"/>
                      <a:pt x="401" y="530"/>
                    </a:cubicBezTo>
                    <a:lnTo>
                      <a:pt x="381" y="573"/>
                    </a:lnTo>
                    <a:lnTo>
                      <a:pt x="406" y="576"/>
                    </a:lnTo>
                    <a:lnTo>
                      <a:pt x="412" y="561"/>
                    </a:lnTo>
                    <a:lnTo>
                      <a:pt x="404" y="543"/>
                    </a:lnTo>
                    <a:cubicBezTo>
                      <a:pt x="406" y="539"/>
                      <a:pt x="417" y="541"/>
                      <a:pt x="423" y="538"/>
                    </a:cubicBezTo>
                    <a:cubicBezTo>
                      <a:pt x="430" y="537"/>
                      <a:pt x="435" y="526"/>
                      <a:pt x="441" y="527"/>
                    </a:cubicBezTo>
                    <a:cubicBezTo>
                      <a:pt x="447" y="528"/>
                      <a:pt x="453" y="542"/>
                      <a:pt x="460" y="547"/>
                    </a:cubicBezTo>
                    <a:lnTo>
                      <a:pt x="483" y="559"/>
                    </a:lnTo>
                    <a:lnTo>
                      <a:pt x="490" y="573"/>
                    </a:lnTo>
                    <a:lnTo>
                      <a:pt x="493" y="590"/>
                    </a:lnTo>
                    <a:lnTo>
                      <a:pt x="508" y="579"/>
                    </a:lnTo>
                    <a:cubicBezTo>
                      <a:pt x="508" y="579"/>
                      <a:pt x="507" y="566"/>
                      <a:pt x="509" y="564"/>
                    </a:cubicBezTo>
                    <a:cubicBezTo>
                      <a:pt x="513" y="561"/>
                      <a:pt x="512" y="581"/>
                      <a:pt x="521" y="569"/>
                    </a:cubicBezTo>
                    <a:cubicBezTo>
                      <a:pt x="530" y="557"/>
                      <a:pt x="525" y="556"/>
                      <a:pt x="515" y="549"/>
                    </a:cubicBezTo>
                    <a:lnTo>
                      <a:pt x="468" y="523"/>
                    </a:lnTo>
                    <a:lnTo>
                      <a:pt x="441" y="508"/>
                    </a:lnTo>
                    <a:lnTo>
                      <a:pt x="455" y="480"/>
                    </a:lnTo>
                    <a:lnTo>
                      <a:pt x="464" y="498"/>
                    </a:lnTo>
                    <a:lnTo>
                      <a:pt x="487" y="512"/>
                    </a:lnTo>
                    <a:lnTo>
                      <a:pt x="517" y="527"/>
                    </a:lnTo>
                    <a:cubicBezTo>
                      <a:pt x="526" y="535"/>
                      <a:pt x="529" y="546"/>
                      <a:pt x="539" y="559"/>
                    </a:cubicBezTo>
                    <a:cubicBezTo>
                      <a:pt x="549" y="572"/>
                      <a:pt x="570" y="602"/>
                      <a:pt x="579" y="608"/>
                    </a:cubicBezTo>
                    <a:cubicBezTo>
                      <a:pt x="588" y="614"/>
                      <a:pt x="588" y="598"/>
                      <a:pt x="592" y="597"/>
                    </a:cubicBezTo>
                    <a:cubicBezTo>
                      <a:pt x="596" y="594"/>
                      <a:pt x="604" y="602"/>
                      <a:pt x="604" y="599"/>
                    </a:cubicBezTo>
                    <a:cubicBezTo>
                      <a:pt x="604" y="596"/>
                      <a:pt x="596" y="583"/>
                      <a:pt x="593" y="578"/>
                    </a:cubicBezTo>
                    <a:cubicBezTo>
                      <a:pt x="589" y="574"/>
                      <a:pt x="590" y="568"/>
                      <a:pt x="587" y="567"/>
                    </a:cubicBezTo>
                    <a:cubicBezTo>
                      <a:pt x="585" y="563"/>
                      <a:pt x="583" y="558"/>
                      <a:pt x="584" y="555"/>
                    </a:cubicBezTo>
                    <a:cubicBezTo>
                      <a:pt x="585" y="552"/>
                      <a:pt x="589" y="550"/>
                      <a:pt x="592" y="548"/>
                    </a:cubicBezTo>
                    <a:lnTo>
                      <a:pt x="601" y="542"/>
                    </a:lnTo>
                    <a:cubicBezTo>
                      <a:pt x="607" y="541"/>
                      <a:pt x="621" y="541"/>
                      <a:pt x="627" y="541"/>
                    </a:cubicBezTo>
                    <a:cubicBezTo>
                      <a:pt x="633" y="541"/>
                      <a:pt x="636" y="541"/>
                      <a:pt x="640" y="539"/>
                    </a:cubicBezTo>
                    <a:cubicBezTo>
                      <a:pt x="644" y="537"/>
                      <a:pt x="648" y="532"/>
                      <a:pt x="650" y="528"/>
                    </a:cubicBezTo>
                    <a:lnTo>
                      <a:pt x="653" y="513"/>
                    </a:lnTo>
                    <a:lnTo>
                      <a:pt x="639" y="505"/>
                    </a:lnTo>
                    <a:cubicBezTo>
                      <a:pt x="639" y="503"/>
                      <a:pt x="650" y="505"/>
                      <a:pt x="655" y="501"/>
                    </a:cubicBezTo>
                    <a:cubicBezTo>
                      <a:pt x="660" y="497"/>
                      <a:pt x="665" y="488"/>
                      <a:pt x="670" y="483"/>
                    </a:cubicBezTo>
                    <a:cubicBezTo>
                      <a:pt x="675" y="478"/>
                      <a:pt x="681" y="471"/>
                      <a:pt x="686" y="470"/>
                    </a:cubicBezTo>
                    <a:lnTo>
                      <a:pt x="703" y="476"/>
                    </a:lnTo>
                    <a:lnTo>
                      <a:pt x="718" y="494"/>
                    </a:lnTo>
                    <a:cubicBezTo>
                      <a:pt x="723" y="498"/>
                      <a:pt x="727" y="503"/>
                      <a:pt x="731" y="501"/>
                    </a:cubicBezTo>
                    <a:cubicBezTo>
                      <a:pt x="735" y="499"/>
                      <a:pt x="742" y="488"/>
                      <a:pt x="742" y="482"/>
                    </a:cubicBezTo>
                    <a:lnTo>
                      <a:pt x="728" y="466"/>
                    </a:lnTo>
                    <a:cubicBezTo>
                      <a:pt x="730" y="462"/>
                      <a:pt x="746" y="463"/>
                      <a:pt x="755" y="459"/>
                    </a:cubicBezTo>
                    <a:cubicBezTo>
                      <a:pt x="764" y="455"/>
                      <a:pt x="777" y="444"/>
                      <a:pt x="782" y="444"/>
                    </a:cubicBezTo>
                    <a:cubicBezTo>
                      <a:pt x="787" y="444"/>
                      <a:pt x="786" y="452"/>
                      <a:pt x="784" y="458"/>
                    </a:cubicBezTo>
                    <a:cubicBezTo>
                      <a:pt x="782" y="464"/>
                      <a:pt x="765" y="469"/>
                      <a:pt x="772" y="480"/>
                    </a:cubicBezTo>
                    <a:cubicBezTo>
                      <a:pt x="779" y="491"/>
                      <a:pt x="820" y="516"/>
                      <a:pt x="824" y="525"/>
                    </a:cubicBezTo>
                    <a:cubicBezTo>
                      <a:pt x="828" y="534"/>
                      <a:pt x="808" y="535"/>
                      <a:pt x="796" y="537"/>
                    </a:cubicBezTo>
                    <a:cubicBezTo>
                      <a:pt x="784" y="539"/>
                      <a:pt x="763" y="541"/>
                      <a:pt x="751" y="539"/>
                    </a:cubicBezTo>
                    <a:cubicBezTo>
                      <a:pt x="739" y="537"/>
                      <a:pt x="739" y="524"/>
                      <a:pt x="722" y="524"/>
                    </a:cubicBezTo>
                    <a:cubicBezTo>
                      <a:pt x="705" y="524"/>
                      <a:pt x="707" y="533"/>
                      <a:pt x="697" y="537"/>
                    </a:cubicBezTo>
                    <a:lnTo>
                      <a:pt x="667" y="538"/>
                    </a:lnTo>
                    <a:lnTo>
                      <a:pt x="623" y="560"/>
                    </a:lnTo>
                    <a:lnTo>
                      <a:pt x="634" y="576"/>
                    </a:lnTo>
                    <a:lnTo>
                      <a:pt x="639" y="598"/>
                    </a:lnTo>
                    <a:lnTo>
                      <a:pt x="669" y="617"/>
                    </a:lnTo>
                    <a:lnTo>
                      <a:pt x="700" y="602"/>
                    </a:lnTo>
                    <a:lnTo>
                      <a:pt x="718" y="611"/>
                    </a:lnTo>
                    <a:lnTo>
                      <a:pt x="752" y="608"/>
                    </a:lnTo>
                    <a:lnTo>
                      <a:pt x="757" y="644"/>
                    </a:lnTo>
                    <a:lnTo>
                      <a:pt x="697" y="677"/>
                    </a:lnTo>
                    <a:close/>
                  </a:path>
                </a:pathLst>
              </a:custGeom>
              <a:solidFill>
                <a:srgbClr val="363046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5" name="组合 18">
              <a:extLst>
                <a:ext uri="{FF2B5EF4-FFF2-40B4-BE49-F238E27FC236}">
                  <a16:creationId xmlns:a16="http://schemas.microsoft.com/office/drawing/2014/main" id="{CA34B1F6-CA48-4398-B3E3-CEB732D11F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2225" y="1773238"/>
              <a:ext cx="4606925" cy="3221037"/>
              <a:chOff x="0" y="0"/>
              <a:chExt cx="5343131" cy="3734250"/>
            </a:xfrm>
          </p:grpSpPr>
          <p:sp>
            <p:nvSpPr>
              <p:cNvPr id="81" name="椭圆 19">
                <a:extLst>
                  <a:ext uri="{FF2B5EF4-FFF2-40B4-BE49-F238E27FC236}">
                    <a16:creationId xmlns:a16="http://schemas.microsoft.com/office/drawing/2014/main" id="{7B29025C-0DD9-448C-BE3D-6FD727E54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8881" y="0"/>
                <a:ext cx="3734250" cy="3734250"/>
              </a:xfrm>
              <a:prstGeom prst="ellipse">
                <a:avLst/>
              </a:prstGeom>
              <a:solidFill>
                <a:srgbClr val="FFC000">
                  <a:alpha val="6901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82" name="椭圆 20">
                <a:extLst>
                  <a:ext uri="{FF2B5EF4-FFF2-40B4-BE49-F238E27FC236}">
                    <a16:creationId xmlns:a16="http://schemas.microsoft.com/office/drawing/2014/main" id="{3FE0A030-AA4D-4C8E-8403-B78650BFC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4250" cy="3734250"/>
              </a:xfrm>
              <a:prstGeom prst="ellipse">
                <a:avLst/>
              </a:prstGeom>
              <a:solidFill>
                <a:srgbClr val="1B2153">
                  <a:alpha val="6901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395E8A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80" name="文本框 356">
              <a:extLst>
                <a:ext uri="{FF2B5EF4-FFF2-40B4-BE49-F238E27FC236}">
                  <a16:creationId xmlns:a16="http://schemas.microsoft.com/office/drawing/2014/main" id="{F1C1478D-1741-4DD1-9CC4-85FFA4BD0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492" y="2645295"/>
              <a:ext cx="2201857" cy="125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ru-RU" altLang="zh-CN" sz="1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Налог на добавленную стоимость</a:t>
              </a:r>
              <a:endParaRPr lang="zh-CN" altLang="en-US" sz="1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8" name="文本框 356">
              <a:extLst>
                <a:ext uri="{FF2B5EF4-FFF2-40B4-BE49-F238E27FC236}">
                  <a16:creationId xmlns:a16="http://schemas.microsoft.com/office/drawing/2014/main" id="{80EDDA3A-5F14-4946-A776-A89D3D48E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0658" y="2925690"/>
              <a:ext cx="2201857" cy="50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buFont typeface="Arial" pitchFamily="34" charset="0"/>
                <a:buNone/>
              </a:pPr>
              <a:r>
                <a:rPr lang="ru-RU" altLang="zh-CN" sz="1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Акцизы</a:t>
              </a:r>
              <a:endParaRPr lang="zh-CN" altLang="en-US" sz="1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E140118-ED2F-4CC1-A4C5-112E0DF184DB}"/>
              </a:ext>
            </a:extLst>
          </p:cNvPr>
          <p:cNvSpPr txBox="1"/>
          <p:nvPr/>
        </p:nvSpPr>
        <p:spPr>
          <a:xfrm>
            <a:off x="4796572" y="3235880"/>
            <a:ext cx="260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Налоговые ставки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59134B-FB40-4D2B-9FD7-2095AD05B86B}"/>
              </a:ext>
            </a:extLst>
          </p:cNvPr>
          <p:cNvSpPr/>
          <p:nvPr/>
        </p:nvSpPr>
        <p:spPr>
          <a:xfrm>
            <a:off x="489989" y="3750737"/>
            <a:ext cx="5197051" cy="1169551"/>
          </a:xfrm>
          <a:prstGeom prst="rect">
            <a:avLst/>
          </a:prstGeom>
          <a:solidFill>
            <a:srgbClr val="55577C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Open Sans"/>
              </a:rPr>
              <a:t>0% применяется при реализации товаров, вывезенных в таможенной процедуре экспорта, а также товаров, помещенных под таможенную процедуру свободной таможенной зоны, услуг по международной перевозке и некоторых других операций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DB031A9-0DB1-49BE-92A3-975A5110B170}"/>
              </a:ext>
            </a:extLst>
          </p:cNvPr>
          <p:cNvSpPr/>
          <p:nvPr/>
        </p:nvSpPr>
        <p:spPr>
          <a:xfrm>
            <a:off x="500262" y="4973480"/>
            <a:ext cx="5197051" cy="954107"/>
          </a:xfrm>
          <a:prstGeom prst="rect">
            <a:avLst/>
          </a:prstGeom>
          <a:solidFill>
            <a:srgbClr val="55577C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Open Sans"/>
              </a:rPr>
              <a:t>10% налогообложение производится в случаях реализации продовольственных товаров, товаров для детей, периодических печатных изданий и книжной продукции, медицинских товаров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196134-7ED7-41A1-9627-57FF3D38561A}"/>
              </a:ext>
            </a:extLst>
          </p:cNvPr>
          <p:cNvSpPr/>
          <p:nvPr/>
        </p:nvSpPr>
        <p:spPr>
          <a:xfrm>
            <a:off x="489989" y="5980779"/>
            <a:ext cx="3874715" cy="307777"/>
          </a:xfrm>
          <a:prstGeom prst="rect">
            <a:avLst/>
          </a:prstGeom>
          <a:solidFill>
            <a:srgbClr val="55577C"/>
          </a:solidFill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Open Sans"/>
              </a:rPr>
              <a:t>20% применяется во всех остальных случаях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2426C5-82EE-4A5D-8094-4B75FA54B287}"/>
              </a:ext>
            </a:extLst>
          </p:cNvPr>
          <p:cNvSpPr/>
          <p:nvPr/>
        </p:nvSpPr>
        <p:spPr>
          <a:xfrm>
            <a:off x="5756925" y="3752380"/>
            <a:ext cx="6096000" cy="738664"/>
          </a:xfrm>
          <a:prstGeom prst="rect">
            <a:avLst/>
          </a:prstGeom>
          <a:solidFill>
            <a:srgbClr val="EFC547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Open Sans"/>
                <a:ea typeface="Times New Roman" panose="02020603050405020304" pitchFamily="18" charset="0"/>
              </a:rPr>
              <a:t>Алкогольная продукция с объемной долей этилового спирта свыше 9 процентов 523 рубля за 1 литр безводного этилового спирта, содержащегося в подакцизном товаре</a:t>
            </a:r>
            <a:endParaRPr lang="ru-RU" sz="1400" dirty="0">
              <a:latin typeface="Open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AA39B1-FCDC-4C20-AB27-5ECE4A8A62EF}"/>
              </a:ext>
            </a:extLst>
          </p:cNvPr>
          <p:cNvSpPr/>
          <p:nvPr/>
        </p:nvSpPr>
        <p:spPr>
          <a:xfrm>
            <a:off x="5759166" y="4534472"/>
            <a:ext cx="2263761" cy="307777"/>
          </a:xfrm>
          <a:prstGeom prst="rect">
            <a:avLst/>
          </a:prstGeom>
          <a:solidFill>
            <a:srgbClr val="EFC547"/>
          </a:solidFill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Open Sans"/>
                <a:ea typeface="Times New Roman" panose="02020603050405020304" pitchFamily="18" charset="0"/>
              </a:rPr>
              <a:t>Вина 18 рублей за 1 литр</a:t>
            </a:r>
            <a:endParaRPr lang="ru-RU" sz="1400" dirty="0">
              <a:latin typeface="Open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A34706-D543-48FE-98F7-CA8D720E9B1E}"/>
              </a:ext>
            </a:extLst>
          </p:cNvPr>
          <p:cNvSpPr/>
          <p:nvPr/>
        </p:nvSpPr>
        <p:spPr>
          <a:xfrm>
            <a:off x="5756925" y="4862254"/>
            <a:ext cx="4362092" cy="307777"/>
          </a:xfrm>
          <a:prstGeom prst="rect">
            <a:avLst/>
          </a:prstGeom>
          <a:solidFill>
            <a:srgbClr val="EFC547"/>
          </a:solidFill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Open Sans"/>
                <a:ea typeface="Times New Roman" panose="02020603050405020304" pitchFamily="18" charset="0"/>
              </a:rPr>
              <a:t>Игристые вина (шампанские) -36 рублей за 1 литр</a:t>
            </a:r>
            <a:endParaRPr lang="ru-RU" sz="1400" dirty="0">
              <a:latin typeface="Open San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7B1400-8776-445D-A00D-6C3C9EE2FCB5}"/>
              </a:ext>
            </a:extLst>
          </p:cNvPr>
          <p:cNvSpPr/>
          <p:nvPr/>
        </p:nvSpPr>
        <p:spPr>
          <a:xfrm>
            <a:off x="5756925" y="5200473"/>
            <a:ext cx="6096000" cy="738664"/>
          </a:xfrm>
          <a:prstGeom prst="rect">
            <a:avLst/>
          </a:prstGeom>
          <a:solidFill>
            <a:srgbClr val="EFC547"/>
          </a:solidFill>
        </p:spPr>
        <p:txBody>
          <a:bodyPr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Open Sans"/>
                <a:ea typeface="Times New Roman" panose="02020603050405020304" pitchFamily="18" charset="0"/>
              </a:rPr>
              <a:t>Пиво с нормативным (стандартизированным) содержанием объемной доли этилового спирта свыше 0,5 процента и до 8,6 процента включительно - 21 рубль за 1 литр</a:t>
            </a:r>
            <a:endParaRPr lang="ru-RU" sz="1400" dirty="0">
              <a:latin typeface="Open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B587E0-D5C8-4E1E-8307-AFB090F6E17C}"/>
              </a:ext>
            </a:extLst>
          </p:cNvPr>
          <p:cNvSpPr/>
          <p:nvPr/>
        </p:nvSpPr>
        <p:spPr>
          <a:xfrm>
            <a:off x="5756134" y="5967527"/>
            <a:ext cx="5604962" cy="307777"/>
          </a:xfrm>
          <a:prstGeom prst="rect">
            <a:avLst/>
          </a:prstGeom>
          <a:solidFill>
            <a:srgbClr val="EFC547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Open Sans"/>
                <a:ea typeface="Times New Roman" panose="02020603050405020304" pitchFamily="18" charset="0"/>
              </a:rPr>
              <a:t>Сигареты, папиросы - 1 890 рублей за 1 000 штук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D316E1-1DA4-43DC-9CBC-2ABE62825331}"/>
              </a:ext>
            </a:extLst>
          </p:cNvPr>
          <p:cNvSpPr/>
          <p:nvPr/>
        </p:nvSpPr>
        <p:spPr>
          <a:xfrm>
            <a:off x="5756134" y="6327537"/>
            <a:ext cx="3831370" cy="307777"/>
          </a:xfrm>
          <a:prstGeom prst="rect">
            <a:avLst/>
          </a:prstGeom>
          <a:solidFill>
            <a:srgbClr val="EFC547"/>
          </a:solidFill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Open Sans"/>
                <a:ea typeface="Times New Roman" panose="02020603050405020304" pitchFamily="18" charset="0"/>
              </a:rPr>
              <a:t>Дизельное топливо - 8 541 рубль за 1 тонну</a:t>
            </a:r>
          </a:p>
        </p:txBody>
      </p:sp>
    </p:spTree>
    <p:extLst>
      <p:ext uri="{BB962C8B-B14F-4D97-AF65-F5344CB8AC3E}">
        <p14:creationId xmlns:p14="http://schemas.microsoft.com/office/powerpoint/2010/main" val="2998263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942" y="36105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Исполнение бюджета МО г. Новороссийск</a:t>
            </a:r>
          </a:p>
        </p:txBody>
      </p:sp>
      <p:graphicFrame>
        <p:nvGraphicFramePr>
          <p:cNvPr id="190" name="Диаграмма 189">
            <a:extLst>
              <a:ext uri="{FF2B5EF4-FFF2-40B4-BE49-F238E27FC236}">
                <a16:creationId xmlns:a16="http://schemas.microsoft.com/office/drawing/2014/main" id="{A8D52B89-B8C1-4026-BAC5-44004012C1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611965"/>
              </p:ext>
            </p:extLst>
          </p:nvPr>
        </p:nvGraphicFramePr>
        <p:xfrm>
          <a:off x="334800" y="812196"/>
          <a:ext cx="5549165" cy="5721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1" name="Рисунок 190">
            <a:extLst>
              <a:ext uri="{FF2B5EF4-FFF2-40B4-BE49-F238E27FC236}">
                <a16:creationId xmlns:a16="http://schemas.microsoft.com/office/drawing/2014/main" id="{CAB5AB93-ACBA-4CB8-9108-E839CBEDB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97904" flipV="1">
            <a:off x="955781" y="2184259"/>
            <a:ext cx="3743167" cy="1691325"/>
          </a:xfrm>
          <a:prstGeom prst="rect">
            <a:avLst/>
          </a:prstGeom>
        </p:spPr>
      </p:pic>
      <p:sp>
        <p:nvSpPr>
          <p:cNvPr id="192" name="TextBox 191">
            <a:extLst>
              <a:ext uri="{FF2B5EF4-FFF2-40B4-BE49-F238E27FC236}">
                <a16:creationId xmlns:a16="http://schemas.microsoft.com/office/drawing/2014/main" id="{1B8D0960-D7F7-4CE2-B077-FE3F3BF43C94}"/>
              </a:ext>
            </a:extLst>
          </p:cNvPr>
          <p:cNvSpPr txBox="1"/>
          <p:nvPr/>
        </p:nvSpPr>
        <p:spPr>
          <a:xfrm rot="18009066">
            <a:off x="1641664" y="2488914"/>
            <a:ext cx="1479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114,2%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AE2BB9-1655-4219-9AEB-C6F862E96361}"/>
              </a:ext>
            </a:extLst>
          </p:cNvPr>
          <p:cNvSpPr txBox="1"/>
          <p:nvPr/>
        </p:nvSpPr>
        <p:spPr>
          <a:xfrm>
            <a:off x="4646190" y="1182927"/>
            <a:ext cx="1237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(млн. руб.)</a:t>
            </a:r>
          </a:p>
        </p:txBody>
      </p:sp>
      <p:graphicFrame>
        <p:nvGraphicFramePr>
          <p:cNvPr id="193" name="Диаграмма 192">
            <a:extLst>
              <a:ext uri="{FF2B5EF4-FFF2-40B4-BE49-F238E27FC236}">
                <a16:creationId xmlns:a16="http://schemas.microsoft.com/office/drawing/2014/main" id="{6C768FC1-4F72-4CA3-98E0-19240F69C0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7275436"/>
              </p:ext>
            </p:extLst>
          </p:nvPr>
        </p:nvGraphicFramePr>
        <p:xfrm>
          <a:off x="6308037" y="812196"/>
          <a:ext cx="5369561" cy="5721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4" name="TextBox 193">
            <a:extLst>
              <a:ext uri="{FF2B5EF4-FFF2-40B4-BE49-F238E27FC236}">
                <a16:creationId xmlns:a16="http://schemas.microsoft.com/office/drawing/2014/main" id="{6F592B05-A5A7-40E5-8AAA-76F947035629}"/>
              </a:ext>
            </a:extLst>
          </p:cNvPr>
          <p:cNvSpPr txBox="1"/>
          <p:nvPr/>
        </p:nvSpPr>
        <p:spPr>
          <a:xfrm>
            <a:off x="10195355" y="1182927"/>
            <a:ext cx="1237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(млн. руб.)</a:t>
            </a:r>
          </a:p>
        </p:txBody>
      </p:sp>
      <p:pic>
        <p:nvPicPr>
          <p:cNvPr id="197" name="Рисунок 196">
            <a:extLst>
              <a:ext uri="{FF2B5EF4-FFF2-40B4-BE49-F238E27FC236}">
                <a16:creationId xmlns:a16="http://schemas.microsoft.com/office/drawing/2014/main" id="{8CDEAD26-A729-483F-9F90-A45CEA952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97904" flipV="1">
            <a:off x="6858244" y="2354868"/>
            <a:ext cx="3743167" cy="1691325"/>
          </a:xfrm>
          <a:prstGeom prst="rect">
            <a:avLst/>
          </a:prstGeom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B7C125FB-5F19-409F-824A-A171B00017C9}"/>
              </a:ext>
            </a:extLst>
          </p:cNvPr>
          <p:cNvSpPr txBox="1"/>
          <p:nvPr/>
        </p:nvSpPr>
        <p:spPr>
          <a:xfrm rot="18040672">
            <a:off x="7520353" y="2642667"/>
            <a:ext cx="1479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111,5%</a:t>
            </a:r>
          </a:p>
        </p:txBody>
      </p:sp>
    </p:spTree>
    <p:extLst>
      <p:ext uri="{BB962C8B-B14F-4D97-AF65-F5344CB8AC3E}">
        <p14:creationId xmlns:p14="http://schemas.microsoft.com/office/powerpoint/2010/main" val="3268299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942" y="36105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доходной части бюджета МО г. Новороссийск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1DD1C45C-05BE-4B25-A621-ACEB5CC12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3764661"/>
              </p:ext>
            </p:extLst>
          </p:nvPr>
        </p:nvGraphicFramePr>
        <p:xfrm>
          <a:off x="6361043" y="769373"/>
          <a:ext cx="5314124" cy="2313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F1BD22-9B13-46C6-AB01-84DB71FD8F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5371688"/>
              </p:ext>
            </p:extLst>
          </p:nvPr>
        </p:nvGraphicFramePr>
        <p:xfrm>
          <a:off x="516833" y="719583"/>
          <a:ext cx="5173065" cy="2406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452E4A7-373A-4021-B7BE-7B8CF25CD3DC}"/>
              </a:ext>
            </a:extLst>
          </p:cNvPr>
          <p:cNvGrpSpPr/>
          <p:nvPr/>
        </p:nvGrpSpPr>
        <p:grpSpPr>
          <a:xfrm>
            <a:off x="2911985" y="3082816"/>
            <a:ext cx="6480313" cy="3625810"/>
            <a:chOff x="1882468" y="3378278"/>
            <a:chExt cx="5173065" cy="3479722"/>
          </a:xfrm>
        </p:grpSpPr>
        <p:graphicFrame>
          <p:nvGraphicFramePr>
            <p:cNvPr id="15" name="Диаграмма 14">
              <a:extLst>
                <a:ext uri="{FF2B5EF4-FFF2-40B4-BE49-F238E27FC236}">
                  <a16:creationId xmlns:a16="http://schemas.microsoft.com/office/drawing/2014/main" id="{F371195D-81B2-4484-B5F5-6DE48C19C01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1507373"/>
                </p:ext>
              </p:extLst>
            </p:nvPr>
          </p:nvGraphicFramePr>
          <p:xfrm>
            <a:off x="1882468" y="3378278"/>
            <a:ext cx="5173065" cy="3479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977AFBFD-3816-4840-9273-8EFC72362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603963" flipH="1" flipV="1">
              <a:off x="3482580" y="4713997"/>
              <a:ext cx="1926028" cy="117632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0F24D28-B1C7-4EF9-B085-A9C2A359A859}"/>
                </a:ext>
              </a:extLst>
            </p:cNvPr>
            <p:cNvSpPr txBox="1"/>
            <p:nvPr/>
          </p:nvSpPr>
          <p:spPr>
            <a:xfrm rot="20320074">
              <a:off x="3684154" y="5132881"/>
              <a:ext cx="14792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+ 17%</a:t>
              </a: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DFFE83D-5857-4FE0-AABA-5C9AC8FBF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137497" flipH="1">
              <a:off x="3527800" y="3906388"/>
              <a:ext cx="1791934" cy="117632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3ADD6B-B742-4323-8AB8-4D72431BB799}"/>
                </a:ext>
              </a:extLst>
            </p:cNvPr>
            <p:cNvSpPr txBox="1"/>
            <p:nvPr/>
          </p:nvSpPr>
          <p:spPr>
            <a:xfrm rot="20320074">
              <a:off x="3659775" y="3991133"/>
              <a:ext cx="14792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+ 39%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6EBF336-C421-44AA-A53C-E9E4CD960637}"/>
              </a:ext>
            </a:extLst>
          </p:cNvPr>
          <p:cNvSpPr txBox="1"/>
          <p:nvPr/>
        </p:nvSpPr>
        <p:spPr>
          <a:xfrm>
            <a:off x="4161182" y="739942"/>
            <a:ext cx="5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116234-3030-4A51-B48C-715925F57CDA}"/>
              </a:ext>
            </a:extLst>
          </p:cNvPr>
          <p:cNvSpPr txBox="1"/>
          <p:nvPr/>
        </p:nvSpPr>
        <p:spPr>
          <a:xfrm>
            <a:off x="9852990" y="769373"/>
            <a:ext cx="5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0199ED-54EA-4F51-9114-58A5377AB999}"/>
              </a:ext>
            </a:extLst>
          </p:cNvPr>
          <p:cNvSpPr txBox="1"/>
          <p:nvPr/>
        </p:nvSpPr>
        <p:spPr>
          <a:xfrm>
            <a:off x="7877552" y="3375502"/>
            <a:ext cx="140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915503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48139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налоговых доходов бюджета </a:t>
            </a:r>
            <a:b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 г. Новороссийск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DE53B126-7009-4572-ACA3-C8D72ACBB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931845"/>
              </p:ext>
            </p:extLst>
          </p:nvPr>
        </p:nvGraphicFramePr>
        <p:xfrm>
          <a:off x="251790" y="737088"/>
          <a:ext cx="5733547" cy="4543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E8BD9BA2-5C38-4FB4-978C-F3362A484F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0535102"/>
              </p:ext>
            </p:extLst>
          </p:nvPr>
        </p:nvGraphicFramePr>
        <p:xfrm>
          <a:off x="5088835" y="1059628"/>
          <a:ext cx="6326751" cy="5363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6176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48139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неналоговых доходов бюджета </a:t>
            </a:r>
            <a:b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 г. Новороссийск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96C0987-FE3D-469A-97DB-53CF6710AF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736730"/>
              </p:ext>
            </p:extLst>
          </p:nvPr>
        </p:nvGraphicFramePr>
        <p:xfrm>
          <a:off x="413447" y="887179"/>
          <a:ext cx="5673297" cy="495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9E1CF4E-BDA2-44ED-B196-C7099ABBF5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9697548"/>
              </p:ext>
            </p:extLst>
          </p:nvPr>
        </p:nvGraphicFramePr>
        <p:xfrm>
          <a:off x="4452730" y="1011946"/>
          <a:ext cx="7544519" cy="5743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2469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942" y="36105"/>
            <a:ext cx="1005840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расходной части бюджета МО г. Новороссийск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53678CC-AE86-4146-AEF5-50558B923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856633"/>
              </p:ext>
            </p:extLst>
          </p:nvPr>
        </p:nvGraphicFramePr>
        <p:xfrm>
          <a:off x="-533810" y="644324"/>
          <a:ext cx="4858830" cy="335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F1EA93FB-AF9F-4DAA-9C1A-EA3E68CE01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611345"/>
              </p:ext>
            </p:extLst>
          </p:nvPr>
        </p:nvGraphicFramePr>
        <p:xfrm>
          <a:off x="4648239" y="1014004"/>
          <a:ext cx="4352447" cy="3516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E4D2697-A902-45FB-A195-92D1602B65B6}"/>
              </a:ext>
            </a:extLst>
          </p:cNvPr>
          <p:cNvSpPr/>
          <p:nvPr/>
        </p:nvSpPr>
        <p:spPr>
          <a:xfrm>
            <a:off x="7017477" y="813949"/>
            <a:ext cx="415499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Отрасли социальной сферы, %  </a:t>
            </a: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113940BB-669C-47FB-BB84-F7D13B59C0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4433532"/>
              </p:ext>
            </p:extLst>
          </p:nvPr>
        </p:nvGraphicFramePr>
        <p:xfrm>
          <a:off x="1237170" y="3292149"/>
          <a:ext cx="4858830" cy="335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1DCB2C11-3A46-4D67-BBD6-106774911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5091090"/>
              </p:ext>
            </p:extLst>
          </p:nvPr>
        </p:nvGraphicFramePr>
        <p:xfrm>
          <a:off x="7879791" y="3292149"/>
          <a:ext cx="4352447" cy="3516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86E2656-2D35-4529-AEED-348E7CC85CB6}"/>
              </a:ext>
            </a:extLst>
          </p:cNvPr>
          <p:cNvSpPr txBox="1"/>
          <p:nvPr/>
        </p:nvSpPr>
        <p:spPr>
          <a:xfrm>
            <a:off x="6169338" y="1861776"/>
            <a:ext cx="103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2017 год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8E6CE3-E418-4D2D-8F60-34389619E7EE}"/>
              </a:ext>
            </a:extLst>
          </p:cNvPr>
          <p:cNvSpPr txBox="1"/>
          <p:nvPr/>
        </p:nvSpPr>
        <p:spPr>
          <a:xfrm>
            <a:off x="9374725" y="4110703"/>
            <a:ext cx="103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2018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E70B4-5783-4A1E-9F21-9D621D0C9E1C}"/>
              </a:ext>
            </a:extLst>
          </p:cNvPr>
          <p:cNvSpPr txBox="1"/>
          <p:nvPr/>
        </p:nvSpPr>
        <p:spPr>
          <a:xfrm>
            <a:off x="2946785" y="1068558"/>
            <a:ext cx="5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9385D2-6467-4D21-BCA9-E64D1F667330}"/>
              </a:ext>
            </a:extLst>
          </p:cNvPr>
          <p:cNvSpPr txBox="1"/>
          <p:nvPr/>
        </p:nvSpPr>
        <p:spPr>
          <a:xfrm>
            <a:off x="4440641" y="3813916"/>
            <a:ext cx="51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875057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46508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Основные программы, реализуемые в МО г. Новороссийск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455CED0-3792-4D79-A844-8B6DB2EFA248}"/>
              </a:ext>
            </a:extLst>
          </p:cNvPr>
          <p:cNvGrpSpPr/>
          <p:nvPr/>
        </p:nvGrpSpPr>
        <p:grpSpPr>
          <a:xfrm>
            <a:off x="257940" y="827754"/>
            <a:ext cx="11596129" cy="5552099"/>
            <a:chOff x="257940" y="827754"/>
            <a:chExt cx="11596129" cy="5552099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D63F89DB-76B8-4020-8925-2F672D13D6F4}"/>
                </a:ext>
              </a:extLst>
            </p:cNvPr>
            <p:cNvGrpSpPr/>
            <p:nvPr/>
          </p:nvGrpSpPr>
          <p:grpSpPr>
            <a:xfrm>
              <a:off x="2639993" y="2041497"/>
              <a:ext cx="6891498" cy="3586833"/>
              <a:chOff x="2162042" y="524155"/>
              <a:chExt cx="7330109" cy="4988198"/>
            </a:xfrm>
          </p:grpSpPr>
          <p:sp>
            <p:nvSpPr>
              <p:cNvPr id="26" name="Shape 3262">
                <a:extLst>
                  <a:ext uri="{FF2B5EF4-FFF2-40B4-BE49-F238E27FC236}">
                    <a16:creationId xmlns:a16="http://schemas.microsoft.com/office/drawing/2014/main" id="{794B6084-8E35-4469-982B-D8FC5EBA2D96}"/>
                  </a:ext>
                </a:extLst>
              </p:cNvPr>
              <p:cNvSpPr/>
              <p:nvPr/>
            </p:nvSpPr>
            <p:spPr>
              <a:xfrm>
                <a:off x="5782848" y="4104700"/>
                <a:ext cx="1" cy="132899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27" name="Shape 3266">
                <a:extLst>
                  <a:ext uri="{FF2B5EF4-FFF2-40B4-BE49-F238E27FC236}">
                    <a16:creationId xmlns:a16="http://schemas.microsoft.com/office/drawing/2014/main" id="{895E6180-B297-4982-9888-692FCDB4F9BE}"/>
                  </a:ext>
                </a:extLst>
              </p:cNvPr>
              <p:cNvSpPr/>
              <p:nvPr/>
            </p:nvSpPr>
            <p:spPr>
              <a:xfrm flipH="1" flipV="1">
                <a:off x="3274962" y="2081425"/>
                <a:ext cx="1401449" cy="566070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28" name="Shape 3272">
                <a:extLst>
                  <a:ext uri="{FF2B5EF4-FFF2-40B4-BE49-F238E27FC236}">
                    <a16:creationId xmlns:a16="http://schemas.microsoft.com/office/drawing/2014/main" id="{C4DE13AB-1E20-4747-A46B-78A63C66E9F3}"/>
                  </a:ext>
                </a:extLst>
              </p:cNvPr>
              <p:cNvSpPr/>
              <p:nvPr/>
            </p:nvSpPr>
            <p:spPr>
              <a:xfrm flipV="1">
                <a:off x="5782848" y="1768766"/>
                <a:ext cx="1" cy="132899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29" name="Shape 3278">
                <a:extLst>
                  <a:ext uri="{FF2B5EF4-FFF2-40B4-BE49-F238E27FC236}">
                    <a16:creationId xmlns:a16="http://schemas.microsoft.com/office/drawing/2014/main" id="{EA9C5531-D78A-4C70-AC5B-31E9A622F8F8}"/>
                  </a:ext>
                </a:extLst>
              </p:cNvPr>
              <p:cNvSpPr/>
              <p:nvPr/>
            </p:nvSpPr>
            <p:spPr>
              <a:xfrm flipH="1">
                <a:off x="3274970" y="3389045"/>
                <a:ext cx="1401449" cy="566069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0" name="Shape 3287">
                <a:extLst>
                  <a:ext uri="{FF2B5EF4-FFF2-40B4-BE49-F238E27FC236}">
                    <a16:creationId xmlns:a16="http://schemas.microsoft.com/office/drawing/2014/main" id="{98BAC662-01C4-452E-A70D-54511BC3BB35}"/>
                  </a:ext>
                </a:extLst>
              </p:cNvPr>
              <p:cNvSpPr/>
              <p:nvPr/>
            </p:nvSpPr>
            <p:spPr>
              <a:xfrm flipH="1">
                <a:off x="4625998" y="3873871"/>
                <a:ext cx="168427" cy="135197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1" name="Shape 3291">
                <a:extLst>
                  <a:ext uri="{FF2B5EF4-FFF2-40B4-BE49-F238E27FC236}">
                    <a16:creationId xmlns:a16="http://schemas.microsoft.com/office/drawing/2014/main" id="{5CB79118-C0C7-4019-8011-3E577496DB78}"/>
                  </a:ext>
                </a:extLst>
              </p:cNvPr>
              <p:cNvSpPr/>
              <p:nvPr/>
            </p:nvSpPr>
            <p:spPr>
              <a:xfrm flipH="1" flipV="1">
                <a:off x="4633472" y="2030582"/>
                <a:ext cx="261146" cy="209629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2" name="Shape 3297">
                <a:extLst>
                  <a:ext uri="{FF2B5EF4-FFF2-40B4-BE49-F238E27FC236}">
                    <a16:creationId xmlns:a16="http://schemas.microsoft.com/office/drawing/2014/main" id="{D6ADDF15-D274-4BF4-A7B4-4E0316558DF6}"/>
                  </a:ext>
                </a:extLst>
              </p:cNvPr>
              <p:cNvSpPr/>
              <p:nvPr/>
            </p:nvSpPr>
            <p:spPr>
              <a:xfrm flipV="1">
                <a:off x="6911374" y="2081422"/>
                <a:ext cx="1401449" cy="566071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3" name="Shape 3304">
                <a:extLst>
                  <a:ext uri="{FF2B5EF4-FFF2-40B4-BE49-F238E27FC236}">
                    <a16:creationId xmlns:a16="http://schemas.microsoft.com/office/drawing/2014/main" id="{A6202200-C487-4E4E-A326-AA47F97EC9E0}"/>
                  </a:ext>
                </a:extLst>
              </p:cNvPr>
              <p:cNvSpPr/>
              <p:nvPr/>
            </p:nvSpPr>
            <p:spPr>
              <a:xfrm flipV="1">
                <a:off x="6701911" y="2030582"/>
                <a:ext cx="261148" cy="209629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4" name="Shape 3318">
                <a:extLst>
                  <a:ext uri="{FF2B5EF4-FFF2-40B4-BE49-F238E27FC236}">
                    <a16:creationId xmlns:a16="http://schemas.microsoft.com/office/drawing/2014/main" id="{A1528218-5FA2-4DEA-9F1C-1F13D4B1C78C}"/>
                  </a:ext>
                </a:extLst>
              </p:cNvPr>
              <p:cNvSpPr/>
              <p:nvPr/>
            </p:nvSpPr>
            <p:spPr>
              <a:xfrm>
                <a:off x="6694282" y="3873871"/>
                <a:ext cx="168427" cy="135197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5" name="Shape 3327">
                <a:extLst>
                  <a:ext uri="{FF2B5EF4-FFF2-40B4-BE49-F238E27FC236}">
                    <a16:creationId xmlns:a16="http://schemas.microsoft.com/office/drawing/2014/main" id="{37D3C926-7303-4514-84C3-1B14079BF217}"/>
                  </a:ext>
                </a:extLst>
              </p:cNvPr>
              <p:cNvSpPr/>
              <p:nvPr/>
            </p:nvSpPr>
            <p:spPr>
              <a:xfrm>
                <a:off x="6911374" y="3389045"/>
                <a:ext cx="1401449" cy="566069"/>
              </a:xfrm>
              <a:prstGeom prst="line">
                <a:avLst/>
              </a:prstGeom>
              <a:ln>
                <a:tailEnd type="oval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pPr defTabSz="457130">
                  <a:defRPr sz="1200">
                    <a:uFillTx/>
                    <a:latin typeface="+mj-lt"/>
                    <a:ea typeface="+mj-ea"/>
                    <a:cs typeface="+mj-cs"/>
                    <a:sym typeface="Helvetica"/>
                  </a:defRPr>
                </a:pPr>
                <a:endParaRPr sz="1200" kern="0">
                  <a:solidFill>
                    <a:sysClr val="windowText" lastClr="000000"/>
                  </a:solidFill>
                  <a:latin typeface="微软雅黑"/>
                  <a:ea typeface="微软雅黑"/>
                  <a:cs typeface="+mj-cs"/>
                  <a:sym typeface="Helvetica"/>
                </a:endParaRPr>
              </a:p>
            </p:txBody>
          </p:sp>
          <p:sp>
            <p:nvSpPr>
              <p:cNvPr id="36" name="Shape 3300">
                <a:extLst>
                  <a:ext uri="{FF2B5EF4-FFF2-40B4-BE49-F238E27FC236}">
                    <a16:creationId xmlns:a16="http://schemas.microsoft.com/office/drawing/2014/main" id="{56789071-EDA7-4164-A2B8-1E1661FBC94F}"/>
                  </a:ext>
                </a:extLst>
              </p:cNvPr>
              <p:cNvSpPr/>
              <p:nvPr/>
            </p:nvSpPr>
            <p:spPr>
              <a:xfrm>
                <a:off x="4866392" y="2056125"/>
                <a:ext cx="1803558" cy="1876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r>
                  <a:rPr lang="ru-RU" sz="2800" b="1" kern="0" dirty="0">
                    <a:solidFill>
                      <a:sysClr val="windowText" lastClr="000000"/>
                    </a:solidFill>
                    <a:uFill>
                      <a:solidFill/>
                    </a:uFill>
                    <a:latin typeface="微软雅黑"/>
                    <a:ea typeface="微软雅黑"/>
                    <a:sym typeface="Calibri"/>
                  </a:rPr>
                  <a:t>98,8%</a:t>
                </a:r>
              </a:p>
            </p:txBody>
          </p:sp>
          <p:sp>
            <p:nvSpPr>
              <p:cNvPr id="37" name="Shape 3290">
                <a:extLst>
                  <a:ext uri="{FF2B5EF4-FFF2-40B4-BE49-F238E27FC236}">
                    <a16:creationId xmlns:a16="http://schemas.microsoft.com/office/drawing/2014/main" id="{2A11F5AD-E790-41F6-97C9-2723C11EB1CD}"/>
                  </a:ext>
                </a:extLst>
              </p:cNvPr>
              <p:cNvSpPr/>
              <p:nvPr/>
            </p:nvSpPr>
            <p:spPr>
              <a:xfrm rot="5400000">
                <a:off x="3633078" y="1013977"/>
                <a:ext cx="962999" cy="925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656E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38" name="Shape 3271">
                <a:extLst>
                  <a:ext uri="{FF2B5EF4-FFF2-40B4-BE49-F238E27FC236}">
                    <a16:creationId xmlns:a16="http://schemas.microsoft.com/office/drawing/2014/main" id="{C485D2FA-7CFF-4082-B1CD-04CF43003B58}"/>
                  </a:ext>
                </a:extLst>
              </p:cNvPr>
              <p:cNvSpPr/>
              <p:nvPr/>
            </p:nvSpPr>
            <p:spPr>
              <a:xfrm rot="13500000" flipH="1">
                <a:off x="5369375" y="507177"/>
                <a:ext cx="819374" cy="853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39" name="Shape 3303">
                <a:extLst>
                  <a:ext uri="{FF2B5EF4-FFF2-40B4-BE49-F238E27FC236}">
                    <a16:creationId xmlns:a16="http://schemas.microsoft.com/office/drawing/2014/main" id="{311CC069-1615-4BD9-8208-A26A6E694ECD}"/>
                  </a:ext>
                </a:extLst>
              </p:cNvPr>
              <p:cNvSpPr/>
              <p:nvPr/>
            </p:nvSpPr>
            <p:spPr>
              <a:xfrm rot="16200000" flipH="1">
                <a:off x="7003234" y="1013977"/>
                <a:ext cx="962999" cy="925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656E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0" name="Shape 3277">
                <a:extLst>
                  <a:ext uri="{FF2B5EF4-FFF2-40B4-BE49-F238E27FC236}">
                    <a16:creationId xmlns:a16="http://schemas.microsoft.com/office/drawing/2014/main" id="{FF17A817-2553-4773-B122-722E3012D222}"/>
                  </a:ext>
                </a:extLst>
              </p:cNvPr>
              <p:cNvSpPr/>
              <p:nvPr/>
            </p:nvSpPr>
            <p:spPr>
              <a:xfrm rot="900000">
                <a:off x="2162042" y="3855711"/>
                <a:ext cx="925511" cy="962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1" name="Shape 3286">
                <a:extLst>
                  <a:ext uri="{FF2B5EF4-FFF2-40B4-BE49-F238E27FC236}">
                    <a16:creationId xmlns:a16="http://schemas.microsoft.com/office/drawing/2014/main" id="{A5D62AD8-56D0-40E8-9B02-C9772587371A}"/>
                  </a:ext>
                </a:extLst>
              </p:cNvPr>
              <p:cNvSpPr/>
              <p:nvPr/>
            </p:nvSpPr>
            <p:spPr>
              <a:xfrm>
                <a:off x="3651822" y="4064220"/>
                <a:ext cx="925513" cy="962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03AE9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2" name="Shape 3261">
                <a:extLst>
                  <a:ext uri="{FF2B5EF4-FFF2-40B4-BE49-F238E27FC236}">
                    <a16:creationId xmlns:a16="http://schemas.microsoft.com/office/drawing/2014/main" id="{3919A884-2BF2-45D7-8435-576E062EEB33}"/>
                  </a:ext>
                </a:extLst>
              </p:cNvPr>
              <p:cNvSpPr/>
              <p:nvPr/>
            </p:nvSpPr>
            <p:spPr>
              <a:xfrm rot="18900000">
                <a:off x="5363555" y="4660957"/>
                <a:ext cx="862679" cy="851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3" name="Shape 3317">
                <a:extLst>
                  <a:ext uri="{FF2B5EF4-FFF2-40B4-BE49-F238E27FC236}">
                    <a16:creationId xmlns:a16="http://schemas.microsoft.com/office/drawing/2014/main" id="{494DC194-BC5B-4D41-9200-577F955271A8}"/>
                  </a:ext>
                </a:extLst>
              </p:cNvPr>
              <p:cNvSpPr/>
              <p:nvPr/>
            </p:nvSpPr>
            <p:spPr>
              <a:xfrm flipH="1">
                <a:off x="6924920" y="4064220"/>
                <a:ext cx="925513" cy="962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4" name="Shape 3296">
                <a:extLst>
                  <a:ext uri="{FF2B5EF4-FFF2-40B4-BE49-F238E27FC236}">
                    <a16:creationId xmlns:a16="http://schemas.microsoft.com/office/drawing/2014/main" id="{BF43A261-3809-4BDC-92D9-E37184DB2427}"/>
                  </a:ext>
                </a:extLst>
              </p:cNvPr>
              <p:cNvSpPr/>
              <p:nvPr/>
            </p:nvSpPr>
            <p:spPr>
              <a:xfrm rot="17100000" flipH="1">
                <a:off x="8464789" y="1239866"/>
                <a:ext cx="962997" cy="925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5" name="Shape 3326">
                <a:extLst>
                  <a:ext uri="{FF2B5EF4-FFF2-40B4-BE49-F238E27FC236}">
                    <a16:creationId xmlns:a16="http://schemas.microsoft.com/office/drawing/2014/main" id="{04D898C5-0F18-4845-B7A5-5443E60B5102}"/>
                  </a:ext>
                </a:extLst>
              </p:cNvPr>
              <p:cNvSpPr/>
              <p:nvPr/>
            </p:nvSpPr>
            <p:spPr>
              <a:xfrm rot="20700000" flipH="1">
                <a:off x="8566640" y="3876697"/>
                <a:ext cx="925511" cy="962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  <p:sp>
            <p:nvSpPr>
              <p:cNvPr id="46" name="Shape 3265">
                <a:extLst>
                  <a:ext uri="{FF2B5EF4-FFF2-40B4-BE49-F238E27FC236}">
                    <a16:creationId xmlns:a16="http://schemas.microsoft.com/office/drawing/2014/main" id="{63C86184-E5CC-48E7-B31E-8CCD867DDD35}"/>
                  </a:ext>
                </a:extLst>
              </p:cNvPr>
              <p:cNvSpPr/>
              <p:nvPr/>
            </p:nvSpPr>
            <p:spPr>
              <a:xfrm rot="4500000">
                <a:off x="2143300" y="1336777"/>
                <a:ext cx="962997" cy="925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4400" y="0"/>
                      <a:pt x="18000" y="0"/>
                      <a:pt x="21600" y="0"/>
                    </a:cubicBezTo>
                    <a:cubicBezTo>
                      <a:pt x="21600" y="3600"/>
                      <a:pt x="21600" y="7200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57130"/>
                <a:endParaRPr kern="0">
                  <a:solidFill>
                    <a:sysClr val="windowText" lastClr="000000"/>
                  </a:solidFill>
                  <a:uFill>
                    <a:solidFill/>
                  </a:uFill>
                  <a:latin typeface="微软雅黑"/>
                  <a:ea typeface="微软雅黑"/>
                  <a:sym typeface="Calibri"/>
                </a:endParaRPr>
              </a:p>
            </p:txBody>
          </p:sp>
        </p:grp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DA10515-ADCA-4C32-8DE8-A9C38EE6BA1A}"/>
                </a:ext>
              </a:extLst>
            </p:cNvPr>
            <p:cNvSpPr/>
            <p:nvPr/>
          </p:nvSpPr>
          <p:spPr>
            <a:xfrm>
              <a:off x="257940" y="2163851"/>
              <a:ext cx="2635973" cy="16724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«Социальная поддержка отдельных категорий населения муниципального образования город Новороссийск»</a:t>
              </a:r>
              <a:endParaRPr lang="ru-RU" sz="1600" dirty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674FD13-29FF-42DC-8DFF-AFD5647F57F3}"/>
                </a:ext>
              </a:extLst>
            </p:cNvPr>
            <p:cNvSpPr/>
            <p:nvPr/>
          </p:nvSpPr>
          <p:spPr>
            <a:xfrm>
              <a:off x="2455288" y="901301"/>
              <a:ext cx="2616741" cy="1445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«Поддержка некоммерческих организаций и содействие развитию гражданского общества»</a:t>
              </a:r>
              <a:endParaRPr lang="ru-RU" sz="1600" dirty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5569AAF4-04B2-40CC-B0C0-A356F11CBEF7}"/>
                </a:ext>
              </a:extLst>
            </p:cNvPr>
            <p:cNvSpPr/>
            <p:nvPr/>
          </p:nvSpPr>
          <p:spPr>
            <a:xfrm>
              <a:off x="7209019" y="827754"/>
              <a:ext cx="2397646" cy="1445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«Организация летнего отдыха, оздоровления, занятости детей и подростков»</a:t>
              </a:r>
              <a:endParaRPr lang="ru-RU" sz="1600" dirty="0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6276B4-4CD3-4E2B-A365-1CF24B4BC307}"/>
                </a:ext>
              </a:extLst>
            </p:cNvPr>
            <p:cNvSpPr/>
            <p:nvPr/>
          </p:nvSpPr>
          <p:spPr>
            <a:xfrm>
              <a:off x="4797829" y="1176635"/>
              <a:ext cx="2596342" cy="765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«Молодежь Новороссийска»</a:t>
              </a:r>
              <a:endParaRPr lang="ru-RU" sz="1600" dirty="0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04495D47-6614-43BC-AD35-56A1EE1BDC8C}"/>
                </a:ext>
              </a:extLst>
            </p:cNvPr>
            <p:cNvSpPr/>
            <p:nvPr/>
          </p:nvSpPr>
          <p:spPr>
            <a:xfrm>
              <a:off x="9466946" y="2091512"/>
              <a:ext cx="2072897" cy="1445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</a:t>
              </a:r>
              <a:br>
                <a:rPr lang="ru-RU" sz="1600" b="1" dirty="0"/>
              </a:br>
              <a:r>
                <a:rPr lang="ru-RU" sz="1600" b="1" dirty="0"/>
                <a:t>«Развитие образования в городе Новороссийске»</a:t>
              </a:r>
              <a:endParaRPr lang="ru-RU" sz="1600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528A328D-93CE-438D-9874-B849E937F580}"/>
                </a:ext>
              </a:extLst>
            </p:cNvPr>
            <p:cNvSpPr/>
            <p:nvPr/>
          </p:nvSpPr>
          <p:spPr>
            <a:xfrm>
              <a:off x="386560" y="4298593"/>
              <a:ext cx="2439060" cy="1445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«Развитие транспортной системы муниципального образования город Новороссийск»</a:t>
              </a:r>
              <a:endParaRPr lang="ru-RU" sz="1600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DF0CDFA-23A5-4A45-9D33-7FE0DB722390}"/>
                </a:ext>
              </a:extLst>
            </p:cNvPr>
            <p:cNvSpPr/>
            <p:nvPr/>
          </p:nvSpPr>
          <p:spPr>
            <a:xfrm>
              <a:off x="9405617" y="4168768"/>
              <a:ext cx="2448452" cy="1445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«Развитие физической культуры и спорта в муниципальном образовании город Новороссийск»</a:t>
              </a:r>
              <a:endParaRPr lang="ru-RU" sz="1600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62DA0C0-0897-4E5F-AC82-01CC65345868}"/>
                </a:ext>
              </a:extLst>
            </p:cNvPr>
            <p:cNvSpPr/>
            <p:nvPr/>
          </p:nvSpPr>
          <p:spPr>
            <a:xfrm>
              <a:off x="2517457" y="5223153"/>
              <a:ext cx="2493653" cy="992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«Поддержка малого и среднего предпринимательства»</a:t>
              </a:r>
              <a:endParaRPr lang="ru-RU" sz="1600" dirty="0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573B5335-4153-4A47-9B75-2C12716018A6}"/>
                </a:ext>
              </a:extLst>
            </p:cNvPr>
            <p:cNvSpPr/>
            <p:nvPr/>
          </p:nvSpPr>
          <p:spPr>
            <a:xfrm>
              <a:off x="4931205" y="5614477"/>
              <a:ext cx="2277814" cy="765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«Доступная среда»</a:t>
              </a:r>
              <a:endParaRPr lang="ru-RU" sz="1600" dirty="0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6AD30F8E-5348-4C55-83A2-687ABC6AACA1}"/>
                </a:ext>
              </a:extLst>
            </p:cNvPr>
            <p:cNvSpPr/>
            <p:nvPr/>
          </p:nvSpPr>
          <p:spPr>
            <a:xfrm>
              <a:off x="7084848" y="5287937"/>
              <a:ext cx="2267616" cy="765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/>
                <a:t>Муниципальная программа «Развитие отрасли Культура»</a:t>
              </a:r>
              <a:endParaRPr lang="ru-RU" sz="1600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8E50B90-94B3-415B-A7FB-AB5F55EE0F89}"/>
              </a:ext>
            </a:extLst>
          </p:cNvPr>
          <p:cNvSpPr txBox="1"/>
          <p:nvPr/>
        </p:nvSpPr>
        <p:spPr>
          <a:xfrm>
            <a:off x="10001458" y="945717"/>
            <a:ext cx="1795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млн. рублей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9406E3-A20D-4209-BF88-4FA97D0EF78D}"/>
              </a:ext>
            </a:extLst>
          </p:cNvPr>
          <p:cNvSpPr txBox="1"/>
          <p:nvPr/>
        </p:nvSpPr>
        <p:spPr>
          <a:xfrm>
            <a:off x="2672655" y="2701283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217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516DB3-871D-4040-83C4-8710CB55B8C9}"/>
              </a:ext>
            </a:extLst>
          </p:cNvPr>
          <p:cNvSpPr txBox="1"/>
          <p:nvPr/>
        </p:nvSpPr>
        <p:spPr>
          <a:xfrm>
            <a:off x="4096361" y="2418005"/>
            <a:ext cx="834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6,2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CA051FC-8C85-4F1F-A8BD-02E00DEE061F}"/>
              </a:ext>
            </a:extLst>
          </p:cNvPr>
          <p:cNvSpPr txBox="1"/>
          <p:nvPr/>
        </p:nvSpPr>
        <p:spPr>
          <a:xfrm>
            <a:off x="5608424" y="2022573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21,9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99BA9F-D99E-4D1E-A7E7-E0F8B6A7A14B}"/>
              </a:ext>
            </a:extLst>
          </p:cNvPr>
          <p:cNvSpPr txBox="1"/>
          <p:nvPr/>
        </p:nvSpPr>
        <p:spPr>
          <a:xfrm>
            <a:off x="7197149" y="2400375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28,3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C64629-47F7-4FA3-9BA4-5775E223C837}"/>
              </a:ext>
            </a:extLst>
          </p:cNvPr>
          <p:cNvSpPr txBox="1"/>
          <p:nvPr/>
        </p:nvSpPr>
        <p:spPr>
          <a:xfrm>
            <a:off x="8422731" y="2601494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2 863,7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3C4A694-5778-439C-94A7-4835CDAD7A4A}"/>
              </a:ext>
            </a:extLst>
          </p:cNvPr>
          <p:cNvSpPr txBox="1"/>
          <p:nvPr/>
        </p:nvSpPr>
        <p:spPr>
          <a:xfrm>
            <a:off x="8678237" y="4467848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273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7CF48BA-665B-45EC-A8D8-AA789A4E7EA9}"/>
              </a:ext>
            </a:extLst>
          </p:cNvPr>
          <p:cNvSpPr txBox="1"/>
          <p:nvPr/>
        </p:nvSpPr>
        <p:spPr>
          <a:xfrm>
            <a:off x="7058693" y="4610532"/>
            <a:ext cx="1005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483,5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206B2A-2809-49DF-B210-0853E439872D}"/>
              </a:ext>
            </a:extLst>
          </p:cNvPr>
          <p:cNvSpPr txBox="1"/>
          <p:nvPr/>
        </p:nvSpPr>
        <p:spPr>
          <a:xfrm>
            <a:off x="5716197" y="5017877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4,3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0095BBE-0D83-41CD-B141-F348345A0B75}"/>
              </a:ext>
            </a:extLst>
          </p:cNvPr>
          <p:cNvSpPr txBox="1"/>
          <p:nvPr/>
        </p:nvSpPr>
        <p:spPr>
          <a:xfrm>
            <a:off x="4081450" y="4586537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2,8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799142E-2723-49BE-BE98-337977B116DA}"/>
              </a:ext>
            </a:extLst>
          </p:cNvPr>
          <p:cNvSpPr txBox="1"/>
          <p:nvPr/>
        </p:nvSpPr>
        <p:spPr>
          <a:xfrm>
            <a:off x="2677736" y="4453963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65,2</a:t>
            </a:r>
          </a:p>
        </p:txBody>
      </p:sp>
    </p:spTree>
    <p:extLst>
      <p:ext uri="{BB962C8B-B14F-4D97-AF65-F5344CB8AC3E}">
        <p14:creationId xmlns:p14="http://schemas.microsoft.com/office/powerpoint/2010/main" val="1970654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278520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примере семьи Рублевых ответим на вопрос:</a:t>
            </a:r>
            <a:b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«Сколько я плачу и что получаю?»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9E5074-F6B4-4EFD-B711-30050EC1744E}"/>
              </a:ext>
            </a:extLst>
          </p:cNvPr>
          <p:cNvSpPr txBox="1"/>
          <p:nvPr/>
        </p:nvSpPr>
        <p:spPr>
          <a:xfrm>
            <a:off x="888817" y="2266879"/>
            <a:ext cx="55654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/>
              <a:t>Муж Андрей работает банковским сотрудником </a:t>
            </a:r>
          </a:p>
          <a:p>
            <a:pPr algn="ctr"/>
            <a:r>
              <a:rPr lang="ru-RU" sz="2000" dirty="0"/>
              <a:t>по работе с физическими лицами </a:t>
            </a:r>
          </a:p>
          <a:p>
            <a:pPr algn="ctr"/>
            <a:r>
              <a:rPr lang="ru-RU" sz="2000" dirty="0"/>
              <a:t>с заработной платой до вычета НДФЛ </a:t>
            </a:r>
            <a:r>
              <a:rPr lang="ru-RU" sz="2000" b="1" dirty="0"/>
              <a:t>25 000 руб.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FEEE31-678D-49FC-B051-8974D41C7AE0}"/>
              </a:ext>
            </a:extLst>
          </p:cNvPr>
          <p:cNvSpPr txBox="1"/>
          <p:nvPr/>
        </p:nvSpPr>
        <p:spPr>
          <a:xfrm>
            <a:off x="470950" y="3658422"/>
            <a:ext cx="64011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Жена Лариса обучается в университете на коммерческой основе, стоимость обучения в год составляет </a:t>
            </a:r>
            <a:r>
              <a:rPr lang="ru-RU" sz="2000" b="1" dirty="0"/>
              <a:t>80 000 руб., </a:t>
            </a:r>
            <a:r>
              <a:rPr lang="ru-RU" sz="2000" dirty="0"/>
              <a:t>получает страховую пенсию по случаю потери кормильца в размере </a:t>
            </a:r>
            <a:r>
              <a:rPr lang="ru-RU" sz="2000" b="1" dirty="0"/>
              <a:t>8 675 руб.</a:t>
            </a:r>
          </a:p>
        </p:txBody>
      </p:sp>
      <p:pic>
        <p:nvPicPr>
          <p:cNvPr id="23" name="Picture 21" descr="http://img.lenagold.ru/m/mlad/mald57.png">
            <a:extLst>
              <a:ext uri="{FF2B5EF4-FFF2-40B4-BE49-F238E27FC236}">
                <a16:creationId xmlns:a16="http://schemas.microsoft.com/office/drawing/2014/main" id="{9095DFDF-2637-4EEF-A6BA-C92DA8F33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7729" y="1776171"/>
            <a:ext cx="4933321" cy="4764328"/>
          </a:xfrm>
          <a:prstGeom prst="rect">
            <a:avLst/>
          </a:prstGeom>
          <a:noFill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F5189CE-91ED-4320-9244-2626DC081D08}"/>
              </a:ext>
            </a:extLst>
          </p:cNvPr>
          <p:cNvSpPr txBox="1"/>
          <p:nvPr/>
        </p:nvSpPr>
        <p:spPr>
          <a:xfrm>
            <a:off x="386560" y="5501613"/>
            <a:ext cx="6401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Ребенок Алеша – возраст 1 год</a:t>
            </a:r>
            <a:endParaRPr lang="ru-RU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EB200C-90D8-4BA3-9E82-A336D9B86770}"/>
              </a:ext>
            </a:extLst>
          </p:cNvPr>
          <p:cNvSpPr txBox="1"/>
          <p:nvPr/>
        </p:nvSpPr>
        <p:spPr>
          <a:xfrm>
            <a:off x="4251446" y="1285462"/>
            <a:ext cx="4206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Знакомьтесь, семья Рублевых</a:t>
            </a:r>
          </a:p>
        </p:txBody>
      </p:sp>
    </p:spTree>
    <p:extLst>
      <p:ext uri="{BB962C8B-B14F-4D97-AF65-F5344CB8AC3E}">
        <p14:creationId xmlns:p14="http://schemas.microsoft.com/office/powerpoint/2010/main" val="588479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440" y="-9618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основных затрат семьи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936116" y="905174"/>
            <a:ext cx="8319767" cy="5512157"/>
            <a:chOff x="388426" y="1068946"/>
            <a:chExt cx="8319767" cy="5512157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388426" y="1068946"/>
              <a:ext cx="8319767" cy="5512157"/>
              <a:chOff x="416295" y="1272988"/>
              <a:chExt cx="8006112" cy="4912659"/>
            </a:xfrm>
          </p:grpSpPr>
          <p:grpSp>
            <p:nvGrpSpPr>
              <p:cNvPr id="32" name="Группа 31"/>
              <p:cNvGrpSpPr/>
              <p:nvPr/>
            </p:nvGrpSpPr>
            <p:grpSpPr>
              <a:xfrm>
                <a:off x="1407459" y="1272988"/>
                <a:ext cx="6284259" cy="4912659"/>
                <a:chOff x="448235" y="708212"/>
                <a:chExt cx="7519658" cy="5975436"/>
              </a:xfrm>
            </p:grpSpPr>
            <p:grpSp>
              <p:nvGrpSpPr>
                <p:cNvPr id="24" name="Группа 23"/>
                <p:cNvGrpSpPr/>
                <p:nvPr/>
              </p:nvGrpSpPr>
              <p:grpSpPr>
                <a:xfrm>
                  <a:off x="3922646" y="3756212"/>
                  <a:ext cx="1361761" cy="277904"/>
                  <a:chOff x="3361764" y="1900518"/>
                  <a:chExt cx="421342" cy="376517"/>
                </a:xfrm>
              </p:grpSpPr>
              <p:sp>
                <p:nvSpPr>
                  <p:cNvPr id="25" name="Блок-схема: сохраненные данные 24"/>
                  <p:cNvSpPr/>
                  <p:nvPr/>
                </p:nvSpPr>
                <p:spPr>
                  <a:xfrm>
                    <a:off x="3442447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" name="Блок-схема: сохраненные данные 25"/>
                  <p:cNvSpPr/>
                  <p:nvPr/>
                </p:nvSpPr>
                <p:spPr>
                  <a:xfrm flipH="1">
                    <a:off x="3361764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19" name="Блок-схема: знак завершения 18"/>
                <p:cNvSpPr/>
                <p:nvPr/>
              </p:nvSpPr>
              <p:spPr>
                <a:xfrm>
                  <a:off x="1299882" y="2868706"/>
                  <a:ext cx="4993341" cy="900000"/>
                </a:xfrm>
                <a:prstGeom prst="flowChartTermina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5000" dirty="0"/>
                    <a:t>13,5%</a:t>
                  </a:r>
                </a:p>
              </p:txBody>
            </p:sp>
            <p:sp>
              <p:nvSpPr>
                <p:cNvPr id="12" name="Блок-схема: знак завершения 11"/>
                <p:cNvSpPr/>
                <p:nvPr/>
              </p:nvSpPr>
              <p:spPr>
                <a:xfrm>
                  <a:off x="448235" y="1810869"/>
                  <a:ext cx="5157466" cy="720000"/>
                </a:xfrm>
                <a:prstGeom prst="flowChartTermina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4500" dirty="0"/>
                    <a:t>10,2%</a:t>
                  </a:r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3470218" y="1559859"/>
                  <a:ext cx="1361761" cy="259973"/>
                  <a:chOff x="3361764" y="1900518"/>
                  <a:chExt cx="421342" cy="376517"/>
                </a:xfrm>
              </p:grpSpPr>
              <p:sp>
                <p:nvSpPr>
                  <p:cNvPr id="15" name="Блок-схема: сохраненные данные 14"/>
                  <p:cNvSpPr/>
                  <p:nvPr/>
                </p:nvSpPr>
                <p:spPr>
                  <a:xfrm>
                    <a:off x="3442447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" name="Блок-схема: сохраненные данные 15"/>
                  <p:cNvSpPr/>
                  <p:nvPr/>
                </p:nvSpPr>
                <p:spPr>
                  <a:xfrm flipH="1">
                    <a:off x="3361764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20" name="Группа 19"/>
                <p:cNvGrpSpPr/>
                <p:nvPr/>
              </p:nvGrpSpPr>
              <p:grpSpPr>
                <a:xfrm>
                  <a:off x="2051657" y="2519082"/>
                  <a:ext cx="1361761" cy="349624"/>
                  <a:chOff x="3361764" y="1900518"/>
                  <a:chExt cx="421342" cy="376517"/>
                </a:xfrm>
              </p:grpSpPr>
              <p:sp>
                <p:nvSpPr>
                  <p:cNvPr id="21" name="Блок-схема: сохраненные данные 20"/>
                  <p:cNvSpPr/>
                  <p:nvPr/>
                </p:nvSpPr>
                <p:spPr>
                  <a:xfrm>
                    <a:off x="3442447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2" name="Блок-схема: сохраненные данные 21"/>
                  <p:cNvSpPr/>
                  <p:nvPr/>
                </p:nvSpPr>
                <p:spPr>
                  <a:xfrm flipH="1">
                    <a:off x="3361764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23" name="Блок-схема: знак завершения 22"/>
                <p:cNvSpPr/>
                <p:nvPr/>
              </p:nvSpPr>
              <p:spPr>
                <a:xfrm>
                  <a:off x="2949388" y="1039905"/>
                  <a:ext cx="4258236" cy="540000"/>
                </a:xfrm>
                <a:prstGeom prst="flowChartTermina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4000" dirty="0"/>
                    <a:t>        4,7%</a:t>
                  </a:r>
                </a:p>
              </p:txBody>
            </p:sp>
            <p:sp>
              <p:nvSpPr>
                <p:cNvPr id="27" name="Блок-схема: знак завершения 26"/>
                <p:cNvSpPr/>
                <p:nvPr/>
              </p:nvSpPr>
              <p:spPr>
                <a:xfrm>
                  <a:off x="660628" y="4025152"/>
                  <a:ext cx="5605701" cy="1080000"/>
                </a:xfrm>
                <a:prstGeom prst="flowChartTermina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5500" dirty="0"/>
                    <a:t>        34,2%</a:t>
                  </a:r>
                </a:p>
              </p:txBody>
            </p:sp>
            <p:grpSp>
              <p:nvGrpSpPr>
                <p:cNvPr id="28" name="Группа 27"/>
                <p:cNvGrpSpPr/>
                <p:nvPr/>
              </p:nvGrpSpPr>
              <p:grpSpPr>
                <a:xfrm>
                  <a:off x="3490561" y="5082988"/>
                  <a:ext cx="1361761" cy="358588"/>
                  <a:chOff x="3361764" y="1900518"/>
                  <a:chExt cx="421342" cy="376517"/>
                </a:xfrm>
              </p:grpSpPr>
              <p:sp>
                <p:nvSpPr>
                  <p:cNvPr id="29" name="Блок-схема: сохраненные данные 28"/>
                  <p:cNvSpPr/>
                  <p:nvPr/>
                </p:nvSpPr>
                <p:spPr>
                  <a:xfrm>
                    <a:off x="3442447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0" name="Блок-схема: сохраненные данные 29"/>
                  <p:cNvSpPr/>
                  <p:nvPr/>
                </p:nvSpPr>
                <p:spPr>
                  <a:xfrm flipH="1">
                    <a:off x="3361764" y="1900518"/>
                    <a:ext cx="340659" cy="376517"/>
                  </a:xfrm>
                  <a:prstGeom prst="flowChartOnlineStorag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31" name="Блок-схема: знак завершения 30"/>
                <p:cNvSpPr/>
                <p:nvPr/>
              </p:nvSpPr>
              <p:spPr>
                <a:xfrm>
                  <a:off x="2362192" y="5423648"/>
                  <a:ext cx="5605701" cy="1260000"/>
                </a:xfrm>
                <a:prstGeom prst="flowChartTermina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ru-RU" sz="6000" dirty="0"/>
                    <a:t>  37,4%</a:t>
                  </a:r>
                </a:p>
              </p:txBody>
            </p:sp>
            <p:sp>
              <p:nvSpPr>
                <p:cNvPr id="38" name="Прямоугольник 37"/>
                <p:cNvSpPr/>
                <p:nvPr/>
              </p:nvSpPr>
              <p:spPr>
                <a:xfrm>
                  <a:off x="6472553" y="5548689"/>
                  <a:ext cx="609490" cy="100093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ru-RU" sz="5400" b="1" dirty="0">
                      <a:ln w="31550" cmpd="sng">
                        <a:gradFill>
                          <a:gsLst>
                            <a:gs pos="25000">
                              <a:schemeClr val="accent1">
                                <a:shade val="25000"/>
                                <a:satMod val="190000"/>
                              </a:schemeClr>
                            </a:gs>
                            <a:gs pos="80000">
                              <a:schemeClr val="accent1">
                                <a:tint val="75000"/>
                                <a:satMod val="190000"/>
                              </a:schemeClr>
                            </a:gs>
                          </a:gsLst>
                          <a:lin ang="5400000"/>
                        </a:gra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41275" dist="12700" dir="120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+</a:t>
                  </a:r>
                </a:p>
              </p:txBody>
            </p:sp>
            <p:pic>
              <p:nvPicPr>
                <p:cNvPr id="18438" name="Picture 6" descr="ÐÐ¾ÑÐ¾Ð¶ÐµÐµ Ð¸Ð·Ð¾Ð±ÑÐ°Ð¶ÐµÐ½Ð¸Ðµ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648634" y="1619251"/>
                  <a:ext cx="965013" cy="96501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8440" name="Picture 8" descr="ÐÐ¾ÑÐ¾Ð¶ÐµÐµ Ð¸Ð·Ð¾Ð±ÑÐ°Ð¶ÐµÐ½Ð¸Ðµ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836891" y="3814483"/>
                  <a:ext cx="2051125" cy="1232647"/>
                </a:xfrm>
                <a:prstGeom prst="rect">
                  <a:avLst/>
                </a:prstGeom>
                <a:noFill/>
              </p:spPr>
            </p:pic>
            <p:pic>
              <p:nvPicPr>
                <p:cNvPr id="18444" name="Picture 12" descr="ÐÐ¾ÑÐ¾Ð¶ÐµÐµ Ð¸Ð·Ð¾Ð±ÑÐ°Ð¶ÐµÐ½Ð¸Ðµ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flipH="1">
                  <a:off x="4788621" y="2540391"/>
                  <a:ext cx="1458073" cy="1458073"/>
                </a:xfrm>
                <a:prstGeom prst="rect">
                  <a:avLst/>
                </a:prstGeom>
                <a:noFill/>
              </p:spPr>
            </p:pic>
            <p:pic>
              <p:nvPicPr>
                <p:cNvPr id="18446" name="Picture 14" descr="ÐÐ°ÑÑÐ¸Ð½ÐºÐ¸ Ð¿Ð¾ Ð·Ð°Ð¿ÑÐ¾ÑÑ Ð¶ÐºÑ 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973669" y="708212"/>
                  <a:ext cx="909916" cy="909916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3" name="Прямоугольник 2"/>
              <p:cNvSpPr/>
              <p:nvPr/>
            </p:nvSpPr>
            <p:spPr>
              <a:xfrm>
                <a:off x="416295" y="5404238"/>
                <a:ext cx="2631933" cy="5760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dirty="0"/>
                  <a:t>Образование и развитие, </a:t>
                </a:r>
              </a:p>
              <a:p>
                <a:pPr algn="ctr"/>
                <a:r>
                  <a:rPr lang="ru-RU" dirty="0"/>
                  <a:t>здоровье</a:t>
                </a:r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6262994" y="3931110"/>
                <a:ext cx="2159413" cy="8229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dirty="0"/>
                  <a:t>Питание </a:t>
                </a:r>
              </a:p>
              <a:p>
                <a:pPr algn="ctr"/>
                <a:r>
                  <a:rPr lang="ru-RU" dirty="0"/>
                  <a:t>(включая алкоголь и </a:t>
                </a:r>
              </a:p>
              <a:p>
                <a:pPr algn="ctr"/>
                <a:r>
                  <a:rPr lang="ru-RU" dirty="0"/>
                  <a:t>табачные изделия)</a:t>
                </a: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447495" y="2957521"/>
                <a:ext cx="1614083" cy="8229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dirty="0"/>
                  <a:t>Приобретение </a:t>
                </a:r>
              </a:p>
              <a:p>
                <a:pPr algn="ctr"/>
                <a:r>
                  <a:rPr lang="ru-RU" dirty="0"/>
                  <a:t>необходимых</a:t>
                </a:r>
              </a:p>
              <a:p>
                <a:pPr algn="ctr"/>
                <a:r>
                  <a:rPr lang="ru-RU" dirty="0"/>
                  <a:t> вещей</a:t>
                </a: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5931274" y="2290834"/>
                <a:ext cx="1499316" cy="3291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Отдых и досуг</a:t>
                </a: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514004" y="1557173"/>
                <a:ext cx="2851162" cy="3291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/>
                  <a:t>Оплату коммунальных услуг</a:t>
                </a:r>
              </a:p>
            </p:txBody>
          </p:sp>
        </p:grpSp>
        <p:pic>
          <p:nvPicPr>
            <p:cNvPr id="1026" name="Picture 2" descr="ÐÐ°ÑÑÐ¸Ð½ÐºÐ¸ Ð¿Ð¾ Ð·Ð°Ð¿ÑÐ¾ÑÑ Ð¾Ð±ÑÐ°Ð·Ð¾Ð²Ð°Ð½Ð¸Ð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8400" y="5491841"/>
              <a:ext cx="1122615" cy="894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2" name="Picture 2" descr="ÐÐ°ÑÑÐ¸Ð½ÐºÐ¸ Ð¿Ð¾ Ð·Ð°Ð¿ÑÐ¾ÑÑ Ð¼ÐµÐ´Ð¸ÑÐ¸Ð½Ð° png">
            <a:extLst>
              <a:ext uri="{FF2B5EF4-FFF2-40B4-BE49-F238E27FC236}">
                <a16:creationId xmlns:a16="http://schemas.microsoft.com/office/drawing/2014/main" id="{EC627D6C-D469-4E72-84B5-34DB2A5B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98" b="99845" l="2462" r="96462">
                        <a14:foregroundMark x1="50923" y1="10559" x2="67231" y2="6211"/>
                        <a14:foregroundMark x1="67231" y1="6211" x2="75538" y2="5745"/>
                        <a14:foregroundMark x1="75538" y1="5745" x2="79538" y2="6988"/>
                        <a14:foregroundMark x1="48154" y1="68789" x2="68769" y2="67547"/>
                        <a14:foregroundMark x1="68769" y1="67547" x2="77231" y2="64752"/>
                        <a14:foregroundMark x1="77231" y1="64752" x2="96923" y2="46429"/>
                        <a14:foregroundMark x1="96923" y1="46429" x2="96615" y2="29193"/>
                        <a14:foregroundMark x1="96615" y1="29193" x2="90923" y2="13975"/>
                        <a14:foregroundMark x1="56308" y1="1863" x2="72615" y2="1398"/>
                        <a14:foregroundMark x1="72615" y1="1398" x2="77846" y2="2795"/>
                        <a14:foregroundMark x1="86615" y1="10093" x2="92154" y2="17081"/>
                        <a14:foregroundMark x1="10615" y1="39907" x2="4769" y2="34006"/>
                        <a14:foregroundMark x1="4769" y1="34006" x2="3692" y2="42081"/>
                        <a14:foregroundMark x1="3692" y1="42081" x2="10154" y2="54814"/>
                        <a14:foregroundMark x1="2615" y1="29193" x2="12462" y2="28882"/>
                        <a14:foregroundMark x1="12462" y1="28882" x2="25647" y2="30161"/>
                        <a14:foregroundMark x1="48398" y1="29801" x2="53538" y2="29193"/>
                        <a14:foregroundMark x1="53538" y1="29193" x2="61692" y2="29503"/>
                        <a14:foregroundMark x1="61692" y1="29503" x2="66769" y2="29037"/>
                        <a14:foregroundMark x1="24308" y1="29503" x2="24308" y2="29503"/>
                        <a14:foregroundMark x1="26000" y1="29658" x2="22154" y2="29037"/>
                        <a14:foregroundMark x1="22308" y1="29037" x2="26923" y2="30590"/>
                        <a14:foregroundMark x1="32615" y1="75776" x2="33231" y2="83851"/>
                        <a14:foregroundMark x1="33231" y1="83851" x2="39692" y2="88820"/>
                        <a14:foregroundMark x1="37692" y1="95342" x2="43692" y2="99845"/>
                        <a14:backgroundMark x1="27116" y1="31606" x2="42154" y2="32143"/>
                        <a14:backgroundMark x1="42154" y1="32143" x2="47692" y2="31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901" y="4953312"/>
            <a:ext cx="1413489" cy="140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0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Доходы семьи Рублевых за 2017 год</a:t>
            </a:r>
          </a:p>
        </p:txBody>
      </p:sp>
      <p:pic>
        <p:nvPicPr>
          <p:cNvPr id="8" name="Picture 17" descr="http://img.lenagold.ru/m/mann/mann95.png">
            <a:extLst>
              <a:ext uri="{FF2B5EF4-FFF2-40B4-BE49-F238E27FC236}">
                <a16:creationId xmlns:a16="http://schemas.microsoft.com/office/drawing/2014/main" id="{4AFB0C79-C5F6-4EC4-9D8D-0AEAA9FBA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3890" y="3316407"/>
            <a:ext cx="4593287" cy="334507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03573A-B879-437A-BDF0-0523DF00E4C0}"/>
              </a:ext>
            </a:extLst>
          </p:cNvPr>
          <p:cNvSpPr txBox="1"/>
          <p:nvPr/>
        </p:nvSpPr>
        <p:spPr>
          <a:xfrm>
            <a:off x="573187" y="1158848"/>
            <a:ext cx="6014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Заработная плата Андрея с вычетом НДФЛ – </a:t>
            </a:r>
            <a:r>
              <a:rPr lang="ru-RU" b="1" dirty="0"/>
              <a:t>21 750 рублей</a:t>
            </a:r>
          </a:p>
          <a:p>
            <a:r>
              <a:rPr lang="ru-RU" dirty="0"/>
              <a:t>Пенсия Ларисы по потери кормильца – </a:t>
            </a:r>
            <a:r>
              <a:rPr lang="ru-RU" b="1" dirty="0"/>
              <a:t>8 657 рублей</a:t>
            </a:r>
          </a:p>
          <a:p>
            <a:r>
              <a:rPr lang="ru-RU" dirty="0"/>
              <a:t>Денежная помощь от родителей – </a:t>
            </a:r>
            <a:r>
              <a:rPr lang="ru-RU" b="1" dirty="0"/>
              <a:t>20 000 рублей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C7CC9-CAFF-45D1-9FCD-17A4B62FEAEE}"/>
              </a:ext>
            </a:extLst>
          </p:cNvPr>
          <p:cNvSpPr txBox="1"/>
          <p:nvPr/>
        </p:nvSpPr>
        <p:spPr>
          <a:xfrm>
            <a:off x="573187" y="856596"/>
            <a:ext cx="3470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Основные источники дохода: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991445-7019-4B24-B4B6-1C01184801AE}"/>
              </a:ext>
            </a:extLst>
          </p:cNvPr>
          <p:cNvSpPr txBox="1"/>
          <p:nvPr/>
        </p:nvSpPr>
        <p:spPr>
          <a:xfrm>
            <a:off x="573187" y="2082178"/>
            <a:ext cx="3859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Дополнительные источники дохода: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FF4D00-C627-4888-868B-6C76F3A42BB9}"/>
              </a:ext>
            </a:extLst>
          </p:cNvPr>
          <p:cNvSpPr txBox="1"/>
          <p:nvPr/>
        </p:nvSpPr>
        <p:spPr>
          <a:xfrm>
            <a:off x="573187" y="2435630"/>
            <a:ext cx="6250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u="sng" dirty="0"/>
              <a:t>В январе 2017 года Лариса узнала, что она беременная, в связи с этим она получила пособия:</a:t>
            </a:r>
          </a:p>
          <a:p>
            <a:pPr marL="342900" indent="-342900">
              <a:buAutoNum type="arabicParenR"/>
            </a:pPr>
            <a:r>
              <a:rPr lang="ru-RU" dirty="0"/>
              <a:t>Единовременная выплата при постановке на учет до 12 недель – </a:t>
            </a:r>
            <a:r>
              <a:rPr lang="ru-RU" b="1" dirty="0"/>
              <a:t>628,47 рублей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CE2B2-48EC-49F9-B612-ED6F20FBF858}"/>
              </a:ext>
            </a:extLst>
          </p:cNvPr>
          <p:cNvSpPr txBox="1"/>
          <p:nvPr/>
        </p:nvSpPr>
        <p:spPr>
          <a:xfrm>
            <a:off x="573187" y="3609159"/>
            <a:ext cx="5483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доходов за январь 2017 года: 51 035,47 рублей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5EEB56-6E4E-4DB4-8158-97B1FC0AF73E}"/>
              </a:ext>
            </a:extLst>
          </p:cNvPr>
          <p:cNvSpPr/>
          <p:nvPr/>
        </p:nvSpPr>
        <p:spPr>
          <a:xfrm>
            <a:off x="573187" y="3928259"/>
            <a:ext cx="62506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u="sng" dirty="0"/>
              <a:t>В сентябре 2017 года Лариса родила сына Алешку, и получила следующие виды пособий:</a:t>
            </a:r>
          </a:p>
          <a:p>
            <a:pPr marL="342900" indent="-342900">
              <a:buAutoNum type="arabicParenR"/>
            </a:pPr>
            <a:r>
              <a:rPr lang="ru-RU" dirty="0"/>
              <a:t>Единоразовая выплата при рождении ребенка – </a:t>
            </a:r>
            <a:r>
              <a:rPr lang="ru-RU" b="1" dirty="0"/>
              <a:t>16 759,09 рублей</a:t>
            </a:r>
          </a:p>
          <a:p>
            <a:pPr marL="342900" indent="-342900">
              <a:buAutoNum type="arabicParenR"/>
            </a:pPr>
            <a:r>
              <a:rPr lang="ru-RU" dirty="0"/>
              <a:t>Ежемесячные выплаты по уходу за ребенком до 1,5 лет – </a:t>
            </a:r>
            <a:r>
              <a:rPr lang="ru-RU" b="1" dirty="0"/>
              <a:t>3 142,33 рублей</a:t>
            </a:r>
          </a:p>
          <a:p>
            <a:pPr marL="342900" indent="-342900">
              <a:buAutoNum type="arabicParenR"/>
            </a:pPr>
            <a:r>
              <a:rPr lang="ru-RU" dirty="0"/>
              <a:t>Ежемесячные выплаты при рождении первого ребенка с 2018 года – </a:t>
            </a:r>
            <a:r>
              <a:rPr lang="ru-RU" b="1" dirty="0"/>
              <a:t>9 845 р.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458EAE-37C8-46AA-83F3-B49ACE3AD20D}"/>
              </a:ext>
            </a:extLst>
          </p:cNvPr>
          <p:cNvSpPr txBox="1"/>
          <p:nvPr/>
        </p:nvSpPr>
        <p:spPr>
          <a:xfrm>
            <a:off x="386560" y="6159551"/>
            <a:ext cx="573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доходов за сентябрь 2017 года: 80 153,42 рублей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2138B-87F4-4B34-9D00-AAED2940E3AF}"/>
              </a:ext>
            </a:extLst>
          </p:cNvPr>
          <p:cNvSpPr txBox="1"/>
          <p:nvPr/>
        </p:nvSpPr>
        <p:spPr>
          <a:xfrm>
            <a:off x="6760239" y="764594"/>
            <a:ext cx="4608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Всего доходов за февраль-август 2017 года: </a:t>
            </a:r>
          </a:p>
          <a:p>
            <a:pPr algn="ctr"/>
            <a:r>
              <a:rPr lang="ru-RU" b="1" dirty="0"/>
              <a:t>352 849 рублей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04E1E4-8020-4CB3-B3D1-49A1838EB1CF}"/>
              </a:ext>
            </a:extLst>
          </p:cNvPr>
          <p:cNvSpPr txBox="1"/>
          <p:nvPr/>
        </p:nvSpPr>
        <p:spPr>
          <a:xfrm>
            <a:off x="6760239" y="1408226"/>
            <a:ext cx="4783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доходов за октябрь-декабрь 2017 года: </a:t>
            </a:r>
          </a:p>
          <a:p>
            <a:pPr algn="ctr"/>
            <a:r>
              <a:rPr lang="ru-RU" b="1" dirty="0"/>
              <a:t>190 183 рублей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53E97D-4398-4941-A0A7-25AB854025A6}"/>
              </a:ext>
            </a:extLst>
          </p:cNvPr>
          <p:cNvSpPr/>
          <p:nvPr/>
        </p:nvSpPr>
        <p:spPr>
          <a:xfrm>
            <a:off x="6895055" y="2176383"/>
            <a:ext cx="494212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Всего доходов за 2017 год: 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674 220,9 рублей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6167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0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Расходы семьи Рублевых за 2017 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3573A-B879-437A-BDF0-0523DF00E4C0}"/>
              </a:ext>
            </a:extLst>
          </p:cNvPr>
          <p:cNvSpPr txBox="1"/>
          <p:nvPr/>
        </p:nvSpPr>
        <p:spPr>
          <a:xfrm>
            <a:off x="572373" y="1136143"/>
            <a:ext cx="5766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Средние расходы Ларисы – </a:t>
            </a:r>
            <a:r>
              <a:rPr lang="ru-RU" b="1" dirty="0"/>
              <a:t>10 228 рублей/месяц</a:t>
            </a:r>
          </a:p>
          <a:p>
            <a:r>
              <a:rPr lang="ru-RU" dirty="0"/>
              <a:t>Средние расходы Андрея – </a:t>
            </a:r>
            <a:r>
              <a:rPr lang="ru-RU" b="1" dirty="0"/>
              <a:t>11 075 рублей/месяц</a:t>
            </a:r>
          </a:p>
          <a:p>
            <a:r>
              <a:rPr lang="ru-RU" dirty="0"/>
              <a:t>Средние расходы на сына Алешку – </a:t>
            </a:r>
            <a:r>
              <a:rPr lang="ru-RU" b="1" dirty="0"/>
              <a:t>9 716 рублей/месяц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C7CC9-CAFF-45D1-9FCD-17A4B62FEAEE}"/>
              </a:ext>
            </a:extLst>
          </p:cNvPr>
          <p:cNvSpPr txBox="1"/>
          <p:nvPr/>
        </p:nvSpPr>
        <p:spPr>
          <a:xfrm>
            <a:off x="573187" y="856596"/>
            <a:ext cx="3101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Основные статьи расхода: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991445-7019-4B24-B4B6-1C01184801AE}"/>
              </a:ext>
            </a:extLst>
          </p:cNvPr>
          <p:cNvSpPr txBox="1"/>
          <p:nvPr/>
        </p:nvSpPr>
        <p:spPr>
          <a:xfrm>
            <a:off x="599953" y="2059473"/>
            <a:ext cx="364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Дополнительные статьи расходов: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FF4D00-C627-4888-868B-6C76F3A42BB9}"/>
              </a:ext>
            </a:extLst>
          </p:cNvPr>
          <p:cNvSpPr txBox="1"/>
          <p:nvPr/>
        </p:nvSpPr>
        <p:spPr>
          <a:xfrm>
            <a:off x="573187" y="2389657"/>
            <a:ext cx="6516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Оплата обучения – </a:t>
            </a:r>
            <a:r>
              <a:rPr lang="ru-RU" b="1" dirty="0"/>
              <a:t>80 000 рублей/год</a:t>
            </a:r>
            <a:endParaRPr lang="ru-RU" dirty="0"/>
          </a:p>
          <a:p>
            <a:r>
              <a:rPr lang="ru-RU" dirty="0"/>
              <a:t>Расходы на ЖКХ – </a:t>
            </a:r>
            <a:r>
              <a:rPr lang="ru-RU" b="1" dirty="0"/>
              <a:t>3 000 рублей/месяц</a:t>
            </a:r>
          </a:p>
          <a:p>
            <a:r>
              <a:rPr lang="ru-RU" dirty="0"/>
              <a:t>Погашение ипотечного кредита – </a:t>
            </a:r>
            <a:r>
              <a:rPr lang="ru-RU" b="1" dirty="0"/>
              <a:t>16 158 рублей/месяц</a:t>
            </a:r>
          </a:p>
          <a:p>
            <a:r>
              <a:rPr lang="ru-RU" dirty="0"/>
              <a:t>Оплата транспортного налога </a:t>
            </a:r>
            <a:r>
              <a:rPr lang="ru-RU" b="1" dirty="0"/>
              <a:t>– 3 150 рублей/год</a:t>
            </a:r>
          </a:p>
          <a:p>
            <a:r>
              <a:rPr lang="ru-RU" dirty="0"/>
              <a:t>Оплата налога на имущество физических лиц </a:t>
            </a:r>
            <a:r>
              <a:rPr lang="ru-RU" b="1" dirty="0"/>
              <a:t>– 402 рубля/год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2138B-87F4-4B34-9D00-AAED2940E3AF}"/>
              </a:ext>
            </a:extLst>
          </p:cNvPr>
          <p:cNvSpPr txBox="1"/>
          <p:nvPr/>
        </p:nvSpPr>
        <p:spPr>
          <a:xfrm>
            <a:off x="572373" y="3930924"/>
            <a:ext cx="6187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расходов за январь-октябрь, декабрь: 551 947 рублей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53E97D-4398-4941-A0A7-25AB854025A6}"/>
              </a:ext>
            </a:extLst>
          </p:cNvPr>
          <p:cNvSpPr/>
          <p:nvPr/>
        </p:nvSpPr>
        <p:spPr>
          <a:xfrm>
            <a:off x="6526585" y="1415526"/>
            <a:ext cx="509222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Всего расходов за 2017 год: 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685 676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рублей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Picture 23" descr="https://s07vla.storage.yandex.net/rdisk/fdd35f5ff53d2b17174c82a87b1400a99da013f7013f8b54388aa1989a9e0e68/5c6fb79c/ofgoW6vYGKsL3YY2aLFOsXrQ2jGPJAPoEJhDWJvZRvV31zIFLCWSBHxwB85EaRZEq_J6bpmRyOJonT3VoXnDag==?uid=0&amp;filename=mald56.png&amp;disposition=inline&amp;hash=&amp;limit=0&amp;content_type=inline&amp;tknv=v2&amp;rtoken=4I1n98jnnKU1&amp;force_default=no&amp;ycrid=na-914a56cc170cef0c8ea154dc35b71a9f-downloader17h&amp;ts=58277ab681f00&amp;s=78e4b513860b695f9128a14a0ea0685eef24db0a9a7cd252ed34384f6081913c&amp;pb=U2FsdGVkX19V0Bx80VvOCkpQ8YDFyeBKdB8YLC04W7ClVI1tPdCX9m9a1oAp4utKaRboNv3WmEAPaJyGKbGCrQ">
            <a:extLst>
              <a:ext uri="{FF2B5EF4-FFF2-40B4-BE49-F238E27FC236}">
                <a16:creationId xmlns:a16="http://schemas.microsoft.com/office/drawing/2014/main" id="{D5B50F60-3C7F-4A1F-8348-CEDE25816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5055" y="3388016"/>
            <a:ext cx="4807031" cy="3297324"/>
          </a:xfrm>
          <a:prstGeom prst="rect">
            <a:avLst/>
          </a:prstGeom>
          <a:noFill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37C94AF-5517-491E-BACB-557F6A00C08E}"/>
              </a:ext>
            </a:extLst>
          </p:cNvPr>
          <p:cNvSpPr txBox="1"/>
          <p:nvPr/>
        </p:nvSpPr>
        <p:spPr>
          <a:xfrm>
            <a:off x="572373" y="4327612"/>
            <a:ext cx="4388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расходов за ноябрь: 13</a:t>
            </a:r>
            <a:r>
              <a:rPr lang="en-US" b="1" dirty="0"/>
              <a:t>3</a:t>
            </a:r>
            <a:r>
              <a:rPr lang="ru-RU" b="1" dirty="0"/>
              <a:t> 729 рублей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7DA16B4-14D7-4707-86BD-333EE058152A}"/>
              </a:ext>
            </a:extLst>
          </p:cNvPr>
          <p:cNvSpPr/>
          <p:nvPr/>
        </p:nvSpPr>
        <p:spPr>
          <a:xfrm>
            <a:off x="728870" y="4863548"/>
            <a:ext cx="6361043" cy="168438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Остаток на счете семьи:</a:t>
            </a:r>
          </a:p>
          <a:p>
            <a:pPr algn="ctr"/>
            <a:r>
              <a:rPr lang="ru-RU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674 220,9 - 685 676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</a:p>
          <a:p>
            <a:pPr algn="ctr"/>
            <a:r>
              <a:rPr lang="ru-RU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-11 455,10 рублей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60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0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Доходы семьи Рублевых за 2018 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3573A-B879-437A-BDF0-0523DF00E4C0}"/>
              </a:ext>
            </a:extLst>
          </p:cNvPr>
          <p:cNvSpPr txBox="1"/>
          <p:nvPr/>
        </p:nvSpPr>
        <p:spPr>
          <a:xfrm>
            <a:off x="573187" y="1158848"/>
            <a:ext cx="73504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Заработная плата Андрея с вычетом НДФЛ – </a:t>
            </a:r>
            <a:r>
              <a:rPr lang="ru-RU" b="1" dirty="0"/>
              <a:t>21 750 рублей</a:t>
            </a:r>
          </a:p>
          <a:p>
            <a:r>
              <a:rPr lang="ru-RU" dirty="0"/>
              <a:t>Пенсия Ларисы по потери кормильца – </a:t>
            </a:r>
            <a:r>
              <a:rPr lang="ru-RU" b="1" dirty="0"/>
              <a:t>8 657 рублей</a:t>
            </a:r>
          </a:p>
          <a:p>
            <a:r>
              <a:rPr lang="ru-RU" dirty="0"/>
              <a:t>Денежная помощь от родителей – </a:t>
            </a:r>
            <a:r>
              <a:rPr lang="ru-RU" b="1" dirty="0"/>
              <a:t>25 000 рублей </a:t>
            </a:r>
            <a:r>
              <a:rPr lang="ru-RU" dirty="0"/>
              <a:t>(с учетом индексации)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C7CC9-CAFF-45D1-9FCD-17A4B62FEAEE}"/>
              </a:ext>
            </a:extLst>
          </p:cNvPr>
          <p:cNvSpPr txBox="1"/>
          <p:nvPr/>
        </p:nvSpPr>
        <p:spPr>
          <a:xfrm>
            <a:off x="573187" y="856596"/>
            <a:ext cx="3470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Основные источники дохода: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991445-7019-4B24-B4B6-1C01184801AE}"/>
              </a:ext>
            </a:extLst>
          </p:cNvPr>
          <p:cNvSpPr txBox="1"/>
          <p:nvPr/>
        </p:nvSpPr>
        <p:spPr>
          <a:xfrm>
            <a:off x="573187" y="2082178"/>
            <a:ext cx="3859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Дополнительные источники дохода: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5EEB56-6E4E-4DB4-8158-97B1FC0AF73E}"/>
              </a:ext>
            </a:extLst>
          </p:cNvPr>
          <p:cNvSpPr/>
          <p:nvPr/>
        </p:nvSpPr>
        <p:spPr>
          <a:xfrm>
            <a:off x="550326" y="2451510"/>
            <a:ext cx="62506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Ежемесячные выплаты по уходу за ребенком до 1,5 лет –</a:t>
            </a:r>
          </a:p>
          <a:p>
            <a:r>
              <a:rPr lang="ru-RU" dirty="0"/>
              <a:t> </a:t>
            </a:r>
            <a:r>
              <a:rPr lang="ru-RU" b="1" dirty="0"/>
              <a:t>3 142,33 рублей</a:t>
            </a:r>
          </a:p>
          <a:p>
            <a:r>
              <a:rPr lang="ru-RU" dirty="0"/>
              <a:t>Ежемесячные выплаты при рождении первого ребенка с 2018 года – </a:t>
            </a:r>
            <a:r>
              <a:rPr lang="ru-RU" b="1" dirty="0"/>
              <a:t>9 845 р.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53E97D-4398-4941-A0A7-25AB854025A6}"/>
              </a:ext>
            </a:extLst>
          </p:cNvPr>
          <p:cNvSpPr/>
          <p:nvPr/>
        </p:nvSpPr>
        <p:spPr>
          <a:xfrm>
            <a:off x="1204611" y="4308034"/>
            <a:ext cx="494212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Всего доходов за 2018 год: 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820 731,96 рублей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Picture 25" descr="http://img.lenagold.ru/m/mann/mann155.png">
            <a:extLst>
              <a:ext uri="{FF2B5EF4-FFF2-40B4-BE49-F238E27FC236}">
                <a16:creationId xmlns:a16="http://schemas.microsoft.com/office/drawing/2014/main" id="{9BD0B550-6A50-47CE-895B-00CD49EFE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7875" y="2263127"/>
            <a:ext cx="5393799" cy="4176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2407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0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Расходы семьи Рублевых за 2018 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3573A-B879-437A-BDF0-0523DF00E4C0}"/>
              </a:ext>
            </a:extLst>
          </p:cNvPr>
          <p:cNvSpPr txBox="1"/>
          <p:nvPr/>
        </p:nvSpPr>
        <p:spPr>
          <a:xfrm>
            <a:off x="572373" y="1144148"/>
            <a:ext cx="60594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Средние расходы Ларисы – </a:t>
            </a:r>
            <a:r>
              <a:rPr lang="ru-RU" b="1" dirty="0"/>
              <a:t>10 739,4 рублей/месяц</a:t>
            </a:r>
          </a:p>
          <a:p>
            <a:r>
              <a:rPr lang="ru-RU" dirty="0"/>
              <a:t>Средние расходы Андрея – </a:t>
            </a:r>
            <a:r>
              <a:rPr lang="ru-RU" b="1" dirty="0"/>
              <a:t>11 628 рублей/месяц</a:t>
            </a:r>
          </a:p>
          <a:p>
            <a:r>
              <a:rPr lang="ru-RU" dirty="0"/>
              <a:t>Средние расходы на сына Алешку – </a:t>
            </a:r>
            <a:r>
              <a:rPr lang="ru-RU" b="1" dirty="0"/>
              <a:t>10 201,8 рублей/месяц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C7CC9-CAFF-45D1-9FCD-17A4B62FEAEE}"/>
              </a:ext>
            </a:extLst>
          </p:cNvPr>
          <p:cNvSpPr txBox="1"/>
          <p:nvPr/>
        </p:nvSpPr>
        <p:spPr>
          <a:xfrm>
            <a:off x="573187" y="856596"/>
            <a:ext cx="3101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Основные статьи расхода: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991445-7019-4B24-B4B6-1C01184801AE}"/>
              </a:ext>
            </a:extLst>
          </p:cNvPr>
          <p:cNvSpPr txBox="1"/>
          <p:nvPr/>
        </p:nvSpPr>
        <p:spPr>
          <a:xfrm>
            <a:off x="572373" y="2031477"/>
            <a:ext cx="364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Дополнительные статьи расходов: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FF4D00-C627-4888-868B-6C76F3A42BB9}"/>
              </a:ext>
            </a:extLst>
          </p:cNvPr>
          <p:cNvSpPr txBox="1"/>
          <p:nvPr/>
        </p:nvSpPr>
        <p:spPr>
          <a:xfrm>
            <a:off x="572373" y="2370294"/>
            <a:ext cx="6516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Оплата обучения – </a:t>
            </a:r>
            <a:r>
              <a:rPr lang="ru-RU" b="1" dirty="0"/>
              <a:t>80 000 рублей/год</a:t>
            </a:r>
          </a:p>
          <a:p>
            <a:r>
              <a:rPr lang="ru-RU" dirty="0"/>
              <a:t>Расходы на ЖКХ – </a:t>
            </a:r>
            <a:r>
              <a:rPr lang="ru-RU" b="1" dirty="0"/>
              <a:t>3 000 рублей/месяц</a:t>
            </a:r>
            <a:endParaRPr lang="en-US" b="1" dirty="0"/>
          </a:p>
          <a:p>
            <a:r>
              <a:rPr lang="ru-RU" dirty="0"/>
              <a:t>Погашение ипотечного кредита – </a:t>
            </a:r>
            <a:r>
              <a:rPr lang="ru-RU" b="1" dirty="0"/>
              <a:t>16 158 рублей/месяц</a:t>
            </a:r>
          </a:p>
          <a:p>
            <a:r>
              <a:rPr lang="ru-RU" dirty="0"/>
              <a:t>Оплата транспортного налога </a:t>
            </a:r>
            <a:r>
              <a:rPr lang="ru-RU" b="1" dirty="0"/>
              <a:t>– 3 150 рублей/год</a:t>
            </a:r>
          </a:p>
          <a:p>
            <a:r>
              <a:rPr lang="ru-RU" dirty="0"/>
              <a:t>Оплата налога на имущество физических лиц </a:t>
            </a:r>
            <a:r>
              <a:rPr lang="ru-RU" b="1" dirty="0"/>
              <a:t>– 402 рубля/год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2138B-87F4-4B34-9D00-AAED2940E3AF}"/>
              </a:ext>
            </a:extLst>
          </p:cNvPr>
          <p:cNvSpPr txBox="1"/>
          <p:nvPr/>
        </p:nvSpPr>
        <p:spPr>
          <a:xfrm>
            <a:off x="572373" y="3930924"/>
            <a:ext cx="642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расходов за январь-октябрь, декабрь: 568 999,20 рублей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53E97D-4398-4941-A0A7-25AB854025A6}"/>
              </a:ext>
            </a:extLst>
          </p:cNvPr>
          <p:cNvSpPr/>
          <p:nvPr/>
        </p:nvSpPr>
        <p:spPr>
          <a:xfrm>
            <a:off x="6526585" y="1415526"/>
            <a:ext cx="509222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Всего расходов за 2017 год: 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704 278,40 рублей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7C94AF-5517-491E-BACB-557F6A00C08E}"/>
              </a:ext>
            </a:extLst>
          </p:cNvPr>
          <p:cNvSpPr txBox="1"/>
          <p:nvPr/>
        </p:nvSpPr>
        <p:spPr>
          <a:xfrm>
            <a:off x="572373" y="4327612"/>
            <a:ext cx="4564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Всего расходов за ноябрь: 135 279,2 рублей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7DA16B4-14D7-4707-86BD-333EE058152A}"/>
              </a:ext>
            </a:extLst>
          </p:cNvPr>
          <p:cNvSpPr/>
          <p:nvPr/>
        </p:nvSpPr>
        <p:spPr>
          <a:xfrm>
            <a:off x="728870" y="4863548"/>
            <a:ext cx="6361043" cy="168438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Остаток на счете семьи:</a:t>
            </a:r>
          </a:p>
          <a:p>
            <a:pPr algn="ctr"/>
            <a:r>
              <a:rPr lang="ru-RU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820 731,96 - 704 278,40 = </a:t>
            </a:r>
          </a:p>
          <a:p>
            <a:pPr algn="ctr"/>
            <a:r>
              <a:rPr lang="ru-RU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116 453,56 рублей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3" name="Picture 19" descr="https://s36vla.storage.yandex.net/rdisk/5d32f3357ff8d96fc2e041eb7b351f35b91b77d001188a5e2afa517ccab0ddae/5c6fb798/1JCLgoBZrPHQ4tJeBFGGIl8kIhNnB_9fHsyHLxGZk_KPXhwUZHODlN1T3WxaOQPaq_J6bpmRyOJonT3VoXnDag==?uid=0&amp;filename=mann150.png&amp;disposition=inline&amp;hash=&amp;limit=0&amp;content_type=inline&amp;tknv=v2&amp;rtoken=VA1UoTFLFNX0&amp;force_default=no&amp;ycrid=na-481390fbf5a6007375f08f9085491b79-downloader11h&amp;ts=58277ab2b1600&amp;s=12edcecf8e710a343591cacf34f94d4fb36bf96c8964208e803fbd52f0211319&amp;pb=U2FsdGVkX18gyMeVS19Gznq-lG-v7FlOaRZ78Mbj6wwJiLs2RfEBLuC1eRuqbK8_d3WvA7OGJreet8NwtPGOLg">
            <a:extLst>
              <a:ext uri="{FF2B5EF4-FFF2-40B4-BE49-F238E27FC236}">
                <a16:creationId xmlns:a16="http://schemas.microsoft.com/office/drawing/2014/main" id="{A6C5B5B8-14A3-4352-B06C-AB398E193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9913" y="2485550"/>
            <a:ext cx="4155665" cy="40420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7384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0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Динамика доходов и расходов семьи Рублевых за 2017-2018гг.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5DC4CAC-0092-46D2-9A38-956707360D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1769928"/>
              </p:ext>
            </p:extLst>
          </p:nvPr>
        </p:nvGraphicFramePr>
        <p:xfrm>
          <a:off x="193280" y="977899"/>
          <a:ext cx="11805440" cy="5588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 descr="ÐÐ°ÑÑÐ¸Ð½ÐºÐ¸ Ð¿Ð¾ Ð·Ð°Ð¿ÑÐ¾ÑÑ ÑÐ¸Ð³ÑÑÐ½Ð°Ñ ÑÑÑÐµÐ»ÐºÐ° png">
            <a:extLst>
              <a:ext uri="{FF2B5EF4-FFF2-40B4-BE49-F238E27FC236}">
                <a16:creationId xmlns:a16="http://schemas.microsoft.com/office/drawing/2014/main" id="{15116601-2920-4CFC-B477-F6779CD8E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06123">
            <a:off x="1742266" y="1895816"/>
            <a:ext cx="3571133" cy="306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ÐÐ°ÑÑÐ¸Ð½ÐºÐ¸ Ð¿Ð¾ Ð·Ð°Ð¿ÑÐ¾ÑÑ ÑÐ¸Ð³ÑÑÐ½Ð°Ñ ÑÑÑÐµÐ»ÐºÐ° png">
            <a:extLst>
              <a:ext uri="{FF2B5EF4-FFF2-40B4-BE49-F238E27FC236}">
                <a16:creationId xmlns:a16="http://schemas.microsoft.com/office/drawing/2014/main" id="{E2D9A194-5E72-4C7C-A665-582B62239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06123">
            <a:off x="6437273" y="2457647"/>
            <a:ext cx="3571133" cy="306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384A84-7F62-4999-B97D-D9B92DA17C8F}"/>
              </a:ext>
            </a:extLst>
          </p:cNvPr>
          <p:cNvSpPr txBox="1"/>
          <p:nvPr/>
        </p:nvSpPr>
        <p:spPr>
          <a:xfrm>
            <a:off x="10276764" y="837405"/>
            <a:ext cx="88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2379895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792" y="115118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Чем пользуется семья Рублевых, что финансируется городским бюджетом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2C93B2E-C69C-4984-B956-702F51CC66AA}"/>
              </a:ext>
            </a:extLst>
          </p:cNvPr>
          <p:cNvSpPr/>
          <p:nvPr/>
        </p:nvSpPr>
        <p:spPr>
          <a:xfrm>
            <a:off x="795127" y="946804"/>
            <a:ext cx="10311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Обеспечение комфортной среды проживания жителям городского округа муниципальное образование г. Новороссийск</a:t>
            </a:r>
            <a:endParaRPr lang="ru-RU" sz="2000" dirty="0"/>
          </a:p>
        </p:txBody>
      </p:sp>
      <p:sp>
        <p:nvSpPr>
          <p:cNvPr id="49" name="Скругленный прямоугольник 3">
            <a:extLst>
              <a:ext uri="{FF2B5EF4-FFF2-40B4-BE49-F238E27FC236}">
                <a16:creationId xmlns:a16="http://schemas.microsoft.com/office/drawing/2014/main" id="{DF417284-9E75-44A6-8317-B1AB41C144CB}"/>
              </a:ext>
            </a:extLst>
          </p:cNvPr>
          <p:cNvSpPr/>
          <p:nvPr/>
        </p:nvSpPr>
        <p:spPr>
          <a:xfrm>
            <a:off x="981122" y="3451873"/>
            <a:ext cx="1746292" cy="5022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Чистые улицы</a:t>
            </a:r>
          </a:p>
        </p:txBody>
      </p:sp>
      <p:sp>
        <p:nvSpPr>
          <p:cNvPr id="51" name="Скругленный прямоугольник 9">
            <a:extLst>
              <a:ext uri="{FF2B5EF4-FFF2-40B4-BE49-F238E27FC236}">
                <a16:creationId xmlns:a16="http://schemas.microsoft.com/office/drawing/2014/main" id="{9E67A70D-841E-4B6C-B680-A32EB7EBEB3E}"/>
              </a:ext>
            </a:extLst>
          </p:cNvPr>
          <p:cNvSpPr/>
          <p:nvPr/>
        </p:nvSpPr>
        <p:spPr>
          <a:xfrm>
            <a:off x="3966449" y="3500267"/>
            <a:ext cx="1960697" cy="5022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Парки и скверы</a:t>
            </a:r>
          </a:p>
        </p:txBody>
      </p:sp>
      <p:sp>
        <p:nvSpPr>
          <p:cNvPr id="53" name="Скругленный прямоугольник 11">
            <a:extLst>
              <a:ext uri="{FF2B5EF4-FFF2-40B4-BE49-F238E27FC236}">
                <a16:creationId xmlns:a16="http://schemas.microsoft.com/office/drawing/2014/main" id="{0E59F740-B1EB-4F52-BB1F-BA458F0535AB}"/>
              </a:ext>
            </a:extLst>
          </p:cNvPr>
          <p:cNvSpPr/>
          <p:nvPr/>
        </p:nvSpPr>
        <p:spPr>
          <a:xfrm>
            <a:off x="6900021" y="3676295"/>
            <a:ext cx="1746507" cy="7078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Велосипедные дорожки</a:t>
            </a:r>
          </a:p>
        </p:txBody>
      </p:sp>
      <p:sp>
        <p:nvSpPr>
          <p:cNvPr id="55" name="Скругленный прямоугольник 12">
            <a:extLst>
              <a:ext uri="{FF2B5EF4-FFF2-40B4-BE49-F238E27FC236}">
                <a16:creationId xmlns:a16="http://schemas.microsoft.com/office/drawing/2014/main" id="{0F2FF1C6-2E8E-48C4-B2F2-E5D125B23F08}"/>
              </a:ext>
            </a:extLst>
          </p:cNvPr>
          <p:cNvSpPr/>
          <p:nvPr/>
        </p:nvSpPr>
        <p:spPr>
          <a:xfrm>
            <a:off x="795127" y="6069108"/>
            <a:ext cx="1652877" cy="6627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«Доступная среда»</a:t>
            </a:r>
          </a:p>
        </p:txBody>
      </p:sp>
      <p:sp>
        <p:nvSpPr>
          <p:cNvPr id="57" name="Скругленный прямоугольник 14">
            <a:extLst>
              <a:ext uri="{FF2B5EF4-FFF2-40B4-BE49-F238E27FC236}">
                <a16:creationId xmlns:a16="http://schemas.microsoft.com/office/drawing/2014/main" id="{ECCA3780-25FA-4CE0-8C76-19700C93F69B}"/>
              </a:ext>
            </a:extLst>
          </p:cNvPr>
          <p:cNvSpPr/>
          <p:nvPr/>
        </p:nvSpPr>
        <p:spPr>
          <a:xfrm>
            <a:off x="3282185" y="6085673"/>
            <a:ext cx="2262376" cy="5022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Асфальтированные дороги</a:t>
            </a:r>
          </a:p>
        </p:txBody>
      </p:sp>
      <p:sp>
        <p:nvSpPr>
          <p:cNvPr id="58" name="Скругленный прямоугольник 16">
            <a:extLst>
              <a:ext uri="{FF2B5EF4-FFF2-40B4-BE49-F238E27FC236}">
                <a16:creationId xmlns:a16="http://schemas.microsoft.com/office/drawing/2014/main" id="{41701342-85D2-443D-AA3C-0DA8BA5FAEAA}"/>
              </a:ext>
            </a:extLst>
          </p:cNvPr>
          <p:cNvSpPr/>
          <p:nvPr/>
        </p:nvSpPr>
        <p:spPr>
          <a:xfrm>
            <a:off x="6663428" y="6132449"/>
            <a:ext cx="1613103" cy="5994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Зеленые насаждения</a:t>
            </a:r>
          </a:p>
        </p:txBody>
      </p:sp>
      <p:sp>
        <p:nvSpPr>
          <p:cNvPr id="65" name="Скругленный прямоугольник 15">
            <a:extLst>
              <a:ext uri="{FF2B5EF4-FFF2-40B4-BE49-F238E27FC236}">
                <a16:creationId xmlns:a16="http://schemas.microsoft.com/office/drawing/2014/main" id="{D2974A13-FD68-4B15-9E64-C35DA3F5C558}"/>
              </a:ext>
            </a:extLst>
          </p:cNvPr>
          <p:cNvSpPr/>
          <p:nvPr/>
        </p:nvSpPr>
        <p:spPr>
          <a:xfrm>
            <a:off x="9458304" y="5940934"/>
            <a:ext cx="1960697" cy="6470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Благоустроенная набережная</a:t>
            </a:r>
          </a:p>
        </p:txBody>
      </p:sp>
      <p:sp>
        <p:nvSpPr>
          <p:cNvPr id="72" name="Скругленный прямоугольник 12">
            <a:extLst>
              <a:ext uri="{FF2B5EF4-FFF2-40B4-BE49-F238E27FC236}">
                <a16:creationId xmlns:a16="http://schemas.microsoft.com/office/drawing/2014/main" id="{20EE92FF-ED88-4DF8-ADD3-DB60D791BF66}"/>
              </a:ext>
            </a:extLst>
          </p:cNvPr>
          <p:cNvSpPr/>
          <p:nvPr/>
        </p:nvSpPr>
        <p:spPr>
          <a:xfrm>
            <a:off x="9802031" y="3341284"/>
            <a:ext cx="1490994" cy="7078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Наружное освещение</a:t>
            </a:r>
          </a:p>
        </p:txBody>
      </p:sp>
      <p:pic>
        <p:nvPicPr>
          <p:cNvPr id="2050" name="Picture 2" descr="ÐÐ°ÑÑÐ¸Ð½ÐºÐ¸ Ð¿Ð¾ Ð·Ð°Ð¿ÑÐ¾ÑÑ Ð½Ð¾Ð²Ð¾ÑÐ¾ÑÑÐ¸Ð¹ÑÐº Ð¿Ð°ÑÐº ÑÑÑÐ½Ð·Ðµ">
            <a:extLst>
              <a:ext uri="{FF2B5EF4-FFF2-40B4-BE49-F238E27FC236}">
                <a16:creationId xmlns:a16="http://schemas.microsoft.com/office/drawing/2014/main" id="{0D7D1A49-BF86-43F6-A01A-154CB84F8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0" b="14956"/>
          <a:stretch/>
        </p:blipFill>
        <p:spPr bwMode="auto">
          <a:xfrm>
            <a:off x="3362355" y="1714340"/>
            <a:ext cx="3124877" cy="168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4D0A3A73-AE1D-4134-86E3-7EAD23796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459" y="1599440"/>
            <a:ext cx="2627837" cy="197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Ð°ÑÑÐ¸Ð½ÐºÐ¸ Ð¿Ð¾ Ð·Ð°Ð¿ÑÐ¾ÑÑ Ð½Ð¾Ð²Ð¾ÑÐ¾ÑÑÐ¸Ð¹ÑÐº Ð´Ð¾ÑÑÑÐ¿Ð½Ð°Ñ ÑÑÐµÐ´Ð°">
            <a:extLst>
              <a:ext uri="{FF2B5EF4-FFF2-40B4-BE49-F238E27FC236}">
                <a16:creationId xmlns:a16="http://schemas.microsoft.com/office/drawing/2014/main" id="{4BD7CB1B-9AB7-4895-955D-235E1AD43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77" y="4216666"/>
            <a:ext cx="2462256" cy="177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ÐÐ°ÑÑÐ¸Ð½ÐºÐ¸ Ð¿Ð¾ Ð·Ð°Ð¿ÑÐ¾ÑÑ Ð½Ð¾Ð²Ð¾ÑÐ¾ÑÑÐ¸Ð¹ÑÐº Ð·ÐµÐ»ÐµÐ½ÑÐµ Ð½Ð°ÑÐ°Ð¶Ð´ÐµÐ½Ð¸Ñ">
            <a:extLst>
              <a:ext uri="{FF2B5EF4-FFF2-40B4-BE49-F238E27FC236}">
                <a16:creationId xmlns:a16="http://schemas.microsoft.com/office/drawing/2014/main" id="{E5C5321B-FF02-4D3D-91C8-38AD964CF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03" y="4601548"/>
            <a:ext cx="2418059" cy="14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ÐÐ¾ÑÐ¾Ð¶ÐµÐµ Ð¸Ð·Ð¾Ð±ÑÐ°Ð¶ÐµÐ½Ð¸Ðµ">
            <a:extLst>
              <a:ext uri="{FF2B5EF4-FFF2-40B4-BE49-F238E27FC236}">
                <a16:creationId xmlns:a16="http://schemas.microsoft.com/office/drawing/2014/main" id="{BD4A6237-4B29-4B16-B776-0B727D3A7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5" y="4094362"/>
            <a:ext cx="2816748" cy="171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Ð¡ÐºÑÐ»ÑÐ¿ÑÑÑÐ° Ð·ÐµÐ¼Ð½Ð¾Ð³Ð¾ ÑÐ°ÑÐ° Ð² Ð¿Ð°ÑÐºÐµ Ð¤ÑÑÐ½Ð·Ðµ. ÐÐ¾Ð²Ð¾ÑÐ¾ÑÑÐ¸Ð¹ÑÐº Ð½Ð¾ÑÑÑ. 2014 Ð³Ð¾Ð´">
            <a:extLst>
              <a:ext uri="{FF2B5EF4-FFF2-40B4-BE49-F238E27FC236}">
                <a16:creationId xmlns:a16="http://schemas.microsoft.com/office/drawing/2014/main" id="{1C9B014F-5488-43D7-AC9D-E78B2A724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250" y="1347174"/>
            <a:ext cx="2375536" cy="194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gorod-novoross.ru/foto/thumbs/896.jpg">
            <a:extLst>
              <a:ext uri="{FF2B5EF4-FFF2-40B4-BE49-F238E27FC236}">
                <a16:creationId xmlns:a16="http://schemas.microsoft.com/office/drawing/2014/main" id="{B435540B-9269-4447-828E-6770158C4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69" y="1699735"/>
            <a:ext cx="2535398" cy="168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admnvrsk.ru/media/images/2018/10/17/55130/5.jpg">
            <a:extLst>
              <a:ext uri="{FF2B5EF4-FFF2-40B4-BE49-F238E27FC236}">
                <a16:creationId xmlns:a16="http://schemas.microsoft.com/office/drawing/2014/main" id="{CC135721-C6B6-48FB-AAA4-ADAB038CC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747" y="4005826"/>
            <a:ext cx="2262376" cy="193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138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0" y="46508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Чем пользуется семья Рублевых, что финансируется городским бюджетом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2C93B2E-C69C-4984-B956-702F51CC66AA}"/>
              </a:ext>
            </a:extLst>
          </p:cNvPr>
          <p:cNvSpPr/>
          <p:nvPr/>
        </p:nvSpPr>
        <p:spPr>
          <a:xfrm>
            <a:off x="1133439" y="771298"/>
            <a:ext cx="10311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Обеспечение комфортной среды проживания жителям городского округа муниципальное образование г. Новороссийск</a:t>
            </a:r>
            <a:endParaRPr lang="ru-RU" sz="2000" dirty="0"/>
          </a:p>
        </p:txBody>
      </p:sp>
      <p:pic>
        <p:nvPicPr>
          <p:cNvPr id="60" name="Picture 2" descr="ÐÐ°ÑÑÐ¸Ð½ÐºÐ¸ Ð¿Ð¾ Ð·Ð°Ð¿ÑÐ¾ÑÑ Ð¾ÑÑÐ°Ð½Ð¾Ð²ÐºÐ¸ Ð¾Ð±ÑÐµÑÑÐ²ÐµÐ½Ð½Ð¾Ð³Ð¾ ÑÑÐ°Ð½ÑÐ¿Ð¾ÑÑÐ° Ð½Ð¾Ð²Ð¾ÑÐ¾ÑÑÐ¸Ð¹ÑÐº">
            <a:extLst>
              <a:ext uri="{FF2B5EF4-FFF2-40B4-BE49-F238E27FC236}">
                <a16:creationId xmlns:a16="http://schemas.microsoft.com/office/drawing/2014/main" id="{0218918F-AC23-4E42-8A2F-A87962E99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2" y="1220215"/>
            <a:ext cx="2820474" cy="160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Скругленный прямоугольник 12">
            <a:extLst>
              <a:ext uri="{FF2B5EF4-FFF2-40B4-BE49-F238E27FC236}">
                <a16:creationId xmlns:a16="http://schemas.microsoft.com/office/drawing/2014/main" id="{8C59EADD-5E1A-4E77-BDE4-D0C3FE551E13}"/>
              </a:ext>
            </a:extLst>
          </p:cNvPr>
          <p:cNvSpPr/>
          <p:nvPr/>
        </p:nvSpPr>
        <p:spPr>
          <a:xfrm>
            <a:off x="1045638" y="2892588"/>
            <a:ext cx="1793802" cy="8372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Остановки общественного транспорта</a:t>
            </a:r>
          </a:p>
        </p:txBody>
      </p:sp>
      <p:sp>
        <p:nvSpPr>
          <p:cNvPr id="63" name="Скругленный прямоугольник 13">
            <a:extLst>
              <a:ext uri="{FF2B5EF4-FFF2-40B4-BE49-F238E27FC236}">
                <a16:creationId xmlns:a16="http://schemas.microsoft.com/office/drawing/2014/main" id="{67541F39-D5A9-4FB4-B772-781E3D3AD998}"/>
              </a:ext>
            </a:extLst>
          </p:cNvPr>
          <p:cNvSpPr/>
          <p:nvPr/>
        </p:nvSpPr>
        <p:spPr>
          <a:xfrm>
            <a:off x="8948499" y="3218739"/>
            <a:ext cx="2820473" cy="6092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Экологический</a:t>
            </a:r>
          </a:p>
          <a:p>
            <a:pPr algn="ctr"/>
            <a:r>
              <a:rPr lang="ru-RU" dirty="0"/>
              <a:t>общественный транспорт</a:t>
            </a:r>
          </a:p>
        </p:txBody>
      </p:sp>
      <p:sp>
        <p:nvSpPr>
          <p:cNvPr id="66" name="Скругленный прямоугольник 12">
            <a:extLst>
              <a:ext uri="{FF2B5EF4-FFF2-40B4-BE49-F238E27FC236}">
                <a16:creationId xmlns:a16="http://schemas.microsoft.com/office/drawing/2014/main" id="{6A9037FC-6B02-488F-8706-0E122AAF6D08}"/>
              </a:ext>
            </a:extLst>
          </p:cNvPr>
          <p:cNvSpPr/>
          <p:nvPr/>
        </p:nvSpPr>
        <p:spPr>
          <a:xfrm>
            <a:off x="604887" y="5817826"/>
            <a:ext cx="2820473" cy="59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Детские площадки</a:t>
            </a:r>
          </a:p>
        </p:txBody>
      </p:sp>
      <p:sp>
        <p:nvSpPr>
          <p:cNvPr id="67" name="Скругленный прямоугольник 13">
            <a:extLst>
              <a:ext uri="{FF2B5EF4-FFF2-40B4-BE49-F238E27FC236}">
                <a16:creationId xmlns:a16="http://schemas.microsoft.com/office/drawing/2014/main" id="{C2FB4611-6B77-4BE7-8410-A0F547CF2990}"/>
              </a:ext>
            </a:extLst>
          </p:cNvPr>
          <p:cNvSpPr/>
          <p:nvPr/>
        </p:nvSpPr>
        <p:spPr>
          <a:xfrm>
            <a:off x="9020845" y="5881043"/>
            <a:ext cx="1612573" cy="6801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Спортивные площадки</a:t>
            </a:r>
          </a:p>
        </p:txBody>
      </p:sp>
      <p:sp>
        <p:nvSpPr>
          <p:cNvPr id="68" name="Скругленный прямоугольник 15">
            <a:extLst>
              <a:ext uri="{FF2B5EF4-FFF2-40B4-BE49-F238E27FC236}">
                <a16:creationId xmlns:a16="http://schemas.microsoft.com/office/drawing/2014/main" id="{C4D8BA15-F90D-4FE3-B3E2-7A315CF846AE}"/>
              </a:ext>
            </a:extLst>
          </p:cNvPr>
          <p:cNvSpPr/>
          <p:nvPr/>
        </p:nvSpPr>
        <p:spPr>
          <a:xfrm>
            <a:off x="3739011" y="3296520"/>
            <a:ext cx="1793803" cy="6092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Квартиры детям-сиротам</a:t>
            </a:r>
          </a:p>
        </p:txBody>
      </p:sp>
      <p:sp>
        <p:nvSpPr>
          <p:cNvPr id="74" name="Скругленный прямоугольник 15">
            <a:extLst>
              <a:ext uri="{FF2B5EF4-FFF2-40B4-BE49-F238E27FC236}">
                <a16:creationId xmlns:a16="http://schemas.microsoft.com/office/drawing/2014/main" id="{7B9D4830-71C6-44D1-A989-8F984306EFB5}"/>
              </a:ext>
            </a:extLst>
          </p:cNvPr>
          <p:cNvSpPr/>
          <p:nvPr/>
        </p:nvSpPr>
        <p:spPr>
          <a:xfrm>
            <a:off x="5266591" y="5900385"/>
            <a:ext cx="1510398" cy="5769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Спортивные секции</a:t>
            </a:r>
          </a:p>
        </p:txBody>
      </p:sp>
      <p:sp>
        <p:nvSpPr>
          <p:cNvPr id="78" name="Скругленный прямоугольник 12">
            <a:extLst>
              <a:ext uri="{FF2B5EF4-FFF2-40B4-BE49-F238E27FC236}">
                <a16:creationId xmlns:a16="http://schemas.microsoft.com/office/drawing/2014/main" id="{C6217C83-FE4F-4FB3-864B-CEB310B25243}"/>
              </a:ext>
            </a:extLst>
          </p:cNvPr>
          <p:cNvSpPr/>
          <p:nvPr/>
        </p:nvSpPr>
        <p:spPr>
          <a:xfrm>
            <a:off x="6951323" y="3133749"/>
            <a:ext cx="1220892" cy="4767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Фонтаны</a:t>
            </a:r>
          </a:p>
        </p:txBody>
      </p:sp>
      <p:pic>
        <p:nvPicPr>
          <p:cNvPr id="3074" name="Picture 2" descr="ÐÐ°ÑÑÐ¸Ð½ÐºÐ¸ Ð¿Ð¾ Ð·Ð°Ð¿ÑÐ¾ÑÑ Ð¶Ðº Ð¿Ð°ÑÐºÐ¾Ð²ÑÐ¹ Ð½Ð¾Ð²Ð¾ÑÐ¾ÑÑÐ¸Ð¹ÑÐº">
            <a:extLst>
              <a:ext uri="{FF2B5EF4-FFF2-40B4-BE49-F238E27FC236}">
                <a16:creationId xmlns:a16="http://schemas.microsoft.com/office/drawing/2014/main" id="{359C32EF-4D9B-45D7-A522-019101D04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569" y="1670539"/>
            <a:ext cx="2295557" cy="153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ÑÐ¾Ð½ÑÐ°Ð½ Ð½Ð¾Ð²Ð¾ÑÐ¾ÑÑÐ¸Ð¹ÑÐº">
            <a:extLst>
              <a:ext uri="{FF2B5EF4-FFF2-40B4-BE49-F238E27FC236}">
                <a16:creationId xmlns:a16="http://schemas.microsoft.com/office/drawing/2014/main" id="{2572BC7B-069D-4157-913E-C7DBD1F77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387" y="1445701"/>
            <a:ext cx="2507255" cy="167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ÑÑÐ¾Ð»Ð»ÐµÐ¹Ð±ÑÑ Ð½Ð¾Ð²Ð¾ÑÐ¾ÑÑÐ¸Ð¹ÑÐº">
            <a:extLst>
              <a:ext uri="{FF2B5EF4-FFF2-40B4-BE49-F238E27FC236}">
                <a16:creationId xmlns:a16="http://schemas.microsoft.com/office/drawing/2014/main" id="{FFD7785A-BE00-4AB0-86C2-C08CBD19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77" y="1301890"/>
            <a:ext cx="2820473" cy="183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Ð¾ÑÐ¾Ð¶ÐµÐµ Ð¸Ð·Ð¾Ð±ÑÐ°Ð¶ÐµÐ½Ð¸Ðµ">
            <a:extLst>
              <a:ext uri="{FF2B5EF4-FFF2-40B4-BE49-F238E27FC236}">
                <a16:creationId xmlns:a16="http://schemas.microsoft.com/office/drawing/2014/main" id="{7446662A-4F2C-4FF6-8B20-440B1E746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45" y="4042403"/>
            <a:ext cx="2745755" cy="167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ÐÐ°ÑÑÐ¸Ð½ÐºÐ¸ Ð¿Ð¾ Ð·Ð°Ð¿ÑÐ¾ÑÑ ÑÐ¿Ð¾ÑÑÐ¸Ð²Ð½ÑÐµ ÑÐµÐºÑÐ¸Ð¸ Ð½Ð¾Ð²Ð¾ÑÐ¾ÑÑÐ¸Ð¹ÑÐº">
            <a:extLst>
              <a:ext uri="{FF2B5EF4-FFF2-40B4-BE49-F238E27FC236}">
                <a16:creationId xmlns:a16="http://schemas.microsoft.com/office/drawing/2014/main" id="{566C8302-6D38-4452-AC63-F6CBB1BD5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323" y="4042403"/>
            <a:ext cx="2424935" cy="181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ÐÐ°ÑÑÐ¸Ð½ÐºÐ¸ Ð¿Ð¾ Ð·Ð°Ð¿ÑÐ¾ÑÑ ÑÐ¿Ð¾ÑÑÐ¸Ð²Ð½Ð°Ñ Ð¿Ð»Ð¾ÑÐ°Ð´ÐºÐ° Ð½Ð¾Ð²Ð¾ÑÐ¾ÑÑÐ¸Ð¹ÑÐº">
            <a:extLst>
              <a:ext uri="{FF2B5EF4-FFF2-40B4-BE49-F238E27FC236}">
                <a16:creationId xmlns:a16="http://schemas.microsoft.com/office/drawing/2014/main" id="{C82D8A0C-BE13-44B1-96D0-F98BBE8BE7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0"/>
          <a:stretch/>
        </p:blipFill>
        <p:spPr bwMode="auto">
          <a:xfrm>
            <a:off x="8129245" y="3908692"/>
            <a:ext cx="3315875" cy="183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8824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ÐÐ¾ÑÐ¾Ð¶ÐµÐµ Ð¸Ð·Ð¾Ð±ÑÐ°Ð¶ÐµÐ½Ð¸Ðµ">
            <a:extLst>
              <a:ext uri="{FF2B5EF4-FFF2-40B4-BE49-F238E27FC236}">
                <a16:creationId xmlns:a16="http://schemas.microsoft.com/office/drawing/2014/main" id="{43AFBA5A-BA0B-4080-AA04-EB660D911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607" y="2973639"/>
            <a:ext cx="4403772" cy="293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280" y="196633"/>
            <a:ext cx="11805440" cy="97789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Чем пользуется семья Рублевых, что финансируется городским бюджетом</a:t>
            </a:r>
          </a:p>
        </p:txBody>
      </p:sp>
      <p:pic>
        <p:nvPicPr>
          <p:cNvPr id="6146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75815844-43BE-4714-B00C-F5B838404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71" y="951681"/>
            <a:ext cx="4051952" cy="247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2">
            <a:extLst>
              <a:ext uri="{FF2B5EF4-FFF2-40B4-BE49-F238E27FC236}">
                <a16:creationId xmlns:a16="http://schemas.microsoft.com/office/drawing/2014/main" id="{18740252-34A6-43BD-90DA-FFDAFB30F0D5}"/>
              </a:ext>
            </a:extLst>
          </p:cNvPr>
          <p:cNvSpPr/>
          <p:nvPr/>
        </p:nvSpPr>
        <p:spPr>
          <a:xfrm>
            <a:off x="1932742" y="6020786"/>
            <a:ext cx="1793802" cy="5453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Образование</a:t>
            </a:r>
          </a:p>
        </p:txBody>
      </p:sp>
      <p:pic>
        <p:nvPicPr>
          <p:cNvPr id="6148" name="Picture 4" descr="ÐÐ°ÑÑÐ¸Ð½ÐºÐ¸ Ð¿Ð¾ Ð·Ð°Ð¿ÑÐ¾ÑÑ ÐºÐ»Ð¸Ð½Ð¸ÐºÐ¾-Ð´Ð¸Ð°Ð³Ð½Ð¾ÑÑÐ¸ÑÐµÑÐºÐ¸Ð¹ ÑÐµÐ½ÑÑ Ð½Ð¾Ð²Ð¾ÑÐ¾ÑÑÐ¸Ð¹ÑÐº">
            <a:extLst>
              <a:ext uri="{FF2B5EF4-FFF2-40B4-BE49-F238E27FC236}">
                <a16:creationId xmlns:a16="http://schemas.microsoft.com/office/drawing/2014/main" id="{4F7AB13E-D360-4331-873B-718CB77EB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687" y="1219901"/>
            <a:ext cx="4985982" cy="350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кругленный прямоугольник 12">
            <a:extLst>
              <a:ext uri="{FF2B5EF4-FFF2-40B4-BE49-F238E27FC236}">
                <a16:creationId xmlns:a16="http://schemas.microsoft.com/office/drawing/2014/main" id="{2F9E94BC-654F-425C-BED9-E1F31E1D144B}"/>
              </a:ext>
            </a:extLst>
          </p:cNvPr>
          <p:cNvSpPr/>
          <p:nvPr/>
        </p:nvSpPr>
        <p:spPr>
          <a:xfrm>
            <a:off x="8078777" y="4922871"/>
            <a:ext cx="1793802" cy="4952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Медицина</a:t>
            </a:r>
          </a:p>
        </p:txBody>
      </p:sp>
    </p:spTree>
    <p:extLst>
      <p:ext uri="{BB962C8B-B14F-4D97-AF65-F5344CB8AC3E}">
        <p14:creationId xmlns:p14="http://schemas.microsoft.com/office/powerpoint/2010/main" val="10267591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E9E3D-454A-48B4-9634-30895656B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4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6971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2178</TotalTime>
  <Words>2248</Words>
  <Application>Microsoft Office PowerPoint</Application>
  <PresentationFormat>Широкоэкранный</PresentationFormat>
  <Paragraphs>366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57" baseType="lpstr">
      <vt:lpstr>等线</vt:lpstr>
      <vt:lpstr>굴림</vt:lpstr>
      <vt:lpstr>微软雅黑</vt:lpstr>
      <vt:lpstr>宋体</vt:lpstr>
      <vt:lpstr>Arial</vt:lpstr>
      <vt:lpstr>Calibri</vt:lpstr>
      <vt:lpstr>Calibri Light</vt:lpstr>
      <vt:lpstr>Helvetica</vt:lpstr>
      <vt:lpstr>HY견고딕</vt:lpstr>
      <vt:lpstr>Kozuka Gothic Pro R</vt:lpstr>
      <vt:lpstr>Lucida Sans Unicode</vt:lpstr>
      <vt:lpstr>Open Sans</vt:lpstr>
      <vt:lpstr>Roboto</vt:lpstr>
      <vt:lpstr>Segoe</vt:lpstr>
      <vt:lpstr>Segoe Semibold</vt:lpstr>
      <vt:lpstr>Times New Roman</vt:lpstr>
      <vt:lpstr>Watford DB</vt:lpstr>
      <vt:lpstr>Wingdings</vt:lpstr>
      <vt:lpstr>造字工房劲黑（非商用）常规体</vt:lpstr>
      <vt:lpstr>Office Theme</vt:lpstr>
      <vt:lpstr>Номинация: «Бюджет: сколько я плачу и что получаю?»</vt:lpstr>
      <vt:lpstr>Бюджет – это…</vt:lpstr>
      <vt:lpstr>Бюджеты бюджетной системы  Российской Федерации</vt:lpstr>
      <vt:lpstr>Этапы бюджетного процесса</vt:lpstr>
      <vt:lpstr>Консолидированный бюджет</vt:lpstr>
      <vt:lpstr>Федеральные налоги и сборы на территории России</vt:lpstr>
      <vt:lpstr>Региональные налоги на территории России</vt:lpstr>
      <vt:lpstr>Местные налоги и сборы на территории России</vt:lpstr>
      <vt:lpstr>Налоги и сборы, уплачиваемые физическими лицами</vt:lpstr>
      <vt:lpstr>Процентное соотношение по налогам и сборам, уплачиваемыми физическими лицами</vt:lpstr>
      <vt:lpstr>Некоторые налоговые ставки по транспортному налогу</vt:lpstr>
      <vt:lpstr>Некоторые размеры государственной пошлины, зачисляемой во все бюджеты РФ</vt:lpstr>
      <vt:lpstr>Социальные трансферты</vt:lpstr>
      <vt:lpstr>Виды пенсий</vt:lpstr>
      <vt:lpstr>Страховая пенсия</vt:lpstr>
      <vt:lpstr>Пенсия по государственному пенсионному обеспечению</vt:lpstr>
      <vt:lpstr>Накопительная пенсия и пенсия по добровольному (негосударственному) пенсионному обеспечению</vt:lpstr>
      <vt:lpstr>Виды стипендий</vt:lpstr>
      <vt:lpstr>Виды пособий, выплачиваемые за счет средств социального страхования</vt:lpstr>
      <vt:lpstr>Косвенные налоги, уплачиваемые физическими лицами</vt:lpstr>
      <vt:lpstr>Исполнение бюджета МО г. Новороссийск</vt:lpstr>
      <vt:lpstr>Структура доходной части бюджета МО г. Новороссийск</vt:lpstr>
      <vt:lpstr>Структура налоговых доходов бюджета  МО г. Новороссийск</vt:lpstr>
      <vt:lpstr>Структура неналоговых доходов бюджета  МО г. Новороссийск</vt:lpstr>
      <vt:lpstr>Структура расходной части бюджета МО г. Новороссийск</vt:lpstr>
      <vt:lpstr>Основные программы, реализуемые в МО г. Новороссийск</vt:lpstr>
      <vt:lpstr>На примере семьи Рублевых ответим на вопрос: «Сколько я плачу и что получаю?» </vt:lpstr>
      <vt:lpstr>Структура основных затрат семьи</vt:lpstr>
      <vt:lpstr>Доходы семьи Рублевых за 2017 год</vt:lpstr>
      <vt:lpstr>Расходы семьи Рублевых за 2017 год</vt:lpstr>
      <vt:lpstr>Доходы семьи Рублевых за 2018 год</vt:lpstr>
      <vt:lpstr>Расходы семьи Рублевых за 2018 год</vt:lpstr>
      <vt:lpstr>Динамика доходов и расходов семьи Рублевых за 2017-2018гг.</vt:lpstr>
      <vt:lpstr>Чем пользуется семья Рублевых, что финансируется городским бюджетом</vt:lpstr>
      <vt:lpstr>Чем пользуется семья Рублевых, что финансируется городским бюджетом</vt:lpstr>
      <vt:lpstr>Чем пользуется семья Рублевых, что финансируется городским бюджетом</vt:lpstr>
      <vt:lpstr>Спасибо за внимание!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Антон Кургаев</cp:lastModifiedBy>
  <cp:revision>225</cp:revision>
  <dcterms:created xsi:type="dcterms:W3CDTF">2016-11-18T14:12:19Z</dcterms:created>
  <dcterms:modified xsi:type="dcterms:W3CDTF">2019-06-14T12:34:57Z</dcterms:modified>
</cp:coreProperties>
</file>