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92" r:id="rId2"/>
    <p:sldId id="296" r:id="rId3"/>
    <p:sldId id="300" r:id="rId4"/>
    <p:sldId id="299" r:id="rId5"/>
    <p:sldId id="298" r:id="rId6"/>
    <p:sldId id="261" r:id="rId7"/>
    <p:sldId id="271" r:id="rId8"/>
    <p:sldId id="262" r:id="rId9"/>
    <p:sldId id="263" r:id="rId10"/>
    <p:sldId id="264" r:id="rId11"/>
    <p:sldId id="270" r:id="rId12"/>
    <p:sldId id="278" r:id="rId13"/>
    <p:sldId id="280" r:id="rId14"/>
    <p:sldId id="283" r:id="rId15"/>
    <p:sldId id="282" r:id="rId16"/>
    <p:sldId id="304" r:id="rId17"/>
    <p:sldId id="308" r:id="rId18"/>
    <p:sldId id="305" r:id="rId19"/>
    <p:sldId id="301" r:id="rId20"/>
    <p:sldId id="309" r:id="rId21"/>
    <p:sldId id="302" r:id="rId22"/>
    <p:sldId id="303" r:id="rId23"/>
    <p:sldId id="311" r:id="rId24"/>
    <p:sldId id="310" r:id="rId25"/>
    <p:sldId id="312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4CDA3FF-05FA-754C-A9B0-27A3BC49102E}">
          <p14:sldIdLst>
            <p14:sldId id="292"/>
            <p14:sldId id="296"/>
            <p14:sldId id="300"/>
            <p14:sldId id="299"/>
            <p14:sldId id="298"/>
            <p14:sldId id="261"/>
            <p14:sldId id="271"/>
            <p14:sldId id="262"/>
            <p14:sldId id="263"/>
            <p14:sldId id="264"/>
            <p14:sldId id="270"/>
            <p14:sldId id="278"/>
            <p14:sldId id="280"/>
            <p14:sldId id="283"/>
            <p14:sldId id="282"/>
            <p14:sldId id="304"/>
            <p14:sldId id="308"/>
            <p14:sldId id="305"/>
            <p14:sldId id="301"/>
            <p14:sldId id="309"/>
            <p14:sldId id="302"/>
            <p14:sldId id="303"/>
            <p14:sldId id="311"/>
            <p14:sldId id="310"/>
            <p14:sldId id="31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30A"/>
    <a:srgbClr val="F19759"/>
    <a:srgbClr val="B8042B"/>
    <a:srgbClr val="F9A9CB"/>
    <a:srgbClr val="F2408C"/>
    <a:srgbClr val="C95B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481"/>
    <p:restoredTop sz="83636" autoAdjust="0"/>
  </p:normalViewPr>
  <p:slideViewPr>
    <p:cSldViewPr snapToGrid="0" snapToObjects="1">
      <p:cViewPr varScale="1">
        <p:scale>
          <a:sx n="58" d="100"/>
          <a:sy n="58" d="100"/>
        </p:scale>
        <p:origin x="148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CEBBA0-26FD-4476-867D-9DF26CD831D1}" type="doc">
      <dgm:prSet loTypeId="urn:microsoft.com/office/officeart/2005/8/layout/venn1" loCatId="relationship" qsTypeId="urn:microsoft.com/office/officeart/2005/8/quickstyle/3d4" qsCatId="3D" csTypeId="urn:microsoft.com/office/officeart/2005/8/colors/colorful2" csCatId="colorful" phldr="1"/>
      <dgm:spPr/>
    </dgm:pt>
    <dgm:pt modelId="{8863CE6A-8D28-4E09-8C5C-35EE57C1C09C}">
      <dgm:prSet phldrT="[Текст]" custT="1"/>
      <dgm:spPr/>
      <dgm:t>
        <a:bodyPr/>
        <a:lstStyle/>
        <a:p>
          <a:r>
            <a:rPr lang="ru-RU" sz="1800" dirty="0" smtClean="0"/>
            <a:t>Консолидирован-</a:t>
          </a:r>
          <a:r>
            <a:rPr lang="ru-RU" sz="1800" dirty="0" err="1" smtClean="0"/>
            <a:t>ные</a:t>
          </a:r>
          <a:r>
            <a:rPr lang="ru-RU" sz="1800" dirty="0" smtClean="0"/>
            <a:t> бюджеты </a:t>
          </a:r>
        </a:p>
        <a:p>
          <a:r>
            <a:rPr lang="ru-RU" sz="1800" dirty="0" smtClean="0"/>
            <a:t>37 муниципальных районов</a:t>
          </a:r>
          <a:endParaRPr lang="ru-RU" sz="1800" dirty="0"/>
        </a:p>
      </dgm:t>
    </dgm:pt>
    <dgm:pt modelId="{14D93824-0D78-4D48-B880-1E28A36FF198}" type="parTrans" cxnId="{EB5CAE71-34D6-4B98-8975-425649FB429E}">
      <dgm:prSet/>
      <dgm:spPr/>
      <dgm:t>
        <a:bodyPr/>
        <a:lstStyle/>
        <a:p>
          <a:endParaRPr lang="ru-RU" sz="1800"/>
        </a:p>
      </dgm:t>
    </dgm:pt>
    <dgm:pt modelId="{BB723FAD-1A81-4F37-878C-204C8B62B83F}" type="sibTrans" cxnId="{EB5CAE71-34D6-4B98-8975-425649FB429E}">
      <dgm:prSet/>
      <dgm:spPr/>
      <dgm:t>
        <a:bodyPr/>
        <a:lstStyle/>
        <a:p>
          <a:endParaRPr lang="ru-RU" sz="1800"/>
        </a:p>
      </dgm:t>
    </dgm:pt>
    <dgm:pt modelId="{DA95A57F-A81E-4723-9099-D98FFB5A3149}">
      <dgm:prSet phldrT="[Текст]" custT="1"/>
      <dgm:spPr/>
      <dgm:t>
        <a:bodyPr/>
        <a:lstStyle/>
        <a:p>
          <a:r>
            <a:rPr lang="ru-RU" sz="1800" dirty="0" smtClean="0"/>
            <a:t>Бюджеты </a:t>
          </a:r>
        </a:p>
        <a:p>
          <a:r>
            <a:rPr lang="ru-RU" sz="1800" dirty="0" smtClean="0"/>
            <a:t>7 городских </a:t>
          </a:r>
        </a:p>
        <a:p>
          <a:r>
            <a:rPr lang="ru-RU" sz="1800" dirty="0" smtClean="0"/>
            <a:t>округов</a:t>
          </a:r>
          <a:endParaRPr lang="ru-RU" sz="1800" dirty="0"/>
        </a:p>
      </dgm:t>
    </dgm:pt>
    <dgm:pt modelId="{631DE3B4-FED9-4A09-9592-79B28C8AAC48}" type="parTrans" cxnId="{FA0DE6B2-E681-474F-A808-BE5EF592F34A}">
      <dgm:prSet/>
      <dgm:spPr/>
      <dgm:t>
        <a:bodyPr/>
        <a:lstStyle/>
        <a:p>
          <a:endParaRPr lang="ru-RU" sz="1800"/>
        </a:p>
      </dgm:t>
    </dgm:pt>
    <dgm:pt modelId="{2311D66B-0871-4D61-AD32-458420D7AF4B}" type="sibTrans" cxnId="{FA0DE6B2-E681-474F-A808-BE5EF592F34A}">
      <dgm:prSet/>
      <dgm:spPr/>
      <dgm:t>
        <a:bodyPr/>
        <a:lstStyle/>
        <a:p>
          <a:endParaRPr lang="ru-RU" sz="1800"/>
        </a:p>
      </dgm:t>
    </dgm:pt>
    <dgm:pt modelId="{1D90B2F7-5514-40A5-9211-66E2DAD6981C}">
      <dgm:prSet phldrT="[Текст]" custT="1"/>
      <dgm:spPr/>
      <dgm:t>
        <a:bodyPr/>
        <a:lstStyle/>
        <a:p>
          <a:pPr algn="ctr"/>
          <a:r>
            <a:rPr lang="ru-RU" sz="1800" dirty="0" smtClean="0"/>
            <a:t>Краевой бюджет</a:t>
          </a:r>
        </a:p>
      </dgm:t>
    </dgm:pt>
    <dgm:pt modelId="{79B6D729-032D-4D79-B176-8806406AADB8}" type="parTrans" cxnId="{FA5734D1-F788-4DDE-BC9C-0CAE5BB78FD5}">
      <dgm:prSet/>
      <dgm:spPr/>
      <dgm:t>
        <a:bodyPr/>
        <a:lstStyle/>
        <a:p>
          <a:endParaRPr lang="ru-RU" sz="1800"/>
        </a:p>
      </dgm:t>
    </dgm:pt>
    <dgm:pt modelId="{E2F18CE5-BB3C-45E9-80AB-2B3D247172C3}" type="sibTrans" cxnId="{FA5734D1-F788-4DDE-BC9C-0CAE5BB78FD5}">
      <dgm:prSet/>
      <dgm:spPr/>
      <dgm:t>
        <a:bodyPr/>
        <a:lstStyle/>
        <a:p>
          <a:endParaRPr lang="ru-RU" sz="1800"/>
        </a:p>
      </dgm:t>
    </dgm:pt>
    <dgm:pt modelId="{D73C98D7-38E1-48E4-8F68-B8161F40517A}" type="pres">
      <dgm:prSet presAssocID="{09CEBBA0-26FD-4476-867D-9DF26CD831D1}" presName="compositeShape" presStyleCnt="0">
        <dgm:presLayoutVars>
          <dgm:chMax val="7"/>
          <dgm:dir/>
          <dgm:resizeHandles val="exact"/>
        </dgm:presLayoutVars>
      </dgm:prSet>
      <dgm:spPr/>
    </dgm:pt>
    <dgm:pt modelId="{BCC97A32-A28B-4AA5-BD84-CD3D084E8089}" type="pres">
      <dgm:prSet presAssocID="{8863CE6A-8D28-4E09-8C5C-35EE57C1C09C}" presName="circ1" presStyleLbl="vennNode1" presStyleIdx="0" presStyleCnt="3"/>
      <dgm:spPr/>
      <dgm:t>
        <a:bodyPr/>
        <a:lstStyle/>
        <a:p>
          <a:endParaRPr lang="ru-RU"/>
        </a:p>
      </dgm:t>
    </dgm:pt>
    <dgm:pt modelId="{90B0F394-CC1C-4003-9D73-A7D8223E1AC0}" type="pres">
      <dgm:prSet presAssocID="{8863CE6A-8D28-4E09-8C5C-35EE57C1C09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399D2D-DC2F-4A0A-AEF5-E13BBE7EE0DA}" type="pres">
      <dgm:prSet presAssocID="{DA95A57F-A81E-4723-9099-D98FFB5A3149}" presName="circ2" presStyleLbl="vennNode1" presStyleIdx="1" presStyleCnt="3"/>
      <dgm:spPr/>
      <dgm:t>
        <a:bodyPr/>
        <a:lstStyle/>
        <a:p>
          <a:endParaRPr lang="ru-RU"/>
        </a:p>
      </dgm:t>
    </dgm:pt>
    <dgm:pt modelId="{BE262FAF-9571-494E-BE33-671A971CB153}" type="pres">
      <dgm:prSet presAssocID="{DA95A57F-A81E-4723-9099-D98FFB5A314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27E434-13D0-4420-9B62-CA2DFD34AD38}" type="pres">
      <dgm:prSet presAssocID="{1D90B2F7-5514-40A5-9211-66E2DAD6981C}" presName="circ3" presStyleLbl="vennNode1" presStyleIdx="2" presStyleCnt="3"/>
      <dgm:spPr/>
      <dgm:t>
        <a:bodyPr/>
        <a:lstStyle/>
        <a:p>
          <a:endParaRPr lang="ru-RU"/>
        </a:p>
      </dgm:t>
    </dgm:pt>
    <dgm:pt modelId="{9AD89303-250D-4274-B142-20275FF1A6DF}" type="pres">
      <dgm:prSet presAssocID="{1D90B2F7-5514-40A5-9211-66E2DAD6981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0DE6B2-E681-474F-A808-BE5EF592F34A}" srcId="{09CEBBA0-26FD-4476-867D-9DF26CD831D1}" destId="{DA95A57F-A81E-4723-9099-D98FFB5A3149}" srcOrd="1" destOrd="0" parTransId="{631DE3B4-FED9-4A09-9592-79B28C8AAC48}" sibTransId="{2311D66B-0871-4D61-AD32-458420D7AF4B}"/>
    <dgm:cxn modelId="{63A5BFA2-3697-495B-90B6-A578E7BE4AE9}" type="presOf" srcId="{1D90B2F7-5514-40A5-9211-66E2DAD6981C}" destId="{9AD89303-250D-4274-B142-20275FF1A6DF}" srcOrd="1" destOrd="0" presId="urn:microsoft.com/office/officeart/2005/8/layout/venn1"/>
    <dgm:cxn modelId="{E4CB2422-5A94-43D3-A26C-889DBD34CC5B}" type="presOf" srcId="{8863CE6A-8D28-4E09-8C5C-35EE57C1C09C}" destId="{90B0F394-CC1C-4003-9D73-A7D8223E1AC0}" srcOrd="1" destOrd="0" presId="urn:microsoft.com/office/officeart/2005/8/layout/venn1"/>
    <dgm:cxn modelId="{1A705A7C-3D35-477A-B8F8-901A9F62D4E4}" type="presOf" srcId="{DA95A57F-A81E-4723-9099-D98FFB5A3149}" destId="{BE262FAF-9571-494E-BE33-671A971CB153}" srcOrd="1" destOrd="0" presId="urn:microsoft.com/office/officeart/2005/8/layout/venn1"/>
    <dgm:cxn modelId="{EB5CAE71-34D6-4B98-8975-425649FB429E}" srcId="{09CEBBA0-26FD-4476-867D-9DF26CD831D1}" destId="{8863CE6A-8D28-4E09-8C5C-35EE57C1C09C}" srcOrd="0" destOrd="0" parTransId="{14D93824-0D78-4D48-B880-1E28A36FF198}" sibTransId="{BB723FAD-1A81-4F37-878C-204C8B62B83F}"/>
    <dgm:cxn modelId="{0D18FB57-D15B-491D-92F0-97D65ACEF9B9}" type="presOf" srcId="{DA95A57F-A81E-4723-9099-D98FFB5A3149}" destId="{36399D2D-DC2F-4A0A-AEF5-E13BBE7EE0DA}" srcOrd="0" destOrd="0" presId="urn:microsoft.com/office/officeart/2005/8/layout/venn1"/>
    <dgm:cxn modelId="{FA5734D1-F788-4DDE-BC9C-0CAE5BB78FD5}" srcId="{09CEBBA0-26FD-4476-867D-9DF26CD831D1}" destId="{1D90B2F7-5514-40A5-9211-66E2DAD6981C}" srcOrd="2" destOrd="0" parTransId="{79B6D729-032D-4D79-B176-8806406AADB8}" sibTransId="{E2F18CE5-BB3C-45E9-80AB-2B3D247172C3}"/>
    <dgm:cxn modelId="{0B28A436-B458-456E-B9F0-1859654468C7}" type="presOf" srcId="{09CEBBA0-26FD-4476-867D-9DF26CD831D1}" destId="{D73C98D7-38E1-48E4-8F68-B8161F40517A}" srcOrd="0" destOrd="0" presId="urn:microsoft.com/office/officeart/2005/8/layout/venn1"/>
    <dgm:cxn modelId="{76420E6F-67CD-4B50-BB45-AE9A76D0B474}" type="presOf" srcId="{1D90B2F7-5514-40A5-9211-66E2DAD6981C}" destId="{3227E434-13D0-4420-9B62-CA2DFD34AD38}" srcOrd="0" destOrd="0" presId="urn:microsoft.com/office/officeart/2005/8/layout/venn1"/>
    <dgm:cxn modelId="{3AA8ED6F-6682-4817-A13E-8ACD5EB1C66A}" type="presOf" srcId="{8863CE6A-8D28-4E09-8C5C-35EE57C1C09C}" destId="{BCC97A32-A28B-4AA5-BD84-CD3D084E8089}" srcOrd="0" destOrd="0" presId="urn:microsoft.com/office/officeart/2005/8/layout/venn1"/>
    <dgm:cxn modelId="{AC7188F6-135D-475A-82AA-B709A44F22E7}" type="presParOf" srcId="{D73C98D7-38E1-48E4-8F68-B8161F40517A}" destId="{BCC97A32-A28B-4AA5-BD84-CD3D084E8089}" srcOrd="0" destOrd="0" presId="urn:microsoft.com/office/officeart/2005/8/layout/venn1"/>
    <dgm:cxn modelId="{0760E143-FC91-4E7A-B0CC-C6B633724117}" type="presParOf" srcId="{D73C98D7-38E1-48E4-8F68-B8161F40517A}" destId="{90B0F394-CC1C-4003-9D73-A7D8223E1AC0}" srcOrd="1" destOrd="0" presId="urn:microsoft.com/office/officeart/2005/8/layout/venn1"/>
    <dgm:cxn modelId="{9A72749D-DC12-4332-A863-D58B9A2C8153}" type="presParOf" srcId="{D73C98D7-38E1-48E4-8F68-B8161F40517A}" destId="{36399D2D-DC2F-4A0A-AEF5-E13BBE7EE0DA}" srcOrd="2" destOrd="0" presId="urn:microsoft.com/office/officeart/2005/8/layout/venn1"/>
    <dgm:cxn modelId="{63125897-491F-4820-8EE0-8CAA511B4055}" type="presParOf" srcId="{D73C98D7-38E1-48E4-8F68-B8161F40517A}" destId="{BE262FAF-9571-494E-BE33-671A971CB153}" srcOrd="3" destOrd="0" presId="urn:microsoft.com/office/officeart/2005/8/layout/venn1"/>
    <dgm:cxn modelId="{E2C3535D-183B-44E9-BB1F-79509850229E}" type="presParOf" srcId="{D73C98D7-38E1-48E4-8F68-B8161F40517A}" destId="{3227E434-13D0-4420-9B62-CA2DFD34AD38}" srcOrd="4" destOrd="0" presId="urn:microsoft.com/office/officeart/2005/8/layout/venn1"/>
    <dgm:cxn modelId="{5F5275BA-51B5-4E91-9E92-2D6099E81B15}" type="presParOf" srcId="{D73C98D7-38E1-48E4-8F68-B8161F40517A}" destId="{9AD89303-250D-4274-B142-20275FF1A6D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B4FF69-2E7C-4EE4-AA59-E0C18A8BA9D8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B3CFA88-1A6B-49A8-A24A-2FDC75FDE824}">
      <dgm:prSet phldrT="[Текст]"/>
      <dgm:spPr/>
      <dgm:t>
        <a:bodyPr/>
        <a:lstStyle/>
        <a:p>
          <a:r>
            <a:rPr lang="ru-RU" dirty="0" smtClean="0"/>
            <a:t>Общегосударственные вопросы</a:t>
          </a:r>
          <a:endParaRPr lang="ru-RU" dirty="0"/>
        </a:p>
      </dgm:t>
    </dgm:pt>
    <dgm:pt modelId="{3427A7FA-9EB1-4B47-9A0D-F1593BD95826}" type="parTrans" cxnId="{04C9196E-06CB-4D68-BA57-BD99F2172B01}">
      <dgm:prSet/>
      <dgm:spPr/>
      <dgm:t>
        <a:bodyPr/>
        <a:lstStyle/>
        <a:p>
          <a:endParaRPr lang="ru-RU"/>
        </a:p>
      </dgm:t>
    </dgm:pt>
    <dgm:pt modelId="{09EB9DF1-444F-408C-B769-727D06C54E8A}" type="sibTrans" cxnId="{04C9196E-06CB-4D68-BA57-BD99F2172B01}">
      <dgm:prSet/>
      <dgm:spPr/>
      <dgm:t>
        <a:bodyPr/>
        <a:lstStyle/>
        <a:p>
          <a:endParaRPr lang="ru-RU"/>
        </a:p>
      </dgm:t>
    </dgm:pt>
    <dgm:pt modelId="{6AAF70F2-2F1C-422F-8F8D-D48A66DA75E5}">
      <dgm:prSet/>
      <dgm:spPr/>
      <dgm:t>
        <a:bodyPr/>
        <a:lstStyle/>
        <a:p>
          <a:r>
            <a:rPr lang="ru-RU" smtClean="0"/>
            <a:t>Национальная экономика</a:t>
          </a:r>
          <a:endParaRPr lang="ru-RU"/>
        </a:p>
      </dgm:t>
    </dgm:pt>
    <dgm:pt modelId="{47B70035-F633-40B2-8EE7-54CB02D2DFA6}" type="parTrans" cxnId="{AFE5ABFE-E7A4-49CF-A003-BA1182C80CCE}">
      <dgm:prSet/>
      <dgm:spPr/>
      <dgm:t>
        <a:bodyPr/>
        <a:lstStyle/>
        <a:p>
          <a:endParaRPr lang="ru-RU"/>
        </a:p>
      </dgm:t>
    </dgm:pt>
    <dgm:pt modelId="{5679739B-7CF2-4D0C-AEC8-904A569D991F}" type="sibTrans" cxnId="{AFE5ABFE-E7A4-49CF-A003-BA1182C80CCE}">
      <dgm:prSet/>
      <dgm:spPr/>
      <dgm:t>
        <a:bodyPr/>
        <a:lstStyle/>
        <a:p>
          <a:endParaRPr lang="ru-RU"/>
        </a:p>
      </dgm:t>
    </dgm:pt>
    <dgm:pt modelId="{7ADC7760-5B51-4CF1-AEAE-C34228DAD251}">
      <dgm:prSet/>
      <dgm:spPr/>
      <dgm:t>
        <a:bodyPr/>
        <a:lstStyle/>
        <a:p>
          <a:r>
            <a:rPr lang="ru-RU" smtClean="0"/>
            <a:t>Жилищно-коммунальное хозяйство</a:t>
          </a:r>
          <a:endParaRPr lang="ru-RU"/>
        </a:p>
      </dgm:t>
    </dgm:pt>
    <dgm:pt modelId="{F092D959-9489-4A97-B109-920DE745E058}" type="parTrans" cxnId="{74718F21-F269-4AE8-BBAF-AE5EA6716624}">
      <dgm:prSet/>
      <dgm:spPr/>
      <dgm:t>
        <a:bodyPr/>
        <a:lstStyle/>
        <a:p>
          <a:endParaRPr lang="ru-RU"/>
        </a:p>
      </dgm:t>
    </dgm:pt>
    <dgm:pt modelId="{78A3A67F-160F-4BFB-9CA6-435C1E2FB9F8}" type="sibTrans" cxnId="{74718F21-F269-4AE8-BBAF-AE5EA6716624}">
      <dgm:prSet/>
      <dgm:spPr/>
      <dgm:t>
        <a:bodyPr/>
        <a:lstStyle/>
        <a:p>
          <a:endParaRPr lang="ru-RU"/>
        </a:p>
      </dgm:t>
    </dgm:pt>
    <dgm:pt modelId="{8D9A029C-5F42-4352-917F-9E13215DD973}">
      <dgm:prSet/>
      <dgm:spPr/>
      <dgm:t>
        <a:bodyPr/>
        <a:lstStyle/>
        <a:p>
          <a:r>
            <a:rPr lang="ru-RU" smtClean="0"/>
            <a:t>Образование</a:t>
          </a:r>
          <a:endParaRPr lang="ru-RU"/>
        </a:p>
      </dgm:t>
    </dgm:pt>
    <dgm:pt modelId="{1855F3DA-4AEF-4EDA-9308-7C06CBBD727C}" type="parTrans" cxnId="{CA71D7DD-2EC0-4F37-976C-86D5CF4732E1}">
      <dgm:prSet/>
      <dgm:spPr/>
      <dgm:t>
        <a:bodyPr/>
        <a:lstStyle/>
        <a:p>
          <a:endParaRPr lang="ru-RU"/>
        </a:p>
      </dgm:t>
    </dgm:pt>
    <dgm:pt modelId="{B0FFC891-A14B-4AA7-B4C5-36E02E6C5880}" type="sibTrans" cxnId="{CA71D7DD-2EC0-4F37-976C-86D5CF4732E1}">
      <dgm:prSet/>
      <dgm:spPr/>
      <dgm:t>
        <a:bodyPr/>
        <a:lstStyle/>
        <a:p>
          <a:endParaRPr lang="ru-RU"/>
        </a:p>
      </dgm:t>
    </dgm:pt>
    <dgm:pt modelId="{30702CC3-B864-42B4-B8F2-8ABED8751718}">
      <dgm:prSet/>
      <dgm:spPr/>
      <dgm:t>
        <a:bodyPr/>
        <a:lstStyle/>
        <a:p>
          <a:r>
            <a:rPr lang="ru-RU" smtClean="0"/>
            <a:t>Здравоохранение</a:t>
          </a:r>
          <a:endParaRPr lang="ru-RU"/>
        </a:p>
      </dgm:t>
    </dgm:pt>
    <dgm:pt modelId="{86BDA55D-661A-4A09-8A87-14188510D086}" type="parTrans" cxnId="{3437EE79-2B49-405A-85BB-DE26AE1D38C2}">
      <dgm:prSet/>
      <dgm:spPr/>
      <dgm:t>
        <a:bodyPr/>
        <a:lstStyle/>
        <a:p>
          <a:endParaRPr lang="ru-RU"/>
        </a:p>
      </dgm:t>
    </dgm:pt>
    <dgm:pt modelId="{1E6BE16F-56EA-4BCD-95BC-63A25A0F6A67}" type="sibTrans" cxnId="{3437EE79-2B49-405A-85BB-DE26AE1D38C2}">
      <dgm:prSet/>
      <dgm:spPr/>
      <dgm:t>
        <a:bodyPr/>
        <a:lstStyle/>
        <a:p>
          <a:endParaRPr lang="ru-RU"/>
        </a:p>
      </dgm:t>
    </dgm:pt>
    <dgm:pt modelId="{EDADFF04-7B73-4448-A83A-5C01B533FE1E}">
      <dgm:prSet/>
      <dgm:spPr/>
      <dgm:t>
        <a:bodyPr/>
        <a:lstStyle/>
        <a:p>
          <a:r>
            <a:rPr lang="ru-RU" smtClean="0"/>
            <a:t>Социальная политика</a:t>
          </a:r>
          <a:endParaRPr lang="ru-RU"/>
        </a:p>
      </dgm:t>
    </dgm:pt>
    <dgm:pt modelId="{3D94C725-9501-4D26-93A8-B7B56F482CFF}" type="parTrans" cxnId="{3E9534AA-EC75-4466-ABAB-22E19F540D8F}">
      <dgm:prSet/>
      <dgm:spPr/>
      <dgm:t>
        <a:bodyPr/>
        <a:lstStyle/>
        <a:p>
          <a:endParaRPr lang="ru-RU"/>
        </a:p>
      </dgm:t>
    </dgm:pt>
    <dgm:pt modelId="{76DEA974-F86B-429A-B924-F1D78BFF705D}" type="sibTrans" cxnId="{3E9534AA-EC75-4466-ABAB-22E19F540D8F}">
      <dgm:prSet/>
      <dgm:spPr/>
      <dgm:t>
        <a:bodyPr/>
        <a:lstStyle/>
        <a:p>
          <a:endParaRPr lang="ru-RU"/>
        </a:p>
      </dgm:t>
    </dgm:pt>
    <dgm:pt modelId="{222FC27D-DEE7-40EF-89E2-6761E5A3167F}">
      <dgm:prSet/>
      <dgm:spPr/>
      <dgm:t>
        <a:bodyPr/>
        <a:lstStyle/>
        <a:p>
          <a:endParaRPr lang="ru-RU"/>
        </a:p>
      </dgm:t>
    </dgm:pt>
    <dgm:pt modelId="{14E3E9CD-7A5C-454B-AE66-106F49D238A0}" type="parTrans" cxnId="{804FF751-6919-420A-9AAC-91B75F4FE2BA}">
      <dgm:prSet/>
      <dgm:spPr/>
      <dgm:t>
        <a:bodyPr/>
        <a:lstStyle/>
        <a:p>
          <a:endParaRPr lang="ru-RU"/>
        </a:p>
      </dgm:t>
    </dgm:pt>
    <dgm:pt modelId="{C6FEF8E1-95FD-4F57-B48B-43EC22948ED5}" type="sibTrans" cxnId="{804FF751-6919-420A-9AAC-91B75F4FE2BA}">
      <dgm:prSet/>
      <dgm:spPr/>
      <dgm:t>
        <a:bodyPr/>
        <a:lstStyle/>
        <a:p>
          <a:endParaRPr lang="ru-RU"/>
        </a:p>
      </dgm:t>
    </dgm:pt>
    <dgm:pt modelId="{57C66C8D-CE23-4181-A9DC-B8087F8E7B89}">
      <dgm:prSet/>
      <dgm:spPr/>
      <dgm:t>
        <a:bodyPr/>
        <a:lstStyle/>
        <a:p>
          <a:endParaRPr lang="ru-RU"/>
        </a:p>
      </dgm:t>
    </dgm:pt>
    <dgm:pt modelId="{5EB54A2A-8ABC-45E6-8593-F96234C1F954}" type="parTrans" cxnId="{E6AED01A-A11C-4790-8C38-5018A4204280}">
      <dgm:prSet/>
      <dgm:spPr/>
      <dgm:t>
        <a:bodyPr/>
        <a:lstStyle/>
        <a:p>
          <a:endParaRPr lang="ru-RU"/>
        </a:p>
      </dgm:t>
    </dgm:pt>
    <dgm:pt modelId="{1D6C1C9C-CCBB-40DF-B5EF-2D2715EB3853}" type="sibTrans" cxnId="{E6AED01A-A11C-4790-8C38-5018A4204280}">
      <dgm:prSet/>
      <dgm:spPr/>
      <dgm:t>
        <a:bodyPr/>
        <a:lstStyle/>
        <a:p>
          <a:endParaRPr lang="ru-RU"/>
        </a:p>
      </dgm:t>
    </dgm:pt>
    <dgm:pt modelId="{9363BBC2-BA02-4339-88AB-EE15DEDF44BE}">
      <dgm:prSet/>
      <dgm:spPr/>
      <dgm:t>
        <a:bodyPr/>
        <a:lstStyle/>
        <a:p>
          <a:r>
            <a:rPr lang="ru-RU" dirty="0" smtClean="0"/>
            <a:t>Национальная безопасность и правоохранительная деятельность</a:t>
          </a:r>
          <a:endParaRPr lang="ru-RU" dirty="0"/>
        </a:p>
      </dgm:t>
    </dgm:pt>
    <dgm:pt modelId="{EA5ABBD6-E9FC-49D1-B524-AD85188D4A17}" type="sibTrans" cxnId="{9CD1241F-DC4F-4D75-913C-9273D5FB4FEF}">
      <dgm:prSet/>
      <dgm:spPr/>
      <dgm:t>
        <a:bodyPr/>
        <a:lstStyle/>
        <a:p>
          <a:endParaRPr lang="ru-RU"/>
        </a:p>
      </dgm:t>
    </dgm:pt>
    <dgm:pt modelId="{55968CDA-B5A5-41BA-9E90-362197C8BA7B}" type="parTrans" cxnId="{9CD1241F-DC4F-4D75-913C-9273D5FB4FEF}">
      <dgm:prSet/>
      <dgm:spPr/>
      <dgm:t>
        <a:bodyPr/>
        <a:lstStyle/>
        <a:p>
          <a:endParaRPr lang="ru-RU"/>
        </a:p>
      </dgm:t>
    </dgm:pt>
    <dgm:pt modelId="{1BC48040-C0AE-4CD7-BF9A-155F64AFFFFE}" type="pres">
      <dgm:prSet presAssocID="{97B4FF69-2E7C-4EE4-AA59-E0C18A8BA9D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57AC184-E64F-4B9A-A50F-22D3ADF65AD6}" type="pres">
      <dgm:prSet presAssocID="{97B4FF69-2E7C-4EE4-AA59-E0C18A8BA9D8}" presName="Name1" presStyleCnt="0"/>
      <dgm:spPr/>
      <dgm:t>
        <a:bodyPr/>
        <a:lstStyle/>
        <a:p>
          <a:endParaRPr lang="ru-RU"/>
        </a:p>
      </dgm:t>
    </dgm:pt>
    <dgm:pt modelId="{495D0324-A3E3-4A2D-9E41-035E607F7F1E}" type="pres">
      <dgm:prSet presAssocID="{97B4FF69-2E7C-4EE4-AA59-E0C18A8BA9D8}" presName="cycle" presStyleCnt="0"/>
      <dgm:spPr/>
      <dgm:t>
        <a:bodyPr/>
        <a:lstStyle/>
        <a:p>
          <a:endParaRPr lang="ru-RU"/>
        </a:p>
      </dgm:t>
    </dgm:pt>
    <dgm:pt modelId="{A0956582-CA0C-43BE-A933-A5AF412005A3}" type="pres">
      <dgm:prSet presAssocID="{97B4FF69-2E7C-4EE4-AA59-E0C18A8BA9D8}" presName="srcNode" presStyleLbl="node1" presStyleIdx="0" presStyleCnt="7"/>
      <dgm:spPr/>
      <dgm:t>
        <a:bodyPr/>
        <a:lstStyle/>
        <a:p>
          <a:endParaRPr lang="ru-RU"/>
        </a:p>
      </dgm:t>
    </dgm:pt>
    <dgm:pt modelId="{258DD2B9-23B6-49D8-AA8E-9ECBDF3C57F4}" type="pres">
      <dgm:prSet presAssocID="{97B4FF69-2E7C-4EE4-AA59-E0C18A8BA9D8}" presName="conn" presStyleLbl="parChTrans1D2" presStyleIdx="0" presStyleCnt="1"/>
      <dgm:spPr/>
      <dgm:t>
        <a:bodyPr/>
        <a:lstStyle/>
        <a:p>
          <a:endParaRPr lang="ru-RU"/>
        </a:p>
      </dgm:t>
    </dgm:pt>
    <dgm:pt modelId="{6BC5519D-9322-4C70-967C-5CDC07FA94B4}" type="pres">
      <dgm:prSet presAssocID="{97B4FF69-2E7C-4EE4-AA59-E0C18A8BA9D8}" presName="extraNode" presStyleLbl="node1" presStyleIdx="0" presStyleCnt="7"/>
      <dgm:spPr/>
      <dgm:t>
        <a:bodyPr/>
        <a:lstStyle/>
        <a:p>
          <a:endParaRPr lang="ru-RU"/>
        </a:p>
      </dgm:t>
    </dgm:pt>
    <dgm:pt modelId="{CA28E374-D4D6-4524-8079-E343B4975704}" type="pres">
      <dgm:prSet presAssocID="{97B4FF69-2E7C-4EE4-AA59-E0C18A8BA9D8}" presName="dstNode" presStyleLbl="node1" presStyleIdx="0" presStyleCnt="7"/>
      <dgm:spPr/>
      <dgm:t>
        <a:bodyPr/>
        <a:lstStyle/>
        <a:p>
          <a:endParaRPr lang="ru-RU"/>
        </a:p>
      </dgm:t>
    </dgm:pt>
    <dgm:pt modelId="{9B74EEA7-563A-4179-9F48-1CF04751C8C9}" type="pres">
      <dgm:prSet presAssocID="{2B3CFA88-1A6B-49A8-A24A-2FDC75FDE824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86D44-4896-4924-B25F-225819E8A821}" type="pres">
      <dgm:prSet presAssocID="{2B3CFA88-1A6B-49A8-A24A-2FDC75FDE824}" presName="accent_1" presStyleCnt="0"/>
      <dgm:spPr/>
      <dgm:t>
        <a:bodyPr/>
        <a:lstStyle/>
        <a:p>
          <a:endParaRPr lang="ru-RU"/>
        </a:p>
      </dgm:t>
    </dgm:pt>
    <dgm:pt modelId="{1BBAA505-4DFF-44E3-B407-F4B892DB8B3C}" type="pres">
      <dgm:prSet presAssocID="{2B3CFA88-1A6B-49A8-A24A-2FDC75FDE824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AD4CA9B8-0F26-4273-99E0-785C0A61B86B}" type="pres">
      <dgm:prSet presAssocID="{9363BBC2-BA02-4339-88AB-EE15DEDF44BE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D03157-9C43-4F4E-8C1B-1E6A62598D5E}" type="pres">
      <dgm:prSet presAssocID="{9363BBC2-BA02-4339-88AB-EE15DEDF44BE}" presName="accent_2" presStyleCnt="0"/>
      <dgm:spPr/>
      <dgm:t>
        <a:bodyPr/>
        <a:lstStyle/>
        <a:p>
          <a:endParaRPr lang="ru-RU"/>
        </a:p>
      </dgm:t>
    </dgm:pt>
    <dgm:pt modelId="{06470DA0-A4D6-4532-8ACB-9C6C7499DD27}" type="pres">
      <dgm:prSet presAssocID="{9363BBC2-BA02-4339-88AB-EE15DEDF44BE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EBDB7E09-BFE8-4CC4-8734-6D23B7300CE2}" type="pres">
      <dgm:prSet presAssocID="{6AAF70F2-2F1C-422F-8F8D-D48A66DA75E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C039C-376B-408E-A744-9AE3D664C419}" type="pres">
      <dgm:prSet presAssocID="{6AAF70F2-2F1C-422F-8F8D-D48A66DA75E5}" presName="accent_3" presStyleCnt="0"/>
      <dgm:spPr/>
      <dgm:t>
        <a:bodyPr/>
        <a:lstStyle/>
        <a:p>
          <a:endParaRPr lang="ru-RU"/>
        </a:p>
      </dgm:t>
    </dgm:pt>
    <dgm:pt modelId="{FE5FFD71-94A2-460B-AB72-98B82A54BFF4}" type="pres">
      <dgm:prSet presAssocID="{6AAF70F2-2F1C-422F-8F8D-D48A66DA75E5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1CEE0E83-A849-45F9-AAD4-4E45ED92307E}" type="pres">
      <dgm:prSet presAssocID="{7ADC7760-5B51-4CF1-AEAE-C34228DAD251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CED29-3207-410A-BF25-893B18EB8498}" type="pres">
      <dgm:prSet presAssocID="{7ADC7760-5B51-4CF1-AEAE-C34228DAD251}" presName="accent_4" presStyleCnt="0"/>
      <dgm:spPr/>
      <dgm:t>
        <a:bodyPr/>
        <a:lstStyle/>
        <a:p>
          <a:endParaRPr lang="ru-RU"/>
        </a:p>
      </dgm:t>
    </dgm:pt>
    <dgm:pt modelId="{9CAB8698-B6CB-4854-88D1-E70F7410AA05}" type="pres">
      <dgm:prSet presAssocID="{7ADC7760-5B51-4CF1-AEAE-C34228DAD251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EB9F8701-BC4C-41C1-99EF-90FA216F9564}" type="pres">
      <dgm:prSet presAssocID="{8D9A029C-5F42-4352-917F-9E13215DD97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04767-2E8D-47EE-AAA3-94F8822043F9}" type="pres">
      <dgm:prSet presAssocID="{8D9A029C-5F42-4352-917F-9E13215DD973}" presName="accent_5" presStyleCnt="0"/>
      <dgm:spPr/>
      <dgm:t>
        <a:bodyPr/>
        <a:lstStyle/>
        <a:p>
          <a:endParaRPr lang="ru-RU"/>
        </a:p>
      </dgm:t>
    </dgm:pt>
    <dgm:pt modelId="{1397C9BA-FA34-4750-B88B-4E4F9EDE91B2}" type="pres">
      <dgm:prSet presAssocID="{8D9A029C-5F42-4352-917F-9E13215DD973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3892E847-609F-4DE3-B54F-7117AE14F22E}" type="pres">
      <dgm:prSet presAssocID="{30702CC3-B864-42B4-B8F2-8ABED875171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F69F5-39C2-4DC2-AC1A-CE6FBF7373CC}" type="pres">
      <dgm:prSet presAssocID="{30702CC3-B864-42B4-B8F2-8ABED8751718}" presName="accent_6" presStyleCnt="0"/>
      <dgm:spPr/>
      <dgm:t>
        <a:bodyPr/>
        <a:lstStyle/>
        <a:p>
          <a:endParaRPr lang="ru-RU"/>
        </a:p>
      </dgm:t>
    </dgm:pt>
    <dgm:pt modelId="{800FE81B-9610-4A81-9917-0941B4F3611E}" type="pres">
      <dgm:prSet presAssocID="{30702CC3-B864-42B4-B8F2-8ABED8751718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15855388-CF55-450A-8F3A-19E0DD0D252B}" type="pres">
      <dgm:prSet presAssocID="{EDADFF04-7B73-4448-A83A-5C01B533FE1E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360A7-B92E-4438-8714-77C7B6AEF143}" type="pres">
      <dgm:prSet presAssocID="{EDADFF04-7B73-4448-A83A-5C01B533FE1E}" presName="accent_7" presStyleCnt="0"/>
      <dgm:spPr/>
      <dgm:t>
        <a:bodyPr/>
        <a:lstStyle/>
        <a:p>
          <a:endParaRPr lang="ru-RU"/>
        </a:p>
      </dgm:t>
    </dgm:pt>
    <dgm:pt modelId="{9BC38937-224F-49B6-BE8C-7AFBD3326955}" type="pres">
      <dgm:prSet presAssocID="{EDADFF04-7B73-4448-A83A-5C01B533FE1E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985D3FC6-782F-4494-803E-9713A0F0EED6}" type="presOf" srcId="{09EB9DF1-444F-408C-B769-727D06C54E8A}" destId="{258DD2B9-23B6-49D8-AA8E-9ECBDF3C57F4}" srcOrd="0" destOrd="0" presId="urn:microsoft.com/office/officeart/2008/layout/VerticalCurvedList"/>
    <dgm:cxn modelId="{CA71D7DD-2EC0-4F37-976C-86D5CF4732E1}" srcId="{97B4FF69-2E7C-4EE4-AA59-E0C18A8BA9D8}" destId="{8D9A029C-5F42-4352-917F-9E13215DD973}" srcOrd="4" destOrd="0" parTransId="{1855F3DA-4AEF-4EDA-9308-7C06CBBD727C}" sibTransId="{B0FFC891-A14B-4AA7-B4C5-36E02E6C5880}"/>
    <dgm:cxn modelId="{38EFA98E-F4AC-414C-B1A2-C84492C2CC29}" type="presOf" srcId="{7ADC7760-5B51-4CF1-AEAE-C34228DAD251}" destId="{1CEE0E83-A849-45F9-AAD4-4E45ED92307E}" srcOrd="0" destOrd="0" presId="urn:microsoft.com/office/officeart/2008/layout/VerticalCurvedList"/>
    <dgm:cxn modelId="{44DBB110-40D1-48AC-91E6-AF1EE9FFDE5C}" type="presOf" srcId="{EDADFF04-7B73-4448-A83A-5C01B533FE1E}" destId="{15855388-CF55-450A-8F3A-19E0DD0D252B}" srcOrd="0" destOrd="0" presId="urn:microsoft.com/office/officeart/2008/layout/VerticalCurvedList"/>
    <dgm:cxn modelId="{688E609F-3A68-42CA-B434-B4BF0468F539}" type="presOf" srcId="{30702CC3-B864-42B4-B8F2-8ABED8751718}" destId="{3892E847-609F-4DE3-B54F-7117AE14F22E}" srcOrd="0" destOrd="0" presId="urn:microsoft.com/office/officeart/2008/layout/VerticalCurvedList"/>
    <dgm:cxn modelId="{3CA3AEDD-FF5A-4DB3-A346-30AA4E870986}" type="presOf" srcId="{6AAF70F2-2F1C-422F-8F8D-D48A66DA75E5}" destId="{EBDB7E09-BFE8-4CC4-8734-6D23B7300CE2}" srcOrd="0" destOrd="0" presId="urn:microsoft.com/office/officeart/2008/layout/VerticalCurvedList"/>
    <dgm:cxn modelId="{04C9196E-06CB-4D68-BA57-BD99F2172B01}" srcId="{97B4FF69-2E7C-4EE4-AA59-E0C18A8BA9D8}" destId="{2B3CFA88-1A6B-49A8-A24A-2FDC75FDE824}" srcOrd="0" destOrd="0" parTransId="{3427A7FA-9EB1-4B47-9A0D-F1593BD95826}" sibTransId="{09EB9DF1-444F-408C-B769-727D06C54E8A}"/>
    <dgm:cxn modelId="{9CD1241F-DC4F-4D75-913C-9273D5FB4FEF}" srcId="{97B4FF69-2E7C-4EE4-AA59-E0C18A8BA9D8}" destId="{9363BBC2-BA02-4339-88AB-EE15DEDF44BE}" srcOrd="1" destOrd="0" parTransId="{55968CDA-B5A5-41BA-9E90-362197C8BA7B}" sibTransId="{EA5ABBD6-E9FC-49D1-B524-AD85188D4A17}"/>
    <dgm:cxn modelId="{E6AED01A-A11C-4790-8C38-5018A4204280}" srcId="{97B4FF69-2E7C-4EE4-AA59-E0C18A8BA9D8}" destId="{57C66C8D-CE23-4181-A9DC-B8087F8E7B89}" srcOrd="8" destOrd="0" parTransId="{5EB54A2A-8ABC-45E6-8593-F96234C1F954}" sibTransId="{1D6C1C9C-CCBB-40DF-B5EF-2D2715EB3853}"/>
    <dgm:cxn modelId="{74718F21-F269-4AE8-BBAF-AE5EA6716624}" srcId="{97B4FF69-2E7C-4EE4-AA59-E0C18A8BA9D8}" destId="{7ADC7760-5B51-4CF1-AEAE-C34228DAD251}" srcOrd="3" destOrd="0" parTransId="{F092D959-9489-4A97-B109-920DE745E058}" sibTransId="{78A3A67F-160F-4BFB-9CA6-435C1E2FB9F8}"/>
    <dgm:cxn modelId="{804FF751-6919-420A-9AAC-91B75F4FE2BA}" srcId="{97B4FF69-2E7C-4EE4-AA59-E0C18A8BA9D8}" destId="{222FC27D-DEE7-40EF-89E2-6761E5A3167F}" srcOrd="7" destOrd="0" parTransId="{14E3E9CD-7A5C-454B-AE66-106F49D238A0}" sibTransId="{C6FEF8E1-95FD-4F57-B48B-43EC22948ED5}"/>
    <dgm:cxn modelId="{3437EE79-2B49-405A-85BB-DE26AE1D38C2}" srcId="{97B4FF69-2E7C-4EE4-AA59-E0C18A8BA9D8}" destId="{30702CC3-B864-42B4-B8F2-8ABED8751718}" srcOrd="5" destOrd="0" parTransId="{86BDA55D-661A-4A09-8A87-14188510D086}" sibTransId="{1E6BE16F-56EA-4BCD-95BC-63A25A0F6A67}"/>
    <dgm:cxn modelId="{325BE868-063D-413F-B0F8-E02FE46C2645}" type="presOf" srcId="{8D9A029C-5F42-4352-917F-9E13215DD973}" destId="{EB9F8701-BC4C-41C1-99EF-90FA216F9564}" srcOrd="0" destOrd="0" presId="urn:microsoft.com/office/officeart/2008/layout/VerticalCurvedList"/>
    <dgm:cxn modelId="{AFE5ABFE-E7A4-49CF-A003-BA1182C80CCE}" srcId="{97B4FF69-2E7C-4EE4-AA59-E0C18A8BA9D8}" destId="{6AAF70F2-2F1C-422F-8F8D-D48A66DA75E5}" srcOrd="2" destOrd="0" parTransId="{47B70035-F633-40B2-8EE7-54CB02D2DFA6}" sibTransId="{5679739B-7CF2-4D0C-AEC8-904A569D991F}"/>
    <dgm:cxn modelId="{FC71D743-E085-46D1-869C-DD91EE2271AD}" type="presOf" srcId="{2B3CFA88-1A6B-49A8-A24A-2FDC75FDE824}" destId="{9B74EEA7-563A-4179-9F48-1CF04751C8C9}" srcOrd="0" destOrd="0" presId="urn:microsoft.com/office/officeart/2008/layout/VerticalCurvedList"/>
    <dgm:cxn modelId="{3724C0D9-56FB-4D2D-B8B4-7AF5AC740B36}" type="presOf" srcId="{9363BBC2-BA02-4339-88AB-EE15DEDF44BE}" destId="{AD4CA9B8-0F26-4273-99E0-785C0A61B86B}" srcOrd="0" destOrd="0" presId="urn:microsoft.com/office/officeart/2008/layout/VerticalCurvedList"/>
    <dgm:cxn modelId="{B958A312-9214-4BD1-8DF0-4DEF9DB766EF}" type="presOf" srcId="{97B4FF69-2E7C-4EE4-AA59-E0C18A8BA9D8}" destId="{1BC48040-C0AE-4CD7-BF9A-155F64AFFFFE}" srcOrd="0" destOrd="0" presId="urn:microsoft.com/office/officeart/2008/layout/VerticalCurvedList"/>
    <dgm:cxn modelId="{3E9534AA-EC75-4466-ABAB-22E19F540D8F}" srcId="{97B4FF69-2E7C-4EE4-AA59-E0C18A8BA9D8}" destId="{EDADFF04-7B73-4448-A83A-5C01B533FE1E}" srcOrd="6" destOrd="0" parTransId="{3D94C725-9501-4D26-93A8-B7B56F482CFF}" sibTransId="{76DEA974-F86B-429A-B924-F1D78BFF705D}"/>
    <dgm:cxn modelId="{BBF13965-76E4-4C75-ACE7-5512D3BA264E}" type="presParOf" srcId="{1BC48040-C0AE-4CD7-BF9A-155F64AFFFFE}" destId="{957AC184-E64F-4B9A-A50F-22D3ADF65AD6}" srcOrd="0" destOrd="0" presId="urn:microsoft.com/office/officeart/2008/layout/VerticalCurvedList"/>
    <dgm:cxn modelId="{EF37222B-3CC1-4390-830E-81DF4DBC1714}" type="presParOf" srcId="{957AC184-E64F-4B9A-A50F-22D3ADF65AD6}" destId="{495D0324-A3E3-4A2D-9E41-035E607F7F1E}" srcOrd="0" destOrd="0" presId="urn:microsoft.com/office/officeart/2008/layout/VerticalCurvedList"/>
    <dgm:cxn modelId="{EB072359-48E3-4B11-8198-69926EEF4D2E}" type="presParOf" srcId="{495D0324-A3E3-4A2D-9E41-035E607F7F1E}" destId="{A0956582-CA0C-43BE-A933-A5AF412005A3}" srcOrd="0" destOrd="0" presId="urn:microsoft.com/office/officeart/2008/layout/VerticalCurvedList"/>
    <dgm:cxn modelId="{5C092266-748A-431C-9940-4BF32448DBD4}" type="presParOf" srcId="{495D0324-A3E3-4A2D-9E41-035E607F7F1E}" destId="{258DD2B9-23B6-49D8-AA8E-9ECBDF3C57F4}" srcOrd="1" destOrd="0" presId="urn:microsoft.com/office/officeart/2008/layout/VerticalCurvedList"/>
    <dgm:cxn modelId="{A0B67EF7-3B52-435D-A6A1-62B1C32459FE}" type="presParOf" srcId="{495D0324-A3E3-4A2D-9E41-035E607F7F1E}" destId="{6BC5519D-9322-4C70-967C-5CDC07FA94B4}" srcOrd="2" destOrd="0" presId="urn:microsoft.com/office/officeart/2008/layout/VerticalCurvedList"/>
    <dgm:cxn modelId="{4095906E-40F1-4CC9-8B6F-306C2921D837}" type="presParOf" srcId="{495D0324-A3E3-4A2D-9E41-035E607F7F1E}" destId="{CA28E374-D4D6-4524-8079-E343B4975704}" srcOrd="3" destOrd="0" presId="urn:microsoft.com/office/officeart/2008/layout/VerticalCurvedList"/>
    <dgm:cxn modelId="{62ED063E-29F5-4796-A461-6775017ACC62}" type="presParOf" srcId="{957AC184-E64F-4B9A-A50F-22D3ADF65AD6}" destId="{9B74EEA7-563A-4179-9F48-1CF04751C8C9}" srcOrd="1" destOrd="0" presId="urn:microsoft.com/office/officeart/2008/layout/VerticalCurvedList"/>
    <dgm:cxn modelId="{F39AD82B-B47F-42FA-925D-9C1FAFB7EAF3}" type="presParOf" srcId="{957AC184-E64F-4B9A-A50F-22D3ADF65AD6}" destId="{E2C86D44-4896-4924-B25F-225819E8A821}" srcOrd="2" destOrd="0" presId="urn:microsoft.com/office/officeart/2008/layout/VerticalCurvedList"/>
    <dgm:cxn modelId="{46F1D24B-967D-46D7-9D65-99948FB47803}" type="presParOf" srcId="{E2C86D44-4896-4924-B25F-225819E8A821}" destId="{1BBAA505-4DFF-44E3-B407-F4B892DB8B3C}" srcOrd="0" destOrd="0" presId="urn:microsoft.com/office/officeart/2008/layout/VerticalCurvedList"/>
    <dgm:cxn modelId="{3FCB3BEF-AE84-4EB8-B4E2-A3FAB2D0B070}" type="presParOf" srcId="{957AC184-E64F-4B9A-A50F-22D3ADF65AD6}" destId="{AD4CA9B8-0F26-4273-99E0-785C0A61B86B}" srcOrd="3" destOrd="0" presId="urn:microsoft.com/office/officeart/2008/layout/VerticalCurvedList"/>
    <dgm:cxn modelId="{0BDC7905-C122-458C-9977-DCA3157FE623}" type="presParOf" srcId="{957AC184-E64F-4B9A-A50F-22D3ADF65AD6}" destId="{68D03157-9C43-4F4E-8C1B-1E6A62598D5E}" srcOrd="4" destOrd="0" presId="urn:microsoft.com/office/officeart/2008/layout/VerticalCurvedList"/>
    <dgm:cxn modelId="{A8E3B74F-8184-4589-8E3F-C61B6DB4AFB6}" type="presParOf" srcId="{68D03157-9C43-4F4E-8C1B-1E6A62598D5E}" destId="{06470DA0-A4D6-4532-8ACB-9C6C7499DD27}" srcOrd="0" destOrd="0" presId="urn:microsoft.com/office/officeart/2008/layout/VerticalCurvedList"/>
    <dgm:cxn modelId="{BDB8BBAA-26AE-402D-90AE-A01A85289D60}" type="presParOf" srcId="{957AC184-E64F-4B9A-A50F-22D3ADF65AD6}" destId="{EBDB7E09-BFE8-4CC4-8734-6D23B7300CE2}" srcOrd="5" destOrd="0" presId="urn:microsoft.com/office/officeart/2008/layout/VerticalCurvedList"/>
    <dgm:cxn modelId="{AC38759B-7F71-4C22-965D-FA2A1E3960BB}" type="presParOf" srcId="{957AC184-E64F-4B9A-A50F-22D3ADF65AD6}" destId="{BC7C039C-376B-408E-A744-9AE3D664C419}" srcOrd="6" destOrd="0" presId="urn:microsoft.com/office/officeart/2008/layout/VerticalCurvedList"/>
    <dgm:cxn modelId="{ED2792F3-4933-4CAB-9791-1F62075C1FFB}" type="presParOf" srcId="{BC7C039C-376B-408E-A744-9AE3D664C419}" destId="{FE5FFD71-94A2-460B-AB72-98B82A54BFF4}" srcOrd="0" destOrd="0" presId="urn:microsoft.com/office/officeart/2008/layout/VerticalCurvedList"/>
    <dgm:cxn modelId="{816FA7CA-1C98-4A4B-B443-AE60DEC5E540}" type="presParOf" srcId="{957AC184-E64F-4B9A-A50F-22D3ADF65AD6}" destId="{1CEE0E83-A849-45F9-AAD4-4E45ED92307E}" srcOrd="7" destOrd="0" presId="urn:microsoft.com/office/officeart/2008/layout/VerticalCurvedList"/>
    <dgm:cxn modelId="{02F290D4-1FD1-4786-8ADE-8D572337CD35}" type="presParOf" srcId="{957AC184-E64F-4B9A-A50F-22D3ADF65AD6}" destId="{4ECCED29-3207-410A-BF25-893B18EB8498}" srcOrd="8" destOrd="0" presId="urn:microsoft.com/office/officeart/2008/layout/VerticalCurvedList"/>
    <dgm:cxn modelId="{0A0E694B-2DCF-442B-8E61-717A01B08408}" type="presParOf" srcId="{4ECCED29-3207-410A-BF25-893B18EB8498}" destId="{9CAB8698-B6CB-4854-88D1-E70F7410AA05}" srcOrd="0" destOrd="0" presId="urn:microsoft.com/office/officeart/2008/layout/VerticalCurvedList"/>
    <dgm:cxn modelId="{E4144DB3-012C-4B03-9D02-3D290FDE4D7A}" type="presParOf" srcId="{957AC184-E64F-4B9A-A50F-22D3ADF65AD6}" destId="{EB9F8701-BC4C-41C1-99EF-90FA216F9564}" srcOrd="9" destOrd="0" presId="urn:microsoft.com/office/officeart/2008/layout/VerticalCurvedList"/>
    <dgm:cxn modelId="{75770F8B-2E4D-42C1-8950-F62BE8E62C3E}" type="presParOf" srcId="{957AC184-E64F-4B9A-A50F-22D3ADF65AD6}" destId="{6F304767-2E8D-47EE-AAA3-94F8822043F9}" srcOrd="10" destOrd="0" presId="urn:microsoft.com/office/officeart/2008/layout/VerticalCurvedList"/>
    <dgm:cxn modelId="{4440B90D-16B8-4432-8E2C-96D7B0660300}" type="presParOf" srcId="{6F304767-2E8D-47EE-AAA3-94F8822043F9}" destId="{1397C9BA-FA34-4750-B88B-4E4F9EDE91B2}" srcOrd="0" destOrd="0" presId="urn:microsoft.com/office/officeart/2008/layout/VerticalCurvedList"/>
    <dgm:cxn modelId="{CD09E251-9AB1-45FB-899A-D280BF1E875D}" type="presParOf" srcId="{957AC184-E64F-4B9A-A50F-22D3ADF65AD6}" destId="{3892E847-609F-4DE3-B54F-7117AE14F22E}" srcOrd="11" destOrd="0" presId="urn:microsoft.com/office/officeart/2008/layout/VerticalCurvedList"/>
    <dgm:cxn modelId="{1F36009C-3943-4593-9840-C94F63ECE8F4}" type="presParOf" srcId="{957AC184-E64F-4B9A-A50F-22D3ADF65AD6}" destId="{77BF69F5-39C2-4DC2-AC1A-CE6FBF7373CC}" srcOrd="12" destOrd="0" presId="urn:microsoft.com/office/officeart/2008/layout/VerticalCurvedList"/>
    <dgm:cxn modelId="{D4E8A3DB-8DFF-4B93-963B-5BB59C8CE142}" type="presParOf" srcId="{77BF69F5-39C2-4DC2-AC1A-CE6FBF7373CC}" destId="{800FE81B-9610-4A81-9917-0941B4F3611E}" srcOrd="0" destOrd="0" presId="urn:microsoft.com/office/officeart/2008/layout/VerticalCurvedList"/>
    <dgm:cxn modelId="{86E9C750-42D7-4B27-85A7-CF4DA5207832}" type="presParOf" srcId="{957AC184-E64F-4B9A-A50F-22D3ADF65AD6}" destId="{15855388-CF55-450A-8F3A-19E0DD0D252B}" srcOrd="13" destOrd="0" presId="urn:microsoft.com/office/officeart/2008/layout/VerticalCurvedList"/>
    <dgm:cxn modelId="{A79EF10F-5925-452A-821B-9BCB314C5C0B}" type="presParOf" srcId="{957AC184-E64F-4B9A-A50F-22D3ADF65AD6}" destId="{378360A7-B92E-4438-8714-77C7B6AEF143}" srcOrd="14" destOrd="0" presId="urn:microsoft.com/office/officeart/2008/layout/VerticalCurvedList"/>
    <dgm:cxn modelId="{25A73E5C-0E48-4EC5-88F9-3A11B0583E22}" type="presParOf" srcId="{378360A7-B92E-4438-8714-77C7B6AEF143}" destId="{9BC38937-224F-49B6-BE8C-7AFBD332695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C97A32-A28B-4AA5-BD84-CD3D084E8089}">
      <dsp:nvSpPr>
        <dsp:cNvPr id="0" name=""/>
        <dsp:cNvSpPr/>
      </dsp:nvSpPr>
      <dsp:spPr>
        <a:xfrm>
          <a:off x="1584573" y="53409"/>
          <a:ext cx="2563645" cy="2563645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Консолидирован-</a:t>
          </a:r>
          <a:r>
            <a:rPr lang="ru-RU" sz="1800" kern="1200" dirty="0" err="1" smtClean="0"/>
            <a:t>ные</a:t>
          </a:r>
          <a:r>
            <a:rPr lang="ru-RU" sz="1800" kern="1200" dirty="0" smtClean="0"/>
            <a:t> бюджеты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37 муниципальных районов</a:t>
          </a:r>
          <a:endParaRPr lang="ru-RU" sz="1800" kern="1200" dirty="0"/>
        </a:p>
      </dsp:txBody>
      <dsp:txXfrm>
        <a:off x="1926392" y="502047"/>
        <a:ext cx="1880006" cy="1153640"/>
      </dsp:txXfrm>
    </dsp:sp>
    <dsp:sp modelId="{36399D2D-DC2F-4A0A-AEF5-E13BBE7EE0DA}">
      <dsp:nvSpPr>
        <dsp:cNvPr id="0" name=""/>
        <dsp:cNvSpPr/>
      </dsp:nvSpPr>
      <dsp:spPr>
        <a:xfrm>
          <a:off x="2509621" y="1655687"/>
          <a:ext cx="2563645" cy="2563645"/>
        </a:xfrm>
        <a:prstGeom prst="ellipse">
          <a:avLst/>
        </a:prstGeom>
        <a:solidFill>
          <a:schemeClr val="accent2">
            <a:alpha val="50000"/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Бюджеты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7 городских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округов</a:t>
          </a:r>
          <a:endParaRPr lang="ru-RU" sz="1800" kern="1200" dirty="0"/>
        </a:p>
      </dsp:txBody>
      <dsp:txXfrm>
        <a:off x="3293670" y="2317963"/>
        <a:ext cx="1538187" cy="1410005"/>
      </dsp:txXfrm>
    </dsp:sp>
    <dsp:sp modelId="{3227E434-13D0-4420-9B62-CA2DFD34AD38}">
      <dsp:nvSpPr>
        <dsp:cNvPr id="0" name=""/>
        <dsp:cNvSpPr/>
      </dsp:nvSpPr>
      <dsp:spPr>
        <a:xfrm>
          <a:off x="659524" y="1655687"/>
          <a:ext cx="2563645" cy="2563645"/>
        </a:xfrm>
        <a:prstGeom prst="ellipse">
          <a:avLst/>
        </a:prstGeom>
        <a:solidFill>
          <a:schemeClr val="accent2">
            <a:alpha val="50000"/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Краевой бюджет</a:t>
          </a:r>
        </a:p>
      </dsp:txBody>
      <dsp:txXfrm>
        <a:off x="900934" y="2317963"/>
        <a:ext cx="1538187" cy="14100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8DD2B9-23B6-49D8-AA8E-9ECBDF3C57F4}">
      <dsp:nvSpPr>
        <dsp:cNvPr id="0" name=""/>
        <dsp:cNvSpPr/>
      </dsp:nvSpPr>
      <dsp:spPr>
        <a:xfrm>
          <a:off x="-4661988" y="-714857"/>
          <a:ext cx="5554466" cy="5554466"/>
        </a:xfrm>
        <a:prstGeom prst="blockArc">
          <a:avLst>
            <a:gd name="adj1" fmla="val 18900000"/>
            <a:gd name="adj2" fmla="val 2700000"/>
            <a:gd name="adj3" fmla="val 389"/>
          </a:avLst>
        </a:pr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74EEA7-563A-4179-9F48-1CF04751C8C9}">
      <dsp:nvSpPr>
        <dsp:cNvPr id="0" name=""/>
        <dsp:cNvSpPr/>
      </dsp:nvSpPr>
      <dsp:spPr>
        <a:xfrm>
          <a:off x="289351" y="187511"/>
          <a:ext cx="7431284" cy="37485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Общегосударственные вопросы</a:t>
          </a:r>
          <a:endParaRPr lang="ru-RU" sz="1900" kern="1200" dirty="0"/>
        </a:p>
      </dsp:txBody>
      <dsp:txXfrm>
        <a:off x="289351" y="187511"/>
        <a:ext cx="7431284" cy="374857"/>
      </dsp:txXfrm>
    </dsp:sp>
    <dsp:sp modelId="{1BBAA505-4DFF-44E3-B407-F4B892DB8B3C}">
      <dsp:nvSpPr>
        <dsp:cNvPr id="0" name=""/>
        <dsp:cNvSpPr/>
      </dsp:nvSpPr>
      <dsp:spPr>
        <a:xfrm>
          <a:off x="55065" y="140654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4CA9B8-0F26-4273-99E0-785C0A61B86B}">
      <dsp:nvSpPr>
        <dsp:cNvPr id="0" name=""/>
        <dsp:cNvSpPr/>
      </dsp:nvSpPr>
      <dsp:spPr>
        <a:xfrm>
          <a:off x="628818" y="750127"/>
          <a:ext cx="7091817" cy="374857"/>
        </a:xfrm>
        <a:prstGeom prst="rect">
          <a:avLst/>
        </a:prstGeom>
        <a:gradFill rotWithShape="0">
          <a:gsLst>
            <a:gs pos="0">
              <a:schemeClr val="accent3">
                <a:hueOff val="451767"/>
                <a:satOff val="16667"/>
                <a:lumOff val="-2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451767"/>
                <a:satOff val="16667"/>
                <a:lumOff val="-2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451767"/>
                <a:satOff val="16667"/>
                <a:lumOff val="-2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Национальная безопасность и правоохранительная деятельность</a:t>
          </a:r>
          <a:endParaRPr lang="ru-RU" sz="1900" kern="1200" dirty="0"/>
        </a:p>
      </dsp:txBody>
      <dsp:txXfrm>
        <a:off x="628818" y="750127"/>
        <a:ext cx="7091817" cy="374857"/>
      </dsp:txXfrm>
    </dsp:sp>
    <dsp:sp modelId="{06470DA0-A4D6-4532-8ACB-9C6C7499DD27}">
      <dsp:nvSpPr>
        <dsp:cNvPr id="0" name=""/>
        <dsp:cNvSpPr/>
      </dsp:nvSpPr>
      <dsp:spPr>
        <a:xfrm>
          <a:off x="394532" y="703270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451767"/>
              <a:satOff val="16667"/>
              <a:lumOff val="-24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DB7E09-BFE8-4CC4-8734-6D23B7300CE2}">
      <dsp:nvSpPr>
        <dsp:cNvPr id="0" name=""/>
        <dsp:cNvSpPr/>
      </dsp:nvSpPr>
      <dsp:spPr>
        <a:xfrm>
          <a:off x="814844" y="1312331"/>
          <a:ext cx="6905790" cy="374857"/>
        </a:xfrm>
        <a:prstGeom prst="rect">
          <a:avLst/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Национальная экономика</a:t>
          </a:r>
          <a:endParaRPr lang="ru-RU" sz="1900" kern="1200"/>
        </a:p>
      </dsp:txBody>
      <dsp:txXfrm>
        <a:off x="814844" y="1312331"/>
        <a:ext cx="6905790" cy="374857"/>
      </dsp:txXfrm>
    </dsp:sp>
    <dsp:sp modelId="{FE5FFD71-94A2-460B-AB72-98B82A54BFF4}">
      <dsp:nvSpPr>
        <dsp:cNvPr id="0" name=""/>
        <dsp:cNvSpPr/>
      </dsp:nvSpPr>
      <dsp:spPr>
        <a:xfrm>
          <a:off x="580558" y="1265473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903533"/>
              <a:satOff val="33333"/>
              <a:lumOff val="-490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E0E83-A849-45F9-AAD4-4E45ED92307E}">
      <dsp:nvSpPr>
        <dsp:cNvPr id="0" name=""/>
        <dsp:cNvSpPr/>
      </dsp:nvSpPr>
      <dsp:spPr>
        <a:xfrm>
          <a:off x="874241" y="1874947"/>
          <a:ext cx="6846394" cy="374857"/>
        </a:xfrm>
        <a:prstGeom prst="rect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Жилищно-коммунальное хозяйство</a:t>
          </a:r>
          <a:endParaRPr lang="ru-RU" sz="1900" kern="1200"/>
        </a:p>
      </dsp:txBody>
      <dsp:txXfrm>
        <a:off x="874241" y="1874947"/>
        <a:ext cx="6846394" cy="374857"/>
      </dsp:txXfrm>
    </dsp:sp>
    <dsp:sp modelId="{9CAB8698-B6CB-4854-88D1-E70F7410AA05}">
      <dsp:nvSpPr>
        <dsp:cNvPr id="0" name=""/>
        <dsp:cNvSpPr/>
      </dsp:nvSpPr>
      <dsp:spPr>
        <a:xfrm>
          <a:off x="639955" y="1828090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F8701-BC4C-41C1-99EF-90FA216F9564}">
      <dsp:nvSpPr>
        <dsp:cNvPr id="0" name=""/>
        <dsp:cNvSpPr/>
      </dsp:nvSpPr>
      <dsp:spPr>
        <a:xfrm>
          <a:off x="814844" y="2437563"/>
          <a:ext cx="6905790" cy="374857"/>
        </a:xfrm>
        <a:prstGeom prst="rect">
          <a:avLst/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Образование</a:t>
          </a:r>
          <a:endParaRPr lang="ru-RU" sz="1900" kern="1200"/>
        </a:p>
      </dsp:txBody>
      <dsp:txXfrm>
        <a:off x="814844" y="2437563"/>
        <a:ext cx="6905790" cy="374857"/>
      </dsp:txXfrm>
    </dsp:sp>
    <dsp:sp modelId="{1397C9BA-FA34-4750-B88B-4E4F9EDE91B2}">
      <dsp:nvSpPr>
        <dsp:cNvPr id="0" name=""/>
        <dsp:cNvSpPr/>
      </dsp:nvSpPr>
      <dsp:spPr>
        <a:xfrm>
          <a:off x="580558" y="2390706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1807066"/>
              <a:satOff val="66667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92E847-609F-4DE3-B54F-7117AE14F22E}">
      <dsp:nvSpPr>
        <dsp:cNvPr id="0" name=""/>
        <dsp:cNvSpPr/>
      </dsp:nvSpPr>
      <dsp:spPr>
        <a:xfrm>
          <a:off x="628818" y="2999767"/>
          <a:ext cx="7091817" cy="374857"/>
        </a:xfrm>
        <a:prstGeom prst="rect">
          <a:avLst/>
        </a:prstGeom>
        <a:gradFill rotWithShape="0">
          <a:gsLst>
            <a:gs pos="0">
              <a:schemeClr val="accent3">
                <a:hueOff val="2258833"/>
                <a:satOff val="83333"/>
                <a:lumOff val="-122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258833"/>
                <a:satOff val="83333"/>
                <a:lumOff val="-122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258833"/>
                <a:satOff val="83333"/>
                <a:lumOff val="-122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Здравоохранение</a:t>
          </a:r>
          <a:endParaRPr lang="ru-RU" sz="1900" kern="1200"/>
        </a:p>
      </dsp:txBody>
      <dsp:txXfrm>
        <a:off x="628818" y="2999767"/>
        <a:ext cx="7091817" cy="374857"/>
      </dsp:txXfrm>
    </dsp:sp>
    <dsp:sp modelId="{800FE81B-9610-4A81-9917-0941B4F3611E}">
      <dsp:nvSpPr>
        <dsp:cNvPr id="0" name=""/>
        <dsp:cNvSpPr/>
      </dsp:nvSpPr>
      <dsp:spPr>
        <a:xfrm>
          <a:off x="394532" y="2952909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2258833"/>
              <a:satOff val="83333"/>
              <a:lumOff val="-1225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855388-CF55-450A-8F3A-19E0DD0D252B}">
      <dsp:nvSpPr>
        <dsp:cNvPr id="0" name=""/>
        <dsp:cNvSpPr/>
      </dsp:nvSpPr>
      <dsp:spPr>
        <a:xfrm>
          <a:off x="289351" y="3562383"/>
          <a:ext cx="7431284" cy="374857"/>
        </a:xfrm>
        <a:prstGeom prst="rect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543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Социальная политика</a:t>
          </a:r>
          <a:endParaRPr lang="ru-RU" sz="1900" kern="1200"/>
        </a:p>
      </dsp:txBody>
      <dsp:txXfrm>
        <a:off x="289351" y="3562383"/>
        <a:ext cx="7431284" cy="374857"/>
      </dsp:txXfrm>
    </dsp:sp>
    <dsp:sp modelId="{9BC38937-224F-49B6-BE8C-7AFBD3326955}">
      <dsp:nvSpPr>
        <dsp:cNvPr id="0" name=""/>
        <dsp:cNvSpPr/>
      </dsp:nvSpPr>
      <dsp:spPr>
        <a:xfrm>
          <a:off x="55065" y="3515526"/>
          <a:ext cx="468571" cy="4685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C7C90C-66C7-EA44-A0C7-C6BF3C660044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ABAE4-EEB1-9046-9A0B-9DE1E9ECE0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395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923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699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886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766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708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816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086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ABAE4-EEB1-9046-9A0B-9DE1E9ECE01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35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E45534-2F68-0E47-A2E7-85A0F997E2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38FAB6D-CD85-624D-8C0D-F540BD0977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D656D7-4D9C-C34E-8AE5-197741926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3F4D95-BD29-A948-BC03-0F8F86BE4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9CBD63-0065-7D46-B59E-D2A13F97E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38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D7684-7CA8-9C40-8CEA-AD0A46933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843201B1-2D9D-6B4A-82F7-B0E21C619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59DC79-654A-3D4F-93A1-9027FFF18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E03AA2-D1CB-E64B-955D-AAF8AC3F1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C64725-4D56-8345-BE41-7E630A4F4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90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40FAA6-4A7B-2141-9213-B594C6512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A1A384-4D63-9E4D-BC26-C7C96B584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D097C9-006B-F641-AF11-E54EAE894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060ADB-AC89-F449-A7C5-45C16D077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9889BD-A28A-314F-8CF4-9DE3431D0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6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38265-5CA3-FE47-BB87-33D75ED6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66DAB464-9EC4-B044-9573-F8302CEC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Место для объекта 3">
            <a:extLst>
              <a:ext uri="{FF2B5EF4-FFF2-40B4-BE49-F238E27FC236}">
                <a16:creationId xmlns:a16="http://schemas.microsoft.com/office/drawing/2014/main" id="{708BE4FF-6C4C-BC4E-8937-E14F9B67E3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7DEEE5-ACE9-C24C-B576-1200C9229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D8C7C4D-ADC1-2F4D-9CF5-4FAFE6EFD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2777D9-E2B0-824F-A7EE-F9FA7C164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74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B22839-9A96-F448-A6D0-896E02B91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902876-A4D6-1E44-AC8C-C938CAFC5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Место для объекта 3">
            <a:extLst>
              <a:ext uri="{FF2B5EF4-FFF2-40B4-BE49-F238E27FC236}">
                <a16:creationId xmlns:a16="http://schemas.microsoft.com/office/drawing/2014/main" id="{D8D96CF3-1DA6-9D4C-B21C-4E47903B7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9BF63CD-8EE6-DB42-922B-3217674AD0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Место для объекта 5">
            <a:extLst>
              <a:ext uri="{FF2B5EF4-FFF2-40B4-BE49-F238E27FC236}">
                <a16:creationId xmlns:a16="http://schemas.microsoft.com/office/drawing/2014/main" id="{61567C0E-CB69-EB49-90F3-BD6665951F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625B491-E4E9-4846-8929-08BF55E17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91A297D-C6DC-084E-8F05-016D89168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56DE910-923E-AE46-8D0E-68A8D0142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19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09CC72-0563-E043-9033-C0FFE7A44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FBCB130-0423-C141-B96D-8E9031DE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6B0B0C6-8A18-3E4B-AEC0-05B4DE7CE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EB50D5C-8BCD-B24B-84B6-D640AA95A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146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DE6A0A2-B519-754B-9DEA-12236EFCD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5980450-B476-2E48-BDE4-17E9D4FB5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1031F2D-5749-AF40-AEE8-68907C044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93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9A96C7-11F1-3E45-9F0C-542464E87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C64B9A7E-6793-7846-9DC9-4149D0BB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617BAF-7F57-BB4A-A28E-C8F8148ACD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60A5E4-22AF-E144-A735-4FEC83DC0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B63E23-F48F-E04F-9863-A3BA97FF0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68053B-86CE-2D4F-A271-B2CCC21EC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0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3DDFC5-9A7D-6D40-AE48-9A2C86072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7613EC3-3911-ED4F-A6A8-9AF27EC4C7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BB78BCC-890B-6C44-B7BC-494CB4D033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76C597-2A2B-8640-B099-B42AF497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4F557A-47A0-4447-9C8B-9907CA764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95498E-B939-DF4D-8425-FE0EA8B63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7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47CAE7-6BE8-4D40-9A28-D35A457AE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EC6CF9-6B24-B140-86A7-95CF865EC2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D0F79C-D1C4-CF49-BB25-B3A9F0224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6EF08-DDC6-8241-B98C-7ECA604AF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6F82B4-95B7-5145-B4F2-5FE2036E3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76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C233236-844B-7840-A9A9-A312ACED6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2A21EAE-A174-3A4A-924C-E3CB16D6F7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515DE4-FC6B-0C41-BFE6-29A771056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C87371-B330-F74B-ADA3-D4E65197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8BC95B-EE6D-5A41-94F2-25282093C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84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CF596-1275-7C4A-AE4C-0F01B3CC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71C798-A13E-BF46-9C0B-3396AB623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70F583-9EB7-5746-A506-192525E99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E7615-97AF-D04E-8CA2-80A4290B1998}" type="datetimeFigureOut">
              <a:rPr lang="ru-RU" smtClean="0"/>
              <a:t>25.04.2019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6E0345-7CBE-E94D-892C-57DA6496F9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B1C4D1-527C-C44D-A604-F62708A751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C5D67-DDE0-3948-BE0D-183D00C98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976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14643"/>
          <a:stretch/>
        </p:blipFill>
        <p:spPr>
          <a:xfrm>
            <a:off x="20741" y="-38637"/>
            <a:ext cx="12192000" cy="69378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4979" y="2465973"/>
            <a:ext cx="10360501" cy="1667195"/>
          </a:xfr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2800" b="1" dirty="0" smtClean="0"/>
              <a:t>Номинация: «Бюджет: сколько я плачу и что получаю?»</a:t>
            </a:r>
            <a:r>
              <a:rPr lang="ru-RU" sz="2800" b="1" dirty="0" smtClean="0">
                <a:solidFill>
                  <a:srgbClr val="FF0000"/>
                </a:solidFill>
              </a:rPr>
              <a:t/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Тема: «Бюджет многодетной семьи Краснодарского края»</a:t>
            </a:r>
            <a:endParaRPr lang="ru-RU" sz="2800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9257" y="116268"/>
            <a:ext cx="1097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ФГОБУ ВО ФИНАНСОВЫЙ УНИВЕРСИТЕТ </a:t>
            </a:r>
            <a:endParaRPr lang="ru-RU" sz="2400" dirty="0"/>
          </a:p>
          <a:p>
            <a:pPr algn="ctr"/>
            <a:r>
              <a:rPr lang="ru-RU" sz="2400" b="1" dirty="0"/>
              <a:t>ПРИ ПРАВИТЕЛЬСТВЕ РОССИЙСКОЙ ФЕДЕРАЦИИ</a:t>
            </a:r>
            <a:endParaRPr lang="ru-RU" sz="2400" dirty="0"/>
          </a:p>
          <a:p>
            <a:pPr algn="ctr"/>
            <a:r>
              <a:rPr lang="ru-RU" sz="2400" b="1" dirty="0"/>
              <a:t>Краснодарский </a:t>
            </a:r>
            <a:r>
              <a:rPr lang="ru-RU" sz="2400" b="1" dirty="0" smtClean="0"/>
              <a:t>филиал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618514" y="4838091"/>
            <a:ext cx="5413829" cy="15542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1900" dirty="0" smtClean="0"/>
              <a:t>Подготовила: </a:t>
            </a:r>
            <a:r>
              <a:rPr lang="ru-RU" sz="1900" b="1" dirty="0" smtClean="0"/>
              <a:t>Копылова Дарья Владимировна </a:t>
            </a:r>
            <a:r>
              <a:rPr lang="ru-RU" sz="1900" dirty="0" smtClean="0"/>
              <a:t>студентка </a:t>
            </a:r>
            <a:r>
              <a:rPr lang="ru-RU" sz="1900" dirty="0"/>
              <a:t>3 курса,</a:t>
            </a:r>
          </a:p>
          <a:p>
            <a:pPr algn="r"/>
            <a:r>
              <a:rPr lang="ru-RU" sz="1900" dirty="0" smtClean="0"/>
              <a:t>направление «Бизнес-информатика»,</a:t>
            </a:r>
          </a:p>
          <a:p>
            <a:pPr algn="r"/>
            <a:r>
              <a:rPr lang="ru-RU" sz="1900" dirty="0" smtClean="0"/>
              <a:t>Научный </a:t>
            </a:r>
            <a:r>
              <a:rPr lang="ru-RU" sz="1900" dirty="0"/>
              <a:t>руководитель: </a:t>
            </a:r>
            <a:r>
              <a:rPr lang="ru-RU" sz="1900" b="1" dirty="0"/>
              <a:t>Радченко М.В </a:t>
            </a:r>
            <a:endParaRPr lang="en-US" sz="1900" b="1" dirty="0" smtClean="0"/>
          </a:p>
          <a:p>
            <a:pPr algn="r"/>
            <a:r>
              <a:rPr lang="ru-RU" sz="1900" dirty="0" smtClean="0"/>
              <a:t>к.э.н</a:t>
            </a:r>
            <a:r>
              <a:rPr lang="ru-RU" sz="1900" dirty="0"/>
              <a:t>., </a:t>
            </a:r>
            <a:r>
              <a:rPr lang="ru-RU" sz="1900" dirty="0" smtClean="0"/>
              <a:t>доцент кафедры.</a:t>
            </a:r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87123" y="6400542"/>
            <a:ext cx="45019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Краснодар 2019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300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482669" y="303941"/>
            <a:ext cx="802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Что такое </a:t>
            </a:r>
            <a:r>
              <a:rPr lang="ru-RU" sz="3200" b="1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бюджет Краснодарского края?</a:t>
            </a:r>
            <a:endParaRPr lang="ru-RU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" y="1078705"/>
            <a:ext cx="12191999" cy="830997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Бюджет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73816" y="3120005"/>
            <a:ext cx="3557848" cy="3245941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Консолидированный бюджет Краснодарского края и бюджет Территориального фонда обязательного медицинского страхования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Краснодарского края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71959" y="3548854"/>
            <a:ext cx="2857123" cy="2553474"/>
          </a:xfrm>
          <a:prstGeom prst="ellipse">
            <a:avLst/>
          </a:prstGeom>
          <a:gradFill flip="none" rotWithShape="1">
            <a:gsLst>
              <a:gs pos="0">
                <a:srgbClr val="C95B11"/>
              </a:gs>
              <a:gs pos="45000">
                <a:schemeClr val="accent2">
                  <a:lumMod val="97000"/>
                  <a:lumOff val="3000"/>
                </a:schemeClr>
              </a:gs>
              <a:gs pos="89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Бюджет </a:t>
            </a:r>
            <a:r>
              <a:rPr lang="ru-RU" sz="1600" dirty="0">
                <a:solidFill>
                  <a:schemeClr val="tx1"/>
                </a:solidFill>
              </a:rPr>
              <a:t>Территориального фонда обязательного медицинского страхования Краснодарского </a:t>
            </a:r>
            <a:r>
              <a:rPr lang="ru-RU" sz="1600" dirty="0" smtClean="0">
                <a:solidFill>
                  <a:schemeClr val="tx1"/>
                </a:solidFill>
              </a:rPr>
              <a:t>края</a:t>
            </a:r>
          </a:p>
          <a:p>
            <a:pPr algn="ctr"/>
            <a:endParaRPr lang="ru-RU" sz="1600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574844015"/>
              </p:ext>
            </p:extLst>
          </p:nvPr>
        </p:nvGraphicFramePr>
        <p:xfrm>
          <a:off x="-529152" y="2552834"/>
          <a:ext cx="5732792" cy="4272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люс 13"/>
          <p:cNvSpPr/>
          <p:nvPr/>
        </p:nvSpPr>
        <p:spPr>
          <a:xfrm>
            <a:off x="4138101" y="4142444"/>
            <a:ext cx="832246" cy="798283"/>
          </a:xfrm>
          <a:prstGeom prst="mathPlus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 15"/>
          <p:cNvSpPr/>
          <p:nvPr/>
        </p:nvSpPr>
        <p:spPr>
          <a:xfrm>
            <a:off x="7836742" y="4209076"/>
            <a:ext cx="658689" cy="665018"/>
          </a:xfrm>
          <a:prstGeom prst="mathEqual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18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77869" y="164812"/>
            <a:ext cx="802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Какие</a:t>
            </a:r>
            <a:r>
              <a:rPr lang="ru-RU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3200" b="1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налоги мы платим?</a:t>
            </a:r>
            <a:endParaRPr lang="ru-RU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2072" y="2749480"/>
            <a:ext cx="4224134" cy="376529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Налог на добавленную </a:t>
            </a:r>
            <a:r>
              <a:rPr lang="ru-RU" sz="1400" dirty="0" smtClean="0">
                <a:solidFill>
                  <a:schemeClr val="tx1"/>
                </a:solidFill>
              </a:rPr>
              <a:t>стоимость; </a:t>
            </a:r>
            <a:endParaRPr lang="ru-RU" sz="1400" dirty="0">
              <a:solidFill>
                <a:schemeClr val="tx1"/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</a:rPr>
              <a:t>Акцизы;</a:t>
            </a:r>
            <a:endParaRPr lang="ru-RU" sz="1400" dirty="0">
              <a:solidFill>
                <a:schemeClr val="tx1"/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Налог на доходы физических </a:t>
            </a:r>
            <a:r>
              <a:rPr lang="ru-RU" sz="1400" dirty="0" smtClean="0">
                <a:solidFill>
                  <a:schemeClr val="tx1"/>
                </a:solidFill>
              </a:rPr>
              <a:t>лиц;</a:t>
            </a:r>
            <a:endParaRPr lang="ru-RU" sz="1400" dirty="0">
              <a:solidFill>
                <a:schemeClr val="tx1"/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Налог на прибыль организаций;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Налог на добычу полезных ископаемых;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Водный налог;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Сборы за пользование объектами животного мира и за пользование объектами водных биологических ресурсов;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</a:rPr>
              <a:t>Государственная </a:t>
            </a:r>
            <a:r>
              <a:rPr lang="ru-RU" sz="1400" dirty="0" smtClean="0">
                <a:solidFill>
                  <a:schemeClr val="tx1"/>
                </a:solidFill>
              </a:rPr>
              <a:t>пошлина.</a:t>
            </a:r>
            <a:r>
              <a:rPr lang="ru-RU" sz="1400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9404" y="3029671"/>
            <a:ext cx="2699148" cy="255347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2800" indent="-172800" algn="ctr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Налог на имущество организаций;</a:t>
            </a:r>
          </a:p>
          <a:p>
            <a:pPr marL="172800" indent="-172800" algn="ctr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 Налог на игорный бизнес;</a:t>
            </a:r>
          </a:p>
          <a:p>
            <a:pPr marL="172800" indent="-172800" algn="ctr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Транспортный налог</a:t>
            </a:r>
            <a:r>
              <a:rPr lang="en-GB" sz="1600" dirty="0" smtClean="0">
                <a:solidFill>
                  <a:schemeClr val="tx1"/>
                </a:solidFill>
              </a:rPr>
              <a:t>;</a:t>
            </a: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1750" y="2749480"/>
            <a:ext cx="2340332" cy="220724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6400" indent="-176400" algn="ctr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Земельный налог;</a:t>
            </a:r>
          </a:p>
          <a:p>
            <a:pPr marL="176400" indent="-176400" algn="ctr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Налог на имущество физических лиц</a:t>
            </a:r>
            <a:r>
              <a:rPr lang="de-DE" sz="1600" dirty="0" smtClean="0">
                <a:solidFill>
                  <a:schemeClr val="tx1"/>
                </a:solidFill>
              </a:rPr>
              <a:t>;</a:t>
            </a: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2174" y="2309446"/>
            <a:ext cx="2283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016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</a:rPr>
              <a:t>ФЕДЕРАЛЬНЫЕ</a:t>
            </a:r>
            <a:endParaRPr lang="ru-RU" b="1" dirty="0">
              <a:ln w="1016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" y="872242"/>
            <a:ext cx="12191999" cy="830997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Налог – обязательный взнос плательщика в бюджет и внебюджетные фонды в определенных законом размерах и в установленные </a:t>
            </a:r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</a:rPr>
              <a:t>сроки.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57013" y="2323766"/>
            <a:ext cx="2283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016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</a:rPr>
              <a:t>РЕГИОНАЛЬНЫЕ</a:t>
            </a:r>
            <a:endParaRPr lang="ru-RU" b="1" dirty="0">
              <a:ln w="1016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55177" y="2323766"/>
            <a:ext cx="14734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n w="1016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</a:rPr>
              <a:t>МЕСТНЫЕ</a:t>
            </a:r>
          </a:p>
        </p:txBody>
      </p:sp>
    </p:spTree>
    <p:extLst>
      <p:ext uri="{BB962C8B-B14F-4D97-AF65-F5344CB8AC3E}">
        <p14:creationId xmlns:p14="http://schemas.microsoft.com/office/powerpoint/2010/main" val="300502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669594" y="151676"/>
            <a:ext cx="11029616" cy="5711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cap="none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На что направляются налоговые </a:t>
            </a:r>
            <a:r>
              <a:rPr lang="ru-RU" b="1" cap="none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поступления от </a:t>
            </a:r>
            <a:r>
              <a:rPr lang="ru-RU" b="1" cap="none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граждан? </a:t>
            </a:r>
            <a:endParaRPr lang="ru-RU" b="1" cap="none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" y="872242"/>
            <a:ext cx="12191999" cy="830997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Налоговые поступления - это доходы, привлекаемые в состав государственного бюджета в форме общегосударственных и местных налогов, сборов и других обязательных платежей.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08902257"/>
              </p:ext>
            </p:extLst>
          </p:nvPr>
        </p:nvGraphicFramePr>
        <p:xfrm>
          <a:off x="2296551" y="2044931"/>
          <a:ext cx="7775701" cy="412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7838899" y="5994705"/>
            <a:ext cx="2016302" cy="349955"/>
          </a:xfrm>
        </p:spPr>
        <p:txBody>
          <a:bodyPr>
            <a:noAutofit/>
          </a:bodyPr>
          <a:lstStyle/>
          <a:p>
            <a:r>
              <a:rPr lang="ru-RU" sz="2000" dirty="0">
                <a:ln w="0"/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ru-RU" sz="2000" dirty="0" smtClean="0">
                <a:ln w="0"/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другое</a:t>
            </a:r>
            <a:endParaRPr lang="ru-RU" sz="2000" dirty="0">
              <a:ln w="0"/>
              <a:solidFill>
                <a:schemeClr val="bg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340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0979" b="15329"/>
          <a:stretch/>
        </p:blipFill>
        <p:spPr>
          <a:xfrm>
            <a:off x="0" y="0"/>
            <a:ext cx="12192000" cy="7117645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91" y="2109893"/>
            <a:ext cx="3520088" cy="3614002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>
                <a:cs typeface="Times New Roman" panose="02020603050405020304" pitchFamily="18" charset="0"/>
              </a:rPr>
              <a:t>Место проживания: г. Краснодар</a:t>
            </a:r>
            <a:br>
              <a:rPr lang="ru-RU" sz="1800" dirty="0" smtClean="0">
                <a:cs typeface="Times New Roman" panose="02020603050405020304" pitchFamily="18" charset="0"/>
              </a:rPr>
            </a:br>
            <a:r>
              <a:rPr lang="ru-RU" sz="1800" b="1" dirty="0" smtClean="0">
                <a:cs typeface="Times New Roman" panose="02020603050405020304" pitchFamily="18" charset="0"/>
              </a:rPr>
              <a:t>Состав семьи:</a:t>
            </a:r>
          </a:p>
          <a:p>
            <a:pPr marL="285750" indent="-28575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dirty="0" smtClean="0">
                <a:cs typeface="Times New Roman" panose="02020603050405020304" pitchFamily="18" charset="0"/>
              </a:rPr>
              <a:t>Папа </a:t>
            </a:r>
            <a:r>
              <a:rPr lang="ru-RU" sz="1800" dirty="0">
                <a:cs typeface="Times New Roman" panose="02020603050405020304" pitchFamily="18" charset="0"/>
              </a:rPr>
              <a:t>– </a:t>
            </a:r>
            <a:r>
              <a:rPr lang="ru-RU" sz="1800" dirty="0" smtClean="0">
                <a:cs typeface="Times New Roman" panose="02020603050405020304" pitchFamily="18" charset="0"/>
              </a:rPr>
              <a:t>Владислав и мама – Вера, работающие граждане </a:t>
            </a:r>
          </a:p>
          <a:p>
            <a:pPr marL="285750" indent="-28575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dirty="0" smtClean="0">
                <a:cs typeface="Times New Roman" panose="02020603050405020304" pitchFamily="18" charset="0"/>
              </a:rPr>
              <a:t>Сын Андрей учится в школе, а сын Никита ходит в детский сад</a:t>
            </a:r>
            <a:endParaRPr lang="ru-RU" dirty="0"/>
          </a:p>
          <a:p>
            <a:pPr marL="285750" indent="-28575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dirty="0" smtClean="0">
                <a:cs typeface="Times New Roman" panose="02020603050405020304" pitchFamily="18" charset="0"/>
              </a:rPr>
              <a:t>Дочь Алёна - новорожденная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77028" y="127994"/>
            <a:ext cx="843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«Сколько я </a:t>
            </a:r>
            <a:r>
              <a:rPr lang="ru-RU" sz="36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плачу и что получаю</a:t>
            </a:r>
            <a:r>
              <a:rPr lang="ru-RU" sz="3600" b="1" spc="50" dirty="0" smtClean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?»</a:t>
            </a:r>
          </a:p>
          <a:p>
            <a:pPr algn="ctr"/>
            <a:r>
              <a:rPr lang="ru-RU" sz="2000" b="1" dirty="0"/>
              <a:t>О</a:t>
            </a:r>
            <a:r>
              <a:rPr lang="ru-RU" sz="2000" b="1" dirty="0" smtClean="0"/>
              <a:t>тветим </a:t>
            </a:r>
            <a:r>
              <a:rPr lang="ru-RU" sz="2000" b="1" dirty="0"/>
              <a:t>на </a:t>
            </a:r>
            <a:r>
              <a:rPr lang="ru-RU" sz="2000" b="1" dirty="0" smtClean="0"/>
              <a:t>этот вопрос на примере семьи Кубанцевых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62630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054" t="-163" r="-180" b="163"/>
          <a:stretch/>
        </p:blipFill>
        <p:spPr>
          <a:xfrm>
            <a:off x="6366932" y="0"/>
            <a:ext cx="5825067" cy="69134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BF798E-1146-1B41-B482-D36E2F306428}"/>
              </a:ext>
            </a:extLst>
          </p:cNvPr>
          <p:cNvSpPr txBox="1"/>
          <p:nvPr/>
        </p:nvSpPr>
        <p:spPr>
          <a:xfrm>
            <a:off x="272728" y="1430423"/>
            <a:ext cx="57183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Владислав работает начальником ИТ-департамента крупного регионального банка.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117 000 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месяц.</a:t>
            </a: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он платит НДФЛ 13%. Стандартный налоговый вычет производится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3ёх детей (7 лет,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лет и 1 год) 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первого и второго ребенка – 1 400 руб., а за третьего – 3 000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образом: 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(117 000 – 1 400 – 1 400 – 3 000)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13% =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14 456 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ежемесячный НДФЛ 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BEB8A-2E42-2D4D-AC9B-78AAD3999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716" y="104860"/>
            <a:ext cx="4773478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доходы физических лиц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5458753" y="4555375"/>
            <a:ext cx="2082070" cy="18983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173 472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76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263" y="15054"/>
            <a:ext cx="5730737" cy="68585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6499D6-404B-D946-9DDC-88F17B242CCE}"/>
              </a:ext>
            </a:extLst>
          </p:cNvPr>
          <p:cNvSpPr txBox="1"/>
          <p:nvPr/>
        </p:nvSpPr>
        <p:spPr>
          <a:xfrm>
            <a:off x="481930" y="1796633"/>
            <a:ext cx="51540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Вера работает контент-менеджером в социальных сетях интернет-магазина. Данная занятость предполагает гибкий график и работу из дома, поэтому рождение ребенка в конце 2017 года никак не повлияло на трудовую активность. Заработная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23 000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в месяц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них она платит НДФЛ 13%.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 (учитывая налоговый вычет за детей):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(23 000 – 1 400 – 1 400 – 3 000)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13% =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2 236 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ежемесячный НДФЛ 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платы.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BEB8A-2E42-2D4D-AC9B-78AAD3999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855" y="105310"/>
            <a:ext cx="4773478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доходы физических лиц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5494333" y="4605252"/>
            <a:ext cx="2082070" cy="18983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26 832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84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29317"/>
          <a:stretch/>
        </p:blipFill>
        <p:spPr>
          <a:xfrm>
            <a:off x="0" y="-1"/>
            <a:ext cx="12191852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29C03C-4B89-204E-9602-366FCEA43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920" y="363774"/>
            <a:ext cx="6467301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A1B86CE1-1D36-6B4C-9A8C-C58247228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2334" y="1274056"/>
            <a:ext cx="5504472" cy="5290985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находящийся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составе дачных, садоводческих и огороднических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объединений облагается налогом 0,3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кадастровой стоимости.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Кубанцевы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владеют земельным участком кадастровой стоимостью: 2 890 000 руб.</a:t>
            </a:r>
          </a:p>
          <a:p>
            <a:pPr marL="0" indent="0" algn="ctr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образом: </a:t>
            </a:r>
          </a:p>
          <a:p>
            <a:pPr marL="0" indent="0" algn="ctr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2 590 000 *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0,3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8 670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C8EBBA15-E31E-F746-9F8B-749C4A128CD6}"/>
              </a:ext>
            </a:extLst>
          </p:cNvPr>
          <p:cNvSpPr/>
          <p:nvPr/>
        </p:nvSpPr>
        <p:spPr>
          <a:xfrm>
            <a:off x="7563430" y="4662498"/>
            <a:ext cx="2194560" cy="204902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A5D3B2D-24E0-3445-844E-A0E49195007A}"/>
              </a:ext>
            </a:extLst>
          </p:cNvPr>
          <p:cNvSpPr/>
          <p:nvPr/>
        </p:nvSpPr>
        <p:spPr>
          <a:xfrm>
            <a:off x="7563430" y="5207120"/>
            <a:ext cx="21977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 в год: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8 670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</p:txBody>
      </p:sp>
    </p:spTree>
    <p:extLst>
      <p:ext uri="{BB962C8B-B14F-4D97-AF65-F5344CB8AC3E}">
        <p14:creationId xmlns:p14="http://schemas.microsoft.com/office/powerpoint/2010/main" val="196285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904" y="24937"/>
            <a:ext cx="4555375" cy="683306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C58A66-3E39-7348-9E54-671EE13EB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549" y="480081"/>
            <a:ext cx="4385388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имущество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110EE4-E3EE-5E4F-B542-622104ABF9DD}"/>
              </a:ext>
            </a:extLst>
          </p:cNvPr>
          <p:cNvSpPr txBox="1"/>
          <p:nvPr/>
        </p:nvSpPr>
        <p:spPr>
          <a:xfrm>
            <a:off x="6704868" y="1850018"/>
            <a:ext cx="494075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имущество физических лиц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начисляется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ставке 0,2% в год от стоимости домов, квартир, гаражей. </a:t>
            </a:r>
          </a:p>
          <a:p>
            <a:pPr algn="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собственности семьи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находится 2-ух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квартира кадастровой стоимостью</a:t>
            </a:r>
          </a:p>
          <a:p>
            <a:pPr algn="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3 550 000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а также гараж 400 000 руб.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</a:t>
            </a:r>
          </a:p>
          <a:p>
            <a:pPr algn="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в год составит:</a:t>
            </a:r>
          </a:p>
          <a:p>
            <a:pPr algn="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3 550 000 + 400 000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=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7 900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4622798" y="4405746"/>
            <a:ext cx="2082070" cy="18983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7 900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00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5449" y="239486"/>
            <a:ext cx="4635763" cy="1325563"/>
          </a:xfrm>
        </p:spPr>
        <p:txBody>
          <a:bodyPr/>
          <a:lstStyle/>
          <a:p>
            <a:pPr algn="ctr"/>
            <a:r>
              <a:rPr lang="ru-RU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налог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5054" y="1930809"/>
            <a:ext cx="5236551" cy="4029988"/>
          </a:xfrm>
          <a:ln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имеет автомобиль «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 A5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Sportback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Ставка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транспортного налога зависит от мощности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двигателя автотранспорта. В нашем случае мощность -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л.с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а значит, в соответствии с Законом Краснодарского края от 26.11.2017 года №3676-КЗ «О транспортном налоге» ставка налога на легковой автомобиль с мощностью двигателя более 150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л.с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составляет 50 руб. на 1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л.с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образом: 190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*50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9 500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10934" b="5769"/>
          <a:stretch/>
        </p:blipFill>
        <p:spPr>
          <a:xfrm>
            <a:off x="0" y="0"/>
            <a:ext cx="5491942" cy="6861950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4572984" y="4738255"/>
            <a:ext cx="2082070" cy="189838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9 500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6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5AF3AA9-F8DD-FE48-830A-8B0F72BAB7BB}"/>
              </a:ext>
            </a:extLst>
          </p:cNvPr>
          <p:cNvSpPr txBox="1"/>
          <p:nvPr/>
        </p:nvSpPr>
        <p:spPr>
          <a:xfrm>
            <a:off x="505545" y="2380217"/>
            <a:ext cx="805656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цена на 1л.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ДТ на 2018 год в среднем составляла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(из которой 16% - акциз, 14% -НДПИ, 18% - НДС)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 автомобиля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100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км (заявленный производителем)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/>
              <a:t>5,2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Кубанцевых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2018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проехала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машине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12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 км.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образом: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100)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5,2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( 45 * 48 %)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13 500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–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приблизительная сумма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налогов, включенных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дизельного топлива для автомобиля.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3BA3FE-F938-3244-8761-4256184B27D5}"/>
              </a:ext>
            </a:extLst>
          </p:cNvPr>
          <p:cNvSpPr txBox="1"/>
          <p:nvPr/>
        </p:nvSpPr>
        <p:spPr>
          <a:xfrm>
            <a:off x="2327562" y="476845"/>
            <a:ext cx="7531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spc="50" dirty="0" smtClean="0">
                <a:ln w="9525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Налоги,  включенные </a:t>
            </a:r>
            <a:r>
              <a:rPr lang="ru-RU" sz="3600" b="1" spc="50" dirty="0">
                <a:ln w="9525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spc="50" dirty="0" smtClean="0">
                <a:ln w="9525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дизельного топлива</a:t>
            </a:r>
            <a:endParaRPr lang="ru-RU" sz="3600" b="1" spc="50" dirty="0">
              <a:ln w="9525" cmpd="sng">
                <a:solidFill>
                  <a:schemeClr val="accent4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8562109" y="2690588"/>
            <a:ext cx="2961274" cy="3011022"/>
          </a:xfrm>
          <a:prstGeom prst="ellips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13 500 руб.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290943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13075" y="0"/>
            <a:ext cx="290943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37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4287" y="253460"/>
            <a:ext cx="4184542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spc="50" dirty="0">
                <a:ln w="952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Штрафные санкции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244" y="1579023"/>
            <a:ext cx="3476417" cy="304285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было Владиславом было совершено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ППД,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превышение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скорости на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км/ч,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этим был уплачен штраф в размере 250 рублей (с учетом скидки в 50% за оплату в течение 20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2423" y="0"/>
            <a:ext cx="4596782" cy="6895174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 txBox="1">
            <a:spLocks/>
          </p:cNvSpPr>
          <p:nvPr/>
        </p:nvSpPr>
        <p:spPr>
          <a:xfrm>
            <a:off x="8436201" y="257538"/>
            <a:ext cx="3968411" cy="2028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spc="50" dirty="0" smtClean="0">
                <a:ln w="952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Государственные пошлины и сборы</a:t>
            </a:r>
            <a:endParaRPr lang="ru-RU" sz="3200" b="1" spc="50" dirty="0">
              <a:ln w="952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 txBox="1">
            <a:spLocks/>
          </p:cNvSpPr>
          <p:nvPr/>
        </p:nvSpPr>
        <p:spPr>
          <a:xfrm>
            <a:off x="8826967" y="2381399"/>
            <a:ext cx="2906370" cy="1438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2018 год не уплачивались.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9445873" y="4621876"/>
            <a:ext cx="2082070" cy="18983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 за год: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0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3928456C-356D-D04A-A62B-CBC01F28D2D9}"/>
              </a:ext>
            </a:extLst>
          </p:cNvPr>
          <p:cNvSpPr/>
          <p:nvPr/>
        </p:nvSpPr>
        <p:spPr>
          <a:xfrm>
            <a:off x="907675" y="4621877"/>
            <a:ext cx="2082070" cy="18983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Итого: 250 руб.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69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5809" b="10084"/>
          <a:stretch/>
        </p:blipFill>
        <p:spPr>
          <a:xfrm>
            <a:off x="-14514" y="0"/>
            <a:ext cx="12206514" cy="684436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6472" y="209882"/>
            <a:ext cx="4184542" cy="132556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НДС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8141" y="1687774"/>
            <a:ext cx="5421203" cy="3468817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 питания, покупка хозяйственных принадлежностей, лекарственных средств семьи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Кубанцевых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2018 год составила около  500 000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было уплачено НДС: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500 000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18%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90 000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079762A-A90C-9A47-AD6B-4CBA2CA2A0DB}"/>
              </a:ext>
            </a:extLst>
          </p:cNvPr>
          <p:cNvSpPr/>
          <p:nvPr/>
        </p:nvSpPr>
        <p:spPr>
          <a:xfrm>
            <a:off x="7809627" y="3840868"/>
            <a:ext cx="2514779" cy="21596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90 000 руб.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927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3668" b="1668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858" y="595086"/>
            <a:ext cx="5371084" cy="1325563"/>
          </a:xfrm>
        </p:spPr>
        <p:txBody>
          <a:bodyPr/>
          <a:lstStyle/>
          <a:p>
            <a:pPr algn="ctr"/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НДС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2487" y="2136575"/>
            <a:ext cx="5371084" cy="2584849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г. Стоимость одежды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нашей семьи составила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170 000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было уплачено НДС: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170 000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18%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30 600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E079762A-A90C-9A47-AD6B-4CBA2CA2A0DB}"/>
              </a:ext>
            </a:extLst>
          </p:cNvPr>
          <p:cNvSpPr/>
          <p:nvPr/>
        </p:nvSpPr>
        <p:spPr>
          <a:xfrm>
            <a:off x="7393991" y="3630101"/>
            <a:ext cx="2514779" cy="21596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30 600 руб.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26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1806" b="2644"/>
          <a:stretch/>
        </p:blipFill>
        <p:spPr>
          <a:xfrm>
            <a:off x="0" y="0"/>
            <a:ext cx="12192000" cy="683622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C474F-BBEC-5045-80AC-9512D4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4731657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НДС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AB245E8-0676-5C4B-96CC-2580E151D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827" y="1465546"/>
            <a:ext cx="4881813" cy="3455589"/>
          </a:xfr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рождением ребенка в начале  2018 года семья также совершала покупки предметов мебели, электротехники.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Учтем и ежемесячные затраты на сотовую связь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еще было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уплачено НДС: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152 000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18%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27 360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год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E079762A-A90C-9A47-AD6B-4CBA2CA2A0DB}"/>
              </a:ext>
            </a:extLst>
          </p:cNvPr>
          <p:cNvSpPr/>
          <p:nvPr/>
        </p:nvSpPr>
        <p:spPr>
          <a:xfrm>
            <a:off x="9067016" y="4123501"/>
            <a:ext cx="2514779" cy="21596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27 360 руб.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3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C6E7F45-A8F8-FB47-8F4D-74839418B9EC}"/>
              </a:ext>
            </a:extLst>
          </p:cNvPr>
          <p:cNvSpPr/>
          <p:nvPr/>
        </p:nvSpPr>
        <p:spPr>
          <a:xfrm>
            <a:off x="432262" y="1326049"/>
            <a:ext cx="57191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ЖКХ (квартира) -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ЖКХ (земельный участок)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4 800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 питания, покупка хозяйственных принадлежностей, лекарственных средств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НДС)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410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 (без НДС)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- 139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Мебель, электротехника, сотовая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связь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(без НДС)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124 640 руб.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Дизельное топливо (без налогов)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14 580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 детском саду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27 400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Кружки, секции–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35 000 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обязательных платежей составляет: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173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472 +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26 832 + 8 670 + 7 900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226 374 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косвенных и других налогов: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90 000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30 600 + 27 360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 + 250 =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161 710 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ИТОГО: 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1 210 074 руб.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8810" y="315892"/>
            <a:ext cx="10515600" cy="96043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ОСНОВНЫЕ РАСХОДЫ СЕМЬИ ЗА 2018 ГОД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4692" t="4286" r="28585" b="4963"/>
          <a:stretch/>
        </p:blipFill>
        <p:spPr>
          <a:xfrm>
            <a:off x="6026610" y="1120441"/>
            <a:ext cx="5257800" cy="508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4707" y="1142390"/>
            <a:ext cx="30591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Сколько каких налогов заплатила семья </a:t>
            </a:r>
            <a:r>
              <a:rPr lang="ru-RU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Кубанцевых</a:t>
            </a:r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за 2018 год (руб.)?</a:t>
            </a:r>
            <a:endParaRPr lang="ru-RU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1353" t="3499" r="33239" b="2744"/>
          <a:stretch/>
        </p:blipFill>
        <p:spPr>
          <a:xfrm>
            <a:off x="5187142" y="950053"/>
            <a:ext cx="5187142" cy="5450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9834" b="8504"/>
          <a:stretch/>
        </p:blipFill>
        <p:spPr>
          <a:xfrm>
            <a:off x="0" y="1"/>
            <a:ext cx="5598623" cy="6857999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472246" y="1134370"/>
            <a:ext cx="3491347" cy="4589260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Что же получает семья </a:t>
            </a:r>
            <a:r>
              <a:rPr lang="ru-RU" dirty="0" err="1" smtClean="0"/>
              <a:t>Кубанцевых</a:t>
            </a:r>
            <a:r>
              <a:rPr lang="ru-RU" dirty="0" smtClean="0"/>
              <a:t>?:</a:t>
            </a: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8608522" y="2414847"/>
            <a:ext cx="3190702" cy="249381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Инфраструктур</a:t>
            </a:r>
            <a:r>
              <a:rPr lang="ru-RU" dirty="0"/>
              <a:t>у</a:t>
            </a:r>
            <a:r>
              <a:rPr lang="ru-RU" dirty="0" smtClean="0"/>
              <a:t>;</a:t>
            </a:r>
          </a:p>
          <a:p>
            <a:r>
              <a:rPr lang="ru-RU" dirty="0" smtClean="0"/>
              <a:t>Медицину;</a:t>
            </a:r>
          </a:p>
          <a:p>
            <a:r>
              <a:rPr lang="ru-RU" dirty="0" smtClean="0"/>
              <a:t>Образование;</a:t>
            </a:r>
          </a:p>
          <a:p>
            <a:r>
              <a:rPr lang="ru-RU" dirty="0" smtClean="0"/>
              <a:t>Социальные льготы, выплаты, пособия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6553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2878" b="7037"/>
          <a:stretch/>
        </p:blipFill>
        <p:spPr>
          <a:xfrm>
            <a:off x="1" y="-7258"/>
            <a:ext cx="5735782" cy="68652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4794" y="312073"/>
            <a:ext cx="5467002" cy="1325563"/>
          </a:xfrm>
        </p:spPr>
        <p:txBody>
          <a:bodyPr>
            <a:normAutofit/>
          </a:bodyPr>
          <a:lstStyle/>
          <a:p>
            <a:pPr algn="ctr"/>
            <a:r>
              <a:rPr lang="ru-RU" b="1" spc="50" dirty="0" smtClean="0">
                <a:ln w="952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Инфраструктура</a:t>
            </a:r>
            <a:endParaRPr lang="ru-RU" b="1" spc="50" dirty="0">
              <a:ln w="952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34794" y="1706043"/>
            <a:ext cx="5702530" cy="462911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Краснодар – озелененный и благоустроенный город: много парков, скверов, садов, детских площадок и игровых зон, красив и уникален своей архитектурой, освещением и памятниками культуры</a:t>
            </a:r>
            <a:r>
              <a:rPr lang="ru-RU" dirty="0"/>
              <a:t>. Большое внимание уделяется </a:t>
            </a:r>
            <a:r>
              <a:rPr lang="ru-RU" dirty="0" smtClean="0"/>
              <a:t>социально значимым </a:t>
            </a:r>
            <a:r>
              <a:rPr lang="ru-RU" dirty="0"/>
              <a:t>объектам, </a:t>
            </a:r>
            <a:r>
              <a:rPr lang="ru-RU" dirty="0" smtClean="0"/>
              <a:t>их </a:t>
            </a:r>
            <a:r>
              <a:rPr lang="ru-RU" dirty="0"/>
              <a:t>строительству и </a:t>
            </a:r>
            <a:r>
              <a:rPr lang="ru-RU" dirty="0" smtClean="0"/>
              <a:t>ремонту. Из года в год улучшаются дорожно-транспортные развязки, состояние дорог в городе и за его пределами. Ближайшие школы, детские сады и другие муниципальные учреждения для большинства жителей находятся в шаговой доступности от дома.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Семья </a:t>
            </a:r>
            <a:r>
              <a:rPr lang="ru-RU" dirty="0" err="1" smtClean="0"/>
              <a:t>Кубанцевых</a:t>
            </a:r>
            <a:r>
              <a:rPr lang="ru-RU" dirty="0" smtClean="0"/>
              <a:t> очень любит Краснодар во многом благодаря вкладу представителей власти в развитость столицы Кубани, именно поэтому переезжать в другой город они не хотят и не планируют!</a:t>
            </a:r>
          </a:p>
        </p:txBody>
      </p:sp>
    </p:spTree>
    <p:extLst>
      <p:ext uri="{BB962C8B-B14F-4D97-AF65-F5344CB8AC3E}">
        <p14:creationId xmlns:p14="http://schemas.microsoft.com/office/powerpoint/2010/main" val="336022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709" y="414366"/>
            <a:ext cx="4914207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Медицина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97" y="1739928"/>
            <a:ext cx="6177742" cy="4976755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В </a:t>
            </a:r>
            <a:r>
              <a:rPr lang="ru-RU" dirty="0"/>
              <a:t>соответствии с программой государственных гарантий бесплатного </a:t>
            </a:r>
            <a:r>
              <a:rPr lang="ru-RU" dirty="0" smtClean="0"/>
              <a:t>оказания медицинской помощи каждый гражданин имеет </a:t>
            </a:r>
            <a:r>
              <a:rPr lang="ru-RU" dirty="0"/>
              <a:t>право на медицинскую помощь в гарантированном объеме, </a:t>
            </a:r>
            <a:r>
              <a:rPr lang="ru-RU" dirty="0" smtClean="0"/>
              <a:t>оказываемую без </a:t>
            </a:r>
            <a:r>
              <a:rPr lang="ru-RU" dirty="0"/>
              <a:t>взимания </a:t>
            </a:r>
            <a:r>
              <a:rPr lang="ru-RU" dirty="0" smtClean="0"/>
              <a:t>платы.</a:t>
            </a:r>
          </a:p>
          <a:p>
            <a:pPr marL="0" indent="0" algn="just">
              <a:buNone/>
            </a:pPr>
            <a:r>
              <a:rPr lang="ru-RU" dirty="0" smtClean="0"/>
              <a:t>На протяжении 2018 года семья не раз обращалась медицинские учреждения. Вера с новорожденной дочерью Златой ходит на прием в городскую детскую поликлинику, где получает квалифицированную помощь по наблюдению здоровья новорожденного ребенка, а сына Никиту мама водила удалять молочные зубы в детскую стоматологию. </a:t>
            </a:r>
            <a:r>
              <a:rPr lang="ru-RU" dirty="0"/>
              <a:t>С</a:t>
            </a:r>
            <a:r>
              <a:rPr lang="ru-RU" dirty="0" smtClean="0"/>
              <a:t>ын Андрей также получал помощь медицинского персонала в своей школе. А отец семейства, Владислав, проходил бесплатную диспансеризацию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9256" b="4648"/>
          <a:stretch/>
        </p:blipFill>
        <p:spPr>
          <a:xfrm>
            <a:off x="7680961" y="1"/>
            <a:ext cx="4511040" cy="690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9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458" y="1"/>
            <a:ext cx="4577542" cy="686631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773" y="1263536"/>
            <a:ext cx="6964913" cy="5602778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900" dirty="0" smtClean="0"/>
              <a:t>На текущий момент </a:t>
            </a:r>
            <a:r>
              <a:rPr lang="ru-RU" sz="1900" dirty="0" err="1" smtClean="0"/>
              <a:t>Кубанцевы</a:t>
            </a:r>
            <a:r>
              <a:rPr lang="ru-RU" sz="1900" dirty="0" smtClean="0"/>
              <a:t> пользуются услугами муниципального детского сада и общеобразовательной школы. Ежемесячно семья оплачивает содержание сына Никиты в детском саду. За год сумма оплаты составила около 14 400, что достаточно недорого по сравнению со стоимостью частных детских садов. </a:t>
            </a:r>
            <a:r>
              <a:rPr lang="ru-RU" sz="1900" dirty="0"/>
              <a:t>З</a:t>
            </a:r>
            <a:r>
              <a:rPr lang="ru-RU" sz="1900" dirty="0" smtClean="0"/>
              <a:t>а  содержание Андрея в школе семья ежемесячно оплачивает только за питание, за год сумма составила около 10 900 руб. Помимо этого в данных муниципальных учреждениях дети посещают дополнительные занятия английского языка по достаточно приемлемым ценам: в детском саду – 600 руб. в месяц,  в школе – 1700 руб. Также стоит отметить, что сыновья посещают бесплатную секцию дзюдо в городской детско-юношеской спортивной школе.</a:t>
            </a:r>
            <a:endParaRPr lang="ru-RU" sz="19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dirty="0" smtClean="0"/>
              <a:t>После окончания школы у всех детей есть возможность получить бесплатно средне-специальное и высшее образование, поступив на бюджетную форму обучения в колледж, университет и </a:t>
            </a:r>
            <a:r>
              <a:rPr lang="ru-RU" sz="1900" dirty="0" err="1" smtClean="0"/>
              <a:t>тд</a:t>
            </a:r>
            <a:r>
              <a:rPr lang="ru-RU" sz="1900" dirty="0" smtClean="0"/>
              <a:t>.. Если же ребенок поступит на платную форму обучения государством предусмотрено получение налогового вычета в размере 13 % за оплату образования. Также, </a:t>
            </a:r>
            <a:r>
              <a:rPr lang="ru-RU" sz="1900" dirty="0"/>
              <a:t>т</a:t>
            </a:r>
            <a:r>
              <a:rPr lang="ru-RU" sz="1900" dirty="0" smtClean="0"/>
              <a:t>.к. семья многодетная,  есть возможность получения и других льгот.</a:t>
            </a:r>
            <a:endParaRPr lang="ru-RU" sz="19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7614457" cy="1263535"/>
          </a:xfrm>
        </p:spPr>
        <p:txBody>
          <a:bodyPr>
            <a:normAutofit/>
          </a:bodyPr>
          <a:lstStyle/>
          <a:p>
            <a:pPr algn="ctr"/>
            <a:r>
              <a:rPr lang="ru-RU" sz="5400" b="1" spc="50" dirty="0" smtClean="0">
                <a:ln w="952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Образование</a:t>
            </a:r>
            <a:endParaRPr lang="ru-RU" sz="5400" b="1" spc="50" dirty="0">
              <a:ln w="952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560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829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261" y="680934"/>
            <a:ext cx="11621193" cy="87734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ln w="6600">
                  <a:solidFill>
                    <a:srgbClr val="70330A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СОЦИАЛЬНЫЕ ЛЬГОТЫ, ВЫПЛАТЫ, ПОСОБИЯ</a:t>
            </a:r>
            <a:r>
              <a:rPr lang="ru-RU" sz="3600" dirty="0" smtClean="0">
                <a:ln>
                  <a:solidFill>
                    <a:srgbClr val="70330A"/>
                  </a:solidFill>
                </a:ln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sz="3600" dirty="0" smtClean="0">
                <a:ln>
                  <a:solidFill>
                    <a:srgbClr val="70330A"/>
                  </a:solidFill>
                </a:ln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ru-RU" sz="3600" dirty="0">
              <a:ln>
                <a:solidFill>
                  <a:srgbClr val="70330A"/>
                </a:solidFill>
              </a:ln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261" y="1541655"/>
            <a:ext cx="11353800" cy="5063088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600" b="1" dirty="0">
                <a:ln w="10160">
                  <a:solidFill>
                    <a:schemeClr val="accent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За 2018 год </a:t>
            </a:r>
            <a:r>
              <a:rPr lang="ru-RU" sz="3600" b="1" dirty="0" smtClean="0">
                <a:ln w="10160">
                  <a:solidFill>
                    <a:schemeClr val="accent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семья уже получила: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Выплату </a:t>
            </a:r>
            <a:r>
              <a:rPr lang="ru-RU" dirty="0">
                <a:solidFill>
                  <a:schemeClr val="bg1"/>
                </a:solidFill>
              </a:rPr>
              <a:t>пособия при рождении дочери Златы - </a:t>
            </a:r>
            <a:r>
              <a:rPr lang="ru-RU" b="1" dirty="0">
                <a:solidFill>
                  <a:schemeClr val="bg1"/>
                </a:solidFill>
              </a:rPr>
              <a:t>16 350,33 </a:t>
            </a:r>
            <a:r>
              <a:rPr lang="ru-RU" b="1" dirty="0" smtClean="0">
                <a:solidFill>
                  <a:schemeClr val="bg1"/>
                </a:solidFill>
              </a:rPr>
              <a:t>руб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Стандартный налоговый </a:t>
            </a:r>
            <a:r>
              <a:rPr lang="ru-RU" dirty="0">
                <a:solidFill>
                  <a:schemeClr val="bg1"/>
                </a:solidFill>
              </a:rPr>
              <a:t>вычет </a:t>
            </a:r>
            <a:r>
              <a:rPr lang="ru-RU" dirty="0" smtClean="0">
                <a:solidFill>
                  <a:schemeClr val="bg1"/>
                </a:solidFill>
              </a:rPr>
              <a:t>за </a:t>
            </a:r>
            <a:r>
              <a:rPr lang="ru-RU" dirty="0">
                <a:solidFill>
                  <a:schemeClr val="bg1"/>
                </a:solidFill>
              </a:rPr>
              <a:t>3ёх </a:t>
            </a:r>
            <a:r>
              <a:rPr lang="ru-RU" dirty="0" smtClean="0">
                <a:solidFill>
                  <a:schemeClr val="bg1"/>
                </a:solidFill>
              </a:rPr>
              <a:t>детей, который  </a:t>
            </a:r>
            <a:r>
              <a:rPr lang="ru-RU" dirty="0" smtClean="0">
                <a:solidFill>
                  <a:schemeClr val="bg1"/>
                </a:solidFill>
              </a:rPr>
              <a:t>позволил семье сэкономить за год - 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754 руб. *12 +754 руб. *12 = </a:t>
            </a:r>
            <a:r>
              <a:rPr lang="ru-RU" b="1" dirty="0" smtClean="0">
                <a:solidFill>
                  <a:schemeClr val="bg1"/>
                </a:solidFill>
              </a:rPr>
              <a:t>18 096 руб.</a:t>
            </a:r>
          </a:p>
          <a:p>
            <a:pPr algn="ctr"/>
            <a:r>
              <a:rPr lang="ru-RU" dirty="0" smtClean="0"/>
              <a:t>Налоговый вычет за покупку квартиры в 2016 году. - </a:t>
            </a:r>
            <a:r>
              <a:rPr lang="ru-RU" b="1" dirty="0" smtClean="0"/>
              <a:t>260</a:t>
            </a:r>
            <a:r>
              <a:rPr lang="ru-RU" b="1" dirty="0"/>
              <a:t> </a:t>
            </a:r>
            <a:r>
              <a:rPr lang="ru-RU" b="1" dirty="0" smtClean="0"/>
              <a:t>000 руб</a:t>
            </a:r>
            <a:r>
              <a:rPr lang="ru-RU" dirty="0" smtClean="0"/>
              <a:t>.</a:t>
            </a: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sz="3800" b="1" dirty="0" smtClean="0">
                <a:ln w="10160">
                  <a:solidFill>
                    <a:schemeClr val="accent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Что может получить ещё?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Перерасчет стоимости ЖКХ, как многодетная семья</a:t>
            </a:r>
          </a:p>
          <a:p>
            <a:pPr marL="0" indent="0" algn="ctr">
              <a:buNone/>
            </a:pPr>
            <a:r>
              <a:rPr lang="ru-RU" b="1" dirty="0" smtClean="0">
                <a:ln w="10160">
                  <a:solidFill>
                    <a:schemeClr val="accent3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2019 году </a:t>
            </a:r>
            <a:r>
              <a:rPr lang="ru-RU" b="1" dirty="0" err="1" smtClean="0">
                <a:ln w="10160">
                  <a:solidFill>
                    <a:schemeClr val="accent3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Кубанцевы</a:t>
            </a:r>
            <a:r>
              <a:rPr lang="ru-RU" b="1" dirty="0" smtClean="0">
                <a:ln w="10160">
                  <a:solidFill>
                    <a:schemeClr val="accent3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собираются улучшить жилищные условия, приобретя квартиру: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Субсидия </a:t>
            </a:r>
            <a:r>
              <a:rPr lang="ru-RU" dirty="0">
                <a:solidFill>
                  <a:schemeClr val="bg1"/>
                </a:solidFill>
              </a:rPr>
              <a:t>для приобретения жилого </a:t>
            </a:r>
            <a:r>
              <a:rPr lang="ru-RU" dirty="0" smtClean="0">
                <a:solidFill>
                  <a:schemeClr val="bg1"/>
                </a:solidFill>
              </a:rPr>
              <a:t>помещения многодетной семье. 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bg1"/>
                </a:solidFill>
              </a:rPr>
              <a:t>Предоставляется в размере </a:t>
            </a:r>
            <a:r>
              <a:rPr lang="ru-RU" b="1" dirty="0">
                <a:solidFill>
                  <a:schemeClr val="bg1"/>
                </a:solidFill>
              </a:rPr>
              <a:t>от 30 до 50% </a:t>
            </a:r>
            <a:r>
              <a:rPr lang="ru-RU" dirty="0">
                <a:solidFill>
                  <a:schemeClr val="bg1"/>
                </a:solidFill>
              </a:rPr>
              <a:t>от стоимости выбранного объекта </a:t>
            </a:r>
            <a:r>
              <a:rPr lang="ru-RU" dirty="0" smtClean="0">
                <a:solidFill>
                  <a:schemeClr val="bg1"/>
                </a:solidFill>
              </a:rPr>
              <a:t>недвижимости. </a:t>
            </a:r>
          </a:p>
          <a:p>
            <a:pPr algn="ctr"/>
            <a:r>
              <a:rPr lang="ru-RU" dirty="0" smtClean="0"/>
              <a:t>Льготы </a:t>
            </a:r>
            <a:r>
              <a:rPr lang="ru-RU" dirty="0"/>
              <a:t>при </a:t>
            </a:r>
            <a:r>
              <a:rPr lang="ru-RU" dirty="0" smtClean="0"/>
              <a:t>кредитовании. Процентная ставка зависит от выбранного банка.</a:t>
            </a:r>
          </a:p>
          <a:p>
            <a:pPr algn="ctr"/>
            <a:r>
              <a:rPr lang="ru-RU" dirty="0" smtClean="0"/>
              <a:t>Материнский капитал за рождение 2 </a:t>
            </a:r>
            <a:r>
              <a:rPr lang="ru-RU" dirty="0"/>
              <a:t>ребенка </a:t>
            </a:r>
            <a:r>
              <a:rPr lang="ru-RU" b="1" dirty="0" smtClean="0"/>
              <a:t>453 </a:t>
            </a:r>
            <a:r>
              <a:rPr lang="ru-RU" b="1" dirty="0"/>
              <a:t>026 </a:t>
            </a:r>
            <a:r>
              <a:rPr lang="ru-RU" b="1" dirty="0" smtClean="0"/>
              <a:t>руб</a:t>
            </a:r>
            <a:r>
              <a:rPr lang="ru-RU" dirty="0" smtClean="0"/>
              <a:t>. </a:t>
            </a:r>
          </a:p>
          <a:p>
            <a:pPr algn="ctr"/>
            <a:r>
              <a:rPr lang="ru-RU" dirty="0" smtClean="0"/>
              <a:t>Материнский </a:t>
            </a:r>
            <a:r>
              <a:rPr lang="ru-RU" dirty="0"/>
              <a:t>капитал </a:t>
            </a:r>
            <a:r>
              <a:rPr lang="ru-RU" dirty="0" smtClean="0"/>
              <a:t>за рождение </a:t>
            </a:r>
            <a:r>
              <a:rPr lang="ru-RU" dirty="0"/>
              <a:t>3 ребенка </a:t>
            </a:r>
            <a:r>
              <a:rPr lang="ru-RU" b="1" dirty="0" smtClean="0"/>
              <a:t>453 </a:t>
            </a:r>
            <a:r>
              <a:rPr lang="ru-RU" b="1" dirty="0"/>
              <a:t>026 руб</a:t>
            </a:r>
            <a:r>
              <a:rPr lang="ru-RU" dirty="0" smtClean="0"/>
              <a:t>. (если приобретение квартиры </a:t>
            </a:r>
            <a:r>
              <a:rPr lang="ru-RU" dirty="0"/>
              <a:t>по кредитному договору или договору </a:t>
            </a:r>
            <a:r>
              <a:rPr lang="ru-RU" dirty="0" smtClean="0"/>
              <a:t>займа)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endParaRPr lang="ru-RU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54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001567" y="382419"/>
            <a:ext cx="10515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ОСНОВНЫЕ ПОСТУПЛЕНИЯ В БЮЖДЕТ СЕМЬИ ЗА 2018 ГОД</a:t>
            </a:r>
            <a:endParaRPr lang="ru-RU" sz="3600" b="1" dirty="0">
              <a:ln w="22225">
                <a:solidFill>
                  <a:schemeClr val="accent6"/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C6E7F45-A8F8-FB47-8F4D-74839418B9EC}"/>
              </a:ext>
            </a:extLst>
          </p:cNvPr>
          <p:cNvSpPr/>
          <p:nvPr/>
        </p:nvSpPr>
        <p:spPr>
          <a:xfrm>
            <a:off x="532015" y="1571445"/>
            <a:ext cx="482138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Владислава (без НДФЛ и СНВ) 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1 221 480 руб.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Веры (без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НДФЛ и СНВ)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240 120 руб.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Стандартный налоговый вычет за трёх детей (СНВ)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18 096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рождении ребёнка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350,33 руб.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Налоговый вычет при покупке квартиры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260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 руб.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ИТОГО: </a:t>
            </a:r>
            <a:r>
              <a:rPr lang="ru-RU" sz="2400" b="1" dirty="0" smtClean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1 756 </a:t>
            </a:r>
            <a:r>
              <a:rPr lang="ru-RU" sz="2400" b="1" dirty="0" smtClean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046,33 руб.</a:t>
            </a:r>
            <a:endParaRPr lang="ru-RU" sz="2400" b="1" dirty="0">
              <a:ln w="22225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244" t="2754" r="32188" b="7515"/>
          <a:stretch/>
        </p:blipFill>
        <p:spPr>
          <a:xfrm>
            <a:off x="5652656" y="1558806"/>
            <a:ext cx="5583084" cy="471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095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0900" y="595975"/>
            <a:ext cx="5511136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Сколько получили и сколько потратили?</a:t>
            </a:r>
            <a:endParaRPr lang="ru-RU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19651" y="2456934"/>
            <a:ext cx="6251171" cy="192665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</a:rPr>
              <a:t>Итого </a:t>
            </a:r>
            <a:r>
              <a:rPr lang="ru-RU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</a:rPr>
              <a:t>потрачено</a:t>
            </a:r>
            <a:r>
              <a:rPr lang="ru-RU" dirty="0" smtClean="0"/>
              <a:t>: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1 210 074 руб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.,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из которых 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налоги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– 388 084 руб.</a:t>
            </a:r>
            <a:endParaRPr lang="ru-RU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</a:rPr>
              <a:t>Итого </a:t>
            </a:r>
            <a:r>
              <a:rPr lang="ru-RU" dirty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</a:rPr>
              <a:t>получено</a:t>
            </a:r>
            <a:r>
              <a:rPr lang="ru-RU" dirty="0" smtClean="0"/>
              <a:t>: 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1 </a:t>
            </a:r>
            <a:r>
              <a:rPr lang="ru-RU" b="1" dirty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756 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046,33 руб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.,</a:t>
            </a:r>
            <a:b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из которых 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от государства – 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294 446,33 руб</a:t>
            </a:r>
            <a:r>
              <a:rPr lang="ru-RU" b="1" dirty="0" smtClean="0">
                <a:ln w="22225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ru-RU" b="1" dirty="0" smtClean="0">
              <a:ln w="22225">
                <a:solidFill>
                  <a:schemeClr val="accent6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Остаток:</a:t>
            </a:r>
            <a:r>
              <a:rPr lang="ru-RU" dirty="0" smtClean="0"/>
              <a:t> </a:t>
            </a:r>
            <a:r>
              <a:rPr lang="ru-RU" b="1" dirty="0" smtClean="0">
                <a:ln w="22225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</a:rPr>
              <a:t>545 972,33 руб.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51"/>
            <a:ext cx="4867332" cy="6858851"/>
          </a:xfrm>
          <a:prstGeom prst="rect">
            <a:avLst/>
          </a:prstGeom>
        </p:spPr>
      </p:pic>
      <p:sp>
        <p:nvSpPr>
          <p:cNvPr id="5" name="Объект 3"/>
          <p:cNvSpPr>
            <a:spLocks noGrp="1"/>
          </p:cNvSpPr>
          <p:nvPr>
            <p:ph sz="half" idx="2"/>
          </p:nvPr>
        </p:nvSpPr>
        <p:spPr>
          <a:xfrm>
            <a:off x="6119558" y="4918984"/>
            <a:ext cx="5267167" cy="16459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 smtClean="0"/>
              <a:t>Сэкономленные </a:t>
            </a:r>
            <a:r>
              <a:rPr lang="ru-RU" sz="2000" dirty="0" smtClean="0"/>
              <a:t>денежные </a:t>
            </a:r>
            <a:r>
              <a:rPr lang="ru-RU" sz="2000" dirty="0" smtClean="0"/>
              <a:t>средства семья </a:t>
            </a:r>
            <a:r>
              <a:rPr lang="ru-RU" sz="2000" dirty="0" err="1" smtClean="0"/>
              <a:t>Кубанцевых</a:t>
            </a:r>
            <a:r>
              <a:rPr lang="ru-RU" sz="2000" dirty="0"/>
              <a:t> в 2019 году </a:t>
            </a:r>
            <a:r>
              <a:rPr lang="ru-RU" sz="2000" dirty="0" smtClean="0"/>
              <a:t>планирует потратить </a:t>
            </a:r>
            <a:r>
              <a:rPr lang="ru-RU" sz="2000" dirty="0"/>
              <a:t>на </a:t>
            </a:r>
            <a:r>
              <a:rPr lang="ru-RU" sz="2000" dirty="0" smtClean="0"/>
              <a:t>улучшение жилищных </a:t>
            </a:r>
            <a:r>
              <a:rPr lang="ru-RU" sz="2000" dirty="0" smtClean="0"/>
              <a:t>условий, с учетом государственной поддержки, </a:t>
            </a:r>
            <a:r>
              <a:rPr lang="ru-RU" sz="2000" dirty="0" smtClean="0"/>
              <a:t>и семейную поездку на море в город Сочи.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84387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3375" y="-508115"/>
            <a:ext cx="12858750" cy="8572500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091738" y="1837258"/>
            <a:ext cx="10329949" cy="2387600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ln w="10160">
                  <a:solidFill>
                    <a:schemeClr val="accent6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7200" b="1" dirty="0">
              <a:ln w="10160">
                <a:solidFill>
                  <a:schemeClr val="accent6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582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3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8312</TotalTime>
  <Words>1724</Words>
  <Application>Microsoft Office PowerPoint</Application>
  <PresentationFormat>Широкоэкранный</PresentationFormat>
  <Paragraphs>190</Paragraphs>
  <Slides>25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Garamond</vt:lpstr>
      <vt:lpstr>Times New Roman</vt:lpstr>
      <vt:lpstr>Тема Office</vt:lpstr>
      <vt:lpstr>Номинация: «Бюджет: сколько я плачу и что получаю?» Тема: «Бюджет многодетной семьи Краснодарского края»</vt:lpstr>
      <vt:lpstr>Презентация PowerPoint</vt:lpstr>
      <vt:lpstr>Презентация PowerPoint</vt:lpstr>
      <vt:lpstr>Презентация PowerPoint</vt:lpstr>
      <vt:lpstr>Презентация PowerPoint</vt:lpstr>
      <vt:lpstr>Налог на доходы физических лиц</vt:lpstr>
      <vt:lpstr>Налог на доходы физических лиц</vt:lpstr>
      <vt:lpstr>Земельный налог</vt:lpstr>
      <vt:lpstr>Налог на имущество</vt:lpstr>
      <vt:lpstr>Транспортный налог</vt:lpstr>
      <vt:lpstr>Презентация PowerPoint</vt:lpstr>
      <vt:lpstr>Штрафные санкции</vt:lpstr>
      <vt:lpstr>НДС</vt:lpstr>
      <vt:lpstr>НДС</vt:lpstr>
      <vt:lpstr>НДС</vt:lpstr>
      <vt:lpstr>ОСНОВНЫЕ РАСХОДЫ СЕМЬИ ЗА 2018 ГОД</vt:lpstr>
      <vt:lpstr>Презентация PowerPoint</vt:lpstr>
      <vt:lpstr>Что же получает семья Кубанцевых?:</vt:lpstr>
      <vt:lpstr>Инфраструктура</vt:lpstr>
      <vt:lpstr>Медицина</vt:lpstr>
      <vt:lpstr>Образование</vt:lpstr>
      <vt:lpstr>СОЦИАЛЬНЫЕ ЛЬГОТЫ, ВЫПЛАТЫ, ПОСОБИЯ </vt:lpstr>
      <vt:lpstr>Презентация PowerPoint</vt:lpstr>
      <vt:lpstr>Сколько получили и сколько потратили?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Бюджет: сколько я плачу и что получаю?</dc:title>
  <dc:creator>Students</dc:creator>
  <cp:lastModifiedBy>Daria Kopylova</cp:lastModifiedBy>
  <cp:revision>224</cp:revision>
  <dcterms:created xsi:type="dcterms:W3CDTF">2018-05-06T16:17:41Z</dcterms:created>
  <dcterms:modified xsi:type="dcterms:W3CDTF">2019-04-25T16:39:47Z</dcterms:modified>
</cp:coreProperties>
</file>