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58" r:id="rId13"/>
    <p:sldId id="279" r:id="rId14"/>
    <p:sldId id="281" r:id="rId15"/>
    <p:sldId id="259" r:id="rId16"/>
    <p:sldId id="261" r:id="rId17"/>
    <p:sldId id="269" r:id="rId18"/>
    <p:sldId id="282" r:id="rId19"/>
    <p:sldId id="283" r:id="rId20"/>
    <p:sldId id="284" r:id="rId21"/>
    <p:sldId id="285" r:id="rId22"/>
    <p:sldId id="286" r:id="rId23"/>
    <p:sldId id="28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1494" y="-7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0977D3D-BAB2-4EA9-9FBD-5C866CFA7359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9BEFC1-365A-4922-A7AE-EE06E282735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25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17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91880" y="1268760"/>
            <a:ext cx="30243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87824" y="5301208"/>
            <a:ext cx="3096345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Составитель:                                                        учитель начальных классов                       МБОУ 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СОШ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№ 3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р. п. Хор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 района имени Лазо Хабаровского края</a:t>
            </a:r>
          </a:p>
          <a:p>
            <a:pPr algn="ctr"/>
            <a:r>
              <a:rPr lang="ru-RU" sz="1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Назарова Марина Александровна</a:t>
            </a:r>
            <a:endParaRPr lang="ru-RU" sz="14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56313" y="3068960"/>
            <a:ext cx="2376264" cy="14401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2700" cmpd="sng">
                  <a:solidFill>
                    <a:srgbClr val="0000FF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сколько </a:t>
            </a:r>
          </a:p>
          <a:p>
            <a:pPr algn="ctr"/>
            <a:r>
              <a:rPr lang="ru-RU" sz="2800" b="1" spc="50" dirty="0" smtClean="0">
                <a:ln w="28575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Я </a:t>
            </a:r>
          </a:p>
          <a:p>
            <a:pPr algn="ctr"/>
            <a:r>
              <a:rPr lang="ru-RU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плачу и что получаю?</a:t>
            </a:r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27984" y="260647"/>
            <a:ext cx="4608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одном роскошном лесу</a:t>
            </a:r>
          </a:p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Жили  мишки, лисы как в раю.</a:t>
            </a:r>
          </a:p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работу ходить не забывали</a:t>
            </a:r>
          </a:p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Детишек в детский сад и школу отправляли.</a:t>
            </a:r>
          </a:p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Медицинские учреждения уважали</a:t>
            </a:r>
          </a:p>
          <a:p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порядок соблюдали.</a:t>
            </a:r>
          </a:p>
          <a:p>
            <a:endParaRPr lang="ru-RU" sz="8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2996952"/>
            <a:ext cx="1868289" cy="1978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992813"/>
            <a:ext cx="178593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3116"/>
            <a:ext cx="1804987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560902"/>
            <a:ext cx="1118563" cy="48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39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56743"/>
            <a:ext cx="4878288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вот, в прекрасный летний день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Рыжей плутовке совсем не лень.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Выйти поздним вечером во двор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затеять с лесными гражданами разговор.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конечно же в беседе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Разгорелся раскаленный  спор.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Где наш единый кошелек?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с него берет кусок?</a:t>
            </a:r>
          </a:p>
          <a:p>
            <a:pPr algn="ctr"/>
            <a:endParaRPr lang="ru-RU" sz="1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пошли искать льва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Узнавать свои права!</a:t>
            </a:r>
          </a:p>
          <a:p>
            <a:pPr algn="ctr"/>
            <a:endParaRPr lang="ru-RU" sz="2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862557"/>
            <a:ext cx="1068530" cy="137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24944"/>
            <a:ext cx="186531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735" y="620688"/>
            <a:ext cx="140176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88110"/>
            <a:ext cx="1215698" cy="1713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803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4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87333" y="1268760"/>
            <a:ext cx="366179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Мудрейший лев, оглядев своих гостей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Слегка подумал, посчитал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Долго гриву не чесал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ответ такой держал: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518" y="2348880"/>
            <a:ext cx="3414713" cy="240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8641" y="14071"/>
            <a:ext cx="37261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вот взволнованные  лица,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Поднялись по ступенькам дворца.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Раскрасневшись наяву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Обратились они ко льву</a:t>
            </a:r>
            <a:endParaRPr lang="ru-RU" sz="1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642" y="2276872"/>
            <a:ext cx="1676400" cy="947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3211" y="2613392"/>
            <a:ext cx="226876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Уважаемый  лев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Дай, пожалуйста, ответ: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такое </a:t>
            </a:r>
            <a:r>
              <a:rPr lang="ru-RU" sz="1600" b="1" cap="small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Ты имеешь ум гигантский</a:t>
            </a:r>
          </a:p>
          <a:p>
            <a:pPr algn="r"/>
            <a:endParaRPr lang="ru-RU" sz="1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Разъясни,</a:t>
            </a:r>
          </a:p>
          <a:p>
            <a:r>
              <a:rPr lang="ru-RU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мы платим </a:t>
            </a:r>
          </a:p>
          <a:p>
            <a:r>
              <a:rPr lang="ru-RU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что получим?</a:t>
            </a:r>
            <a:endParaRPr lang="ru-RU" sz="1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280" y="4149080"/>
            <a:ext cx="106328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6973">
            <a:off x="2784861" y="4275664"/>
            <a:ext cx="186531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948808"/>
            <a:ext cx="1219200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33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5" y="514877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еще совсем недавно 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Прикупил ты волк </a:t>
            </a:r>
            <a:r>
              <a:rPr lang="en-US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Nissan </a:t>
            </a:r>
            <a:r>
              <a:rPr lang="en-US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Teranno</a:t>
            </a:r>
            <a:r>
              <a:rPr lang="en-US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Чтоб по дорожке ровненькой катиться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МФЦ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непременно сходи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налог на транспорт уплати!!!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4293">
            <a:off x="1116148" y="3238599"/>
            <a:ext cx="2462213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16632"/>
            <a:ext cx="56166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Волк, ты – в грузовых автомобилях знаешь толк,</a:t>
            </a: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профессиональный водитель </a:t>
            </a: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утра и до темна  помогаешь  зверям строить дома.</a:t>
            </a: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работу важную: получаешь ты зарплату немаловажную-называется доход.</a:t>
            </a: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него ты каждый месяц отчисляешь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13%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свой налог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47254" y="1268760"/>
            <a:ext cx="4896544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логово в роскошном лесу.</a:t>
            </a:r>
          </a:p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Рядом с логовом огород посадил</a:t>
            </a:r>
          </a:p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домашних животных разводил. </a:t>
            </a:r>
          </a:p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Огород, домашний скот – хороший у тебя доход.  </a:t>
            </a:r>
          </a:p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царь зверей, совет мой прост</a:t>
            </a:r>
          </a:p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 за земельку заплати и спокойно спи!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2" t="24431" r="7159" b="20415"/>
          <a:stretch/>
        </p:blipFill>
        <p:spPr bwMode="auto">
          <a:xfrm>
            <a:off x="173879" y="4809760"/>
            <a:ext cx="1136464" cy="593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84168" y="110569"/>
            <a:ext cx="2987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 в год в поселково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Заплатишь ты за логово.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Ты как собственник жилья - 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Оплати налог сполна.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2021">
            <a:off x="3564420" y="4379780"/>
            <a:ext cx="2462213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903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4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946059"/>
              </p:ext>
            </p:extLst>
          </p:nvPr>
        </p:nvGraphicFramePr>
        <p:xfrm>
          <a:off x="887016" y="3444586"/>
          <a:ext cx="8213525" cy="33620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08869"/>
                <a:gridCol w="2448272"/>
                <a:gridCol w="2024187"/>
                <a:gridCol w="1432197"/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налога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Ставка налога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Пример расчета  суммы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налога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налога в год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440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доходы физических лиц </a:t>
                      </a:r>
                      <a:endParaRPr lang="ru-RU" sz="16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13% с заработной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платы ежемесячно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50 000,0 рублей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 13% х 12 месяцев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78 000, 0 рублей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472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имущество физических лиц</a:t>
                      </a:r>
                      <a:endParaRPr lang="ru-RU" sz="16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0,1% от инвентаризационной стоимости имущества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377 200,0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рублей (27м2) х 0,1%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377,20 рублей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98967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на землю </a:t>
                      </a:r>
                      <a:endParaRPr lang="ru-RU" sz="16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0,045%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 кадастровой стоимости земли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3343  рубля х 600 м2 х 0,045%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902,61 рублей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6264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Транспортный налог</a:t>
                      </a:r>
                      <a:endParaRPr lang="ru-RU" sz="16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  рублей с 1-ой лошадиной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силы мощности двигателя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рублей х 100 лошадиных сил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2 500,0 рубля</a:t>
                      </a:r>
                      <a:endParaRPr lang="ru-RU" sz="1400" b="1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303748" y="2122587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Белка - главный государственный налоговый инспектор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своих расчетах не спешила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налоговую сумму за 2018 год волку предъявила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27784" y="6457890"/>
            <a:ext cx="53285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Налоги, которые заплатит волк– 208481 рубль                 </a:t>
            </a:r>
            <a:endParaRPr lang="ru-RU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95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80512" cy="705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98" y="0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Еж,  ты у нас – предприниматель.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Завод по переработке грибов прикупил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 роскошном лесу его открыл.</a:t>
            </a:r>
          </a:p>
          <a:p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чтобы честно заработать 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Купить патент ты поспешил.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Работа закипела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весь лесной народ, 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лесной тропинке наперебой</a:t>
            </a:r>
          </a:p>
          <a:p>
            <a:r>
              <a:rPr lang="ru-RU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винулся к тебе гурьбой.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Один еж ты не поспеваешь</a:t>
            </a:r>
          </a:p>
          <a:p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И трех рабочих нанимаешь.</a:t>
            </a:r>
          </a:p>
          <a:p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А теперь давайте решать, </a:t>
            </a:r>
          </a:p>
          <a:p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Что ежу отчислять.</a:t>
            </a:r>
            <a:endParaRPr lang="ru-RU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05064"/>
            <a:ext cx="3708301" cy="2143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957664"/>
            <a:ext cx="1729513" cy="999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38" y="6021288"/>
            <a:ext cx="1854150" cy="1071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841324"/>
            <a:ext cx="1590500" cy="91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42420" y="1268760"/>
            <a:ext cx="302433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ИП «Грибная поляна»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1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33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366907"/>
              </p:ext>
            </p:extLst>
          </p:nvPr>
        </p:nvGraphicFramePr>
        <p:xfrm>
          <a:off x="0" y="4149079"/>
          <a:ext cx="9144001" cy="26706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94723"/>
                <a:gridCol w="2695992"/>
                <a:gridCol w="2623128"/>
                <a:gridCol w="1530158"/>
              </a:tblGrid>
              <a:tr h="36309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налога (платежа)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Ставка (сумма) налога (платежа)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Пример расчета  суммы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налога (платежа)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налога в год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733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Патент 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6% от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потенциально возможного дохода 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620 000,0 х 6%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37 200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741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Отчисления в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Пенсионный, Медицинский Фонды и в Фонд социального страхования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30,2% от начисленной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заработной платы наемных работников и индивидуального предпринимателя (енота)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чел.х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27 000,0 (з/плата в месяц) *30,2% (процент отчислений) х 12 месяцев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293 544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733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доходы физических лиц 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13% с заработной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платы ежемесячно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 чел. Х 27 000,0 рублей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 13% х 12 месяцев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126 360  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59632" y="3088500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Налоги, которые заплатит еж, как индивидуальный предприниматель </a:t>
            </a:r>
          </a:p>
          <a:p>
            <a:pPr algn="ctr"/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в год составят – </a:t>
            </a:r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457 104,0 </a:t>
            </a:r>
            <a:r>
              <a:rPr lang="ru-RU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  <a:endParaRPr lang="ru-RU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1556792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Белка - главный государственный налоговый инспектор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своих расчетах не спешила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налоговую сумму за 2018 год ежу предъявила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58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 rot="20989409">
            <a:off x="260719" y="1075552"/>
            <a:ext cx="39756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Михаила Ивановича  – 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ООО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Налоги платит - по </a:t>
            </a:r>
            <a:r>
              <a:rPr lang="ru-RU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УСНо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(</a:t>
            </a:r>
            <a:r>
              <a:rPr lang="ru-RU" sz="11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упрощенная система налогообложения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лесу за порядком следит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Грядки, домашний скот сторожит.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Устраняет нарушенья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достоин уваженья!</a:t>
            </a:r>
          </a:p>
          <a:p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22498" y="262043"/>
            <a:ext cx="3024336" cy="432917"/>
          </a:xfrm>
          <a:prstGeom prst="flowChartPunchedTap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ЧОП «Лесная охрана»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4705">
            <a:off x="4564772" y="2889409"/>
            <a:ext cx="1219200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834" y="4509120"/>
            <a:ext cx="3168352" cy="1729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8" y="3404237"/>
            <a:ext cx="2647876" cy="153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846" y="4032785"/>
            <a:ext cx="1648148" cy="952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3478">
            <a:off x="2423107" y="2358915"/>
            <a:ext cx="2462213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31010" y="486062"/>
            <a:ext cx="4572000" cy="196977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команде  </a:t>
            </a:r>
            <a:r>
              <a:rPr lang="ru-RU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ЧОПа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у медведя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Волки, ежики и зайцы.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Команда дружная сильна. 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Все работают исправно 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налоги платят справно!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Время зря терять не будем,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 таблицу с налогами изучать будем.</a:t>
            </a:r>
          </a:p>
        </p:txBody>
      </p:sp>
    </p:spTree>
    <p:extLst>
      <p:ext uri="{BB962C8B-B14F-4D97-AF65-F5344CB8AC3E}">
        <p14:creationId xmlns:p14="http://schemas.microsoft.com/office/powerpoint/2010/main" val="196538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64" y="0"/>
            <a:ext cx="9148564" cy="6932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894444"/>
              </p:ext>
            </p:extLst>
          </p:nvPr>
        </p:nvGraphicFramePr>
        <p:xfrm>
          <a:off x="107504" y="3466386"/>
          <a:ext cx="9001000" cy="308630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32248"/>
                <a:gridCol w="2664296"/>
                <a:gridCol w="2736304"/>
                <a:gridCol w="1368152"/>
              </a:tblGrid>
              <a:tr h="51688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налога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(платежа)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Ставка (сумма) налога 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Пример расчета  суммы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налога 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налога в год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806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при упрощенной системе налогообложения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6% от дохода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 20 000 000 рублей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1 200 000  рублей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806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Транспортный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 (УАЗ 113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лс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рублей с 1-ой лошадиной силы мощности двигателя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рублей х 113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лошадиных сил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2 825 рублей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483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на землю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0,7% от кадастровой стоимости участка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3343  рублей х 1500 м2х 0,7%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35  101,50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рублей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806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Страховые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в ПФР, ФОМС, ФСС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30,2% от начисленной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заработной платы работников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чел. 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25 000,0 (з/плата в месяц) *30,2% х 12 месяцев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1 812 000 рублей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83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доходы физических лиц 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13% с заработной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платы ежемесячно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чел. Х 25 000,0 рублей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 13% х 12 месяцев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780 000 рублей</a:t>
                      </a:r>
                      <a:endParaRPr lang="ru-RU" sz="12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547664" y="1556792"/>
            <a:ext cx="6840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Белка - главный государственный налоговый инспектор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своих расчетах не спешила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налоговую сумму за 2018 год Михаилу Ивановичу  предъявила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2543056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Налоги, которые заплатит медведь, как владелец ООО  в год составят </a:t>
            </a:r>
            <a:r>
              <a:rPr lang="ru-RU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2  019 738,50 рублей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92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43042" y="3857628"/>
            <a:ext cx="1643074" cy="157163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Так, друзья, мои родные:</a:t>
            </a:r>
          </a:p>
          <a:p>
            <a:pPr algn="ctr"/>
            <a:r>
              <a:rPr lang="ru-RU" sz="1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Лисы, волки, Михаилы.</a:t>
            </a:r>
          </a:p>
          <a:p>
            <a:pPr algn="ctr"/>
            <a:r>
              <a:rPr lang="ru-RU" sz="1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По-простому и на деле                               Попытался рассказать.               </a:t>
            </a:r>
          </a:p>
          <a:p>
            <a:pPr algn="ctr"/>
            <a:endParaRPr lang="ru-RU" sz="1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2500306"/>
            <a:ext cx="2645771" cy="186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0" y="2571744"/>
            <a:ext cx="1171862" cy="66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360" y="4572008"/>
            <a:ext cx="1947640" cy="106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78101">
            <a:off x="2357422" y="5857892"/>
            <a:ext cx="1358398" cy="78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8480">
            <a:off x="5975084" y="3830779"/>
            <a:ext cx="2015160" cy="2065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Блок-схема: узел 13"/>
          <p:cNvSpPr/>
          <p:nvPr/>
        </p:nvSpPr>
        <p:spPr>
          <a:xfrm>
            <a:off x="6500826" y="500042"/>
            <a:ext cx="2386026" cy="2214578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Но одно  без </a:t>
            </a:r>
            <a:r>
              <a:rPr lang="ru-RU" sz="16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прикасловно</a:t>
            </a:r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Каждый граждан должен знать:                                        Что  бюджет необходимо пополнять.</a:t>
            </a:r>
          </a:p>
          <a:p>
            <a:pPr algn="ctr"/>
            <a:endParaRPr lang="ru-RU" sz="1600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4705">
            <a:off x="4894101" y="4025801"/>
            <a:ext cx="845615" cy="1188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0295"/>
            <a:ext cx="9143999" cy="684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44378" y="5229200"/>
            <a:ext cx="4000528" cy="12618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Разговор с налогами вести завершаем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Давайте послушаем, что получаем!</a:t>
            </a:r>
          </a:p>
          <a:p>
            <a:pPr algn="ctr"/>
            <a:endParaRPr lang="ru-RU" sz="4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Послушайте мой приказ!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бюджет для Вас припас!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28934"/>
            <a:ext cx="3857652" cy="250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390" y="3068960"/>
            <a:ext cx="1171862" cy="66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43372" y="1500174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Но, теперь то вам понятно?                                 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сомненья не берут:                                                               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бюджет наш формируют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того, что лесные звери отдают.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681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72000" y="2357430"/>
            <a:ext cx="435771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Пойдут они в пенсионный фонд.</a:t>
            </a:r>
          </a:p>
          <a:p>
            <a:pPr algn="ctr"/>
            <a:endParaRPr lang="ru-RU" sz="1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Пенсию назначат, поддержку обозначат!!! 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4810" y="142852"/>
            <a:ext cx="49291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Патрикевну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лису, мышь летучую,  осу,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пенсию проводили в роскошном лесу.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 все граждане лесной страны                         Отчисляли взносы в пенсионный фонд они.                                 Честно отработали свой стаж,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теперь  на отдых зовет их заморский пляж</a:t>
            </a:r>
            <a:endParaRPr lang="en-US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1571604" y="214290"/>
            <a:ext cx="2357454" cy="80467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ПЕНСИОННЫЙ  ФОНД</a:t>
            </a:r>
            <a:endParaRPr lang="ru-RU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3857628"/>
            <a:ext cx="1500198" cy="2009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572000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Средний размер пенсии на начало 2019 года:</a:t>
            </a:r>
          </a:p>
          <a:p>
            <a:pPr marL="285750" indent="-285750" algn="ctr">
              <a:buFontTx/>
              <a:buChar char="-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старости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12830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  <a:p>
            <a:pPr marL="285750" indent="-285750" algn="ctr">
              <a:buFontTx/>
              <a:buChar char="-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Социальная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8302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рубля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http://igraem-s-mamoi.ru/wp-content/uploads/2011/12/tushkanchik-goto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4" y="5000636"/>
            <a:ext cx="1355136" cy="928694"/>
          </a:xfrm>
          <a:prstGeom prst="rect">
            <a:avLst/>
          </a:prstGeom>
          <a:noFill/>
        </p:spPr>
      </p:pic>
      <p:pic>
        <p:nvPicPr>
          <p:cNvPr id="9" name="Picture 14" descr="http://cs622524.vk.me/v622524021/4bb79/hYLjHwT33e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4643446"/>
            <a:ext cx="1591238" cy="13224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14546" y="21429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у нашего гуся,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Вчера  пополнилась семья.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  отцом повторно стал,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Получи свой капитал.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09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0" cy="803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14546" y="428604"/>
            <a:ext cx="5715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Государственные выплаты при рождении ребенка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86116" y="6858000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9058" y="3714752"/>
            <a:ext cx="27274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Материнский капитал –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453 026,0 рублей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00430" y="450057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Пособие по беременности и родам –                       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51 919,0 рублей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5214950"/>
            <a:ext cx="5500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Единовременное пособие при рождении ребенка –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17 479,00 рублей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28992" y="5929330"/>
            <a:ext cx="58579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Ежемесячное пособие по уходу за ребенком до 1.5 лет:</a:t>
            </a:r>
          </a:p>
          <a:p>
            <a:pPr marL="285750" indent="-285750" algn="ctr">
              <a:buFontTx/>
              <a:buChar char="-"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6 284,65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  <a:p>
            <a:pPr marL="285750" indent="-285750" algn="ctr">
              <a:buFontTx/>
              <a:buChar char="-"/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(по уходу за вторым и последующими детьми неработающим гражданам)</a:t>
            </a:r>
          </a:p>
          <a:p>
            <a:pPr marL="285750" indent="-285750" algn="ctr">
              <a:buFontTx/>
              <a:buChar char="-"/>
            </a:pPr>
            <a:r>
              <a:rPr lang="ru-RU" sz="1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40% от среднего заработка для работающих граждан</a:t>
            </a:r>
            <a:endParaRPr lang="ru-RU" sz="12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56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13" y="-173368"/>
            <a:ext cx="9180512" cy="7082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27984" y="5212417"/>
            <a:ext cx="4786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Доктор прописал больному ежу,                                                                        Вам необходимы: малина, рябина, калина,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еще - укол,  вакцина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вас излечит профессиональная медицина.</a:t>
            </a:r>
          </a:p>
        </p:txBody>
      </p:sp>
      <p:pic>
        <p:nvPicPr>
          <p:cNvPr id="7" name="Picture 6" descr="http://www.bookin.org.ru/book/23795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3342549"/>
            <a:ext cx="3384376" cy="247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m0-tub-ru.yandex.net/i?id=4d390b486fc27fd71cb3e8ba8ada4078&amp;n=33&amp;h=215&amp;w=28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5" t="16568"/>
          <a:stretch/>
        </p:blipFill>
        <p:spPr bwMode="auto">
          <a:xfrm>
            <a:off x="7063907" y="1538012"/>
            <a:ext cx="1239399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ages.easyfreeclipart.com/344/vector-illustration-of-cute-cartoon-fox-nurse-in-uniform-34467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92896"/>
            <a:ext cx="1860415" cy="193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619" y="3233416"/>
            <a:ext cx="972493" cy="506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 descr="https://im0-tub-ru.yandex.net/i?id=4d390b486fc27fd71cb3e8ba8ada4078&amp;n=33&amp;h=215&amp;w=28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5" t="16568"/>
          <a:stretch/>
        </p:blipFill>
        <p:spPr bwMode="auto">
          <a:xfrm>
            <a:off x="2796170" y="0"/>
            <a:ext cx="1239399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552" y="1424143"/>
            <a:ext cx="1798637" cy="43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174" y="942870"/>
            <a:ext cx="1566863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27984" y="-137629"/>
            <a:ext cx="47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У ежа со вчерашнего дня озноб, простуда,</a:t>
            </a:r>
          </a:p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Вот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беда!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без «Скорой помощи» никуда.</a:t>
            </a:r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2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14678" y="5429264"/>
            <a:ext cx="59293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Финансовые затраты государства на оказание медицинской помощи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14744" y="1857364"/>
            <a:ext cx="45720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вызов скорой медицинской помощи для 1-го больного  –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1747,70 рублей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786182" y="2786058"/>
            <a:ext cx="45720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посещение поликлиники одним больным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358,70 рублей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6182" y="3643314"/>
            <a:ext cx="45720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лечение в дневном стационаре  1-го больного–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11430,0 рублей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86182" y="4643446"/>
            <a:ext cx="450059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лечение в больнице 1-го больного –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22815,3 рублей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5965835" y="4464057"/>
            <a:ext cx="35719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 flipH="1" flipV="1">
            <a:off x="5930116" y="3499644"/>
            <a:ext cx="285752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 flipH="1" flipV="1">
            <a:off x="6001555" y="5428469"/>
            <a:ext cx="285752" cy="159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 flipH="1" flipV="1">
            <a:off x="6001554" y="2642388"/>
            <a:ext cx="285752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98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44008" y="-17805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Как все граждане страны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Миром править вы должны.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Чтобы миром управлять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Школы и детские сады надо посещать.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Наукам разным здесь обучат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думать правильно научат 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805"/>
            <a:ext cx="4716016" cy="69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17027" y="2542027"/>
            <a:ext cx="1281961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/>
              <a:t>школа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884798" y="1628800"/>
            <a:ext cx="1362874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dirty="0"/>
              <a:t>Детский сад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5" y="220687"/>
            <a:ext cx="1427163" cy="14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33813"/>
            <a:ext cx="566688" cy="1270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43137"/>
            <a:ext cx="1080120" cy="1470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799" y="4869160"/>
            <a:ext cx="156752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706" y="6242447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страны поставил задачу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Сделать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граждан 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умом богаче!</a:t>
            </a:r>
          </a:p>
          <a:p>
            <a:endParaRPr lang="ru-RU" sz="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4509" r="3529" b="4089"/>
          <a:stretch/>
        </p:blipFill>
        <p:spPr bwMode="auto">
          <a:xfrm>
            <a:off x="3491880" y="70562"/>
            <a:ext cx="2235211" cy="1667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37377" y="304125"/>
            <a:ext cx="1944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Расходы бюджета страны  </a:t>
            </a:r>
          </a:p>
          <a:p>
            <a:pPr algn="ctr"/>
            <a:r>
              <a:rPr lang="ru-RU" dirty="0">
                <a:solidFill>
                  <a:srgbClr val="FF0000"/>
                </a:solidFill>
              </a:rPr>
              <a:t>в области образования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4509" r="3529" b="4089"/>
          <a:stretch/>
        </p:blipFill>
        <p:spPr bwMode="auto">
          <a:xfrm>
            <a:off x="107504" y="186049"/>
            <a:ext cx="1925594" cy="143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6205" y="234151"/>
            <a:ext cx="172819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1-го обучающегося в школе в 2018 году составили в среднем  -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95 692,0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 в год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4509" r="3529" b="4089"/>
          <a:stretch/>
        </p:blipFill>
        <p:spPr bwMode="auto">
          <a:xfrm>
            <a:off x="6908789" y="873359"/>
            <a:ext cx="2235211" cy="1667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074021" y="930035"/>
            <a:ext cx="19442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Расходы на 1-го воспитанника детского сада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году составили в среднем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96  335,0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рублей в год </a:t>
            </a:r>
          </a:p>
        </p:txBody>
      </p:sp>
    </p:spTree>
    <p:extLst>
      <p:ext uri="{BB962C8B-B14F-4D97-AF65-F5344CB8AC3E}">
        <p14:creationId xmlns:p14="http://schemas.microsoft.com/office/powerpoint/2010/main" val="57308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899"/>
            <a:ext cx="9144000" cy="683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3573016"/>
            <a:ext cx="4572000" cy="303159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Преступников во всем лесу изловить,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Дороги строить, мосты возводить.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Чтоб  процветала наша страна,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ты мог гордиться ею всегда!</a:t>
            </a:r>
          </a:p>
          <a:p>
            <a:endParaRPr lang="ru-RU" sz="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для убеждения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Всем на обозрение,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Представляю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Вам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таблицу,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Чтобы видели и вы </a:t>
            </a: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Бюджета нашего расходы</a:t>
            </a: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примере всей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страны.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256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Ну, теперь то вам понятно</a:t>
            </a:r>
          </a:p>
          <a:p>
            <a:pPr algn="ctr"/>
            <a:r>
              <a:rPr lang="ru-RU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 много у страны забот! </a:t>
            </a:r>
          </a:p>
          <a:p>
            <a:pPr algn="ctr"/>
            <a:r>
              <a:rPr lang="ru-RU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Бюджет надо пополнять,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Чтобы спокойно проживать</a:t>
            </a:r>
          </a:p>
          <a:p>
            <a:pPr algn="ctr"/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 </a:t>
            </a:r>
            <a:r>
              <a:rPr lang="ru-RU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вас охранять!</a:t>
            </a:r>
          </a:p>
        </p:txBody>
      </p:sp>
    </p:spTree>
    <p:extLst>
      <p:ext uri="{BB962C8B-B14F-4D97-AF65-F5344CB8AC3E}">
        <p14:creationId xmlns:p14="http://schemas.microsoft.com/office/powerpoint/2010/main" val="98587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4" y="142275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324810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Примерные расходы </a:t>
            </a:r>
            <a:r>
              <a:rPr lang="ru-RU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страны в расчете на 1-го жителя в год  (в рублях)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87211"/>
              </p:ext>
            </p:extLst>
          </p:nvPr>
        </p:nvGraphicFramePr>
        <p:xfrm>
          <a:off x="755576" y="4221088"/>
          <a:ext cx="7965504" cy="247421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420888"/>
                <a:gridCol w="1944216"/>
                <a:gridCol w="2592288"/>
                <a:gridCol w="1008112"/>
              </a:tblGrid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22 100,0</a:t>
                      </a:r>
                      <a:endParaRPr lang="ru-RU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 (выплата пенсий, пособий и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т.д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72 900,0</a:t>
                      </a:r>
                      <a:endParaRPr lang="ru-RU" sz="1400" b="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518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(органы внутренних дел, пожарная служба, пограничная служба)</a:t>
                      </a:r>
                      <a:endParaRPr lang="ru-RU" sz="1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14 400,0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Транспорт и дорожное хозяйство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13 000,0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1096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21 100,0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6 800,0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1096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Здравоохранение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19 900, 0 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2 800,0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33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63204" y="-2238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949280"/>
            <a:ext cx="1334765" cy="72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20" y="2922776"/>
            <a:ext cx="1858963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236" y="4873814"/>
            <a:ext cx="9271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650" y="4226907"/>
            <a:ext cx="566737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901" y="2736203"/>
            <a:ext cx="738819" cy="100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622" y="4077072"/>
            <a:ext cx="1151378" cy="1538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409" y="2101724"/>
            <a:ext cx="3859213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6" y="1268760"/>
            <a:ext cx="795337" cy="661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145" y="2101724"/>
            <a:ext cx="1169987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098" y="4358394"/>
            <a:ext cx="2462213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39" y="3950585"/>
            <a:ext cx="2004715" cy="994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070672"/>
            <a:ext cx="37080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Все,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закончил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монолог!</a:t>
            </a: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Рассказал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все,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смог</a:t>
            </a:r>
          </a:p>
          <a:p>
            <a:endParaRPr lang="ru-RU" sz="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смысл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такой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большой, но не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простой!</a:t>
            </a: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цифры в нем не с потолка</a:t>
            </a:r>
          </a:p>
          <a:p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Цена ошибки высока!</a:t>
            </a:r>
          </a:p>
          <a:p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8" y="188640"/>
            <a:ext cx="140176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615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7"/>
            <a:ext cx="9144000" cy="685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2972528"/>
            <a:ext cx="6048672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rgbClr val="FF0066"/>
                </a:solidFill>
                <a:latin typeface="Mistral" pitchFamily="66" charset="0"/>
              </a:rPr>
              <a:t>Спасибо за внимание!</a:t>
            </a:r>
            <a:endParaRPr lang="ru-RU" sz="6000" dirty="0">
              <a:solidFill>
                <a:srgbClr val="FF0066"/>
              </a:solidFill>
              <a:latin typeface="Mistral" pitchFamily="66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433" y="4149080"/>
            <a:ext cx="3859213" cy="215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053" y="4149080"/>
            <a:ext cx="1169987" cy="65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69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514</TotalTime>
  <Words>1457</Words>
  <Application>Microsoft Office PowerPoint</Application>
  <PresentationFormat>Экран (4:3)</PresentationFormat>
  <Paragraphs>280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Georgia</vt:lpstr>
      <vt:lpstr>Mistral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Иванчак Александр Анатольевич</cp:lastModifiedBy>
  <cp:revision>55</cp:revision>
  <dcterms:created xsi:type="dcterms:W3CDTF">2019-04-02T11:31:31Z</dcterms:created>
  <dcterms:modified xsi:type="dcterms:W3CDTF">2019-05-29T07:52:50Z</dcterms:modified>
</cp:coreProperties>
</file>