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59" r:id="rId5"/>
    <p:sldId id="260" r:id="rId6"/>
    <p:sldId id="269" r:id="rId7"/>
    <p:sldId id="409" r:id="rId8"/>
    <p:sldId id="407" r:id="rId9"/>
    <p:sldId id="261" r:id="rId10"/>
    <p:sldId id="271" r:id="rId11"/>
    <p:sldId id="266" r:id="rId12"/>
    <p:sldId id="263" r:id="rId13"/>
    <p:sldId id="264" r:id="rId14"/>
    <p:sldId id="267" r:id="rId15"/>
    <p:sldId id="412" r:id="rId16"/>
    <p:sldId id="270" r:id="rId17"/>
    <p:sldId id="406" r:id="rId18"/>
    <p:sldId id="277" r:id="rId19"/>
    <p:sldId id="413" r:id="rId20"/>
    <p:sldId id="275" r:id="rId21"/>
    <p:sldId id="274" r:id="rId22"/>
    <p:sldId id="278" r:id="rId23"/>
    <p:sldId id="394" r:id="rId24"/>
    <p:sldId id="404" r:id="rId25"/>
    <p:sldId id="405" r:id="rId26"/>
    <p:sldId id="276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миль Исаев" initials="ШИ" lastIdx="1" clrIdx="0">
    <p:extLst>
      <p:ext uri="{19B8F6BF-5375-455C-9EA6-DF929625EA0E}">
        <p15:presenceInfo xmlns:p15="http://schemas.microsoft.com/office/powerpoint/2012/main" userId="76bd1c8d8c9a283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489"/>
    <a:srgbClr val="E6E6E6"/>
    <a:srgbClr val="DFD6BB"/>
    <a:srgbClr val="B7A369"/>
    <a:srgbClr val="6DA5DB"/>
    <a:srgbClr val="6AE9A0"/>
    <a:srgbClr val="73F43F"/>
    <a:srgbClr val="FEF951"/>
    <a:srgbClr val="FF6D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689"/>
  </p:normalViewPr>
  <p:slideViewPr>
    <p:cSldViewPr snapToGrid="0" snapToObjects="1">
      <p:cViewPr varScale="1">
        <p:scale>
          <a:sx n="69" d="100"/>
          <a:sy n="69" d="100"/>
        </p:scale>
        <p:origin x="576" y="78"/>
      </p:cViewPr>
      <p:guideLst/>
    </p:cSldViewPr>
  </p:slideViewPr>
  <p:notesTextViewPr>
    <p:cViewPr>
      <p:scale>
        <a:sx n="90" d="100"/>
        <a:sy n="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image" Target="../media/image23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23.jpe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image" Target="../media/image23.jpeg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 (с учетом возвратов)</c:v>
                </c:pt>
              </c:strCache>
            </c:strRef>
          </c:tx>
          <c:spPr>
            <a:solidFill>
              <a:srgbClr val="0099CC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.28932287447902094"/>
                  <c:y val="-9.0270022666423741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9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  </a:t>
                    </a:r>
                    <a:fld id="{80007F40-AF57-4821-8C8E-F4A1CB9BE894}" type="VALUE">
                      <a:rPr lang="en-US" sz="1900" smtClean="0"/>
                      <a:pPr>
                        <a:defRPr sz="19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850687029646102"/>
                      <c:h val="5.37612838515546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1A7-EE40-A64F-56E937E6CE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Ref>
              <c:f>Лист1!$B$2</c:f>
              <c:numCache>
                <c:formatCode>_-* #\ ##0_р_._-;\-* #\ ##0_р_._-;_-* "-"??_р_._-;_-@_-</c:formatCode>
                <c:ptCount val="1"/>
                <c:pt idx="0">
                  <c:v>21017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A7-EE40-A64F-56E937E6CE5D}"/>
            </c:ext>
          </c:extLst>
        </c:ser>
        <c:ser>
          <c:idx val="1"/>
          <c:order val="1"/>
          <c:spPr>
            <a:solidFill>
              <a:srgbClr val="F65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2-81A7-EE40-A64F-56E937E6CE5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FFCC00"/>
            </a:solidFill>
          </c:spPr>
          <c:invertIfNegative val="0"/>
          <c:dLbls>
            <c:dLbl>
              <c:idx val="0"/>
              <c:layout>
                <c:manualLayout>
                  <c:x val="0.25133098187066466"/>
                  <c:y val="-1.40419684249599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9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    </a:t>
                    </a:r>
                    <a:fld id="{50F61EFE-D44E-4F08-B500-8294726415DA}" type="VALUE">
                      <a:rPr lang="en-US" sz="1900" smtClean="0"/>
                      <a:pPr>
                        <a:defRPr sz="19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2019668340672454"/>
                      <c:h val="5.613849422282595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1A7-EE40-A64F-56E937E6CE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Ref>
              <c:f>Лист1!$D$2</c:f>
              <c:numCache>
                <c:formatCode>_-* #\ ##0_р_._-;\-* #\ ##0_р_._-;_-* "-"??_р_._-;_-@_-</c:formatCode>
                <c:ptCount val="1"/>
                <c:pt idx="0">
                  <c:v>14280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A7-EE40-A64F-56E937E6CE5D}"/>
            </c:ext>
          </c:extLst>
        </c:ser>
        <c:ser>
          <c:idx val="3"/>
          <c:order val="3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09C736"/>
            </a:solidFill>
          </c:spPr>
          <c:invertIfNegative val="0"/>
          <c:dLbls>
            <c:dLbl>
              <c:idx val="0"/>
              <c:layout>
                <c:manualLayout>
                  <c:x val="0.29809023431171855"/>
                  <c:y val="-1.1033099297893681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lang="en-US" sz="1900" b="1" i="0" u="none" strike="noStrike" kern="1200" baseline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</a:t>
                    </a:r>
                    <a:fld id="{65D94DD1-2C45-461D-A79F-31C659C3E22B}" type="VALUE">
                      <a:rPr lang="en-US" sz="1900" smtClean="0"/>
                      <a:pPr algn="ctr" rtl="0">
                        <a:defRPr lang="en-US" sz="1900" b="1" i="0" u="none" strike="noStrike" kern="1200" baseline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512724407593411"/>
                      <c:h val="5.41324761686634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1A7-EE40-A64F-56E937E6CE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Ref>
              <c:f>Лист1!$C$2</c:f>
              <c:numCache>
                <c:formatCode>_-* #\ ##0_р_._-;\-* #\ ##0_р_._-;_-* "-"??_р_._-;_-@_-</c:formatCode>
                <c:ptCount val="1"/>
                <c:pt idx="0">
                  <c:v>5067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A7-EE40-A64F-56E937E6CE5D}"/>
            </c:ext>
          </c:extLst>
        </c:ser>
        <c:ser>
          <c:idx val="4"/>
          <c:order val="4"/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7-81A7-EE40-A64F-56E937E6CE5D}"/>
            </c:ext>
          </c:extLst>
        </c:ser>
        <c:ser>
          <c:idx val="5"/>
          <c:order val="5"/>
          <c:spPr>
            <a:solidFill>
              <a:srgbClr val="FF99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8-81A7-EE40-A64F-56E937E6CE5D}"/>
            </c:ext>
          </c:extLst>
        </c:ser>
        <c:ser>
          <c:idx val="6"/>
          <c:order val="6"/>
          <c:spPr>
            <a:solidFill>
              <a:srgbClr val="FFFF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9-81A7-EE40-A64F-56E937E6CE5D}"/>
            </c:ext>
          </c:extLst>
        </c:ser>
        <c:ser>
          <c:idx val="7"/>
          <c:order val="7"/>
          <c:spPr>
            <a:solidFill>
              <a:srgbClr val="FF00FF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A-81A7-EE40-A64F-56E937E6CE5D}"/>
            </c:ext>
          </c:extLst>
        </c:ser>
        <c:ser>
          <c:idx val="8"/>
          <c:order val="8"/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B-81A7-EE40-A64F-56E937E6CE5D}"/>
            </c:ext>
          </c:extLst>
        </c:ser>
        <c:ser>
          <c:idx val="9"/>
          <c:order val="9"/>
          <c:spPr>
            <a:solidFill>
              <a:srgbClr val="00CC99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C-81A7-EE40-A64F-56E937E6CE5D}"/>
            </c:ext>
          </c:extLst>
        </c:ser>
        <c:ser>
          <c:idx val="10"/>
          <c:order val="10"/>
          <c:spPr>
            <a:solidFill>
              <a:srgbClr val="00CC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2017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D-81A7-EE40-A64F-56E937E6CE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70133632"/>
        <c:axId val="70135168"/>
        <c:axId val="0"/>
      </c:bar3DChart>
      <c:catAx>
        <c:axId val="7013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0135168"/>
        <c:crosses val="autoZero"/>
        <c:auto val="1"/>
        <c:lblAlgn val="ctr"/>
        <c:lblOffset val="100"/>
        <c:noMultiLvlLbl val="0"/>
      </c:catAx>
      <c:valAx>
        <c:axId val="70135168"/>
        <c:scaling>
          <c:orientation val="minMax"/>
        </c:scaling>
        <c:delete val="1"/>
        <c:axPos val="l"/>
        <c:numFmt formatCode="_-* #\ ##0_р_._-;\-* #\ ##0_р_._-;_-* &quot;-&quot;??_р_._-;_-@_-" sourceLinked="1"/>
        <c:majorTickMark val="out"/>
        <c:minorTickMark val="none"/>
        <c:tickLblPos val="nextTo"/>
        <c:crossAx val="70133632"/>
        <c:crosses val="autoZero"/>
        <c:crossBetween val="between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 (с учетом возвратов)</c:v>
                </c:pt>
              </c:strCache>
            </c:strRef>
          </c:tx>
          <c:spPr>
            <a:solidFill>
              <a:srgbClr val="0099CC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.29206215666926849"/>
                  <c:y val="-9.027002266642447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9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  </a:t>
                    </a:r>
                    <a:r>
                      <a:rPr lang="en-US" sz="1900" baseline="0" dirty="0"/>
                      <a:t> </a:t>
                    </a:r>
                    <a:fld id="{09B8CFC0-D7B4-4C09-8A5D-78CABB8D7890}" type="VALUE">
                      <a:rPr lang="en-US" sz="1900" smtClean="0"/>
                      <a:pPr>
                        <a:defRPr sz="19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0850687029646102"/>
                      <c:h val="5.376128385155465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AF0-884C-99FD-070C273430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22000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F0-884C-99FD-070C273430E8}"/>
            </c:ext>
          </c:extLst>
        </c:ser>
        <c:ser>
          <c:idx val="1"/>
          <c:order val="1"/>
          <c:spPr>
            <a:solidFill>
              <a:srgbClr val="F65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2-7AF0-884C-99FD-070C273430E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FFCC00"/>
            </a:solidFill>
          </c:spPr>
          <c:invertIfNegative val="0"/>
          <c:dLbls>
            <c:dLbl>
              <c:idx val="0"/>
              <c:layout>
                <c:manualLayout>
                  <c:x val="0.28055551464632333"/>
                  <c:y val="-1.604798647912240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9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   </a:t>
                    </a:r>
                    <a:fld id="{C53DE396-4C07-4603-98E6-CE22FF115A35}" type="VALUE">
                      <a:rPr lang="en-US" sz="1900" smtClean="0"/>
                      <a:pPr>
                        <a:defRPr sz="19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2019668340672454"/>
                      <c:h val="5.613849422282595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AF0-884C-99FD-070C273430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15941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F0-884C-99FD-070C273430E8}"/>
            </c:ext>
          </c:extLst>
        </c:ser>
        <c:ser>
          <c:idx val="3"/>
          <c:order val="3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09C736"/>
            </a:solidFill>
          </c:spPr>
          <c:invertIfNegative val="0"/>
          <c:dLbls>
            <c:dLbl>
              <c:idx val="0"/>
              <c:layout>
                <c:manualLayout>
                  <c:x val="0.29809023431171855"/>
                  <c:y val="1.0030090270812069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9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</a:t>
                    </a:r>
                    <a:fld id="{D5A1C3D0-CA99-4EA1-B0FC-F4F2BAE233C3}" type="VALUE">
                      <a:rPr lang="en-US" sz="1900" smtClean="0"/>
                      <a:pPr>
                        <a:defRPr sz="19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512724407593411"/>
                      <c:h val="5.413247616866347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AF0-884C-99FD-070C273430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4921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F0-884C-99FD-070C273430E8}"/>
            </c:ext>
          </c:extLst>
        </c:ser>
        <c:ser>
          <c:idx val="4"/>
          <c:order val="4"/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7-7AF0-884C-99FD-070C273430E8}"/>
            </c:ext>
          </c:extLst>
        </c:ser>
        <c:ser>
          <c:idx val="5"/>
          <c:order val="5"/>
          <c:spPr>
            <a:solidFill>
              <a:srgbClr val="FF99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8-7AF0-884C-99FD-070C273430E8}"/>
            </c:ext>
          </c:extLst>
        </c:ser>
        <c:ser>
          <c:idx val="6"/>
          <c:order val="6"/>
          <c:spPr>
            <a:solidFill>
              <a:srgbClr val="FFFF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9-7AF0-884C-99FD-070C273430E8}"/>
            </c:ext>
          </c:extLst>
        </c:ser>
        <c:ser>
          <c:idx val="7"/>
          <c:order val="7"/>
          <c:spPr>
            <a:solidFill>
              <a:srgbClr val="FF00FF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A-7AF0-884C-99FD-070C273430E8}"/>
            </c:ext>
          </c:extLst>
        </c:ser>
        <c:ser>
          <c:idx val="8"/>
          <c:order val="8"/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B-7AF0-884C-99FD-070C273430E8}"/>
            </c:ext>
          </c:extLst>
        </c:ser>
        <c:ser>
          <c:idx val="9"/>
          <c:order val="9"/>
          <c:spPr>
            <a:solidFill>
              <a:srgbClr val="00CC99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C-7AF0-884C-99FD-070C273430E8}"/>
            </c:ext>
          </c:extLst>
        </c:ser>
        <c:ser>
          <c:idx val="10"/>
          <c:order val="10"/>
          <c:spPr>
            <a:solidFill>
              <a:srgbClr val="00CC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2018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D-7AF0-884C-99FD-070C273430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70133632"/>
        <c:axId val="70135168"/>
        <c:axId val="0"/>
      </c:bar3DChart>
      <c:catAx>
        <c:axId val="70133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0135168"/>
        <c:crosses val="autoZero"/>
        <c:auto val="1"/>
        <c:lblAlgn val="ctr"/>
        <c:lblOffset val="100"/>
        <c:noMultiLvlLbl val="0"/>
      </c:catAx>
      <c:valAx>
        <c:axId val="7013516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70133632"/>
        <c:crosses val="autoZero"/>
        <c:crossBetween val="between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759252441053889E-2"/>
          <c:y val="2.4072216649949848E-2"/>
          <c:w val="0.87141205578710179"/>
          <c:h val="0.9034639351124238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 (с учетом возвратов)</c:v>
                </c:pt>
              </c:strCache>
            </c:strRef>
          </c:tx>
          <c:spPr>
            <a:solidFill>
              <a:srgbClr val="0099CC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.28640042120145504"/>
                  <c:y val="2.0060180541624875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24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 </a:t>
                    </a:r>
                    <a:r>
                      <a:rPr lang="en-US" sz="1900" baseline="0" dirty="0"/>
                      <a:t> </a:t>
                    </a:r>
                    <a:fld id="{360E80CD-C063-4F1F-BEE0-21BF5B6264A8}" type="VALUE">
                      <a:rPr lang="en-US" sz="1900" smtClean="0"/>
                      <a:pPr>
                        <a:defRPr sz="24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4942121618238315"/>
                      <c:h val="7.983951855566699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C53-614B-88B5-A9AF61C12B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Ref>
              <c:f>Лист1!$B$2</c:f>
              <c:numCache>
                <c:formatCode>_-* #,##0_р_._-;\-* #,##0_р_._-;_-* "-"??_р_._-;_-@_-</c:formatCode>
                <c:ptCount val="1"/>
                <c:pt idx="0">
                  <c:v>16738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53-614B-88B5-A9AF61C12BD9}"/>
            </c:ext>
          </c:extLst>
        </c:ser>
        <c:ser>
          <c:idx val="1"/>
          <c:order val="1"/>
          <c:spPr>
            <a:solidFill>
              <a:srgbClr val="F65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2-8C53-614B-88B5-A9AF61C12BD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FFCC00"/>
            </a:solidFill>
          </c:spPr>
          <c:invertIfNegative val="0"/>
          <c:dLbls>
            <c:dLbl>
              <c:idx val="0"/>
              <c:layout>
                <c:manualLayout>
                  <c:x val="0.29809023431171855"/>
                  <c:y val="-2.0060180541624506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24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 </a:t>
                    </a:r>
                    <a:fld id="{1BC81F72-BCEB-4796-8775-837B3BA0C5C7}" type="VALUE">
                      <a:rPr lang="en-US" sz="1900" smtClean="0"/>
                      <a:pPr>
                        <a:defRPr sz="24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2019668340672454"/>
                      <c:h val="0.144403288605975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C53-614B-88B5-A9AF61C12B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Ref>
              <c:f>Лист1!$D$2</c:f>
              <c:numCache>
                <c:formatCode>_-* #,##0_р_._-;\-* #,##0_р_._-;_-* "-"??_р_._-;_-@_-</c:formatCode>
                <c:ptCount val="1"/>
                <c:pt idx="0">
                  <c:v>12384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53-614B-88B5-A9AF61C12BD9}"/>
            </c:ext>
          </c:extLst>
        </c:ser>
        <c:ser>
          <c:idx val="3"/>
          <c:order val="3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09C736"/>
            </a:solidFill>
          </c:spPr>
          <c:invertIfNegative val="0"/>
          <c:dLbls>
            <c:dLbl>
              <c:idx val="0"/>
              <c:layout>
                <c:manualLayout>
                  <c:x val="0.29809023431171855"/>
                  <c:y val="-1.4042126379137413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24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900" dirty="0"/>
                      <a:t> </a:t>
                    </a:r>
                    <a:fld id="{AA2DAF4F-B641-4EEB-9D70-2396378FDA14}" type="VALUE">
                      <a:rPr lang="en-US" sz="1900" smtClean="0"/>
                      <a:pPr>
                        <a:defRPr sz="2400" b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en-US" sz="19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8512724407593411"/>
                      <c:h val="0.144403288605975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C53-614B-88B5-A9AF61C12B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Ref>
              <c:f>Лист1!$C$2</c:f>
              <c:numCache>
                <c:formatCode>_-* #,##0_р_._-;\-* #,##0_р_._-;_-* "-"??_р_._-;_-@_-</c:formatCode>
                <c:ptCount val="1"/>
                <c:pt idx="0">
                  <c:v>5370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53-614B-88B5-A9AF61C12BD9}"/>
            </c:ext>
          </c:extLst>
        </c:ser>
        <c:ser>
          <c:idx val="4"/>
          <c:order val="4"/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7-8C53-614B-88B5-A9AF61C12BD9}"/>
            </c:ext>
          </c:extLst>
        </c:ser>
        <c:ser>
          <c:idx val="5"/>
          <c:order val="5"/>
          <c:spPr>
            <a:solidFill>
              <a:srgbClr val="FF99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8-8C53-614B-88B5-A9AF61C12BD9}"/>
            </c:ext>
          </c:extLst>
        </c:ser>
        <c:ser>
          <c:idx val="6"/>
          <c:order val="6"/>
          <c:spPr>
            <a:solidFill>
              <a:srgbClr val="FFFF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9-8C53-614B-88B5-A9AF61C12BD9}"/>
            </c:ext>
          </c:extLst>
        </c:ser>
        <c:ser>
          <c:idx val="7"/>
          <c:order val="7"/>
          <c:spPr>
            <a:solidFill>
              <a:srgbClr val="FF00FF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A-8C53-614B-88B5-A9AF61C12BD9}"/>
            </c:ext>
          </c:extLst>
        </c:ser>
        <c:ser>
          <c:idx val="8"/>
          <c:order val="8"/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B-8C53-614B-88B5-A9AF61C12BD9}"/>
            </c:ext>
          </c:extLst>
        </c:ser>
        <c:ser>
          <c:idx val="9"/>
          <c:order val="9"/>
          <c:spPr>
            <a:solidFill>
              <a:srgbClr val="00CC99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C-8C53-614B-88B5-A9AF61C12BD9}"/>
            </c:ext>
          </c:extLst>
        </c:ser>
        <c:ser>
          <c:idx val="10"/>
          <c:order val="10"/>
          <c:spPr>
            <a:solidFill>
              <a:srgbClr val="00CC00"/>
            </a:solidFill>
          </c:spPr>
          <c:invertIfNegative val="0"/>
          <c:dLbls>
            <c:delete val="1"/>
          </c:dLbls>
          <c:cat>
            <c:strRef>
              <c:f>Лист1!$A$2</c:f>
              <c:strCache>
                <c:ptCount val="1"/>
                <c:pt idx="0">
                  <c:v>2016 год</c:v>
                </c:pt>
              </c:strCache>
            </c:str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D-8C53-614B-88B5-A9AF61C12B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7918208"/>
        <c:axId val="37919744"/>
        <c:axId val="0"/>
      </c:bar3DChart>
      <c:catAx>
        <c:axId val="37918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7919744"/>
        <c:crosses val="autoZero"/>
        <c:auto val="1"/>
        <c:lblAlgn val="ctr"/>
        <c:lblOffset val="100"/>
        <c:noMultiLvlLbl val="0"/>
      </c:catAx>
      <c:valAx>
        <c:axId val="37919744"/>
        <c:scaling>
          <c:orientation val="minMax"/>
        </c:scaling>
        <c:delete val="1"/>
        <c:axPos val="l"/>
        <c:numFmt formatCode="_-* #,##0_р_._-;\-* #,##0_р_._-;_-* &quot;-&quot;??_р_._-;_-@_-" sourceLinked="1"/>
        <c:majorTickMark val="out"/>
        <c:minorTickMark val="none"/>
        <c:tickLblPos val="nextTo"/>
        <c:crossAx val="37918208"/>
        <c:crosses val="autoZero"/>
        <c:crossBetween val="between"/>
      </c:valAx>
      <c:spPr>
        <a:noFill/>
        <a:ln w="25393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spc="0" baseline="0" dirty="0">
                <a:solidFill>
                  <a:schemeClr val="tx1"/>
                </a:solidFill>
              </a:rPr>
              <a:t>2018 год, млн. руб.</a:t>
            </a:r>
          </a:p>
        </c:rich>
      </c:tx>
      <c:layout>
        <c:manualLayout>
          <c:xMode val="edge"/>
          <c:yMode val="edge"/>
          <c:x val="0.3533024398484193"/>
          <c:y val="5.740842113732862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62-4384-A790-493F0482D6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62-4384-A790-493F0482D6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62-4384-A790-493F0482D6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62-4384-A790-493F0482D6A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162-4384-A790-493F0482D6A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162-4384-A790-493F0482D6A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162-4384-A790-493F0482D6A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162-4384-A790-493F0482D6A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162-4384-A790-493F0482D6A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162-4384-A790-493F0482D6A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6162-4384-A790-493F0482D6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Лист1!$A$3:$A$13</c:f>
              <c:strCache>
                <c:ptCount val="11"/>
                <c:pt idx="0">
                  <c:v>Образование</c:v>
                </c:pt>
                <c:pt idx="1">
                  <c:v>Национальная экономика</c:v>
                </c:pt>
                <c:pt idx="2">
                  <c:v>Социальная политика</c:v>
                </c:pt>
                <c:pt idx="3">
                  <c:v>Общегосударственные вопросы</c:v>
                </c:pt>
                <c:pt idx="4">
                  <c:v>Жилищно-коммунальное хозяйство</c:v>
                </c:pt>
                <c:pt idx="5">
                  <c:v>Культура, кинематография</c:v>
                </c:pt>
                <c:pt idx="6">
                  <c:v>Здравоохранение</c:v>
                </c:pt>
                <c:pt idx="7">
                  <c:v>Физическая культура и спорт</c:v>
                </c:pt>
                <c:pt idx="8">
                  <c:v>Национальная безопасность и правоохранительная деятельность</c:v>
                </c:pt>
                <c:pt idx="9">
                  <c:v>Охрана окружающей среды</c:v>
                </c:pt>
                <c:pt idx="10">
                  <c:v>Средства массовой информации</c:v>
                </c:pt>
              </c:strCache>
            </c:strRef>
          </c:cat>
          <c:val>
            <c:numRef>
              <c:f>Лист1!$D$3:$D$13</c:f>
              <c:numCache>
                <c:formatCode>0</c:formatCode>
                <c:ptCount val="11"/>
                <c:pt idx="0">
                  <c:v>20508</c:v>
                </c:pt>
                <c:pt idx="1">
                  <c:v>8928</c:v>
                </c:pt>
                <c:pt idx="2">
                  <c:v>3621</c:v>
                </c:pt>
                <c:pt idx="3">
                  <c:v>2605</c:v>
                </c:pt>
                <c:pt idx="4">
                  <c:v>2590</c:v>
                </c:pt>
                <c:pt idx="5">
                  <c:v>1483</c:v>
                </c:pt>
                <c:pt idx="6">
                  <c:v>1445</c:v>
                </c:pt>
                <c:pt idx="7">
                  <c:v>491</c:v>
                </c:pt>
                <c:pt idx="8">
                  <c:v>255</c:v>
                </c:pt>
                <c:pt idx="9">
                  <c:v>129</c:v>
                </c:pt>
                <c:pt idx="1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162-4384-A790-493F0482D6A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1880127093334525"/>
          <c:y val="9.186590477705868E-2"/>
          <c:w val="0.37896030390166435"/>
          <c:h val="0.907525314604844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778615765872231"/>
          <c:y val="9.8631436399850517E-2"/>
          <c:w val="0.35033586332325567"/>
          <c:h val="0.718024697004199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Общий объем муниципального долга, в том числе: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5854973865427996E-3"/>
                  <c:y val="-3.54914240165371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1</a:t>
                    </a:r>
                    <a:r>
                      <a:rPr lang="en-US" baseline="0" dirty="0"/>
                      <a:t> 995</a:t>
                    </a:r>
                    <a:r>
                      <a:rPr lang="en-US" dirty="0"/>
                      <a:t> 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C4-EB46-B1FE-2EDF0E831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Лист1!$B$2</c:f>
              <c:numCache>
                <c:formatCode>_-* #\ ##0_р_._-;\-* #\ ##0_р_._-;_-* "-"??_р_._-;_-@_-</c:formatCode>
                <c:ptCount val="1"/>
                <c:pt idx="0">
                  <c:v>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6C4-EB46-B1FE-2EDF0E831D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муниципальным гарантиям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524620426449847E-2"/>
                  <c:y val="-3.549142401653716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1 995   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C4-EB46-B1FE-2EDF0E831D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Лист1!$C$2</c:f>
              <c:numCache>
                <c:formatCode>_-* #\ ##0_р_._-;\-* #\ ##0_р_._-;_-* "-"??_р_._-;_-@_-</c:formatCode>
                <c:ptCount val="1"/>
                <c:pt idx="0">
                  <c:v>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6C4-EB46-B1FE-2EDF0E831D3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71458816"/>
        <c:axId val="71460352"/>
        <c:axId val="0"/>
      </c:bar3DChart>
      <c:catAx>
        <c:axId val="7145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460352"/>
        <c:crosses val="autoZero"/>
        <c:auto val="1"/>
        <c:lblAlgn val="ctr"/>
        <c:lblOffset val="100"/>
        <c:noMultiLvlLbl val="0"/>
      </c:catAx>
      <c:valAx>
        <c:axId val="7146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р_._-;\-* #\ ##0_р_._-;_-* &quot;-&quot;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45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226184679022562E-2"/>
          <c:y val="0.91673090062002316"/>
          <c:w val="0.9"/>
          <c:h val="5.9703248413387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C2332-720A-FD4D-A819-4B19639C9A56}" type="doc">
      <dgm:prSet loTypeId="urn:microsoft.com/office/officeart/2005/8/layout/vList3" loCatId="" qsTypeId="urn:microsoft.com/office/officeart/2005/8/quickstyle/simple1" qsCatId="simple" csTypeId="urn:microsoft.com/office/officeart/2005/8/colors/colorful4" csCatId="colorful" phldr="1"/>
      <dgm:spPr/>
    </dgm:pt>
    <dgm:pt modelId="{E3F42235-5079-0F47-B93B-C61CBF18B48F}">
      <dgm:prSet phldrT="[Текст]"/>
      <dgm:spPr/>
      <dgm:t>
        <a:bodyPr/>
        <a:lstStyle/>
        <a:p>
          <a:r>
            <a:rPr lang="ru-RU" dirty="0"/>
            <a:t>Федеральный бюджет</a:t>
          </a:r>
        </a:p>
      </dgm:t>
    </dgm:pt>
    <dgm:pt modelId="{7739C083-A370-E94F-81F2-BBA270C49C1D}" type="parTrans" cxnId="{A634BCCE-7036-5A46-960F-B53A4002D288}">
      <dgm:prSet/>
      <dgm:spPr/>
      <dgm:t>
        <a:bodyPr/>
        <a:lstStyle/>
        <a:p>
          <a:endParaRPr lang="ru-RU"/>
        </a:p>
      </dgm:t>
    </dgm:pt>
    <dgm:pt modelId="{37A9CF45-DD78-DA4C-9056-C2796CD08177}" type="sibTrans" cxnId="{A634BCCE-7036-5A46-960F-B53A4002D288}">
      <dgm:prSet/>
      <dgm:spPr/>
      <dgm:t>
        <a:bodyPr/>
        <a:lstStyle/>
        <a:p>
          <a:endParaRPr lang="ru-RU"/>
        </a:p>
      </dgm:t>
    </dgm:pt>
    <dgm:pt modelId="{3E580F2A-1EEE-634B-9B78-6D6F01F3CCDA}">
      <dgm:prSet phldrT="[Текст]"/>
      <dgm:spPr/>
      <dgm:t>
        <a:bodyPr/>
        <a:lstStyle/>
        <a:p>
          <a:r>
            <a:rPr lang="ru-RU" dirty="0"/>
            <a:t>Бюджет субъекта</a:t>
          </a:r>
        </a:p>
      </dgm:t>
    </dgm:pt>
    <dgm:pt modelId="{F4C02630-93A5-C24B-9F13-6BBAAF912640}" type="parTrans" cxnId="{A0935832-DA69-2E48-956A-8387DDDD6CF0}">
      <dgm:prSet/>
      <dgm:spPr/>
      <dgm:t>
        <a:bodyPr/>
        <a:lstStyle/>
        <a:p>
          <a:endParaRPr lang="ru-RU"/>
        </a:p>
      </dgm:t>
    </dgm:pt>
    <dgm:pt modelId="{F7D1D9B4-2C2A-9F4C-B76C-9C160C80EA10}" type="sibTrans" cxnId="{A0935832-DA69-2E48-956A-8387DDDD6CF0}">
      <dgm:prSet/>
      <dgm:spPr/>
      <dgm:t>
        <a:bodyPr/>
        <a:lstStyle/>
        <a:p>
          <a:endParaRPr lang="ru-RU"/>
        </a:p>
      </dgm:t>
    </dgm:pt>
    <dgm:pt modelId="{EAB2EB33-7775-1D47-91F8-4D47B84F0BA6}">
      <dgm:prSet phldrT="[Текст]"/>
      <dgm:spPr/>
      <dgm:t>
        <a:bodyPr/>
        <a:lstStyle/>
        <a:p>
          <a:r>
            <a:rPr lang="ru-RU" dirty="0"/>
            <a:t>Местный бюджет</a:t>
          </a:r>
        </a:p>
      </dgm:t>
    </dgm:pt>
    <dgm:pt modelId="{5D84FFCE-8614-2F46-9408-7DF6257AB965}" type="parTrans" cxnId="{C513F36B-BFA7-4445-BF9D-1A3085E9D559}">
      <dgm:prSet/>
      <dgm:spPr/>
      <dgm:t>
        <a:bodyPr/>
        <a:lstStyle/>
        <a:p>
          <a:endParaRPr lang="ru-RU"/>
        </a:p>
      </dgm:t>
    </dgm:pt>
    <dgm:pt modelId="{076552B4-B256-5747-B210-3EA98D4995C6}" type="sibTrans" cxnId="{C513F36B-BFA7-4445-BF9D-1A3085E9D559}">
      <dgm:prSet/>
      <dgm:spPr/>
      <dgm:t>
        <a:bodyPr/>
        <a:lstStyle/>
        <a:p>
          <a:endParaRPr lang="ru-RU"/>
        </a:p>
      </dgm:t>
    </dgm:pt>
    <dgm:pt modelId="{6C79D452-BFB8-2E47-AA27-ED838C8E99B9}" type="pres">
      <dgm:prSet presAssocID="{F98C2332-720A-FD4D-A819-4B19639C9A56}" presName="linearFlow" presStyleCnt="0">
        <dgm:presLayoutVars>
          <dgm:dir/>
          <dgm:resizeHandles val="exact"/>
        </dgm:presLayoutVars>
      </dgm:prSet>
      <dgm:spPr/>
    </dgm:pt>
    <dgm:pt modelId="{C1D20A13-B020-5547-8A7E-5CF447FCA384}" type="pres">
      <dgm:prSet presAssocID="{E3F42235-5079-0F47-B93B-C61CBF18B48F}" presName="composite" presStyleCnt="0"/>
      <dgm:spPr/>
    </dgm:pt>
    <dgm:pt modelId="{1DACD290-9CFF-1640-9A31-ED304BE2D6EE}" type="pres">
      <dgm:prSet presAssocID="{E3F42235-5079-0F47-B93B-C61CBF18B48F}" presName="imgShp" presStyleLbl="fgImgPlace1" presStyleIdx="0" presStyleCnt="3"/>
      <dgm:spPr/>
    </dgm:pt>
    <dgm:pt modelId="{4E75F95A-EC36-5044-8FFE-32B1CB6743BB}" type="pres">
      <dgm:prSet presAssocID="{E3F42235-5079-0F47-B93B-C61CBF18B48F}" presName="txShp" presStyleLbl="node1" presStyleIdx="0" presStyleCnt="3">
        <dgm:presLayoutVars>
          <dgm:bulletEnabled val="1"/>
        </dgm:presLayoutVars>
      </dgm:prSet>
      <dgm:spPr/>
    </dgm:pt>
    <dgm:pt modelId="{843FC25E-25B1-264F-A400-1A7A12FFED8F}" type="pres">
      <dgm:prSet presAssocID="{37A9CF45-DD78-DA4C-9056-C2796CD08177}" presName="spacing" presStyleCnt="0"/>
      <dgm:spPr/>
    </dgm:pt>
    <dgm:pt modelId="{5A46D777-6144-3D44-90DD-1C0B8F81730D}" type="pres">
      <dgm:prSet presAssocID="{3E580F2A-1EEE-634B-9B78-6D6F01F3CCDA}" presName="composite" presStyleCnt="0"/>
      <dgm:spPr/>
    </dgm:pt>
    <dgm:pt modelId="{F57C2218-D383-B64A-A4A4-E92612462FCB}" type="pres">
      <dgm:prSet presAssocID="{3E580F2A-1EEE-634B-9B78-6D6F01F3CCDA}" presName="imgShp" presStyleLbl="fgImgPlace1" presStyleIdx="1" presStyleCnt="3"/>
      <dgm:spPr/>
    </dgm:pt>
    <dgm:pt modelId="{408D6546-CCE8-1242-BCAA-D3E62F9F57A2}" type="pres">
      <dgm:prSet presAssocID="{3E580F2A-1EEE-634B-9B78-6D6F01F3CCDA}" presName="txShp" presStyleLbl="node1" presStyleIdx="1" presStyleCnt="3">
        <dgm:presLayoutVars>
          <dgm:bulletEnabled val="1"/>
        </dgm:presLayoutVars>
      </dgm:prSet>
      <dgm:spPr/>
    </dgm:pt>
    <dgm:pt modelId="{38E9ABE3-CF87-FB4C-8499-8A5F1EEEBD43}" type="pres">
      <dgm:prSet presAssocID="{F7D1D9B4-2C2A-9F4C-B76C-9C160C80EA10}" presName="spacing" presStyleCnt="0"/>
      <dgm:spPr/>
    </dgm:pt>
    <dgm:pt modelId="{E690642F-8C56-3842-9FF5-AB2DC24CE782}" type="pres">
      <dgm:prSet presAssocID="{EAB2EB33-7775-1D47-91F8-4D47B84F0BA6}" presName="composite" presStyleCnt="0"/>
      <dgm:spPr/>
    </dgm:pt>
    <dgm:pt modelId="{9658F949-84BD-794B-87BB-72664611FA5A}" type="pres">
      <dgm:prSet presAssocID="{EAB2EB33-7775-1D47-91F8-4D47B84F0BA6}" presName="imgShp" presStyleLbl="fgImgPlace1" presStyleIdx="2" presStyleCnt="3"/>
      <dgm:spPr/>
    </dgm:pt>
    <dgm:pt modelId="{69315A9B-7859-974F-BC0F-9B0262F4DB39}" type="pres">
      <dgm:prSet presAssocID="{EAB2EB33-7775-1D47-91F8-4D47B84F0BA6}" presName="txShp" presStyleLbl="node1" presStyleIdx="2" presStyleCnt="3">
        <dgm:presLayoutVars>
          <dgm:bulletEnabled val="1"/>
        </dgm:presLayoutVars>
      </dgm:prSet>
      <dgm:spPr/>
    </dgm:pt>
  </dgm:ptLst>
  <dgm:cxnLst>
    <dgm:cxn modelId="{A0935832-DA69-2E48-956A-8387DDDD6CF0}" srcId="{F98C2332-720A-FD4D-A819-4B19639C9A56}" destId="{3E580F2A-1EEE-634B-9B78-6D6F01F3CCDA}" srcOrd="1" destOrd="0" parTransId="{F4C02630-93A5-C24B-9F13-6BBAAF912640}" sibTransId="{F7D1D9B4-2C2A-9F4C-B76C-9C160C80EA10}"/>
    <dgm:cxn modelId="{C513F36B-BFA7-4445-BF9D-1A3085E9D559}" srcId="{F98C2332-720A-FD4D-A819-4B19639C9A56}" destId="{EAB2EB33-7775-1D47-91F8-4D47B84F0BA6}" srcOrd="2" destOrd="0" parTransId="{5D84FFCE-8614-2F46-9408-7DF6257AB965}" sibTransId="{076552B4-B256-5747-B210-3EA98D4995C6}"/>
    <dgm:cxn modelId="{E8342459-893B-6543-8B63-472D73BEF60A}" type="presOf" srcId="{E3F42235-5079-0F47-B93B-C61CBF18B48F}" destId="{4E75F95A-EC36-5044-8FFE-32B1CB6743BB}" srcOrd="0" destOrd="0" presId="urn:microsoft.com/office/officeart/2005/8/layout/vList3"/>
    <dgm:cxn modelId="{720900AE-3932-6E4A-8BFF-8F0DC981D003}" type="presOf" srcId="{3E580F2A-1EEE-634B-9B78-6D6F01F3CCDA}" destId="{408D6546-CCE8-1242-BCAA-D3E62F9F57A2}" srcOrd="0" destOrd="0" presId="urn:microsoft.com/office/officeart/2005/8/layout/vList3"/>
    <dgm:cxn modelId="{A634BCCE-7036-5A46-960F-B53A4002D288}" srcId="{F98C2332-720A-FD4D-A819-4B19639C9A56}" destId="{E3F42235-5079-0F47-B93B-C61CBF18B48F}" srcOrd="0" destOrd="0" parTransId="{7739C083-A370-E94F-81F2-BBA270C49C1D}" sibTransId="{37A9CF45-DD78-DA4C-9056-C2796CD08177}"/>
    <dgm:cxn modelId="{175186D8-4710-8941-9454-A31A37E9A058}" type="presOf" srcId="{F98C2332-720A-FD4D-A819-4B19639C9A56}" destId="{6C79D452-BFB8-2E47-AA27-ED838C8E99B9}" srcOrd="0" destOrd="0" presId="urn:microsoft.com/office/officeart/2005/8/layout/vList3"/>
    <dgm:cxn modelId="{5676C3F8-C09D-5542-A691-72A6B984EFA8}" type="presOf" srcId="{EAB2EB33-7775-1D47-91F8-4D47B84F0BA6}" destId="{69315A9B-7859-974F-BC0F-9B0262F4DB39}" srcOrd="0" destOrd="0" presId="urn:microsoft.com/office/officeart/2005/8/layout/vList3"/>
    <dgm:cxn modelId="{77454046-3567-E948-9A8F-BE26240C1692}" type="presParOf" srcId="{6C79D452-BFB8-2E47-AA27-ED838C8E99B9}" destId="{C1D20A13-B020-5547-8A7E-5CF447FCA384}" srcOrd="0" destOrd="0" presId="urn:microsoft.com/office/officeart/2005/8/layout/vList3"/>
    <dgm:cxn modelId="{62F8BEE7-7A0D-E542-A1AD-2D61EB67183E}" type="presParOf" srcId="{C1D20A13-B020-5547-8A7E-5CF447FCA384}" destId="{1DACD290-9CFF-1640-9A31-ED304BE2D6EE}" srcOrd="0" destOrd="0" presId="urn:microsoft.com/office/officeart/2005/8/layout/vList3"/>
    <dgm:cxn modelId="{1E3EBCE9-CF5A-2F47-9E95-0443AF50362A}" type="presParOf" srcId="{C1D20A13-B020-5547-8A7E-5CF447FCA384}" destId="{4E75F95A-EC36-5044-8FFE-32B1CB6743BB}" srcOrd="1" destOrd="0" presId="urn:microsoft.com/office/officeart/2005/8/layout/vList3"/>
    <dgm:cxn modelId="{DF03787B-1A8F-9F43-8B4B-95F6E892690A}" type="presParOf" srcId="{6C79D452-BFB8-2E47-AA27-ED838C8E99B9}" destId="{843FC25E-25B1-264F-A400-1A7A12FFED8F}" srcOrd="1" destOrd="0" presId="urn:microsoft.com/office/officeart/2005/8/layout/vList3"/>
    <dgm:cxn modelId="{C1BB5431-E72A-9547-948C-9E8ECBD6054F}" type="presParOf" srcId="{6C79D452-BFB8-2E47-AA27-ED838C8E99B9}" destId="{5A46D777-6144-3D44-90DD-1C0B8F81730D}" srcOrd="2" destOrd="0" presId="urn:microsoft.com/office/officeart/2005/8/layout/vList3"/>
    <dgm:cxn modelId="{9BEE734D-8B4A-9B48-9102-AD208383754F}" type="presParOf" srcId="{5A46D777-6144-3D44-90DD-1C0B8F81730D}" destId="{F57C2218-D383-B64A-A4A4-E92612462FCB}" srcOrd="0" destOrd="0" presId="urn:microsoft.com/office/officeart/2005/8/layout/vList3"/>
    <dgm:cxn modelId="{270A223B-EB5D-C844-9851-735697D55AC0}" type="presParOf" srcId="{5A46D777-6144-3D44-90DD-1C0B8F81730D}" destId="{408D6546-CCE8-1242-BCAA-D3E62F9F57A2}" srcOrd="1" destOrd="0" presId="urn:microsoft.com/office/officeart/2005/8/layout/vList3"/>
    <dgm:cxn modelId="{92A653FC-FE3F-1842-BD0F-CE4342E334D6}" type="presParOf" srcId="{6C79D452-BFB8-2E47-AA27-ED838C8E99B9}" destId="{38E9ABE3-CF87-FB4C-8499-8A5F1EEEBD43}" srcOrd="3" destOrd="0" presId="urn:microsoft.com/office/officeart/2005/8/layout/vList3"/>
    <dgm:cxn modelId="{EEE86FE5-87B5-AF41-91FA-F285771371D3}" type="presParOf" srcId="{6C79D452-BFB8-2E47-AA27-ED838C8E99B9}" destId="{E690642F-8C56-3842-9FF5-AB2DC24CE782}" srcOrd="4" destOrd="0" presId="urn:microsoft.com/office/officeart/2005/8/layout/vList3"/>
    <dgm:cxn modelId="{22F14BCA-F8CB-3C43-AD3E-52EFEDA2B6E7}" type="presParOf" srcId="{E690642F-8C56-3842-9FF5-AB2DC24CE782}" destId="{9658F949-84BD-794B-87BB-72664611FA5A}" srcOrd="0" destOrd="0" presId="urn:microsoft.com/office/officeart/2005/8/layout/vList3"/>
    <dgm:cxn modelId="{4B7B6A4C-85CA-A149-AC9C-FCC754C02989}" type="presParOf" srcId="{E690642F-8C56-3842-9FF5-AB2DC24CE782}" destId="{69315A9B-7859-974F-BC0F-9B0262F4DB3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EBB3E5-EEC7-4545-94DC-35BC7A176049}" type="doc">
      <dgm:prSet loTypeId="urn:microsoft.com/office/officeart/2005/8/layout/hierarchy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C1620C9-18BB-F047-81AC-70316B166527}">
      <dgm:prSet phldrT="[Текст]"/>
      <dgm:spPr/>
      <dgm:t>
        <a:bodyPr/>
        <a:lstStyle/>
        <a:p>
          <a:r>
            <a:rPr lang="ru-RU" dirty="0"/>
            <a:t>Государственные и муниципальные финансы</a:t>
          </a:r>
        </a:p>
      </dgm:t>
    </dgm:pt>
    <dgm:pt modelId="{DEF0B408-E25D-7F4C-888F-89B3ACFD22FA}" type="parTrans" cxnId="{E35E39FA-67E3-6B4F-B984-D5F43E4C853B}">
      <dgm:prSet/>
      <dgm:spPr/>
      <dgm:t>
        <a:bodyPr/>
        <a:lstStyle/>
        <a:p>
          <a:endParaRPr lang="ru-RU"/>
        </a:p>
      </dgm:t>
    </dgm:pt>
    <dgm:pt modelId="{B7ED9907-7DDF-0842-B4D1-E67CE6E1693C}" type="sibTrans" cxnId="{E35E39FA-67E3-6B4F-B984-D5F43E4C853B}">
      <dgm:prSet/>
      <dgm:spPr/>
      <dgm:t>
        <a:bodyPr/>
        <a:lstStyle/>
        <a:p>
          <a:endParaRPr lang="ru-RU"/>
        </a:p>
      </dgm:t>
    </dgm:pt>
    <dgm:pt modelId="{7813D180-4F7B-9040-B528-4C7C0F37D524}">
      <dgm:prSet phldrT="[Текст]"/>
      <dgm:spPr/>
      <dgm:t>
        <a:bodyPr/>
        <a:lstStyle/>
        <a:p>
          <a:r>
            <a:rPr lang="ru-RU" dirty="0"/>
            <a:t>Внебюджетные фонды</a:t>
          </a:r>
        </a:p>
      </dgm:t>
    </dgm:pt>
    <dgm:pt modelId="{042F9B46-9F11-B44F-B2A7-EAD57569F6DC}" type="parTrans" cxnId="{99C77688-9971-C140-A8AB-5721FFCED10B}">
      <dgm:prSet/>
      <dgm:spPr/>
      <dgm:t>
        <a:bodyPr/>
        <a:lstStyle/>
        <a:p>
          <a:endParaRPr lang="ru-RU"/>
        </a:p>
      </dgm:t>
    </dgm:pt>
    <dgm:pt modelId="{5E4C743F-C5E2-8E49-AFB4-F1F55CF89E21}" type="sibTrans" cxnId="{99C77688-9971-C140-A8AB-5721FFCED10B}">
      <dgm:prSet/>
      <dgm:spPr/>
      <dgm:t>
        <a:bodyPr/>
        <a:lstStyle/>
        <a:p>
          <a:endParaRPr lang="ru-RU"/>
        </a:p>
      </dgm:t>
    </dgm:pt>
    <dgm:pt modelId="{B581858C-B16E-B04C-9683-5975DA610294}">
      <dgm:prSet phldrT="[Текст]"/>
      <dgm:spPr/>
      <dgm:t>
        <a:bodyPr/>
        <a:lstStyle/>
        <a:p>
          <a:r>
            <a:rPr lang="ru-RU"/>
            <a:t>Бюджеты</a:t>
          </a:r>
        </a:p>
      </dgm:t>
    </dgm:pt>
    <dgm:pt modelId="{25284A01-F528-714B-9370-E7028B9CCE7B}" type="parTrans" cxnId="{C513F2CF-FF91-A546-B345-3EC6263DB46D}">
      <dgm:prSet/>
      <dgm:spPr/>
      <dgm:t>
        <a:bodyPr/>
        <a:lstStyle/>
        <a:p>
          <a:endParaRPr lang="ru-RU"/>
        </a:p>
      </dgm:t>
    </dgm:pt>
    <dgm:pt modelId="{E5FA6A07-9684-2B47-89EA-7A9F0BF00589}" type="sibTrans" cxnId="{C513F2CF-FF91-A546-B345-3EC6263DB46D}">
      <dgm:prSet/>
      <dgm:spPr/>
      <dgm:t>
        <a:bodyPr/>
        <a:lstStyle/>
        <a:p>
          <a:endParaRPr lang="ru-RU"/>
        </a:p>
      </dgm:t>
    </dgm:pt>
    <dgm:pt modelId="{1A298024-B112-E54C-AFA0-128CAC4F95C7}">
      <dgm:prSet/>
      <dgm:spPr/>
      <dgm:t>
        <a:bodyPr/>
        <a:lstStyle/>
        <a:p>
          <a:r>
            <a:rPr lang="ru-RU" dirty="0"/>
            <a:t>Федеральный бюджет</a:t>
          </a:r>
        </a:p>
      </dgm:t>
    </dgm:pt>
    <dgm:pt modelId="{E8B3A829-37C1-0B42-AF95-71DB8AEE0131}" type="parTrans" cxnId="{E09660BD-9DEE-5845-9B7A-72D02E89577A}">
      <dgm:prSet/>
      <dgm:spPr/>
      <dgm:t>
        <a:bodyPr/>
        <a:lstStyle/>
        <a:p>
          <a:endParaRPr lang="ru-RU"/>
        </a:p>
      </dgm:t>
    </dgm:pt>
    <dgm:pt modelId="{889D00D2-E5CC-1245-A45B-0B734E45659F}" type="sibTrans" cxnId="{E09660BD-9DEE-5845-9B7A-72D02E89577A}">
      <dgm:prSet/>
      <dgm:spPr/>
      <dgm:t>
        <a:bodyPr/>
        <a:lstStyle/>
        <a:p>
          <a:endParaRPr lang="ru-RU"/>
        </a:p>
      </dgm:t>
    </dgm:pt>
    <dgm:pt modelId="{97221058-02E5-3A45-95FD-3B1CBDEDE57B}">
      <dgm:prSet/>
      <dgm:spPr/>
      <dgm:t>
        <a:bodyPr/>
        <a:lstStyle/>
        <a:p>
          <a:r>
            <a:rPr lang="ru-RU" dirty="0"/>
            <a:t>Бюджеты субъектов РФ</a:t>
          </a:r>
        </a:p>
      </dgm:t>
    </dgm:pt>
    <dgm:pt modelId="{A5BF74AD-A2E4-B649-881F-6C5A178B6EAA}" type="parTrans" cxnId="{B9004A14-8FA9-A646-98AF-C558A6D1ECC6}">
      <dgm:prSet/>
      <dgm:spPr/>
      <dgm:t>
        <a:bodyPr/>
        <a:lstStyle/>
        <a:p>
          <a:endParaRPr lang="ru-RU"/>
        </a:p>
      </dgm:t>
    </dgm:pt>
    <dgm:pt modelId="{759FCC3B-6D91-8B4A-80E2-AE8C45C62CFC}" type="sibTrans" cxnId="{B9004A14-8FA9-A646-98AF-C558A6D1ECC6}">
      <dgm:prSet/>
      <dgm:spPr/>
      <dgm:t>
        <a:bodyPr/>
        <a:lstStyle/>
        <a:p>
          <a:endParaRPr lang="ru-RU"/>
        </a:p>
      </dgm:t>
    </dgm:pt>
    <dgm:pt modelId="{5D4DAFBA-63DD-D346-AC0A-1ADF76AE60D5}">
      <dgm:prSet/>
      <dgm:spPr/>
      <dgm:t>
        <a:bodyPr/>
        <a:lstStyle/>
        <a:p>
          <a:r>
            <a:rPr lang="ru-RU" dirty="0"/>
            <a:t>Местные бюджеты</a:t>
          </a:r>
        </a:p>
      </dgm:t>
    </dgm:pt>
    <dgm:pt modelId="{92DACAAE-3E67-A841-B332-2D2710FB6FA9}" type="parTrans" cxnId="{516A4950-D4BF-E24B-8DBF-6C8408FF6B26}">
      <dgm:prSet/>
      <dgm:spPr/>
      <dgm:t>
        <a:bodyPr/>
        <a:lstStyle/>
        <a:p>
          <a:endParaRPr lang="ru-RU"/>
        </a:p>
      </dgm:t>
    </dgm:pt>
    <dgm:pt modelId="{19BF71A6-EC98-8943-B042-1575221FF3FC}" type="sibTrans" cxnId="{516A4950-D4BF-E24B-8DBF-6C8408FF6B26}">
      <dgm:prSet/>
      <dgm:spPr/>
      <dgm:t>
        <a:bodyPr/>
        <a:lstStyle/>
        <a:p>
          <a:endParaRPr lang="ru-RU"/>
        </a:p>
      </dgm:t>
    </dgm:pt>
    <dgm:pt modelId="{3134AB66-9D70-6242-BC60-21A16CE37EFE}" type="pres">
      <dgm:prSet presAssocID="{C6EBB3E5-EEC7-4545-94DC-35BC7A17604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22570C50-72C8-F04B-8F4A-208AA2CE8B7A}" type="pres">
      <dgm:prSet presAssocID="{2C1620C9-18BB-F047-81AC-70316B166527}" presName="hierRoot1" presStyleCnt="0"/>
      <dgm:spPr/>
    </dgm:pt>
    <dgm:pt modelId="{BCD68210-5B04-6840-ADAD-E9761549E55D}" type="pres">
      <dgm:prSet presAssocID="{2C1620C9-18BB-F047-81AC-70316B166527}" presName="composite" presStyleCnt="0"/>
      <dgm:spPr/>
    </dgm:pt>
    <dgm:pt modelId="{4A8FFA8C-3259-044B-80FC-376BED93E226}" type="pres">
      <dgm:prSet presAssocID="{2C1620C9-18BB-F047-81AC-70316B166527}" presName="background" presStyleLbl="node0" presStyleIdx="0" presStyleCnt="1"/>
      <dgm:spPr/>
    </dgm:pt>
    <dgm:pt modelId="{AC5F205F-1BD6-BB43-91A9-DF1C7EB86912}" type="pres">
      <dgm:prSet presAssocID="{2C1620C9-18BB-F047-81AC-70316B166527}" presName="text" presStyleLbl="fgAcc0" presStyleIdx="0" presStyleCnt="1" custScaleX="190852">
        <dgm:presLayoutVars>
          <dgm:chPref val="3"/>
        </dgm:presLayoutVars>
      </dgm:prSet>
      <dgm:spPr/>
    </dgm:pt>
    <dgm:pt modelId="{56181DE8-D6D3-6B48-BA96-4D7ECB66BEB4}" type="pres">
      <dgm:prSet presAssocID="{2C1620C9-18BB-F047-81AC-70316B166527}" presName="hierChild2" presStyleCnt="0"/>
      <dgm:spPr/>
    </dgm:pt>
    <dgm:pt modelId="{1F174CC5-CB99-034D-9D7C-02B07709AF2C}" type="pres">
      <dgm:prSet presAssocID="{042F9B46-9F11-B44F-B2A7-EAD57569F6DC}" presName="Name10" presStyleLbl="parChTrans1D2" presStyleIdx="0" presStyleCnt="2"/>
      <dgm:spPr/>
    </dgm:pt>
    <dgm:pt modelId="{E474F624-6F0F-9F46-9063-C1F1646AA649}" type="pres">
      <dgm:prSet presAssocID="{7813D180-4F7B-9040-B528-4C7C0F37D524}" presName="hierRoot2" presStyleCnt="0"/>
      <dgm:spPr/>
    </dgm:pt>
    <dgm:pt modelId="{D74FFB85-0532-8144-9CA8-9D949CDEE025}" type="pres">
      <dgm:prSet presAssocID="{7813D180-4F7B-9040-B528-4C7C0F37D524}" presName="composite2" presStyleCnt="0"/>
      <dgm:spPr/>
    </dgm:pt>
    <dgm:pt modelId="{9DD61447-6CC4-CD4F-9B88-BE9589917268}" type="pres">
      <dgm:prSet presAssocID="{7813D180-4F7B-9040-B528-4C7C0F37D524}" presName="background2" presStyleLbl="node2" presStyleIdx="0" presStyleCnt="2"/>
      <dgm:spPr/>
    </dgm:pt>
    <dgm:pt modelId="{D2011608-6AD2-344D-AEA9-CC11908E4D99}" type="pres">
      <dgm:prSet presAssocID="{7813D180-4F7B-9040-B528-4C7C0F37D524}" presName="text2" presStyleLbl="fgAcc2" presStyleIdx="0" presStyleCnt="2" custScaleX="168885">
        <dgm:presLayoutVars>
          <dgm:chPref val="3"/>
        </dgm:presLayoutVars>
      </dgm:prSet>
      <dgm:spPr/>
    </dgm:pt>
    <dgm:pt modelId="{E43DB074-A226-FA4D-B8D9-397FFBA448F2}" type="pres">
      <dgm:prSet presAssocID="{7813D180-4F7B-9040-B528-4C7C0F37D524}" presName="hierChild3" presStyleCnt="0"/>
      <dgm:spPr/>
    </dgm:pt>
    <dgm:pt modelId="{228F68B5-200E-7A46-95B5-08984BC3A932}" type="pres">
      <dgm:prSet presAssocID="{25284A01-F528-714B-9370-E7028B9CCE7B}" presName="Name10" presStyleLbl="parChTrans1D2" presStyleIdx="1" presStyleCnt="2"/>
      <dgm:spPr/>
    </dgm:pt>
    <dgm:pt modelId="{12E66FF0-5339-4C4A-A9AD-EF7576BBAADF}" type="pres">
      <dgm:prSet presAssocID="{B581858C-B16E-B04C-9683-5975DA610294}" presName="hierRoot2" presStyleCnt="0"/>
      <dgm:spPr/>
    </dgm:pt>
    <dgm:pt modelId="{9D5A8759-E6C1-F84C-9980-8C5DF1438FF1}" type="pres">
      <dgm:prSet presAssocID="{B581858C-B16E-B04C-9683-5975DA610294}" presName="composite2" presStyleCnt="0"/>
      <dgm:spPr/>
    </dgm:pt>
    <dgm:pt modelId="{FF71B5C9-43A3-2742-BDBA-5AE84F2AF437}" type="pres">
      <dgm:prSet presAssocID="{B581858C-B16E-B04C-9683-5975DA610294}" presName="background2" presStyleLbl="node2" presStyleIdx="1" presStyleCnt="2"/>
      <dgm:spPr/>
    </dgm:pt>
    <dgm:pt modelId="{612C6495-474A-F546-BCA7-C6213B2F896A}" type="pres">
      <dgm:prSet presAssocID="{B581858C-B16E-B04C-9683-5975DA610294}" presName="text2" presStyleLbl="fgAcc2" presStyleIdx="1" presStyleCnt="2">
        <dgm:presLayoutVars>
          <dgm:chPref val="3"/>
        </dgm:presLayoutVars>
      </dgm:prSet>
      <dgm:spPr/>
    </dgm:pt>
    <dgm:pt modelId="{A35394C5-AE33-BD44-B6D1-2B10CBE01D8F}" type="pres">
      <dgm:prSet presAssocID="{B581858C-B16E-B04C-9683-5975DA610294}" presName="hierChild3" presStyleCnt="0"/>
      <dgm:spPr/>
    </dgm:pt>
    <dgm:pt modelId="{1C43DC14-1710-D943-B6C1-09A449760235}" type="pres">
      <dgm:prSet presAssocID="{E8B3A829-37C1-0B42-AF95-71DB8AEE0131}" presName="Name17" presStyleLbl="parChTrans1D3" presStyleIdx="0" presStyleCnt="1"/>
      <dgm:spPr/>
    </dgm:pt>
    <dgm:pt modelId="{95B8C80B-D701-C048-95E6-6BE9CEF1C366}" type="pres">
      <dgm:prSet presAssocID="{1A298024-B112-E54C-AFA0-128CAC4F95C7}" presName="hierRoot3" presStyleCnt="0"/>
      <dgm:spPr/>
    </dgm:pt>
    <dgm:pt modelId="{86735A8A-CEB5-3E45-8171-8AFA50D7B976}" type="pres">
      <dgm:prSet presAssocID="{1A298024-B112-E54C-AFA0-128CAC4F95C7}" presName="composite3" presStyleCnt="0"/>
      <dgm:spPr/>
    </dgm:pt>
    <dgm:pt modelId="{F824A455-4CB5-694C-A91A-9C375BBA224B}" type="pres">
      <dgm:prSet presAssocID="{1A298024-B112-E54C-AFA0-128CAC4F95C7}" presName="background3" presStyleLbl="node3" presStyleIdx="0" presStyleCnt="1"/>
      <dgm:spPr/>
    </dgm:pt>
    <dgm:pt modelId="{837FB391-0A88-324D-A8D2-4847D1DF1013}" type="pres">
      <dgm:prSet presAssocID="{1A298024-B112-E54C-AFA0-128CAC4F95C7}" presName="text3" presStyleLbl="fgAcc3" presStyleIdx="0" presStyleCnt="1">
        <dgm:presLayoutVars>
          <dgm:chPref val="3"/>
        </dgm:presLayoutVars>
      </dgm:prSet>
      <dgm:spPr/>
    </dgm:pt>
    <dgm:pt modelId="{AE76B880-F8A5-B446-BDBF-E334BC3C855D}" type="pres">
      <dgm:prSet presAssocID="{1A298024-B112-E54C-AFA0-128CAC4F95C7}" presName="hierChild4" presStyleCnt="0"/>
      <dgm:spPr/>
    </dgm:pt>
    <dgm:pt modelId="{6F641954-FA42-B740-9057-BC11211D8EB3}" type="pres">
      <dgm:prSet presAssocID="{A5BF74AD-A2E4-B649-881F-6C5A178B6EAA}" presName="Name23" presStyleLbl="parChTrans1D4" presStyleIdx="0" presStyleCnt="2"/>
      <dgm:spPr/>
    </dgm:pt>
    <dgm:pt modelId="{6FA2F2F0-ACED-BF42-9466-050CA9D72017}" type="pres">
      <dgm:prSet presAssocID="{97221058-02E5-3A45-95FD-3B1CBDEDE57B}" presName="hierRoot4" presStyleCnt="0"/>
      <dgm:spPr/>
    </dgm:pt>
    <dgm:pt modelId="{BA740CA0-EB02-2043-9A34-0D87AE51B282}" type="pres">
      <dgm:prSet presAssocID="{97221058-02E5-3A45-95FD-3B1CBDEDE57B}" presName="composite4" presStyleCnt="0"/>
      <dgm:spPr/>
    </dgm:pt>
    <dgm:pt modelId="{5657459C-7652-064E-9FDC-0E6B1CFC617E}" type="pres">
      <dgm:prSet presAssocID="{97221058-02E5-3A45-95FD-3B1CBDEDE57B}" presName="background4" presStyleLbl="node4" presStyleIdx="0" presStyleCnt="2"/>
      <dgm:spPr/>
    </dgm:pt>
    <dgm:pt modelId="{52893693-28EC-EF48-B021-4AF23ADCE19D}" type="pres">
      <dgm:prSet presAssocID="{97221058-02E5-3A45-95FD-3B1CBDEDE57B}" presName="text4" presStyleLbl="fgAcc4" presStyleIdx="0" presStyleCnt="2">
        <dgm:presLayoutVars>
          <dgm:chPref val="3"/>
        </dgm:presLayoutVars>
      </dgm:prSet>
      <dgm:spPr/>
    </dgm:pt>
    <dgm:pt modelId="{A7A29479-A91E-204D-B4BD-B480A2855C57}" type="pres">
      <dgm:prSet presAssocID="{97221058-02E5-3A45-95FD-3B1CBDEDE57B}" presName="hierChild5" presStyleCnt="0"/>
      <dgm:spPr/>
    </dgm:pt>
    <dgm:pt modelId="{02F37FE5-1845-A242-8769-24D6C684E1F6}" type="pres">
      <dgm:prSet presAssocID="{92DACAAE-3E67-A841-B332-2D2710FB6FA9}" presName="Name23" presStyleLbl="parChTrans1D4" presStyleIdx="1" presStyleCnt="2"/>
      <dgm:spPr/>
    </dgm:pt>
    <dgm:pt modelId="{1BA1C1A1-68F5-7C49-B291-2D2D7A261582}" type="pres">
      <dgm:prSet presAssocID="{5D4DAFBA-63DD-D346-AC0A-1ADF76AE60D5}" presName="hierRoot4" presStyleCnt="0"/>
      <dgm:spPr/>
    </dgm:pt>
    <dgm:pt modelId="{65B52419-E003-5A4D-B256-8B3A03EDEC56}" type="pres">
      <dgm:prSet presAssocID="{5D4DAFBA-63DD-D346-AC0A-1ADF76AE60D5}" presName="composite4" presStyleCnt="0"/>
      <dgm:spPr/>
    </dgm:pt>
    <dgm:pt modelId="{7BB629B5-FDE2-4940-8DD0-731390E9A35D}" type="pres">
      <dgm:prSet presAssocID="{5D4DAFBA-63DD-D346-AC0A-1ADF76AE60D5}" presName="background4" presStyleLbl="node4" presStyleIdx="1" presStyleCnt="2"/>
      <dgm:spPr>
        <a:solidFill>
          <a:srgbClr val="6DA5DB"/>
        </a:solidFill>
      </dgm:spPr>
    </dgm:pt>
    <dgm:pt modelId="{6771BDFA-7C27-744A-9D94-E71C87463C3B}" type="pres">
      <dgm:prSet presAssocID="{5D4DAFBA-63DD-D346-AC0A-1ADF76AE60D5}" presName="text4" presStyleLbl="fgAcc4" presStyleIdx="1" presStyleCnt="2">
        <dgm:presLayoutVars>
          <dgm:chPref val="3"/>
        </dgm:presLayoutVars>
      </dgm:prSet>
      <dgm:spPr/>
    </dgm:pt>
    <dgm:pt modelId="{A495D109-FB36-CA41-AE2C-B6363CB2909E}" type="pres">
      <dgm:prSet presAssocID="{5D4DAFBA-63DD-D346-AC0A-1ADF76AE60D5}" presName="hierChild5" presStyleCnt="0"/>
      <dgm:spPr/>
    </dgm:pt>
  </dgm:ptLst>
  <dgm:cxnLst>
    <dgm:cxn modelId="{3321AE10-E61D-4C4C-BDB5-7D79B1CD314E}" type="presOf" srcId="{A5BF74AD-A2E4-B649-881F-6C5A178B6EAA}" destId="{6F641954-FA42-B740-9057-BC11211D8EB3}" srcOrd="0" destOrd="0" presId="urn:microsoft.com/office/officeart/2005/8/layout/hierarchy1"/>
    <dgm:cxn modelId="{D7B68412-70FF-D54D-AD20-271969318A20}" type="presOf" srcId="{E8B3A829-37C1-0B42-AF95-71DB8AEE0131}" destId="{1C43DC14-1710-D943-B6C1-09A449760235}" srcOrd="0" destOrd="0" presId="urn:microsoft.com/office/officeart/2005/8/layout/hierarchy1"/>
    <dgm:cxn modelId="{B9004A14-8FA9-A646-98AF-C558A6D1ECC6}" srcId="{1A298024-B112-E54C-AFA0-128CAC4F95C7}" destId="{97221058-02E5-3A45-95FD-3B1CBDEDE57B}" srcOrd="0" destOrd="0" parTransId="{A5BF74AD-A2E4-B649-881F-6C5A178B6EAA}" sibTransId="{759FCC3B-6D91-8B4A-80E2-AE8C45C62CFC}"/>
    <dgm:cxn modelId="{516A4950-D4BF-E24B-8DBF-6C8408FF6B26}" srcId="{97221058-02E5-3A45-95FD-3B1CBDEDE57B}" destId="{5D4DAFBA-63DD-D346-AC0A-1ADF76AE60D5}" srcOrd="0" destOrd="0" parTransId="{92DACAAE-3E67-A841-B332-2D2710FB6FA9}" sibTransId="{19BF71A6-EC98-8943-B042-1575221FF3FC}"/>
    <dgm:cxn modelId="{99C77688-9971-C140-A8AB-5721FFCED10B}" srcId="{2C1620C9-18BB-F047-81AC-70316B166527}" destId="{7813D180-4F7B-9040-B528-4C7C0F37D524}" srcOrd="0" destOrd="0" parTransId="{042F9B46-9F11-B44F-B2A7-EAD57569F6DC}" sibTransId="{5E4C743F-C5E2-8E49-AFB4-F1F55CF89E21}"/>
    <dgm:cxn modelId="{3EF10C9F-B582-2642-8BE6-FBBA62B808D0}" type="presOf" srcId="{5D4DAFBA-63DD-D346-AC0A-1ADF76AE60D5}" destId="{6771BDFA-7C27-744A-9D94-E71C87463C3B}" srcOrd="0" destOrd="0" presId="urn:microsoft.com/office/officeart/2005/8/layout/hierarchy1"/>
    <dgm:cxn modelId="{54794AA6-F20E-414C-B80E-D685DCC94865}" type="presOf" srcId="{92DACAAE-3E67-A841-B332-2D2710FB6FA9}" destId="{02F37FE5-1845-A242-8769-24D6C684E1F6}" srcOrd="0" destOrd="0" presId="urn:microsoft.com/office/officeart/2005/8/layout/hierarchy1"/>
    <dgm:cxn modelId="{38BA38AE-3BA6-FA48-A01B-14DA0A6ECBAB}" type="presOf" srcId="{7813D180-4F7B-9040-B528-4C7C0F37D524}" destId="{D2011608-6AD2-344D-AEA9-CC11908E4D99}" srcOrd="0" destOrd="0" presId="urn:microsoft.com/office/officeart/2005/8/layout/hierarchy1"/>
    <dgm:cxn modelId="{E09660BD-9DEE-5845-9B7A-72D02E89577A}" srcId="{B581858C-B16E-B04C-9683-5975DA610294}" destId="{1A298024-B112-E54C-AFA0-128CAC4F95C7}" srcOrd="0" destOrd="0" parTransId="{E8B3A829-37C1-0B42-AF95-71DB8AEE0131}" sibTransId="{889D00D2-E5CC-1245-A45B-0B734E45659F}"/>
    <dgm:cxn modelId="{75A0FFBD-B477-4A41-8347-F5FEB2CA46FD}" type="presOf" srcId="{97221058-02E5-3A45-95FD-3B1CBDEDE57B}" destId="{52893693-28EC-EF48-B021-4AF23ADCE19D}" srcOrd="0" destOrd="0" presId="urn:microsoft.com/office/officeart/2005/8/layout/hierarchy1"/>
    <dgm:cxn modelId="{1EF8DBBE-81D5-E84E-81D1-A161081C292E}" type="presOf" srcId="{C6EBB3E5-EEC7-4545-94DC-35BC7A176049}" destId="{3134AB66-9D70-6242-BC60-21A16CE37EFE}" srcOrd="0" destOrd="0" presId="urn:microsoft.com/office/officeart/2005/8/layout/hierarchy1"/>
    <dgm:cxn modelId="{A32334C6-C07F-EC4F-9685-80BDED1F3BB7}" type="presOf" srcId="{1A298024-B112-E54C-AFA0-128CAC4F95C7}" destId="{837FB391-0A88-324D-A8D2-4847D1DF1013}" srcOrd="0" destOrd="0" presId="urn:microsoft.com/office/officeart/2005/8/layout/hierarchy1"/>
    <dgm:cxn modelId="{F55A2AC8-48B7-CC4F-B355-B757A40B7519}" type="presOf" srcId="{2C1620C9-18BB-F047-81AC-70316B166527}" destId="{AC5F205F-1BD6-BB43-91A9-DF1C7EB86912}" srcOrd="0" destOrd="0" presId="urn:microsoft.com/office/officeart/2005/8/layout/hierarchy1"/>
    <dgm:cxn modelId="{FB1CE7C8-1B59-384E-9C5E-96B024186AE5}" type="presOf" srcId="{042F9B46-9F11-B44F-B2A7-EAD57569F6DC}" destId="{1F174CC5-CB99-034D-9D7C-02B07709AF2C}" srcOrd="0" destOrd="0" presId="urn:microsoft.com/office/officeart/2005/8/layout/hierarchy1"/>
    <dgm:cxn modelId="{C8679ACC-B563-F84F-AA59-0F8472C32EB3}" type="presOf" srcId="{B581858C-B16E-B04C-9683-5975DA610294}" destId="{612C6495-474A-F546-BCA7-C6213B2F896A}" srcOrd="0" destOrd="0" presId="urn:microsoft.com/office/officeart/2005/8/layout/hierarchy1"/>
    <dgm:cxn modelId="{C513F2CF-FF91-A546-B345-3EC6263DB46D}" srcId="{2C1620C9-18BB-F047-81AC-70316B166527}" destId="{B581858C-B16E-B04C-9683-5975DA610294}" srcOrd="1" destOrd="0" parTransId="{25284A01-F528-714B-9370-E7028B9CCE7B}" sibTransId="{E5FA6A07-9684-2B47-89EA-7A9F0BF00589}"/>
    <dgm:cxn modelId="{33A24BF6-42FC-A84A-8700-AE89D9D2C275}" type="presOf" srcId="{25284A01-F528-714B-9370-E7028B9CCE7B}" destId="{228F68B5-200E-7A46-95B5-08984BC3A932}" srcOrd="0" destOrd="0" presId="urn:microsoft.com/office/officeart/2005/8/layout/hierarchy1"/>
    <dgm:cxn modelId="{E35E39FA-67E3-6B4F-B984-D5F43E4C853B}" srcId="{C6EBB3E5-EEC7-4545-94DC-35BC7A176049}" destId="{2C1620C9-18BB-F047-81AC-70316B166527}" srcOrd="0" destOrd="0" parTransId="{DEF0B408-E25D-7F4C-888F-89B3ACFD22FA}" sibTransId="{B7ED9907-7DDF-0842-B4D1-E67CE6E1693C}"/>
    <dgm:cxn modelId="{4E110A25-7AFA-494C-957F-D25AC676C6F8}" type="presParOf" srcId="{3134AB66-9D70-6242-BC60-21A16CE37EFE}" destId="{22570C50-72C8-F04B-8F4A-208AA2CE8B7A}" srcOrd="0" destOrd="0" presId="urn:microsoft.com/office/officeart/2005/8/layout/hierarchy1"/>
    <dgm:cxn modelId="{46456FE9-B940-9B47-BF01-1B1AAD7EE35D}" type="presParOf" srcId="{22570C50-72C8-F04B-8F4A-208AA2CE8B7A}" destId="{BCD68210-5B04-6840-ADAD-E9761549E55D}" srcOrd="0" destOrd="0" presId="urn:microsoft.com/office/officeart/2005/8/layout/hierarchy1"/>
    <dgm:cxn modelId="{E77D7512-F7D2-8841-84B7-72A754035947}" type="presParOf" srcId="{BCD68210-5B04-6840-ADAD-E9761549E55D}" destId="{4A8FFA8C-3259-044B-80FC-376BED93E226}" srcOrd="0" destOrd="0" presId="urn:microsoft.com/office/officeart/2005/8/layout/hierarchy1"/>
    <dgm:cxn modelId="{AE678298-7FA6-B74F-80A0-0462454FCE4E}" type="presParOf" srcId="{BCD68210-5B04-6840-ADAD-E9761549E55D}" destId="{AC5F205F-1BD6-BB43-91A9-DF1C7EB86912}" srcOrd="1" destOrd="0" presId="urn:microsoft.com/office/officeart/2005/8/layout/hierarchy1"/>
    <dgm:cxn modelId="{9DA43FB9-DE56-F24E-BEBB-B9DDE2069FAA}" type="presParOf" srcId="{22570C50-72C8-F04B-8F4A-208AA2CE8B7A}" destId="{56181DE8-D6D3-6B48-BA96-4D7ECB66BEB4}" srcOrd="1" destOrd="0" presId="urn:microsoft.com/office/officeart/2005/8/layout/hierarchy1"/>
    <dgm:cxn modelId="{402C9039-7A3C-1542-81FB-0454EAFCB456}" type="presParOf" srcId="{56181DE8-D6D3-6B48-BA96-4D7ECB66BEB4}" destId="{1F174CC5-CB99-034D-9D7C-02B07709AF2C}" srcOrd="0" destOrd="0" presId="urn:microsoft.com/office/officeart/2005/8/layout/hierarchy1"/>
    <dgm:cxn modelId="{717C9906-CE27-9B42-954B-F032BD857D98}" type="presParOf" srcId="{56181DE8-D6D3-6B48-BA96-4D7ECB66BEB4}" destId="{E474F624-6F0F-9F46-9063-C1F1646AA649}" srcOrd="1" destOrd="0" presId="urn:microsoft.com/office/officeart/2005/8/layout/hierarchy1"/>
    <dgm:cxn modelId="{3F9BE1A3-4F44-AB44-9523-BFAC2448BCF7}" type="presParOf" srcId="{E474F624-6F0F-9F46-9063-C1F1646AA649}" destId="{D74FFB85-0532-8144-9CA8-9D949CDEE025}" srcOrd="0" destOrd="0" presId="urn:microsoft.com/office/officeart/2005/8/layout/hierarchy1"/>
    <dgm:cxn modelId="{4C8FF6AE-2404-8244-BB77-876B0ABFE4C0}" type="presParOf" srcId="{D74FFB85-0532-8144-9CA8-9D949CDEE025}" destId="{9DD61447-6CC4-CD4F-9B88-BE9589917268}" srcOrd="0" destOrd="0" presId="urn:microsoft.com/office/officeart/2005/8/layout/hierarchy1"/>
    <dgm:cxn modelId="{8E00351E-3000-F446-A0A0-09D8FAEA9DA1}" type="presParOf" srcId="{D74FFB85-0532-8144-9CA8-9D949CDEE025}" destId="{D2011608-6AD2-344D-AEA9-CC11908E4D99}" srcOrd="1" destOrd="0" presId="urn:microsoft.com/office/officeart/2005/8/layout/hierarchy1"/>
    <dgm:cxn modelId="{037DC5F2-EAB5-7C4F-BBF5-C9E0017A01A0}" type="presParOf" srcId="{E474F624-6F0F-9F46-9063-C1F1646AA649}" destId="{E43DB074-A226-FA4D-B8D9-397FFBA448F2}" srcOrd="1" destOrd="0" presId="urn:microsoft.com/office/officeart/2005/8/layout/hierarchy1"/>
    <dgm:cxn modelId="{3AFED345-6159-494F-8BED-D8CD51984BAB}" type="presParOf" srcId="{56181DE8-D6D3-6B48-BA96-4D7ECB66BEB4}" destId="{228F68B5-200E-7A46-95B5-08984BC3A932}" srcOrd="2" destOrd="0" presId="urn:microsoft.com/office/officeart/2005/8/layout/hierarchy1"/>
    <dgm:cxn modelId="{04236E2A-BF2C-414E-A0E4-3916E9F7CF09}" type="presParOf" srcId="{56181DE8-D6D3-6B48-BA96-4D7ECB66BEB4}" destId="{12E66FF0-5339-4C4A-A9AD-EF7576BBAADF}" srcOrd="3" destOrd="0" presId="urn:microsoft.com/office/officeart/2005/8/layout/hierarchy1"/>
    <dgm:cxn modelId="{D156370D-74AD-5443-AC72-3AE65B570A84}" type="presParOf" srcId="{12E66FF0-5339-4C4A-A9AD-EF7576BBAADF}" destId="{9D5A8759-E6C1-F84C-9980-8C5DF1438FF1}" srcOrd="0" destOrd="0" presId="urn:microsoft.com/office/officeart/2005/8/layout/hierarchy1"/>
    <dgm:cxn modelId="{F8D73EF2-ADB3-604D-9AE7-383C61BBEEDF}" type="presParOf" srcId="{9D5A8759-E6C1-F84C-9980-8C5DF1438FF1}" destId="{FF71B5C9-43A3-2742-BDBA-5AE84F2AF437}" srcOrd="0" destOrd="0" presId="urn:microsoft.com/office/officeart/2005/8/layout/hierarchy1"/>
    <dgm:cxn modelId="{5A65837C-17CF-EC4F-9D6D-883DC418ECA0}" type="presParOf" srcId="{9D5A8759-E6C1-F84C-9980-8C5DF1438FF1}" destId="{612C6495-474A-F546-BCA7-C6213B2F896A}" srcOrd="1" destOrd="0" presId="urn:microsoft.com/office/officeart/2005/8/layout/hierarchy1"/>
    <dgm:cxn modelId="{731F1E78-D3A0-D545-B8A5-58624AF48553}" type="presParOf" srcId="{12E66FF0-5339-4C4A-A9AD-EF7576BBAADF}" destId="{A35394C5-AE33-BD44-B6D1-2B10CBE01D8F}" srcOrd="1" destOrd="0" presId="urn:microsoft.com/office/officeart/2005/8/layout/hierarchy1"/>
    <dgm:cxn modelId="{13CC3662-2DE9-A342-9B14-A424C06F3BF0}" type="presParOf" srcId="{A35394C5-AE33-BD44-B6D1-2B10CBE01D8F}" destId="{1C43DC14-1710-D943-B6C1-09A449760235}" srcOrd="0" destOrd="0" presId="urn:microsoft.com/office/officeart/2005/8/layout/hierarchy1"/>
    <dgm:cxn modelId="{35DDB13E-80A3-2D41-88FB-E506F39DD16F}" type="presParOf" srcId="{A35394C5-AE33-BD44-B6D1-2B10CBE01D8F}" destId="{95B8C80B-D701-C048-95E6-6BE9CEF1C366}" srcOrd="1" destOrd="0" presId="urn:microsoft.com/office/officeart/2005/8/layout/hierarchy1"/>
    <dgm:cxn modelId="{150FDA5F-6B1B-E24B-BC1E-D76CA29C678B}" type="presParOf" srcId="{95B8C80B-D701-C048-95E6-6BE9CEF1C366}" destId="{86735A8A-CEB5-3E45-8171-8AFA50D7B976}" srcOrd="0" destOrd="0" presId="urn:microsoft.com/office/officeart/2005/8/layout/hierarchy1"/>
    <dgm:cxn modelId="{3C8D9048-AEB8-D841-9922-4523AC705C9E}" type="presParOf" srcId="{86735A8A-CEB5-3E45-8171-8AFA50D7B976}" destId="{F824A455-4CB5-694C-A91A-9C375BBA224B}" srcOrd="0" destOrd="0" presId="urn:microsoft.com/office/officeart/2005/8/layout/hierarchy1"/>
    <dgm:cxn modelId="{D50C0227-588C-A54A-A9F0-678E8C5175D2}" type="presParOf" srcId="{86735A8A-CEB5-3E45-8171-8AFA50D7B976}" destId="{837FB391-0A88-324D-A8D2-4847D1DF1013}" srcOrd="1" destOrd="0" presId="urn:microsoft.com/office/officeart/2005/8/layout/hierarchy1"/>
    <dgm:cxn modelId="{3F40FFD8-F1CE-9F44-B3A8-A5B10725E40F}" type="presParOf" srcId="{95B8C80B-D701-C048-95E6-6BE9CEF1C366}" destId="{AE76B880-F8A5-B446-BDBF-E334BC3C855D}" srcOrd="1" destOrd="0" presId="urn:microsoft.com/office/officeart/2005/8/layout/hierarchy1"/>
    <dgm:cxn modelId="{424BF2E4-EAE6-1948-A34E-8A534A7CEF10}" type="presParOf" srcId="{AE76B880-F8A5-B446-BDBF-E334BC3C855D}" destId="{6F641954-FA42-B740-9057-BC11211D8EB3}" srcOrd="0" destOrd="0" presId="urn:microsoft.com/office/officeart/2005/8/layout/hierarchy1"/>
    <dgm:cxn modelId="{32E88698-7568-E049-B3F4-04F540F09892}" type="presParOf" srcId="{AE76B880-F8A5-B446-BDBF-E334BC3C855D}" destId="{6FA2F2F0-ACED-BF42-9466-050CA9D72017}" srcOrd="1" destOrd="0" presId="urn:microsoft.com/office/officeart/2005/8/layout/hierarchy1"/>
    <dgm:cxn modelId="{B7D64A17-56EE-3744-A4A8-2F26ADA29227}" type="presParOf" srcId="{6FA2F2F0-ACED-BF42-9466-050CA9D72017}" destId="{BA740CA0-EB02-2043-9A34-0D87AE51B282}" srcOrd="0" destOrd="0" presId="urn:microsoft.com/office/officeart/2005/8/layout/hierarchy1"/>
    <dgm:cxn modelId="{27B6228D-5B9F-604C-9EF1-6778CA9BA25F}" type="presParOf" srcId="{BA740CA0-EB02-2043-9A34-0D87AE51B282}" destId="{5657459C-7652-064E-9FDC-0E6B1CFC617E}" srcOrd="0" destOrd="0" presId="urn:microsoft.com/office/officeart/2005/8/layout/hierarchy1"/>
    <dgm:cxn modelId="{8DD2DB51-6D45-5E40-9A92-C1E000F3DEAD}" type="presParOf" srcId="{BA740CA0-EB02-2043-9A34-0D87AE51B282}" destId="{52893693-28EC-EF48-B021-4AF23ADCE19D}" srcOrd="1" destOrd="0" presId="urn:microsoft.com/office/officeart/2005/8/layout/hierarchy1"/>
    <dgm:cxn modelId="{169F018F-CB90-A348-AD22-E09E87BC0865}" type="presParOf" srcId="{6FA2F2F0-ACED-BF42-9466-050CA9D72017}" destId="{A7A29479-A91E-204D-B4BD-B480A2855C57}" srcOrd="1" destOrd="0" presId="urn:microsoft.com/office/officeart/2005/8/layout/hierarchy1"/>
    <dgm:cxn modelId="{25DA5751-1133-744C-9BEC-5E7D2BA58781}" type="presParOf" srcId="{A7A29479-A91E-204D-B4BD-B480A2855C57}" destId="{02F37FE5-1845-A242-8769-24D6C684E1F6}" srcOrd="0" destOrd="0" presId="urn:microsoft.com/office/officeart/2005/8/layout/hierarchy1"/>
    <dgm:cxn modelId="{C0A7C17F-01F0-2F48-8C34-6499C7D74326}" type="presParOf" srcId="{A7A29479-A91E-204D-B4BD-B480A2855C57}" destId="{1BA1C1A1-68F5-7C49-B291-2D2D7A261582}" srcOrd="1" destOrd="0" presId="urn:microsoft.com/office/officeart/2005/8/layout/hierarchy1"/>
    <dgm:cxn modelId="{6D4E2C38-AFFC-764C-B9D8-4016BA62BDAA}" type="presParOf" srcId="{1BA1C1A1-68F5-7C49-B291-2D2D7A261582}" destId="{65B52419-E003-5A4D-B256-8B3A03EDEC56}" srcOrd="0" destOrd="0" presId="urn:microsoft.com/office/officeart/2005/8/layout/hierarchy1"/>
    <dgm:cxn modelId="{B3734925-62DF-E240-852B-C97EEC7D7EA3}" type="presParOf" srcId="{65B52419-E003-5A4D-B256-8B3A03EDEC56}" destId="{7BB629B5-FDE2-4940-8DD0-731390E9A35D}" srcOrd="0" destOrd="0" presId="urn:microsoft.com/office/officeart/2005/8/layout/hierarchy1"/>
    <dgm:cxn modelId="{57F9DD79-E4F1-3148-B7E6-8965C04EBCC1}" type="presParOf" srcId="{65B52419-E003-5A4D-B256-8B3A03EDEC56}" destId="{6771BDFA-7C27-744A-9D94-E71C87463C3B}" srcOrd="1" destOrd="0" presId="urn:microsoft.com/office/officeart/2005/8/layout/hierarchy1"/>
    <dgm:cxn modelId="{0BE299D2-A655-0A44-B83C-EC5C6586E3A8}" type="presParOf" srcId="{1BA1C1A1-68F5-7C49-B291-2D2D7A261582}" destId="{A495D109-FB36-CA41-AE2C-B6363CB2909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7BFFEC-9E6B-1F4D-8610-E68E0A078923}" type="doc">
      <dgm:prSet loTypeId="urn:microsoft.com/office/officeart/2005/8/layout/process2" loCatId="" qsTypeId="urn:microsoft.com/office/officeart/2005/8/quickstyle/simple5" qsCatId="simple" csTypeId="urn:microsoft.com/office/officeart/2005/8/colors/colorful4" csCatId="colorful" phldr="1"/>
      <dgm:spPr/>
    </dgm:pt>
    <dgm:pt modelId="{75E26497-36E8-414B-B0F2-E0EFF44C74C1}">
      <dgm:prSet phldrT="[Текст]"/>
      <dgm:spPr/>
      <dgm:t>
        <a:bodyPr/>
        <a:lstStyle/>
        <a:p>
          <a:r>
            <a:rPr lang="ru-RU" dirty="0"/>
            <a:t>1. Составление проекта бюджета</a:t>
          </a:r>
        </a:p>
      </dgm:t>
    </dgm:pt>
    <dgm:pt modelId="{F8F71F16-EC59-E645-802F-9182A38EB763}" type="parTrans" cxnId="{D11638A4-852C-C14F-AA52-FF2B9D68C717}">
      <dgm:prSet/>
      <dgm:spPr/>
      <dgm:t>
        <a:bodyPr/>
        <a:lstStyle/>
        <a:p>
          <a:endParaRPr lang="ru-RU"/>
        </a:p>
      </dgm:t>
    </dgm:pt>
    <dgm:pt modelId="{32ACE5F6-938B-BB4C-A17A-E8826862187C}" type="sibTrans" cxnId="{D11638A4-852C-C14F-AA52-FF2B9D68C717}">
      <dgm:prSet/>
      <dgm:spPr/>
      <dgm:t>
        <a:bodyPr/>
        <a:lstStyle/>
        <a:p>
          <a:endParaRPr lang="ru-RU"/>
        </a:p>
      </dgm:t>
    </dgm:pt>
    <dgm:pt modelId="{79C95D94-AB3F-4D46-B4B3-695232C454EA}">
      <dgm:prSet phldrT="[Текст]"/>
      <dgm:spPr/>
      <dgm:t>
        <a:bodyPr/>
        <a:lstStyle/>
        <a:p>
          <a:r>
            <a:rPr lang="ru-RU" dirty="0"/>
            <a:t>2. Рассмотрение и утверждение бюджета</a:t>
          </a:r>
        </a:p>
      </dgm:t>
    </dgm:pt>
    <dgm:pt modelId="{797D3CA8-7C64-EE42-84E3-4D2F3898C635}" type="parTrans" cxnId="{8012D9DE-B1F4-5647-B280-5054CD8D8FBD}">
      <dgm:prSet/>
      <dgm:spPr/>
      <dgm:t>
        <a:bodyPr/>
        <a:lstStyle/>
        <a:p>
          <a:endParaRPr lang="ru-RU"/>
        </a:p>
      </dgm:t>
    </dgm:pt>
    <dgm:pt modelId="{D0684A6C-62E3-9D42-BBF7-EE4C2FA47CA2}" type="sibTrans" cxnId="{8012D9DE-B1F4-5647-B280-5054CD8D8FBD}">
      <dgm:prSet/>
      <dgm:spPr/>
      <dgm:t>
        <a:bodyPr/>
        <a:lstStyle/>
        <a:p>
          <a:endParaRPr lang="ru-RU"/>
        </a:p>
      </dgm:t>
    </dgm:pt>
    <dgm:pt modelId="{D210AC35-6361-C046-9BFF-116FB438AE5A}">
      <dgm:prSet phldrT="[Текст]"/>
      <dgm:spPr/>
      <dgm:t>
        <a:bodyPr/>
        <a:lstStyle/>
        <a:p>
          <a:r>
            <a:rPr lang="ru-RU" dirty="0"/>
            <a:t>3. Исполнение бюджета</a:t>
          </a:r>
        </a:p>
      </dgm:t>
    </dgm:pt>
    <dgm:pt modelId="{38D23BFB-0874-164D-A889-C4AFCEE73546}" type="parTrans" cxnId="{C9D9527E-EA1B-8F41-9963-FE179E3129D4}">
      <dgm:prSet/>
      <dgm:spPr/>
      <dgm:t>
        <a:bodyPr/>
        <a:lstStyle/>
        <a:p>
          <a:endParaRPr lang="ru-RU"/>
        </a:p>
      </dgm:t>
    </dgm:pt>
    <dgm:pt modelId="{2696D5FF-FF0A-3747-8730-09F3A1B03797}" type="sibTrans" cxnId="{C9D9527E-EA1B-8F41-9963-FE179E3129D4}">
      <dgm:prSet/>
      <dgm:spPr/>
      <dgm:t>
        <a:bodyPr/>
        <a:lstStyle/>
        <a:p>
          <a:endParaRPr lang="ru-RU"/>
        </a:p>
      </dgm:t>
    </dgm:pt>
    <dgm:pt modelId="{DE6BEA82-43A8-5346-82B3-D4CF44AE5EC8}">
      <dgm:prSet/>
      <dgm:spPr/>
      <dgm:t>
        <a:bodyPr/>
        <a:lstStyle/>
        <a:p>
          <a:r>
            <a:rPr lang="ru-RU" dirty="0"/>
            <a:t>4. Отчет об исполнение бюджета</a:t>
          </a:r>
        </a:p>
      </dgm:t>
    </dgm:pt>
    <dgm:pt modelId="{49EA0D57-AD18-0941-8A7D-273209F5728E}" type="parTrans" cxnId="{C3482136-390A-C04C-AB74-60480EEEAE49}">
      <dgm:prSet/>
      <dgm:spPr/>
      <dgm:t>
        <a:bodyPr/>
        <a:lstStyle/>
        <a:p>
          <a:endParaRPr lang="ru-RU"/>
        </a:p>
      </dgm:t>
    </dgm:pt>
    <dgm:pt modelId="{F77467AA-7A93-554C-8A21-A54378814E54}" type="sibTrans" cxnId="{C3482136-390A-C04C-AB74-60480EEEAE49}">
      <dgm:prSet/>
      <dgm:spPr/>
      <dgm:t>
        <a:bodyPr/>
        <a:lstStyle/>
        <a:p>
          <a:endParaRPr lang="ru-RU"/>
        </a:p>
      </dgm:t>
    </dgm:pt>
    <dgm:pt modelId="{924AB528-6AFA-924C-A653-BE7072623C4F}" type="pres">
      <dgm:prSet presAssocID="{907BFFEC-9E6B-1F4D-8610-E68E0A078923}" presName="linearFlow" presStyleCnt="0">
        <dgm:presLayoutVars>
          <dgm:resizeHandles val="exact"/>
        </dgm:presLayoutVars>
      </dgm:prSet>
      <dgm:spPr/>
    </dgm:pt>
    <dgm:pt modelId="{45BB1B2D-EC34-1A44-8028-B1D0EB630DF8}" type="pres">
      <dgm:prSet presAssocID="{75E26497-36E8-414B-B0F2-E0EFF44C74C1}" presName="node" presStyleLbl="node1" presStyleIdx="0" presStyleCnt="4" custScaleX="251024">
        <dgm:presLayoutVars>
          <dgm:bulletEnabled val="1"/>
        </dgm:presLayoutVars>
      </dgm:prSet>
      <dgm:spPr/>
    </dgm:pt>
    <dgm:pt modelId="{507C1FBD-7139-B149-9D07-5A8508B57B84}" type="pres">
      <dgm:prSet presAssocID="{32ACE5F6-938B-BB4C-A17A-E8826862187C}" presName="sibTrans" presStyleLbl="sibTrans2D1" presStyleIdx="0" presStyleCnt="3"/>
      <dgm:spPr/>
    </dgm:pt>
    <dgm:pt modelId="{B6F6514B-66BA-0A43-AF51-036A230FA535}" type="pres">
      <dgm:prSet presAssocID="{32ACE5F6-938B-BB4C-A17A-E8826862187C}" presName="connectorText" presStyleLbl="sibTrans2D1" presStyleIdx="0" presStyleCnt="3"/>
      <dgm:spPr/>
    </dgm:pt>
    <dgm:pt modelId="{BCB5A466-A5F5-EF45-85AD-AAFDE6DE33C8}" type="pres">
      <dgm:prSet presAssocID="{79C95D94-AB3F-4D46-B4B3-695232C454EA}" presName="node" presStyleLbl="node1" presStyleIdx="1" presStyleCnt="4" custScaleX="255897">
        <dgm:presLayoutVars>
          <dgm:bulletEnabled val="1"/>
        </dgm:presLayoutVars>
      </dgm:prSet>
      <dgm:spPr/>
    </dgm:pt>
    <dgm:pt modelId="{692362DF-71C6-3141-9EAF-B8A56EA994D0}" type="pres">
      <dgm:prSet presAssocID="{D0684A6C-62E3-9D42-BBF7-EE4C2FA47CA2}" presName="sibTrans" presStyleLbl="sibTrans2D1" presStyleIdx="1" presStyleCnt="3"/>
      <dgm:spPr/>
    </dgm:pt>
    <dgm:pt modelId="{8C05A628-42DF-0047-8308-82E14EFD2388}" type="pres">
      <dgm:prSet presAssocID="{D0684A6C-62E3-9D42-BBF7-EE4C2FA47CA2}" presName="connectorText" presStyleLbl="sibTrans2D1" presStyleIdx="1" presStyleCnt="3"/>
      <dgm:spPr/>
    </dgm:pt>
    <dgm:pt modelId="{63C856B9-00F4-B148-B597-403EA87537C8}" type="pres">
      <dgm:prSet presAssocID="{D210AC35-6361-C046-9BFF-116FB438AE5A}" presName="node" presStyleLbl="node1" presStyleIdx="2" presStyleCnt="4" custScaleX="255897">
        <dgm:presLayoutVars>
          <dgm:bulletEnabled val="1"/>
        </dgm:presLayoutVars>
      </dgm:prSet>
      <dgm:spPr/>
    </dgm:pt>
    <dgm:pt modelId="{BBEF71B5-CB6C-A941-BF6F-305305BE9A54}" type="pres">
      <dgm:prSet presAssocID="{2696D5FF-FF0A-3747-8730-09F3A1B03797}" presName="sibTrans" presStyleLbl="sibTrans2D1" presStyleIdx="2" presStyleCnt="3"/>
      <dgm:spPr/>
    </dgm:pt>
    <dgm:pt modelId="{C7B7EDE1-BDDE-9E4E-90AA-396BBAC94217}" type="pres">
      <dgm:prSet presAssocID="{2696D5FF-FF0A-3747-8730-09F3A1B03797}" presName="connectorText" presStyleLbl="sibTrans2D1" presStyleIdx="2" presStyleCnt="3"/>
      <dgm:spPr/>
    </dgm:pt>
    <dgm:pt modelId="{6BD99ED8-37EC-1541-B0F2-A9AAF91AC6D2}" type="pres">
      <dgm:prSet presAssocID="{DE6BEA82-43A8-5346-82B3-D4CF44AE5EC8}" presName="node" presStyleLbl="node1" presStyleIdx="3" presStyleCnt="4" custScaleX="260259">
        <dgm:presLayoutVars>
          <dgm:bulletEnabled val="1"/>
        </dgm:presLayoutVars>
      </dgm:prSet>
      <dgm:spPr/>
    </dgm:pt>
  </dgm:ptLst>
  <dgm:cxnLst>
    <dgm:cxn modelId="{F4184A13-F94B-0E4C-B095-CB6D2A9945EB}" type="presOf" srcId="{32ACE5F6-938B-BB4C-A17A-E8826862187C}" destId="{B6F6514B-66BA-0A43-AF51-036A230FA535}" srcOrd="1" destOrd="0" presId="urn:microsoft.com/office/officeart/2005/8/layout/process2"/>
    <dgm:cxn modelId="{AE433F26-3EB1-3B4B-B3DD-F138117F6824}" type="presOf" srcId="{79C95D94-AB3F-4D46-B4B3-695232C454EA}" destId="{BCB5A466-A5F5-EF45-85AD-AAFDE6DE33C8}" srcOrd="0" destOrd="0" presId="urn:microsoft.com/office/officeart/2005/8/layout/process2"/>
    <dgm:cxn modelId="{C3482136-390A-C04C-AB74-60480EEEAE49}" srcId="{907BFFEC-9E6B-1F4D-8610-E68E0A078923}" destId="{DE6BEA82-43A8-5346-82B3-D4CF44AE5EC8}" srcOrd="3" destOrd="0" parTransId="{49EA0D57-AD18-0941-8A7D-273209F5728E}" sibTransId="{F77467AA-7A93-554C-8A21-A54378814E54}"/>
    <dgm:cxn modelId="{EADF113F-0C43-C94A-9162-325FB3927842}" type="presOf" srcId="{D0684A6C-62E3-9D42-BBF7-EE4C2FA47CA2}" destId="{8C05A628-42DF-0047-8308-82E14EFD2388}" srcOrd="1" destOrd="0" presId="urn:microsoft.com/office/officeart/2005/8/layout/process2"/>
    <dgm:cxn modelId="{B4CF6860-67D0-664A-BD76-6679C3D1171C}" type="presOf" srcId="{D210AC35-6361-C046-9BFF-116FB438AE5A}" destId="{63C856B9-00F4-B148-B597-403EA87537C8}" srcOrd="0" destOrd="0" presId="urn:microsoft.com/office/officeart/2005/8/layout/process2"/>
    <dgm:cxn modelId="{994E7445-A995-7148-A33E-697E4198E905}" type="presOf" srcId="{DE6BEA82-43A8-5346-82B3-D4CF44AE5EC8}" destId="{6BD99ED8-37EC-1541-B0F2-A9AAF91AC6D2}" srcOrd="0" destOrd="0" presId="urn:microsoft.com/office/officeart/2005/8/layout/process2"/>
    <dgm:cxn modelId="{87BE6147-55CB-FF49-AB55-F0EBB80111DF}" type="presOf" srcId="{75E26497-36E8-414B-B0F2-E0EFF44C74C1}" destId="{45BB1B2D-EC34-1A44-8028-B1D0EB630DF8}" srcOrd="0" destOrd="0" presId="urn:microsoft.com/office/officeart/2005/8/layout/process2"/>
    <dgm:cxn modelId="{C9D9527E-EA1B-8F41-9963-FE179E3129D4}" srcId="{907BFFEC-9E6B-1F4D-8610-E68E0A078923}" destId="{D210AC35-6361-C046-9BFF-116FB438AE5A}" srcOrd="2" destOrd="0" parTransId="{38D23BFB-0874-164D-A889-C4AFCEE73546}" sibTransId="{2696D5FF-FF0A-3747-8730-09F3A1B03797}"/>
    <dgm:cxn modelId="{29601F8E-3680-AF46-A426-F892C93E8CDE}" type="presOf" srcId="{32ACE5F6-938B-BB4C-A17A-E8826862187C}" destId="{507C1FBD-7139-B149-9D07-5A8508B57B84}" srcOrd="0" destOrd="0" presId="urn:microsoft.com/office/officeart/2005/8/layout/process2"/>
    <dgm:cxn modelId="{9BDA9D9F-B5B1-8243-9345-E009646B8244}" type="presOf" srcId="{2696D5FF-FF0A-3747-8730-09F3A1B03797}" destId="{BBEF71B5-CB6C-A941-BF6F-305305BE9A54}" srcOrd="0" destOrd="0" presId="urn:microsoft.com/office/officeart/2005/8/layout/process2"/>
    <dgm:cxn modelId="{D11638A4-852C-C14F-AA52-FF2B9D68C717}" srcId="{907BFFEC-9E6B-1F4D-8610-E68E0A078923}" destId="{75E26497-36E8-414B-B0F2-E0EFF44C74C1}" srcOrd="0" destOrd="0" parTransId="{F8F71F16-EC59-E645-802F-9182A38EB763}" sibTransId="{32ACE5F6-938B-BB4C-A17A-E8826862187C}"/>
    <dgm:cxn modelId="{7558F4B1-AB46-4249-8F1A-8927D83895AE}" type="presOf" srcId="{2696D5FF-FF0A-3747-8730-09F3A1B03797}" destId="{C7B7EDE1-BDDE-9E4E-90AA-396BBAC94217}" srcOrd="1" destOrd="0" presId="urn:microsoft.com/office/officeart/2005/8/layout/process2"/>
    <dgm:cxn modelId="{C36F40DC-934A-9949-899D-834FAA88E1D0}" type="presOf" srcId="{D0684A6C-62E3-9D42-BBF7-EE4C2FA47CA2}" destId="{692362DF-71C6-3141-9EAF-B8A56EA994D0}" srcOrd="0" destOrd="0" presId="urn:microsoft.com/office/officeart/2005/8/layout/process2"/>
    <dgm:cxn modelId="{8012D9DE-B1F4-5647-B280-5054CD8D8FBD}" srcId="{907BFFEC-9E6B-1F4D-8610-E68E0A078923}" destId="{79C95D94-AB3F-4D46-B4B3-695232C454EA}" srcOrd="1" destOrd="0" parTransId="{797D3CA8-7C64-EE42-84E3-4D2F3898C635}" sibTransId="{D0684A6C-62E3-9D42-BBF7-EE4C2FA47CA2}"/>
    <dgm:cxn modelId="{A5FC18FA-BBA6-2047-ADFB-5B54D524ECEB}" type="presOf" srcId="{907BFFEC-9E6B-1F4D-8610-E68E0A078923}" destId="{924AB528-6AFA-924C-A653-BE7072623C4F}" srcOrd="0" destOrd="0" presId="urn:microsoft.com/office/officeart/2005/8/layout/process2"/>
    <dgm:cxn modelId="{443B02E1-1553-0C4B-ABDE-4895132FD74A}" type="presParOf" srcId="{924AB528-6AFA-924C-A653-BE7072623C4F}" destId="{45BB1B2D-EC34-1A44-8028-B1D0EB630DF8}" srcOrd="0" destOrd="0" presId="urn:microsoft.com/office/officeart/2005/8/layout/process2"/>
    <dgm:cxn modelId="{A495CE13-494E-A94B-8213-843612C02C17}" type="presParOf" srcId="{924AB528-6AFA-924C-A653-BE7072623C4F}" destId="{507C1FBD-7139-B149-9D07-5A8508B57B84}" srcOrd="1" destOrd="0" presId="urn:microsoft.com/office/officeart/2005/8/layout/process2"/>
    <dgm:cxn modelId="{B88D8B94-C7D1-0443-9956-BDC3ACD0A17B}" type="presParOf" srcId="{507C1FBD-7139-B149-9D07-5A8508B57B84}" destId="{B6F6514B-66BA-0A43-AF51-036A230FA535}" srcOrd="0" destOrd="0" presId="urn:microsoft.com/office/officeart/2005/8/layout/process2"/>
    <dgm:cxn modelId="{68616227-5A72-2941-A127-E37025BA5FED}" type="presParOf" srcId="{924AB528-6AFA-924C-A653-BE7072623C4F}" destId="{BCB5A466-A5F5-EF45-85AD-AAFDE6DE33C8}" srcOrd="2" destOrd="0" presId="urn:microsoft.com/office/officeart/2005/8/layout/process2"/>
    <dgm:cxn modelId="{C43EC907-1570-7C4A-8288-87BDD155A868}" type="presParOf" srcId="{924AB528-6AFA-924C-A653-BE7072623C4F}" destId="{692362DF-71C6-3141-9EAF-B8A56EA994D0}" srcOrd="3" destOrd="0" presId="urn:microsoft.com/office/officeart/2005/8/layout/process2"/>
    <dgm:cxn modelId="{FC2BC916-4285-424F-BA41-A836F7EF92E5}" type="presParOf" srcId="{692362DF-71C6-3141-9EAF-B8A56EA994D0}" destId="{8C05A628-42DF-0047-8308-82E14EFD2388}" srcOrd="0" destOrd="0" presId="urn:microsoft.com/office/officeart/2005/8/layout/process2"/>
    <dgm:cxn modelId="{6A642423-03BE-9541-92BA-265182CF026E}" type="presParOf" srcId="{924AB528-6AFA-924C-A653-BE7072623C4F}" destId="{63C856B9-00F4-B148-B597-403EA87537C8}" srcOrd="4" destOrd="0" presId="urn:microsoft.com/office/officeart/2005/8/layout/process2"/>
    <dgm:cxn modelId="{E082E674-EB81-0943-98C5-FCFD8D57FD35}" type="presParOf" srcId="{924AB528-6AFA-924C-A653-BE7072623C4F}" destId="{BBEF71B5-CB6C-A941-BF6F-305305BE9A54}" srcOrd="5" destOrd="0" presId="urn:microsoft.com/office/officeart/2005/8/layout/process2"/>
    <dgm:cxn modelId="{2142EB75-3DF9-424F-87C3-6503A13AFBF5}" type="presParOf" srcId="{BBEF71B5-CB6C-A941-BF6F-305305BE9A54}" destId="{C7B7EDE1-BDDE-9E4E-90AA-396BBAC94217}" srcOrd="0" destOrd="0" presId="urn:microsoft.com/office/officeart/2005/8/layout/process2"/>
    <dgm:cxn modelId="{6F41BB44-E420-DB43-9841-CF191F93BA59}" type="presParOf" srcId="{924AB528-6AFA-924C-A653-BE7072623C4F}" destId="{6BD99ED8-37EC-1541-B0F2-A9AAF91AC6D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8F876A-3C12-A345-829D-9E0F2307FA06}" type="doc">
      <dgm:prSet loTypeId="urn:microsoft.com/office/officeart/2005/8/layout/radial3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0F917AA-1B9B-944B-ABE4-0A30C691894F}">
      <dgm:prSet phldrT="[Текст]"/>
      <dgm:spPr/>
      <dgm:t>
        <a:bodyPr/>
        <a:lstStyle/>
        <a:p>
          <a:r>
            <a:rPr lang="ru-RU" dirty="0"/>
            <a:t>Гарантия</a:t>
          </a:r>
        </a:p>
      </dgm:t>
    </dgm:pt>
    <dgm:pt modelId="{98F5EA18-35E7-9145-BE01-D3F5CEE80424}" type="parTrans" cxnId="{CEFE179E-120C-ED4E-8BAE-2DDD6F5D4DB3}">
      <dgm:prSet/>
      <dgm:spPr/>
      <dgm:t>
        <a:bodyPr/>
        <a:lstStyle/>
        <a:p>
          <a:endParaRPr lang="ru-RU"/>
        </a:p>
      </dgm:t>
    </dgm:pt>
    <dgm:pt modelId="{4514EA82-997E-174C-8686-1C6BC7D10C58}" type="sibTrans" cxnId="{CEFE179E-120C-ED4E-8BAE-2DDD6F5D4DB3}">
      <dgm:prSet/>
      <dgm:spPr/>
      <dgm:t>
        <a:bodyPr/>
        <a:lstStyle/>
        <a:p>
          <a:endParaRPr lang="ru-RU"/>
        </a:p>
      </dgm:t>
    </dgm:pt>
    <dgm:pt modelId="{88DC5E14-8BDC-AF4B-B5DC-B219A1CF531F}">
      <dgm:prSet phldrT="[Текст]" custT="1"/>
      <dgm:spPr/>
      <dgm:t>
        <a:bodyPr/>
        <a:lstStyle/>
        <a:p>
          <a:r>
            <a:rPr lang="ru-RU" sz="2000" dirty="0"/>
            <a:t>Гарант</a:t>
          </a:r>
        </a:p>
      </dgm:t>
    </dgm:pt>
    <dgm:pt modelId="{5603983A-E8FC-F146-A5F0-C1F12029D083}" type="parTrans" cxnId="{F4A1259C-4CB1-2041-BF7F-3F8A8463A34F}">
      <dgm:prSet/>
      <dgm:spPr/>
      <dgm:t>
        <a:bodyPr/>
        <a:lstStyle/>
        <a:p>
          <a:endParaRPr lang="ru-RU"/>
        </a:p>
      </dgm:t>
    </dgm:pt>
    <dgm:pt modelId="{1254FBF2-D313-0A4A-A352-84FE897662C8}" type="sibTrans" cxnId="{F4A1259C-4CB1-2041-BF7F-3F8A8463A34F}">
      <dgm:prSet/>
      <dgm:spPr/>
      <dgm:t>
        <a:bodyPr/>
        <a:lstStyle/>
        <a:p>
          <a:endParaRPr lang="ru-RU"/>
        </a:p>
      </dgm:t>
    </dgm:pt>
    <dgm:pt modelId="{18169FA8-B8B1-F449-9B10-D356D5FD0E04}">
      <dgm:prSet phldrT="[Текст]" custT="1"/>
      <dgm:spPr/>
      <dgm:t>
        <a:bodyPr/>
        <a:lstStyle/>
        <a:p>
          <a:r>
            <a:rPr lang="ru-RU" sz="1400" dirty="0"/>
            <a:t>Бенефициар - кредитор</a:t>
          </a:r>
        </a:p>
      </dgm:t>
    </dgm:pt>
    <dgm:pt modelId="{4135822B-E3D3-1F4F-9ED2-E69215D5863E}" type="parTrans" cxnId="{4403D6FB-68DC-1646-A5CE-EF32AE727708}">
      <dgm:prSet/>
      <dgm:spPr/>
      <dgm:t>
        <a:bodyPr/>
        <a:lstStyle/>
        <a:p>
          <a:endParaRPr lang="ru-RU"/>
        </a:p>
      </dgm:t>
    </dgm:pt>
    <dgm:pt modelId="{D1760496-EAEF-8444-A7FC-12F8C9985804}" type="sibTrans" cxnId="{4403D6FB-68DC-1646-A5CE-EF32AE727708}">
      <dgm:prSet/>
      <dgm:spPr/>
      <dgm:t>
        <a:bodyPr/>
        <a:lstStyle/>
        <a:p>
          <a:endParaRPr lang="ru-RU"/>
        </a:p>
      </dgm:t>
    </dgm:pt>
    <dgm:pt modelId="{FE07B607-3204-F248-BE83-30D692F0B798}">
      <dgm:prSet phldrT="[Текст]"/>
      <dgm:spPr/>
      <dgm:t>
        <a:bodyPr/>
        <a:lstStyle/>
        <a:p>
          <a:r>
            <a:rPr lang="ru-RU"/>
            <a:t>Агент </a:t>
          </a:r>
        </a:p>
      </dgm:t>
    </dgm:pt>
    <dgm:pt modelId="{5BBF8511-B001-B742-9106-D2F0F5EE6924}" type="parTrans" cxnId="{B51AA944-78BA-424E-BFC9-1C60C869EA36}">
      <dgm:prSet/>
      <dgm:spPr/>
      <dgm:t>
        <a:bodyPr/>
        <a:lstStyle/>
        <a:p>
          <a:endParaRPr lang="ru-RU"/>
        </a:p>
      </dgm:t>
    </dgm:pt>
    <dgm:pt modelId="{3A401A07-A472-FD4A-AFF7-FC6CE42696E3}" type="sibTrans" cxnId="{B51AA944-78BA-424E-BFC9-1C60C869EA36}">
      <dgm:prSet/>
      <dgm:spPr/>
      <dgm:t>
        <a:bodyPr/>
        <a:lstStyle/>
        <a:p>
          <a:endParaRPr lang="ru-RU"/>
        </a:p>
      </dgm:t>
    </dgm:pt>
    <dgm:pt modelId="{3A45C327-67F3-DB47-80E2-CC9138C1E220}">
      <dgm:prSet phldrT="[Текст]" custT="1"/>
      <dgm:spPr/>
      <dgm:t>
        <a:bodyPr/>
        <a:lstStyle/>
        <a:p>
          <a:r>
            <a:rPr lang="ru-RU" sz="1800" dirty="0"/>
            <a:t>Принципал – должник</a:t>
          </a:r>
        </a:p>
      </dgm:t>
    </dgm:pt>
    <dgm:pt modelId="{CE265058-7B5B-1E4E-A02B-EB0823726945}" type="parTrans" cxnId="{F89F0132-0C1B-934B-A604-98AC642A3FFE}">
      <dgm:prSet/>
      <dgm:spPr/>
      <dgm:t>
        <a:bodyPr/>
        <a:lstStyle/>
        <a:p>
          <a:endParaRPr lang="ru-RU"/>
        </a:p>
      </dgm:t>
    </dgm:pt>
    <dgm:pt modelId="{41DBB472-B7D7-0044-B795-C32D5E8D84A8}" type="sibTrans" cxnId="{F89F0132-0C1B-934B-A604-98AC642A3FFE}">
      <dgm:prSet/>
      <dgm:spPr/>
      <dgm:t>
        <a:bodyPr/>
        <a:lstStyle/>
        <a:p>
          <a:endParaRPr lang="ru-RU"/>
        </a:p>
      </dgm:t>
    </dgm:pt>
    <dgm:pt modelId="{8C36152E-5E9A-8643-A68F-1E80FCD61981}" type="pres">
      <dgm:prSet presAssocID="{098F876A-3C12-A345-829D-9E0F2307FA06}" presName="composite" presStyleCnt="0">
        <dgm:presLayoutVars>
          <dgm:chMax val="1"/>
          <dgm:dir/>
          <dgm:resizeHandles val="exact"/>
        </dgm:presLayoutVars>
      </dgm:prSet>
      <dgm:spPr/>
    </dgm:pt>
    <dgm:pt modelId="{CF7EF9D8-1C8E-434E-A259-0002C25FA954}" type="pres">
      <dgm:prSet presAssocID="{098F876A-3C12-A345-829D-9E0F2307FA06}" presName="radial" presStyleCnt="0">
        <dgm:presLayoutVars>
          <dgm:animLvl val="ctr"/>
        </dgm:presLayoutVars>
      </dgm:prSet>
      <dgm:spPr/>
    </dgm:pt>
    <dgm:pt modelId="{1C633AA7-F0F7-C04F-A02F-22E6A276C1D6}" type="pres">
      <dgm:prSet presAssocID="{20F917AA-1B9B-944B-ABE4-0A30C691894F}" presName="centerShape" presStyleLbl="vennNode1" presStyleIdx="0" presStyleCnt="5"/>
      <dgm:spPr/>
    </dgm:pt>
    <dgm:pt modelId="{B659606F-BF54-E947-9BF5-774D2D889D59}" type="pres">
      <dgm:prSet presAssocID="{88DC5E14-8BDC-AF4B-B5DC-B219A1CF531F}" presName="node" presStyleLbl="vennNode1" presStyleIdx="1" presStyleCnt="5" custScaleX="148107" custScaleY="100071">
        <dgm:presLayoutVars>
          <dgm:bulletEnabled val="1"/>
        </dgm:presLayoutVars>
      </dgm:prSet>
      <dgm:spPr/>
    </dgm:pt>
    <dgm:pt modelId="{536F1856-013E-D84D-9E32-46BCAF44BFBC}" type="pres">
      <dgm:prSet presAssocID="{18169FA8-B8B1-F449-9B10-D356D5FD0E04}" presName="node" presStyleLbl="vennNode1" presStyleIdx="2" presStyleCnt="5" custScaleX="144557" custScaleY="124090">
        <dgm:presLayoutVars>
          <dgm:bulletEnabled val="1"/>
        </dgm:presLayoutVars>
      </dgm:prSet>
      <dgm:spPr/>
    </dgm:pt>
    <dgm:pt modelId="{E18899CB-531B-BC4F-9977-353EA8E22445}" type="pres">
      <dgm:prSet presAssocID="{FE07B607-3204-F248-BE83-30D692F0B798}" presName="node" presStyleLbl="vennNode1" presStyleIdx="3" presStyleCnt="5" custScaleX="185568" custScaleY="96635">
        <dgm:presLayoutVars>
          <dgm:bulletEnabled val="1"/>
        </dgm:presLayoutVars>
      </dgm:prSet>
      <dgm:spPr/>
    </dgm:pt>
    <dgm:pt modelId="{8A249C1D-5E2E-C84E-8E55-461D209D0E75}" type="pres">
      <dgm:prSet presAssocID="{3A45C327-67F3-DB47-80E2-CC9138C1E220}" presName="node" presStyleLbl="vennNode1" presStyleIdx="4" presStyleCnt="5" custScaleX="162080" custScaleY="103018">
        <dgm:presLayoutVars>
          <dgm:bulletEnabled val="1"/>
        </dgm:presLayoutVars>
      </dgm:prSet>
      <dgm:spPr/>
    </dgm:pt>
  </dgm:ptLst>
  <dgm:cxnLst>
    <dgm:cxn modelId="{51EAE123-9E93-494C-AFE0-75DC56F953C8}" type="presOf" srcId="{3A45C327-67F3-DB47-80E2-CC9138C1E220}" destId="{8A249C1D-5E2E-C84E-8E55-461D209D0E75}" srcOrd="0" destOrd="0" presId="urn:microsoft.com/office/officeart/2005/8/layout/radial3"/>
    <dgm:cxn modelId="{F89F0132-0C1B-934B-A604-98AC642A3FFE}" srcId="{20F917AA-1B9B-944B-ABE4-0A30C691894F}" destId="{3A45C327-67F3-DB47-80E2-CC9138C1E220}" srcOrd="3" destOrd="0" parTransId="{CE265058-7B5B-1E4E-A02B-EB0823726945}" sibTransId="{41DBB472-B7D7-0044-B795-C32D5E8D84A8}"/>
    <dgm:cxn modelId="{B51AA944-78BA-424E-BFC9-1C60C869EA36}" srcId="{20F917AA-1B9B-944B-ABE4-0A30C691894F}" destId="{FE07B607-3204-F248-BE83-30D692F0B798}" srcOrd="2" destOrd="0" parTransId="{5BBF8511-B001-B742-9106-D2F0F5EE6924}" sibTransId="{3A401A07-A472-FD4A-AFF7-FC6CE42696E3}"/>
    <dgm:cxn modelId="{953AA050-21BB-0848-AE70-E235F39AFF68}" type="presOf" srcId="{098F876A-3C12-A345-829D-9E0F2307FA06}" destId="{8C36152E-5E9A-8643-A68F-1E80FCD61981}" srcOrd="0" destOrd="0" presId="urn:microsoft.com/office/officeart/2005/8/layout/radial3"/>
    <dgm:cxn modelId="{C9D99957-C69C-4E43-B5F0-E7B32315F5B7}" type="presOf" srcId="{FE07B607-3204-F248-BE83-30D692F0B798}" destId="{E18899CB-531B-BC4F-9977-353EA8E22445}" srcOrd="0" destOrd="0" presId="urn:microsoft.com/office/officeart/2005/8/layout/radial3"/>
    <dgm:cxn modelId="{F4A1259C-4CB1-2041-BF7F-3F8A8463A34F}" srcId="{20F917AA-1B9B-944B-ABE4-0A30C691894F}" destId="{88DC5E14-8BDC-AF4B-B5DC-B219A1CF531F}" srcOrd="0" destOrd="0" parTransId="{5603983A-E8FC-F146-A5F0-C1F12029D083}" sibTransId="{1254FBF2-D313-0A4A-A352-84FE897662C8}"/>
    <dgm:cxn modelId="{CEFE179E-120C-ED4E-8BAE-2DDD6F5D4DB3}" srcId="{098F876A-3C12-A345-829D-9E0F2307FA06}" destId="{20F917AA-1B9B-944B-ABE4-0A30C691894F}" srcOrd="0" destOrd="0" parTransId="{98F5EA18-35E7-9145-BE01-D3F5CEE80424}" sibTransId="{4514EA82-997E-174C-8686-1C6BC7D10C58}"/>
    <dgm:cxn modelId="{21D7A29E-027C-A744-AE9B-D1F461A45C08}" type="presOf" srcId="{20F917AA-1B9B-944B-ABE4-0A30C691894F}" destId="{1C633AA7-F0F7-C04F-A02F-22E6A276C1D6}" srcOrd="0" destOrd="0" presId="urn:microsoft.com/office/officeart/2005/8/layout/radial3"/>
    <dgm:cxn modelId="{0D89C8A3-5821-E547-89AD-6ED29F3D560B}" type="presOf" srcId="{88DC5E14-8BDC-AF4B-B5DC-B219A1CF531F}" destId="{B659606F-BF54-E947-9BF5-774D2D889D59}" srcOrd="0" destOrd="0" presId="urn:microsoft.com/office/officeart/2005/8/layout/radial3"/>
    <dgm:cxn modelId="{9554D0A5-C035-2547-89EB-61202F07B1F0}" type="presOf" srcId="{18169FA8-B8B1-F449-9B10-D356D5FD0E04}" destId="{536F1856-013E-D84D-9E32-46BCAF44BFBC}" srcOrd="0" destOrd="0" presId="urn:microsoft.com/office/officeart/2005/8/layout/radial3"/>
    <dgm:cxn modelId="{4403D6FB-68DC-1646-A5CE-EF32AE727708}" srcId="{20F917AA-1B9B-944B-ABE4-0A30C691894F}" destId="{18169FA8-B8B1-F449-9B10-D356D5FD0E04}" srcOrd="1" destOrd="0" parTransId="{4135822B-E3D3-1F4F-9ED2-E69215D5863E}" sibTransId="{D1760496-EAEF-8444-A7FC-12F8C9985804}"/>
    <dgm:cxn modelId="{EB543F62-B2A1-9D47-88A2-E4C374C74F90}" type="presParOf" srcId="{8C36152E-5E9A-8643-A68F-1E80FCD61981}" destId="{CF7EF9D8-1C8E-434E-A259-0002C25FA954}" srcOrd="0" destOrd="0" presId="urn:microsoft.com/office/officeart/2005/8/layout/radial3"/>
    <dgm:cxn modelId="{5DF09DA1-69A8-3045-ADF5-47D09ECF623D}" type="presParOf" srcId="{CF7EF9D8-1C8E-434E-A259-0002C25FA954}" destId="{1C633AA7-F0F7-C04F-A02F-22E6A276C1D6}" srcOrd="0" destOrd="0" presId="urn:microsoft.com/office/officeart/2005/8/layout/radial3"/>
    <dgm:cxn modelId="{76BB9484-B98A-DD4C-8E30-44A21F85D362}" type="presParOf" srcId="{CF7EF9D8-1C8E-434E-A259-0002C25FA954}" destId="{B659606F-BF54-E947-9BF5-774D2D889D59}" srcOrd="1" destOrd="0" presId="urn:microsoft.com/office/officeart/2005/8/layout/radial3"/>
    <dgm:cxn modelId="{25A7D10A-4B01-C545-BC7F-55A2DC3193DC}" type="presParOf" srcId="{CF7EF9D8-1C8E-434E-A259-0002C25FA954}" destId="{536F1856-013E-D84D-9E32-46BCAF44BFBC}" srcOrd="2" destOrd="0" presId="urn:microsoft.com/office/officeart/2005/8/layout/radial3"/>
    <dgm:cxn modelId="{5628C7C3-DB9F-FF40-8072-C08D16DB7EF6}" type="presParOf" srcId="{CF7EF9D8-1C8E-434E-A259-0002C25FA954}" destId="{E18899CB-531B-BC4F-9977-353EA8E22445}" srcOrd="3" destOrd="0" presId="urn:microsoft.com/office/officeart/2005/8/layout/radial3"/>
    <dgm:cxn modelId="{3A317F15-81DE-6A4A-9545-304387189B4B}" type="presParOf" srcId="{CF7EF9D8-1C8E-434E-A259-0002C25FA954}" destId="{8A249C1D-5E2E-C84E-8E55-461D209D0E75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A2D365-AA70-49F2-BAEA-D009A24DE451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1B709D7-4D35-4FE6-A298-D0FF299B22F2}">
      <dgm:prSet phldrT="[Текст]" custT="1"/>
      <dgm:spPr/>
      <dgm:t>
        <a:bodyPr/>
        <a:lstStyle/>
        <a:p>
          <a:r>
            <a:rPr lang="ru-RU" sz="2000" b="0" i="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Проекты инициативного бюджетирования</a:t>
          </a:r>
          <a:endParaRPr lang="ru-RU" sz="2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41503725-9CDB-48D7-93D5-6C2E17437128}" type="parTrans" cxnId="{57396D14-7D33-4316-BCF8-C187DA3BD2C5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3B1977B7-4793-4C25-8635-9550BED44A68}" type="sibTrans" cxnId="{57396D14-7D33-4316-BCF8-C187DA3BD2C5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74D9467F-AD11-4C4D-A14E-AB792099C09D}">
      <dgm:prSet phldrT="[Текст]" custT="1"/>
      <dgm:spPr/>
      <dgm:t>
        <a:bodyPr/>
        <a:lstStyle/>
        <a:p>
          <a:r>
            <a:rPr lang="ru-RU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Семинары с финансовыми органами</a:t>
          </a:r>
        </a:p>
      </dgm:t>
    </dgm:pt>
    <dgm:pt modelId="{CB9ED7B4-A9F9-48EF-BB54-E42DCF23DAE6}" type="parTrans" cxnId="{B31DE88B-FFDC-4D0D-B3D3-0489DC15343C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7156B91A-413E-4C21-AC34-B07512EF0BCE}" type="sibTrans" cxnId="{B31DE88B-FFDC-4D0D-B3D3-0489DC15343C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6627EDA-9B76-4A79-A6DB-FD137C4A3C13}">
      <dgm:prSet phldrT="[Текст]" custT="1"/>
      <dgm:spPr/>
      <dgm:t>
        <a:bodyPr/>
        <a:lstStyle/>
        <a:p>
          <a:r>
            <a:rPr lang="ru-RU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Конкурс </a:t>
          </a:r>
          <a:r>
            <a:rPr lang="ru-RU" sz="2000" b="0" i="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по представлению бюджета для граждан</a:t>
          </a:r>
          <a:endParaRPr lang="ru-RU" sz="2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A642671-2ACC-43C1-BB0A-612A219E14E7}" type="parTrans" cxnId="{BD22FC29-2F1E-4F42-92DE-75302D59209B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4DFFDAA-8675-4F07-885D-67D73A19A085}" type="sibTrans" cxnId="{BD22FC29-2F1E-4F42-92DE-75302D59209B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8077E9B2-F4B0-4306-B528-03D48CC4F1A3}">
      <dgm:prSet custT="1"/>
      <dgm:spPr/>
      <dgm:t>
        <a:bodyPr/>
        <a:lstStyle/>
        <a:p>
          <a:r>
            <a:rPr lang="ru-RU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Ежегодный </a:t>
          </a:r>
          <a:r>
            <a:rPr lang="ru-RU" sz="2000" b="0" i="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конкурс «Лучший налогоплательщик»</a:t>
          </a:r>
          <a:endParaRPr lang="ru-RU" sz="20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2C90B2D-0721-4757-B98D-670E5B474E98}" type="parTrans" cxnId="{049F7969-630B-4BBE-9382-673097944D9F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AA85171-F3C4-4BD3-8494-1A31D5AD473E}" type="sibTrans" cxnId="{049F7969-630B-4BBE-9382-673097944D9F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E5A8F7FF-F652-4F58-A62C-6EB953AE7153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Ежегодные совещания по организации работы</a:t>
          </a:r>
        </a:p>
      </dgm:t>
    </dgm:pt>
    <dgm:pt modelId="{EDC1080A-9B5D-4427-ABB6-117BA389CAB9}" type="parTrans" cxnId="{6758FFD0-7F1F-49D4-A43C-2C6EF3B8A403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A2A2F199-7244-4419-8527-C11485E57937}" type="sibTrans" cxnId="{6758FFD0-7F1F-49D4-A43C-2C6EF3B8A403}">
      <dgm:prSet/>
      <dgm:spPr/>
      <dgm:t>
        <a:bodyPr/>
        <a:lstStyle/>
        <a:p>
          <a:endParaRPr lang="ru-RU" sz="200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1A88438-4085-4F8D-814A-50EBFFFCDF49}" type="pres">
      <dgm:prSet presAssocID="{50A2D365-AA70-49F2-BAEA-D009A24DE451}" presName="Name0" presStyleCnt="0">
        <dgm:presLayoutVars>
          <dgm:chMax val="7"/>
          <dgm:chPref val="7"/>
          <dgm:dir/>
        </dgm:presLayoutVars>
      </dgm:prSet>
      <dgm:spPr/>
    </dgm:pt>
    <dgm:pt modelId="{9E88DD9B-9ED1-400C-9BAD-DB6290A4F5DC}" type="pres">
      <dgm:prSet presAssocID="{50A2D365-AA70-49F2-BAEA-D009A24DE451}" presName="Name1" presStyleCnt="0"/>
      <dgm:spPr/>
    </dgm:pt>
    <dgm:pt modelId="{64B6F40B-E505-4BDE-8F33-C169C1552765}" type="pres">
      <dgm:prSet presAssocID="{50A2D365-AA70-49F2-BAEA-D009A24DE451}" presName="cycle" presStyleCnt="0"/>
      <dgm:spPr/>
    </dgm:pt>
    <dgm:pt modelId="{592002B6-EF0D-49A3-8EF8-82E3AB48B80F}" type="pres">
      <dgm:prSet presAssocID="{50A2D365-AA70-49F2-BAEA-D009A24DE451}" presName="srcNode" presStyleLbl="node1" presStyleIdx="0" presStyleCnt="5"/>
      <dgm:spPr/>
    </dgm:pt>
    <dgm:pt modelId="{B358D827-A92F-446F-A24C-743C4E30940A}" type="pres">
      <dgm:prSet presAssocID="{50A2D365-AA70-49F2-BAEA-D009A24DE451}" presName="conn" presStyleLbl="parChTrans1D2" presStyleIdx="0" presStyleCnt="1"/>
      <dgm:spPr/>
    </dgm:pt>
    <dgm:pt modelId="{F8B134CE-88A7-44C3-8031-E634B259D600}" type="pres">
      <dgm:prSet presAssocID="{50A2D365-AA70-49F2-BAEA-D009A24DE451}" presName="extraNode" presStyleLbl="node1" presStyleIdx="0" presStyleCnt="5"/>
      <dgm:spPr/>
    </dgm:pt>
    <dgm:pt modelId="{59F55CE8-4840-4364-83D1-30BC6B0D10A4}" type="pres">
      <dgm:prSet presAssocID="{50A2D365-AA70-49F2-BAEA-D009A24DE451}" presName="dstNode" presStyleLbl="node1" presStyleIdx="0" presStyleCnt="5"/>
      <dgm:spPr/>
    </dgm:pt>
    <dgm:pt modelId="{90DEDF29-6F89-44A7-AE6E-9300744A58B2}" type="pres">
      <dgm:prSet presAssocID="{E1B709D7-4D35-4FE6-A298-D0FF299B22F2}" presName="text_1" presStyleLbl="node1" presStyleIdx="0" presStyleCnt="5">
        <dgm:presLayoutVars>
          <dgm:bulletEnabled val="1"/>
        </dgm:presLayoutVars>
      </dgm:prSet>
      <dgm:spPr/>
    </dgm:pt>
    <dgm:pt modelId="{F3615FEF-8E03-4EF8-8620-17DA6081732E}" type="pres">
      <dgm:prSet presAssocID="{E1B709D7-4D35-4FE6-A298-D0FF299B22F2}" presName="accent_1" presStyleCnt="0"/>
      <dgm:spPr/>
    </dgm:pt>
    <dgm:pt modelId="{D9955606-5FB9-443D-BA86-9107D1DFF5C3}" type="pres">
      <dgm:prSet presAssocID="{E1B709D7-4D35-4FE6-A298-D0FF299B22F2}" presName="accentRepeatNode" presStyleLbl="solidFgAcc1" presStyleIdx="0" presStyleCnt="5"/>
      <dgm:spPr/>
    </dgm:pt>
    <dgm:pt modelId="{17287ABF-AA3D-4EE0-946B-2919F9238EB8}" type="pres">
      <dgm:prSet presAssocID="{74D9467F-AD11-4C4D-A14E-AB792099C09D}" presName="text_2" presStyleLbl="node1" presStyleIdx="1" presStyleCnt="5">
        <dgm:presLayoutVars>
          <dgm:bulletEnabled val="1"/>
        </dgm:presLayoutVars>
      </dgm:prSet>
      <dgm:spPr/>
    </dgm:pt>
    <dgm:pt modelId="{9900EA91-F36F-40E4-A0CE-18C280308E29}" type="pres">
      <dgm:prSet presAssocID="{74D9467F-AD11-4C4D-A14E-AB792099C09D}" presName="accent_2" presStyleCnt="0"/>
      <dgm:spPr/>
    </dgm:pt>
    <dgm:pt modelId="{0720A6C1-613A-419C-B927-A9CB16337CD3}" type="pres">
      <dgm:prSet presAssocID="{74D9467F-AD11-4C4D-A14E-AB792099C09D}" presName="accentRepeatNode" presStyleLbl="solidFgAcc1" presStyleIdx="1" presStyleCnt="5"/>
      <dgm:spPr/>
    </dgm:pt>
    <dgm:pt modelId="{9D744D64-BCBC-4E77-A96F-85515C990B00}" type="pres">
      <dgm:prSet presAssocID="{16627EDA-9B76-4A79-A6DB-FD137C4A3C13}" presName="text_3" presStyleLbl="node1" presStyleIdx="2" presStyleCnt="5">
        <dgm:presLayoutVars>
          <dgm:bulletEnabled val="1"/>
        </dgm:presLayoutVars>
      </dgm:prSet>
      <dgm:spPr/>
    </dgm:pt>
    <dgm:pt modelId="{EFEA0DAE-9ECB-426A-9FEA-73D2BFC1525F}" type="pres">
      <dgm:prSet presAssocID="{16627EDA-9B76-4A79-A6DB-FD137C4A3C13}" presName="accent_3" presStyleCnt="0"/>
      <dgm:spPr/>
    </dgm:pt>
    <dgm:pt modelId="{661E5224-17C4-47B1-960A-E69CE48C4C74}" type="pres">
      <dgm:prSet presAssocID="{16627EDA-9B76-4A79-A6DB-FD137C4A3C13}" presName="accentRepeatNode" presStyleLbl="solidFgAcc1" presStyleIdx="2" presStyleCnt="5"/>
      <dgm:spPr/>
    </dgm:pt>
    <dgm:pt modelId="{8ACC0295-B622-4990-BCF5-41774DC04A52}" type="pres">
      <dgm:prSet presAssocID="{8077E9B2-F4B0-4306-B528-03D48CC4F1A3}" presName="text_4" presStyleLbl="node1" presStyleIdx="3" presStyleCnt="5">
        <dgm:presLayoutVars>
          <dgm:bulletEnabled val="1"/>
        </dgm:presLayoutVars>
      </dgm:prSet>
      <dgm:spPr/>
    </dgm:pt>
    <dgm:pt modelId="{1A847EEA-1805-4B1B-A02F-0F0744C58F8E}" type="pres">
      <dgm:prSet presAssocID="{8077E9B2-F4B0-4306-B528-03D48CC4F1A3}" presName="accent_4" presStyleCnt="0"/>
      <dgm:spPr/>
    </dgm:pt>
    <dgm:pt modelId="{17D13A43-3350-4C4D-8726-2FA1065975BA}" type="pres">
      <dgm:prSet presAssocID="{8077E9B2-F4B0-4306-B528-03D48CC4F1A3}" presName="accentRepeatNode" presStyleLbl="solidFgAcc1" presStyleIdx="3" presStyleCnt="5"/>
      <dgm:spPr/>
    </dgm:pt>
    <dgm:pt modelId="{851D88BC-0E08-4775-B425-9B91FC3C7984}" type="pres">
      <dgm:prSet presAssocID="{E5A8F7FF-F652-4F58-A62C-6EB953AE7153}" presName="text_5" presStyleLbl="node1" presStyleIdx="4" presStyleCnt="5">
        <dgm:presLayoutVars>
          <dgm:bulletEnabled val="1"/>
        </dgm:presLayoutVars>
      </dgm:prSet>
      <dgm:spPr/>
    </dgm:pt>
    <dgm:pt modelId="{32ADC944-4FE5-44C4-8296-40EA0AF1DA7F}" type="pres">
      <dgm:prSet presAssocID="{E5A8F7FF-F652-4F58-A62C-6EB953AE7153}" presName="accent_5" presStyleCnt="0"/>
      <dgm:spPr/>
    </dgm:pt>
    <dgm:pt modelId="{5C76A1D3-4175-4110-A629-29F866D20BE1}" type="pres">
      <dgm:prSet presAssocID="{E5A8F7FF-F652-4F58-A62C-6EB953AE7153}" presName="accentRepeatNode" presStyleLbl="solidFgAcc1" presStyleIdx="4" presStyleCnt="5"/>
      <dgm:spPr/>
    </dgm:pt>
  </dgm:ptLst>
  <dgm:cxnLst>
    <dgm:cxn modelId="{66A98100-8393-4DB5-A2CF-DDF3603D50F8}" type="presOf" srcId="{E5A8F7FF-F652-4F58-A62C-6EB953AE7153}" destId="{851D88BC-0E08-4775-B425-9B91FC3C7984}" srcOrd="0" destOrd="0" presId="urn:microsoft.com/office/officeart/2008/layout/VerticalCurvedList"/>
    <dgm:cxn modelId="{57396D14-7D33-4316-BCF8-C187DA3BD2C5}" srcId="{50A2D365-AA70-49F2-BAEA-D009A24DE451}" destId="{E1B709D7-4D35-4FE6-A298-D0FF299B22F2}" srcOrd="0" destOrd="0" parTransId="{41503725-9CDB-48D7-93D5-6C2E17437128}" sibTransId="{3B1977B7-4793-4C25-8635-9550BED44A68}"/>
    <dgm:cxn modelId="{BD22FC29-2F1E-4F42-92DE-75302D59209B}" srcId="{50A2D365-AA70-49F2-BAEA-D009A24DE451}" destId="{16627EDA-9B76-4A79-A6DB-FD137C4A3C13}" srcOrd="2" destOrd="0" parTransId="{9A642671-2ACC-43C1-BB0A-612A219E14E7}" sibTransId="{F4DFFDAA-8675-4F07-885D-67D73A19A085}"/>
    <dgm:cxn modelId="{97FA2560-7CFD-48C9-B114-063C8C2E9BE8}" type="presOf" srcId="{E1B709D7-4D35-4FE6-A298-D0FF299B22F2}" destId="{90DEDF29-6F89-44A7-AE6E-9300744A58B2}" srcOrd="0" destOrd="0" presId="urn:microsoft.com/office/officeart/2008/layout/VerticalCurvedList"/>
    <dgm:cxn modelId="{43572349-4742-46C3-92EE-7670C2EF6E07}" type="presOf" srcId="{16627EDA-9B76-4A79-A6DB-FD137C4A3C13}" destId="{9D744D64-BCBC-4E77-A96F-85515C990B00}" srcOrd="0" destOrd="0" presId="urn:microsoft.com/office/officeart/2008/layout/VerticalCurvedList"/>
    <dgm:cxn modelId="{049F7969-630B-4BBE-9382-673097944D9F}" srcId="{50A2D365-AA70-49F2-BAEA-D009A24DE451}" destId="{8077E9B2-F4B0-4306-B528-03D48CC4F1A3}" srcOrd="3" destOrd="0" parTransId="{F2C90B2D-0721-4757-B98D-670E5B474E98}" sibTransId="{CAA85171-F3C4-4BD3-8494-1A31D5AD473E}"/>
    <dgm:cxn modelId="{C6D4BF73-224B-4DE6-8097-6EBFAC365740}" type="presOf" srcId="{74D9467F-AD11-4C4D-A14E-AB792099C09D}" destId="{17287ABF-AA3D-4EE0-946B-2919F9238EB8}" srcOrd="0" destOrd="0" presId="urn:microsoft.com/office/officeart/2008/layout/VerticalCurvedList"/>
    <dgm:cxn modelId="{EAEA097D-D7D5-42DB-AF3D-E9ABB8699832}" type="presOf" srcId="{8077E9B2-F4B0-4306-B528-03D48CC4F1A3}" destId="{8ACC0295-B622-4990-BCF5-41774DC04A52}" srcOrd="0" destOrd="0" presId="urn:microsoft.com/office/officeart/2008/layout/VerticalCurvedList"/>
    <dgm:cxn modelId="{B31DE88B-FFDC-4D0D-B3D3-0489DC15343C}" srcId="{50A2D365-AA70-49F2-BAEA-D009A24DE451}" destId="{74D9467F-AD11-4C4D-A14E-AB792099C09D}" srcOrd="1" destOrd="0" parTransId="{CB9ED7B4-A9F9-48EF-BB54-E42DCF23DAE6}" sibTransId="{7156B91A-413E-4C21-AC34-B07512EF0BCE}"/>
    <dgm:cxn modelId="{244033AE-29ED-49A0-836A-739B8F12CE14}" type="presOf" srcId="{50A2D365-AA70-49F2-BAEA-D009A24DE451}" destId="{F1A88438-4085-4F8D-814A-50EBFFFCDF49}" srcOrd="0" destOrd="0" presId="urn:microsoft.com/office/officeart/2008/layout/VerticalCurvedList"/>
    <dgm:cxn modelId="{E05530C7-F051-415D-AFBB-FB002CABA1F8}" type="presOf" srcId="{3B1977B7-4793-4C25-8635-9550BED44A68}" destId="{B358D827-A92F-446F-A24C-743C4E30940A}" srcOrd="0" destOrd="0" presId="urn:microsoft.com/office/officeart/2008/layout/VerticalCurvedList"/>
    <dgm:cxn modelId="{6758FFD0-7F1F-49D4-A43C-2C6EF3B8A403}" srcId="{50A2D365-AA70-49F2-BAEA-D009A24DE451}" destId="{E5A8F7FF-F652-4F58-A62C-6EB953AE7153}" srcOrd="4" destOrd="0" parTransId="{EDC1080A-9B5D-4427-ABB6-117BA389CAB9}" sibTransId="{A2A2F199-7244-4419-8527-C11485E57937}"/>
    <dgm:cxn modelId="{F0CC136C-D0A8-436F-8166-578A2B0684E9}" type="presParOf" srcId="{F1A88438-4085-4F8D-814A-50EBFFFCDF49}" destId="{9E88DD9B-9ED1-400C-9BAD-DB6290A4F5DC}" srcOrd="0" destOrd="0" presId="urn:microsoft.com/office/officeart/2008/layout/VerticalCurvedList"/>
    <dgm:cxn modelId="{CCC17C49-60D6-46E1-99AC-9D77ED76DB03}" type="presParOf" srcId="{9E88DD9B-9ED1-400C-9BAD-DB6290A4F5DC}" destId="{64B6F40B-E505-4BDE-8F33-C169C1552765}" srcOrd="0" destOrd="0" presId="urn:microsoft.com/office/officeart/2008/layout/VerticalCurvedList"/>
    <dgm:cxn modelId="{FCB3D18B-51EA-4D71-A04A-6F3E9D6B4585}" type="presParOf" srcId="{64B6F40B-E505-4BDE-8F33-C169C1552765}" destId="{592002B6-EF0D-49A3-8EF8-82E3AB48B80F}" srcOrd="0" destOrd="0" presId="urn:microsoft.com/office/officeart/2008/layout/VerticalCurvedList"/>
    <dgm:cxn modelId="{5FDD4D26-CBC6-41F1-A723-CDAED869086A}" type="presParOf" srcId="{64B6F40B-E505-4BDE-8F33-C169C1552765}" destId="{B358D827-A92F-446F-A24C-743C4E30940A}" srcOrd="1" destOrd="0" presId="urn:microsoft.com/office/officeart/2008/layout/VerticalCurvedList"/>
    <dgm:cxn modelId="{23960258-A878-4D75-B44E-58BB4C423457}" type="presParOf" srcId="{64B6F40B-E505-4BDE-8F33-C169C1552765}" destId="{F8B134CE-88A7-44C3-8031-E634B259D600}" srcOrd="2" destOrd="0" presId="urn:microsoft.com/office/officeart/2008/layout/VerticalCurvedList"/>
    <dgm:cxn modelId="{12F91A2F-EDAB-41D9-B6A7-99D7EADFDF15}" type="presParOf" srcId="{64B6F40B-E505-4BDE-8F33-C169C1552765}" destId="{59F55CE8-4840-4364-83D1-30BC6B0D10A4}" srcOrd="3" destOrd="0" presId="urn:microsoft.com/office/officeart/2008/layout/VerticalCurvedList"/>
    <dgm:cxn modelId="{B2E8B2F5-4DFF-41B8-A093-08056E7A29C9}" type="presParOf" srcId="{9E88DD9B-9ED1-400C-9BAD-DB6290A4F5DC}" destId="{90DEDF29-6F89-44A7-AE6E-9300744A58B2}" srcOrd="1" destOrd="0" presId="urn:microsoft.com/office/officeart/2008/layout/VerticalCurvedList"/>
    <dgm:cxn modelId="{8DF5B51F-FEAE-49EC-9BAB-F3DA135656AD}" type="presParOf" srcId="{9E88DD9B-9ED1-400C-9BAD-DB6290A4F5DC}" destId="{F3615FEF-8E03-4EF8-8620-17DA6081732E}" srcOrd="2" destOrd="0" presId="urn:microsoft.com/office/officeart/2008/layout/VerticalCurvedList"/>
    <dgm:cxn modelId="{A95FB080-04E9-4B70-B0A9-7232B84D5D1C}" type="presParOf" srcId="{F3615FEF-8E03-4EF8-8620-17DA6081732E}" destId="{D9955606-5FB9-443D-BA86-9107D1DFF5C3}" srcOrd="0" destOrd="0" presId="urn:microsoft.com/office/officeart/2008/layout/VerticalCurvedList"/>
    <dgm:cxn modelId="{5885EFA4-E1E5-476C-9834-07E4DF783C39}" type="presParOf" srcId="{9E88DD9B-9ED1-400C-9BAD-DB6290A4F5DC}" destId="{17287ABF-AA3D-4EE0-946B-2919F9238EB8}" srcOrd="3" destOrd="0" presId="urn:microsoft.com/office/officeart/2008/layout/VerticalCurvedList"/>
    <dgm:cxn modelId="{D000C39D-20C3-489B-AF20-32A555C98C7D}" type="presParOf" srcId="{9E88DD9B-9ED1-400C-9BAD-DB6290A4F5DC}" destId="{9900EA91-F36F-40E4-A0CE-18C280308E29}" srcOrd="4" destOrd="0" presId="urn:microsoft.com/office/officeart/2008/layout/VerticalCurvedList"/>
    <dgm:cxn modelId="{1B082276-698E-441A-95A3-73029E9C0663}" type="presParOf" srcId="{9900EA91-F36F-40E4-A0CE-18C280308E29}" destId="{0720A6C1-613A-419C-B927-A9CB16337CD3}" srcOrd="0" destOrd="0" presId="urn:microsoft.com/office/officeart/2008/layout/VerticalCurvedList"/>
    <dgm:cxn modelId="{22DFCD23-E458-4AB8-BD3B-1EAD162CFA8D}" type="presParOf" srcId="{9E88DD9B-9ED1-400C-9BAD-DB6290A4F5DC}" destId="{9D744D64-BCBC-4E77-A96F-85515C990B00}" srcOrd="5" destOrd="0" presId="urn:microsoft.com/office/officeart/2008/layout/VerticalCurvedList"/>
    <dgm:cxn modelId="{71976C95-C1B0-4AA7-B970-13C5AF95F5E6}" type="presParOf" srcId="{9E88DD9B-9ED1-400C-9BAD-DB6290A4F5DC}" destId="{EFEA0DAE-9ECB-426A-9FEA-73D2BFC1525F}" srcOrd="6" destOrd="0" presId="urn:microsoft.com/office/officeart/2008/layout/VerticalCurvedList"/>
    <dgm:cxn modelId="{0F85A05E-C5A4-4603-BCE3-CDC39B1CD14A}" type="presParOf" srcId="{EFEA0DAE-9ECB-426A-9FEA-73D2BFC1525F}" destId="{661E5224-17C4-47B1-960A-E69CE48C4C74}" srcOrd="0" destOrd="0" presId="urn:microsoft.com/office/officeart/2008/layout/VerticalCurvedList"/>
    <dgm:cxn modelId="{868608E3-5391-4E32-A8D8-9FAEDC8433E6}" type="presParOf" srcId="{9E88DD9B-9ED1-400C-9BAD-DB6290A4F5DC}" destId="{8ACC0295-B622-4990-BCF5-41774DC04A52}" srcOrd="7" destOrd="0" presId="urn:microsoft.com/office/officeart/2008/layout/VerticalCurvedList"/>
    <dgm:cxn modelId="{E9D8CCE7-26EC-4B0C-87D4-540EC4439B46}" type="presParOf" srcId="{9E88DD9B-9ED1-400C-9BAD-DB6290A4F5DC}" destId="{1A847EEA-1805-4B1B-A02F-0F0744C58F8E}" srcOrd="8" destOrd="0" presId="urn:microsoft.com/office/officeart/2008/layout/VerticalCurvedList"/>
    <dgm:cxn modelId="{6D271290-2865-44D2-B616-DC52A3CDC969}" type="presParOf" srcId="{1A847EEA-1805-4B1B-A02F-0F0744C58F8E}" destId="{17D13A43-3350-4C4D-8726-2FA1065975BA}" srcOrd="0" destOrd="0" presId="urn:microsoft.com/office/officeart/2008/layout/VerticalCurvedList"/>
    <dgm:cxn modelId="{0997AA33-0438-4F8C-BB58-3DEFDD2C64D2}" type="presParOf" srcId="{9E88DD9B-9ED1-400C-9BAD-DB6290A4F5DC}" destId="{851D88BC-0E08-4775-B425-9B91FC3C7984}" srcOrd="9" destOrd="0" presId="urn:microsoft.com/office/officeart/2008/layout/VerticalCurvedList"/>
    <dgm:cxn modelId="{70F29007-9524-4E1D-8D79-70264C7BBF88}" type="presParOf" srcId="{9E88DD9B-9ED1-400C-9BAD-DB6290A4F5DC}" destId="{32ADC944-4FE5-44C4-8296-40EA0AF1DA7F}" srcOrd="10" destOrd="0" presId="urn:microsoft.com/office/officeart/2008/layout/VerticalCurvedList"/>
    <dgm:cxn modelId="{52BF4E7D-187E-407D-A64D-1117E9C7ACC8}" type="presParOf" srcId="{32ADC944-4FE5-44C4-8296-40EA0AF1DA7F}" destId="{5C76A1D3-4175-4110-A629-29F866D20BE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5F95A-EC36-5044-8FFE-32B1CB6743BB}">
      <dsp:nvSpPr>
        <dsp:cNvPr id="0" name=""/>
        <dsp:cNvSpPr/>
      </dsp:nvSpPr>
      <dsp:spPr>
        <a:xfrm rot="10800000">
          <a:off x="1252510" y="3305"/>
          <a:ext cx="3809950" cy="117144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57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Федеральный бюджет</a:t>
          </a:r>
        </a:p>
      </dsp:txBody>
      <dsp:txXfrm rot="10800000">
        <a:off x="1545371" y="3305"/>
        <a:ext cx="3517089" cy="1171446"/>
      </dsp:txXfrm>
    </dsp:sp>
    <dsp:sp modelId="{1DACD290-9CFF-1640-9A31-ED304BE2D6EE}">
      <dsp:nvSpPr>
        <dsp:cNvPr id="0" name=""/>
        <dsp:cNvSpPr/>
      </dsp:nvSpPr>
      <dsp:spPr>
        <a:xfrm>
          <a:off x="666787" y="3305"/>
          <a:ext cx="1171446" cy="1171446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8D6546-CCE8-1242-BCAA-D3E62F9F57A2}">
      <dsp:nvSpPr>
        <dsp:cNvPr id="0" name=""/>
        <dsp:cNvSpPr/>
      </dsp:nvSpPr>
      <dsp:spPr>
        <a:xfrm rot="10800000">
          <a:off x="1252510" y="1524438"/>
          <a:ext cx="3809950" cy="1171446"/>
        </a:xfrm>
        <a:prstGeom prst="homePlate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57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Бюджет субъекта</a:t>
          </a:r>
        </a:p>
      </dsp:txBody>
      <dsp:txXfrm rot="10800000">
        <a:off x="1545371" y="1524438"/>
        <a:ext cx="3517089" cy="1171446"/>
      </dsp:txXfrm>
    </dsp:sp>
    <dsp:sp modelId="{F57C2218-D383-B64A-A4A4-E92612462FCB}">
      <dsp:nvSpPr>
        <dsp:cNvPr id="0" name=""/>
        <dsp:cNvSpPr/>
      </dsp:nvSpPr>
      <dsp:spPr>
        <a:xfrm>
          <a:off x="666787" y="1524438"/>
          <a:ext cx="1171446" cy="1171446"/>
        </a:xfrm>
        <a:prstGeom prst="ellipse">
          <a:avLst/>
        </a:prstGeom>
        <a:solidFill>
          <a:schemeClr val="accent4">
            <a:tint val="50000"/>
            <a:hueOff val="5394097"/>
            <a:satOff val="-25103"/>
            <a:lumOff val="-11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15A9B-7859-974F-BC0F-9B0262F4DB39}">
      <dsp:nvSpPr>
        <dsp:cNvPr id="0" name=""/>
        <dsp:cNvSpPr/>
      </dsp:nvSpPr>
      <dsp:spPr>
        <a:xfrm rot="10800000">
          <a:off x="1252510" y="3045570"/>
          <a:ext cx="3809950" cy="1171446"/>
        </a:xfrm>
        <a:prstGeom prst="homePlat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657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Местный бюджет</a:t>
          </a:r>
        </a:p>
      </dsp:txBody>
      <dsp:txXfrm rot="10800000">
        <a:off x="1545371" y="3045570"/>
        <a:ext cx="3517089" cy="1171446"/>
      </dsp:txXfrm>
    </dsp:sp>
    <dsp:sp modelId="{9658F949-84BD-794B-87BB-72664611FA5A}">
      <dsp:nvSpPr>
        <dsp:cNvPr id="0" name=""/>
        <dsp:cNvSpPr/>
      </dsp:nvSpPr>
      <dsp:spPr>
        <a:xfrm>
          <a:off x="666787" y="3045570"/>
          <a:ext cx="1171446" cy="1171446"/>
        </a:xfrm>
        <a:prstGeom prst="ellipse">
          <a:avLst/>
        </a:prstGeom>
        <a:solidFill>
          <a:schemeClr val="accent4">
            <a:tint val="50000"/>
            <a:hueOff val="10788194"/>
            <a:satOff val="-50206"/>
            <a:lumOff val="-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37FE5-1845-A242-8769-24D6C684E1F6}">
      <dsp:nvSpPr>
        <dsp:cNvPr id="0" name=""/>
        <dsp:cNvSpPr/>
      </dsp:nvSpPr>
      <dsp:spPr>
        <a:xfrm>
          <a:off x="3631164" y="4913312"/>
          <a:ext cx="91440" cy="4184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436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41954-FA42-B740-9057-BC11211D8EB3}">
      <dsp:nvSpPr>
        <dsp:cNvPr id="0" name=""/>
        <dsp:cNvSpPr/>
      </dsp:nvSpPr>
      <dsp:spPr>
        <a:xfrm>
          <a:off x="3631164" y="3581269"/>
          <a:ext cx="91440" cy="4184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436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3DC14-1710-D943-B6C1-09A449760235}">
      <dsp:nvSpPr>
        <dsp:cNvPr id="0" name=""/>
        <dsp:cNvSpPr/>
      </dsp:nvSpPr>
      <dsp:spPr>
        <a:xfrm>
          <a:off x="3631164" y="2249226"/>
          <a:ext cx="91440" cy="4184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436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8F68B5-200E-7A46-95B5-08984BC3A932}">
      <dsp:nvSpPr>
        <dsp:cNvPr id="0" name=""/>
        <dsp:cNvSpPr/>
      </dsp:nvSpPr>
      <dsp:spPr>
        <a:xfrm>
          <a:off x="3676884" y="917182"/>
          <a:ext cx="1374778" cy="418436"/>
        </a:xfrm>
        <a:custGeom>
          <a:avLst/>
          <a:gdLst/>
          <a:ahLst/>
          <a:cxnLst/>
          <a:rect l="0" t="0" r="0" b="0"/>
          <a:pathLst>
            <a:path>
              <a:moveTo>
                <a:pt x="1374778" y="0"/>
              </a:moveTo>
              <a:lnTo>
                <a:pt x="1374778" y="285152"/>
              </a:lnTo>
              <a:lnTo>
                <a:pt x="0" y="285152"/>
              </a:lnTo>
              <a:lnTo>
                <a:pt x="0" y="418436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74CC5-CB99-034D-9D7C-02B07709AF2C}">
      <dsp:nvSpPr>
        <dsp:cNvPr id="0" name=""/>
        <dsp:cNvSpPr/>
      </dsp:nvSpPr>
      <dsp:spPr>
        <a:xfrm>
          <a:off x="5051662" y="917182"/>
          <a:ext cx="879236" cy="418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152"/>
              </a:lnTo>
              <a:lnTo>
                <a:pt x="879236" y="285152"/>
              </a:lnTo>
              <a:lnTo>
                <a:pt x="879236" y="418436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FFA8C-3259-044B-80FC-376BED93E226}">
      <dsp:nvSpPr>
        <dsp:cNvPr id="0" name=""/>
        <dsp:cNvSpPr/>
      </dsp:nvSpPr>
      <dsp:spPr>
        <a:xfrm>
          <a:off x="3678720" y="3576"/>
          <a:ext cx="2745884" cy="91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5F205F-1BD6-BB43-91A9-DF1C7EB86912}">
      <dsp:nvSpPr>
        <dsp:cNvPr id="0" name=""/>
        <dsp:cNvSpPr/>
      </dsp:nvSpPr>
      <dsp:spPr>
        <a:xfrm>
          <a:off x="3838582" y="155444"/>
          <a:ext cx="2745884" cy="913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Государственные и муниципальные финансы</a:t>
          </a:r>
        </a:p>
      </dsp:txBody>
      <dsp:txXfrm>
        <a:off x="3865341" y="182203"/>
        <a:ext cx="2692366" cy="860088"/>
      </dsp:txXfrm>
    </dsp:sp>
    <dsp:sp modelId="{9DD61447-6CC4-CD4F-9B88-BE9589917268}">
      <dsp:nvSpPr>
        <dsp:cNvPr id="0" name=""/>
        <dsp:cNvSpPr/>
      </dsp:nvSpPr>
      <dsp:spPr>
        <a:xfrm>
          <a:off x="4715982" y="1335619"/>
          <a:ext cx="2429833" cy="91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011608-6AD2-344D-AEA9-CC11908E4D99}">
      <dsp:nvSpPr>
        <dsp:cNvPr id="0" name=""/>
        <dsp:cNvSpPr/>
      </dsp:nvSpPr>
      <dsp:spPr>
        <a:xfrm>
          <a:off x="4875843" y="1487487"/>
          <a:ext cx="2429833" cy="913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Внебюджетные фонды</a:t>
          </a:r>
        </a:p>
      </dsp:txBody>
      <dsp:txXfrm>
        <a:off x="4902602" y="1514246"/>
        <a:ext cx="2376315" cy="860088"/>
      </dsp:txXfrm>
    </dsp:sp>
    <dsp:sp modelId="{FF71B5C9-43A3-2742-BDBA-5AE84F2AF437}">
      <dsp:nvSpPr>
        <dsp:cNvPr id="0" name=""/>
        <dsp:cNvSpPr/>
      </dsp:nvSpPr>
      <dsp:spPr>
        <a:xfrm>
          <a:off x="2957509" y="1335619"/>
          <a:ext cx="1438750" cy="91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2C6495-474A-F546-BCA7-C6213B2F896A}">
      <dsp:nvSpPr>
        <dsp:cNvPr id="0" name=""/>
        <dsp:cNvSpPr/>
      </dsp:nvSpPr>
      <dsp:spPr>
        <a:xfrm>
          <a:off x="3117370" y="1487487"/>
          <a:ext cx="1438750" cy="913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Бюджеты</a:t>
          </a:r>
        </a:p>
      </dsp:txBody>
      <dsp:txXfrm>
        <a:off x="3144129" y="1514246"/>
        <a:ext cx="1385232" cy="860088"/>
      </dsp:txXfrm>
    </dsp:sp>
    <dsp:sp modelId="{F824A455-4CB5-694C-A91A-9C375BBA224B}">
      <dsp:nvSpPr>
        <dsp:cNvPr id="0" name=""/>
        <dsp:cNvSpPr/>
      </dsp:nvSpPr>
      <dsp:spPr>
        <a:xfrm>
          <a:off x="2957509" y="2667662"/>
          <a:ext cx="1438750" cy="91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7FB391-0A88-324D-A8D2-4847D1DF1013}">
      <dsp:nvSpPr>
        <dsp:cNvPr id="0" name=""/>
        <dsp:cNvSpPr/>
      </dsp:nvSpPr>
      <dsp:spPr>
        <a:xfrm>
          <a:off x="3117370" y="2819530"/>
          <a:ext cx="1438750" cy="913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Федеральный бюджет</a:t>
          </a:r>
        </a:p>
      </dsp:txBody>
      <dsp:txXfrm>
        <a:off x="3144129" y="2846289"/>
        <a:ext cx="1385232" cy="860088"/>
      </dsp:txXfrm>
    </dsp:sp>
    <dsp:sp modelId="{5657459C-7652-064E-9FDC-0E6B1CFC617E}">
      <dsp:nvSpPr>
        <dsp:cNvPr id="0" name=""/>
        <dsp:cNvSpPr/>
      </dsp:nvSpPr>
      <dsp:spPr>
        <a:xfrm>
          <a:off x="2957509" y="3999705"/>
          <a:ext cx="1438750" cy="9136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893693-28EC-EF48-B021-4AF23ADCE19D}">
      <dsp:nvSpPr>
        <dsp:cNvPr id="0" name=""/>
        <dsp:cNvSpPr/>
      </dsp:nvSpPr>
      <dsp:spPr>
        <a:xfrm>
          <a:off x="3117370" y="4151573"/>
          <a:ext cx="1438750" cy="913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Бюджеты субъектов РФ</a:t>
          </a:r>
        </a:p>
      </dsp:txBody>
      <dsp:txXfrm>
        <a:off x="3144129" y="4178332"/>
        <a:ext cx="1385232" cy="860088"/>
      </dsp:txXfrm>
    </dsp:sp>
    <dsp:sp modelId="{7BB629B5-FDE2-4940-8DD0-731390E9A35D}">
      <dsp:nvSpPr>
        <dsp:cNvPr id="0" name=""/>
        <dsp:cNvSpPr/>
      </dsp:nvSpPr>
      <dsp:spPr>
        <a:xfrm>
          <a:off x="2957509" y="5331748"/>
          <a:ext cx="1438750" cy="913606"/>
        </a:xfrm>
        <a:prstGeom prst="roundRect">
          <a:avLst>
            <a:gd name="adj" fmla="val 10000"/>
          </a:avLst>
        </a:prstGeom>
        <a:solidFill>
          <a:srgbClr val="6DA5DB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71BDFA-7C27-744A-9D94-E71C87463C3B}">
      <dsp:nvSpPr>
        <dsp:cNvPr id="0" name=""/>
        <dsp:cNvSpPr/>
      </dsp:nvSpPr>
      <dsp:spPr>
        <a:xfrm>
          <a:off x="3117370" y="5483617"/>
          <a:ext cx="1438750" cy="9136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Местные бюджеты</a:t>
          </a:r>
        </a:p>
      </dsp:txBody>
      <dsp:txXfrm>
        <a:off x="3144129" y="5510376"/>
        <a:ext cx="1385232" cy="8600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BB1B2D-EC34-1A44-8028-B1D0EB630DF8}">
      <dsp:nvSpPr>
        <dsp:cNvPr id="0" name=""/>
        <dsp:cNvSpPr/>
      </dsp:nvSpPr>
      <dsp:spPr>
        <a:xfrm>
          <a:off x="657222" y="2627"/>
          <a:ext cx="4416430" cy="977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1. Составление проекта бюджета</a:t>
          </a:r>
        </a:p>
      </dsp:txBody>
      <dsp:txXfrm>
        <a:off x="685850" y="31255"/>
        <a:ext cx="4359174" cy="920169"/>
      </dsp:txXfrm>
    </dsp:sp>
    <dsp:sp modelId="{507C1FBD-7139-B149-9D07-5A8508B57B84}">
      <dsp:nvSpPr>
        <dsp:cNvPr id="0" name=""/>
        <dsp:cNvSpPr/>
      </dsp:nvSpPr>
      <dsp:spPr>
        <a:xfrm rot="5400000">
          <a:off x="2682170" y="1004488"/>
          <a:ext cx="366534" cy="4398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2733485" y="1041141"/>
        <a:ext cx="263905" cy="256574"/>
      </dsp:txXfrm>
    </dsp:sp>
    <dsp:sp modelId="{BCB5A466-A5F5-EF45-85AD-AAFDE6DE33C8}">
      <dsp:nvSpPr>
        <dsp:cNvPr id="0" name=""/>
        <dsp:cNvSpPr/>
      </dsp:nvSpPr>
      <dsp:spPr>
        <a:xfrm>
          <a:off x="614355" y="1468765"/>
          <a:ext cx="4502164" cy="977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2. Рассмотрение и утверждение бюджета</a:t>
          </a:r>
        </a:p>
      </dsp:txBody>
      <dsp:txXfrm>
        <a:off x="642983" y="1497393"/>
        <a:ext cx="4444908" cy="920169"/>
      </dsp:txXfrm>
    </dsp:sp>
    <dsp:sp modelId="{692362DF-71C6-3141-9EAF-B8A56EA994D0}">
      <dsp:nvSpPr>
        <dsp:cNvPr id="0" name=""/>
        <dsp:cNvSpPr/>
      </dsp:nvSpPr>
      <dsp:spPr>
        <a:xfrm rot="5400000">
          <a:off x="2682170" y="2470626"/>
          <a:ext cx="366534" cy="4398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2733485" y="2507279"/>
        <a:ext cx="263905" cy="256574"/>
      </dsp:txXfrm>
    </dsp:sp>
    <dsp:sp modelId="{63C856B9-00F4-B148-B597-403EA87537C8}">
      <dsp:nvSpPr>
        <dsp:cNvPr id="0" name=""/>
        <dsp:cNvSpPr/>
      </dsp:nvSpPr>
      <dsp:spPr>
        <a:xfrm>
          <a:off x="614355" y="2934903"/>
          <a:ext cx="4502164" cy="977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3. Исполнение бюджета</a:t>
          </a:r>
        </a:p>
      </dsp:txBody>
      <dsp:txXfrm>
        <a:off x="642983" y="2963531"/>
        <a:ext cx="4444908" cy="920169"/>
      </dsp:txXfrm>
    </dsp:sp>
    <dsp:sp modelId="{BBEF71B5-CB6C-A941-BF6F-305305BE9A54}">
      <dsp:nvSpPr>
        <dsp:cNvPr id="0" name=""/>
        <dsp:cNvSpPr/>
      </dsp:nvSpPr>
      <dsp:spPr>
        <a:xfrm rot="5400000">
          <a:off x="2682170" y="3936764"/>
          <a:ext cx="366534" cy="4398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2733485" y="3973417"/>
        <a:ext cx="263905" cy="256574"/>
      </dsp:txXfrm>
    </dsp:sp>
    <dsp:sp modelId="{6BD99ED8-37EC-1541-B0F2-A9AAF91AC6D2}">
      <dsp:nvSpPr>
        <dsp:cNvPr id="0" name=""/>
        <dsp:cNvSpPr/>
      </dsp:nvSpPr>
      <dsp:spPr>
        <a:xfrm>
          <a:off x="575983" y="4401042"/>
          <a:ext cx="4578907" cy="9774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4. Отчет об исполнение бюджета</a:t>
          </a:r>
        </a:p>
      </dsp:txBody>
      <dsp:txXfrm>
        <a:off x="604611" y="4429670"/>
        <a:ext cx="4521651" cy="9201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3AA7-F0F7-C04F-A02F-22E6A276C1D6}">
      <dsp:nvSpPr>
        <dsp:cNvPr id="0" name=""/>
        <dsp:cNvSpPr/>
      </dsp:nvSpPr>
      <dsp:spPr>
        <a:xfrm>
          <a:off x="2474049" y="841238"/>
          <a:ext cx="2073530" cy="207353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Гарантия</a:t>
          </a:r>
        </a:p>
      </dsp:txBody>
      <dsp:txXfrm>
        <a:off x="2777710" y="1144899"/>
        <a:ext cx="1466208" cy="1466208"/>
      </dsp:txXfrm>
    </dsp:sp>
    <dsp:sp modelId="{B659606F-BF54-E947-9BF5-774D2D889D59}">
      <dsp:nvSpPr>
        <dsp:cNvPr id="0" name=""/>
        <dsp:cNvSpPr/>
      </dsp:nvSpPr>
      <dsp:spPr>
        <a:xfrm>
          <a:off x="2743053" y="8907"/>
          <a:ext cx="1535521" cy="1037501"/>
        </a:xfrm>
        <a:prstGeom prst="ellipse">
          <a:avLst/>
        </a:prstGeom>
        <a:solidFill>
          <a:schemeClr val="accent4">
            <a:alpha val="50000"/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Гарант</a:t>
          </a:r>
        </a:p>
      </dsp:txBody>
      <dsp:txXfrm>
        <a:off x="2967925" y="160846"/>
        <a:ext cx="1085777" cy="733623"/>
      </dsp:txXfrm>
    </dsp:sp>
    <dsp:sp modelId="{536F1856-013E-D84D-9E32-46BCAF44BFBC}">
      <dsp:nvSpPr>
        <dsp:cNvPr id="0" name=""/>
        <dsp:cNvSpPr/>
      </dsp:nvSpPr>
      <dsp:spPr>
        <a:xfrm>
          <a:off x="4111801" y="1234742"/>
          <a:ext cx="1498716" cy="1286521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Бенефициар - кредитор</a:t>
          </a:r>
        </a:p>
      </dsp:txBody>
      <dsp:txXfrm>
        <a:off x="4331283" y="1423149"/>
        <a:ext cx="1059752" cy="909707"/>
      </dsp:txXfrm>
    </dsp:sp>
    <dsp:sp modelId="{E18899CB-531B-BC4F-9977-353EA8E22445}">
      <dsp:nvSpPr>
        <dsp:cNvPr id="0" name=""/>
        <dsp:cNvSpPr/>
      </dsp:nvSpPr>
      <dsp:spPr>
        <a:xfrm>
          <a:off x="2548862" y="2727409"/>
          <a:ext cx="1923904" cy="1001877"/>
        </a:xfrm>
        <a:prstGeom prst="ellipse">
          <a:avLst/>
        </a:prstGeom>
        <a:solidFill>
          <a:schemeClr val="accent4">
            <a:alpha val="50000"/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200" kern="1200"/>
            <a:t>Агент </a:t>
          </a:r>
        </a:p>
      </dsp:txBody>
      <dsp:txXfrm>
        <a:off x="2830611" y="2874130"/>
        <a:ext cx="1360406" cy="708435"/>
      </dsp:txXfrm>
    </dsp:sp>
    <dsp:sp modelId="{8A249C1D-5E2E-C84E-8E55-461D209D0E75}">
      <dsp:nvSpPr>
        <dsp:cNvPr id="0" name=""/>
        <dsp:cNvSpPr/>
      </dsp:nvSpPr>
      <dsp:spPr>
        <a:xfrm>
          <a:off x="1320275" y="1343976"/>
          <a:ext cx="1680388" cy="1068054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Принципал – должник</a:t>
          </a:r>
        </a:p>
      </dsp:txBody>
      <dsp:txXfrm>
        <a:off x="1566362" y="1500389"/>
        <a:ext cx="1188214" cy="7552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8D827-A92F-446F-A24C-743C4E30940A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DEDF29-6F89-44A7-AE6E-9300744A58B2}">
      <dsp:nvSpPr>
        <dsp:cNvPr id="0" name=""/>
        <dsp:cNvSpPr/>
      </dsp:nvSpPr>
      <dsp:spPr>
        <a:xfrm>
          <a:off x="509717" y="338558"/>
          <a:ext cx="7541700" cy="6775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Проекты инициативного бюджетирования</a:t>
          </a:r>
          <a:endParaRPr lang="ru-RU" sz="2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509717" y="338558"/>
        <a:ext cx="7541700" cy="677550"/>
      </dsp:txXfrm>
    </dsp:sp>
    <dsp:sp modelId="{D9955606-5FB9-443D-BA86-9107D1DFF5C3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87ABF-AA3D-4EE0-946B-2919F9238EB8}">
      <dsp:nvSpPr>
        <dsp:cNvPr id="0" name=""/>
        <dsp:cNvSpPr/>
      </dsp:nvSpPr>
      <dsp:spPr>
        <a:xfrm>
          <a:off x="995230" y="1354558"/>
          <a:ext cx="7056187" cy="677550"/>
        </a:xfrm>
        <a:prstGeom prst="rect">
          <a:avLst/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Семинары с финансовыми органами</a:t>
          </a:r>
        </a:p>
      </dsp:txBody>
      <dsp:txXfrm>
        <a:off x="995230" y="1354558"/>
        <a:ext cx="7056187" cy="677550"/>
      </dsp:txXfrm>
    </dsp:sp>
    <dsp:sp modelId="{0720A6C1-613A-419C-B927-A9CB16337CD3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2450223"/>
              <a:satOff val="-10194"/>
              <a:lumOff val="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744D64-BCBC-4E77-A96F-85515C990B00}">
      <dsp:nvSpPr>
        <dsp:cNvPr id="0" name=""/>
        <dsp:cNvSpPr/>
      </dsp:nvSpPr>
      <dsp:spPr>
        <a:xfrm>
          <a:off x="1144243" y="2370558"/>
          <a:ext cx="6907174" cy="677550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Конкурс </a:t>
          </a:r>
          <a:r>
            <a:rPr lang="ru-RU" sz="2000" b="0" i="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по представлению бюджета для граждан</a:t>
          </a:r>
          <a:endParaRPr lang="ru-RU" sz="2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144243" y="2370558"/>
        <a:ext cx="6907174" cy="677550"/>
      </dsp:txXfrm>
    </dsp:sp>
    <dsp:sp modelId="{661E5224-17C4-47B1-960A-E69CE48C4C74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CC0295-B622-4990-BCF5-41774DC04A52}">
      <dsp:nvSpPr>
        <dsp:cNvPr id="0" name=""/>
        <dsp:cNvSpPr/>
      </dsp:nvSpPr>
      <dsp:spPr>
        <a:xfrm>
          <a:off x="995230" y="3386558"/>
          <a:ext cx="7056187" cy="677550"/>
        </a:xfrm>
        <a:prstGeom prst="rect">
          <a:avLst/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Ежегодный </a:t>
          </a:r>
          <a:r>
            <a:rPr lang="ru-RU" sz="2000" b="0" i="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конкурс «Лучший налогоплательщик»</a:t>
          </a:r>
          <a:endParaRPr lang="ru-RU" sz="2000" kern="1200" dirty="0"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sp:txBody>
      <dsp:txXfrm>
        <a:off x="995230" y="3386558"/>
        <a:ext cx="7056187" cy="677550"/>
      </dsp:txXfrm>
    </dsp:sp>
    <dsp:sp modelId="{17D13A43-3350-4C4D-8726-2FA1065975BA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7350668"/>
              <a:satOff val="-30583"/>
              <a:lumOff val="72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D88BC-0E08-4775-B425-9B91FC3C7984}">
      <dsp:nvSpPr>
        <dsp:cNvPr id="0" name=""/>
        <dsp:cNvSpPr/>
      </dsp:nvSpPr>
      <dsp:spPr>
        <a:xfrm>
          <a:off x="509717" y="4402558"/>
          <a:ext cx="7541700" cy="67755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0800" rIns="50800" bIns="508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Ежегодные совещания по организации работы</a:t>
          </a:r>
        </a:p>
      </dsp:txBody>
      <dsp:txXfrm>
        <a:off x="509717" y="4402558"/>
        <a:ext cx="7541700" cy="677550"/>
      </dsp:txXfrm>
    </dsp:sp>
    <dsp:sp modelId="{5C76A1D3-4175-4110-A629-29F866D20BE1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C1A51-498B-9A48-8202-78B29BD06D40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00960-F2AD-2B40-BC6B-73D945B077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537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00960-F2AD-2B40-BC6B-73D945B0773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52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B00960-F2AD-2B40-BC6B-73D945B0773B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215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247DA-1FFA-534A-ADB0-7000B6517B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4564BD9-A52D-E747-AB4A-A44EFC95A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2FB4E4-0AE8-114C-8104-F774B5502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FC67E5-8A13-1344-9A05-79A4E11B6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53B48D-FA15-2D4D-BEAA-4CC12A170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959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2E5A3-C878-2A4A-A0BC-ABABE3B4C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E6C1A3-CF45-3B4A-975B-E50DEF845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DF669-5F36-494A-A6E2-AE37EF188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B61AD9-C11A-0240-AC72-F66EDABA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339504-96FA-DB47-A0BF-5B209F7F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87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C23846-5859-FC4C-B502-F043E90EB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E035BC-7764-814F-A31F-555946F6A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B2CF85-1277-F84A-9D7B-D3C71AA2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461459-B0CE-5543-A1BA-C54FEA57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7F260A-329B-DB47-BC5A-17DFE1417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92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F69DE4-550C-5147-B4D0-090F3E77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AB4F1-77F4-A044-8205-9A47175F27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EE98A0-E240-9D40-9ABA-294162C9A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DED5D8-CB9E-1043-9669-5CDC4FF0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57F065-705A-8342-9ECF-3B6CB3279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1E8EF1-C36D-6C40-907A-844AD2861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951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CA7E5-C4CC-5142-9A73-87DF9F517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B2E617-9CE5-EA4D-AB38-D11CF2310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8F5844-ECEF-2841-87D0-2E92DF4A6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C54F4F-E876-2649-A5E3-EB42CD107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834A63B-4FA9-6D47-9E4E-39ADDB4BE4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B2841B6-C544-7C4E-BA7A-B5C6FD979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804940-4A61-C04A-8868-DC753CFF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706F0C-DA4B-D448-BB8B-75B0049DD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7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AD5A0-F22B-2248-A7F0-8ACF6642C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12996F-ACFC-384A-8510-B739DE111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316206E-7DE6-C74C-92CE-1B1CC94AA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B6186FE-AF58-4B40-BD43-781136AC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0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54F145-EF1A-C042-AEB2-31203628C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F6D375-D5F6-8646-B752-45B344EE2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BFC28E-4996-5448-8869-ECD4F1C66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38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C6750-D2D5-4242-AFEA-74F80D7F8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CF9CC8-55C5-864A-86A3-2B54B6159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95B62C-37F6-BA4F-981C-56BD5AAC1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914F3E-F64F-4B49-849C-9DD49183D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349DF93-6092-ED42-AE5D-3A4170D2B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A19EFE-0ACF-4245-912C-6E104E6A6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378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43271-1B07-B84D-859F-765EE9C5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3776CAC-8B70-6341-94AF-59AB11F69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F99B77-89E6-8E4E-8ECD-9E25A77A0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7CB12A-6529-A94C-A7E3-236256585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77C340-01F6-964D-A23F-539E66C2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60F72C-AA82-214C-904E-F5A03B544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79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C5487E-2224-4A4B-8832-54DC444B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20B27CB-8EC5-5E4C-8D09-C5DE83915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A6E210-4F19-F24D-A714-801CC280C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8C613C-B547-354B-910A-80083355E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7B3EE1-E3F4-E343-ADFB-C48DC2B4D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864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AFA21E-7F24-E24C-A976-FADAD6B4F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2A15DC-3FBF-1E46-B4BA-D23A8E1F99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A1324F-7A03-E64B-9C42-3B7170E94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619DF7-252A-A644-BF76-41BB0BE61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D5692B-8280-EA41-A2CF-AFCEECD91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1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A6404A-F9BF-B54D-A66B-2295B9F3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D5E32D-502A-354E-8FB9-AAA9285A3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9049F9-80D3-B04D-BF87-05B8A9888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EB018-B592-AD4C-86B4-AAAE2F2D195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47EA95-BED7-A040-9351-3F5261380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007053-7D82-0D4D-9401-D555CA059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98277-A318-E142-858A-6F5336EF8B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54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tif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9.tif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8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tif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21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9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tiff"/><Relationship Id="rId7" Type="http://schemas.openxmlformats.org/officeDocument/2006/relationships/diagramColors" Target="../diagrams/colors4.xml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9.png"/><Relationship Id="rId12" Type="http://schemas.openxmlformats.org/officeDocument/2006/relationships/image" Target="../media/image34.tif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image" Target="../media/image33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32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0C101F-C365-554E-8CBC-1835D3F55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1" y="0"/>
            <a:ext cx="10457645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69180C-095B-4843-959E-565346DC15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3415"/>
          <a:stretch/>
        </p:blipFill>
        <p:spPr>
          <a:xfrm flipH="1">
            <a:off x="8822027" y="0"/>
            <a:ext cx="3369971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914E63D-39CA-7D4F-96CC-F7129D816FBD}"/>
              </a:ext>
            </a:extLst>
          </p:cNvPr>
          <p:cNvSpPr/>
          <p:nvPr/>
        </p:nvSpPr>
        <p:spPr>
          <a:xfrm>
            <a:off x="5842660" y="518143"/>
            <a:ext cx="6324248" cy="1650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Эмоциональный бюджет городского округа Екатеринбург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AE9EA5-7ADC-6742-8FF6-0C989143FD0D}"/>
              </a:ext>
            </a:extLst>
          </p:cNvPr>
          <p:cNvSpPr/>
          <p:nvPr/>
        </p:nvSpPr>
        <p:spPr>
          <a:xfrm>
            <a:off x="6877318" y="5087155"/>
            <a:ext cx="5314682" cy="17708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dirty="0">
                <a:solidFill>
                  <a:schemeClr val="bg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Студенты ГМФ3-1:</a:t>
            </a:r>
          </a:p>
          <a:p>
            <a:pPr algn="r"/>
            <a:r>
              <a:rPr lang="ru-RU" sz="2400" dirty="0" err="1">
                <a:solidFill>
                  <a:schemeClr val="bg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Батюк</a:t>
            </a:r>
            <a:r>
              <a:rPr lang="ru-RU" sz="2400" dirty="0">
                <a:solidFill>
                  <a:schemeClr val="bg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Богдана</a:t>
            </a:r>
          </a:p>
          <a:p>
            <a:pPr algn="r"/>
            <a:r>
              <a:rPr lang="ru-RU" sz="2400" dirty="0">
                <a:solidFill>
                  <a:schemeClr val="bg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Воробьева Анастасия</a:t>
            </a:r>
          </a:p>
          <a:p>
            <a:pPr algn="r"/>
            <a:r>
              <a:rPr lang="ru-RU" sz="2400" dirty="0">
                <a:solidFill>
                  <a:schemeClr val="bg1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Исаев Шамиль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B3C27D-1753-0C44-8E1B-F130A0992E4D}"/>
              </a:ext>
            </a:extLst>
          </p:cNvPr>
          <p:cNvSpPr txBox="1"/>
          <p:nvPr/>
        </p:nvSpPr>
        <p:spPr>
          <a:xfrm>
            <a:off x="6321285" y="0"/>
            <a:ext cx="6217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egoe UI Light" panose="020B0502040204020203" pitchFamily="34" charset="0"/>
              </a:rPr>
              <a:t>Номинация «Бюджет в вопросах и ответах»</a:t>
            </a:r>
          </a:p>
        </p:txBody>
      </p:sp>
    </p:spTree>
    <p:extLst>
      <p:ext uri="{BB962C8B-B14F-4D97-AF65-F5344CB8AC3E}">
        <p14:creationId xmlns:p14="http://schemas.microsoft.com/office/powerpoint/2010/main" val="2065449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257484-9649-C44C-92DB-270AC9B248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488" r="25681"/>
          <a:stretch/>
        </p:blipFill>
        <p:spPr>
          <a:xfrm>
            <a:off x="0" y="1326524"/>
            <a:ext cx="4998727" cy="5531476"/>
          </a:xfrm>
          <a:prstGeom prst="rect">
            <a:avLst/>
          </a:prstGeom>
        </p:spPr>
      </p:pic>
      <p:sp>
        <p:nvSpPr>
          <p:cNvPr id="4" name="Скругленная прямоугольная выноска 3">
            <a:extLst>
              <a:ext uri="{FF2B5EF4-FFF2-40B4-BE49-F238E27FC236}">
                <a16:creationId xmlns:a16="http://schemas.microsoft.com/office/drawing/2014/main" id="{8B3AFB66-6088-8247-B23D-998A47F854C4}"/>
              </a:ext>
            </a:extLst>
          </p:cNvPr>
          <p:cNvSpPr/>
          <p:nvPr/>
        </p:nvSpPr>
        <p:spPr>
          <a:xfrm>
            <a:off x="4237149" y="193182"/>
            <a:ext cx="7830355" cy="1674253"/>
          </a:xfrm>
          <a:prstGeom prst="wedgeRoundRectCallout">
            <a:avLst>
              <a:gd name="adj1" fmla="val -63432"/>
              <a:gd name="adj2" fmla="val 597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Привет, меня зовут Радость! А это мои коллеги – Страх, Гнев, Грусть, Брезгливость и. Все мы - твои эмоции</a:t>
            </a:r>
          </a:p>
        </p:txBody>
      </p:sp>
      <p:sp>
        <p:nvSpPr>
          <p:cNvPr id="13" name="Скругленная прямоугольная выноска 12">
            <a:extLst>
              <a:ext uri="{FF2B5EF4-FFF2-40B4-BE49-F238E27FC236}">
                <a16:creationId xmlns:a16="http://schemas.microsoft.com/office/drawing/2014/main" id="{35390BD2-457D-104B-AF37-3BC645C1B650}"/>
              </a:ext>
            </a:extLst>
          </p:cNvPr>
          <p:cNvSpPr/>
          <p:nvPr/>
        </p:nvSpPr>
        <p:spPr>
          <a:xfrm>
            <a:off x="5460640" y="2472742"/>
            <a:ext cx="6478073" cy="1347696"/>
          </a:xfrm>
          <a:prstGeom prst="wedgeRoundRectCallout">
            <a:avLst>
              <a:gd name="adj1" fmla="val -72307"/>
              <a:gd name="adj2" fmla="val -841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Сегодня мы расскажем о бюджете на примере городского округа Екатеринбург </a:t>
            </a:r>
          </a:p>
        </p:txBody>
      </p:sp>
    </p:spTree>
    <p:extLst>
      <p:ext uri="{BB962C8B-B14F-4D97-AF65-F5344CB8AC3E}">
        <p14:creationId xmlns:p14="http://schemas.microsoft.com/office/powerpoint/2010/main" val="1416191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B578370-58D0-4248-B30A-0EBF7F60DF0D}"/>
              </a:ext>
            </a:extLst>
          </p:cNvPr>
          <p:cNvSpPr/>
          <p:nvPr/>
        </p:nvSpPr>
        <p:spPr>
          <a:xfrm>
            <a:off x="0" y="0"/>
            <a:ext cx="12192000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такое бюджет?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CF1532C-F11E-754A-98A3-8DBEBFBDEF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75393" y="1757717"/>
            <a:ext cx="5051381" cy="505138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3EC7F3B-D613-094A-A9AC-74B5EE99B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46" y="0"/>
            <a:ext cx="2397902" cy="3429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5D252F4-2443-3745-9047-324510555B77}"/>
              </a:ext>
            </a:extLst>
          </p:cNvPr>
          <p:cNvSpPr/>
          <p:nvPr/>
        </p:nvSpPr>
        <p:spPr>
          <a:xfrm>
            <a:off x="4003183" y="617323"/>
            <a:ext cx="4185633" cy="1516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Представь, что это твой кошелек. И, как правило, он не пустует.  </a:t>
            </a:r>
          </a:p>
        </p:txBody>
      </p:sp>
      <p:sp>
        <p:nvSpPr>
          <p:cNvPr id="7" name="Скругленная прямоугольная выноска 6">
            <a:extLst>
              <a:ext uri="{FF2B5EF4-FFF2-40B4-BE49-F238E27FC236}">
                <a16:creationId xmlns:a16="http://schemas.microsoft.com/office/drawing/2014/main" id="{22B89966-E226-844A-B640-8F65D485A252}"/>
              </a:ext>
            </a:extLst>
          </p:cNvPr>
          <p:cNvSpPr/>
          <p:nvPr/>
        </p:nvSpPr>
        <p:spPr>
          <a:xfrm>
            <a:off x="1970461" y="2800725"/>
            <a:ext cx="2397903" cy="1151968"/>
          </a:xfrm>
          <a:prstGeom prst="wedgeRoundRectCallout">
            <a:avLst>
              <a:gd name="adj1" fmla="val -34807"/>
              <a:gd name="adj2" fmla="val -841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Потому что ты получаешь деньги, и кладешь их в кошелек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8A630F-1A3C-5F43-8337-A9F9D4936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2" y="3621842"/>
            <a:ext cx="2075980" cy="3236158"/>
          </a:xfrm>
          <a:prstGeom prst="rect">
            <a:avLst/>
          </a:prstGeom>
        </p:spPr>
      </p:pic>
      <p:sp>
        <p:nvSpPr>
          <p:cNvPr id="9" name="Скругленная прямоугольная выноска 8">
            <a:extLst>
              <a:ext uri="{FF2B5EF4-FFF2-40B4-BE49-F238E27FC236}">
                <a16:creationId xmlns:a16="http://schemas.microsoft.com/office/drawing/2014/main" id="{620F2F30-A2E6-CF4F-A6F9-41D097224999}"/>
              </a:ext>
            </a:extLst>
          </p:cNvPr>
          <p:cNvSpPr/>
          <p:nvPr/>
        </p:nvSpPr>
        <p:spPr>
          <a:xfrm>
            <a:off x="1970461" y="4143643"/>
            <a:ext cx="2397904" cy="923820"/>
          </a:xfrm>
          <a:prstGeom prst="wedgeRoundRectCallout">
            <a:avLst>
              <a:gd name="adj1" fmla="val -52400"/>
              <a:gd name="adj2" fmla="val 9812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Но потом они исчезают</a:t>
            </a:r>
          </a:p>
        </p:txBody>
      </p:sp>
      <p:sp>
        <p:nvSpPr>
          <p:cNvPr id="20" name="Развернутая стрелка 19">
            <a:extLst>
              <a:ext uri="{FF2B5EF4-FFF2-40B4-BE49-F238E27FC236}">
                <a16:creationId xmlns:a16="http://schemas.microsoft.com/office/drawing/2014/main" id="{364A420E-F404-B640-82DD-9220E722694F}"/>
              </a:ext>
            </a:extLst>
          </p:cNvPr>
          <p:cNvSpPr/>
          <p:nvPr/>
        </p:nvSpPr>
        <p:spPr>
          <a:xfrm>
            <a:off x="3391877" y="1861609"/>
            <a:ext cx="2482679" cy="609506"/>
          </a:xfrm>
          <a:prstGeom prst="uturnArrow">
            <a:avLst>
              <a:gd name="adj1" fmla="val 11477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705776-9014-304C-BE09-73592878C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581" y="1375816"/>
            <a:ext cx="1156468" cy="1151968"/>
          </a:xfrm>
          <a:prstGeom prst="rect">
            <a:avLst/>
          </a:prstGeom>
        </p:spPr>
      </p:pic>
      <p:sp>
        <p:nvSpPr>
          <p:cNvPr id="21" name="Развернутая стрелка 20">
            <a:extLst>
              <a:ext uri="{FF2B5EF4-FFF2-40B4-BE49-F238E27FC236}">
                <a16:creationId xmlns:a16="http://schemas.microsoft.com/office/drawing/2014/main" id="{08D80049-FD62-DD43-90FC-9A931C4F1AAC}"/>
              </a:ext>
            </a:extLst>
          </p:cNvPr>
          <p:cNvSpPr/>
          <p:nvPr/>
        </p:nvSpPr>
        <p:spPr>
          <a:xfrm rot="10800000">
            <a:off x="3319815" y="6186382"/>
            <a:ext cx="2482679" cy="514105"/>
          </a:xfrm>
          <a:prstGeom prst="uturnArrow">
            <a:avLst>
              <a:gd name="adj1" fmla="val 11477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A3514DA-AB2B-614C-97E6-5992D4CA9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6997" y="5163884"/>
            <a:ext cx="1156468" cy="115196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9AE9D7E-0EC2-594C-8662-38D443C9F4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" b="39815"/>
          <a:stretch/>
        </p:blipFill>
        <p:spPr>
          <a:xfrm>
            <a:off x="9697792" y="4418628"/>
            <a:ext cx="2494208" cy="2439372"/>
          </a:xfrm>
          <a:prstGeom prst="rect">
            <a:avLst/>
          </a:prstGeom>
        </p:spPr>
      </p:pic>
      <p:sp>
        <p:nvSpPr>
          <p:cNvPr id="24" name="Скругленная прямоугольная выноска 23">
            <a:extLst>
              <a:ext uri="{FF2B5EF4-FFF2-40B4-BE49-F238E27FC236}">
                <a16:creationId xmlns:a16="http://schemas.microsoft.com/office/drawing/2014/main" id="{C00BE8D8-2A01-8D46-8E99-3EF7AA87F195}"/>
              </a:ext>
            </a:extLst>
          </p:cNvPr>
          <p:cNvSpPr/>
          <p:nvPr/>
        </p:nvSpPr>
        <p:spPr>
          <a:xfrm>
            <a:off x="8718358" y="1857169"/>
            <a:ext cx="2684455" cy="1481678"/>
          </a:xfrm>
          <a:prstGeom prst="wedgeRoundRectCallout">
            <a:avLst>
              <a:gd name="adj1" fmla="val 38368"/>
              <a:gd name="adj2" fmla="val 11266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 унывай, Грусть, ведь ты можешь потратить деньги на то, что тебе нравится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1769DDA-F1C4-7049-BF81-641B3621D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2076" y="3539980"/>
            <a:ext cx="1809396" cy="1730911"/>
          </a:xfrm>
          <a:prstGeom prst="rect">
            <a:avLst/>
          </a:prstGeom>
        </p:spPr>
      </p:pic>
      <p:sp>
        <p:nvSpPr>
          <p:cNvPr id="27" name="Скругленная прямоугольная выноска 26">
            <a:extLst>
              <a:ext uri="{FF2B5EF4-FFF2-40B4-BE49-F238E27FC236}">
                <a16:creationId xmlns:a16="http://schemas.microsoft.com/office/drawing/2014/main" id="{3EAE02E9-B7B6-A74E-AB1E-33555A472153}"/>
              </a:ext>
            </a:extLst>
          </p:cNvPr>
          <p:cNvSpPr/>
          <p:nvPr/>
        </p:nvSpPr>
        <p:spPr>
          <a:xfrm>
            <a:off x="8198621" y="6001316"/>
            <a:ext cx="1914531" cy="796979"/>
          </a:xfrm>
          <a:prstGeom prst="wedgeRoundRectCallout">
            <a:avLst>
              <a:gd name="adj1" fmla="val 55858"/>
              <a:gd name="adj2" fmla="val -7802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Только не на брокколи!</a:t>
            </a:r>
          </a:p>
        </p:txBody>
      </p:sp>
    </p:spTree>
    <p:extLst>
      <p:ext uri="{BB962C8B-B14F-4D97-AF65-F5344CB8AC3E}">
        <p14:creationId xmlns:p14="http://schemas.microsoft.com/office/powerpoint/2010/main" val="2069791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-579550" y="3612524"/>
            <a:ext cx="3042313" cy="3245476"/>
          </a:xfrm>
          <a:prstGeom prst="rect">
            <a:avLst/>
          </a:prstGeom>
        </p:spPr>
      </p:pic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id="{644B2A94-DE77-AD4A-A69A-DC8E3A5DFC07}"/>
              </a:ext>
            </a:extLst>
          </p:cNvPr>
          <p:cNvSpPr/>
          <p:nvPr/>
        </p:nvSpPr>
        <p:spPr>
          <a:xfrm>
            <a:off x="607486" y="1360124"/>
            <a:ext cx="3280293" cy="1561271"/>
          </a:xfrm>
          <a:prstGeom prst="wedgeRoundRectCallout">
            <a:avLst>
              <a:gd name="adj1" fmla="val -38721"/>
              <a:gd name="adj2" fmla="val 10057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Бюджет - форма образования и расходования денежных средств, которые тратятся на нужды народа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77AAB1-E8F4-C048-8948-F8A8678D71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l="2597" t="8539" b="14704"/>
          <a:stretch/>
        </p:blipFill>
        <p:spPr>
          <a:xfrm>
            <a:off x="4215106" y="103831"/>
            <a:ext cx="8028411" cy="633640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B3A140-5CC1-3041-AFEF-23F76BA83D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144130" y="1773355"/>
            <a:ext cx="684858" cy="6321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404911-CD10-6242-95F6-E1D6227AAD4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436602" y="1877221"/>
            <a:ext cx="684858" cy="6321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6FF06B3-BCC0-644B-AFD3-71B704AD776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677875" y="2118019"/>
            <a:ext cx="684858" cy="6321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9F08C6-3654-0E47-98F8-D92CF843B87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6023194" y="2200725"/>
            <a:ext cx="684858" cy="6321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694550-5522-9243-8266-EB5F019099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6208954" y="2408484"/>
            <a:ext cx="575398" cy="6321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B53238-20C7-3F4B-B467-3CB83C2793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870" y="2980685"/>
            <a:ext cx="1602850" cy="15776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F8FE678-AC4E-1D4B-A322-EA9FD3289E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7720" y="3921630"/>
            <a:ext cx="1602850" cy="157766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EEC646B-BE67-B944-BFAB-8E7C6B4B31A0}"/>
              </a:ext>
            </a:extLst>
          </p:cNvPr>
          <p:cNvSpPr/>
          <p:nvPr/>
        </p:nvSpPr>
        <p:spPr>
          <a:xfrm>
            <a:off x="4860658" y="354957"/>
            <a:ext cx="1836746" cy="6407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Поступления в бюджет</a:t>
            </a:r>
          </a:p>
        </p:txBody>
      </p:sp>
      <p:sp>
        <p:nvSpPr>
          <p:cNvPr id="17" name="Стрелка вниз 16">
            <a:extLst>
              <a:ext uri="{FF2B5EF4-FFF2-40B4-BE49-F238E27FC236}">
                <a16:creationId xmlns:a16="http://schemas.microsoft.com/office/drawing/2014/main" id="{64F671A9-DD66-A848-B43B-CBDC07BCC751}"/>
              </a:ext>
            </a:extLst>
          </p:cNvPr>
          <p:cNvSpPr/>
          <p:nvPr/>
        </p:nvSpPr>
        <p:spPr>
          <a:xfrm>
            <a:off x="5554349" y="1081668"/>
            <a:ext cx="345319" cy="403537"/>
          </a:xfrm>
          <a:prstGeom prst="downArrow">
            <a:avLst>
              <a:gd name="adj1" fmla="val 30625"/>
              <a:gd name="adj2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23FD70F-9742-EE48-93A3-4038FFC3EA05}"/>
              </a:ext>
            </a:extLst>
          </p:cNvPr>
          <p:cNvSpPr/>
          <p:nvPr/>
        </p:nvSpPr>
        <p:spPr>
          <a:xfrm>
            <a:off x="8640718" y="3686983"/>
            <a:ext cx="1127750" cy="562194"/>
          </a:xfrm>
          <a:prstGeom prst="rect">
            <a:avLst/>
          </a:prstGeom>
          <a:solidFill>
            <a:srgbClr val="DFD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Образование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ECA4E0B-CE65-6A47-92BD-AFBCBD5E024F}"/>
              </a:ext>
            </a:extLst>
          </p:cNvPr>
          <p:cNvSpPr/>
          <p:nvPr/>
        </p:nvSpPr>
        <p:spPr>
          <a:xfrm>
            <a:off x="10158837" y="4672845"/>
            <a:ext cx="1296000" cy="562194"/>
          </a:xfrm>
          <a:prstGeom prst="rect">
            <a:avLst/>
          </a:prstGeom>
          <a:solidFill>
            <a:srgbClr val="DFD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50" dirty="0">
                <a:solidFill>
                  <a:schemeClr val="tx1"/>
                </a:solidFill>
              </a:rPr>
              <a:t>Здравоохранение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3C7965B-7491-BF4F-AB23-DE23507E6427}"/>
              </a:ext>
            </a:extLst>
          </p:cNvPr>
          <p:cNvSpPr/>
          <p:nvPr/>
        </p:nvSpPr>
        <p:spPr>
          <a:xfrm>
            <a:off x="9578126" y="1843213"/>
            <a:ext cx="1836746" cy="881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Исполнение расходных обязательств</a:t>
            </a:r>
          </a:p>
        </p:txBody>
      </p:sp>
      <p:sp>
        <p:nvSpPr>
          <p:cNvPr id="21" name="Стрелка вниз 20">
            <a:extLst>
              <a:ext uri="{FF2B5EF4-FFF2-40B4-BE49-F238E27FC236}">
                <a16:creationId xmlns:a16="http://schemas.microsoft.com/office/drawing/2014/main" id="{0F941F81-9C5F-594D-A434-558AD7FB328B}"/>
              </a:ext>
            </a:extLst>
          </p:cNvPr>
          <p:cNvSpPr/>
          <p:nvPr/>
        </p:nvSpPr>
        <p:spPr>
          <a:xfrm>
            <a:off x="10304141" y="2797861"/>
            <a:ext cx="345319" cy="403537"/>
          </a:xfrm>
          <a:prstGeom prst="downArrow">
            <a:avLst>
              <a:gd name="adj1" fmla="val 30625"/>
              <a:gd name="adj2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ая прямоугольная выноска 21">
            <a:extLst>
              <a:ext uri="{FF2B5EF4-FFF2-40B4-BE49-F238E27FC236}">
                <a16:creationId xmlns:a16="http://schemas.microsoft.com/office/drawing/2014/main" id="{0C35E1BC-331F-B24E-ABC2-AE4736D503E6}"/>
              </a:ext>
            </a:extLst>
          </p:cNvPr>
          <p:cNvSpPr/>
          <p:nvPr/>
        </p:nvSpPr>
        <p:spPr>
          <a:xfrm>
            <a:off x="2714656" y="4037946"/>
            <a:ext cx="3921512" cy="2059924"/>
          </a:xfrm>
          <a:prstGeom prst="wedgeRoundRectCallout">
            <a:avLst>
              <a:gd name="adj1" fmla="val -55882"/>
              <a:gd name="adj2" fmla="val 3165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деньги, поступившие в бюджет обязательно используются для обеспечения функций государства, чтобы нам жилось комфортно, и мы были счастливы, как и я! </a:t>
            </a:r>
          </a:p>
        </p:txBody>
      </p:sp>
    </p:spTree>
    <p:extLst>
      <p:ext uri="{BB962C8B-B14F-4D97-AF65-F5344CB8AC3E}">
        <p14:creationId xmlns:p14="http://schemas.microsoft.com/office/powerpoint/2010/main" val="1354416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id="{644B2A94-DE77-AD4A-A69A-DC8E3A5DFC07}"/>
              </a:ext>
            </a:extLst>
          </p:cNvPr>
          <p:cNvSpPr/>
          <p:nvPr/>
        </p:nvSpPr>
        <p:spPr>
          <a:xfrm>
            <a:off x="3587548" y="4501221"/>
            <a:ext cx="4798299" cy="2236875"/>
          </a:xfrm>
          <a:prstGeom prst="wedgeRoundRectCallout">
            <a:avLst>
              <a:gd name="adj1" fmla="val 80716"/>
              <a:gd name="adj2" fmla="val 759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Все дело в том, что все поступления в бюджете не разделяются по направлениям, а идут в один «котёл». Таким образом, определенные расходы бюджета не увязаны с его доходами, а значит твой уплаченный налог расходуется в сумме на все обязательства государства</a:t>
            </a:r>
          </a:p>
        </p:txBody>
      </p:sp>
      <p:sp>
        <p:nvSpPr>
          <p:cNvPr id="22" name="Скругленная прямоугольная выноска 21">
            <a:extLst>
              <a:ext uri="{FF2B5EF4-FFF2-40B4-BE49-F238E27FC236}">
                <a16:creationId xmlns:a16="http://schemas.microsoft.com/office/drawing/2014/main" id="{0C35E1BC-331F-B24E-ABC2-AE4736D503E6}"/>
              </a:ext>
            </a:extLst>
          </p:cNvPr>
          <p:cNvSpPr/>
          <p:nvPr/>
        </p:nvSpPr>
        <p:spPr>
          <a:xfrm>
            <a:off x="693521" y="1366366"/>
            <a:ext cx="4013324" cy="1874403"/>
          </a:xfrm>
          <a:prstGeom prst="wedgeRoundRectCallout">
            <a:avLst>
              <a:gd name="adj1" fmla="val -32280"/>
              <a:gd name="adj2" fmla="val 9228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Радость, знаешь, меня всегда злило, что я плачу транспортный налог, но дороги все еще с выбоинами! За что я плачу?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466A1A-3292-8048-829C-5F0CBB6C6F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541"/>
          <a:stretch/>
        </p:blipFill>
        <p:spPr>
          <a:xfrm>
            <a:off x="0" y="3926433"/>
            <a:ext cx="3587548" cy="29315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5969014-5AF1-AC43-B30F-3F2A09F272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8825" y="1346686"/>
            <a:ext cx="2716096" cy="29835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2FB5739-5AD7-DE4A-9CA1-52F0325674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459" y="243954"/>
            <a:ext cx="1102732" cy="110273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B07A88C-E601-C44F-8F9A-443F543CA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561" y="141735"/>
            <a:ext cx="1204951" cy="120495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6247217-6375-7E4D-A9D8-8689391BE8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512" y="245699"/>
            <a:ext cx="1204951" cy="1204951"/>
          </a:xfrm>
          <a:prstGeom prst="rect">
            <a:avLst/>
          </a:prstGeom>
        </p:spPr>
      </p:pic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D85B9A7D-8883-7A41-A00F-5E5F1B8BDBD4}"/>
              </a:ext>
            </a:extLst>
          </p:cNvPr>
          <p:cNvCxnSpPr>
            <a:cxnSpLocks/>
          </p:cNvCxnSpPr>
          <p:nvPr/>
        </p:nvCxnSpPr>
        <p:spPr>
          <a:xfrm>
            <a:off x="6532358" y="1123714"/>
            <a:ext cx="427030" cy="5150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56D8C3E1-4A8B-F745-8C32-863907CDB8F0}"/>
              </a:ext>
            </a:extLst>
          </p:cNvPr>
          <p:cNvCxnSpPr>
            <a:cxnSpLocks/>
          </p:cNvCxnSpPr>
          <p:nvPr/>
        </p:nvCxnSpPr>
        <p:spPr>
          <a:xfrm flipH="1">
            <a:off x="8095142" y="1297091"/>
            <a:ext cx="291707" cy="4285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A963999D-F258-B74C-A143-DD5D0E971CD4}"/>
              </a:ext>
            </a:extLst>
          </p:cNvPr>
          <p:cNvCxnSpPr>
            <a:cxnSpLocks/>
          </p:cNvCxnSpPr>
          <p:nvPr/>
        </p:nvCxnSpPr>
        <p:spPr>
          <a:xfrm flipH="1">
            <a:off x="7725495" y="1175696"/>
            <a:ext cx="9737" cy="5499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3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BECE59E-F391-B648-81C4-ACF6E9D118D4}"/>
              </a:ext>
            </a:extLst>
          </p:cNvPr>
          <p:cNvSpPr/>
          <p:nvPr/>
        </p:nvSpPr>
        <p:spPr>
          <a:xfrm>
            <a:off x="0" y="0"/>
            <a:ext cx="12192000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Каких уровней бывают бюджеты?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3E401E2-D8A8-6E4C-B5B6-72470A35B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0064631"/>
              </p:ext>
            </p:extLst>
          </p:nvPr>
        </p:nvGraphicFramePr>
        <p:xfrm>
          <a:off x="-308749" y="1258886"/>
          <a:ext cx="5729249" cy="422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47DBD6-3DE8-9F4C-A760-28B767760E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687" t="359" r="52790" b="24518"/>
          <a:stretch/>
        </p:blipFill>
        <p:spPr>
          <a:xfrm>
            <a:off x="371601" y="1258886"/>
            <a:ext cx="1183606" cy="1163782"/>
          </a:xfrm>
          <a:prstGeom prst="ellipse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2CAA6B-7298-5646-B61D-6E45BDEB9DB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319" r="50341" b="7877"/>
          <a:stretch/>
        </p:blipFill>
        <p:spPr>
          <a:xfrm>
            <a:off x="371602" y="4329728"/>
            <a:ext cx="1183606" cy="1163782"/>
          </a:xfrm>
          <a:prstGeom prst="ellipse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7C3749-F866-714C-A957-410B4803D47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745" t="2350" r="22746" b="3407"/>
          <a:stretch/>
        </p:blipFill>
        <p:spPr>
          <a:xfrm>
            <a:off x="371600" y="2790700"/>
            <a:ext cx="1183607" cy="1274055"/>
          </a:xfrm>
          <a:prstGeom prst="ellipse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F4F3309-194E-5441-9139-0AC6354AE81B}"/>
              </a:ext>
            </a:extLst>
          </p:cNvPr>
          <p:cNvSpPr/>
          <p:nvPr/>
        </p:nvSpPr>
        <p:spPr>
          <a:xfrm>
            <a:off x="5288479" y="1258886"/>
            <a:ext cx="4021777" cy="422032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Государственные внебюджетные фонды: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Пенсионный Фонд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Фонд социального страхования РФ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Федеральный фонд обязательного медицинского страхования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Территориальный фонд обязательного медицинского страхования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AA394D6-8079-0E46-A688-D2D047A1DAEE}"/>
              </a:ext>
            </a:extLst>
          </p:cNvPr>
          <p:cNvSpPr/>
          <p:nvPr/>
        </p:nvSpPr>
        <p:spPr>
          <a:xfrm>
            <a:off x="4826834" y="1115043"/>
            <a:ext cx="1483217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+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65BEC25-F007-AC43-BEE6-6D4753A44D7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022" r="28341" b="41307"/>
          <a:stretch/>
        </p:blipFill>
        <p:spPr>
          <a:xfrm>
            <a:off x="9415346" y="3131015"/>
            <a:ext cx="2776654" cy="3726985"/>
          </a:xfrm>
          <a:prstGeom prst="rect">
            <a:avLst/>
          </a:prstGeom>
        </p:spPr>
      </p:pic>
      <p:sp>
        <p:nvSpPr>
          <p:cNvPr id="14" name="Скругленная прямоугольная выноска 13">
            <a:extLst>
              <a:ext uri="{FF2B5EF4-FFF2-40B4-BE49-F238E27FC236}">
                <a16:creationId xmlns:a16="http://schemas.microsoft.com/office/drawing/2014/main" id="{A719120F-FFAE-4343-861B-C039A8A7245B}"/>
              </a:ext>
            </a:extLst>
          </p:cNvPr>
          <p:cNvSpPr/>
          <p:nvPr/>
        </p:nvSpPr>
        <p:spPr>
          <a:xfrm>
            <a:off x="9771901" y="1318364"/>
            <a:ext cx="2133028" cy="1441267"/>
          </a:xfrm>
          <a:prstGeom prst="wedgeRoundRectCallout">
            <a:avLst>
              <a:gd name="adj1" fmla="val 26869"/>
              <a:gd name="adj2" fmla="val 896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Ух ты, еще и государственные внебюджетные фонды!</a:t>
            </a:r>
          </a:p>
        </p:txBody>
      </p:sp>
    </p:spTree>
    <p:extLst>
      <p:ext uri="{BB962C8B-B14F-4D97-AF65-F5344CB8AC3E}">
        <p14:creationId xmlns:p14="http://schemas.microsoft.com/office/powerpoint/2010/main" val="1480258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DA0B795-4B84-9C4E-9937-22921F2E4C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9249319"/>
              </p:ext>
            </p:extLst>
          </p:nvPr>
        </p:nvGraphicFramePr>
        <p:xfrm>
          <a:off x="-1847851" y="228600"/>
          <a:ext cx="10263187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795C9F0-98CF-8542-A651-D28D8A135987}"/>
              </a:ext>
            </a:extLst>
          </p:cNvPr>
          <p:cNvSpPr/>
          <p:nvPr/>
        </p:nvSpPr>
        <p:spPr>
          <a:xfrm>
            <a:off x="6715125" y="-166260"/>
            <a:ext cx="5476875" cy="1833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Где в бюджетной системе находится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3AAA761-38E5-0E4C-9003-E98C84337E7C}"/>
              </a:ext>
            </a:extLst>
          </p:cNvPr>
          <p:cNvCxnSpPr/>
          <p:nvPr/>
        </p:nvCxnSpPr>
        <p:spPr>
          <a:xfrm>
            <a:off x="2700338" y="6293642"/>
            <a:ext cx="1457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8BEEBCD-7679-F94B-AC4C-C8FB35E14469}"/>
              </a:ext>
            </a:extLst>
          </p:cNvPr>
          <p:cNvCxnSpPr>
            <a:cxnSpLocks/>
          </p:cNvCxnSpPr>
          <p:nvPr/>
        </p:nvCxnSpPr>
        <p:spPr>
          <a:xfrm flipV="1">
            <a:off x="4157663" y="3114675"/>
            <a:ext cx="0" cy="3164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ED05A9-D633-2541-8679-7BD019E2AEF6}"/>
              </a:ext>
            </a:extLst>
          </p:cNvPr>
          <p:cNvSpPr/>
          <p:nvPr/>
        </p:nvSpPr>
        <p:spPr>
          <a:xfrm>
            <a:off x="4953000" y="2800350"/>
            <a:ext cx="4876783" cy="628650"/>
          </a:xfrm>
          <a:prstGeom prst="rect">
            <a:avLst/>
          </a:prstGeom>
          <a:solidFill>
            <a:srgbClr val="6DA5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муниципального района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2E0ADC-6944-8147-9219-6C781AB327E3}"/>
              </a:ext>
            </a:extLst>
          </p:cNvPr>
          <p:cNvSpPr/>
          <p:nvPr/>
        </p:nvSpPr>
        <p:spPr>
          <a:xfrm>
            <a:off x="4952990" y="3564731"/>
            <a:ext cx="4876793" cy="6286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городского округа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BBF9DA5-3038-DF4F-973C-09C0D1F4B9CF}"/>
              </a:ext>
            </a:extLst>
          </p:cNvPr>
          <p:cNvSpPr/>
          <p:nvPr/>
        </p:nvSpPr>
        <p:spPr>
          <a:xfrm>
            <a:off x="4952988" y="4329112"/>
            <a:ext cx="4876795" cy="628650"/>
          </a:xfrm>
          <a:prstGeom prst="rect">
            <a:avLst/>
          </a:prstGeom>
          <a:solidFill>
            <a:srgbClr val="6DA5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внутригородских муниципальных округов городов федерального значения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3517F44-BE29-B54C-9BB6-408A3CECA026}"/>
              </a:ext>
            </a:extLst>
          </p:cNvPr>
          <p:cNvSpPr/>
          <p:nvPr/>
        </p:nvSpPr>
        <p:spPr>
          <a:xfrm>
            <a:off x="4952988" y="5136356"/>
            <a:ext cx="4876795" cy="628650"/>
          </a:xfrm>
          <a:prstGeom prst="rect">
            <a:avLst/>
          </a:prstGeom>
          <a:solidFill>
            <a:srgbClr val="6DA5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внутригородских районов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656795-2A1A-CB42-B472-D9BABC7A7844}"/>
              </a:ext>
            </a:extLst>
          </p:cNvPr>
          <p:cNvSpPr/>
          <p:nvPr/>
        </p:nvSpPr>
        <p:spPr>
          <a:xfrm>
            <a:off x="4952988" y="5922167"/>
            <a:ext cx="4876795" cy="628650"/>
          </a:xfrm>
          <a:prstGeom prst="rect">
            <a:avLst/>
          </a:prstGeom>
          <a:solidFill>
            <a:srgbClr val="6DA5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городских и сельских поселений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7C6A3BD-DD14-7A47-BC64-901FA2149674}"/>
              </a:ext>
            </a:extLst>
          </p:cNvPr>
          <p:cNvCxnSpPr>
            <a:endCxn id="10" idx="1"/>
          </p:cNvCxnSpPr>
          <p:nvPr/>
        </p:nvCxnSpPr>
        <p:spPr>
          <a:xfrm>
            <a:off x="4157663" y="3114675"/>
            <a:ext cx="795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BC76FC8-5CF0-E64D-9914-0F8B927BFF8E}"/>
              </a:ext>
            </a:extLst>
          </p:cNvPr>
          <p:cNvCxnSpPr/>
          <p:nvPr/>
        </p:nvCxnSpPr>
        <p:spPr>
          <a:xfrm>
            <a:off x="4157663" y="3879056"/>
            <a:ext cx="795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E21AC1D1-419C-AD40-98D8-7A34B21258A2}"/>
              </a:ext>
            </a:extLst>
          </p:cNvPr>
          <p:cNvCxnSpPr/>
          <p:nvPr/>
        </p:nvCxnSpPr>
        <p:spPr>
          <a:xfrm>
            <a:off x="4157663" y="4643437"/>
            <a:ext cx="795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02AA4B8-5007-034C-86FD-E06C90E2BC39}"/>
              </a:ext>
            </a:extLst>
          </p:cNvPr>
          <p:cNvCxnSpPr/>
          <p:nvPr/>
        </p:nvCxnSpPr>
        <p:spPr>
          <a:xfrm>
            <a:off x="4157651" y="5460206"/>
            <a:ext cx="795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0E878351-A2E1-8549-A15E-32D1D081342C}"/>
              </a:ext>
            </a:extLst>
          </p:cNvPr>
          <p:cNvCxnSpPr/>
          <p:nvPr/>
        </p:nvCxnSpPr>
        <p:spPr>
          <a:xfrm>
            <a:off x="4157650" y="6293210"/>
            <a:ext cx="7953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39EABBD-16DE-9049-8CE8-58669E933F5A}"/>
              </a:ext>
            </a:extLst>
          </p:cNvPr>
          <p:cNvSpPr/>
          <p:nvPr/>
        </p:nvSpPr>
        <p:spPr>
          <a:xfrm>
            <a:off x="6674784" y="1825227"/>
            <a:ext cx="4243388" cy="648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Бюджет городского округа Екатеринбург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1EF94AD-B579-7F47-8498-7D15F5A7CB3D}"/>
              </a:ext>
            </a:extLst>
          </p:cNvPr>
          <p:cNvCxnSpPr>
            <a:cxnSpLocks/>
          </p:cNvCxnSpPr>
          <p:nvPr/>
        </p:nvCxnSpPr>
        <p:spPr>
          <a:xfrm>
            <a:off x="9829783" y="3879056"/>
            <a:ext cx="1771667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48DEFC3E-9668-844C-ADA4-9ACE0FBB1B72}"/>
              </a:ext>
            </a:extLst>
          </p:cNvPr>
          <p:cNvCxnSpPr>
            <a:cxnSpLocks/>
          </p:cNvCxnSpPr>
          <p:nvPr/>
        </p:nvCxnSpPr>
        <p:spPr>
          <a:xfrm flipV="1">
            <a:off x="11572866" y="1971674"/>
            <a:ext cx="0" cy="190738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20AB1D40-C74D-5145-AFF5-2557527DB0D7}"/>
              </a:ext>
            </a:extLst>
          </p:cNvPr>
          <p:cNvCxnSpPr>
            <a:cxnSpLocks/>
          </p:cNvCxnSpPr>
          <p:nvPr/>
        </p:nvCxnSpPr>
        <p:spPr>
          <a:xfrm flipH="1">
            <a:off x="10925175" y="1974055"/>
            <a:ext cx="647691" cy="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484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804E117-F142-3543-8F2D-E797415CEB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0207415"/>
              </p:ext>
            </p:extLst>
          </p:nvPr>
        </p:nvGraphicFramePr>
        <p:xfrm>
          <a:off x="2941638" y="1314449"/>
          <a:ext cx="5730875" cy="5381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A35FF8-6658-0540-B494-569EC6D07FCD}"/>
              </a:ext>
            </a:extLst>
          </p:cNvPr>
          <p:cNvSpPr/>
          <p:nvPr/>
        </p:nvSpPr>
        <p:spPr>
          <a:xfrm>
            <a:off x="0" y="41565"/>
            <a:ext cx="12192000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 осуществляется бюджетный процесс в Екатеринбурге?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7CC5132-66CB-274B-A273-F6C38D85B79C}"/>
              </a:ext>
            </a:extLst>
          </p:cNvPr>
          <p:cNvSpPr/>
          <p:nvPr/>
        </p:nvSpPr>
        <p:spPr>
          <a:xfrm>
            <a:off x="8547820" y="1093957"/>
            <a:ext cx="1967782" cy="144000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 15 ноября текущего года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C981DB7-4399-1441-8BB6-BA3845E3F4A1}"/>
              </a:ext>
            </a:extLst>
          </p:cNvPr>
          <p:cNvSpPr/>
          <p:nvPr/>
        </p:nvSpPr>
        <p:spPr>
          <a:xfrm>
            <a:off x="8533963" y="2527502"/>
            <a:ext cx="1967782" cy="1439458"/>
          </a:xfrm>
          <a:prstGeom prst="ellipse">
            <a:avLst/>
          </a:prstGeom>
          <a:solidFill>
            <a:srgbClr val="73F43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 начала очередного года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0FFEA18-09B0-3443-9264-478445169D9A}"/>
              </a:ext>
            </a:extLst>
          </p:cNvPr>
          <p:cNvSpPr/>
          <p:nvPr/>
        </p:nvSpPr>
        <p:spPr>
          <a:xfrm>
            <a:off x="8547820" y="3966960"/>
            <a:ext cx="1967782" cy="1440000"/>
          </a:xfrm>
          <a:prstGeom prst="ellipse">
            <a:avLst/>
          </a:prstGeom>
          <a:solidFill>
            <a:srgbClr val="6AE9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 1 января до 31 декабря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7C63B8A-8127-284E-B128-E182B5A452A1}"/>
              </a:ext>
            </a:extLst>
          </p:cNvPr>
          <p:cNvSpPr/>
          <p:nvPr/>
        </p:nvSpPr>
        <p:spPr>
          <a:xfrm>
            <a:off x="8533963" y="5394813"/>
            <a:ext cx="1967782" cy="1440000"/>
          </a:xfrm>
          <a:prstGeom prst="ellipse">
            <a:avLst/>
          </a:prstGeom>
          <a:solidFill>
            <a:srgbClr val="6DA5DB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 1 апреля года, следующего за отчетным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6227CD-462E-5441-BAA6-767C3758D00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2676"/>
          <a:stretch/>
        </p:blipFill>
        <p:spPr>
          <a:xfrm>
            <a:off x="-579550" y="3612524"/>
            <a:ext cx="3042313" cy="3245476"/>
          </a:xfrm>
          <a:prstGeom prst="rect">
            <a:avLst/>
          </a:prstGeom>
        </p:spPr>
      </p:pic>
      <p:sp>
        <p:nvSpPr>
          <p:cNvPr id="11" name="Скругленная прямоугольная выноска 10">
            <a:extLst>
              <a:ext uri="{FF2B5EF4-FFF2-40B4-BE49-F238E27FC236}">
                <a16:creationId xmlns:a16="http://schemas.microsoft.com/office/drawing/2014/main" id="{EE31452C-4AB5-FE4D-A630-0F9EBC43CFCC}"/>
              </a:ext>
            </a:extLst>
          </p:cNvPr>
          <p:cNvSpPr/>
          <p:nvPr/>
        </p:nvSpPr>
        <p:spPr>
          <a:xfrm>
            <a:off x="69274" y="1382829"/>
            <a:ext cx="2758354" cy="2101085"/>
          </a:xfrm>
          <a:prstGeom prst="wedgeRoundRectCallout">
            <a:avLst>
              <a:gd name="adj1" fmla="val -24611"/>
              <a:gd name="adj2" fmla="val 6780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Как и для каждого важного проекта, необходим четко проработанный план его выполнения!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61C5E36-60BD-4975-9B07-9A87432CD5D4}"/>
              </a:ext>
            </a:extLst>
          </p:cNvPr>
          <p:cNvSpPr/>
          <p:nvPr/>
        </p:nvSpPr>
        <p:spPr>
          <a:xfrm>
            <a:off x="8547820" y="1100949"/>
            <a:ext cx="1967782" cy="144000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 15 ноября текущего года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E3CA2FD8-CD26-47CC-AB47-B0E788D02B2D}"/>
              </a:ext>
            </a:extLst>
          </p:cNvPr>
          <p:cNvSpPr/>
          <p:nvPr/>
        </p:nvSpPr>
        <p:spPr>
          <a:xfrm>
            <a:off x="8533963" y="2534494"/>
            <a:ext cx="1967782" cy="1439458"/>
          </a:xfrm>
          <a:prstGeom prst="ellipse">
            <a:avLst/>
          </a:prstGeom>
          <a:solidFill>
            <a:srgbClr val="73F43F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До начала очередного года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711B217-A147-475A-8017-F5CDCA6EB6ED}"/>
              </a:ext>
            </a:extLst>
          </p:cNvPr>
          <p:cNvSpPr/>
          <p:nvPr/>
        </p:nvSpPr>
        <p:spPr>
          <a:xfrm>
            <a:off x="8547820" y="3973952"/>
            <a:ext cx="1967782" cy="1440000"/>
          </a:xfrm>
          <a:prstGeom prst="ellipse">
            <a:avLst/>
          </a:prstGeom>
          <a:solidFill>
            <a:srgbClr val="6AE9A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 1 января до 31 декабря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783C474-457E-47E3-AD38-24CC5FABEFB8}"/>
              </a:ext>
            </a:extLst>
          </p:cNvPr>
          <p:cNvSpPr/>
          <p:nvPr/>
        </p:nvSpPr>
        <p:spPr>
          <a:xfrm>
            <a:off x="8533963" y="5401805"/>
            <a:ext cx="1967782" cy="1440000"/>
          </a:xfrm>
          <a:prstGeom prst="ellipse">
            <a:avLst/>
          </a:prstGeom>
          <a:solidFill>
            <a:srgbClr val="6DA5DB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 1 апреля года, следующего за отчетным</a:t>
            </a:r>
          </a:p>
        </p:txBody>
      </p:sp>
    </p:spTree>
    <p:extLst>
      <p:ext uri="{BB962C8B-B14F-4D97-AF65-F5344CB8AC3E}">
        <p14:creationId xmlns:p14="http://schemas.microsoft.com/office/powerpoint/2010/main" val="274460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id="{644B2A94-DE77-AD4A-A69A-DC8E3A5DFC07}"/>
              </a:ext>
            </a:extLst>
          </p:cNvPr>
          <p:cNvSpPr/>
          <p:nvPr/>
        </p:nvSpPr>
        <p:spPr>
          <a:xfrm>
            <a:off x="7094923" y="993914"/>
            <a:ext cx="5028420" cy="2370231"/>
          </a:xfrm>
          <a:prstGeom prst="wedgeRoundRectCallout">
            <a:avLst>
              <a:gd name="adj1" fmla="val 28622"/>
              <a:gd name="adj2" fmla="val 6898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Нет, доходы бюджета составляют не только налоговые доходы, а также неналоговые.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Например, арендная плата за сдачу во временное владение муниципальной собственности, и безвозмездные поступления, такие как дотации, субсидии, субвенции в бюджет</a:t>
            </a:r>
          </a:p>
        </p:txBody>
      </p:sp>
      <p:sp>
        <p:nvSpPr>
          <p:cNvPr id="22" name="Скругленная прямоугольная выноска 21">
            <a:extLst>
              <a:ext uri="{FF2B5EF4-FFF2-40B4-BE49-F238E27FC236}">
                <a16:creationId xmlns:a16="http://schemas.microsoft.com/office/drawing/2014/main" id="{0C35E1BC-331F-B24E-ABC2-AE4736D503E6}"/>
              </a:ext>
            </a:extLst>
          </p:cNvPr>
          <p:cNvSpPr/>
          <p:nvPr/>
        </p:nvSpPr>
        <p:spPr>
          <a:xfrm>
            <a:off x="201291" y="565514"/>
            <a:ext cx="3332069" cy="1525667"/>
          </a:xfrm>
          <a:prstGeom prst="wedgeRoundRectCallout">
            <a:avLst>
              <a:gd name="adj1" fmla="val -26925"/>
              <a:gd name="adj2" fmla="val 12131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То есть государство живет за счет моих уплаченных налогов? Как так вообще?!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C668C6-B549-C340-8AAC-C329B63C35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69" t="6340" r="12044" b="22801"/>
          <a:stretch/>
        </p:blipFill>
        <p:spPr>
          <a:xfrm>
            <a:off x="-648939" y="3148843"/>
            <a:ext cx="4095642" cy="3716611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4189E9B-58C8-404F-9FA0-7E38E274D454}"/>
              </a:ext>
            </a:extLst>
          </p:cNvPr>
          <p:cNvSpPr/>
          <p:nvPr/>
        </p:nvSpPr>
        <p:spPr>
          <a:xfrm>
            <a:off x="2943922" y="0"/>
            <a:ext cx="9248078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такое доходы бюджета?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02D5BE-D38F-4B49-BE23-52F4BC46E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03936">
            <a:off x="2921019" y="3779196"/>
            <a:ext cx="1122186" cy="140583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FE00190-7828-7C45-B423-C20CE07BFD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l="2597" t="8539" b="52147"/>
          <a:stretch/>
        </p:blipFill>
        <p:spPr>
          <a:xfrm>
            <a:off x="4370088" y="3612524"/>
            <a:ext cx="8028411" cy="32454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D029D2-7809-0940-AA42-70A67BED55A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109017" y="5261331"/>
            <a:ext cx="684858" cy="63217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411DA89-EB6D-5E41-8F52-C224584C720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354629" y="5437027"/>
            <a:ext cx="684858" cy="63217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38DC730-5F7B-E84E-9B70-F9BB0D06F24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600242" y="5599662"/>
            <a:ext cx="684858" cy="63217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9B2DFD4-EDD7-844D-B65B-68FDD0A1ECB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865190" y="5725201"/>
            <a:ext cx="684858" cy="63217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922B49D-2D55-5E43-8A86-86FD85DC7E6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6286539" y="5904014"/>
            <a:ext cx="684858" cy="63217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610E3D4-EC33-7148-8C71-B8ADE45B49F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3985707" y="4214346"/>
            <a:ext cx="514098" cy="47455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179B29D-87D5-AE49-AFD9-E58314756D3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4443558" y="4343548"/>
            <a:ext cx="514098" cy="47455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7AB1BE1-F7C6-F847-AB9B-DF143F1364B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4942359" y="4541123"/>
            <a:ext cx="514098" cy="474552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5F2533B-370E-454A-98FA-1A5681A9DAF0}"/>
              </a:ext>
            </a:extLst>
          </p:cNvPr>
          <p:cNvSpPr/>
          <p:nvPr/>
        </p:nvSpPr>
        <p:spPr>
          <a:xfrm rot="20808725">
            <a:off x="2865571" y="4206786"/>
            <a:ext cx="1070799" cy="5997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Неналоговые доходы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BB5B9ED-2992-6447-ABEF-50CB4093C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564833">
            <a:off x="3296635" y="2252347"/>
            <a:ext cx="1122186" cy="1405833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07D2BB3-E5C6-0C49-9035-EAD013E29D4C}"/>
              </a:ext>
            </a:extLst>
          </p:cNvPr>
          <p:cNvSpPr/>
          <p:nvPr/>
        </p:nvSpPr>
        <p:spPr>
          <a:xfrm rot="1174115">
            <a:off x="3298112" y="2630525"/>
            <a:ext cx="1070799" cy="5997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Налоговые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доходы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C3B340E-7A04-064E-AC51-894A683AE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57750">
            <a:off x="5627487" y="2434704"/>
            <a:ext cx="1122186" cy="1405833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D403CB5C-2F15-C047-8806-844B6E2B7497}"/>
              </a:ext>
            </a:extLst>
          </p:cNvPr>
          <p:cNvSpPr/>
          <p:nvPr/>
        </p:nvSpPr>
        <p:spPr>
          <a:xfrm rot="20734909">
            <a:off x="5664595" y="2830258"/>
            <a:ext cx="1264390" cy="59979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Безвозмездные поступления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4B5AA82-249B-9F48-80F6-A08BC92AE7F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4313790" y="3219807"/>
            <a:ext cx="514098" cy="47455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EDCA0AC-6958-4E4D-AF75-DE2E55D2150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4663567" y="3491686"/>
            <a:ext cx="514098" cy="47455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51D35FF-43EC-C64C-9193-091324C833C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4771643" y="3984473"/>
            <a:ext cx="514098" cy="474552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05D5CAC-1D7D-BE49-9C43-613FD3A6CC4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4793334" y="4996232"/>
            <a:ext cx="514098" cy="47455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EB5CFC4-A19A-A047-8CB2-653D8BF8EB0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 rot="2507544">
            <a:off x="5134734" y="3277187"/>
            <a:ext cx="514098" cy="47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9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ая прямоугольная выноска 21">
            <a:extLst>
              <a:ext uri="{FF2B5EF4-FFF2-40B4-BE49-F238E27FC236}">
                <a16:creationId xmlns:a16="http://schemas.microsoft.com/office/drawing/2014/main" id="{0C35E1BC-331F-B24E-ABC2-AE4736D503E6}"/>
              </a:ext>
            </a:extLst>
          </p:cNvPr>
          <p:cNvSpPr/>
          <p:nvPr/>
        </p:nvSpPr>
        <p:spPr>
          <a:xfrm>
            <a:off x="85275" y="2670164"/>
            <a:ext cx="3192700" cy="1371600"/>
          </a:xfrm>
          <a:prstGeom prst="wedgeRoundRectCallout">
            <a:avLst>
              <a:gd name="adj1" fmla="val 20599"/>
              <a:gd name="adj2" fmla="val -9593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Радость, а где НДС? Ведь я постоянно плачу его когда хожу в магазин и покупаю еду и вещи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9B53DD-050A-0844-B298-8BD4F891EF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024" y="0"/>
            <a:ext cx="3401122" cy="2263872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3D2904B-0DA0-3440-9F88-582C18CF1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786010"/>
              </p:ext>
            </p:extLst>
          </p:nvPr>
        </p:nvGraphicFramePr>
        <p:xfrm>
          <a:off x="3624146" y="1"/>
          <a:ext cx="8567854" cy="6807410"/>
        </p:xfrm>
        <a:graphic>
          <a:graphicData uri="http://schemas.openxmlformats.org/drawingml/2006/table">
            <a:tbl>
              <a:tblPr/>
              <a:tblGrid>
                <a:gridCol w="4605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7018">
                  <a:extLst>
                    <a:ext uri="{9D8B030D-6E8A-4147-A177-3AD203B41FA5}">
                      <a16:colId xmlns:a16="http://schemas.microsoft.com/office/drawing/2014/main" val="163021239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3782">
                  <a:extLst>
                    <a:ext uri="{9D8B030D-6E8A-4147-A177-3AD203B41FA5}">
                      <a16:colId xmlns:a16="http://schemas.microsoft.com/office/drawing/2014/main" val="2146290429"/>
                    </a:ext>
                  </a:extLst>
                </a:gridCol>
              </a:tblGrid>
              <a:tr h="10352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Доходы города Екатеринбург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 год, млн руб.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 год, млн руб.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201</a:t>
                      </a:r>
                      <a:r>
                        <a:rPr kumimoji="0" 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 год, млн руб.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Налоговые и неналоговые доходы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в том числе: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D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17 754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D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19 347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D7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20 862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6D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Налог, взимаемый с применением упрощенной системы налогообложения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867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1 106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1 356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069723"/>
                  </a:ext>
                </a:extLst>
              </a:tr>
              <a:tr h="282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Налог на доходы физических лиц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6 806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7 213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8 309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6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Единый налог на вменённый доход для отдельных видов деятельности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1 274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1 210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1 123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Налог, взимаемый в связи с применением патентной системы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108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129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145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Налог на имущество физических лиц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769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1 144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1 313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Земельный налог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2 113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3 049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3 302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Государственная пошлина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315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323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131">
                <a:tc>
                  <a:txBody>
                    <a:bodyPr/>
                    <a:lstStyle/>
                    <a:p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Другие налоговые доходы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106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91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Доходы от использования государственного и муниципального имущества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3198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3 165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2 916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Платежи при пользовании природными ресурсами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47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44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6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Доходы от продажи материальных и нематериальных активов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1 576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1 260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1 374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2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Штрафы, санкции, возмещение ущерба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310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328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326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1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Другие неналоговые доходы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239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261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26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Безвозмездные поступления 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16 738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21 017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22 000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9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                             Всего доходов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34 492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40 364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42 862</a:t>
                      </a:r>
                    </a:p>
                  </a:txBody>
                  <a:tcPr marL="59400" marR="594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9B6C99-838A-B446-A4C4-6EA0A4447C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45811" y="4041764"/>
            <a:ext cx="1969396" cy="2816236"/>
          </a:xfrm>
          <a:prstGeom prst="rect">
            <a:avLst/>
          </a:prstGeom>
        </p:spPr>
      </p:pic>
      <p:sp>
        <p:nvSpPr>
          <p:cNvPr id="8" name="Скругленная прямоугольная выноска 7">
            <a:extLst>
              <a:ext uri="{FF2B5EF4-FFF2-40B4-BE49-F238E27FC236}">
                <a16:creationId xmlns:a16="http://schemas.microsoft.com/office/drawing/2014/main" id="{F8912AC6-F07C-AE43-8FFA-79AD62017AA3}"/>
              </a:ext>
            </a:extLst>
          </p:cNvPr>
          <p:cNvSpPr/>
          <p:nvPr/>
        </p:nvSpPr>
        <p:spPr>
          <a:xfrm>
            <a:off x="1772500" y="4794209"/>
            <a:ext cx="1800000" cy="1996243"/>
          </a:xfrm>
          <a:prstGeom prst="wedgeRoundRectCallout">
            <a:avLst>
              <a:gd name="adj1" fmla="val -62688"/>
              <a:gd name="adj2" fmla="val 2097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Ты что! НДС зачисляется в федеральный бюджет, а это бюджет 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902200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ая прямоугольная выноска 21">
            <a:extLst>
              <a:ext uri="{FF2B5EF4-FFF2-40B4-BE49-F238E27FC236}">
                <a16:creationId xmlns:a16="http://schemas.microsoft.com/office/drawing/2014/main" id="{0C35E1BC-331F-B24E-ABC2-AE4736D503E6}"/>
              </a:ext>
            </a:extLst>
          </p:cNvPr>
          <p:cNvSpPr/>
          <p:nvPr/>
        </p:nvSpPr>
        <p:spPr>
          <a:xfrm>
            <a:off x="62710" y="513567"/>
            <a:ext cx="2182242" cy="3493369"/>
          </a:xfrm>
          <a:prstGeom prst="wedgeRoundRectCallout">
            <a:avLst>
              <a:gd name="adj1" fmla="val -30406"/>
              <a:gd name="adj2" fmla="val 656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Радость, как так безвозмездные поступления составляют большую часть  местного бюджета? Может нам и не нужно платить налоги?</a:t>
            </a:r>
          </a:p>
        </p:txBody>
      </p:sp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id="{EFE2907C-B8CD-544B-A6E3-C9C466B5BB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22080"/>
              </p:ext>
            </p:extLst>
          </p:nvPr>
        </p:nvGraphicFramePr>
        <p:xfrm>
          <a:off x="4597239" y="-284052"/>
          <a:ext cx="2172832" cy="633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3AB6829-36CF-FD42-938F-0D7FD2E5DEEB}"/>
              </a:ext>
            </a:extLst>
          </p:cNvPr>
          <p:cNvSpPr/>
          <p:nvPr/>
        </p:nvSpPr>
        <p:spPr>
          <a:xfrm>
            <a:off x="2313610" y="1987927"/>
            <a:ext cx="1483217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Налоговые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доходы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BDE0703-774A-ED4D-8A86-5FDE86AAA3C5}"/>
              </a:ext>
            </a:extLst>
          </p:cNvPr>
          <p:cNvSpPr/>
          <p:nvPr/>
        </p:nvSpPr>
        <p:spPr>
          <a:xfrm>
            <a:off x="2175237" y="837804"/>
            <a:ext cx="1795346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Неналоговые доходы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19CA73C-ADDD-F742-825A-9A5FFD8EEEB0}"/>
              </a:ext>
            </a:extLst>
          </p:cNvPr>
          <p:cNvSpPr/>
          <p:nvPr/>
        </p:nvSpPr>
        <p:spPr>
          <a:xfrm>
            <a:off x="2004188" y="3893271"/>
            <a:ext cx="1909758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Безвозмездные поступления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E16160-A9FE-7C40-A06B-0878A42A71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39815"/>
          <a:stretch/>
        </p:blipFill>
        <p:spPr>
          <a:xfrm flipH="1">
            <a:off x="-77002" y="4385760"/>
            <a:ext cx="2326836" cy="24393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E1E597-B484-A544-AC40-E573077E45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16" name="Скругленная прямоугольная выноска 15">
            <a:extLst>
              <a:ext uri="{FF2B5EF4-FFF2-40B4-BE49-F238E27FC236}">
                <a16:creationId xmlns:a16="http://schemas.microsoft.com/office/drawing/2014/main" id="{0F16DE0C-4702-7F49-983B-7087B8AC1819}"/>
              </a:ext>
            </a:extLst>
          </p:cNvPr>
          <p:cNvSpPr/>
          <p:nvPr/>
        </p:nvSpPr>
        <p:spPr>
          <a:xfrm>
            <a:off x="8369478" y="154745"/>
            <a:ext cx="3794812" cy="3629463"/>
          </a:xfrm>
          <a:prstGeom prst="wedgeRoundRectCallout">
            <a:avLst>
              <a:gd name="adj1" fmla="val 11762"/>
              <a:gd name="adj2" fmla="val 5458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Брезгливость, платить налоги необходимо, чтобы государство могло нас всем обеспечивать. Могут быть выделены дополнительные средства на развитие экономики! А ты знала, что чем больше доля собственных доходов бюджета, тем больше бюджет считается самостоятельным, а именно к этому должны стремиться все в Федерации! </a:t>
            </a:r>
          </a:p>
        </p:txBody>
      </p:sp>
      <p:sp>
        <p:nvSpPr>
          <p:cNvPr id="17" name="Скругленная прямоугольная выноска 16">
            <a:extLst>
              <a:ext uri="{FF2B5EF4-FFF2-40B4-BE49-F238E27FC236}">
                <a16:creationId xmlns:a16="http://schemas.microsoft.com/office/drawing/2014/main" id="{9B380131-FD95-B644-BC87-1ACABA358C36}"/>
              </a:ext>
            </a:extLst>
          </p:cNvPr>
          <p:cNvSpPr/>
          <p:nvPr/>
        </p:nvSpPr>
        <p:spPr>
          <a:xfrm>
            <a:off x="1938114" y="5486400"/>
            <a:ext cx="2264970" cy="898069"/>
          </a:xfrm>
          <a:prstGeom prst="wedgeRoundRectCallout">
            <a:avLst>
              <a:gd name="adj1" fmla="val -70412"/>
              <a:gd name="adj2" fmla="val 378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Правда? А что там в безвозмездных поступлениях?</a:t>
            </a:r>
          </a:p>
        </p:txBody>
      </p:sp>
      <p:graphicFrame>
        <p:nvGraphicFramePr>
          <p:cNvPr id="14" name="Объект 3">
            <a:extLst>
              <a:ext uri="{FF2B5EF4-FFF2-40B4-BE49-F238E27FC236}">
                <a16:creationId xmlns:a16="http://schemas.microsoft.com/office/drawing/2014/main" id="{0E82EF60-E51F-624D-B1D2-663641E128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4702699"/>
              </p:ext>
            </p:extLst>
          </p:nvPr>
        </p:nvGraphicFramePr>
        <p:xfrm>
          <a:off x="6262444" y="-284052"/>
          <a:ext cx="2172832" cy="633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Объект 3">
            <a:extLst>
              <a:ext uri="{FF2B5EF4-FFF2-40B4-BE49-F238E27FC236}">
                <a16:creationId xmlns:a16="http://schemas.microsoft.com/office/drawing/2014/main" id="{C6C4BB6E-6DD8-4B4F-B13E-3B305DD161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58615"/>
              </p:ext>
            </p:extLst>
          </p:nvPr>
        </p:nvGraphicFramePr>
        <p:xfrm>
          <a:off x="2985747" y="-284052"/>
          <a:ext cx="2172832" cy="633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65803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 flipH="1">
            <a:off x="0" y="3612524"/>
            <a:ext cx="2912483" cy="3245476"/>
          </a:xfrm>
          <a:prstGeom prst="rect">
            <a:avLst/>
          </a:prstGeom>
        </p:spPr>
      </p:pic>
      <p:sp>
        <p:nvSpPr>
          <p:cNvPr id="22" name="Скругленная прямоугольная выноска 21">
            <a:extLst>
              <a:ext uri="{FF2B5EF4-FFF2-40B4-BE49-F238E27FC236}">
                <a16:creationId xmlns:a16="http://schemas.microsoft.com/office/drawing/2014/main" id="{0C35E1BC-331F-B24E-ABC2-AE4736D503E6}"/>
              </a:ext>
            </a:extLst>
          </p:cNvPr>
          <p:cNvSpPr/>
          <p:nvPr/>
        </p:nvSpPr>
        <p:spPr>
          <a:xfrm>
            <a:off x="2572500" y="3798882"/>
            <a:ext cx="3324635" cy="2201115"/>
          </a:xfrm>
          <a:prstGeom prst="wedgeRoundRectCallout">
            <a:avLst>
              <a:gd name="adj1" fmla="val -63650"/>
              <a:gd name="adj2" fmla="val 270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Грусть, через трансферты государство обеспечивает сбалансированность бюджетов всех уровней.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Поэтому оно никогда не будет выделять любимчиков, а будет стараться помочь всем!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AEDE50-791F-5D41-8873-F29294A4AAA6}"/>
              </a:ext>
            </a:extLst>
          </p:cNvPr>
          <p:cNvSpPr/>
          <p:nvPr/>
        </p:nvSpPr>
        <p:spPr>
          <a:xfrm>
            <a:off x="1670038" y="408179"/>
            <a:ext cx="5129561" cy="2679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Безвозмездные поступления: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Дотации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Субсидии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Субвенции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Поступления от физических и юридических лиц</a:t>
            </a:r>
          </a:p>
          <a:p>
            <a:endParaRPr lang="ru-RU" sz="24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8C9D7C3-8995-5249-B691-1A929F0DD8C0}"/>
              </a:ext>
            </a:extLst>
          </p:cNvPr>
          <p:cNvSpPr/>
          <p:nvPr/>
        </p:nvSpPr>
        <p:spPr>
          <a:xfrm>
            <a:off x="6709023" y="470777"/>
            <a:ext cx="5529092" cy="1627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чем смысл данного механизма:</a:t>
            </a:r>
            <a:endParaRPr lang="ru-RU" sz="12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Дают средства, тратим на что хотим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Нам нужны средства на исполнение расходных обязательств - софинансирование</a:t>
            </a:r>
          </a:p>
          <a:p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Есть список, и нам дают деньги только на это</a:t>
            </a:r>
          </a:p>
        </p:txBody>
      </p:sp>
      <p:sp>
        <p:nvSpPr>
          <p:cNvPr id="2" name="Закрывающая фигурная скобка 1">
            <a:extLst>
              <a:ext uri="{FF2B5EF4-FFF2-40B4-BE49-F238E27FC236}">
                <a16:creationId xmlns:a16="http://schemas.microsoft.com/office/drawing/2014/main" id="{A1F83A7C-656E-7241-AE39-CEB539C9A938}"/>
              </a:ext>
            </a:extLst>
          </p:cNvPr>
          <p:cNvSpPr/>
          <p:nvPr/>
        </p:nvSpPr>
        <p:spPr>
          <a:xfrm flipH="1">
            <a:off x="1133708" y="889675"/>
            <a:ext cx="465706" cy="1044000"/>
          </a:xfrm>
          <a:prstGeom prst="rightBrace">
            <a:avLst>
              <a:gd name="adj1" fmla="val 36111"/>
              <a:gd name="adj2" fmla="val 4866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5A1BC60-A3BD-9D4C-B574-7722CEE58DFB}"/>
              </a:ext>
            </a:extLst>
          </p:cNvPr>
          <p:cNvSpPr/>
          <p:nvPr/>
        </p:nvSpPr>
        <p:spPr>
          <a:xfrm rot="16200000">
            <a:off x="-409887" y="935680"/>
            <a:ext cx="2139337" cy="947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Межбюджетные трансферты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AC7E72AA-C8B8-204F-B219-E35FCCBF62FA}"/>
              </a:ext>
            </a:extLst>
          </p:cNvPr>
          <p:cNvCxnSpPr>
            <a:cxnSpLocks/>
          </p:cNvCxnSpPr>
          <p:nvPr/>
        </p:nvCxnSpPr>
        <p:spPr>
          <a:xfrm>
            <a:off x="3487489" y="1000281"/>
            <a:ext cx="294575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13CF48D-C636-474F-A872-DFB0AA8B4883}"/>
              </a:ext>
            </a:extLst>
          </p:cNvPr>
          <p:cNvCxnSpPr>
            <a:cxnSpLocks/>
          </p:cNvCxnSpPr>
          <p:nvPr/>
        </p:nvCxnSpPr>
        <p:spPr>
          <a:xfrm>
            <a:off x="3553242" y="1422307"/>
            <a:ext cx="2902149" cy="107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EF5FAB3-4874-B747-B758-D471E1186072}"/>
              </a:ext>
            </a:extLst>
          </p:cNvPr>
          <p:cNvCxnSpPr>
            <a:cxnSpLocks/>
          </p:cNvCxnSpPr>
          <p:nvPr/>
        </p:nvCxnSpPr>
        <p:spPr>
          <a:xfrm>
            <a:off x="3755612" y="1863536"/>
            <a:ext cx="267763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5A6942F-6972-7746-A4A5-D2B134B3D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2478" y="3621842"/>
            <a:ext cx="2029522" cy="3236158"/>
          </a:xfrm>
          <a:prstGeom prst="rect">
            <a:avLst/>
          </a:prstGeom>
        </p:spPr>
      </p:pic>
      <p:sp>
        <p:nvSpPr>
          <p:cNvPr id="14" name="Скругленная прямоугольная выноска 13">
            <a:extLst>
              <a:ext uri="{FF2B5EF4-FFF2-40B4-BE49-F238E27FC236}">
                <a16:creationId xmlns:a16="http://schemas.microsoft.com/office/drawing/2014/main" id="{50D2543D-3162-2549-9C44-3474B42F5CE2}"/>
              </a:ext>
            </a:extLst>
          </p:cNvPr>
          <p:cNvSpPr/>
          <p:nvPr/>
        </p:nvSpPr>
        <p:spPr>
          <a:xfrm>
            <a:off x="6367489" y="4432062"/>
            <a:ext cx="3324635" cy="2201115"/>
          </a:xfrm>
          <a:prstGeom prst="wedgeRoundRectCallout">
            <a:avLst>
              <a:gd name="adj1" fmla="val 64072"/>
              <a:gd name="adj2" fmla="val 2389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Поняла, значит федеральный бюджет может поделиться деньгами, если бюджету не хватает и сам выставить требования, как родители</a:t>
            </a:r>
          </a:p>
        </p:txBody>
      </p:sp>
    </p:spTree>
    <p:extLst>
      <p:ext uri="{BB962C8B-B14F-4D97-AF65-F5344CB8AC3E}">
        <p14:creationId xmlns:p14="http://schemas.microsoft.com/office/powerpoint/2010/main" val="1171560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id="{644B2A94-DE77-AD4A-A69A-DC8E3A5DFC07}"/>
              </a:ext>
            </a:extLst>
          </p:cNvPr>
          <p:cNvSpPr/>
          <p:nvPr/>
        </p:nvSpPr>
        <p:spPr>
          <a:xfrm>
            <a:off x="4100665" y="1159789"/>
            <a:ext cx="6155472" cy="1204333"/>
          </a:xfrm>
          <a:prstGeom prst="wedgeRoundRectCallout">
            <a:avLst>
              <a:gd name="adj1" fmla="val -79492"/>
              <a:gd name="adj2" fmla="val -4429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первую очередь расходы – выплачиваемые средства из бюджета. 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Направлены на: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E5375AB-4B7E-7C48-B5DE-E63573200B94}"/>
              </a:ext>
            </a:extLst>
          </p:cNvPr>
          <p:cNvSpPr/>
          <p:nvPr/>
        </p:nvSpPr>
        <p:spPr>
          <a:xfrm>
            <a:off x="2943922" y="0"/>
            <a:ext cx="9248078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такое расходы бюджета?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CF7FAE-AE12-C545-875B-C8FE801AEA3C}"/>
              </a:ext>
            </a:extLst>
          </p:cNvPr>
          <p:cNvSpPr/>
          <p:nvPr/>
        </p:nvSpPr>
        <p:spPr>
          <a:xfrm>
            <a:off x="4103650" y="3109733"/>
            <a:ext cx="2397901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Оказания государственных и муниципальных услуг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0D4308-55A9-2E45-8764-4E65DB08A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46" y="0"/>
            <a:ext cx="2397902" cy="34290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863E342-D984-DF49-9487-53CBA507904C}"/>
              </a:ext>
            </a:extLst>
          </p:cNvPr>
          <p:cNvSpPr/>
          <p:nvPr/>
        </p:nvSpPr>
        <p:spPr>
          <a:xfrm>
            <a:off x="8556180" y="2969347"/>
            <a:ext cx="2992583" cy="2157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Использования по: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Отраслевому назначению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Территориальному назначению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Целевому назначению</a:t>
            </a:r>
          </a:p>
        </p:txBody>
      </p:sp>
      <p:sp>
        <p:nvSpPr>
          <p:cNvPr id="2" name="Стрелка вниз 1">
            <a:extLst>
              <a:ext uri="{FF2B5EF4-FFF2-40B4-BE49-F238E27FC236}">
                <a16:creationId xmlns:a16="http://schemas.microsoft.com/office/drawing/2014/main" id="{C0FBBB68-7D04-F44A-B15D-3B8637AAD9E5}"/>
              </a:ext>
            </a:extLst>
          </p:cNvPr>
          <p:cNvSpPr/>
          <p:nvPr/>
        </p:nvSpPr>
        <p:spPr>
          <a:xfrm>
            <a:off x="5286068" y="2620538"/>
            <a:ext cx="223025" cy="404229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>
            <a:extLst>
              <a:ext uri="{FF2B5EF4-FFF2-40B4-BE49-F238E27FC236}">
                <a16:creationId xmlns:a16="http://schemas.microsoft.com/office/drawing/2014/main" id="{8DAEBF89-65FB-1547-A751-E548EBBF322B}"/>
              </a:ext>
            </a:extLst>
          </p:cNvPr>
          <p:cNvSpPr/>
          <p:nvPr/>
        </p:nvSpPr>
        <p:spPr>
          <a:xfrm>
            <a:off x="9682195" y="2565117"/>
            <a:ext cx="223025" cy="404229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ердце 2">
            <a:extLst>
              <a:ext uri="{FF2B5EF4-FFF2-40B4-BE49-F238E27FC236}">
                <a16:creationId xmlns:a16="http://schemas.microsoft.com/office/drawing/2014/main" id="{DC50FCB6-3D0C-854C-8BB6-BBE1918A7CF2}"/>
              </a:ext>
            </a:extLst>
          </p:cNvPr>
          <p:cNvSpPr/>
          <p:nvPr/>
        </p:nvSpPr>
        <p:spPr>
          <a:xfrm>
            <a:off x="6089823" y="4782243"/>
            <a:ext cx="2567098" cy="2031325"/>
          </a:xfrm>
          <a:prstGeom prst="heart">
            <a:avLst/>
          </a:prstGeom>
          <a:solidFill>
            <a:srgbClr val="FF6D7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В 2018 году  49</a:t>
            </a:r>
            <a:r>
              <a:rPr lang="en-US" dirty="0">
                <a:solidFill>
                  <a:schemeClr val="tx1"/>
                </a:solidFill>
              </a:rPr>
              <a:t>% </a:t>
            </a:r>
            <a:r>
              <a:rPr lang="ru-RU" dirty="0">
                <a:solidFill>
                  <a:schemeClr val="tx1"/>
                </a:solidFill>
              </a:rPr>
              <a:t>расходов составило Образование</a:t>
            </a:r>
          </a:p>
        </p:txBody>
      </p:sp>
      <p:sp>
        <p:nvSpPr>
          <p:cNvPr id="12" name="Скругленная прямоугольная выноска 11">
            <a:extLst>
              <a:ext uri="{FF2B5EF4-FFF2-40B4-BE49-F238E27FC236}">
                <a16:creationId xmlns:a16="http://schemas.microsoft.com/office/drawing/2014/main" id="{6E843E8B-0EFE-7D49-851E-01390DF521F7}"/>
              </a:ext>
            </a:extLst>
          </p:cNvPr>
          <p:cNvSpPr/>
          <p:nvPr/>
        </p:nvSpPr>
        <p:spPr>
          <a:xfrm>
            <a:off x="143543" y="5334401"/>
            <a:ext cx="5890860" cy="1204333"/>
          </a:xfrm>
          <a:prstGeom prst="wedgeRoundRectCallout">
            <a:avLst>
              <a:gd name="adj1" fmla="val -21164"/>
              <a:gd name="adj2" fmla="val -7868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Это все выплаты из бюджета, которые направляются на обеспечение граждан достойной жизни!</a:t>
            </a:r>
          </a:p>
        </p:txBody>
      </p:sp>
      <p:sp>
        <p:nvSpPr>
          <p:cNvPr id="13" name="Скругленная прямоугольная выноска 12">
            <a:extLst>
              <a:ext uri="{FF2B5EF4-FFF2-40B4-BE49-F238E27FC236}">
                <a16:creationId xmlns:a16="http://schemas.microsoft.com/office/drawing/2014/main" id="{78A06CD0-1682-B849-96EF-2A52669692E0}"/>
              </a:ext>
            </a:extLst>
          </p:cNvPr>
          <p:cNvSpPr/>
          <p:nvPr/>
        </p:nvSpPr>
        <p:spPr>
          <a:xfrm>
            <a:off x="116081" y="3109734"/>
            <a:ext cx="3497979" cy="1550020"/>
          </a:xfrm>
          <a:prstGeom prst="wedgeRoundRectCallout">
            <a:avLst>
              <a:gd name="adj1" fmla="val -22255"/>
              <a:gd name="adj2" fmla="val -6310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41838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ECD8F6-2CB6-E04E-A873-08595E7B9B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8022" r="28341" b="41307"/>
          <a:stretch/>
        </p:blipFill>
        <p:spPr>
          <a:xfrm rot="21349528">
            <a:off x="9955131" y="1418402"/>
            <a:ext cx="2589329" cy="3475546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4396B4EB-D66F-2848-8441-F1A03E6DC8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666084"/>
              </p:ext>
            </p:extLst>
          </p:nvPr>
        </p:nvGraphicFramePr>
        <p:xfrm>
          <a:off x="257881" y="8609"/>
          <a:ext cx="7366930" cy="6877618"/>
        </p:xfrm>
        <a:graphic>
          <a:graphicData uri="http://schemas.openxmlformats.org/drawingml/2006/table">
            <a:tbl>
              <a:tblPr/>
              <a:tblGrid>
                <a:gridCol w="2303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795">
                  <a:extLst>
                    <a:ext uri="{9D8B030D-6E8A-4147-A177-3AD203B41FA5}">
                      <a16:colId xmlns:a16="http://schemas.microsoft.com/office/drawing/2014/main" val="3610915665"/>
                    </a:ext>
                  </a:extLst>
                </a:gridCol>
                <a:gridCol w="1690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4719">
                  <a:extLst>
                    <a:ext uri="{9D8B030D-6E8A-4147-A177-3AD203B41FA5}">
                      <a16:colId xmlns:a16="http://schemas.microsoft.com/office/drawing/2014/main" val="1514304657"/>
                    </a:ext>
                  </a:extLst>
                </a:gridCol>
              </a:tblGrid>
              <a:tr h="7118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2016 год,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млн руб.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2017 год,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млн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2018 год,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млн руб.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3720871"/>
                  </a:ext>
                </a:extLst>
              </a:tr>
              <a:tr h="418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Образование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387F"/>
                        </a:gs>
                        <a:gs pos="50000">
                          <a:srgbClr val="0057C0"/>
                        </a:gs>
                        <a:gs pos="100000">
                          <a:srgbClr val="00387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17 194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387F"/>
                        </a:gs>
                        <a:gs pos="50000">
                          <a:srgbClr val="0057C0"/>
                        </a:gs>
                        <a:gs pos="100000">
                          <a:srgbClr val="00387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19 651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387F"/>
                        </a:gs>
                        <a:gs pos="50000">
                          <a:srgbClr val="0057C0"/>
                        </a:gs>
                        <a:gs pos="100000">
                          <a:srgbClr val="00387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20 508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387F"/>
                        </a:gs>
                        <a:gs pos="50000">
                          <a:srgbClr val="0057C0"/>
                        </a:gs>
                        <a:gs pos="100000">
                          <a:srgbClr val="00387F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790019"/>
                        </a:gs>
                        <a:gs pos="50000">
                          <a:srgbClr val="B00028"/>
                        </a:gs>
                        <a:gs pos="100000">
                          <a:srgbClr val="D20032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7 190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790019"/>
                        </a:gs>
                        <a:gs pos="50000">
                          <a:srgbClr val="B00028"/>
                        </a:gs>
                        <a:gs pos="100000">
                          <a:srgbClr val="D20032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7 865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790019"/>
                        </a:gs>
                        <a:gs pos="50000">
                          <a:srgbClr val="B00028"/>
                        </a:gs>
                        <a:gs pos="100000">
                          <a:srgbClr val="D20032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8 928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790019"/>
                        </a:gs>
                        <a:gs pos="50000">
                          <a:srgbClr val="B00028"/>
                        </a:gs>
                        <a:gs pos="100000">
                          <a:srgbClr val="D20032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65534"/>
                        </a:gs>
                        <a:gs pos="50000">
                          <a:srgbClr val="687D4F"/>
                        </a:gs>
                        <a:gs pos="100000">
                          <a:srgbClr val="7D966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3 341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65534"/>
                        </a:gs>
                        <a:gs pos="50000">
                          <a:srgbClr val="687D4F"/>
                        </a:gs>
                        <a:gs pos="100000">
                          <a:srgbClr val="7D966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3 491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65534"/>
                        </a:gs>
                        <a:gs pos="50000">
                          <a:srgbClr val="687D4F"/>
                        </a:gs>
                        <a:gs pos="100000">
                          <a:srgbClr val="7D966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3 621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65534"/>
                        </a:gs>
                        <a:gs pos="50000">
                          <a:srgbClr val="687D4F"/>
                        </a:gs>
                        <a:gs pos="100000">
                          <a:srgbClr val="7D9660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8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E295F"/>
                        </a:gs>
                        <a:gs pos="50000">
                          <a:srgbClr val="5D3F8B"/>
                        </a:gs>
                        <a:gs pos="100000">
                          <a:srgbClr val="704DA7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2 259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E295F"/>
                        </a:gs>
                        <a:gs pos="50000">
                          <a:srgbClr val="5D3F8B"/>
                        </a:gs>
                        <a:gs pos="100000">
                          <a:srgbClr val="704DA7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2 423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E295F"/>
                        </a:gs>
                        <a:gs pos="50000">
                          <a:srgbClr val="5D3F8B"/>
                        </a:gs>
                        <a:gs pos="100000">
                          <a:srgbClr val="704DA7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2 605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E295F"/>
                        </a:gs>
                        <a:gs pos="50000">
                          <a:srgbClr val="5D3F8B"/>
                        </a:gs>
                        <a:gs pos="100000">
                          <a:srgbClr val="704DA7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8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5F5F5F"/>
                        </a:gs>
                        <a:gs pos="50000">
                          <a:srgbClr val="8B8B8B"/>
                        </a:gs>
                        <a:gs pos="100000">
                          <a:srgbClr val="A6A6A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1 590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5F5F5F"/>
                        </a:gs>
                        <a:gs pos="50000">
                          <a:srgbClr val="8B8B8B"/>
                        </a:gs>
                        <a:gs pos="100000">
                          <a:srgbClr val="A6A6A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5F5F5F"/>
                        </a:gs>
                        <a:gs pos="50000">
                          <a:srgbClr val="8B8B8B"/>
                        </a:gs>
                        <a:gs pos="100000">
                          <a:srgbClr val="A6A6A6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2 590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5F5F5F"/>
                        </a:gs>
                        <a:gs pos="50000">
                          <a:srgbClr val="8B8B8B"/>
                        </a:gs>
                        <a:gs pos="100000">
                          <a:srgbClr val="A6A6A6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BF22"/>
                        </a:gs>
                        <a:gs pos="50000">
                          <a:srgbClr val="00A01B"/>
                        </a:gs>
                        <a:gs pos="100000">
                          <a:srgbClr val="00BF22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903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BF22"/>
                        </a:gs>
                        <a:gs pos="50000">
                          <a:srgbClr val="00A01B"/>
                        </a:gs>
                        <a:gs pos="100000">
                          <a:srgbClr val="00BF22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1 031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BF22"/>
                        </a:gs>
                        <a:gs pos="50000">
                          <a:srgbClr val="00A01B"/>
                        </a:gs>
                        <a:gs pos="100000">
                          <a:srgbClr val="00BF22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1 483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00BF22"/>
                        </a:gs>
                        <a:gs pos="50000">
                          <a:srgbClr val="00A01B"/>
                        </a:gs>
                        <a:gs pos="100000">
                          <a:srgbClr val="00BF22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Здравоохранение</a:t>
                      </a:r>
                      <a:endParaRPr lang="ru-RU" sz="1400" b="0" i="0" u="none" strike="noStrike" dirty="0">
                        <a:solidFill>
                          <a:srgbClr val="FFFFFF"/>
                        </a:solidFill>
                        <a:effectLst/>
                        <a:latin typeface="Segoe UI" panose="020B0502040204020203" pitchFamily="34" charset="0"/>
                        <a:ea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529A"/>
                        </a:gs>
                        <a:gs pos="50000">
                          <a:srgbClr val="DD79DD"/>
                        </a:gs>
                        <a:gs pos="100000">
                          <a:srgbClr val="FF91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703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529A"/>
                        </a:gs>
                        <a:gs pos="50000">
                          <a:srgbClr val="DD79DD"/>
                        </a:gs>
                        <a:gs pos="100000">
                          <a:srgbClr val="FF91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1 062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529A"/>
                        </a:gs>
                        <a:gs pos="50000">
                          <a:srgbClr val="DD79DD"/>
                        </a:gs>
                        <a:gs pos="100000">
                          <a:srgbClr val="FF91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1 445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529A"/>
                        </a:gs>
                        <a:gs pos="50000">
                          <a:srgbClr val="DD79DD"/>
                        </a:gs>
                        <a:gs pos="100000">
                          <a:srgbClr val="FF91FF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1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A000"/>
                        </a:gs>
                        <a:gs pos="50000">
                          <a:srgbClr val="E6E600"/>
                        </a:gs>
                        <a:gs pos="100000">
                          <a:srgbClr val="FFFF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520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A000"/>
                        </a:gs>
                        <a:gs pos="50000">
                          <a:srgbClr val="E6E600"/>
                        </a:gs>
                        <a:gs pos="100000">
                          <a:srgbClr val="FFFF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863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A000"/>
                        </a:gs>
                        <a:gs pos="50000">
                          <a:srgbClr val="E6E600"/>
                        </a:gs>
                        <a:gs pos="100000">
                          <a:srgbClr val="FFFF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491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A000"/>
                        </a:gs>
                        <a:gs pos="50000">
                          <a:srgbClr val="E6E600"/>
                        </a:gs>
                        <a:gs pos="100000">
                          <a:srgbClr val="FFFF00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148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135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255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3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170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129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68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53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74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A05900"/>
                        </a:gs>
                        <a:gs pos="50000">
                          <a:srgbClr val="E68300"/>
                        </a:gs>
                        <a:gs pos="100000">
                          <a:srgbClr val="FF9D00"/>
                        </a:gs>
                      </a:gsLst>
                      <a:lin ang="189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680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    Всего </a:t>
                      </a:r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34 058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38</a:t>
                      </a:r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949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+mn-ea"/>
                          <a:cs typeface="Segoe UI" panose="020B0502040204020203" pitchFamily="34" charset="0"/>
                        </a:rPr>
                        <a:t>42 129</a:t>
                      </a:r>
                    </a:p>
                  </a:txBody>
                  <a:tcPr marL="62888" marR="62888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Скругленная прямоугольная выноска 7">
            <a:extLst>
              <a:ext uri="{FF2B5EF4-FFF2-40B4-BE49-F238E27FC236}">
                <a16:creationId xmlns:a16="http://schemas.microsoft.com/office/drawing/2014/main" id="{F832FBFB-39FE-254E-9040-B4259375347E}"/>
              </a:ext>
            </a:extLst>
          </p:cNvPr>
          <p:cNvSpPr/>
          <p:nvPr/>
        </p:nvSpPr>
        <p:spPr>
          <a:xfrm>
            <a:off x="8016005" y="1158546"/>
            <a:ext cx="1890165" cy="1565348"/>
          </a:xfrm>
          <a:prstGeom prst="wedgeRoundRectCallout">
            <a:avLst>
              <a:gd name="adj1" fmla="val 82543"/>
              <a:gd name="adj2" fmla="val 331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Ах, вот на что идут мои деньги!</a:t>
            </a:r>
          </a:p>
        </p:txBody>
      </p:sp>
    </p:spTree>
    <p:extLst>
      <p:ext uri="{BB962C8B-B14F-4D97-AF65-F5344CB8AC3E}">
        <p14:creationId xmlns:p14="http://schemas.microsoft.com/office/powerpoint/2010/main" val="2317523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4EDBC34A-F055-47B2-84E8-0195BD636D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4168640"/>
              </p:ext>
            </p:extLst>
          </p:nvPr>
        </p:nvGraphicFramePr>
        <p:xfrm>
          <a:off x="1782413" y="315226"/>
          <a:ext cx="7997587" cy="4424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16480A-DFC7-4553-859E-6A39D6E47C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39815"/>
          <a:stretch/>
        </p:blipFill>
        <p:spPr>
          <a:xfrm flipH="1">
            <a:off x="-64959" y="4399207"/>
            <a:ext cx="2326836" cy="2439372"/>
          </a:xfrm>
          <a:prstGeom prst="rect">
            <a:avLst/>
          </a:prstGeom>
        </p:spPr>
      </p:pic>
      <p:sp>
        <p:nvSpPr>
          <p:cNvPr id="9" name="Скругленная прямоугольная выноска 21">
            <a:extLst>
              <a:ext uri="{FF2B5EF4-FFF2-40B4-BE49-F238E27FC236}">
                <a16:creationId xmlns:a16="http://schemas.microsoft.com/office/drawing/2014/main" id="{CB62EB93-E3DC-4C2F-97FC-A66D9C0F9788}"/>
              </a:ext>
            </a:extLst>
          </p:cNvPr>
          <p:cNvSpPr/>
          <p:nvPr/>
        </p:nvSpPr>
        <p:spPr>
          <a:xfrm>
            <a:off x="2108475" y="5431804"/>
            <a:ext cx="2681888" cy="714635"/>
          </a:xfrm>
          <a:prstGeom prst="wedgeRoundRectCallout">
            <a:avLst>
              <a:gd name="adj1" fmla="val -60366"/>
              <a:gd name="adj2" fmla="val 1832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на что в основном расходуются средства?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E8499F-66BC-4B75-9055-81C683DBAB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676"/>
          <a:stretch/>
        </p:blipFill>
        <p:spPr>
          <a:xfrm>
            <a:off x="9780000" y="4266291"/>
            <a:ext cx="2412000" cy="2573071"/>
          </a:xfrm>
          <a:prstGeom prst="rect">
            <a:avLst/>
          </a:prstGeom>
        </p:spPr>
      </p:pic>
      <p:sp>
        <p:nvSpPr>
          <p:cNvPr id="11" name="Скругленная прямоугольная выноска 28">
            <a:extLst>
              <a:ext uri="{FF2B5EF4-FFF2-40B4-BE49-F238E27FC236}">
                <a16:creationId xmlns:a16="http://schemas.microsoft.com/office/drawing/2014/main" id="{B6E8A838-9A45-4983-9676-0956AB96762F}"/>
              </a:ext>
            </a:extLst>
          </p:cNvPr>
          <p:cNvSpPr/>
          <p:nvPr/>
        </p:nvSpPr>
        <p:spPr>
          <a:xfrm>
            <a:off x="6740458" y="5036023"/>
            <a:ext cx="3208767" cy="1224000"/>
          </a:xfrm>
          <a:prstGeom prst="wedgeRoundRectCallout">
            <a:avLst>
              <a:gd name="adj1" fmla="val 65528"/>
              <a:gd name="adj2" fmla="val 1989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Это образование, национальная экономика и социальная политика.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Ум, защита, равенство!</a:t>
            </a:r>
          </a:p>
        </p:txBody>
      </p:sp>
    </p:spTree>
    <p:extLst>
      <p:ext uri="{BB962C8B-B14F-4D97-AF65-F5344CB8AC3E}">
        <p14:creationId xmlns:p14="http://schemas.microsoft.com/office/powerpoint/2010/main" val="1759932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8" name="Скругленная прямоугольная выноска 7">
            <a:extLst>
              <a:ext uri="{FF2B5EF4-FFF2-40B4-BE49-F238E27FC236}">
                <a16:creationId xmlns:a16="http://schemas.microsoft.com/office/drawing/2014/main" id="{A9806DD4-A483-0847-BF73-175102EAF7B5}"/>
              </a:ext>
            </a:extLst>
          </p:cNvPr>
          <p:cNvSpPr/>
          <p:nvPr/>
        </p:nvSpPr>
        <p:spPr>
          <a:xfrm>
            <a:off x="2723202" y="3657845"/>
            <a:ext cx="2863560" cy="2705019"/>
          </a:xfrm>
          <a:prstGeom prst="wedgeRoundRectCallout">
            <a:avLst>
              <a:gd name="adj1" fmla="val -57588"/>
              <a:gd name="adj2" fmla="val 2669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Но почему государству нужен сбалансированный бюджет, ведь компании увеличивают прибыль, почему бы бюджету не быть </a:t>
            </a:r>
            <a:r>
              <a:rPr lang="ru-RU" dirty="0" err="1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профицитным</a:t>
            </a:r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498112-CA95-1648-8499-C27F0361A361}"/>
              </a:ext>
            </a:extLst>
          </p:cNvPr>
          <p:cNvSpPr/>
          <p:nvPr/>
        </p:nvSpPr>
        <p:spPr>
          <a:xfrm>
            <a:off x="0" y="0"/>
            <a:ext cx="12192000" cy="9939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такое дефицит и профицит бюджета?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BF5267-AFFA-7647-9A07-31B90008C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86" y="1349298"/>
            <a:ext cx="1217217" cy="14273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5A0482-49FD-3F47-98D3-4BB6498AC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869" y="1782739"/>
            <a:ext cx="1217217" cy="99391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7F3300B-9281-C04A-9C21-8C8414233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05" y="1349298"/>
            <a:ext cx="1217217" cy="14273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9312BDD-E9A7-4E44-A851-897481963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88" y="1365296"/>
            <a:ext cx="1217217" cy="14273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5DF8C8-E2C0-9E4F-99D4-68B2EFFD6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9624" y="1782739"/>
            <a:ext cx="1217217" cy="9939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C409368-71EE-1143-9190-4D669216B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4707" y="1365296"/>
            <a:ext cx="1217217" cy="1427356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4544799-CF76-8B4B-8F22-BC89A4EDAD1E}"/>
              </a:ext>
            </a:extLst>
          </p:cNvPr>
          <p:cNvSpPr/>
          <p:nvPr/>
        </p:nvSpPr>
        <p:spPr>
          <a:xfrm>
            <a:off x="1989664" y="1951463"/>
            <a:ext cx="538205" cy="47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ru-RU" sz="88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D391C5E-3104-6645-B03D-109EB7BC31EC}"/>
              </a:ext>
            </a:extLst>
          </p:cNvPr>
          <p:cNvSpPr/>
          <p:nvPr/>
        </p:nvSpPr>
        <p:spPr>
          <a:xfrm rot="10800000">
            <a:off x="9933233" y="2189212"/>
            <a:ext cx="538205" cy="475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&gt;</a:t>
            </a:r>
            <a:endParaRPr lang="ru-RU" sz="88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9856572-D1B1-A345-BA9B-AF0FCCB688A4}"/>
              </a:ext>
            </a:extLst>
          </p:cNvPr>
          <p:cNvSpPr/>
          <p:nvPr/>
        </p:nvSpPr>
        <p:spPr>
          <a:xfrm>
            <a:off x="5978254" y="1951463"/>
            <a:ext cx="465419" cy="412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=</a:t>
            </a:r>
            <a:endParaRPr lang="ru-RU" sz="8800" dirty="0">
              <a:solidFill>
                <a:schemeClr val="tx1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BE65CA0-DD56-3649-91F3-CA2BB14086CD}"/>
              </a:ext>
            </a:extLst>
          </p:cNvPr>
          <p:cNvSpPr/>
          <p:nvPr/>
        </p:nvSpPr>
        <p:spPr>
          <a:xfrm>
            <a:off x="1044652" y="2797386"/>
            <a:ext cx="2546041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Профицит бюджета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8ACAF20-B452-3346-95B5-191D8021B6C3}"/>
              </a:ext>
            </a:extLst>
          </p:cNvPr>
          <p:cNvSpPr/>
          <p:nvPr/>
        </p:nvSpPr>
        <p:spPr>
          <a:xfrm>
            <a:off x="4832628" y="2793319"/>
            <a:ext cx="2546041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Сбалансированный бюджет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F58DDB7-E8C6-2B46-B8DC-9A2DA688A003}"/>
              </a:ext>
            </a:extLst>
          </p:cNvPr>
          <p:cNvSpPr/>
          <p:nvPr/>
        </p:nvSpPr>
        <p:spPr>
          <a:xfrm>
            <a:off x="8962520" y="2747078"/>
            <a:ext cx="2546041" cy="631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Дефицит бюджета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940E698-8F32-5143-A106-C56C51518A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669" y="2692335"/>
            <a:ext cx="844506" cy="84450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391A9B6-EAD6-9448-9065-229A52437EC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5948" y1="59299" x2="20941" y2="70889"/>
                        <a14:foregroundMark x1="18513" y1="70620" x2="16692" y2="73585"/>
                      </a14:backgroundRemoval>
                    </a14:imgEffect>
                  </a14:imgLayer>
                </a14:imgProps>
              </a:ext>
            </a:extLst>
          </a:blip>
          <a:srcRect b="14586"/>
          <a:stretch/>
        </p:blipFill>
        <p:spPr>
          <a:xfrm>
            <a:off x="-579366" y="4580125"/>
            <a:ext cx="4737093" cy="2277875"/>
          </a:xfrm>
          <a:prstGeom prst="rect">
            <a:avLst/>
          </a:prstGeom>
        </p:spPr>
      </p:pic>
      <p:sp>
        <p:nvSpPr>
          <p:cNvPr id="29" name="Скругленная прямоугольная выноска 28">
            <a:extLst>
              <a:ext uri="{FF2B5EF4-FFF2-40B4-BE49-F238E27FC236}">
                <a16:creationId xmlns:a16="http://schemas.microsoft.com/office/drawing/2014/main" id="{EAA123B6-3A14-6942-8262-6603FD7BAB49}"/>
              </a:ext>
            </a:extLst>
          </p:cNvPr>
          <p:cNvSpPr/>
          <p:nvPr/>
        </p:nvSpPr>
        <p:spPr>
          <a:xfrm>
            <a:off x="5765514" y="3808253"/>
            <a:ext cx="3530153" cy="2828074"/>
          </a:xfrm>
          <a:prstGeom prst="wedgeRoundRectCallout">
            <a:avLst>
              <a:gd name="adj1" fmla="val 74035"/>
              <a:gd name="adj2" fmla="val 143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Не нужно сравнивать государство и компании, ведь у компании цель – больше денег, а у государства – обеспечение общественных нужд государства и граждан. Сбалансированный бюджет будет честным по отношению к гражданам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DC959B42-343A-1944-8095-4842CAF2BB3B}"/>
              </a:ext>
            </a:extLst>
          </p:cNvPr>
          <p:cNvSpPr/>
          <p:nvPr/>
        </p:nvSpPr>
        <p:spPr>
          <a:xfrm>
            <a:off x="802000" y="1730202"/>
            <a:ext cx="1039628" cy="881971"/>
          </a:xfrm>
          <a:prstGeom prst="ellipse">
            <a:avLst/>
          </a:prstGeom>
          <a:solidFill>
            <a:srgbClr val="FEF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BF67E63-67D5-8645-BD19-2A72227424D8}"/>
              </a:ext>
            </a:extLst>
          </p:cNvPr>
          <p:cNvSpPr/>
          <p:nvPr/>
        </p:nvSpPr>
        <p:spPr>
          <a:xfrm>
            <a:off x="808231" y="2045377"/>
            <a:ext cx="1039628" cy="26935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Доходы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2730003-10BC-8949-B88D-C4260B3E408E}"/>
              </a:ext>
            </a:extLst>
          </p:cNvPr>
          <p:cNvSpPr/>
          <p:nvPr/>
        </p:nvSpPr>
        <p:spPr>
          <a:xfrm>
            <a:off x="4779257" y="1809690"/>
            <a:ext cx="1039628" cy="881971"/>
          </a:xfrm>
          <a:prstGeom prst="ellipse">
            <a:avLst/>
          </a:prstGeom>
          <a:solidFill>
            <a:srgbClr val="FEF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4680D42-F33D-5C43-A5C1-AF7969889687}"/>
              </a:ext>
            </a:extLst>
          </p:cNvPr>
          <p:cNvSpPr/>
          <p:nvPr/>
        </p:nvSpPr>
        <p:spPr>
          <a:xfrm>
            <a:off x="4845598" y="2045377"/>
            <a:ext cx="932886" cy="3175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Доходы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14253872-1C0C-FF4D-B542-47F9F74CD829}"/>
              </a:ext>
            </a:extLst>
          </p:cNvPr>
          <p:cNvSpPr/>
          <p:nvPr/>
        </p:nvSpPr>
        <p:spPr>
          <a:xfrm>
            <a:off x="10615597" y="1809690"/>
            <a:ext cx="1039628" cy="881971"/>
          </a:xfrm>
          <a:prstGeom prst="ellipse">
            <a:avLst/>
          </a:prstGeom>
          <a:solidFill>
            <a:srgbClr val="FEF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B5DBCF3-B636-994E-B585-7110F451BA47}"/>
              </a:ext>
            </a:extLst>
          </p:cNvPr>
          <p:cNvSpPr/>
          <p:nvPr/>
        </p:nvSpPr>
        <p:spPr>
          <a:xfrm>
            <a:off x="10618664" y="2099688"/>
            <a:ext cx="1033495" cy="2762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6FB190C1-F86F-6E47-A01F-7BE0E7D5E13D}"/>
              </a:ext>
            </a:extLst>
          </p:cNvPr>
          <p:cNvSpPr/>
          <p:nvPr/>
        </p:nvSpPr>
        <p:spPr>
          <a:xfrm>
            <a:off x="2709606" y="2027925"/>
            <a:ext cx="948256" cy="705687"/>
          </a:xfrm>
          <a:prstGeom prst="ellipse">
            <a:avLst/>
          </a:prstGeom>
          <a:solidFill>
            <a:srgbClr val="FEF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85C636F-24AC-964E-95BA-FB8F4531868C}"/>
              </a:ext>
            </a:extLst>
          </p:cNvPr>
          <p:cNvSpPr/>
          <p:nvPr/>
        </p:nvSpPr>
        <p:spPr>
          <a:xfrm>
            <a:off x="2665373" y="2189210"/>
            <a:ext cx="992489" cy="360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9F342097-B04E-4446-8F34-8908971D6448}"/>
              </a:ext>
            </a:extLst>
          </p:cNvPr>
          <p:cNvSpPr/>
          <p:nvPr/>
        </p:nvSpPr>
        <p:spPr>
          <a:xfrm>
            <a:off x="8831041" y="2055975"/>
            <a:ext cx="948256" cy="705687"/>
          </a:xfrm>
          <a:prstGeom prst="ellipse">
            <a:avLst/>
          </a:prstGeom>
          <a:solidFill>
            <a:srgbClr val="FEF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A5FC50F-68D7-174F-8524-A2970B3876D3}"/>
              </a:ext>
            </a:extLst>
          </p:cNvPr>
          <p:cNvSpPr/>
          <p:nvPr/>
        </p:nvSpPr>
        <p:spPr>
          <a:xfrm>
            <a:off x="8889743" y="2180697"/>
            <a:ext cx="932886" cy="3175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Доходы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73791536-CD39-8D4F-98EB-76E3130E8133}"/>
              </a:ext>
            </a:extLst>
          </p:cNvPr>
          <p:cNvSpPr/>
          <p:nvPr/>
        </p:nvSpPr>
        <p:spPr>
          <a:xfrm>
            <a:off x="6613093" y="1782739"/>
            <a:ext cx="1039628" cy="881971"/>
          </a:xfrm>
          <a:prstGeom prst="ellipse">
            <a:avLst/>
          </a:prstGeom>
          <a:solidFill>
            <a:srgbClr val="FEF9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8B6B7C1-8F91-8D4E-9C07-AFC79B8F6038}"/>
              </a:ext>
            </a:extLst>
          </p:cNvPr>
          <p:cNvSpPr/>
          <p:nvPr/>
        </p:nvSpPr>
        <p:spPr>
          <a:xfrm>
            <a:off x="6653792" y="2072586"/>
            <a:ext cx="1033495" cy="3175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val="2008302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446F7F8-3B47-454C-AAC6-D282147AE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390658"/>
              </p:ext>
            </p:extLst>
          </p:nvPr>
        </p:nvGraphicFramePr>
        <p:xfrm>
          <a:off x="3751404" y="1490756"/>
          <a:ext cx="5950236" cy="2955926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1487559">
                  <a:extLst>
                    <a:ext uri="{9D8B030D-6E8A-4147-A177-3AD203B41FA5}">
                      <a16:colId xmlns:a16="http://schemas.microsoft.com/office/drawing/2014/main" val="3025675566"/>
                    </a:ext>
                  </a:extLst>
                </a:gridCol>
                <a:gridCol w="1487559">
                  <a:extLst>
                    <a:ext uri="{9D8B030D-6E8A-4147-A177-3AD203B41FA5}">
                      <a16:colId xmlns:a16="http://schemas.microsoft.com/office/drawing/2014/main" val="1596695540"/>
                    </a:ext>
                  </a:extLst>
                </a:gridCol>
                <a:gridCol w="1487559">
                  <a:extLst>
                    <a:ext uri="{9D8B030D-6E8A-4147-A177-3AD203B41FA5}">
                      <a16:colId xmlns:a16="http://schemas.microsoft.com/office/drawing/2014/main" val="1558404802"/>
                    </a:ext>
                  </a:extLst>
                </a:gridCol>
                <a:gridCol w="1487559">
                  <a:extLst>
                    <a:ext uri="{9D8B030D-6E8A-4147-A177-3AD203B41FA5}">
                      <a16:colId xmlns:a16="http://schemas.microsoft.com/office/drawing/2014/main" val="4188521815"/>
                    </a:ext>
                  </a:extLst>
                </a:gridCol>
              </a:tblGrid>
              <a:tr h="896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Значения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2016 год, млн. руб.</a:t>
                      </a:r>
                      <a:endParaRPr lang="ru-RU" sz="24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2017 год, млн. руб.</a:t>
                      </a:r>
                      <a:endParaRPr lang="ru-RU" sz="24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2018 год, млн. руб.</a:t>
                      </a:r>
                      <a:endParaRPr lang="ru-RU" sz="2400" b="1" i="0" u="none" strike="noStrike" dirty="0">
                        <a:solidFill>
                          <a:srgbClr val="00206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319198"/>
                  </a:ext>
                </a:extLst>
              </a:tr>
              <a:tr h="4174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Доходы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34 492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40 364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>
                          <a:effectLst/>
                        </a:rPr>
                        <a:t>42 862</a:t>
                      </a:r>
                      <a:endParaRPr lang="ru-RU" sz="2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029908"/>
                  </a:ext>
                </a:extLst>
              </a:tr>
              <a:tr h="8209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u="none" strike="noStrike" dirty="0">
                          <a:effectLst/>
                        </a:rPr>
                        <a:t>Расходы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34 058</a:t>
                      </a:r>
                      <a:endParaRPr lang="ru-RU" sz="2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38 949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u="none" strike="noStrike" dirty="0">
                          <a:effectLst/>
                        </a:rPr>
                        <a:t>42 129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5906346"/>
                  </a:ext>
                </a:extLst>
              </a:tr>
              <a:tr h="8209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Профицит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434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1 415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effectLst/>
                        </a:rPr>
                        <a:t>733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965028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ED969F-9DD9-B14B-9D99-36F411CD98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4" name="Скругленная прямоугольная выноска 3">
            <a:extLst>
              <a:ext uri="{FF2B5EF4-FFF2-40B4-BE49-F238E27FC236}">
                <a16:creationId xmlns:a16="http://schemas.microsoft.com/office/drawing/2014/main" id="{FB9F3171-D82C-C145-A778-447D709897EE}"/>
              </a:ext>
            </a:extLst>
          </p:cNvPr>
          <p:cNvSpPr/>
          <p:nvPr/>
        </p:nvSpPr>
        <p:spPr>
          <a:xfrm>
            <a:off x="354655" y="2302250"/>
            <a:ext cx="2459983" cy="2277875"/>
          </a:xfrm>
          <a:prstGeom prst="wedgeRoundRectCallout">
            <a:avLst>
              <a:gd name="adj1" fmla="val -22163"/>
              <a:gd name="adj2" fmla="val 589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 куда тратятся оставшиеся деньги?</a:t>
            </a:r>
          </a:p>
        </p:txBody>
      </p:sp>
      <p:sp>
        <p:nvSpPr>
          <p:cNvPr id="5" name="Скругленная прямоугольная выноска 4">
            <a:extLst>
              <a:ext uri="{FF2B5EF4-FFF2-40B4-BE49-F238E27FC236}">
                <a16:creationId xmlns:a16="http://schemas.microsoft.com/office/drawing/2014/main" id="{0D78797F-BA23-444F-BD2C-AE930B523DB5}"/>
              </a:ext>
            </a:extLst>
          </p:cNvPr>
          <p:cNvSpPr/>
          <p:nvPr/>
        </p:nvSpPr>
        <p:spPr>
          <a:xfrm>
            <a:off x="4257676" y="4927359"/>
            <a:ext cx="5037992" cy="1585913"/>
          </a:xfrm>
          <a:prstGeom prst="wedgeRoundRectCallout">
            <a:avLst>
              <a:gd name="adj1" fmla="val 74035"/>
              <a:gd name="adj2" fmla="val 143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Они используются на погашение долгов, которые есть у бюджета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138845-5A47-184D-9FF9-5D7D3E4EFD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5948" y1="59299" x2="20941" y2="70889"/>
                        <a14:foregroundMark x1="18513" y1="70620" x2="16692" y2="73585"/>
                      </a14:backgroundRemoval>
                    </a14:imgEffect>
                  </a14:imgLayer>
                </a14:imgProps>
              </a:ext>
            </a:extLst>
          </a:blip>
          <a:srcRect b="14586"/>
          <a:stretch/>
        </p:blipFill>
        <p:spPr>
          <a:xfrm>
            <a:off x="-582111" y="4580125"/>
            <a:ext cx="4737093" cy="227787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D25A35D-E689-B748-BB01-D2FCB0F2D031}"/>
              </a:ext>
            </a:extLst>
          </p:cNvPr>
          <p:cNvSpPr/>
          <p:nvPr/>
        </p:nvSpPr>
        <p:spPr>
          <a:xfrm>
            <a:off x="-1" y="-14288"/>
            <a:ext cx="11572875" cy="1371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У Екатеринбурга дефицит или профицит бюджета?</a:t>
            </a:r>
          </a:p>
        </p:txBody>
      </p:sp>
    </p:spTree>
    <p:extLst>
      <p:ext uri="{BB962C8B-B14F-4D97-AF65-F5344CB8AC3E}">
        <p14:creationId xmlns:p14="http://schemas.microsoft.com/office/powerpoint/2010/main" val="1238623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8" name="Скругленная прямоугольная выноска 7">
            <a:extLst>
              <a:ext uri="{FF2B5EF4-FFF2-40B4-BE49-F238E27FC236}">
                <a16:creationId xmlns:a16="http://schemas.microsoft.com/office/drawing/2014/main" id="{A9806DD4-A483-0847-BF73-175102EAF7B5}"/>
              </a:ext>
            </a:extLst>
          </p:cNvPr>
          <p:cNvSpPr/>
          <p:nvPr/>
        </p:nvSpPr>
        <p:spPr>
          <a:xfrm>
            <a:off x="6639951" y="221674"/>
            <a:ext cx="4849263" cy="2434176"/>
          </a:xfrm>
          <a:prstGeom prst="wedgeRoundRectCallout">
            <a:avLst>
              <a:gd name="adj1" fmla="val 35862"/>
              <a:gd name="adj2" fmla="val 902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Муниципальный долг – совокупность долговых обязательств муниципального образования. Предельный объем муниципального долга не должен превышать утвержденный общий годовой объем доходов бюджета города без учета утвержденного объема безвозмездных поступлений</a:t>
            </a:r>
          </a:p>
        </p:txBody>
      </p:sp>
      <p:graphicFrame>
        <p:nvGraphicFramePr>
          <p:cNvPr id="5" name="Объект 5">
            <a:extLst>
              <a:ext uri="{FF2B5EF4-FFF2-40B4-BE49-F238E27FC236}">
                <a16:creationId xmlns:a16="http://schemas.microsoft.com/office/drawing/2014/main" id="{C1B313AF-5CEF-6241-97EA-5460667F99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903110"/>
              </p:ext>
            </p:extLst>
          </p:nvPr>
        </p:nvGraphicFramePr>
        <p:xfrm>
          <a:off x="0" y="1403166"/>
          <a:ext cx="8666328" cy="5389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Рисунок 2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1A7696AA-EE8E-416C-A046-FCE72D49A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41" y="-305737"/>
            <a:ext cx="1434673" cy="2290089"/>
          </a:xfrm>
          <a:prstGeom prst="rect">
            <a:avLst/>
          </a:prstGeom>
        </p:spPr>
      </p:pic>
      <p:sp>
        <p:nvSpPr>
          <p:cNvPr id="10" name="Скругленная прямоугольная выноска 21">
            <a:extLst>
              <a:ext uri="{FF2B5EF4-FFF2-40B4-BE49-F238E27FC236}">
                <a16:creationId xmlns:a16="http://schemas.microsoft.com/office/drawing/2014/main" id="{E28A51D0-8BEC-435F-9EF0-930DA3794D94}"/>
              </a:ext>
            </a:extLst>
          </p:cNvPr>
          <p:cNvSpPr/>
          <p:nvPr/>
        </p:nvSpPr>
        <p:spPr>
          <a:xfrm>
            <a:off x="1588127" y="903090"/>
            <a:ext cx="3704612" cy="650075"/>
          </a:xfrm>
          <a:prstGeom prst="wedgeRoundRectCallout">
            <a:avLst>
              <a:gd name="adj1" fmla="val -56650"/>
              <a:gd name="adj2" fmla="val 1650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Что такое муниципальный долг?</a:t>
            </a:r>
          </a:p>
        </p:txBody>
      </p:sp>
    </p:spTree>
    <p:extLst>
      <p:ext uri="{BB962C8B-B14F-4D97-AF65-F5344CB8AC3E}">
        <p14:creationId xmlns:p14="http://schemas.microsoft.com/office/powerpoint/2010/main" val="3221567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C7CA97-C5FD-4356-869D-CC4F29C169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39815"/>
          <a:stretch/>
        </p:blipFill>
        <p:spPr>
          <a:xfrm flipH="1">
            <a:off x="-64959" y="4413062"/>
            <a:ext cx="2326836" cy="2439372"/>
          </a:xfrm>
          <a:prstGeom prst="rect">
            <a:avLst/>
          </a:prstGeom>
        </p:spPr>
      </p:pic>
      <p:sp>
        <p:nvSpPr>
          <p:cNvPr id="5" name="Скругленная прямоугольная выноска 21">
            <a:extLst>
              <a:ext uri="{FF2B5EF4-FFF2-40B4-BE49-F238E27FC236}">
                <a16:creationId xmlns:a16="http://schemas.microsoft.com/office/drawing/2014/main" id="{862EA44E-5EE1-42B2-B9FB-C3FA4BE39C51}"/>
              </a:ext>
            </a:extLst>
          </p:cNvPr>
          <p:cNvSpPr/>
          <p:nvPr/>
        </p:nvSpPr>
        <p:spPr>
          <a:xfrm>
            <a:off x="2108475" y="5431804"/>
            <a:ext cx="2681888" cy="714635"/>
          </a:xfrm>
          <a:prstGeom prst="wedgeRoundRectCallout">
            <a:avLst>
              <a:gd name="adj1" fmla="val -60366"/>
              <a:gd name="adj2" fmla="val 1832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 как покрыть этот долг?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A1549C-5684-4C77-9187-E6351CF7AB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9" name="Скругленная прямоугольная выноска 7">
            <a:extLst>
              <a:ext uri="{FF2B5EF4-FFF2-40B4-BE49-F238E27FC236}">
                <a16:creationId xmlns:a16="http://schemas.microsoft.com/office/drawing/2014/main" id="{013314FD-2A36-4CE3-A93A-74B4CB431168}"/>
              </a:ext>
            </a:extLst>
          </p:cNvPr>
          <p:cNvSpPr/>
          <p:nvPr/>
        </p:nvSpPr>
        <p:spPr>
          <a:xfrm>
            <a:off x="9441996" y="812800"/>
            <a:ext cx="2619375" cy="1916603"/>
          </a:xfrm>
          <a:prstGeom prst="wedgeRoundRectCallout">
            <a:avLst>
              <a:gd name="adj1" fmla="val 35862"/>
              <a:gd name="adj2" fmla="val 902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Один из способ - это использование источников финансирования дефицита бюджета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6F3AA7-D515-47DF-A4D1-E6E74F859F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" b="1478"/>
          <a:stretch/>
        </p:blipFill>
        <p:spPr>
          <a:xfrm>
            <a:off x="2261877" y="71246"/>
            <a:ext cx="6349036" cy="48442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472B4C-7577-5844-860B-CDAA8AAF8EEF}"/>
              </a:ext>
            </a:extLst>
          </p:cNvPr>
          <p:cNvSpPr txBox="1"/>
          <p:nvPr/>
        </p:nvSpPr>
        <p:spPr>
          <a:xfrm>
            <a:off x="3785703" y="-14748"/>
            <a:ext cx="8550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808489"/>
                </a:solidFill>
              </a:rPr>
              <a:t>млн. руб.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350D29-2C8A-3940-8116-33FFB2029AE6}"/>
              </a:ext>
            </a:extLst>
          </p:cNvPr>
          <p:cNvSpPr txBox="1"/>
          <p:nvPr/>
        </p:nvSpPr>
        <p:spPr>
          <a:xfrm>
            <a:off x="5872006" y="-23922"/>
            <a:ext cx="8550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808489"/>
                </a:solidFill>
              </a:rPr>
              <a:t>млн. руб.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E9C3A8-547F-7044-8A93-BBBE1C4DB043}"/>
              </a:ext>
            </a:extLst>
          </p:cNvPr>
          <p:cNvSpPr txBox="1"/>
          <p:nvPr/>
        </p:nvSpPr>
        <p:spPr>
          <a:xfrm>
            <a:off x="7912893" y="-14748"/>
            <a:ext cx="8550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80848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591431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FE104C-6589-4D40-AB25-F759D5A797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8" name="Скругленная прямоугольная выноска 7">
            <a:extLst>
              <a:ext uri="{FF2B5EF4-FFF2-40B4-BE49-F238E27FC236}">
                <a16:creationId xmlns:a16="http://schemas.microsoft.com/office/drawing/2014/main" id="{A9806DD4-A483-0847-BF73-175102EAF7B5}"/>
              </a:ext>
            </a:extLst>
          </p:cNvPr>
          <p:cNvSpPr/>
          <p:nvPr/>
        </p:nvSpPr>
        <p:spPr>
          <a:xfrm>
            <a:off x="3432000" y="3002928"/>
            <a:ext cx="5328000" cy="3384000"/>
          </a:xfrm>
          <a:prstGeom prst="wedgeRoundRectCallout">
            <a:avLst>
              <a:gd name="adj1" fmla="val 76093"/>
              <a:gd name="adj2" fmla="val 1966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Ты, наверное, про государственные гарантии – это вид обязательства, при котором государство может заступиться за получателя гарантии, точнее гарантировать его платежеспособность. В случае, если наступает гарантийный случай, то публично-правовое образование выплачивает нужную сумму бенефициару, то есть кредитору, а потом принципал, кто взял гарантию, должен будет выплатить эту сумму гаранту, то есть государству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918B0E-4912-224A-BB06-7264D330D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3" y="3021339"/>
            <a:ext cx="2208631" cy="3236158"/>
          </a:xfrm>
          <a:prstGeom prst="rect">
            <a:avLst/>
          </a:prstGeom>
        </p:spPr>
      </p:pic>
      <p:sp>
        <p:nvSpPr>
          <p:cNvPr id="10" name="Скругленная прямоугольная выноска 9">
            <a:extLst>
              <a:ext uri="{FF2B5EF4-FFF2-40B4-BE49-F238E27FC236}">
                <a16:creationId xmlns:a16="http://schemas.microsoft.com/office/drawing/2014/main" id="{BC8CDACC-E964-1541-B278-C8F07E99811F}"/>
              </a:ext>
            </a:extLst>
          </p:cNvPr>
          <p:cNvSpPr/>
          <p:nvPr/>
        </p:nvSpPr>
        <p:spPr>
          <a:xfrm>
            <a:off x="183207" y="1487604"/>
            <a:ext cx="2391181" cy="1533734"/>
          </a:xfrm>
          <a:prstGeom prst="wedgeRoundRectCallout">
            <a:avLst>
              <a:gd name="adj1" fmla="val -23586"/>
              <a:gd name="adj2" fmla="val 720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 что там государство может гарантировать?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0A519DF8-EAC6-F242-A418-EBB07CB352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4236943"/>
              </p:ext>
            </p:extLst>
          </p:nvPr>
        </p:nvGraphicFramePr>
        <p:xfrm>
          <a:off x="6274191" y="0"/>
          <a:ext cx="6930793" cy="3738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56332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лако 6">
            <a:extLst>
              <a:ext uri="{FF2B5EF4-FFF2-40B4-BE49-F238E27FC236}">
                <a16:creationId xmlns:a16="http://schemas.microsoft.com/office/drawing/2014/main" id="{E162CD68-9DD5-094F-BEAC-8657CE26FC78}"/>
              </a:ext>
            </a:extLst>
          </p:cNvPr>
          <p:cNvSpPr/>
          <p:nvPr/>
        </p:nvSpPr>
        <p:spPr>
          <a:xfrm>
            <a:off x="1876991" y="1835107"/>
            <a:ext cx="2433710" cy="106683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Федеральный бюджет</a:t>
            </a:r>
          </a:p>
        </p:txBody>
      </p:sp>
      <p:sp>
        <p:nvSpPr>
          <p:cNvPr id="9" name="Закрывающая фигурная скобка 8">
            <a:extLst>
              <a:ext uri="{FF2B5EF4-FFF2-40B4-BE49-F238E27FC236}">
                <a16:creationId xmlns:a16="http://schemas.microsoft.com/office/drawing/2014/main" id="{C5CF057E-0928-974F-9364-1589B3C6ED6C}"/>
              </a:ext>
            </a:extLst>
          </p:cNvPr>
          <p:cNvSpPr/>
          <p:nvPr/>
        </p:nvSpPr>
        <p:spPr>
          <a:xfrm flipH="1">
            <a:off x="1606843" y="2368525"/>
            <a:ext cx="232853" cy="3278219"/>
          </a:xfrm>
          <a:prstGeom prst="rightBrace">
            <a:avLst>
              <a:gd name="adj1" fmla="val 36111"/>
              <a:gd name="adj2" fmla="val 48667"/>
            </a:avLst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33181A4-78D4-D34A-957B-B8E9A071F9FB}"/>
              </a:ext>
            </a:extLst>
          </p:cNvPr>
          <p:cNvSpPr/>
          <p:nvPr/>
        </p:nvSpPr>
        <p:spPr>
          <a:xfrm rot="16200000">
            <a:off x="-21737" y="3728319"/>
            <a:ext cx="2139337" cy="947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Межбюджетные трансферты</a:t>
            </a:r>
          </a:p>
        </p:txBody>
      </p:sp>
      <p:sp>
        <p:nvSpPr>
          <p:cNvPr id="11" name="Облако 10">
            <a:extLst>
              <a:ext uri="{FF2B5EF4-FFF2-40B4-BE49-F238E27FC236}">
                <a16:creationId xmlns:a16="http://schemas.microsoft.com/office/drawing/2014/main" id="{29DA377B-1038-C048-87FC-8E25C01371E0}"/>
              </a:ext>
            </a:extLst>
          </p:cNvPr>
          <p:cNvSpPr/>
          <p:nvPr/>
        </p:nvSpPr>
        <p:spPr>
          <a:xfrm>
            <a:off x="1876991" y="3334470"/>
            <a:ext cx="2433710" cy="106683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Бюджет субъекта</a:t>
            </a:r>
          </a:p>
        </p:txBody>
      </p:sp>
      <p:sp>
        <p:nvSpPr>
          <p:cNvPr id="12" name="Облако 11">
            <a:extLst>
              <a:ext uri="{FF2B5EF4-FFF2-40B4-BE49-F238E27FC236}">
                <a16:creationId xmlns:a16="http://schemas.microsoft.com/office/drawing/2014/main" id="{75375A3A-F58C-754E-8ADD-B7FE296A049F}"/>
              </a:ext>
            </a:extLst>
          </p:cNvPr>
          <p:cNvSpPr/>
          <p:nvPr/>
        </p:nvSpPr>
        <p:spPr>
          <a:xfrm>
            <a:off x="1876991" y="5024733"/>
            <a:ext cx="2433710" cy="106683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Местный бюджет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AA341D0-494F-8740-BF19-62805E75C6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>
            <a:off x="9356186" y="3612524"/>
            <a:ext cx="3042313" cy="3245476"/>
          </a:xfrm>
          <a:prstGeom prst="rect">
            <a:avLst/>
          </a:prstGeom>
        </p:spPr>
      </p:pic>
      <p:sp>
        <p:nvSpPr>
          <p:cNvPr id="14" name="Скругленная прямоугольная выноска 13">
            <a:extLst>
              <a:ext uri="{FF2B5EF4-FFF2-40B4-BE49-F238E27FC236}">
                <a16:creationId xmlns:a16="http://schemas.microsoft.com/office/drawing/2014/main" id="{737B5229-9DC1-C244-B825-25D6EF5A9C07}"/>
              </a:ext>
            </a:extLst>
          </p:cNvPr>
          <p:cNvSpPr/>
          <p:nvPr/>
        </p:nvSpPr>
        <p:spPr>
          <a:xfrm>
            <a:off x="9112991" y="568036"/>
            <a:ext cx="3042313" cy="2816786"/>
          </a:xfrm>
          <a:prstGeom prst="wedgeRoundRectCallout">
            <a:avLst>
              <a:gd name="adj1" fmla="val 29181"/>
              <a:gd name="adj2" fmla="val 66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Государство всегда учитывает основные вектора развития нашей экономики! Все решается с учетом направлений деятельности не только федерации, но и субъектов с муниципалитетами!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BFF8112A-D375-EE41-9D38-2903803E76C8}"/>
              </a:ext>
            </a:extLst>
          </p:cNvPr>
          <p:cNvSpPr/>
          <p:nvPr/>
        </p:nvSpPr>
        <p:spPr>
          <a:xfrm>
            <a:off x="5411373" y="1944318"/>
            <a:ext cx="3376246" cy="6712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Расходные обязательства РФ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CAAC6B97-69E4-0540-BCDD-AE95DA33EA84}"/>
              </a:ext>
            </a:extLst>
          </p:cNvPr>
          <p:cNvSpPr/>
          <p:nvPr/>
        </p:nvSpPr>
        <p:spPr>
          <a:xfrm>
            <a:off x="5411373" y="3532273"/>
            <a:ext cx="3376246" cy="6712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Расходные обязательства субъекта РФ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4102373-C879-A84F-B2D7-964BF3CBB1BD}"/>
              </a:ext>
            </a:extLst>
          </p:cNvPr>
          <p:cNvSpPr/>
          <p:nvPr/>
        </p:nvSpPr>
        <p:spPr>
          <a:xfrm>
            <a:off x="5411373" y="5222536"/>
            <a:ext cx="3376246" cy="67122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Расходные обязательства муниципального образования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28C45C99-E606-3B49-8198-09CC9979AE37}"/>
              </a:ext>
            </a:extLst>
          </p:cNvPr>
          <p:cNvCxnSpPr>
            <a:stCxn id="7" idx="0"/>
          </p:cNvCxnSpPr>
          <p:nvPr/>
        </p:nvCxnSpPr>
        <p:spPr>
          <a:xfrm flipV="1">
            <a:off x="4308673" y="2368525"/>
            <a:ext cx="110270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6E6E027E-D41F-1644-B8EC-39F6DF416DEF}"/>
              </a:ext>
            </a:extLst>
          </p:cNvPr>
          <p:cNvCxnSpPr/>
          <p:nvPr/>
        </p:nvCxnSpPr>
        <p:spPr>
          <a:xfrm flipV="1">
            <a:off x="4327918" y="3835245"/>
            <a:ext cx="110270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F9D42FE-C65E-1346-90FA-F5AFC3AA3A74}"/>
              </a:ext>
            </a:extLst>
          </p:cNvPr>
          <p:cNvCxnSpPr/>
          <p:nvPr/>
        </p:nvCxnSpPr>
        <p:spPr>
          <a:xfrm flipV="1">
            <a:off x="4291456" y="5558149"/>
            <a:ext cx="110270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Стрелка вниз 26">
            <a:extLst>
              <a:ext uri="{FF2B5EF4-FFF2-40B4-BE49-F238E27FC236}">
                <a16:creationId xmlns:a16="http://schemas.microsoft.com/office/drawing/2014/main" id="{2FA92823-0D98-574F-8F50-9E6269B5820C}"/>
              </a:ext>
            </a:extLst>
          </p:cNvPr>
          <p:cNvSpPr/>
          <p:nvPr/>
        </p:nvSpPr>
        <p:spPr>
          <a:xfrm>
            <a:off x="1965961" y="2729132"/>
            <a:ext cx="45719" cy="883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>
            <a:extLst>
              <a:ext uri="{FF2B5EF4-FFF2-40B4-BE49-F238E27FC236}">
                <a16:creationId xmlns:a16="http://schemas.microsoft.com/office/drawing/2014/main" id="{2FE5A974-94B3-8345-8B2C-AAEA4EF42B78}"/>
              </a:ext>
            </a:extLst>
          </p:cNvPr>
          <p:cNvSpPr/>
          <p:nvPr/>
        </p:nvSpPr>
        <p:spPr>
          <a:xfrm>
            <a:off x="2011680" y="4388522"/>
            <a:ext cx="45719" cy="8833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643879-9C95-6A42-BC8A-2B126EC383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3118"/>
          <a:stretch/>
        </p:blipFill>
        <p:spPr>
          <a:xfrm flipH="1">
            <a:off x="-38036" y="332783"/>
            <a:ext cx="1723761" cy="3096217"/>
          </a:xfrm>
          <a:prstGeom prst="rect">
            <a:avLst/>
          </a:prstGeom>
        </p:spPr>
      </p:pic>
      <p:sp>
        <p:nvSpPr>
          <p:cNvPr id="30" name="Скругленная прямоугольная выноска 29">
            <a:extLst>
              <a:ext uri="{FF2B5EF4-FFF2-40B4-BE49-F238E27FC236}">
                <a16:creationId xmlns:a16="http://schemas.microsoft.com/office/drawing/2014/main" id="{947705A4-7BC7-414E-A371-DA5D0F2C0291}"/>
              </a:ext>
            </a:extLst>
          </p:cNvPr>
          <p:cNvSpPr/>
          <p:nvPr/>
        </p:nvSpPr>
        <p:spPr>
          <a:xfrm>
            <a:off x="1786588" y="368388"/>
            <a:ext cx="5833412" cy="1067238"/>
          </a:xfrm>
          <a:prstGeom prst="wedgeRoundRectCallout">
            <a:avLst>
              <a:gd name="adj1" fmla="val -52352"/>
              <a:gd name="adj2" fmla="val 8226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ea typeface="Segoe UI Symbol" panose="020B0502040204020203" pitchFamily="34" charset="0"/>
              </a:rPr>
              <a:t>Как распределяются средства всех уровней бюджетной системы? Они вообще думают о нас? Или я останусь на улице?!</a:t>
            </a:r>
          </a:p>
        </p:txBody>
      </p:sp>
    </p:spTree>
    <p:extLst>
      <p:ext uri="{BB962C8B-B14F-4D97-AF65-F5344CB8AC3E}">
        <p14:creationId xmlns:p14="http://schemas.microsoft.com/office/powerpoint/2010/main" val="605611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EF4C438B-05ED-9949-93EA-C70136B224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2210479"/>
              </p:ext>
            </p:extLst>
          </p:nvPr>
        </p:nvGraphicFramePr>
        <p:xfrm>
          <a:off x="3181131" y="11304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57DD5AF-6CEF-0C4B-BF0E-43B0F93F5DF8}"/>
              </a:ext>
            </a:extLst>
          </p:cNvPr>
          <p:cNvSpPr/>
          <p:nvPr/>
        </p:nvSpPr>
        <p:spPr>
          <a:xfrm>
            <a:off x="3181131" y="625887"/>
            <a:ext cx="8444623" cy="463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 Екатеринбурге обеспечивается данный механизм, а именно:</a:t>
            </a:r>
          </a:p>
        </p:txBody>
      </p:sp>
      <p:pic>
        <p:nvPicPr>
          <p:cNvPr id="5" name="Picture 2" descr="ÐÐ°ÑÑÐ¸Ð½ÐºÐ¸ Ð¿Ð¾ Ð·Ð°Ð¿ÑÐ¾ÑÑ Ð¿ÑÐ¾ÐµÐºÑÐ¾Ð² Ð¸Ð½Ð¸ÑÐ¸Ð°ÑÐ¸Ð²Ð½Ð¾Ð³Ð¾ Ð±ÑÐ´Ð¶ÐµÑÐ¸ÑÐ¾Ð²Ð°Ð½Ð¸Ñ">
            <a:extLst>
              <a:ext uri="{FF2B5EF4-FFF2-40B4-BE49-F238E27FC236}">
                <a16:creationId xmlns:a16="http://schemas.microsoft.com/office/drawing/2014/main" id="{924E04B3-F5F1-D544-844E-B217761518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8" r="5642"/>
          <a:stretch/>
        </p:blipFill>
        <p:spPr bwMode="auto">
          <a:xfrm>
            <a:off x="3273205" y="1436308"/>
            <a:ext cx="792000" cy="751031"/>
          </a:xfrm>
          <a:prstGeom prst="ellipse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ÐÐ°ÑÑÐ¸Ð½ÐºÐ¸ Ð¿Ð¾ Ð·Ð°Ð¿ÑÐ¾ÑÑ ÐÐµÐ¿Ð°ÑÑÐ°Ð¼ÐµÐ½Ñ ÑÐ¸Ð½Ð°Ð½ÑÐ¾Ð² ÐÐ´Ð¼Ð¸Ð½Ð¸ÑÑÑÐ°ÑÐ¸Ð¸ Ð³Ð¾ÑÐ¾Ð´Ð° ÐÐºÐ°ÑÐµÑÐ¸Ð½Ð±ÑÑÐ³Ð° ÐÐµÐ¿Ð°ÑÑÐ°Ð¼ÐµÐ½Ñ ÑÐ¸Ð½Ð°Ð½ÑÐ¾Ð² ÐÐ´Ð¼Ð¸Ð½Ð¸ÑÑÑÐ°ÑÐ¸Ð¸ Ð³Ð¾ÑÐ¾Ð´Ð° ÐÐºÐ°ÑÐµÑÐ¸Ð½Ð±ÑÑÐ³Ð° Ð³ÐµÑÐ±">
            <a:extLst>
              <a:ext uri="{FF2B5EF4-FFF2-40B4-BE49-F238E27FC236}">
                <a16:creationId xmlns:a16="http://schemas.microsoft.com/office/drawing/2014/main" id="{DABAD85D-6327-4943-B303-DA3164B7DD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8" t="10272" r="26923" b="14082"/>
          <a:stretch/>
        </p:blipFill>
        <p:spPr bwMode="auto">
          <a:xfrm>
            <a:off x="3770805" y="2448259"/>
            <a:ext cx="837480" cy="75103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ÐÐ°ÑÑÐ¸Ð½ÐºÐ¸ Ð¿Ð¾ Ð·Ð°Ð¿ÑÐ¾ÑÑ Ð±ÑÐ´Ð¶ÐµÑ Ð´Ð»Ñ Ð³ÑÐ°Ð¶Ð´Ð°Ð½">
            <a:extLst>
              <a:ext uri="{FF2B5EF4-FFF2-40B4-BE49-F238E27FC236}">
                <a16:creationId xmlns:a16="http://schemas.microsoft.com/office/drawing/2014/main" id="{001530A6-8A3D-E743-8DBA-04D246FE4B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5" t="8073" r="10798" b="5430"/>
          <a:stretch/>
        </p:blipFill>
        <p:spPr bwMode="auto">
          <a:xfrm>
            <a:off x="3907484" y="3450349"/>
            <a:ext cx="837480" cy="8125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ÐÐ°ÑÑÐ¸Ð½ÐºÐ¸ Ð¿Ð¾ Ð·Ð°Ð¿ÑÐ¾ÑÑ ÐÑÑÑÐ¸Ð¹ Ð½Ð°Ð»Ð¾Ð³Ð¾Ð¿Ð»Ð°ÑÐµÐ»ÑÑÐ¸Ðº Ð¼ÐµÐ´Ð°Ð»Ñ">
            <a:extLst>
              <a:ext uri="{FF2B5EF4-FFF2-40B4-BE49-F238E27FC236}">
                <a16:creationId xmlns:a16="http://schemas.microsoft.com/office/drawing/2014/main" id="{014BFBD5-0B89-A546-89D6-CFA7B09B7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" t="2310" r="1437" b="2447"/>
          <a:stretch/>
        </p:blipFill>
        <p:spPr bwMode="auto">
          <a:xfrm>
            <a:off x="3770805" y="4448596"/>
            <a:ext cx="816057" cy="8125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ÐÐ°ÑÑÐ¸Ð½ÐºÐ¸ Ð¿Ð¾ Ð·Ð°Ð¿ÑÐ¾ÑÑ ÑÐ¾Ð²ÐµÑÐ°Ð½Ð¸Ðµ">
            <a:extLst>
              <a:ext uri="{FF2B5EF4-FFF2-40B4-BE49-F238E27FC236}">
                <a16:creationId xmlns:a16="http://schemas.microsoft.com/office/drawing/2014/main" id="{645621D3-DC78-EA4F-9217-EA9FB688C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489" y="5491073"/>
            <a:ext cx="810000" cy="79258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ая прямоугольная выноска 10">
            <a:extLst>
              <a:ext uri="{FF2B5EF4-FFF2-40B4-BE49-F238E27FC236}">
                <a16:creationId xmlns:a16="http://schemas.microsoft.com/office/drawing/2014/main" id="{1133170F-95F6-C144-B7F8-65865EC71732}"/>
              </a:ext>
            </a:extLst>
          </p:cNvPr>
          <p:cNvSpPr/>
          <p:nvPr/>
        </p:nvSpPr>
        <p:spPr>
          <a:xfrm>
            <a:off x="214739" y="420414"/>
            <a:ext cx="2234172" cy="1856103"/>
          </a:xfrm>
          <a:prstGeom prst="wedgeRoundRectCallout">
            <a:avLst>
              <a:gd name="adj1" fmla="val -23586"/>
              <a:gd name="adj2" fmla="val 720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А как я могу поучаствовать в бюджетном процессе?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9AF81C7-4EA1-FE4F-A9B2-3F68F4F3D4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739" y="2455767"/>
            <a:ext cx="2380540" cy="425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29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380360" y="2"/>
            <a:ext cx="11445795" cy="7912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Муниципальная программа </a:t>
            </a:r>
            <a:br>
              <a:rPr lang="ru-RU" sz="18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800" i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«Улучшение благоустройства» - 4 471 млн руб.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BAEA5A-989C-491F-928E-9C61C4BF736D}"/>
              </a:ext>
            </a:extLst>
          </p:cNvPr>
          <p:cNvSpPr/>
          <p:nvPr/>
        </p:nvSpPr>
        <p:spPr>
          <a:xfrm>
            <a:off x="3411211" y="849796"/>
            <a:ext cx="84004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Показатели эффективности реализации муниципальной программы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C6D28CD-6FD4-4ECA-A076-6D18057E2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333718"/>
              </p:ext>
            </p:extLst>
          </p:nvPr>
        </p:nvGraphicFramePr>
        <p:xfrm>
          <a:off x="3147350" y="1364105"/>
          <a:ext cx="9044650" cy="5498448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6835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4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9308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0" kern="1200" dirty="0">
                          <a:effectLst/>
                        </a:rPr>
                        <a:t>Наименование показателя</a:t>
                      </a:r>
                      <a:endParaRPr lang="ru-RU" sz="32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897" marR="43897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effectLst/>
                        </a:rPr>
                        <a:t>Единица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b="1" kern="1200" dirty="0">
                          <a:effectLst/>
                        </a:rPr>
                        <a:t>измерения</a:t>
                      </a:r>
                      <a:endParaRPr lang="ru-RU" sz="17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3897" marR="43897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kern="1200" dirty="0">
                          <a:effectLst/>
                        </a:rPr>
                        <a:t>Значение </a:t>
                      </a:r>
                      <a:endParaRPr lang="ru-RU" sz="1400" b="1" u="none" strike="noStrike" dirty="0">
                        <a:effectLst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kern="1200" dirty="0">
                          <a:effectLst/>
                        </a:rPr>
                        <a:t>показателя</a:t>
                      </a:r>
                      <a:endParaRPr lang="ru-RU" sz="1400" b="1" u="none" strike="noStrike" dirty="0">
                        <a:effectLst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kern="1200" dirty="0">
                          <a:effectLst/>
                        </a:rPr>
                        <a:t>по итогам </a:t>
                      </a:r>
                      <a:endParaRPr lang="ru-RU" sz="1400" b="1" u="none" strike="noStrike" dirty="0">
                        <a:effectLst/>
                      </a:endParaRP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u="none" strike="noStrike" kern="1200" dirty="0">
                          <a:effectLst/>
                        </a:rPr>
                        <a:t>2018 года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942" marR="43942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6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2200" b="0" kern="1200" dirty="0">
                          <a:effectLst/>
                        </a:rPr>
                        <a:t>Площадь отремонтированных автомобильных </a:t>
                      </a:r>
                      <a:r>
                        <a:rPr lang="ru-RU" sz="2200" b="0" kern="1200" baseline="0" dirty="0">
                          <a:effectLst/>
                        </a:rPr>
                        <a:t>дорог общего пользования местного значения</a:t>
                      </a:r>
                      <a:endParaRPr lang="ru-RU" sz="22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kumimoji="0" lang="ru-RU" sz="1700" b="0" kern="1200" dirty="0">
                          <a:effectLst/>
                        </a:rPr>
                        <a:t>Тысяча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0" kern="1200" dirty="0">
                          <a:effectLst/>
                        </a:rPr>
                        <a:t>квадратных метров</a:t>
                      </a:r>
                      <a:endParaRPr kumimoji="0" lang="ru-RU" sz="17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kern="1200" dirty="0">
                          <a:effectLst/>
                        </a:rPr>
                        <a:t>926,6</a:t>
                      </a:r>
                      <a:endParaRPr kumimoji="0" lang="ru-RU" sz="2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6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2200" b="0" kern="1200" dirty="0">
                          <a:effectLst/>
                        </a:rPr>
                        <a:t>Площадь отремонтированных тротуаров </a:t>
                      </a:r>
                      <a:endParaRPr lang="ru-RU" sz="22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kumimoji="0" lang="ru-RU" sz="1700" b="0" kern="1200" dirty="0">
                          <a:effectLst/>
                        </a:rPr>
                        <a:t>Тысяча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700" b="0" kern="1200" dirty="0">
                          <a:effectLst/>
                        </a:rPr>
                        <a:t>квадратных метров</a:t>
                      </a:r>
                      <a:endParaRPr kumimoji="0" lang="ru-RU" sz="17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0" kern="1200" dirty="0">
                          <a:effectLst/>
                        </a:rPr>
                        <a:t>4,4</a:t>
                      </a:r>
                      <a:endParaRPr kumimoji="0" lang="ru-RU" sz="2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6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kumimoji="0" lang="ru-RU" sz="2200" b="0" kern="1200" dirty="0">
                          <a:effectLst/>
                        </a:rPr>
                        <a:t>Доля искусственных</a:t>
                      </a:r>
                      <a:r>
                        <a:rPr kumimoji="0" lang="ru-RU" sz="2200" b="0" kern="1200" baseline="0" dirty="0">
                          <a:effectLst/>
                        </a:rPr>
                        <a:t> сооружений, </a:t>
                      </a:r>
                      <a:r>
                        <a:rPr kumimoji="0" lang="ru-RU" sz="2200" b="0" kern="1200" dirty="0">
                          <a:effectLst/>
                        </a:rPr>
                        <a:t>уровень содержания которых соответствует оценке</a:t>
                      </a:r>
                      <a:r>
                        <a:rPr kumimoji="0" lang="ru-RU" sz="2200" b="0" kern="1200" baseline="0" dirty="0">
                          <a:effectLst/>
                        </a:rPr>
                        <a:t> «удовлетворительно»</a:t>
                      </a:r>
                      <a:endParaRPr kumimoji="0" lang="ru-RU" sz="2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kumimoji="0" lang="ru-RU" sz="1800" b="0" kern="1200" dirty="0">
                          <a:effectLst/>
                        </a:rPr>
                        <a:t>Процент</a:t>
                      </a:r>
                      <a:endParaRPr kumimoji="0" lang="ru-RU" sz="18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0" kern="1200" dirty="0">
                          <a:effectLst/>
                        </a:rPr>
                        <a:t>97</a:t>
                      </a:r>
                      <a:endParaRPr kumimoji="0" lang="ru-RU" sz="2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1070010"/>
                  </a:ext>
                </a:extLst>
              </a:tr>
              <a:tr h="7586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kumimoji="0" lang="ru-RU" sz="2200" b="0" kern="1200" dirty="0">
                          <a:effectLst/>
                        </a:rPr>
                        <a:t>Количество посаженных деревьев и кустарников</a:t>
                      </a:r>
                      <a:endParaRPr kumimoji="0" lang="ru-RU" sz="2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kern="1200" dirty="0">
                          <a:effectLst/>
                        </a:rPr>
                        <a:t>Единица</a:t>
                      </a:r>
                      <a:endParaRPr kumimoji="0"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0" kern="1200" dirty="0">
                          <a:effectLst/>
                        </a:rPr>
                        <a:t>2 926</a:t>
                      </a:r>
                      <a:endParaRPr kumimoji="0" lang="ru-RU" sz="2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5424568"/>
                  </a:ext>
                </a:extLst>
              </a:tr>
              <a:tr h="7586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2200" b="0" kern="1200" dirty="0">
                          <a:effectLst/>
                        </a:rPr>
                        <a:t>Протяженность</a:t>
                      </a:r>
                      <a:r>
                        <a:rPr lang="ru-RU" sz="2200" b="0" kern="1200" baseline="0" dirty="0">
                          <a:effectLst/>
                        </a:rPr>
                        <a:t> построенных, реконструированных </a:t>
                      </a:r>
                      <a:br>
                        <a:rPr lang="ru-RU" sz="2200" b="0" kern="1200" baseline="0" dirty="0">
                          <a:effectLst/>
                        </a:rPr>
                      </a:br>
                      <a:r>
                        <a:rPr lang="ru-RU" sz="2200" b="0" kern="1200" baseline="0" dirty="0">
                          <a:effectLst/>
                        </a:rPr>
                        <a:t>и отремонтированных сетей уличного освещения </a:t>
                      </a:r>
                      <a:endParaRPr kumimoji="0" lang="ru-RU" sz="2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kern="1200" dirty="0">
                          <a:effectLst/>
                        </a:rPr>
                        <a:t>Километр</a:t>
                      </a:r>
                      <a:endParaRPr kumimoji="0" lang="ru-RU" sz="1600" b="0" kern="1200" dirty="0">
                        <a:effectLst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kumimoji="0"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0" kern="1200" dirty="0">
                          <a:effectLst/>
                        </a:rPr>
                        <a:t>9,5</a:t>
                      </a:r>
                      <a:endParaRPr kumimoji="0" lang="ru-RU" sz="2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4733764"/>
                  </a:ext>
                </a:extLst>
              </a:tr>
              <a:tr h="7586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kumimoji="0" lang="ru-RU" sz="2200" b="0" kern="1200" dirty="0">
                          <a:effectLst/>
                        </a:rPr>
                        <a:t>Доля технически исправных </a:t>
                      </a:r>
                      <a:r>
                        <a:rPr kumimoji="0" lang="ru-RU" sz="2200" b="0" kern="1200" dirty="0" err="1">
                          <a:effectLst/>
                        </a:rPr>
                        <a:t>светоточек</a:t>
                      </a:r>
                      <a:endParaRPr kumimoji="0" lang="ru-RU" sz="22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0" kern="1200" dirty="0">
                          <a:effectLst/>
                        </a:rPr>
                        <a:t>Процент</a:t>
                      </a:r>
                      <a:endParaRPr kumimoji="0"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400" b="0" kern="1200" dirty="0">
                          <a:effectLst/>
                        </a:rPr>
                        <a:t>99,6</a:t>
                      </a:r>
                      <a:endParaRPr kumimoji="0" lang="ru-RU" sz="24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7134525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DB3541-7A8E-D94D-A546-EC32129AF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3" y="3621842"/>
            <a:ext cx="2144112" cy="3236158"/>
          </a:xfrm>
          <a:prstGeom prst="rect">
            <a:avLst/>
          </a:prstGeom>
        </p:spPr>
      </p:pic>
      <p:sp>
        <p:nvSpPr>
          <p:cNvPr id="10" name="Скругленная прямоугольная выноска 9">
            <a:extLst>
              <a:ext uri="{FF2B5EF4-FFF2-40B4-BE49-F238E27FC236}">
                <a16:creationId xmlns:a16="http://schemas.microsoft.com/office/drawing/2014/main" id="{D2AC77EA-B3BB-4C42-9A0D-E656941308BE}"/>
              </a:ext>
            </a:extLst>
          </p:cNvPr>
          <p:cNvSpPr/>
          <p:nvPr/>
        </p:nvSpPr>
        <p:spPr>
          <a:xfrm>
            <a:off x="183207" y="1122217"/>
            <a:ext cx="2736974" cy="2596609"/>
          </a:xfrm>
          <a:prstGeom prst="wedgeRoundRectCallout">
            <a:avLst>
              <a:gd name="adj1" fmla="val -22067"/>
              <a:gd name="adj2" fmla="val 6372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Каждая программа очень важна для публично правового образования. Например, есть муниципальная программа «Улучшения благоустройства» </a:t>
            </a:r>
          </a:p>
        </p:txBody>
      </p:sp>
    </p:spTree>
    <p:extLst>
      <p:ext uri="{BB962C8B-B14F-4D97-AF65-F5344CB8AC3E}">
        <p14:creationId xmlns:p14="http://schemas.microsoft.com/office/powerpoint/2010/main" val="3480897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83208" y="14518"/>
            <a:ext cx="11642947" cy="7912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Муниципальная программа </a:t>
            </a:r>
            <a:br>
              <a:rPr lang="ru-RU" sz="18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800" i="1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«Развитие здравоохранения» – 909 млн руб.</a:t>
            </a:r>
            <a:endParaRPr lang="ru-RU" sz="2800" i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BAEA5A-989C-491F-928E-9C61C4BF736D}"/>
              </a:ext>
            </a:extLst>
          </p:cNvPr>
          <p:cNvSpPr/>
          <p:nvPr/>
        </p:nvSpPr>
        <p:spPr>
          <a:xfrm>
            <a:off x="3686981" y="849265"/>
            <a:ext cx="84004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Показатели эффективности реализации муниципальной программы</a:t>
            </a:r>
          </a:p>
        </p:txBody>
      </p:sp>
      <p:sp>
        <p:nvSpPr>
          <p:cNvPr id="10" name="Скругленная прямоугольная выноска 9">
            <a:extLst>
              <a:ext uri="{FF2B5EF4-FFF2-40B4-BE49-F238E27FC236}">
                <a16:creationId xmlns:a16="http://schemas.microsoft.com/office/drawing/2014/main" id="{2D9FFDFE-7874-3A43-AC5A-7CEFF3E388D5}"/>
              </a:ext>
            </a:extLst>
          </p:cNvPr>
          <p:cNvSpPr/>
          <p:nvPr/>
        </p:nvSpPr>
        <p:spPr>
          <a:xfrm>
            <a:off x="419599" y="1704109"/>
            <a:ext cx="2653773" cy="1724891"/>
          </a:xfrm>
          <a:prstGeom prst="wedgeRoundRectCallout">
            <a:avLst>
              <a:gd name="adj1" fmla="val -23586"/>
              <a:gd name="adj2" fmla="val 720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Правильно, Грусть. А мы можем контролировать как выполняется данная программа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0D691FD8-B023-4BE9-8D4B-B0C0ACD12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042481"/>
              </p:ext>
            </p:extLst>
          </p:nvPr>
        </p:nvGraphicFramePr>
        <p:xfrm>
          <a:off x="3411211" y="1295417"/>
          <a:ext cx="8780789" cy="5565468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6654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98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 dirty="0">
                          <a:effectLst/>
                        </a:rPr>
                        <a:t>Наименование</a:t>
                      </a:r>
                      <a:r>
                        <a:rPr lang="ru-RU" sz="2400" kern="1200" dirty="0">
                          <a:effectLst/>
                        </a:rPr>
                        <a:t> </a:t>
                      </a:r>
                      <a:r>
                        <a:rPr lang="ru-RU" sz="3200" kern="1200" dirty="0">
                          <a:effectLst/>
                        </a:rPr>
                        <a:t>показателя</a:t>
                      </a:r>
                      <a:endParaRPr lang="ru-RU" sz="24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897" marR="43897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Единица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измерения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897" marR="43897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Значение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показателя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по итогам 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</a:rPr>
                        <a:t>2018 года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3897" marR="43897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900" b="0" kern="1200" dirty="0">
                          <a:effectLst/>
                        </a:rPr>
                        <a:t>Уровень информированности населения муниципального образования «город Екатеринбург», в </a:t>
                      </a:r>
                      <a:r>
                        <a:rPr lang="ru-RU" sz="1900" b="0" kern="1200" dirty="0" err="1">
                          <a:effectLst/>
                        </a:rPr>
                        <a:t>т.ч</a:t>
                      </a:r>
                      <a:r>
                        <a:rPr lang="ru-RU" sz="1900" b="0" kern="1200" dirty="0">
                          <a:effectLst/>
                        </a:rPr>
                        <a:t>:</a:t>
                      </a:r>
                    </a:p>
                    <a:p>
                      <a:pPr marL="182563" marR="0" indent="0" algn="l" defTabSz="457200" rtl="0" eaLnBrk="1" fontAlgn="auto" latinLnBrk="0" hangingPunct="1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900" b="0" kern="1200" dirty="0">
                          <a:effectLst/>
                        </a:rPr>
                        <a:t>- </a:t>
                      </a:r>
                      <a:r>
                        <a:rPr lang="ru-RU" sz="2000" b="0" kern="1200" dirty="0">
                          <a:effectLst/>
                        </a:rPr>
                        <a:t>по вопросам профилактики инфекционных заболеваний</a:t>
                      </a:r>
                      <a:endParaRPr lang="ru-RU" sz="1900" b="0" kern="1200" dirty="0">
                        <a:effectLst/>
                      </a:endParaRPr>
                    </a:p>
                    <a:p>
                      <a:pPr marL="182563" marR="0" indent="0" algn="l" defTabSz="457200" rtl="0" eaLnBrk="1" fontAlgn="auto" latinLnBrk="0" hangingPunct="1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900" b="0" kern="1200" dirty="0">
                          <a:effectLst/>
                        </a:rPr>
                        <a:t>- по вопросам профилактики неинфекционных заболеваний</a:t>
                      </a:r>
                      <a:endParaRPr lang="ru-RU" sz="19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Процент</a:t>
                      </a:r>
                      <a:endParaRPr lang="ru-RU" sz="1200" dirty="0"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76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" dirty="0">
                        <a:effectLst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/>
                        </a:rPr>
                        <a:t>80</a:t>
                      </a:r>
                      <a:endParaRPr lang="ru-RU" sz="2400" dirty="0"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b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379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0" kern="1200" dirty="0">
                          <a:effectLst/>
                        </a:rPr>
                        <a:t>Среднее время приезда бригады скорой медицинской помощи на место вызова</a:t>
                      </a:r>
                      <a:r>
                        <a:rPr lang="ru-RU" sz="2000" b="0" kern="1200" baseline="0" dirty="0">
                          <a:effectLst/>
                        </a:rPr>
                        <a:t> </a:t>
                      </a:r>
                      <a:r>
                        <a:rPr lang="ru-RU" sz="2000" b="0" kern="1200" dirty="0">
                          <a:effectLst/>
                        </a:rPr>
                        <a:t>при экстренных вызовах</a:t>
                      </a:r>
                      <a:endParaRPr lang="ru-RU" sz="20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Минута</a:t>
                      </a:r>
                      <a:endParaRPr lang="ru-RU" sz="2000" dirty="0"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20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576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0" kern="1200" dirty="0">
                          <a:effectLst/>
                        </a:rPr>
                        <a:t>Обеспеченность медицинских учреждений участковыми терапевтами</a:t>
                      </a:r>
                      <a:endParaRPr lang="ru-RU" sz="20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Кол-во участковых терапевтов на 10000 человек из числа взрослого населения</a:t>
                      </a:r>
                      <a:endParaRPr lang="ru-RU" sz="1100" dirty="0"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>
                          <a:effectLst/>
                        </a:rPr>
                        <a:t>3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291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14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b="0" kern="1200" dirty="0">
                          <a:effectLst/>
                        </a:rPr>
                        <a:t>Оказание паллиативной помощи населению</a:t>
                      </a:r>
                      <a:r>
                        <a:rPr lang="ru-RU" sz="2000" b="0" kern="1200" baseline="0" dirty="0">
                          <a:effectLst/>
                        </a:rPr>
                        <a:t> муниципального образования «город Екатеринбург» </a:t>
                      </a:r>
                      <a:endParaRPr lang="ru-RU" sz="2000" b="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Количество госпитализаций в год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effectLst/>
                        </a:rPr>
                        <a:t>1 012</a:t>
                      </a:r>
                      <a:endParaRPr lang="ru-RU" sz="2400" kern="1200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9370" marR="39370" marT="64770" marB="6477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68AA6D-F358-EA43-8302-C9E73912F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676"/>
          <a:stretch/>
        </p:blipFill>
        <p:spPr>
          <a:xfrm flipH="1">
            <a:off x="0" y="3621841"/>
            <a:ext cx="3073373" cy="32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23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83208" y="87088"/>
            <a:ext cx="12005803" cy="791205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Муниципальная программа </a:t>
            </a:r>
            <a:br>
              <a:rPr lang="ru-RU" sz="24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28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«Столица» – 2 544 млн руб.</a:t>
            </a:r>
            <a:endParaRPr lang="ru-RU" sz="3600" i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FBAEA5A-989C-491F-928E-9C61C4BF736D}"/>
              </a:ext>
            </a:extLst>
          </p:cNvPr>
          <p:cNvSpPr/>
          <p:nvPr/>
        </p:nvSpPr>
        <p:spPr>
          <a:xfrm>
            <a:off x="3893035" y="1135600"/>
            <a:ext cx="84004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spc="-100" dirty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Показатели эффективности реализации муниципальной программы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2D007B0-9F77-4ED9-A0DD-9EC0F42539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448644"/>
              </p:ext>
            </p:extLst>
          </p:nvPr>
        </p:nvGraphicFramePr>
        <p:xfrm>
          <a:off x="3893035" y="1699056"/>
          <a:ext cx="8298965" cy="5158943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5973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50094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3200" b="0" u="none" strike="noStrike" kern="1200" dirty="0">
                          <a:effectLst/>
                        </a:rPr>
                        <a:t>Наименование показателя</a:t>
                      </a:r>
                      <a:endParaRPr kumimoji="0" lang="ru-RU" sz="3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97" marR="4389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u="none" strike="noStrike" kern="1200" dirty="0">
                          <a:effectLst/>
                        </a:rPr>
                        <a:t>Единица </a:t>
                      </a:r>
                    </a:p>
                    <a:p>
                      <a:pPr marL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u="none" strike="noStrike" kern="1200" dirty="0">
                          <a:effectLst/>
                        </a:rPr>
                        <a:t>измерения</a:t>
                      </a:r>
                      <a:endParaRPr kumimoji="0"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897" marR="43897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1" u="none" strike="noStrike" kern="1200" dirty="0">
                          <a:effectLst/>
                        </a:rPr>
                        <a:t>Плановое </a:t>
                      </a: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1" u="none" strike="noStrike" kern="1200" dirty="0">
                          <a:effectLst/>
                        </a:rPr>
                        <a:t>значение </a:t>
                      </a: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1" u="none" strike="noStrike" kern="1200" dirty="0">
                          <a:effectLst/>
                        </a:rPr>
                        <a:t>показателя</a:t>
                      </a: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1" u="none" strike="noStrike" kern="1200" dirty="0">
                          <a:effectLst/>
                        </a:rPr>
                        <a:t>по итогам </a:t>
                      </a:r>
                    </a:p>
                    <a:p>
                      <a:pPr marL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600" b="1" u="none" strike="noStrike" kern="1200" dirty="0">
                          <a:effectLst/>
                        </a:rPr>
                        <a:t>2018 года</a:t>
                      </a:r>
                      <a:endParaRPr kumimoji="0" lang="ru-RU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3942" marR="43942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2413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Протяженность вновь построенных и реконструированных элементов </a:t>
                      </a:r>
                      <a:br>
                        <a:rPr lang="ru-RU" sz="2400" b="0" kern="1200" dirty="0">
                          <a:effectLst/>
                        </a:rPr>
                      </a:br>
                      <a:r>
                        <a:rPr lang="ru-RU" sz="2400" b="0" kern="1200" dirty="0">
                          <a:effectLst/>
                        </a:rPr>
                        <a:t>улично-дорожной сети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200" dirty="0">
                          <a:effectLst/>
                        </a:rPr>
                        <a:t>Километр 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7,28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8218">
                <a:tc>
                  <a:txBody>
                    <a:bodyPr/>
                    <a:lstStyle/>
                    <a:p>
                      <a:pPr marL="0" indent="0" algn="l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Площадь отремонтированных проезжих частей улиц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effectLst/>
                        </a:rPr>
                        <a:t>Тысяча квадратных метров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54,96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706361"/>
                  </a:ext>
                </a:extLst>
              </a:tr>
              <a:tr h="1148218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01930" algn="l"/>
                        </a:tabLst>
                      </a:pPr>
                      <a:r>
                        <a:rPr lang="ru-RU" sz="2400" b="0" kern="1200" dirty="0">
                          <a:effectLst/>
                        </a:rPr>
                        <a:t>Площадь благоустроенных</a:t>
                      </a:r>
                      <a:r>
                        <a:rPr lang="ru-RU" sz="2400" b="0" kern="1200" baseline="0" dirty="0">
                          <a:effectLst/>
                        </a:rPr>
                        <a:t> территорий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effectLst/>
                        </a:rPr>
                        <a:t>Тысяча квадратных метров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effectLst/>
                        </a:rPr>
                        <a:t>3,30</a:t>
                      </a:r>
                      <a:endParaRPr lang="ru-RU" sz="24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132036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3739F3-5575-5840-8F26-048A99536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3" y="3621842"/>
            <a:ext cx="2144112" cy="3236158"/>
          </a:xfrm>
          <a:prstGeom prst="rect">
            <a:avLst/>
          </a:prstGeom>
        </p:spPr>
      </p:pic>
      <p:sp>
        <p:nvSpPr>
          <p:cNvPr id="10" name="Скругленная прямоугольная выноска 9">
            <a:extLst>
              <a:ext uri="{FF2B5EF4-FFF2-40B4-BE49-F238E27FC236}">
                <a16:creationId xmlns:a16="http://schemas.microsoft.com/office/drawing/2014/main" id="{F4F1A2AB-274E-AC41-8810-29017336BC6D}"/>
              </a:ext>
            </a:extLst>
          </p:cNvPr>
          <p:cNvSpPr/>
          <p:nvPr/>
        </p:nvSpPr>
        <p:spPr>
          <a:xfrm>
            <a:off x="183208" y="2064327"/>
            <a:ext cx="2234172" cy="1557514"/>
          </a:xfrm>
          <a:prstGeom prst="wedgeRoundRectCallout">
            <a:avLst>
              <a:gd name="adj1" fmla="val -23586"/>
              <a:gd name="adj2" fmla="val 720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Теперь я вижу, как может улучшиться моя жизнь!</a:t>
            </a:r>
          </a:p>
        </p:txBody>
      </p:sp>
    </p:spTree>
    <p:extLst>
      <p:ext uri="{BB962C8B-B14F-4D97-AF65-F5344CB8AC3E}">
        <p14:creationId xmlns:p14="http://schemas.microsoft.com/office/powerpoint/2010/main" val="2246622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D0A26CF-F297-224C-B9B6-D5952163CB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EBB73E-D617-F243-A3B5-5437B8AA9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934" y="2216638"/>
            <a:ext cx="9720772" cy="4272867"/>
          </a:xfrm>
          <a:prstGeom prst="rect">
            <a:avLst/>
          </a:prstGeom>
        </p:spPr>
      </p:pic>
      <p:sp>
        <p:nvSpPr>
          <p:cNvPr id="4" name="Скругленная прямоугольная выноска 3">
            <a:extLst>
              <a:ext uri="{FF2B5EF4-FFF2-40B4-BE49-F238E27FC236}">
                <a16:creationId xmlns:a16="http://schemas.microsoft.com/office/drawing/2014/main" id="{A4DE181C-5C50-124A-BB87-BB029E51F466}"/>
              </a:ext>
            </a:extLst>
          </p:cNvPr>
          <p:cNvSpPr/>
          <p:nvPr/>
        </p:nvSpPr>
        <p:spPr>
          <a:xfrm>
            <a:off x="3482591" y="775855"/>
            <a:ext cx="5872423" cy="1742262"/>
          </a:xfrm>
          <a:prstGeom prst="wedgeRoundRectCallout">
            <a:avLst>
              <a:gd name="adj1" fmla="val -10825"/>
              <a:gd name="adj2" fmla="val 8606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776645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2605</TotalTime>
  <Words>1755</Words>
  <Application>Microsoft Office PowerPoint</Application>
  <PresentationFormat>Широкоэкранный</PresentationFormat>
  <Paragraphs>388</Paragraphs>
  <Slides>26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Segoe UI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 «Улучшение благоустройства» - 4 471 млн руб.</vt:lpstr>
      <vt:lpstr>Муниципальная программа  «Развитие здравоохранения» – 909 млн руб.</vt:lpstr>
      <vt:lpstr>Муниципальная программа  «Столица» – 2 544 млн руб.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Воробьева Анастасия</dc:creator>
  <cp:lastModifiedBy>Шамиль Исаев</cp:lastModifiedBy>
  <cp:revision>131</cp:revision>
  <dcterms:created xsi:type="dcterms:W3CDTF">2019-04-19T11:25:40Z</dcterms:created>
  <dcterms:modified xsi:type="dcterms:W3CDTF">2019-04-30T12:32:03Z</dcterms:modified>
</cp:coreProperties>
</file>