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7"/>
  </p:notesMasterIdLst>
  <p:sldIdLst>
    <p:sldId id="318" r:id="rId3"/>
    <p:sldId id="310" r:id="rId4"/>
    <p:sldId id="314" r:id="rId5"/>
    <p:sldId id="258" r:id="rId6"/>
    <p:sldId id="264" r:id="rId7"/>
    <p:sldId id="269" r:id="rId8"/>
    <p:sldId id="281" r:id="rId9"/>
    <p:sldId id="286" r:id="rId10"/>
    <p:sldId id="287" r:id="rId11"/>
    <p:sldId id="315" r:id="rId12"/>
    <p:sldId id="302" r:id="rId13"/>
    <p:sldId id="319" r:id="rId14"/>
    <p:sldId id="313" r:id="rId15"/>
    <p:sldId id="282" r:id="rId16"/>
    <p:sldId id="304" r:id="rId17"/>
    <p:sldId id="305" r:id="rId18"/>
    <p:sldId id="272" r:id="rId19"/>
    <p:sldId id="271" r:id="rId20"/>
    <p:sldId id="296" r:id="rId21"/>
    <p:sldId id="300" r:id="rId22"/>
    <p:sldId id="306" r:id="rId23"/>
    <p:sldId id="292" r:id="rId24"/>
    <p:sldId id="299" r:id="rId25"/>
    <p:sldId id="309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00"/>
    <a:srgbClr val="99FF99"/>
    <a:srgbClr val="00CC66"/>
    <a:srgbClr val="666699"/>
    <a:srgbClr val="FF99FF"/>
    <a:srgbClr val="660066"/>
    <a:srgbClr val="FF5050"/>
    <a:srgbClr val="FF9966"/>
    <a:srgbClr val="FFCC66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114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i="1" dirty="0">
                <a:solidFill>
                  <a:srgbClr val="000066"/>
                </a:solidFill>
                <a:latin typeface="Constantia" panose="02030602050306030303" pitchFamily="18" charset="0"/>
              </a:rPr>
              <a:t>Динамика и структура доходов бюджета городского округа город Октябрьский Республики Башкортостан за 2016 – </a:t>
            </a:r>
            <a:r>
              <a:rPr lang="ru-RU" sz="2000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2018 годы</a:t>
            </a:r>
            <a:endParaRPr lang="ru-RU" sz="2000" i="1" dirty="0">
              <a:solidFill>
                <a:srgbClr val="000066"/>
              </a:solidFill>
            </a:endParaRPr>
          </a:p>
        </c:rich>
      </c:tx>
      <c:layout>
        <c:manualLayout>
          <c:xMode val="edge"/>
          <c:yMode val="edge"/>
          <c:x val="0.1057389829059548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184140701117952E-2"/>
          <c:y val="8.1276375807269083E-2"/>
          <c:w val="0.96562500000000007"/>
          <c:h val="0.78293668094235458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pattFill prst="trellis">
              <a:fgClr>
                <a:schemeClr val="accent6">
                  <a:lumMod val="50000"/>
                </a:schemeClr>
              </a:fgClr>
              <a:bgClr>
                <a:schemeClr val="bg1"/>
              </a:bgClr>
            </a:patt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0066"/>
                    </a:solidFill>
                    <a:latin typeface="Constantia" panose="02030602050306030303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</c:strCache>
            </c:strRef>
          </c:cat>
          <c:val>
            <c:numRef>
              <c:f>Лист1!$B$2:$B$4</c:f>
              <c:numCache>
                <c:formatCode>0.00</c:formatCode>
                <c:ptCount val="3"/>
                <c:pt idx="0">
                  <c:v>798.4</c:v>
                </c:pt>
                <c:pt idx="1">
                  <c:v>783.8</c:v>
                </c:pt>
                <c:pt idx="2">
                  <c:v>826.7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94A-4681-BC2A-6F58492C2A0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pattFill prst="trellis">
              <a:fgClr>
                <a:srgbClr val="FF6600"/>
              </a:fgClr>
              <a:bgClr>
                <a:schemeClr val="bg1"/>
              </a:bgClr>
            </a:patt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0066"/>
                    </a:solidFill>
                    <a:latin typeface="Constantia" panose="02030602050306030303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</c:strCache>
            </c:strRef>
          </c:cat>
          <c:val>
            <c:numRef>
              <c:f>Лист1!$C$2:$C$4</c:f>
              <c:numCache>
                <c:formatCode>0.00</c:formatCode>
                <c:ptCount val="3"/>
                <c:pt idx="0">
                  <c:v>307.60000000000002</c:v>
                </c:pt>
                <c:pt idx="1">
                  <c:v>302.89999999999992</c:v>
                </c:pt>
                <c:pt idx="2">
                  <c:v>271.89999999999992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94A-4681-BC2A-6F58492C2A0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pattFill prst="dkHorz">
              <a:fgClr>
                <a:schemeClr val="accent2">
                  <a:lumMod val="40000"/>
                  <a:lumOff val="60000"/>
                </a:schemeClr>
              </a:fgClr>
              <a:bgClr>
                <a:schemeClr val="bg1"/>
              </a:bgClr>
            </a:patt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0066"/>
                    </a:solidFill>
                    <a:latin typeface="Constantia" panose="02030602050306030303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</c:strCache>
            </c:strRef>
          </c:cat>
          <c:val>
            <c:numRef>
              <c:f>Лист1!$D$2:$D$4</c:f>
              <c:numCache>
                <c:formatCode>0.00</c:formatCode>
                <c:ptCount val="3"/>
                <c:pt idx="0">
                  <c:v>1269.5</c:v>
                </c:pt>
                <c:pt idx="1">
                  <c:v>1264.2</c:v>
                </c:pt>
                <c:pt idx="2">
                  <c:v>1287.8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94A-4681-BC2A-6F58492C2A0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471446456"/>
        <c:axId val="512027232"/>
        <c:axId val="0"/>
      </c:bar3DChart>
      <c:catAx>
        <c:axId val="471446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00066"/>
                </a:solidFill>
                <a:latin typeface="Constantia" panose="02030602050306030303" pitchFamily="18" charset="0"/>
                <a:ea typeface="+mn-ea"/>
                <a:cs typeface="+mn-cs"/>
              </a:defRPr>
            </a:pPr>
            <a:endParaRPr lang="ru-RU"/>
          </a:p>
        </c:txPr>
        <c:crossAx val="512027232"/>
        <c:crosses val="autoZero"/>
        <c:auto val="1"/>
        <c:lblAlgn val="ctr"/>
        <c:lblOffset val="100"/>
        <c:noMultiLvlLbl val="0"/>
      </c:catAx>
      <c:valAx>
        <c:axId val="512027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1" u="none" strike="noStrike" kern="1200" baseline="0">
                    <a:solidFill>
                      <a:srgbClr val="000066"/>
                    </a:solidFill>
                    <a:latin typeface="Constantia" panose="02030602050306030303" pitchFamily="18" charset="0"/>
                    <a:ea typeface="+mn-ea"/>
                    <a:cs typeface="+mn-cs"/>
                  </a:defRPr>
                </a:pPr>
                <a:r>
                  <a:rPr lang="ru-RU" b="1" i="1" dirty="0" smtClean="0">
                    <a:solidFill>
                      <a:srgbClr val="000066"/>
                    </a:solidFill>
                    <a:latin typeface="Constantia" panose="02030602050306030303" pitchFamily="18" charset="0"/>
                  </a:rPr>
                  <a:t>Тыс. руб.</a:t>
                </a:r>
                <a:endParaRPr lang="ru-RU" b="1" i="1" dirty="0">
                  <a:solidFill>
                    <a:srgbClr val="000066"/>
                  </a:solidFill>
                  <a:latin typeface="Constantia" panose="02030602050306030303" pitchFamily="18" charset="0"/>
                </a:endParaRPr>
              </a:p>
            </c:rich>
          </c:tx>
          <c:layout>
            <c:manualLayout>
              <c:xMode val="edge"/>
              <c:yMode val="edge"/>
              <c:x val="1.0023888087149744E-2"/>
              <c:y val="0.4778866058348593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1" u="none" strike="noStrike" kern="1200" baseline="0">
                  <a:solidFill>
                    <a:srgbClr val="000066"/>
                  </a:solidFill>
                  <a:latin typeface="Constantia" panose="02030602050306030303" pitchFamily="18" charset="0"/>
                  <a:ea typeface="+mn-ea"/>
                  <a:cs typeface="+mn-cs"/>
                </a:defRPr>
              </a:pPr>
              <a:endParaRPr lang="ru-RU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1446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1" u="none" strike="noStrike" kern="1200" baseline="0">
              <a:solidFill>
                <a:srgbClr val="000066"/>
              </a:solidFill>
              <a:latin typeface="Constantia" panose="02030602050306030303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1" u="none" strike="noStrike" kern="1200" baseline="0">
                <a:solidFill>
                  <a:srgbClr val="000066"/>
                </a:solidFill>
                <a:latin typeface="Constantia" panose="02030602050306030303" pitchFamily="18" charset="0"/>
                <a:ea typeface="+mn-ea"/>
                <a:cs typeface="+mn-cs"/>
              </a:defRPr>
            </a:pPr>
            <a:r>
              <a:rPr lang="ru-RU" i="1" dirty="0">
                <a:solidFill>
                  <a:srgbClr val="000066"/>
                </a:solidFill>
                <a:latin typeface="Constantia" panose="02030602050306030303" pitchFamily="18" charset="0"/>
              </a:rPr>
              <a:t>Структура расходов бюджета городского округа город Октябрьский Республики Башкортостан за 2016 – 2018 годы</a:t>
            </a:r>
          </a:p>
        </c:rich>
      </c:tx>
      <c:layout>
        <c:manualLayout>
          <c:xMode val="edge"/>
          <c:yMode val="edge"/>
          <c:x val="0.15072732032314334"/>
          <c:y val="2.53883720032428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1" u="none" strike="noStrike" kern="1200" baseline="0">
              <a:solidFill>
                <a:srgbClr val="000066"/>
              </a:solidFill>
              <a:latin typeface="Constantia" panose="02030602050306030303" pitchFamily="18" charset="0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17497272738722069"/>
          <c:w val="1"/>
          <c:h val="0.8186785561997740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2016-2018 годы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explosion val="17"/>
          <c:dPt>
            <c:idx val="0"/>
            <c:bubble3D val="0"/>
            <c:spPr>
              <a:solidFill>
                <a:srgbClr val="3399FF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Pt>
            <c:idx val="1"/>
            <c:bubble3D val="0"/>
            <c:spPr>
              <a:solidFill>
                <a:srgbClr val="FF99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Pt>
            <c:idx val="2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Pt>
            <c:idx val="3"/>
            <c:bubble3D val="0"/>
            <c:spPr>
              <a:solidFill>
                <a:srgbClr val="FEC2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Pt>
            <c:idx val="4"/>
            <c:bubble3D val="0"/>
            <c:explosion val="18"/>
            <c:spPr>
              <a:solidFill>
                <a:srgbClr val="C0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Pt>
            <c:idx val="6"/>
            <c:bubble3D val="0"/>
            <c:spPr>
              <a:solidFill>
                <a:srgbClr val="00206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Pt>
            <c:idx val="7"/>
            <c:bubble3D val="0"/>
            <c:spPr>
              <a:solidFill>
                <a:srgbClr val="FF6699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Лист1!$A$2:$A$11</c:f>
              <c:strCache>
                <c:ptCount val="10"/>
                <c:pt idx="0">
                  <c:v>Общегосударственные вопросы</c:v>
                </c:pt>
                <c:pt idx="1">
                  <c:v>Национальная безопасность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Образование</c:v>
                </c:pt>
                <c:pt idx="5">
                  <c:v>Культура и кинемотография</c:v>
                </c:pt>
                <c:pt idx="6">
                  <c:v>Физическая культура и спорт</c:v>
                </c:pt>
                <c:pt idx="7">
                  <c:v>Социальная политика</c:v>
                </c:pt>
                <c:pt idx="8">
                  <c:v>Средства массовой информации</c:v>
                </c:pt>
                <c:pt idx="9">
                  <c:v>Охрана окружающей среды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356605.5</c:v>
                </c:pt>
                <c:pt idx="1">
                  <c:v>58348.800000000003</c:v>
                </c:pt>
                <c:pt idx="2">
                  <c:v>743873.9</c:v>
                </c:pt>
                <c:pt idx="3">
                  <c:v>1300322.3999999999</c:v>
                </c:pt>
                <c:pt idx="4">
                  <c:v>3870142.5</c:v>
                </c:pt>
                <c:pt idx="5">
                  <c:v>243632.7</c:v>
                </c:pt>
                <c:pt idx="6">
                  <c:v>238903.4</c:v>
                </c:pt>
                <c:pt idx="7">
                  <c:v>305089.3</c:v>
                </c:pt>
                <c:pt idx="8">
                  <c:v>4200.3</c:v>
                </c:pt>
                <c:pt idx="9">
                  <c:v>569.79999999999995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0591326532774479"/>
          <c:y val="0.19016658302127168"/>
          <c:w val="0.17245103346456692"/>
          <c:h val="0.7811295988881598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1" u="none" strike="noStrike" kern="1200" baseline="0">
              <a:solidFill>
                <a:srgbClr val="000066"/>
              </a:solidFill>
              <a:latin typeface="Constantia" panose="02030602050306030303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1" u="none" strike="noStrike" kern="1200" spc="0" baseline="0">
                <a:solidFill>
                  <a:srgbClr val="000066"/>
                </a:solidFill>
                <a:latin typeface="Constantia" panose="02030602050306030303" pitchFamily="18" charset="0"/>
                <a:ea typeface="+mn-ea"/>
                <a:cs typeface="+mn-cs"/>
              </a:defRPr>
            </a:pPr>
            <a:r>
              <a:rPr lang="ru-RU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Динамика и структура кредиторской и дебиторской задолженности городского округа город Октябрьский Республики Башкортостан за 2016 – 2018 годы</a:t>
            </a:r>
            <a:endParaRPr lang="ru-RU" b="1" i="1" dirty="0">
              <a:solidFill>
                <a:srgbClr val="000066"/>
              </a:solidFill>
              <a:latin typeface="Constantia" panose="02030602050306030303" pitchFamily="18" charset="0"/>
            </a:endParaRPr>
          </a:p>
        </c:rich>
      </c:tx>
      <c:layout>
        <c:manualLayout>
          <c:xMode val="edge"/>
          <c:yMode val="edge"/>
          <c:x val="0.11427433509308524"/>
          <c:y val="3.0993911282735489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1" u="none" strike="noStrike" kern="1200" spc="0" baseline="0">
              <a:solidFill>
                <a:srgbClr val="000066"/>
              </a:solidFill>
              <a:latin typeface="Constantia" panose="02030602050306030303" pitchFamily="18" charset="0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5558632503428152E-2"/>
          <c:y val="0.16270265930199274"/>
          <c:w val="0.93444136749657181"/>
          <c:h val="0.6741744332446061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Кредиторская задолженность</c:v>
                </c:pt>
              </c:strCache>
            </c:strRef>
          </c:tx>
          <c:spPr>
            <a:gradFill>
              <a:gsLst>
                <a:gs pos="0">
                  <a:srgbClr val="336699">
                    <a:lumMod val="0"/>
                    <a:lumOff val="100000"/>
                  </a:srgbClr>
                </a:gs>
                <a:gs pos="13000">
                  <a:srgbClr val="336699">
                    <a:lumMod val="0"/>
                    <a:lumOff val="100000"/>
                  </a:srgbClr>
                </a:gs>
                <a:gs pos="100000">
                  <a:srgbClr val="33CC33"/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1" u="none" strike="noStrike" kern="1200" baseline="0">
                    <a:solidFill>
                      <a:srgbClr val="000066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1919.55</c:v>
                </c:pt>
                <c:pt idx="1">
                  <c:v>2015.55</c:v>
                </c:pt>
                <c:pt idx="2">
                  <c:v>16.47</c:v>
                </c:pt>
              </c:numCache>
            </c:numRef>
          </c:val>
          <c:shape val="pyramid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Дебиторская задолженность</c:v>
                </c:pt>
              </c:strCache>
            </c:strRef>
          </c:tx>
          <c:spPr>
            <a:gradFill>
              <a:gsLst>
                <a:gs pos="0">
                  <a:srgbClr val="336699">
                    <a:lumMod val="0"/>
                    <a:lumOff val="100000"/>
                  </a:srgbClr>
                </a:gs>
                <a:gs pos="15000">
                  <a:srgbClr val="336699">
                    <a:lumMod val="0"/>
                    <a:lumOff val="100000"/>
                  </a:srgbClr>
                </a:gs>
                <a:gs pos="100000">
                  <a:srgbClr val="C00000"/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1" u="none" strike="noStrike" kern="1200" baseline="0">
                    <a:solidFill>
                      <a:srgbClr val="000066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Лист1!$C$2:$C$4</c:f>
              <c:numCache>
                <c:formatCode>0.00</c:formatCode>
                <c:ptCount val="3"/>
                <c:pt idx="0" formatCode="General">
                  <c:v>2625.25</c:v>
                </c:pt>
                <c:pt idx="1">
                  <c:v>606.14</c:v>
                </c:pt>
                <c:pt idx="2" formatCode="General">
                  <c:v>979.38</c:v>
                </c:pt>
              </c:numCache>
            </c:numRef>
          </c:val>
          <c:shape val="pyramid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gapDepth val="0"/>
        <c:shape val="box"/>
        <c:axId val="513299960"/>
        <c:axId val="513300352"/>
        <c:axId val="0"/>
      </c:bar3DChart>
      <c:catAx>
        <c:axId val="513299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0066"/>
                </a:solidFill>
                <a:latin typeface="Constantia" panose="02030602050306030303" pitchFamily="18" charset="0"/>
                <a:ea typeface="+mn-ea"/>
                <a:cs typeface="+mn-cs"/>
              </a:defRPr>
            </a:pPr>
            <a:endParaRPr lang="ru-RU"/>
          </a:p>
        </c:txPr>
        <c:crossAx val="513300352"/>
        <c:crosses val="autoZero"/>
        <c:auto val="1"/>
        <c:lblAlgn val="ctr"/>
        <c:lblOffset val="100"/>
        <c:noMultiLvlLbl val="0"/>
      </c:catAx>
      <c:valAx>
        <c:axId val="513300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1" u="none" strike="noStrike" kern="1200" baseline="0">
                    <a:solidFill>
                      <a:srgbClr val="000066"/>
                    </a:solidFill>
                    <a:latin typeface="Constantia" panose="02030602050306030303" pitchFamily="18" charset="0"/>
                    <a:ea typeface="+mn-ea"/>
                    <a:cs typeface="+mn-cs"/>
                  </a:defRPr>
                </a:pPr>
                <a:r>
                  <a:rPr lang="ru-RU" b="1" i="1" dirty="0" err="1" smtClean="0">
                    <a:solidFill>
                      <a:srgbClr val="000066"/>
                    </a:solidFill>
                    <a:latin typeface="Constantia" panose="02030602050306030303" pitchFamily="18" charset="0"/>
                  </a:rPr>
                  <a:t>Тыс.руб</a:t>
                </a:r>
                <a:r>
                  <a:rPr lang="ru-RU" b="1" i="1" dirty="0" smtClean="0">
                    <a:solidFill>
                      <a:srgbClr val="000066"/>
                    </a:solidFill>
                    <a:latin typeface="Constantia" panose="02030602050306030303" pitchFamily="18" charset="0"/>
                  </a:rPr>
                  <a:t>.</a:t>
                </a:r>
                <a:endParaRPr lang="ru-RU" b="1" i="1" dirty="0">
                  <a:solidFill>
                    <a:srgbClr val="000066"/>
                  </a:solidFill>
                  <a:latin typeface="Constantia" panose="02030602050306030303" pitchFamily="18" charset="0"/>
                </a:endParaRPr>
              </a:p>
            </c:rich>
          </c:tx>
          <c:layout>
            <c:manualLayout>
              <c:xMode val="edge"/>
              <c:yMode val="edge"/>
              <c:x val="0.12318197659088381"/>
              <c:y val="0.3359181116459255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1" u="none" strike="noStrike" kern="1200" baseline="0">
                  <a:solidFill>
                    <a:srgbClr val="000066"/>
                  </a:solidFill>
                  <a:latin typeface="Constantia" panose="02030602050306030303" pitchFamily="18" charset="0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3299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9701636692456598"/>
          <c:y val="0.90416999891887384"/>
          <c:w val="0.59727710594400107"/>
          <c:h val="7.103487205493780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1" u="none" strike="noStrike" kern="1200" baseline="0">
              <a:solidFill>
                <a:srgbClr val="000066"/>
              </a:solidFill>
              <a:latin typeface="Constantia" panose="02030602050306030303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24676E-4991-41FA-80E1-2688053BB194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2441D07-90CF-4B14-B4F3-9D419D9E6277}">
      <dgm:prSet phldrT="[Текст]"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chemeClr val="bg1"/>
            </a:gs>
            <a:gs pos="23000">
              <a:schemeClr val="bg1"/>
            </a:gs>
            <a:gs pos="57000">
              <a:schemeClr val="accent1">
                <a:lumMod val="60000"/>
                <a:lumOff val="40000"/>
              </a:schemeClr>
            </a:gs>
            <a:gs pos="100000">
              <a:schemeClr val="accent1">
                <a:lumMod val="75000"/>
              </a:schemeClr>
            </a:gs>
          </a:gsLst>
          <a:path path="circle">
            <a:fillToRect l="50000" t="-80000" r="50000" b="180000"/>
          </a:path>
        </a:gradFill>
        <a:ln/>
        <a:scene3d>
          <a:camera prst="orthographicFront"/>
          <a:lightRig rig="flat" dir="t"/>
        </a:scene3d>
        <a:sp3d z="190500" extrusionH="12700">
          <a:bevelT w="165100" prst="coolSlant"/>
        </a:sp3d>
      </dgm:spPr>
      <dgm:t>
        <a:bodyPr/>
        <a:lstStyle/>
        <a:p>
          <a:r>
            <a:rPr lang="ru-RU" sz="3200" b="1" dirty="0" smtClean="0">
              <a:solidFill>
                <a:srgbClr val="002060"/>
              </a:solidFill>
              <a:latin typeface="Constantia" panose="02030602050306030303" pitchFamily="18" charset="0"/>
            </a:rPr>
            <a:t>Какие бывают бюджеты?</a:t>
          </a:r>
          <a:endParaRPr lang="ru-RU" sz="3200" b="1" dirty="0">
            <a:solidFill>
              <a:srgbClr val="002060"/>
            </a:solidFill>
            <a:latin typeface="Constantia" panose="02030602050306030303" pitchFamily="18" charset="0"/>
          </a:endParaRPr>
        </a:p>
      </dgm:t>
    </dgm:pt>
    <dgm:pt modelId="{19DE7C9C-2824-45C3-8EDA-756CE0016649}" type="parTrans" cxnId="{9B8A6405-EE64-4C43-97AB-B8809FA1C3ED}">
      <dgm:prSet/>
      <dgm:spPr/>
      <dgm:t>
        <a:bodyPr/>
        <a:lstStyle/>
        <a:p>
          <a:endParaRPr lang="ru-RU"/>
        </a:p>
      </dgm:t>
    </dgm:pt>
    <dgm:pt modelId="{FBAA7D8D-5137-4A3B-BBF7-214BD6FA9AB2}" type="sibTrans" cxnId="{9B8A6405-EE64-4C43-97AB-B8809FA1C3ED}">
      <dgm:prSet/>
      <dgm:spPr/>
      <dgm:t>
        <a:bodyPr/>
        <a:lstStyle/>
        <a:p>
          <a:endParaRPr lang="ru-RU"/>
        </a:p>
      </dgm:t>
    </dgm:pt>
    <dgm:pt modelId="{E2866E84-4835-46B9-8CA0-5DEE0038EA0A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002060"/>
              </a:solidFill>
              <a:latin typeface="Constantia" panose="02030602050306030303" pitchFamily="18" charset="0"/>
            </a:rPr>
            <a:t>Бюджеты семьи</a:t>
          </a:r>
        </a:p>
        <a:p>
          <a:endParaRPr lang="ru-RU" sz="1100" dirty="0"/>
        </a:p>
      </dgm:t>
    </dgm:pt>
    <dgm:pt modelId="{8BBCD553-D9F2-4F54-89CE-1CF5FA0CA2F1}" type="parTrans" cxnId="{D4D61C3A-7097-4B96-AA52-8EC34AE9EB0B}">
      <dgm:prSet/>
      <dgm:spPr>
        <a:ln>
          <a:noFill/>
        </a:ln>
      </dgm:spPr>
      <dgm:t>
        <a:bodyPr/>
        <a:lstStyle/>
        <a:p>
          <a:endParaRPr lang="ru-RU"/>
        </a:p>
      </dgm:t>
    </dgm:pt>
    <dgm:pt modelId="{5DDB6021-9475-4484-A227-2A44CF72CC91}" type="sibTrans" cxnId="{D4D61C3A-7097-4B96-AA52-8EC34AE9EB0B}">
      <dgm:prSet/>
      <dgm:spPr/>
      <dgm:t>
        <a:bodyPr/>
        <a:lstStyle/>
        <a:p>
          <a:endParaRPr lang="ru-RU"/>
        </a:p>
      </dgm:t>
    </dgm:pt>
    <dgm:pt modelId="{0B2D35E6-E972-462F-BE03-D0E23082DB1D}">
      <dgm:prSet phldrT="[Текст]" custT="1"/>
      <dgm:spPr/>
      <dgm:t>
        <a:bodyPr/>
        <a:lstStyle/>
        <a:p>
          <a:pPr algn="ctr"/>
          <a:r>
            <a:rPr lang="ru-RU" sz="1400" b="1" dirty="0" smtClean="0">
              <a:solidFill>
                <a:srgbClr val="002060"/>
              </a:solidFill>
              <a:latin typeface="Constantia" panose="02030602050306030303" pitchFamily="18" charset="0"/>
            </a:rPr>
            <a:t>Российской Федерации </a:t>
          </a:r>
          <a:r>
            <a:rPr lang="ru-RU" sz="1400" dirty="0" smtClean="0">
              <a:solidFill>
                <a:srgbClr val="002060"/>
              </a:solidFill>
              <a:latin typeface="Constantia" panose="02030602050306030303" pitchFamily="18" charset="0"/>
            </a:rPr>
            <a:t>(федеральный бюджет, бюджеты государственных внебюджетных фондов Российской Федерации)</a:t>
          </a:r>
          <a:endParaRPr lang="ru-RU" sz="1400" dirty="0">
            <a:solidFill>
              <a:srgbClr val="002060"/>
            </a:solidFill>
            <a:latin typeface="Constantia" panose="02030602050306030303" pitchFamily="18" charset="0"/>
          </a:endParaRPr>
        </a:p>
      </dgm:t>
    </dgm:pt>
    <dgm:pt modelId="{5EEE4203-4761-4E42-8F8E-51EE4B28DBCA}" type="parTrans" cxnId="{E2FCDEAC-6295-4154-9A8D-5424BED80AA9}">
      <dgm:prSet/>
      <dgm:spPr>
        <a:ln>
          <a:noFill/>
        </a:ln>
      </dgm:spPr>
      <dgm:t>
        <a:bodyPr/>
        <a:lstStyle/>
        <a:p>
          <a:endParaRPr lang="ru-RU"/>
        </a:p>
      </dgm:t>
    </dgm:pt>
    <dgm:pt modelId="{C5614A11-E869-48B3-BD28-D2B112CF022A}" type="sibTrans" cxnId="{E2FCDEAC-6295-4154-9A8D-5424BED80AA9}">
      <dgm:prSet/>
      <dgm:spPr/>
      <dgm:t>
        <a:bodyPr/>
        <a:lstStyle/>
        <a:p>
          <a:endParaRPr lang="ru-RU"/>
        </a:p>
      </dgm:t>
    </dgm:pt>
    <dgm:pt modelId="{03D00392-59C3-4A71-92C0-E3F303FED7D8}">
      <dgm:prSet phldrT="[Текст]" custT="1"/>
      <dgm:spPr/>
      <dgm:t>
        <a:bodyPr/>
        <a:lstStyle/>
        <a:p>
          <a:r>
            <a:rPr lang="ru-RU" sz="1400" b="1" dirty="0" smtClean="0">
              <a:solidFill>
                <a:srgbClr val="002060"/>
              </a:solidFill>
              <a:latin typeface="Constantia" panose="02030602050306030303" pitchFamily="18" charset="0"/>
            </a:rPr>
            <a:t> Субъектов Российской Федерации </a:t>
          </a:r>
          <a:r>
            <a:rPr lang="ru-RU" sz="1400" dirty="0" smtClean="0">
              <a:solidFill>
                <a:srgbClr val="002060"/>
              </a:solidFill>
              <a:latin typeface="Constantia" panose="02030602050306030303" pitchFamily="18" charset="0"/>
            </a:rPr>
            <a:t>(региональные бюджеты, бюджеты территориальных фондов обязательного медицинского страхования)</a:t>
          </a:r>
          <a:endParaRPr lang="ru-RU" sz="1400" dirty="0">
            <a:solidFill>
              <a:srgbClr val="002060"/>
            </a:solidFill>
            <a:latin typeface="Constantia" panose="02030602050306030303" pitchFamily="18" charset="0"/>
          </a:endParaRPr>
        </a:p>
      </dgm:t>
    </dgm:pt>
    <dgm:pt modelId="{EC02F79C-750D-439D-8C53-042B82FAA937}" type="parTrans" cxnId="{C293A7BD-6F0C-4435-9201-4BC62FAB26E0}">
      <dgm:prSet/>
      <dgm:spPr>
        <a:ln>
          <a:noFill/>
        </a:ln>
      </dgm:spPr>
      <dgm:t>
        <a:bodyPr/>
        <a:lstStyle/>
        <a:p>
          <a:endParaRPr lang="ru-RU"/>
        </a:p>
      </dgm:t>
    </dgm:pt>
    <dgm:pt modelId="{8F87348E-C579-4276-BCC1-B8E701898A0C}" type="sibTrans" cxnId="{C293A7BD-6F0C-4435-9201-4BC62FAB26E0}">
      <dgm:prSet/>
      <dgm:spPr/>
      <dgm:t>
        <a:bodyPr/>
        <a:lstStyle/>
        <a:p>
          <a:endParaRPr lang="ru-RU"/>
        </a:p>
      </dgm:t>
    </dgm:pt>
    <dgm:pt modelId="{B12F415D-C66A-4CA1-B091-06C666AA9C42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002060"/>
              </a:solidFill>
              <a:latin typeface="Constantia" panose="02030602050306030303" pitchFamily="18" charset="0"/>
            </a:rPr>
            <a:t>Бюджеты организаций</a:t>
          </a:r>
        </a:p>
        <a:p>
          <a:endParaRPr lang="ru-RU" sz="1100" dirty="0"/>
        </a:p>
      </dgm:t>
    </dgm:pt>
    <dgm:pt modelId="{4BE50FA7-00A6-42C5-A67E-DEA4D110DC76}" type="parTrans" cxnId="{CAE66E0B-66AD-4146-BBA1-DEA39378EB08}">
      <dgm:prSet/>
      <dgm:spPr>
        <a:ln>
          <a:noFill/>
        </a:ln>
      </dgm:spPr>
      <dgm:t>
        <a:bodyPr/>
        <a:lstStyle/>
        <a:p>
          <a:endParaRPr lang="ru-RU"/>
        </a:p>
      </dgm:t>
    </dgm:pt>
    <dgm:pt modelId="{C1893B14-8D07-409B-A8FB-9A744AB7E942}" type="sibTrans" cxnId="{CAE66E0B-66AD-4146-BBA1-DEA39378EB08}">
      <dgm:prSet/>
      <dgm:spPr/>
      <dgm:t>
        <a:bodyPr/>
        <a:lstStyle/>
        <a:p>
          <a:endParaRPr lang="ru-RU"/>
        </a:p>
      </dgm:t>
    </dgm:pt>
    <dgm:pt modelId="{CB818F75-8D95-4CFA-B60A-D3F1B865754E}">
      <dgm:prSet phldrT="[Текст]" custT="1"/>
      <dgm:spPr/>
      <dgm:t>
        <a:bodyPr/>
        <a:lstStyle/>
        <a:p>
          <a:r>
            <a:rPr lang="ru-RU" sz="1400" b="1" dirty="0" smtClean="0">
              <a:solidFill>
                <a:srgbClr val="002060"/>
              </a:solidFill>
              <a:latin typeface="Constantia" panose="02030602050306030303" pitchFamily="18" charset="0"/>
            </a:rPr>
            <a:t>Муниципальных образований</a:t>
          </a:r>
        </a:p>
        <a:p>
          <a:r>
            <a:rPr lang="ru-RU" sz="1400" b="1" dirty="0" smtClean="0">
              <a:solidFill>
                <a:srgbClr val="002060"/>
              </a:solidFill>
              <a:latin typeface="Constantia" panose="02030602050306030303" pitchFamily="18" charset="0"/>
            </a:rPr>
            <a:t> </a:t>
          </a:r>
          <a:r>
            <a:rPr lang="ru-RU" sz="1400" dirty="0" smtClean="0">
              <a:solidFill>
                <a:srgbClr val="002060"/>
              </a:solidFill>
              <a:latin typeface="Constantia" panose="02030602050306030303" pitchFamily="18" charset="0"/>
            </a:rPr>
            <a:t>(местный бюджет)</a:t>
          </a:r>
          <a:endParaRPr lang="ru-RU" sz="1400" dirty="0">
            <a:solidFill>
              <a:srgbClr val="002060"/>
            </a:solidFill>
            <a:latin typeface="Constantia" panose="02030602050306030303" pitchFamily="18" charset="0"/>
          </a:endParaRPr>
        </a:p>
      </dgm:t>
    </dgm:pt>
    <dgm:pt modelId="{92913F7E-1EBA-491B-920D-40FEEEE9E86A}" type="parTrans" cxnId="{7124F2F0-E4E5-4CC3-8FD6-CF207F919425}">
      <dgm:prSet/>
      <dgm:spPr>
        <a:ln>
          <a:noFill/>
        </a:ln>
      </dgm:spPr>
      <dgm:t>
        <a:bodyPr/>
        <a:lstStyle/>
        <a:p>
          <a:endParaRPr lang="ru-RU"/>
        </a:p>
      </dgm:t>
    </dgm:pt>
    <dgm:pt modelId="{A062AB39-A604-4CCF-BC64-F17D401C806C}" type="sibTrans" cxnId="{7124F2F0-E4E5-4CC3-8FD6-CF207F919425}">
      <dgm:prSet/>
      <dgm:spPr/>
      <dgm:t>
        <a:bodyPr/>
        <a:lstStyle/>
        <a:p>
          <a:endParaRPr lang="ru-RU"/>
        </a:p>
      </dgm:t>
    </dgm:pt>
    <dgm:pt modelId="{81D730E3-0E53-4107-B4E3-1DFC5299F4A0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002060"/>
              </a:solidFill>
              <a:latin typeface="Constantia" panose="02030602050306030303" pitchFamily="18" charset="0"/>
            </a:rPr>
            <a:t>Бюджеты публично-правовых образований</a:t>
          </a:r>
        </a:p>
        <a:p>
          <a:endParaRPr lang="ru-RU" sz="1100" dirty="0"/>
        </a:p>
      </dgm:t>
    </dgm:pt>
    <dgm:pt modelId="{B5C6B0A8-E515-4C51-B68A-256A01B83833}" type="parTrans" cxnId="{4BD87FC1-01B5-4F24-B78C-F799D52BF736}">
      <dgm:prSet/>
      <dgm:spPr/>
      <dgm:t>
        <a:bodyPr/>
        <a:lstStyle/>
        <a:p>
          <a:endParaRPr lang="ru-RU"/>
        </a:p>
      </dgm:t>
    </dgm:pt>
    <dgm:pt modelId="{2F694375-A37D-4608-BB0C-73B19D3C267D}" type="sibTrans" cxnId="{4BD87FC1-01B5-4F24-B78C-F799D52BF736}">
      <dgm:prSet/>
      <dgm:spPr/>
      <dgm:t>
        <a:bodyPr/>
        <a:lstStyle/>
        <a:p>
          <a:endParaRPr lang="ru-RU"/>
        </a:p>
      </dgm:t>
    </dgm:pt>
    <dgm:pt modelId="{85A18B45-3D81-4215-92FF-7D68C36BF6E1}" type="pres">
      <dgm:prSet presAssocID="{BE24676E-4991-41FA-80E1-2688053BB19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F3D5533-5F00-4788-A1A2-1DC53EF57A69}" type="pres">
      <dgm:prSet presAssocID="{02441D07-90CF-4B14-B4F3-9D419D9E6277}" presName="hierRoot1" presStyleCnt="0"/>
      <dgm:spPr/>
    </dgm:pt>
    <dgm:pt modelId="{243CCA82-4555-4D03-9979-C4376982493C}" type="pres">
      <dgm:prSet presAssocID="{02441D07-90CF-4B14-B4F3-9D419D9E6277}" presName="composite" presStyleCnt="0"/>
      <dgm:spPr/>
    </dgm:pt>
    <dgm:pt modelId="{E8C937B5-C6E3-4DA0-A81A-648A2C67224C}" type="pres">
      <dgm:prSet presAssocID="{02441D07-90CF-4B14-B4F3-9D419D9E6277}" presName="background" presStyleLbl="node0" presStyleIdx="0" presStyleCnt="2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chemeClr val="lt1"/>
        </a:solidFill>
        <a:ln>
          <a:solidFill>
            <a:schemeClr val="accent1">
              <a:lumMod val="75000"/>
            </a:schemeClr>
          </a:solidFill>
        </a:ln>
        <a:scene3d>
          <a:camera prst="orthographicFront"/>
          <a:lightRig rig="flat" dir="t"/>
        </a:scene3d>
        <a:sp3d>
          <a:bevelT prst="convex"/>
        </a:sp3d>
      </dgm:spPr>
      <dgm:t>
        <a:bodyPr/>
        <a:lstStyle/>
        <a:p>
          <a:endParaRPr lang="ru-RU"/>
        </a:p>
      </dgm:t>
    </dgm:pt>
    <dgm:pt modelId="{6D17430F-08BC-4191-859C-6FC4DE1C9CA0}" type="pres">
      <dgm:prSet presAssocID="{02441D07-90CF-4B14-B4F3-9D419D9E6277}" presName="text" presStyleLbl="fgAcc0" presStyleIdx="0" presStyleCnt="2" custScaleX="213518" custScaleY="77510" custLinFactNeighborX="-30676" custLinFactNeighborY="-6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FEDA79-3260-46FB-A4A9-DDDD7DBF239C}" type="pres">
      <dgm:prSet presAssocID="{02441D07-90CF-4B14-B4F3-9D419D9E6277}" presName="hierChild2" presStyleCnt="0"/>
      <dgm:spPr/>
    </dgm:pt>
    <dgm:pt modelId="{90EBC864-4480-43DB-AFF3-4B86D1D3CF6C}" type="pres">
      <dgm:prSet presAssocID="{8BBCD553-D9F2-4F54-89CE-1CF5FA0CA2F1}" presName="Name10" presStyleLbl="parChTrans1D2" presStyleIdx="0" presStyleCnt="2"/>
      <dgm:spPr/>
      <dgm:t>
        <a:bodyPr/>
        <a:lstStyle/>
        <a:p>
          <a:endParaRPr lang="ru-RU"/>
        </a:p>
      </dgm:t>
    </dgm:pt>
    <dgm:pt modelId="{C107CAD6-A3F1-46F1-A542-CB4172599653}" type="pres">
      <dgm:prSet presAssocID="{E2866E84-4835-46B9-8CA0-5DEE0038EA0A}" presName="hierRoot2" presStyleCnt="0"/>
      <dgm:spPr/>
    </dgm:pt>
    <dgm:pt modelId="{32F542A6-5E92-4672-B0FA-E97DDC4C9D57}" type="pres">
      <dgm:prSet presAssocID="{E2866E84-4835-46B9-8CA0-5DEE0038EA0A}" presName="composite2" presStyleCnt="0"/>
      <dgm:spPr/>
    </dgm:pt>
    <dgm:pt modelId="{0085040D-E3F1-42AD-AE78-367C3E620B52}" type="pres">
      <dgm:prSet presAssocID="{E2866E84-4835-46B9-8CA0-5DEE0038EA0A}" presName="background2" presStyleLbl="node2" presStyleIdx="0" presStyleCnt="2"/>
      <dgm:spPr/>
    </dgm:pt>
    <dgm:pt modelId="{DB1AC945-D71F-4490-8FFA-BBE4F5FCA769}" type="pres">
      <dgm:prSet presAssocID="{E2866E84-4835-46B9-8CA0-5DEE0038EA0A}" presName="text2" presStyleLbl="fgAcc2" presStyleIdx="0" presStyleCnt="2" custScaleX="95442" custLinFactNeighborX="-52438" custLinFactNeighborY="-4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B2D01D3-13B2-4ABB-B806-67920AD02E41}" type="pres">
      <dgm:prSet presAssocID="{E2866E84-4835-46B9-8CA0-5DEE0038EA0A}" presName="hierChild3" presStyleCnt="0"/>
      <dgm:spPr/>
    </dgm:pt>
    <dgm:pt modelId="{34D4A4DD-0BDE-4F78-907D-FDB7399A9F23}" type="pres">
      <dgm:prSet presAssocID="{5EEE4203-4761-4E42-8F8E-51EE4B28DBCA}" presName="Name17" presStyleLbl="parChTrans1D3" presStyleIdx="0" presStyleCnt="3"/>
      <dgm:spPr/>
      <dgm:t>
        <a:bodyPr/>
        <a:lstStyle/>
        <a:p>
          <a:endParaRPr lang="ru-RU"/>
        </a:p>
      </dgm:t>
    </dgm:pt>
    <dgm:pt modelId="{79EE2098-3639-46AC-A6EC-367EDB018CCF}" type="pres">
      <dgm:prSet presAssocID="{0B2D35E6-E972-462F-BE03-D0E23082DB1D}" presName="hierRoot3" presStyleCnt="0"/>
      <dgm:spPr/>
    </dgm:pt>
    <dgm:pt modelId="{88A469C7-E8EA-40D6-BD09-B28C56B3A649}" type="pres">
      <dgm:prSet presAssocID="{0B2D35E6-E972-462F-BE03-D0E23082DB1D}" presName="composite3" presStyleCnt="0"/>
      <dgm:spPr/>
    </dgm:pt>
    <dgm:pt modelId="{0A1739E5-5346-4624-AFA0-7766DB43690B}" type="pres">
      <dgm:prSet presAssocID="{0B2D35E6-E972-462F-BE03-D0E23082DB1D}" presName="background3" presStyleLbl="node3" presStyleIdx="0" presStyleCnt="3"/>
      <dgm:spPr/>
    </dgm:pt>
    <dgm:pt modelId="{1D44724B-FD8D-4003-BB0E-A7DE2DA89D4A}" type="pres">
      <dgm:prSet presAssocID="{0B2D35E6-E972-462F-BE03-D0E23082DB1D}" presName="text3" presStyleLbl="fgAcc3" presStyleIdx="0" presStyleCnt="3" custScaleX="153392" custLinFactNeighborX="-52586" custLinFactNeighborY="1144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1EADEDB-A247-45DC-BBA4-34DFF6C8A645}" type="pres">
      <dgm:prSet presAssocID="{0B2D35E6-E972-462F-BE03-D0E23082DB1D}" presName="hierChild4" presStyleCnt="0"/>
      <dgm:spPr/>
    </dgm:pt>
    <dgm:pt modelId="{372AE4DB-9318-40DD-9FDB-B12FAF122952}" type="pres">
      <dgm:prSet presAssocID="{EC02F79C-750D-439D-8C53-042B82FAA937}" presName="Name17" presStyleLbl="parChTrans1D3" presStyleIdx="1" presStyleCnt="3"/>
      <dgm:spPr/>
      <dgm:t>
        <a:bodyPr/>
        <a:lstStyle/>
        <a:p>
          <a:endParaRPr lang="ru-RU"/>
        </a:p>
      </dgm:t>
    </dgm:pt>
    <dgm:pt modelId="{79D0B75E-68A8-4D59-B8D6-68C2B0425923}" type="pres">
      <dgm:prSet presAssocID="{03D00392-59C3-4A71-92C0-E3F303FED7D8}" presName="hierRoot3" presStyleCnt="0"/>
      <dgm:spPr/>
    </dgm:pt>
    <dgm:pt modelId="{D6296125-F744-4934-940F-178BB97C4443}" type="pres">
      <dgm:prSet presAssocID="{03D00392-59C3-4A71-92C0-E3F303FED7D8}" presName="composite3" presStyleCnt="0"/>
      <dgm:spPr/>
    </dgm:pt>
    <dgm:pt modelId="{504888B0-134A-4D87-890E-2EE51D6EC1A6}" type="pres">
      <dgm:prSet presAssocID="{03D00392-59C3-4A71-92C0-E3F303FED7D8}" presName="background3" presStyleLbl="node3" presStyleIdx="1" presStyleCnt="3"/>
      <dgm:spPr/>
    </dgm:pt>
    <dgm:pt modelId="{2D1664CE-4D17-4E9A-A5B1-496FD8BFE87C}" type="pres">
      <dgm:prSet presAssocID="{03D00392-59C3-4A71-92C0-E3F303FED7D8}" presName="text3" presStyleLbl="fgAcc3" presStyleIdx="1" presStyleCnt="3" custScaleX="150158" custLinFactNeighborX="23013" custLinFactNeighborY="106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DF94DF4-4192-40A9-9FCD-1F9F7E00503E}" type="pres">
      <dgm:prSet presAssocID="{03D00392-59C3-4A71-92C0-E3F303FED7D8}" presName="hierChild4" presStyleCnt="0"/>
      <dgm:spPr/>
    </dgm:pt>
    <dgm:pt modelId="{9FC6DA41-9FE8-440A-A31C-FEE66198F821}" type="pres">
      <dgm:prSet presAssocID="{4BE50FA7-00A6-42C5-A67E-DEA4D110DC76}" presName="Name10" presStyleLbl="parChTrans1D2" presStyleIdx="1" presStyleCnt="2"/>
      <dgm:spPr/>
      <dgm:t>
        <a:bodyPr/>
        <a:lstStyle/>
        <a:p>
          <a:endParaRPr lang="ru-RU"/>
        </a:p>
      </dgm:t>
    </dgm:pt>
    <dgm:pt modelId="{36F043D1-D60A-428A-B6DF-EBD787D19B74}" type="pres">
      <dgm:prSet presAssocID="{B12F415D-C66A-4CA1-B091-06C666AA9C42}" presName="hierRoot2" presStyleCnt="0"/>
      <dgm:spPr/>
    </dgm:pt>
    <dgm:pt modelId="{864B27B1-7AEE-421A-895F-DCF9DB25CD20}" type="pres">
      <dgm:prSet presAssocID="{B12F415D-C66A-4CA1-B091-06C666AA9C42}" presName="composite2" presStyleCnt="0"/>
      <dgm:spPr/>
    </dgm:pt>
    <dgm:pt modelId="{C0177524-7823-44DD-BAEA-B6A401FEBE61}" type="pres">
      <dgm:prSet presAssocID="{B12F415D-C66A-4CA1-B091-06C666AA9C42}" presName="background2" presStyleLbl="node2" presStyleIdx="1" presStyleCnt="2"/>
      <dgm:spPr/>
    </dgm:pt>
    <dgm:pt modelId="{0CAA6586-DA24-4766-8192-5A9001FE72F0}" type="pres">
      <dgm:prSet presAssocID="{B12F415D-C66A-4CA1-B091-06C666AA9C42}" presName="text2" presStyleLbl="fgAcc2" presStyleIdx="1" presStyleCnt="2" custLinFactNeighborX="4223" custLinFactNeighborY="61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44D3855-4603-4862-80D6-F26E75EB754C}" type="pres">
      <dgm:prSet presAssocID="{B12F415D-C66A-4CA1-B091-06C666AA9C42}" presName="hierChild3" presStyleCnt="0"/>
      <dgm:spPr/>
    </dgm:pt>
    <dgm:pt modelId="{0D321979-AE6F-4ED2-BCA5-10F6F040B57A}" type="pres">
      <dgm:prSet presAssocID="{92913F7E-1EBA-491B-920D-40FEEEE9E86A}" presName="Name17" presStyleLbl="parChTrans1D3" presStyleIdx="2" presStyleCnt="3"/>
      <dgm:spPr/>
      <dgm:t>
        <a:bodyPr/>
        <a:lstStyle/>
        <a:p>
          <a:endParaRPr lang="ru-RU"/>
        </a:p>
      </dgm:t>
    </dgm:pt>
    <dgm:pt modelId="{FF36F044-7DC5-4F35-B6E9-F38ABF5F0714}" type="pres">
      <dgm:prSet presAssocID="{CB818F75-8D95-4CFA-B60A-D3F1B865754E}" presName="hierRoot3" presStyleCnt="0"/>
      <dgm:spPr/>
    </dgm:pt>
    <dgm:pt modelId="{F6AD0DAA-D42A-4C56-B952-6F579647E339}" type="pres">
      <dgm:prSet presAssocID="{CB818F75-8D95-4CFA-B60A-D3F1B865754E}" presName="composite3" presStyleCnt="0"/>
      <dgm:spPr/>
    </dgm:pt>
    <dgm:pt modelId="{79F21A44-3C02-4A6E-8841-F6BE682EAA67}" type="pres">
      <dgm:prSet presAssocID="{CB818F75-8D95-4CFA-B60A-D3F1B865754E}" presName="background3" presStyleLbl="node3" presStyleIdx="2" presStyleCnt="3"/>
      <dgm:spPr/>
    </dgm:pt>
    <dgm:pt modelId="{B7508795-4171-4785-B365-1345AF7E0A78}" type="pres">
      <dgm:prSet presAssocID="{CB818F75-8D95-4CFA-B60A-D3F1B865754E}" presName="text3" presStyleLbl="fgAcc3" presStyleIdx="2" presStyleCnt="3" custScaleX="147293" custLinFactNeighborX="42938" custLinFactNeighborY="-240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16BABE7-DB80-4149-88E5-FE6B87F2C73F}" type="pres">
      <dgm:prSet presAssocID="{CB818F75-8D95-4CFA-B60A-D3F1B865754E}" presName="hierChild4" presStyleCnt="0"/>
      <dgm:spPr/>
    </dgm:pt>
    <dgm:pt modelId="{ADABA428-A301-4C09-BCE7-235A8C6B6CA1}" type="pres">
      <dgm:prSet presAssocID="{81D730E3-0E53-4107-B4E3-1DFC5299F4A0}" presName="hierRoot1" presStyleCnt="0"/>
      <dgm:spPr/>
    </dgm:pt>
    <dgm:pt modelId="{991626B5-AD3A-4FB4-A0F3-4FCDEEEB29E6}" type="pres">
      <dgm:prSet presAssocID="{81D730E3-0E53-4107-B4E3-1DFC5299F4A0}" presName="composite" presStyleCnt="0"/>
      <dgm:spPr/>
    </dgm:pt>
    <dgm:pt modelId="{D99DE863-8A34-4C10-BCE3-E7B0372489CE}" type="pres">
      <dgm:prSet presAssocID="{81D730E3-0E53-4107-B4E3-1DFC5299F4A0}" presName="background" presStyleLbl="node0" presStyleIdx="1" presStyleCnt="2"/>
      <dgm:spPr/>
    </dgm:pt>
    <dgm:pt modelId="{DADAD218-409A-4B8B-AA8E-38D6F7BCF3F4}" type="pres">
      <dgm:prSet presAssocID="{81D730E3-0E53-4107-B4E3-1DFC5299F4A0}" presName="text" presStyleLbl="fgAcc0" presStyleIdx="1" presStyleCnt="2" custLinFactX="-100000" custLinFactY="25722" custLinFactNeighborX="-112791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6FD8FD-5B1A-4798-AF6F-29D3B2A2F927}" type="pres">
      <dgm:prSet presAssocID="{81D730E3-0E53-4107-B4E3-1DFC5299F4A0}" presName="hierChild2" presStyleCnt="0"/>
      <dgm:spPr/>
    </dgm:pt>
  </dgm:ptLst>
  <dgm:cxnLst>
    <dgm:cxn modelId="{B13516E4-DF31-4ABA-83EA-2DC9305C6504}" type="presOf" srcId="{CB818F75-8D95-4CFA-B60A-D3F1B865754E}" destId="{B7508795-4171-4785-B365-1345AF7E0A78}" srcOrd="0" destOrd="0" presId="urn:microsoft.com/office/officeart/2005/8/layout/hierarchy1"/>
    <dgm:cxn modelId="{E2FCDEAC-6295-4154-9A8D-5424BED80AA9}" srcId="{E2866E84-4835-46B9-8CA0-5DEE0038EA0A}" destId="{0B2D35E6-E972-462F-BE03-D0E23082DB1D}" srcOrd="0" destOrd="0" parTransId="{5EEE4203-4761-4E42-8F8E-51EE4B28DBCA}" sibTransId="{C5614A11-E869-48B3-BD28-D2B112CF022A}"/>
    <dgm:cxn modelId="{CAF1DD23-2E48-49F2-9039-0F3288FC8EC5}" type="presOf" srcId="{5EEE4203-4761-4E42-8F8E-51EE4B28DBCA}" destId="{34D4A4DD-0BDE-4F78-907D-FDB7399A9F23}" srcOrd="0" destOrd="0" presId="urn:microsoft.com/office/officeart/2005/8/layout/hierarchy1"/>
    <dgm:cxn modelId="{C9E4A968-19A8-45BD-BD59-621DBA605305}" type="presOf" srcId="{BE24676E-4991-41FA-80E1-2688053BB194}" destId="{85A18B45-3D81-4215-92FF-7D68C36BF6E1}" srcOrd="0" destOrd="0" presId="urn:microsoft.com/office/officeart/2005/8/layout/hierarchy1"/>
    <dgm:cxn modelId="{E28ABC74-4E18-499F-B1B4-EDBFC6A0FB80}" type="presOf" srcId="{EC02F79C-750D-439D-8C53-042B82FAA937}" destId="{372AE4DB-9318-40DD-9FDB-B12FAF122952}" srcOrd="0" destOrd="0" presId="urn:microsoft.com/office/officeart/2005/8/layout/hierarchy1"/>
    <dgm:cxn modelId="{9B8A6405-EE64-4C43-97AB-B8809FA1C3ED}" srcId="{BE24676E-4991-41FA-80E1-2688053BB194}" destId="{02441D07-90CF-4B14-B4F3-9D419D9E6277}" srcOrd="0" destOrd="0" parTransId="{19DE7C9C-2824-45C3-8EDA-756CE0016649}" sibTransId="{FBAA7D8D-5137-4A3B-BBF7-214BD6FA9AB2}"/>
    <dgm:cxn modelId="{F334FF24-EF4F-40C6-9E93-7B0BA2CD47CC}" type="presOf" srcId="{02441D07-90CF-4B14-B4F3-9D419D9E6277}" destId="{6D17430F-08BC-4191-859C-6FC4DE1C9CA0}" srcOrd="0" destOrd="0" presId="urn:microsoft.com/office/officeart/2005/8/layout/hierarchy1"/>
    <dgm:cxn modelId="{7CECBAAC-958C-43AE-BD49-278D7A495850}" type="presOf" srcId="{4BE50FA7-00A6-42C5-A67E-DEA4D110DC76}" destId="{9FC6DA41-9FE8-440A-A31C-FEE66198F821}" srcOrd="0" destOrd="0" presId="urn:microsoft.com/office/officeart/2005/8/layout/hierarchy1"/>
    <dgm:cxn modelId="{FC8C1B90-4759-41A7-BDCB-3D26E7FB4152}" type="presOf" srcId="{E2866E84-4835-46B9-8CA0-5DEE0038EA0A}" destId="{DB1AC945-D71F-4490-8FFA-BBE4F5FCA769}" srcOrd="0" destOrd="0" presId="urn:microsoft.com/office/officeart/2005/8/layout/hierarchy1"/>
    <dgm:cxn modelId="{2D970C2D-0569-4B29-A15C-99A195D0E0DA}" type="presOf" srcId="{03D00392-59C3-4A71-92C0-E3F303FED7D8}" destId="{2D1664CE-4D17-4E9A-A5B1-496FD8BFE87C}" srcOrd="0" destOrd="0" presId="urn:microsoft.com/office/officeart/2005/8/layout/hierarchy1"/>
    <dgm:cxn modelId="{6FF180A6-0F5F-454E-B141-17879FDF9526}" type="presOf" srcId="{B12F415D-C66A-4CA1-B091-06C666AA9C42}" destId="{0CAA6586-DA24-4766-8192-5A9001FE72F0}" srcOrd="0" destOrd="0" presId="urn:microsoft.com/office/officeart/2005/8/layout/hierarchy1"/>
    <dgm:cxn modelId="{6FBFD648-6147-4789-9760-EC6362C3DEC0}" type="presOf" srcId="{92913F7E-1EBA-491B-920D-40FEEEE9E86A}" destId="{0D321979-AE6F-4ED2-BCA5-10F6F040B57A}" srcOrd="0" destOrd="0" presId="urn:microsoft.com/office/officeart/2005/8/layout/hierarchy1"/>
    <dgm:cxn modelId="{2C6A290E-4524-4714-A83B-D347962167EC}" type="presOf" srcId="{0B2D35E6-E972-462F-BE03-D0E23082DB1D}" destId="{1D44724B-FD8D-4003-BB0E-A7DE2DA89D4A}" srcOrd="0" destOrd="0" presId="urn:microsoft.com/office/officeart/2005/8/layout/hierarchy1"/>
    <dgm:cxn modelId="{8A75304D-13D7-4567-B5DD-09B3DD9270EB}" type="presOf" srcId="{81D730E3-0E53-4107-B4E3-1DFC5299F4A0}" destId="{DADAD218-409A-4B8B-AA8E-38D6F7BCF3F4}" srcOrd="0" destOrd="0" presId="urn:microsoft.com/office/officeart/2005/8/layout/hierarchy1"/>
    <dgm:cxn modelId="{7124F2F0-E4E5-4CC3-8FD6-CF207F919425}" srcId="{B12F415D-C66A-4CA1-B091-06C666AA9C42}" destId="{CB818F75-8D95-4CFA-B60A-D3F1B865754E}" srcOrd="0" destOrd="0" parTransId="{92913F7E-1EBA-491B-920D-40FEEEE9E86A}" sibTransId="{A062AB39-A604-4CCF-BC64-F17D401C806C}"/>
    <dgm:cxn modelId="{4BD87FC1-01B5-4F24-B78C-F799D52BF736}" srcId="{BE24676E-4991-41FA-80E1-2688053BB194}" destId="{81D730E3-0E53-4107-B4E3-1DFC5299F4A0}" srcOrd="1" destOrd="0" parTransId="{B5C6B0A8-E515-4C51-B68A-256A01B83833}" sibTransId="{2F694375-A37D-4608-BB0C-73B19D3C267D}"/>
    <dgm:cxn modelId="{D7809105-2DE9-41D9-A893-7C790B9230B3}" type="presOf" srcId="{8BBCD553-D9F2-4F54-89CE-1CF5FA0CA2F1}" destId="{90EBC864-4480-43DB-AFF3-4B86D1D3CF6C}" srcOrd="0" destOrd="0" presId="urn:microsoft.com/office/officeart/2005/8/layout/hierarchy1"/>
    <dgm:cxn modelId="{D4D61C3A-7097-4B96-AA52-8EC34AE9EB0B}" srcId="{02441D07-90CF-4B14-B4F3-9D419D9E6277}" destId="{E2866E84-4835-46B9-8CA0-5DEE0038EA0A}" srcOrd="0" destOrd="0" parTransId="{8BBCD553-D9F2-4F54-89CE-1CF5FA0CA2F1}" sibTransId="{5DDB6021-9475-4484-A227-2A44CF72CC91}"/>
    <dgm:cxn modelId="{CAE66E0B-66AD-4146-BBA1-DEA39378EB08}" srcId="{02441D07-90CF-4B14-B4F3-9D419D9E6277}" destId="{B12F415D-C66A-4CA1-B091-06C666AA9C42}" srcOrd="1" destOrd="0" parTransId="{4BE50FA7-00A6-42C5-A67E-DEA4D110DC76}" sibTransId="{C1893B14-8D07-409B-A8FB-9A744AB7E942}"/>
    <dgm:cxn modelId="{C293A7BD-6F0C-4435-9201-4BC62FAB26E0}" srcId="{E2866E84-4835-46B9-8CA0-5DEE0038EA0A}" destId="{03D00392-59C3-4A71-92C0-E3F303FED7D8}" srcOrd="1" destOrd="0" parTransId="{EC02F79C-750D-439D-8C53-042B82FAA937}" sibTransId="{8F87348E-C579-4276-BCC1-B8E701898A0C}"/>
    <dgm:cxn modelId="{AE769EC5-3CB5-4532-9571-1E31F86C332E}" type="presParOf" srcId="{85A18B45-3D81-4215-92FF-7D68C36BF6E1}" destId="{FF3D5533-5F00-4788-A1A2-1DC53EF57A69}" srcOrd="0" destOrd="0" presId="urn:microsoft.com/office/officeart/2005/8/layout/hierarchy1"/>
    <dgm:cxn modelId="{F64A43B0-1295-4637-A357-550AF3132C5A}" type="presParOf" srcId="{FF3D5533-5F00-4788-A1A2-1DC53EF57A69}" destId="{243CCA82-4555-4D03-9979-C4376982493C}" srcOrd="0" destOrd="0" presId="urn:microsoft.com/office/officeart/2005/8/layout/hierarchy1"/>
    <dgm:cxn modelId="{0F3EE409-D836-4C23-813D-9FF7FFEC0A5B}" type="presParOf" srcId="{243CCA82-4555-4D03-9979-C4376982493C}" destId="{E8C937B5-C6E3-4DA0-A81A-648A2C67224C}" srcOrd="0" destOrd="0" presId="urn:microsoft.com/office/officeart/2005/8/layout/hierarchy1"/>
    <dgm:cxn modelId="{B2061FE6-1738-45CD-9CD3-B98B5C14F6C4}" type="presParOf" srcId="{243CCA82-4555-4D03-9979-C4376982493C}" destId="{6D17430F-08BC-4191-859C-6FC4DE1C9CA0}" srcOrd="1" destOrd="0" presId="urn:microsoft.com/office/officeart/2005/8/layout/hierarchy1"/>
    <dgm:cxn modelId="{6A8C9243-F281-43A0-9EC6-2E3B20C34D36}" type="presParOf" srcId="{FF3D5533-5F00-4788-A1A2-1DC53EF57A69}" destId="{32FEDA79-3260-46FB-A4A9-DDDD7DBF239C}" srcOrd="1" destOrd="0" presId="urn:microsoft.com/office/officeart/2005/8/layout/hierarchy1"/>
    <dgm:cxn modelId="{FAA8849C-2387-4BA1-862C-F2441667A4E5}" type="presParOf" srcId="{32FEDA79-3260-46FB-A4A9-DDDD7DBF239C}" destId="{90EBC864-4480-43DB-AFF3-4B86D1D3CF6C}" srcOrd="0" destOrd="0" presId="urn:microsoft.com/office/officeart/2005/8/layout/hierarchy1"/>
    <dgm:cxn modelId="{D4D67FDB-E03C-4C53-95A4-9F282161671A}" type="presParOf" srcId="{32FEDA79-3260-46FB-A4A9-DDDD7DBF239C}" destId="{C107CAD6-A3F1-46F1-A542-CB4172599653}" srcOrd="1" destOrd="0" presId="urn:microsoft.com/office/officeart/2005/8/layout/hierarchy1"/>
    <dgm:cxn modelId="{28955609-B5AD-4FAA-9B66-F809EC4E3E41}" type="presParOf" srcId="{C107CAD6-A3F1-46F1-A542-CB4172599653}" destId="{32F542A6-5E92-4672-B0FA-E97DDC4C9D57}" srcOrd="0" destOrd="0" presId="urn:microsoft.com/office/officeart/2005/8/layout/hierarchy1"/>
    <dgm:cxn modelId="{725A6DEA-55A6-4827-BC5E-7B5AB70AD699}" type="presParOf" srcId="{32F542A6-5E92-4672-B0FA-E97DDC4C9D57}" destId="{0085040D-E3F1-42AD-AE78-367C3E620B52}" srcOrd="0" destOrd="0" presId="urn:microsoft.com/office/officeart/2005/8/layout/hierarchy1"/>
    <dgm:cxn modelId="{B67B6D10-EF40-467D-934E-ABDA5E1E59C2}" type="presParOf" srcId="{32F542A6-5E92-4672-B0FA-E97DDC4C9D57}" destId="{DB1AC945-D71F-4490-8FFA-BBE4F5FCA769}" srcOrd="1" destOrd="0" presId="urn:microsoft.com/office/officeart/2005/8/layout/hierarchy1"/>
    <dgm:cxn modelId="{BFC449B8-CC04-4D3F-AC8A-B1BD59EE1B27}" type="presParOf" srcId="{C107CAD6-A3F1-46F1-A542-CB4172599653}" destId="{EB2D01D3-13B2-4ABB-B806-67920AD02E41}" srcOrd="1" destOrd="0" presId="urn:microsoft.com/office/officeart/2005/8/layout/hierarchy1"/>
    <dgm:cxn modelId="{B95C7EC7-D992-427F-95D4-86EF59079144}" type="presParOf" srcId="{EB2D01D3-13B2-4ABB-B806-67920AD02E41}" destId="{34D4A4DD-0BDE-4F78-907D-FDB7399A9F23}" srcOrd="0" destOrd="0" presId="urn:microsoft.com/office/officeart/2005/8/layout/hierarchy1"/>
    <dgm:cxn modelId="{24497FFF-3E54-4162-BBBD-06B7903797C9}" type="presParOf" srcId="{EB2D01D3-13B2-4ABB-B806-67920AD02E41}" destId="{79EE2098-3639-46AC-A6EC-367EDB018CCF}" srcOrd="1" destOrd="0" presId="urn:microsoft.com/office/officeart/2005/8/layout/hierarchy1"/>
    <dgm:cxn modelId="{543CC4FE-E8B0-4CFA-9053-40854C66DBB2}" type="presParOf" srcId="{79EE2098-3639-46AC-A6EC-367EDB018CCF}" destId="{88A469C7-E8EA-40D6-BD09-B28C56B3A649}" srcOrd="0" destOrd="0" presId="urn:microsoft.com/office/officeart/2005/8/layout/hierarchy1"/>
    <dgm:cxn modelId="{24FD85A5-F90F-4FE9-A5DA-28EA8B3E63B5}" type="presParOf" srcId="{88A469C7-E8EA-40D6-BD09-B28C56B3A649}" destId="{0A1739E5-5346-4624-AFA0-7766DB43690B}" srcOrd="0" destOrd="0" presId="urn:microsoft.com/office/officeart/2005/8/layout/hierarchy1"/>
    <dgm:cxn modelId="{6537C4BF-366E-46C1-A4C7-12D2D3F3D6FD}" type="presParOf" srcId="{88A469C7-E8EA-40D6-BD09-B28C56B3A649}" destId="{1D44724B-FD8D-4003-BB0E-A7DE2DA89D4A}" srcOrd="1" destOrd="0" presId="urn:microsoft.com/office/officeart/2005/8/layout/hierarchy1"/>
    <dgm:cxn modelId="{3788F64C-6B02-4B25-A028-482D3E725AD6}" type="presParOf" srcId="{79EE2098-3639-46AC-A6EC-367EDB018CCF}" destId="{51EADEDB-A247-45DC-BBA4-34DFF6C8A645}" srcOrd="1" destOrd="0" presId="urn:microsoft.com/office/officeart/2005/8/layout/hierarchy1"/>
    <dgm:cxn modelId="{19071510-FD65-471C-88D4-3FD3576D752C}" type="presParOf" srcId="{EB2D01D3-13B2-4ABB-B806-67920AD02E41}" destId="{372AE4DB-9318-40DD-9FDB-B12FAF122952}" srcOrd="2" destOrd="0" presId="urn:microsoft.com/office/officeart/2005/8/layout/hierarchy1"/>
    <dgm:cxn modelId="{EE0F0214-E658-4D2C-B63E-F7ADE6E317ED}" type="presParOf" srcId="{EB2D01D3-13B2-4ABB-B806-67920AD02E41}" destId="{79D0B75E-68A8-4D59-B8D6-68C2B0425923}" srcOrd="3" destOrd="0" presId="urn:microsoft.com/office/officeart/2005/8/layout/hierarchy1"/>
    <dgm:cxn modelId="{0CDC3008-C6ED-4703-BDB2-22CD6187C0D2}" type="presParOf" srcId="{79D0B75E-68A8-4D59-B8D6-68C2B0425923}" destId="{D6296125-F744-4934-940F-178BB97C4443}" srcOrd="0" destOrd="0" presId="urn:microsoft.com/office/officeart/2005/8/layout/hierarchy1"/>
    <dgm:cxn modelId="{2412B0BA-99AF-4B66-B2E4-E878E3313CC2}" type="presParOf" srcId="{D6296125-F744-4934-940F-178BB97C4443}" destId="{504888B0-134A-4D87-890E-2EE51D6EC1A6}" srcOrd="0" destOrd="0" presId="urn:microsoft.com/office/officeart/2005/8/layout/hierarchy1"/>
    <dgm:cxn modelId="{95CF05BF-3BCF-4746-9F8C-121996A8DEE2}" type="presParOf" srcId="{D6296125-F744-4934-940F-178BB97C4443}" destId="{2D1664CE-4D17-4E9A-A5B1-496FD8BFE87C}" srcOrd="1" destOrd="0" presId="urn:microsoft.com/office/officeart/2005/8/layout/hierarchy1"/>
    <dgm:cxn modelId="{F8B89656-7053-4EDF-9387-03E1ABA9E2D8}" type="presParOf" srcId="{79D0B75E-68A8-4D59-B8D6-68C2B0425923}" destId="{6DF94DF4-4192-40A9-9FCD-1F9F7E00503E}" srcOrd="1" destOrd="0" presId="urn:microsoft.com/office/officeart/2005/8/layout/hierarchy1"/>
    <dgm:cxn modelId="{866D04C8-900A-47B3-93CA-D875058E21B7}" type="presParOf" srcId="{32FEDA79-3260-46FB-A4A9-DDDD7DBF239C}" destId="{9FC6DA41-9FE8-440A-A31C-FEE66198F821}" srcOrd="2" destOrd="0" presId="urn:microsoft.com/office/officeart/2005/8/layout/hierarchy1"/>
    <dgm:cxn modelId="{B7763C00-B0B1-4EF2-883A-1F57BF5FBF45}" type="presParOf" srcId="{32FEDA79-3260-46FB-A4A9-DDDD7DBF239C}" destId="{36F043D1-D60A-428A-B6DF-EBD787D19B74}" srcOrd="3" destOrd="0" presId="urn:microsoft.com/office/officeart/2005/8/layout/hierarchy1"/>
    <dgm:cxn modelId="{10A0E801-9F85-450A-8078-C736A1C41D54}" type="presParOf" srcId="{36F043D1-D60A-428A-B6DF-EBD787D19B74}" destId="{864B27B1-7AEE-421A-895F-DCF9DB25CD20}" srcOrd="0" destOrd="0" presId="urn:microsoft.com/office/officeart/2005/8/layout/hierarchy1"/>
    <dgm:cxn modelId="{59CA1F84-B714-4033-9EE1-8869615326B0}" type="presParOf" srcId="{864B27B1-7AEE-421A-895F-DCF9DB25CD20}" destId="{C0177524-7823-44DD-BAEA-B6A401FEBE61}" srcOrd="0" destOrd="0" presId="urn:microsoft.com/office/officeart/2005/8/layout/hierarchy1"/>
    <dgm:cxn modelId="{514ABC79-9820-4F9E-B62A-80BC42D2EE3F}" type="presParOf" srcId="{864B27B1-7AEE-421A-895F-DCF9DB25CD20}" destId="{0CAA6586-DA24-4766-8192-5A9001FE72F0}" srcOrd="1" destOrd="0" presId="urn:microsoft.com/office/officeart/2005/8/layout/hierarchy1"/>
    <dgm:cxn modelId="{7F54FB07-974E-4671-B7FA-9D0183D76898}" type="presParOf" srcId="{36F043D1-D60A-428A-B6DF-EBD787D19B74}" destId="{C44D3855-4603-4862-80D6-F26E75EB754C}" srcOrd="1" destOrd="0" presId="urn:microsoft.com/office/officeart/2005/8/layout/hierarchy1"/>
    <dgm:cxn modelId="{E5E6C074-29B7-43DC-A7B0-4DEA343274BA}" type="presParOf" srcId="{C44D3855-4603-4862-80D6-F26E75EB754C}" destId="{0D321979-AE6F-4ED2-BCA5-10F6F040B57A}" srcOrd="0" destOrd="0" presId="urn:microsoft.com/office/officeart/2005/8/layout/hierarchy1"/>
    <dgm:cxn modelId="{4E67667E-B9F2-423A-A67B-2BB0F1820BE3}" type="presParOf" srcId="{C44D3855-4603-4862-80D6-F26E75EB754C}" destId="{FF36F044-7DC5-4F35-B6E9-F38ABF5F0714}" srcOrd="1" destOrd="0" presId="urn:microsoft.com/office/officeart/2005/8/layout/hierarchy1"/>
    <dgm:cxn modelId="{FA514C7B-2D93-46F5-8A31-A9B896D5C46E}" type="presParOf" srcId="{FF36F044-7DC5-4F35-B6E9-F38ABF5F0714}" destId="{F6AD0DAA-D42A-4C56-B952-6F579647E339}" srcOrd="0" destOrd="0" presId="urn:microsoft.com/office/officeart/2005/8/layout/hierarchy1"/>
    <dgm:cxn modelId="{6E52E2C2-C1C2-4895-859D-AC542B84053C}" type="presParOf" srcId="{F6AD0DAA-D42A-4C56-B952-6F579647E339}" destId="{79F21A44-3C02-4A6E-8841-F6BE682EAA67}" srcOrd="0" destOrd="0" presId="urn:microsoft.com/office/officeart/2005/8/layout/hierarchy1"/>
    <dgm:cxn modelId="{7BFD2831-1234-4B8D-8826-9AEC65141B81}" type="presParOf" srcId="{F6AD0DAA-D42A-4C56-B952-6F579647E339}" destId="{B7508795-4171-4785-B365-1345AF7E0A78}" srcOrd="1" destOrd="0" presId="urn:microsoft.com/office/officeart/2005/8/layout/hierarchy1"/>
    <dgm:cxn modelId="{07EDC2CB-F54C-4627-B6A4-E4BB44E1033D}" type="presParOf" srcId="{FF36F044-7DC5-4F35-B6E9-F38ABF5F0714}" destId="{F16BABE7-DB80-4149-88E5-FE6B87F2C73F}" srcOrd="1" destOrd="0" presId="urn:microsoft.com/office/officeart/2005/8/layout/hierarchy1"/>
    <dgm:cxn modelId="{6A46637F-23E5-45DA-B20F-58C283DE7FEE}" type="presParOf" srcId="{85A18B45-3D81-4215-92FF-7D68C36BF6E1}" destId="{ADABA428-A301-4C09-BCE7-235A8C6B6CA1}" srcOrd="1" destOrd="0" presId="urn:microsoft.com/office/officeart/2005/8/layout/hierarchy1"/>
    <dgm:cxn modelId="{0EB4D52D-4417-421C-B338-8590DC20B740}" type="presParOf" srcId="{ADABA428-A301-4C09-BCE7-235A8C6B6CA1}" destId="{991626B5-AD3A-4FB4-A0F3-4FCDEEEB29E6}" srcOrd="0" destOrd="0" presId="urn:microsoft.com/office/officeart/2005/8/layout/hierarchy1"/>
    <dgm:cxn modelId="{D401F562-798B-49AF-9FA5-625995C3F3C5}" type="presParOf" srcId="{991626B5-AD3A-4FB4-A0F3-4FCDEEEB29E6}" destId="{D99DE863-8A34-4C10-BCE3-E7B0372489CE}" srcOrd="0" destOrd="0" presId="urn:microsoft.com/office/officeart/2005/8/layout/hierarchy1"/>
    <dgm:cxn modelId="{F6FF4469-969F-445B-8C26-5424066F399F}" type="presParOf" srcId="{991626B5-AD3A-4FB4-A0F3-4FCDEEEB29E6}" destId="{DADAD218-409A-4B8B-AA8E-38D6F7BCF3F4}" srcOrd="1" destOrd="0" presId="urn:microsoft.com/office/officeart/2005/8/layout/hierarchy1"/>
    <dgm:cxn modelId="{14638B65-CB7B-49E1-981F-23FD95712373}" type="presParOf" srcId="{ADABA428-A301-4C09-BCE7-235A8C6B6CA1}" destId="{C76FD8FD-5B1A-4798-AF6F-29D3B2A2F927}" srcOrd="1" destOrd="0" presId="urn:microsoft.com/office/officeart/2005/8/layout/hierarchy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78DE85B-5148-4FC6-9B7B-8E8EF4DA7F15}" type="doc">
      <dgm:prSet loTypeId="urn:microsoft.com/office/officeart/2008/layout/VerticalCurvedList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E5C252F3-48E5-4833-93F7-399B081B7A09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ru-RU" sz="1600" b="0" u="none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	</a:t>
          </a:r>
          <a:r>
            <a:rPr lang="ru-RU" sz="1800" b="1" i="1" u="none" dirty="0" smtClean="0">
              <a:solidFill>
                <a:srgbClr val="000066"/>
              </a:solidFill>
              <a:effectLst/>
              <a:latin typeface="Constantia" panose="02030602050306030303" pitchFamily="18" charset="0"/>
              <a:cs typeface="Times New Roman" panose="02020603050405020304" pitchFamily="18" charset="0"/>
            </a:rPr>
            <a:t>Главное звено бюджетной системы. Оно выражает экономические денежные отношения, опосредствующие процесс образования и использования централизованного фонда денежных средств государства, разрабатывается Правительством Российской Федерации и утверждается Федеральным собранием в форме Федерального закона</a:t>
          </a:r>
          <a:endParaRPr lang="ru-RU" sz="1800" b="1" i="1" u="none" dirty="0">
            <a:solidFill>
              <a:srgbClr val="000066"/>
            </a:solidFill>
            <a:effectLst/>
            <a:latin typeface="Constantia" panose="02030602050306030303" pitchFamily="18" charset="0"/>
            <a:cs typeface="Times New Roman" panose="02020603050405020304" pitchFamily="18" charset="0"/>
          </a:endParaRPr>
        </a:p>
      </dgm:t>
    </dgm:pt>
    <dgm:pt modelId="{6117BC0C-14C3-4C3A-B20B-9CBB112D08D1}" type="parTrans" cxnId="{54DD2A60-87B8-42AF-9D79-1849E9DE2826}">
      <dgm:prSet/>
      <dgm:spPr/>
      <dgm:t>
        <a:bodyPr/>
        <a:lstStyle/>
        <a:p>
          <a:endParaRPr lang="ru-RU"/>
        </a:p>
      </dgm:t>
    </dgm:pt>
    <dgm:pt modelId="{04A30036-3526-4674-AEED-6D35C5DA6F66}" type="sibTrans" cxnId="{54DD2A60-87B8-42AF-9D79-1849E9DE2826}">
      <dgm:prSet/>
      <dgm:spPr/>
      <dgm:t>
        <a:bodyPr/>
        <a:lstStyle/>
        <a:p>
          <a:endParaRPr lang="ru-RU"/>
        </a:p>
      </dgm:t>
    </dgm:pt>
    <dgm:pt modelId="{42081B8D-137B-41A4-A403-09713B5C0B95}">
      <dgm:prSet phldrT="[Текст]" custT="1"/>
      <dgm:spPr/>
      <dgm:t>
        <a:bodyPr/>
        <a:lstStyle/>
        <a:p>
          <a:pPr algn="l"/>
          <a:r>
            <a:rPr lang="ru-RU" sz="1600" b="0" u="none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	</a:t>
          </a:r>
          <a:r>
            <a:rPr lang="ru-RU" sz="1800" b="1" i="1" u="none" dirty="0" smtClean="0">
              <a:solidFill>
                <a:srgbClr val="000066"/>
              </a:solidFill>
              <a:latin typeface="Constantia" panose="02030602050306030303" pitchFamily="18" charset="0"/>
              <a:cs typeface="Times New Roman" panose="02020603050405020304" pitchFamily="18" charset="0"/>
            </a:rPr>
            <a:t>Это форма образования и расходования фонда денежных средств, предназначенных для исполнения расходных обязательств соответствующего субъекта Российской Федерации. Разрабатывается Исполнительным органом субъекта Российской Федерации и утверждается Законодательным органом субъекта </a:t>
          </a:r>
          <a:endParaRPr lang="ru-RU" sz="1800" b="1" i="1" u="none" dirty="0">
            <a:solidFill>
              <a:srgbClr val="000066"/>
            </a:solidFill>
            <a:latin typeface="Constantia" panose="02030602050306030303" pitchFamily="18" charset="0"/>
            <a:cs typeface="Times New Roman" panose="02020603050405020304" pitchFamily="18" charset="0"/>
          </a:endParaRPr>
        </a:p>
      </dgm:t>
    </dgm:pt>
    <dgm:pt modelId="{D1A651D5-E3C4-4C1C-8DE5-F4AC54A91697}" type="parTrans" cxnId="{5F445D37-EBE6-48C7-A8FF-06CE75F22EA3}">
      <dgm:prSet/>
      <dgm:spPr/>
      <dgm:t>
        <a:bodyPr/>
        <a:lstStyle/>
        <a:p>
          <a:endParaRPr lang="ru-RU"/>
        </a:p>
      </dgm:t>
    </dgm:pt>
    <dgm:pt modelId="{C7995B85-A892-45F1-95EE-7BB3F16533AE}" type="sibTrans" cxnId="{5F445D37-EBE6-48C7-A8FF-06CE75F22EA3}">
      <dgm:prSet/>
      <dgm:spPr/>
      <dgm:t>
        <a:bodyPr/>
        <a:lstStyle/>
        <a:p>
          <a:endParaRPr lang="ru-RU"/>
        </a:p>
      </dgm:t>
    </dgm:pt>
    <dgm:pt modelId="{79D1B1C1-4403-4AB1-A715-47486A0E0E51}">
      <dgm:prSet phldrT="[Текст]" custT="1"/>
      <dgm:spPr/>
      <dgm:t>
        <a:bodyPr/>
        <a:lstStyle/>
        <a:p>
          <a:r>
            <a:rPr lang="ru-RU" sz="1600" b="0" u="none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	</a:t>
          </a:r>
          <a:r>
            <a:rPr lang="ru-RU" sz="1800" b="1" i="1" u="none" dirty="0" smtClean="0">
              <a:solidFill>
                <a:srgbClr val="000066"/>
              </a:solidFill>
              <a:latin typeface="Constantia" panose="02030602050306030303" pitchFamily="18" charset="0"/>
              <a:cs typeface="Times New Roman" panose="02020603050405020304" pitchFamily="18" charset="0"/>
            </a:rPr>
            <a:t>Бюджет муниципального образования - форма образования и расходования денежных средств, предназначенных для финансового обеспечения задач и функций местного самоуправления. Формирование, утверждение бюджета осуществляют органы местного самоуправления</a:t>
          </a:r>
          <a:endParaRPr lang="ru-RU" sz="1800" b="1" i="1" u="none" dirty="0">
            <a:solidFill>
              <a:srgbClr val="000066"/>
            </a:solidFill>
            <a:latin typeface="Constantia" panose="02030602050306030303" pitchFamily="18" charset="0"/>
            <a:cs typeface="Times New Roman" panose="02020603050405020304" pitchFamily="18" charset="0"/>
          </a:endParaRPr>
        </a:p>
      </dgm:t>
    </dgm:pt>
    <dgm:pt modelId="{EFC073F5-0A6F-4098-B810-13C57B576797}" type="parTrans" cxnId="{841A8B57-D899-44BA-82FE-564589074813}">
      <dgm:prSet/>
      <dgm:spPr/>
      <dgm:t>
        <a:bodyPr/>
        <a:lstStyle/>
        <a:p>
          <a:endParaRPr lang="ru-RU"/>
        </a:p>
      </dgm:t>
    </dgm:pt>
    <dgm:pt modelId="{8B97B777-3919-408D-8AEE-D099BB053254}" type="sibTrans" cxnId="{841A8B57-D899-44BA-82FE-564589074813}">
      <dgm:prSet/>
      <dgm:spPr/>
      <dgm:t>
        <a:bodyPr/>
        <a:lstStyle/>
        <a:p>
          <a:endParaRPr lang="ru-RU"/>
        </a:p>
      </dgm:t>
    </dgm:pt>
    <dgm:pt modelId="{482BC9C3-100A-470B-9818-FDA01F4DE61C}" type="pres">
      <dgm:prSet presAssocID="{278DE85B-5148-4FC6-9B7B-8E8EF4DA7F15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1715A377-2FDB-4C35-9124-14BB0AE67097}" type="pres">
      <dgm:prSet presAssocID="{278DE85B-5148-4FC6-9B7B-8E8EF4DA7F15}" presName="Name1" presStyleCnt="0"/>
      <dgm:spPr/>
      <dgm:t>
        <a:bodyPr/>
        <a:lstStyle/>
        <a:p>
          <a:endParaRPr lang="ru-RU"/>
        </a:p>
      </dgm:t>
    </dgm:pt>
    <dgm:pt modelId="{1A7619F8-26D9-49BF-9B40-1A87AC05705E}" type="pres">
      <dgm:prSet presAssocID="{278DE85B-5148-4FC6-9B7B-8E8EF4DA7F15}" presName="cycle" presStyleCnt="0"/>
      <dgm:spPr/>
      <dgm:t>
        <a:bodyPr/>
        <a:lstStyle/>
        <a:p>
          <a:endParaRPr lang="ru-RU"/>
        </a:p>
      </dgm:t>
    </dgm:pt>
    <dgm:pt modelId="{D5AB8E35-4B97-441C-9CE2-9E21C2C7D1D4}" type="pres">
      <dgm:prSet presAssocID="{278DE85B-5148-4FC6-9B7B-8E8EF4DA7F15}" presName="srcNode" presStyleLbl="node1" presStyleIdx="0" presStyleCnt="3"/>
      <dgm:spPr/>
      <dgm:t>
        <a:bodyPr/>
        <a:lstStyle/>
        <a:p>
          <a:endParaRPr lang="ru-RU"/>
        </a:p>
      </dgm:t>
    </dgm:pt>
    <dgm:pt modelId="{DFC23A2F-8035-40B1-917A-C7590769F714}" type="pres">
      <dgm:prSet presAssocID="{278DE85B-5148-4FC6-9B7B-8E8EF4DA7F15}" presName="conn" presStyleLbl="parChTrans1D2" presStyleIdx="0" presStyleCnt="1"/>
      <dgm:spPr/>
      <dgm:t>
        <a:bodyPr/>
        <a:lstStyle/>
        <a:p>
          <a:endParaRPr lang="ru-RU"/>
        </a:p>
      </dgm:t>
    </dgm:pt>
    <dgm:pt modelId="{58BDEBCE-B353-4E21-A24A-8E90B4A90D6C}" type="pres">
      <dgm:prSet presAssocID="{278DE85B-5148-4FC6-9B7B-8E8EF4DA7F15}" presName="extraNode" presStyleLbl="node1" presStyleIdx="0" presStyleCnt="3"/>
      <dgm:spPr/>
      <dgm:t>
        <a:bodyPr/>
        <a:lstStyle/>
        <a:p>
          <a:endParaRPr lang="ru-RU"/>
        </a:p>
      </dgm:t>
    </dgm:pt>
    <dgm:pt modelId="{93575030-467C-4E34-8A51-02E17CDE4532}" type="pres">
      <dgm:prSet presAssocID="{278DE85B-5148-4FC6-9B7B-8E8EF4DA7F15}" presName="dstNode" presStyleLbl="node1" presStyleIdx="0" presStyleCnt="3"/>
      <dgm:spPr/>
      <dgm:t>
        <a:bodyPr/>
        <a:lstStyle/>
        <a:p>
          <a:endParaRPr lang="ru-RU"/>
        </a:p>
      </dgm:t>
    </dgm:pt>
    <dgm:pt modelId="{1799F960-072A-477B-A367-6CBF053F35AB}" type="pres">
      <dgm:prSet presAssocID="{E5C252F3-48E5-4833-93F7-399B081B7A09}" presName="text_1" presStyleLbl="node1" presStyleIdx="0" presStyleCnt="3" custScaleX="89555" custScaleY="159301" custLinFactNeighborX="-1826" custLinFactNeighborY="-193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5E7EDB-4125-4377-8D1A-2183D3CBB4B9}" type="pres">
      <dgm:prSet presAssocID="{E5C252F3-48E5-4833-93F7-399B081B7A09}" presName="accent_1" presStyleCnt="0"/>
      <dgm:spPr/>
      <dgm:t>
        <a:bodyPr/>
        <a:lstStyle/>
        <a:p>
          <a:endParaRPr lang="ru-RU"/>
        </a:p>
      </dgm:t>
    </dgm:pt>
    <dgm:pt modelId="{7F642949-8CBC-400F-BF4E-B9FECAD569BD}" type="pres">
      <dgm:prSet presAssocID="{E5C252F3-48E5-4833-93F7-399B081B7A09}" presName="accentRepeatNode" presStyleLbl="solidFgAcc1" presStyleIdx="0" presStyleCnt="3" custScaleX="144078" custScaleY="122766" custLinFactNeighborX="-24498" custLinFactNeighborY="-12930"/>
      <dgm:spPr>
        <a:ln w="76200">
          <a:solidFill>
            <a:schemeClr val="accent5">
              <a:lumMod val="60000"/>
              <a:lumOff val="40000"/>
            </a:schemeClr>
          </a:solidFill>
        </a:ln>
      </dgm:spPr>
      <dgm:t>
        <a:bodyPr/>
        <a:lstStyle/>
        <a:p>
          <a:endParaRPr lang="ru-RU"/>
        </a:p>
      </dgm:t>
    </dgm:pt>
    <dgm:pt modelId="{C6587469-84A0-4EDD-B108-BBD642C2F240}" type="pres">
      <dgm:prSet presAssocID="{42081B8D-137B-41A4-A403-09713B5C0B95}" presName="text_2" presStyleLbl="node1" presStyleIdx="1" presStyleCnt="3" custScaleX="80345" custScaleY="162056" custLinFactNeighborX="-14248" custLinFactNeighborY="70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61EF2D-7692-46B1-A26B-49BC730ABB6B}" type="pres">
      <dgm:prSet presAssocID="{42081B8D-137B-41A4-A403-09713B5C0B95}" presName="accent_2" presStyleCnt="0"/>
      <dgm:spPr/>
      <dgm:t>
        <a:bodyPr/>
        <a:lstStyle/>
        <a:p>
          <a:endParaRPr lang="ru-RU"/>
        </a:p>
      </dgm:t>
    </dgm:pt>
    <dgm:pt modelId="{CDF6AD55-B3DB-4629-B572-13BFC88A574F}" type="pres">
      <dgm:prSet presAssocID="{42081B8D-137B-41A4-A403-09713B5C0B95}" presName="accentRepeatNode" presStyleLbl="solidFgAcc1" presStyleIdx="1" presStyleCnt="3" custScaleX="139444" custScaleY="120864" custLinFactNeighborX="-56846" custLinFactNeighborY="-3539"/>
      <dgm:spPr>
        <a:ln w="76200"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ru-RU"/>
        </a:p>
      </dgm:t>
    </dgm:pt>
    <dgm:pt modelId="{C9690339-BF8E-4E62-B961-6B80C37DFE54}" type="pres">
      <dgm:prSet presAssocID="{79D1B1C1-4403-4AB1-A715-47486A0E0E51}" presName="text_3" presStyleLbl="node1" presStyleIdx="2" presStyleCnt="3" custScaleX="89342" custScaleY="130659" custLinFactNeighborX="-1750" custLinFactNeighborY="181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905F31-C01B-478C-A3E8-41299C345053}" type="pres">
      <dgm:prSet presAssocID="{79D1B1C1-4403-4AB1-A715-47486A0E0E51}" presName="accent_3" presStyleCnt="0"/>
      <dgm:spPr/>
      <dgm:t>
        <a:bodyPr/>
        <a:lstStyle/>
        <a:p>
          <a:endParaRPr lang="ru-RU"/>
        </a:p>
      </dgm:t>
    </dgm:pt>
    <dgm:pt modelId="{5A569362-7E84-40E2-9F51-E368D6021D67}" type="pres">
      <dgm:prSet presAssocID="{79D1B1C1-4403-4AB1-A715-47486A0E0E51}" presName="accentRepeatNode" presStyleLbl="solidFgAcc1" presStyleIdx="2" presStyleCnt="3" custScaleX="145162" custScaleY="122202" custLinFactNeighborX="-13801" custLinFactNeighborY="14624"/>
      <dgm:spPr>
        <a:ln w="76200">
          <a:solidFill>
            <a:srgbClr val="99CC00"/>
          </a:solidFill>
        </a:ln>
      </dgm:spPr>
      <dgm:t>
        <a:bodyPr/>
        <a:lstStyle/>
        <a:p>
          <a:endParaRPr lang="ru-RU"/>
        </a:p>
      </dgm:t>
    </dgm:pt>
  </dgm:ptLst>
  <dgm:cxnLst>
    <dgm:cxn modelId="{DAB97B30-7C5A-4EF2-860B-8E7BC7946646}" type="presOf" srcId="{E5C252F3-48E5-4833-93F7-399B081B7A09}" destId="{1799F960-072A-477B-A367-6CBF053F35AB}" srcOrd="0" destOrd="0" presId="urn:microsoft.com/office/officeart/2008/layout/VerticalCurvedList"/>
    <dgm:cxn modelId="{54DD2A60-87B8-42AF-9D79-1849E9DE2826}" srcId="{278DE85B-5148-4FC6-9B7B-8E8EF4DA7F15}" destId="{E5C252F3-48E5-4833-93F7-399B081B7A09}" srcOrd="0" destOrd="0" parTransId="{6117BC0C-14C3-4C3A-B20B-9CBB112D08D1}" sibTransId="{04A30036-3526-4674-AEED-6D35C5DA6F66}"/>
    <dgm:cxn modelId="{0D74386C-6B98-41CF-9C6E-C71F03191C37}" type="presOf" srcId="{278DE85B-5148-4FC6-9B7B-8E8EF4DA7F15}" destId="{482BC9C3-100A-470B-9818-FDA01F4DE61C}" srcOrd="0" destOrd="0" presId="urn:microsoft.com/office/officeart/2008/layout/VerticalCurvedList"/>
    <dgm:cxn modelId="{CD3F900E-95B0-4DEA-8001-D535EE071845}" type="presOf" srcId="{04A30036-3526-4674-AEED-6D35C5DA6F66}" destId="{DFC23A2F-8035-40B1-917A-C7590769F714}" srcOrd="0" destOrd="0" presId="urn:microsoft.com/office/officeart/2008/layout/VerticalCurvedList"/>
    <dgm:cxn modelId="{841A8B57-D899-44BA-82FE-564589074813}" srcId="{278DE85B-5148-4FC6-9B7B-8E8EF4DA7F15}" destId="{79D1B1C1-4403-4AB1-A715-47486A0E0E51}" srcOrd="2" destOrd="0" parTransId="{EFC073F5-0A6F-4098-B810-13C57B576797}" sibTransId="{8B97B777-3919-408D-8AEE-D099BB053254}"/>
    <dgm:cxn modelId="{5F445D37-EBE6-48C7-A8FF-06CE75F22EA3}" srcId="{278DE85B-5148-4FC6-9B7B-8E8EF4DA7F15}" destId="{42081B8D-137B-41A4-A403-09713B5C0B95}" srcOrd="1" destOrd="0" parTransId="{D1A651D5-E3C4-4C1C-8DE5-F4AC54A91697}" sibTransId="{C7995B85-A892-45F1-95EE-7BB3F16533AE}"/>
    <dgm:cxn modelId="{A080630D-AAF8-4C12-8642-380CF7046273}" type="presOf" srcId="{79D1B1C1-4403-4AB1-A715-47486A0E0E51}" destId="{C9690339-BF8E-4E62-B961-6B80C37DFE54}" srcOrd="0" destOrd="0" presId="urn:microsoft.com/office/officeart/2008/layout/VerticalCurvedList"/>
    <dgm:cxn modelId="{E6085F64-75FF-40A4-8E66-33D506D020F7}" type="presOf" srcId="{42081B8D-137B-41A4-A403-09713B5C0B95}" destId="{C6587469-84A0-4EDD-B108-BBD642C2F240}" srcOrd="0" destOrd="0" presId="urn:microsoft.com/office/officeart/2008/layout/VerticalCurvedList"/>
    <dgm:cxn modelId="{6F5BB58E-B48C-4787-BD67-B84458773841}" type="presParOf" srcId="{482BC9C3-100A-470B-9818-FDA01F4DE61C}" destId="{1715A377-2FDB-4C35-9124-14BB0AE67097}" srcOrd="0" destOrd="0" presId="urn:microsoft.com/office/officeart/2008/layout/VerticalCurvedList"/>
    <dgm:cxn modelId="{9C076512-A68D-423F-A04F-9A075CABBA13}" type="presParOf" srcId="{1715A377-2FDB-4C35-9124-14BB0AE67097}" destId="{1A7619F8-26D9-49BF-9B40-1A87AC05705E}" srcOrd="0" destOrd="0" presId="urn:microsoft.com/office/officeart/2008/layout/VerticalCurvedList"/>
    <dgm:cxn modelId="{A2C4A494-9A13-4EFE-9DAB-33810EABB6A9}" type="presParOf" srcId="{1A7619F8-26D9-49BF-9B40-1A87AC05705E}" destId="{D5AB8E35-4B97-441C-9CE2-9E21C2C7D1D4}" srcOrd="0" destOrd="0" presId="urn:microsoft.com/office/officeart/2008/layout/VerticalCurvedList"/>
    <dgm:cxn modelId="{7BB316F8-F613-4164-960C-E5F8B1ACFC4F}" type="presParOf" srcId="{1A7619F8-26D9-49BF-9B40-1A87AC05705E}" destId="{DFC23A2F-8035-40B1-917A-C7590769F714}" srcOrd="1" destOrd="0" presId="urn:microsoft.com/office/officeart/2008/layout/VerticalCurvedList"/>
    <dgm:cxn modelId="{37F00154-7379-4B98-B001-6D940B7C4A25}" type="presParOf" srcId="{1A7619F8-26D9-49BF-9B40-1A87AC05705E}" destId="{58BDEBCE-B353-4E21-A24A-8E90B4A90D6C}" srcOrd="2" destOrd="0" presId="urn:microsoft.com/office/officeart/2008/layout/VerticalCurvedList"/>
    <dgm:cxn modelId="{6261309A-8C39-4555-9696-87E749DE06F7}" type="presParOf" srcId="{1A7619F8-26D9-49BF-9B40-1A87AC05705E}" destId="{93575030-467C-4E34-8A51-02E17CDE4532}" srcOrd="3" destOrd="0" presId="urn:microsoft.com/office/officeart/2008/layout/VerticalCurvedList"/>
    <dgm:cxn modelId="{8091CB85-C20A-48BD-A89F-CB82084CACDB}" type="presParOf" srcId="{1715A377-2FDB-4C35-9124-14BB0AE67097}" destId="{1799F960-072A-477B-A367-6CBF053F35AB}" srcOrd="1" destOrd="0" presId="urn:microsoft.com/office/officeart/2008/layout/VerticalCurvedList"/>
    <dgm:cxn modelId="{C8204375-33CC-41C5-87DA-DD45618D051D}" type="presParOf" srcId="{1715A377-2FDB-4C35-9124-14BB0AE67097}" destId="{995E7EDB-4125-4377-8D1A-2183D3CBB4B9}" srcOrd="2" destOrd="0" presId="urn:microsoft.com/office/officeart/2008/layout/VerticalCurvedList"/>
    <dgm:cxn modelId="{A1209F11-F293-4087-AFE6-F9F90828E435}" type="presParOf" srcId="{995E7EDB-4125-4377-8D1A-2183D3CBB4B9}" destId="{7F642949-8CBC-400F-BF4E-B9FECAD569BD}" srcOrd="0" destOrd="0" presId="urn:microsoft.com/office/officeart/2008/layout/VerticalCurvedList"/>
    <dgm:cxn modelId="{3E7018C0-4154-42C5-A40A-260B20AD6E01}" type="presParOf" srcId="{1715A377-2FDB-4C35-9124-14BB0AE67097}" destId="{C6587469-84A0-4EDD-B108-BBD642C2F240}" srcOrd="3" destOrd="0" presId="urn:microsoft.com/office/officeart/2008/layout/VerticalCurvedList"/>
    <dgm:cxn modelId="{64F8AE9A-A347-4682-8731-3C9E75105438}" type="presParOf" srcId="{1715A377-2FDB-4C35-9124-14BB0AE67097}" destId="{4161EF2D-7692-46B1-A26B-49BC730ABB6B}" srcOrd="4" destOrd="0" presId="urn:microsoft.com/office/officeart/2008/layout/VerticalCurvedList"/>
    <dgm:cxn modelId="{C7703377-7732-4E90-A281-0C4AA3B5B57C}" type="presParOf" srcId="{4161EF2D-7692-46B1-A26B-49BC730ABB6B}" destId="{CDF6AD55-B3DB-4629-B572-13BFC88A574F}" srcOrd="0" destOrd="0" presId="urn:microsoft.com/office/officeart/2008/layout/VerticalCurvedList"/>
    <dgm:cxn modelId="{FBE7A4BA-F7D7-43C0-BA2C-02AF148929B9}" type="presParOf" srcId="{1715A377-2FDB-4C35-9124-14BB0AE67097}" destId="{C9690339-BF8E-4E62-B961-6B80C37DFE54}" srcOrd="5" destOrd="0" presId="urn:microsoft.com/office/officeart/2008/layout/VerticalCurvedList"/>
    <dgm:cxn modelId="{73B1CF36-FE26-43EC-B5D0-8C3F981D5EFD}" type="presParOf" srcId="{1715A377-2FDB-4C35-9124-14BB0AE67097}" destId="{F1905F31-C01B-478C-A3E8-41299C345053}" srcOrd="6" destOrd="0" presId="urn:microsoft.com/office/officeart/2008/layout/VerticalCurvedList"/>
    <dgm:cxn modelId="{011840F3-6275-407E-AF8D-ECC53E92225A}" type="presParOf" srcId="{F1905F31-C01B-478C-A3E8-41299C345053}" destId="{5A569362-7E84-40E2-9F51-E368D6021D6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EA4C142-FED8-42EE-BEBA-3C44BED7EC22}" type="doc">
      <dgm:prSet loTypeId="urn:microsoft.com/office/officeart/2008/layout/RadialCluster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B13F08A-FFCC-4E4C-83D2-BB9DA958437D}">
      <dgm:prSet phldrT="[Текст]" custT="1"/>
      <dgm:spPr>
        <a:xfrm>
          <a:off x="2328246" y="236821"/>
          <a:ext cx="3459178" cy="1613828"/>
        </a:xfrm>
        <a:prstGeom prst="roundRect">
          <a:avLst/>
        </a:prstGeom>
        <a:gradFill flip="none" rotWithShape="1">
          <a:gsLst>
            <a:gs pos="0">
              <a:srgbClr val="336699">
                <a:lumMod val="0"/>
                <a:lumOff val="100000"/>
              </a:srgbClr>
            </a:gs>
            <a:gs pos="59000">
              <a:srgbClr val="336699">
                <a:lumMod val="0"/>
                <a:lumOff val="100000"/>
              </a:srgbClr>
            </a:gs>
            <a:gs pos="100000">
              <a:srgbClr val="336699">
                <a:lumMod val="100000"/>
              </a:srgbClr>
            </a:gs>
          </a:gsLst>
          <a:path path="circle">
            <a:fillToRect l="50000" t="-80000" r="50000" b="180000"/>
          </a:path>
          <a:tileRect/>
        </a:gradFill>
        <a:ln>
          <a:solidFill>
            <a:scrgbClr r="0" g="0" b="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ru-RU" altLang="ru-RU" sz="2000" b="1" i="1" dirty="0" smtClean="0">
              <a:solidFill>
                <a:srgbClr val="7030A0"/>
              </a:solidFill>
              <a:latin typeface="Constantia" panose="02030602050306030303" pitchFamily="18" charset="0"/>
              <a:ea typeface="+mn-ea"/>
              <a:cs typeface="+mn-cs"/>
            </a:rPr>
            <a:t>ДОХОДЫ БЮДЖЕТА </a:t>
          </a:r>
          <a:r>
            <a:rPr lang="ru-RU" altLang="ru-RU" sz="2000" b="1" i="1" dirty="0" smtClean="0">
              <a:solidFill>
                <a:srgbClr val="000066"/>
              </a:solidFill>
              <a:latin typeface="Constantia" panose="02030602050306030303" pitchFamily="18" charset="0"/>
              <a:ea typeface="+mn-ea"/>
              <a:cs typeface="+mn-cs"/>
            </a:rPr>
            <a:t>-</a:t>
          </a:r>
          <a:r>
            <a:rPr lang="ru-RU" altLang="ru-RU" sz="2000" b="1" i="1" dirty="0" smtClean="0">
              <a:solidFill>
                <a:srgbClr val="000066"/>
              </a:solidFill>
              <a:latin typeface="Constantia" panose="02030602050306030303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altLang="ru-RU" sz="1800" b="1" i="1" dirty="0" smtClean="0">
              <a:solidFill>
                <a:srgbClr val="000066"/>
              </a:solidFill>
              <a:latin typeface="Constantia" panose="02030602050306030303" pitchFamily="18" charset="0"/>
              <a:ea typeface="+mn-ea"/>
              <a:cs typeface="Times New Roman" panose="02020603050405020304" pitchFamily="18" charset="0"/>
            </a:rPr>
            <a:t>денежные средства, поступающие в безвозмездном и безвозвратном порядке в соответствии с законодательством Российской Федерации в распоряжение органов местного самоуправления</a:t>
          </a:r>
          <a:endParaRPr lang="ru-RU" sz="1800" b="1" i="1" dirty="0">
            <a:solidFill>
              <a:srgbClr val="000066"/>
            </a:solidFill>
            <a:latin typeface="Constantia" panose="02030602050306030303" pitchFamily="18" charset="0"/>
            <a:ea typeface="+mn-ea"/>
            <a:cs typeface="+mn-cs"/>
          </a:endParaRPr>
        </a:p>
      </dgm:t>
    </dgm:pt>
    <dgm:pt modelId="{118317BE-B5A9-4D82-9BF0-4D6A67810841}" type="parTrans" cxnId="{D759C21D-D1BB-427F-8440-0F8A9EB9107D}">
      <dgm:prSet/>
      <dgm:spPr/>
      <dgm:t>
        <a:bodyPr/>
        <a:lstStyle/>
        <a:p>
          <a:endParaRPr lang="ru-RU"/>
        </a:p>
      </dgm:t>
    </dgm:pt>
    <dgm:pt modelId="{E6AF7D9A-E0FD-4AE1-A709-F3D9F0C093DA}" type="sibTrans" cxnId="{D759C21D-D1BB-427F-8440-0F8A9EB9107D}">
      <dgm:prSet/>
      <dgm:spPr/>
      <dgm:t>
        <a:bodyPr/>
        <a:lstStyle/>
        <a:p>
          <a:endParaRPr lang="ru-RU"/>
        </a:p>
      </dgm:t>
    </dgm:pt>
    <dgm:pt modelId="{365A8B33-9EFC-4F3D-B0C9-DE1CC1C174D7}">
      <dgm:prSet phldrT="[Текст]" custT="1"/>
      <dgm:spPr>
        <a:xfrm>
          <a:off x="3038738" y="2841915"/>
          <a:ext cx="2106192" cy="1614389"/>
        </a:xfrm>
        <a:prstGeom prst="roundRect">
          <a:avLst/>
        </a:prstGeom>
        <a:gradFill flip="none" rotWithShape="1">
          <a:gsLst>
            <a:gs pos="0">
              <a:srgbClr val="336699">
                <a:lumMod val="0"/>
                <a:lumOff val="100000"/>
              </a:srgbClr>
            </a:gs>
            <a:gs pos="65000">
              <a:srgbClr val="336699">
                <a:lumMod val="0"/>
                <a:lumOff val="100000"/>
              </a:srgbClr>
            </a:gs>
            <a:gs pos="100000">
              <a:srgbClr val="336699">
                <a:lumMod val="100000"/>
              </a:srgbClr>
            </a:gs>
          </a:gsLst>
          <a:path path="circle">
            <a:fillToRect l="50000" t="-80000" r="50000" b="180000"/>
          </a:path>
          <a:tileRect/>
        </a:gradFill>
        <a:ln>
          <a:solidFill>
            <a:scrgbClr r="0" g="0" b="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ru-RU" altLang="ru-RU" sz="1600" b="1" i="1" dirty="0" smtClean="0">
              <a:solidFill>
                <a:srgbClr val="7030A0"/>
              </a:solidFill>
              <a:latin typeface="Constantia" panose="02030602050306030303" pitchFamily="18" charset="0"/>
              <a:ea typeface="+mn-ea"/>
              <a:cs typeface="+mn-cs"/>
            </a:rPr>
            <a:t>НАЛОГОВЫЕ ДОХОДЫ</a:t>
          </a:r>
        </a:p>
        <a:p>
          <a:r>
            <a:rPr lang="ru-RU" altLang="ru-RU" sz="1600" b="1" i="1" dirty="0" smtClean="0">
              <a:solidFill>
                <a:srgbClr val="000066"/>
              </a:solidFill>
              <a:latin typeface="Constantia" panose="02030602050306030303" pitchFamily="18" charset="0"/>
              <a:ea typeface="+mn-ea"/>
              <a:cs typeface="Times New Roman" panose="02020603050405020304" pitchFamily="18" charset="0"/>
            </a:rPr>
            <a:t>Часть доходов граждан и организаций, которые они обязаны платить государству (налог на доходы физических лиц,  налоги на имущество, налог на совокупный доход и другие)</a:t>
          </a:r>
          <a:endParaRPr lang="ru-RU" sz="1600" b="1" i="1" dirty="0">
            <a:solidFill>
              <a:srgbClr val="000066"/>
            </a:solidFill>
            <a:latin typeface="Constantia" panose="02030602050306030303" pitchFamily="18" charset="0"/>
            <a:ea typeface="+mn-ea"/>
            <a:cs typeface="+mn-cs"/>
          </a:endParaRPr>
        </a:p>
      </dgm:t>
    </dgm:pt>
    <dgm:pt modelId="{6DAF7DBB-BC3F-4B3E-9599-F8C91CA5EDAF}" type="parTrans" cxnId="{C913D17A-13BD-4567-B122-C5569C8D21ED}">
      <dgm:prSet/>
      <dgm:spPr>
        <a:xfrm rot="5355141">
          <a:off x="3579158" y="2346282"/>
          <a:ext cx="99135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91351" y="0"/>
              </a:lnTo>
            </a:path>
          </a:pathLst>
        </a:custGeom>
        <a:noFill/>
        <a:ln w="25400" cap="flat" cmpd="sng" algn="ctr">
          <a:solidFill>
            <a:scrgbClr r="0" g="0" b="0"/>
          </a:solidFill>
          <a:prstDash val="solid"/>
          <a:headEnd type="none"/>
          <a:tailEnd type="stealth"/>
        </a:ln>
        <a:effectLst/>
      </dgm:spPr>
      <dgm:t>
        <a:bodyPr/>
        <a:lstStyle/>
        <a:p>
          <a:endParaRPr lang="ru-RU"/>
        </a:p>
      </dgm:t>
    </dgm:pt>
    <dgm:pt modelId="{B530CC9E-0136-48F4-9AFB-06A26FC70EED}" type="sibTrans" cxnId="{C913D17A-13BD-4567-B122-C5569C8D21ED}">
      <dgm:prSet/>
      <dgm:spPr/>
      <dgm:t>
        <a:bodyPr/>
        <a:lstStyle/>
        <a:p>
          <a:endParaRPr lang="ru-RU"/>
        </a:p>
      </dgm:t>
    </dgm:pt>
    <dgm:pt modelId="{AA6CCC85-8C85-49D6-AB58-B9E3BD636353}">
      <dgm:prSet phldrT="[Текст]" custT="1"/>
      <dgm:spPr>
        <a:gradFill flip="none" rotWithShape="0">
          <a:gsLst>
            <a:gs pos="0">
              <a:srgbClr val="336699">
                <a:lumMod val="0"/>
                <a:lumOff val="100000"/>
              </a:srgbClr>
            </a:gs>
            <a:gs pos="64000">
              <a:srgbClr val="336699">
                <a:lumMod val="0"/>
                <a:lumOff val="100000"/>
              </a:srgbClr>
            </a:gs>
            <a:gs pos="100000">
              <a:srgbClr val="336699">
                <a:lumMod val="100000"/>
              </a:srgbClr>
            </a:gs>
          </a:gsLst>
          <a:path path="circle">
            <a:fillToRect l="50000" t="-80000" r="50000" b="180000"/>
          </a:path>
          <a:tileRect/>
        </a:gradFill>
        <a:ln>
          <a:solidFill>
            <a:scrgbClr r="0" g="0" b="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 prst="coolSlant"/>
        </a:sp3d>
      </dgm:spPr>
      <dgm:t>
        <a:bodyPr/>
        <a:lstStyle/>
        <a:p>
          <a:r>
            <a:rPr lang="ru-RU" altLang="ru-RU" sz="1600" b="1" i="1" dirty="0" smtClean="0">
              <a:solidFill>
                <a:srgbClr val="7030A0"/>
              </a:solidFill>
              <a:latin typeface="Constantia" panose="02030602050306030303" pitchFamily="18" charset="0"/>
              <a:ea typeface="+mn-ea"/>
              <a:cs typeface="+mn-cs"/>
            </a:rPr>
            <a:t>БЕЗВОЗМЕЗДНЫЕ ПОСТУПЛЕНИЯ</a:t>
          </a:r>
        </a:p>
        <a:p>
          <a:r>
            <a:rPr lang="ru-RU" altLang="ru-RU" sz="1600" b="1" i="1" dirty="0" smtClean="0">
              <a:solidFill>
                <a:srgbClr val="000066"/>
              </a:solidFill>
              <a:latin typeface="Constantia" panose="02030602050306030303" pitchFamily="18" charset="0"/>
              <a:ea typeface="+mn-ea"/>
              <a:cs typeface="Times New Roman" panose="02020603050405020304" pitchFamily="18" charset="0"/>
            </a:rPr>
            <a:t>Средства, которые поступают в бюджет безвозмездно из бюджетов других уровней бюджетной системы РФ, безвозмездные перечисления от физических и юридических лиц</a:t>
          </a:r>
          <a:endParaRPr lang="ru-RU" sz="1600" b="1" i="1" dirty="0">
            <a:solidFill>
              <a:srgbClr val="000066"/>
            </a:solidFill>
            <a:latin typeface="Constantia" panose="02030602050306030303" pitchFamily="18" charset="0"/>
            <a:ea typeface="+mn-ea"/>
            <a:cs typeface="+mn-cs"/>
          </a:endParaRPr>
        </a:p>
      </dgm:t>
    </dgm:pt>
    <dgm:pt modelId="{9AC3CE2A-9468-4842-9019-76476C67DB6B}" type="parTrans" cxnId="{9F4B89D8-F380-4784-8D71-7C8F0E33EFF1}">
      <dgm:prSet/>
      <dgm:spPr>
        <a:xfrm rot="2347940">
          <a:off x="4957612" y="2109461"/>
          <a:ext cx="82017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20175" y="0"/>
              </a:lnTo>
            </a:path>
          </a:pathLst>
        </a:custGeom>
        <a:noFill/>
        <a:ln w="25400" cap="flat" cmpd="sng" algn="ctr">
          <a:solidFill>
            <a:scrgbClr r="0" g="0" b="0"/>
          </a:solidFill>
          <a:prstDash val="solid"/>
          <a:headEnd type="none"/>
          <a:tailEnd type="stealth"/>
        </a:ln>
        <a:effectLst/>
      </dgm:spPr>
      <dgm:t>
        <a:bodyPr/>
        <a:lstStyle/>
        <a:p>
          <a:endParaRPr lang="ru-RU"/>
        </a:p>
      </dgm:t>
    </dgm:pt>
    <dgm:pt modelId="{FCF9BA4C-39FC-4E9C-B825-AB05670E64BE}" type="sibTrans" cxnId="{9F4B89D8-F380-4784-8D71-7C8F0E33EFF1}">
      <dgm:prSet/>
      <dgm:spPr/>
      <dgm:t>
        <a:bodyPr/>
        <a:lstStyle/>
        <a:p>
          <a:endParaRPr lang="ru-RU"/>
        </a:p>
      </dgm:t>
    </dgm:pt>
    <dgm:pt modelId="{63A85038-614D-4C11-9C69-74F6D340ACAE}">
      <dgm:prSet phldrT="[Текст]" custT="1"/>
      <dgm:spPr>
        <a:xfrm>
          <a:off x="552065" y="2309052"/>
          <a:ext cx="2093554" cy="1557580"/>
        </a:xfrm>
        <a:prstGeom prst="roundRect">
          <a:avLst/>
        </a:prstGeom>
        <a:gradFill flip="none" rotWithShape="0">
          <a:gsLst>
            <a:gs pos="0">
              <a:srgbClr val="336699">
                <a:lumMod val="0"/>
                <a:lumOff val="100000"/>
              </a:srgbClr>
            </a:gs>
            <a:gs pos="60000">
              <a:srgbClr val="336699">
                <a:lumMod val="0"/>
                <a:lumOff val="100000"/>
              </a:srgbClr>
            </a:gs>
            <a:gs pos="100000">
              <a:srgbClr val="336699">
                <a:lumMod val="100000"/>
              </a:srgbClr>
            </a:gs>
          </a:gsLst>
          <a:path path="circle">
            <a:fillToRect l="50000" t="-80000" r="50000" b="180000"/>
          </a:path>
          <a:tileRect/>
        </a:gradFill>
        <a:ln>
          <a:solidFill>
            <a:scrgbClr r="0" g="0" b="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ru-RU" altLang="ru-RU" sz="1600" b="1" i="1" dirty="0" smtClean="0">
              <a:solidFill>
                <a:srgbClr val="7030A0"/>
              </a:solidFill>
              <a:latin typeface="Constantia" panose="02030602050306030303" pitchFamily="18" charset="0"/>
              <a:ea typeface="+mn-ea"/>
              <a:cs typeface="+mn-cs"/>
            </a:rPr>
            <a:t>НЕНАЛОГОВЫЕ ДОХОДЫ</a:t>
          </a:r>
        </a:p>
        <a:p>
          <a:r>
            <a:rPr lang="ru-RU" altLang="ru-RU" sz="1600" b="1" i="1" dirty="0" smtClean="0">
              <a:solidFill>
                <a:srgbClr val="000066"/>
              </a:solidFill>
              <a:latin typeface="Constantia" panose="02030602050306030303" pitchFamily="18" charset="0"/>
              <a:ea typeface="+mn-ea"/>
              <a:cs typeface="Times New Roman" panose="02020603050405020304" pitchFamily="18" charset="0"/>
            </a:rPr>
            <a:t>Доходы от использования имущества, доходы от продажи материальных и нематериальных активов, штрафы, санкции и другие</a:t>
          </a:r>
          <a:endParaRPr lang="ru-RU" sz="1600" b="1" i="1" dirty="0">
            <a:solidFill>
              <a:srgbClr val="000066"/>
            </a:solidFill>
            <a:latin typeface="Constantia" panose="02030602050306030303" pitchFamily="18" charset="0"/>
            <a:ea typeface="+mn-ea"/>
            <a:cs typeface="+mn-cs"/>
          </a:endParaRPr>
        </a:p>
      </dgm:t>
    </dgm:pt>
    <dgm:pt modelId="{7DBF4534-1961-4CE3-BA1E-031565FFA792}" type="parTrans" cxnId="{2A09EC40-1AA1-4EE4-B2F6-0A347A0E0EBF}">
      <dgm:prSet/>
      <dgm:spPr>
        <a:xfrm rot="8415839">
          <a:off x="2452876" y="2079851"/>
          <a:ext cx="71709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17094" y="0"/>
              </a:lnTo>
            </a:path>
          </a:pathLst>
        </a:custGeom>
        <a:noFill/>
        <a:ln w="25400" cap="flat" cmpd="sng" algn="ctr">
          <a:solidFill>
            <a:scrgbClr r="0" g="0" b="0"/>
          </a:solidFill>
          <a:prstDash val="solid"/>
          <a:headEnd type="none"/>
          <a:tailEnd type="stealth"/>
        </a:ln>
        <a:effectLst/>
      </dgm:spPr>
      <dgm:t>
        <a:bodyPr/>
        <a:lstStyle/>
        <a:p>
          <a:endParaRPr lang="ru-RU"/>
        </a:p>
      </dgm:t>
    </dgm:pt>
    <dgm:pt modelId="{3AF04949-A30B-49B0-8CA2-D9F869BFFE5C}" type="sibTrans" cxnId="{2A09EC40-1AA1-4EE4-B2F6-0A347A0E0EBF}">
      <dgm:prSet/>
      <dgm:spPr/>
      <dgm:t>
        <a:bodyPr/>
        <a:lstStyle/>
        <a:p>
          <a:endParaRPr lang="ru-RU"/>
        </a:p>
      </dgm:t>
    </dgm:pt>
    <dgm:pt modelId="{06F62CA5-2448-4F53-9339-7FDDD1B7E4F1}" type="pres">
      <dgm:prSet presAssocID="{CEA4C142-FED8-42EE-BEBA-3C44BED7EC22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4C51EE0-C902-40C8-A905-597A68F36DEB}" type="pres">
      <dgm:prSet presAssocID="{2B13F08A-FFCC-4E4C-83D2-BB9DA958437D}" presName="singleCycle" presStyleCnt="0"/>
      <dgm:spPr/>
    </dgm:pt>
    <dgm:pt modelId="{DF744358-F8DA-4E89-B3F7-85F6CB0FBA24}" type="pres">
      <dgm:prSet presAssocID="{2B13F08A-FFCC-4E4C-83D2-BB9DA958437D}" presName="singleCenter" presStyleLbl="node1" presStyleIdx="0" presStyleCnt="4" custScaleX="424128" custScaleY="62143" custLinFactNeighborX="5871" custLinFactNeighborY="-45112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A9C24C69-1C79-454E-A04C-4BB353C178A8}" type="pres">
      <dgm:prSet presAssocID="{6DAF7DBB-BC3F-4B3E-9599-F8C91CA5EDAF}" presName="Name56" presStyleLbl="parChTrans1D2" presStyleIdx="0" presStyleCnt="3"/>
      <dgm:spPr/>
      <dgm:t>
        <a:bodyPr/>
        <a:lstStyle/>
        <a:p>
          <a:endParaRPr lang="ru-RU"/>
        </a:p>
      </dgm:t>
    </dgm:pt>
    <dgm:pt modelId="{1E25DF0A-AF7B-45E2-A57C-B4634CFA61F3}" type="pres">
      <dgm:prSet presAssocID="{365A8B33-9EFC-4F3D-B0C9-DE1CC1C174D7}" presName="text0" presStyleLbl="node1" presStyleIdx="1" presStyleCnt="4" custScaleX="279099" custScaleY="177128" custRadScaleRad="17208" custRadScaleInc="2035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440D8C-2322-4791-9EF3-B905815442E6}" type="pres">
      <dgm:prSet presAssocID="{9AC3CE2A-9468-4842-9019-76476C67DB6B}" presName="Name56" presStyleLbl="parChTrans1D2" presStyleIdx="1" presStyleCnt="3"/>
      <dgm:spPr/>
      <dgm:t>
        <a:bodyPr/>
        <a:lstStyle/>
        <a:p>
          <a:endParaRPr lang="ru-RU"/>
        </a:p>
      </dgm:t>
    </dgm:pt>
    <dgm:pt modelId="{4A08BEE1-C378-4075-89B0-218A8C2C1CAD}" type="pres">
      <dgm:prSet presAssocID="{AA6CCC85-8C85-49D6-AB58-B9E3BD636353}" presName="text0" presStyleLbl="node1" presStyleIdx="2" presStyleCnt="4" custScaleX="257200" custScaleY="227966" custRadScaleRad="135696" custRadScaleInc="-59259">
        <dgm:presLayoutVars>
          <dgm:bulletEnabled val="1"/>
        </dgm:presLayoutVars>
      </dgm:prSet>
      <dgm:spPr>
        <a:xfrm>
          <a:off x="5584619" y="2368273"/>
          <a:ext cx="2043064" cy="1497623"/>
        </a:xfrm>
        <a:prstGeom prst="roundRect">
          <a:avLst/>
        </a:prstGeom>
      </dgm:spPr>
      <dgm:t>
        <a:bodyPr/>
        <a:lstStyle/>
        <a:p>
          <a:endParaRPr lang="ru-RU"/>
        </a:p>
      </dgm:t>
    </dgm:pt>
    <dgm:pt modelId="{9686D8A6-27B3-48D1-A0E5-11D7BA7658AE}" type="pres">
      <dgm:prSet presAssocID="{7DBF4534-1961-4CE3-BA1E-031565FFA792}" presName="Name56" presStyleLbl="parChTrans1D2" presStyleIdx="2" presStyleCnt="3"/>
      <dgm:spPr/>
      <dgm:t>
        <a:bodyPr/>
        <a:lstStyle/>
        <a:p>
          <a:endParaRPr lang="ru-RU"/>
        </a:p>
      </dgm:t>
    </dgm:pt>
    <dgm:pt modelId="{FCC38B2B-2F51-437B-B8CE-1B464096F850}" type="pres">
      <dgm:prSet presAssocID="{63A85038-614D-4C11-9C69-74F6D340ACAE}" presName="text0" presStyleLbl="node1" presStyleIdx="3" presStyleCnt="4" custScaleX="254671" custScaleY="161517" custRadScaleRad="109158" custRadScaleInc="748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F4B89D8-F380-4784-8D71-7C8F0E33EFF1}" srcId="{2B13F08A-FFCC-4E4C-83D2-BB9DA958437D}" destId="{AA6CCC85-8C85-49D6-AB58-B9E3BD636353}" srcOrd="1" destOrd="0" parTransId="{9AC3CE2A-9468-4842-9019-76476C67DB6B}" sibTransId="{FCF9BA4C-39FC-4E9C-B825-AB05670E64BE}"/>
    <dgm:cxn modelId="{C913D17A-13BD-4567-B122-C5569C8D21ED}" srcId="{2B13F08A-FFCC-4E4C-83D2-BB9DA958437D}" destId="{365A8B33-9EFC-4F3D-B0C9-DE1CC1C174D7}" srcOrd="0" destOrd="0" parTransId="{6DAF7DBB-BC3F-4B3E-9599-F8C91CA5EDAF}" sibTransId="{B530CC9E-0136-48F4-9AFB-06A26FC70EED}"/>
    <dgm:cxn modelId="{2A09EC40-1AA1-4EE4-B2F6-0A347A0E0EBF}" srcId="{2B13F08A-FFCC-4E4C-83D2-BB9DA958437D}" destId="{63A85038-614D-4C11-9C69-74F6D340ACAE}" srcOrd="2" destOrd="0" parTransId="{7DBF4534-1961-4CE3-BA1E-031565FFA792}" sibTransId="{3AF04949-A30B-49B0-8CA2-D9F869BFFE5C}"/>
    <dgm:cxn modelId="{EB6274A8-8C5D-41FB-8E4E-AB3DB5558563}" type="presOf" srcId="{6DAF7DBB-BC3F-4B3E-9599-F8C91CA5EDAF}" destId="{A9C24C69-1C79-454E-A04C-4BB353C178A8}" srcOrd="0" destOrd="0" presId="urn:microsoft.com/office/officeart/2008/layout/RadialCluster"/>
    <dgm:cxn modelId="{AA39D487-7264-4936-AB8F-3E2AF526FFA1}" type="presOf" srcId="{2B13F08A-FFCC-4E4C-83D2-BB9DA958437D}" destId="{DF744358-F8DA-4E89-B3F7-85F6CB0FBA24}" srcOrd="0" destOrd="0" presId="urn:microsoft.com/office/officeart/2008/layout/RadialCluster"/>
    <dgm:cxn modelId="{D759C21D-D1BB-427F-8440-0F8A9EB9107D}" srcId="{CEA4C142-FED8-42EE-BEBA-3C44BED7EC22}" destId="{2B13F08A-FFCC-4E4C-83D2-BB9DA958437D}" srcOrd="0" destOrd="0" parTransId="{118317BE-B5A9-4D82-9BF0-4D6A67810841}" sibTransId="{E6AF7D9A-E0FD-4AE1-A709-F3D9F0C093DA}"/>
    <dgm:cxn modelId="{803510B8-A7BF-46A9-A0CA-66CBB637807D}" type="presOf" srcId="{AA6CCC85-8C85-49D6-AB58-B9E3BD636353}" destId="{4A08BEE1-C378-4075-89B0-218A8C2C1CAD}" srcOrd="0" destOrd="0" presId="urn:microsoft.com/office/officeart/2008/layout/RadialCluster"/>
    <dgm:cxn modelId="{6A551CEC-EB53-4BC2-A321-9FB7D6B90B7E}" type="presOf" srcId="{CEA4C142-FED8-42EE-BEBA-3C44BED7EC22}" destId="{06F62CA5-2448-4F53-9339-7FDDD1B7E4F1}" srcOrd="0" destOrd="0" presId="urn:microsoft.com/office/officeart/2008/layout/RadialCluster"/>
    <dgm:cxn modelId="{FD42CA78-F15B-4F39-94E1-AF4930325324}" type="presOf" srcId="{7DBF4534-1961-4CE3-BA1E-031565FFA792}" destId="{9686D8A6-27B3-48D1-A0E5-11D7BA7658AE}" srcOrd="0" destOrd="0" presId="urn:microsoft.com/office/officeart/2008/layout/RadialCluster"/>
    <dgm:cxn modelId="{2F4A6B8F-8F6A-43E6-84CD-602159018B5C}" type="presOf" srcId="{9AC3CE2A-9468-4842-9019-76476C67DB6B}" destId="{5B440D8C-2322-4791-9EF3-B905815442E6}" srcOrd="0" destOrd="0" presId="urn:microsoft.com/office/officeart/2008/layout/RadialCluster"/>
    <dgm:cxn modelId="{E8AB2B6C-110E-48C9-9A61-B7C15B18E663}" type="presOf" srcId="{63A85038-614D-4C11-9C69-74F6D340ACAE}" destId="{FCC38B2B-2F51-437B-B8CE-1B464096F850}" srcOrd="0" destOrd="0" presId="urn:microsoft.com/office/officeart/2008/layout/RadialCluster"/>
    <dgm:cxn modelId="{52DE0880-3427-4E18-8E48-FB10AA54C628}" type="presOf" srcId="{365A8B33-9EFC-4F3D-B0C9-DE1CC1C174D7}" destId="{1E25DF0A-AF7B-45E2-A57C-B4634CFA61F3}" srcOrd="0" destOrd="0" presId="urn:microsoft.com/office/officeart/2008/layout/RadialCluster"/>
    <dgm:cxn modelId="{A2C63EA1-D531-4027-9DE0-78BE065CD21F}" type="presParOf" srcId="{06F62CA5-2448-4F53-9339-7FDDD1B7E4F1}" destId="{84C51EE0-C902-40C8-A905-597A68F36DEB}" srcOrd="0" destOrd="0" presId="urn:microsoft.com/office/officeart/2008/layout/RadialCluster"/>
    <dgm:cxn modelId="{F80CCAFB-5EC3-4B64-8C8A-1FB9B5C58DD6}" type="presParOf" srcId="{84C51EE0-C902-40C8-A905-597A68F36DEB}" destId="{DF744358-F8DA-4E89-B3F7-85F6CB0FBA24}" srcOrd="0" destOrd="0" presId="urn:microsoft.com/office/officeart/2008/layout/RadialCluster"/>
    <dgm:cxn modelId="{9FA74938-D13B-49D5-8BC4-A3C528C05D8A}" type="presParOf" srcId="{84C51EE0-C902-40C8-A905-597A68F36DEB}" destId="{A9C24C69-1C79-454E-A04C-4BB353C178A8}" srcOrd="1" destOrd="0" presId="urn:microsoft.com/office/officeart/2008/layout/RadialCluster"/>
    <dgm:cxn modelId="{1CC9FB99-21D5-46D4-B8ED-325B89C4D554}" type="presParOf" srcId="{84C51EE0-C902-40C8-A905-597A68F36DEB}" destId="{1E25DF0A-AF7B-45E2-A57C-B4634CFA61F3}" srcOrd="2" destOrd="0" presId="urn:microsoft.com/office/officeart/2008/layout/RadialCluster"/>
    <dgm:cxn modelId="{9C958912-4575-43CC-9DD6-55490B76633F}" type="presParOf" srcId="{84C51EE0-C902-40C8-A905-597A68F36DEB}" destId="{5B440D8C-2322-4791-9EF3-B905815442E6}" srcOrd="3" destOrd="0" presId="urn:microsoft.com/office/officeart/2008/layout/RadialCluster"/>
    <dgm:cxn modelId="{05EFECDC-04ED-4691-9D10-BB267B748512}" type="presParOf" srcId="{84C51EE0-C902-40C8-A905-597A68F36DEB}" destId="{4A08BEE1-C378-4075-89B0-218A8C2C1CAD}" srcOrd="4" destOrd="0" presId="urn:microsoft.com/office/officeart/2008/layout/RadialCluster"/>
    <dgm:cxn modelId="{F8F727F1-2479-46BF-A1D2-989B3066EA10}" type="presParOf" srcId="{84C51EE0-C902-40C8-A905-597A68F36DEB}" destId="{9686D8A6-27B3-48D1-A0E5-11D7BA7658AE}" srcOrd="5" destOrd="0" presId="urn:microsoft.com/office/officeart/2008/layout/RadialCluster"/>
    <dgm:cxn modelId="{6C0A51E7-2EE3-4CC3-B329-D82482A6F413}" type="presParOf" srcId="{84C51EE0-C902-40C8-A905-597A68F36DEB}" destId="{FCC38B2B-2F51-437B-B8CE-1B464096F850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D7B3FE1-5DE9-4784-B32F-D3815E2531B5}" type="doc">
      <dgm:prSet loTypeId="urn:microsoft.com/office/officeart/2005/8/layout/cycle4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CD4BBF-4162-48D4-86DE-8FE95B71C0DA}">
      <dgm:prSet phldrT="[Текст]" custT="1"/>
      <dgm:spPr>
        <a:solidFill>
          <a:srgbClr val="FF9966"/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l"/>
          <a:r>
            <a:rPr lang="ru-RU" sz="2000" b="1" i="0" dirty="0" smtClean="0">
              <a:solidFill>
                <a:srgbClr val="003366"/>
              </a:solidFill>
              <a:latin typeface="Constantia" panose="02030602050306030303" pitchFamily="18" charset="0"/>
            </a:rPr>
            <a:t>             Субвенции</a:t>
          </a:r>
          <a:r>
            <a:rPr lang="ru-RU" sz="1600" b="1" i="1" dirty="0" smtClean="0">
              <a:solidFill>
                <a:srgbClr val="003366"/>
              </a:solidFill>
              <a:latin typeface="Constantia" panose="02030602050306030303" pitchFamily="18" charset="0"/>
            </a:rPr>
            <a:t> (лат. «</a:t>
          </a:r>
          <a:r>
            <a:rPr lang="en-US" sz="1600" b="1" i="1" dirty="0" smtClean="0">
              <a:solidFill>
                <a:srgbClr val="003366"/>
              </a:solidFill>
              <a:latin typeface="Constantia" panose="02030602050306030303" pitchFamily="18" charset="0"/>
            </a:rPr>
            <a:t>Subvenire</a:t>
          </a:r>
          <a:r>
            <a:rPr lang="ru-RU" sz="1600" b="1" i="1" dirty="0" smtClean="0">
              <a:solidFill>
                <a:srgbClr val="003366"/>
              </a:solidFill>
              <a:latin typeface="Constantia" panose="02030602050306030303" pitchFamily="18" charset="0"/>
            </a:rPr>
            <a:t>» – приходить на помощь) – предоставляются на финансирование «переданных» другим публично-правовым образованиям полномочий</a:t>
          </a:r>
          <a:endParaRPr lang="ru-RU" sz="1600" dirty="0">
            <a:solidFill>
              <a:srgbClr val="003366"/>
            </a:solidFill>
            <a:latin typeface="Constantia" panose="02030602050306030303" pitchFamily="18" charset="0"/>
          </a:endParaRPr>
        </a:p>
      </dgm:t>
    </dgm:pt>
    <dgm:pt modelId="{294DD35D-CD55-440A-8375-7A1C0E288B0B}" type="parTrans" cxnId="{59C9A003-DDBF-4D39-B102-4BA6F9E68D30}">
      <dgm:prSet/>
      <dgm:spPr/>
      <dgm:t>
        <a:bodyPr/>
        <a:lstStyle/>
        <a:p>
          <a:endParaRPr lang="ru-RU"/>
        </a:p>
      </dgm:t>
    </dgm:pt>
    <dgm:pt modelId="{D2E712CE-DA51-431D-9A5F-F118067DFEA2}" type="sibTrans" cxnId="{59C9A003-DDBF-4D39-B102-4BA6F9E68D30}">
      <dgm:prSet/>
      <dgm:spPr/>
      <dgm:t>
        <a:bodyPr/>
        <a:lstStyle/>
        <a:p>
          <a:endParaRPr lang="ru-RU"/>
        </a:p>
      </dgm:t>
    </dgm:pt>
    <dgm:pt modelId="{200EC2F5-8607-4615-822B-F9BC66059AB5}">
      <dgm:prSet phldrT="[Текст]" custT="1"/>
      <dgm:spPr>
        <a:solidFill>
          <a:srgbClr val="FFCC66"/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l"/>
          <a:r>
            <a:rPr lang="ru-RU" sz="1600" b="1" i="1" dirty="0" smtClean="0">
              <a:solidFill>
                <a:srgbClr val="003366"/>
              </a:solidFill>
              <a:latin typeface="Constantia" panose="02030602050306030303" pitchFamily="18" charset="0"/>
            </a:rPr>
            <a:t>        Иные межбюджетные трансферты</a:t>
          </a:r>
          <a:endParaRPr lang="ru-RU" sz="1600" b="1" i="1" dirty="0">
            <a:solidFill>
              <a:srgbClr val="003366"/>
            </a:solidFill>
            <a:latin typeface="Constantia" panose="02030602050306030303" pitchFamily="18" charset="0"/>
          </a:endParaRPr>
        </a:p>
      </dgm:t>
    </dgm:pt>
    <dgm:pt modelId="{7C39B982-7DC0-4378-BE64-075A3ED54921}" type="parTrans" cxnId="{0E41D3E2-1CA5-4A76-A8CB-570027358B46}">
      <dgm:prSet/>
      <dgm:spPr/>
      <dgm:t>
        <a:bodyPr/>
        <a:lstStyle/>
        <a:p>
          <a:endParaRPr lang="ru-RU"/>
        </a:p>
      </dgm:t>
    </dgm:pt>
    <dgm:pt modelId="{A4EBA034-2964-4990-90FA-C769DA0B4072}" type="sibTrans" cxnId="{0E41D3E2-1CA5-4A76-A8CB-570027358B46}">
      <dgm:prSet/>
      <dgm:spPr/>
      <dgm:t>
        <a:bodyPr/>
        <a:lstStyle/>
        <a:p>
          <a:endParaRPr lang="ru-RU"/>
        </a:p>
      </dgm:t>
    </dgm:pt>
    <dgm:pt modelId="{FAAD24BF-0301-4341-ACE4-2DC00AC6E77F}">
      <dgm:prSet phldrT="[Текст]" custT="1"/>
      <dgm:spPr>
        <a:gradFill rotWithShape="0">
          <a:gsLst>
            <a:gs pos="0">
              <a:srgbClr val="336699">
                <a:lumMod val="0"/>
                <a:lumOff val="100000"/>
              </a:srgbClr>
            </a:gs>
            <a:gs pos="34000">
              <a:srgbClr val="336699">
                <a:lumMod val="0"/>
                <a:lumOff val="100000"/>
              </a:srgbClr>
            </a:gs>
            <a:gs pos="100000">
              <a:srgbClr val="FF99FF"/>
            </a:gs>
          </a:gsLst>
          <a:path path="circle">
            <a:fillToRect l="50000" t="-80000" r="50000" b="180000"/>
          </a:path>
        </a:gra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2400" b="1" i="1" dirty="0" smtClean="0">
              <a:solidFill>
                <a:srgbClr val="002060"/>
              </a:solidFill>
            </a:rPr>
            <a:t>90744,52 тыс. руб.</a:t>
          </a:r>
          <a:endParaRPr lang="ru-RU" sz="2400" b="1" i="1" dirty="0">
            <a:solidFill>
              <a:srgbClr val="002060"/>
            </a:solidFill>
          </a:endParaRPr>
        </a:p>
      </dgm:t>
    </dgm:pt>
    <dgm:pt modelId="{2158ED1D-EDD9-42DA-9960-F937BB4CA68C}" type="parTrans" cxnId="{9216E998-0ABB-41BC-8205-C3C3916F7212}">
      <dgm:prSet/>
      <dgm:spPr/>
      <dgm:t>
        <a:bodyPr/>
        <a:lstStyle/>
        <a:p>
          <a:endParaRPr lang="ru-RU"/>
        </a:p>
      </dgm:t>
    </dgm:pt>
    <dgm:pt modelId="{7DE66BA9-22BC-4ADF-B4B9-20F4951E8B06}" type="sibTrans" cxnId="{9216E998-0ABB-41BC-8205-C3C3916F7212}">
      <dgm:prSet/>
      <dgm:spPr/>
      <dgm:t>
        <a:bodyPr/>
        <a:lstStyle/>
        <a:p>
          <a:endParaRPr lang="ru-RU"/>
        </a:p>
      </dgm:t>
    </dgm:pt>
    <dgm:pt modelId="{740D3068-7B4A-43B5-BD8D-C0A54523F976}">
      <dgm:prSet phldrT="[Текст]" custT="1"/>
      <dgm:spPr>
        <a:solidFill>
          <a:srgbClr val="FFCCFF"/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l"/>
          <a:r>
            <a:rPr lang="ru-RU" sz="2000" b="1" i="0" dirty="0" smtClean="0">
              <a:solidFill>
                <a:srgbClr val="003366"/>
              </a:solidFill>
              <a:latin typeface="Constantia" panose="02030602050306030303" pitchFamily="18" charset="0"/>
            </a:rPr>
            <a:t>           Дотации</a:t>
          </a:r>
          <a:r>
            <a:rPr lang="ru-RU" sz="1600" b="0" i="1" dirty="0" smtClean="0">
              <a:solidFill>
                <a:srgbClr val="003366"/>
              </a:solidFill>
              <a:latin typeface="Constantia" panose="02030602050306030303" pitchFamily="18" charset="0"/>
            </a:rPr>
            <a:t> </a:t>
          </a:r>
          <a:r>
            <a:rPr lang="ru-RU" sz="1600" b="1" i="1" dirty="0" smtClean="0">
              <a:solidFill>
                <a:srgbClr val="003366"/>
              </a:solidFill>
              <a:latin typeface="Constantia" panose="02030602050306030303" pitchFamily="18" charset="0"/>
            </a:rPr>
            <a:t>(лат. «</a:t>
          </a:r>
          <a:r>
            <a:rPr lang="en-US" sz="1600" b="1" i="1" dirty="0" err="1" smtClean="0">
              <a:solidFill>
                <a:srgbClr val="003366"/>
              </a:solidFill>
              <a:latin typeface="Constantia" panose="02030602050306030303" pitchFamily="18" charset="0"/>
            </a:rPr>
            <a:t>Dotatio</a:t>
          </a:r>
          <a:r>
            <a:rPr lang="ru-RU" sz="1600" b="1" i="1" dirty="0" smtClean="0">
              <a:solidFill>
                <a:srgbClr val="003366"/>
              </a:solidFill>
              <a:latin typeface="Constantia" panose="02030602050306030303" pitchFamily="18" charset="0"/>
            </a:rPr>
            <a:t>» – дар, пожертвование) – безвозмездная финансовая помощь</a:t>
          </a:r>
          <a:endParaRPr lang="ru-RU" sz="1600" b="1" dirty="0">
            <a:solidFill>
              <a:srgbClr val="003366"/>
            </a:solidFill>
          </a:endParaRPr>
        </a:p>
      </dgm:t>
    </dgm:pt>
    <dgm:pt modelId="{1E9D6162-E99E-48DD-9E97-6346710306CA}" type="sibTrans" cxnId="{E2702459-1B83-42CA-80AE-BAAFFE5E2B4D}">
      <dgm:prSet/>
      <dgm:spPr/>
      <dgm:t>
        <a:bodyPr/>
        <a:lstStyle/>
        <a:p>
          <a:endParaRPr lang="ru-RU"/>
        </a:p>
      </dgm:t>
    </dgm:pt>
    <dgm:pt modelId="{228D60FA-8430-4EE3-9BB9-F301B0C2F49C}" type="parTrans" cxnId="{E2702459-1B83-42CA-80AE-BAAFFE5E2B4D}">
      <dgm:prSet/>
      <dgm:spPr/>
      <dgm:t>
        <a:bodyPr/>
        <a:lstStyle/>
        <a:p>
          <a:endParaRPr lang="ru-RU"/>
        </a:p>
      </dgm:t>
    </dgm:pt>
    <dgm:pt modelId="{D2CC5E83-AD56-44C8-A15F-E211D54C8077}">
      <dgm:prSet phldrT="[Текст]" custT="1"/>
      <dgm:spPr>
        <a:gradFill rotWithShape="0">
          <a:gsLst>
            <a:gs pos="0">
              <a:srgbClr val="336699">
                <a:lumMod val="0"/>
                <a:lumOff val="100000"/>
              </a:srgbClr>
            </a:gs>
            <a:gs pos="31000">
              <a:srgbClr val="336699">
                <a:lumMod val="0"/>
                <a:lumOff val="100000"/>
              </a:srgbClr>
            </a:gs>
            <a:gs pos="100000">
              <a:schemeClr val="accent4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</a:gra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2400" b="1" i="1" dirty="0" smtClean="0">
              <a:solidFill>
                <a:srgbClr val="002060"/>
              </a:solidFill>
            </a:rPr>
            <a:t>7010,00 тыс. руб.</a:t>
          </a:r>
          <a:endParaRPr lang="ru-RU" sz="2400" b="1" i="1" dirty="0">
            <a:solidFill>
              <a:srgbClr val="002060"/>
            </a:solidFill>
          </a:endParaRPr>
        </a:p>
      </dgm:t>
    </dgm:pt>
    <dgm:pt modelId="{21B8C18C-527E-45C2-B81A-9CDAFE88826A}" type="sibTrans" cxnId="{22CFCD02-52AA-4208-BAF4-14A9A65F344F}">
      <dgm:prSet/>
      <dgm:spPr/>
      <dgm:t>
        <a:bodyPr/>
        <a:lstStyle/>
        <a:p>
          <a:endParaRPr lang="ru-RU"/>
        </a:p>
      </dgm:t>
    </dgm:pt>
    <dgm:pt modelId="{C0D5D802-7CF1-4EF2-8CFD-5297E1C001E7}" type="parTrans" cxnId="{22CFCD02-52AA-4208-BAF4-14A9A65F344F}">
      <dgm:prSet/>
      <dgm:spPr/>
      <dgm:t>
        <a:bodyPr/>
        <a:lstStyle/>
        <a:p>
          <a:endParaRPr lang="ru-RU"/>
        </a:p>
      </dgm:t>
    </dgm:pt>
    <dgm:pt modelId="{ACDA120D-B8C8-429E-B734-EFAB76696926}">
      <dgm:prSet phldrT="[Текст]" custT="1"/>
      <dgm:spPr>
        <a:gradFill rotWithShape="0">
          <a:gsLst>
            <a:gs pos="0">
              <a:srgbClr val="336699">
                <a:lumMod val="0"/>
                <a:lumOff val="100000"/>
              </a:srgbClr>
            </a:gs>
            <a:gs pos="34000">
              <a:srgbClr val="336699">
                <a:lumMod val="0"/>
                <a:lumOff val="100000"/>
              </a:srgbClr>
            </a:gs>
            <a:gs pos="100000">
              <a:srgbClr val="92D050"/>
            </a:gs>
          </a:gsLst>
          <a:path path="circle">
            <a:fillToRect l="50000" t="-80000" r="50000" b="180000"/>
          </a:path>
        </a:gra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2400" b="1" i="1" dirty="0" smtClean="0">
              <a:solidFill>
                <a:srgbClr val="002060"/>
              </a:solidFill>
            </a:rPr>
            <a:t>360425,40 тыс. руб.</a:t>
          </a:r>
          <a:endParaRPr lang="ru-RU" sz="2400" b="1" i="1" dirty="0">
            <a:solidFill>
              <a:srgbClr val="002060"/>
            </a:solidFill>
          </a:endParaRPr>
        </a:p>
      </dgm:t>
    </dgm:pt>
    <dgm:pt modelId="{66567DF9-1A9B-459A-A3F3-B183403FA305}" type="sibTrans" cxnId="{99CAA46C-09F6-434A-A03E-25E89A22D7C3}">
      <dgm:prSet/>
      <dgm:spPr/>
      <dgm:t>
        <a:bodyPr/>
        <a:lstStyle/>
        <a:p>
          <a:endParaRPr lang="ru-RU"/>
        </a:p>
      </dgm:t>
    </dgm:pt>
    <dgm:pt modelId="{AAA1FFAE-196B-4FF4-9916-106DBBD1DC56}" type="parTrans" cxnId="{99CAA46C-09F6-434A-A03E-25E89A22D7C3}">
      <dgm:prSet/>
      <dgm:spPr/>
      <dgm:t>
        <a:bodyPr/>
        <a:lstStyle/>
        <a:p>
          <a:endParaRPr lang="ru-RU"/>
        </a:p>
      </dgm:t>
    </dgm:pt>
    <dgm:pt modelId="{ECF239C8-CE74-40BA-B5E2-4194B95BCAAF}">
      <dgm:prSet phldrT="[Текст]" custT="1"/>
      <dgm:spPr>
        <a:solidFill>
          <a:schemeClr val="accent6">
            <a:lumMod val="60000"/>
            <a:lumOff val="4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l"/>
          <a:r>
            <a:rPr lang="ru-RU" sz="2000" b="1" i="0" dirty="0" smtClean="0">
              <a:solidFill>
                <a:srgbClr val="003366"/>
              </a:solidFill>
              <a:latin typeface="Constantia" panose="02030602050306030303" pitchFamily="18" charset="0"/>
            </a:rPr>
            <a:t>          Субсидии</a:t>
          </a:r>
          <a:r>
            <a:rPr lang="ru-RU" sz="1600" b="1" i="1" dirty="0" smtClean="0">
              <a:solidFill>
                <a:srgbClr val="003366"/>
              </a:solidFill>
              <a:latin typeface="Constantia" panose="02030602050306030303" pitchFamily="18" charset="0"/>
            </a:rPr>
            <a:t> (лат. «</a:t>
          </a:r>
          <a:r>
            <a:rPr lang="en-US" sz="1600" b="1" i="1" dirty="0" smtClean="0">
              <a:solidFill>
                <a:srgbClr val="003366"/>
              </a:solidFill>
              <a:latin typeface="Constantia" panose="02030602050306030303" pitchFamily="18" charset="0"/>
            </a:rPr>
            <a:t>Subsidium</a:t>
          </a:r>
          <a:r>
            <a:rPr lang="ru-RU" sz="1600" b="1" i="1" dirty="0" smtClean="0">
              <a:solidFill>
                <a:srgbClr val="003366"/>
              </a:solidFill>
              <a:latin typeface="Constantia" panose="02030602050306030303" pitchFamily="18" charset="0"/>
            </a:rPr>
            <a:t>» – поддержка) – предоставляются на условиях софинансирования расходов других бюджетов</a:t>
          </a:r>
          <a:endParaRPr lang="ru-RU" sz="1600" dirty="0">
            <a:solidFill>
              <a:srgbClr val="003366"/>
            </a:solidFill>
          </a:endParaRPr>
        </a:p>
      </dgm:t>
    </dgm:pt>
    <dgm:pt modelId="{AB533EC9-AA34-42F2-83D5-7F5FD8501B05}" type="sibTrans" cxnId="{4B43830F-8C39-4572-9180-62FDB91F7054}">
      <dgm:prSet/>
      <dgm:spPr/>
      <dgm:t>
        <a:bodyPr/>
        <a:lstStyle/>
        <a:p>
          <a:endParaRPr lang="ru-RU"/>
        </a:p>
      </dgm:t>
    </dgm:pt>
    <dgm:pt modelId="{EB097535-649B-41A5-8BA7-FF812329B2E2}" type="parTrans" cxnId="{4B43830F-8C39-4572-9180-62FDB91F7054}">
      <dgm:prSet/>
      <dgm:spPr/>
      <dgm:t>
        <a:bodyPr/>
        <a:lstStyle/>
        <a:p>
          <a:endParaRPr lang="ru-RU"/>
        </a:p>
      </dgm:t>
    </dgm:pt>
    <dgm:pt modelId="{E573D205-2C6E-4565-A9AB-6C6E2BCF0F38}">
      <dgm:prSet phldrT="[Текст]" custT="1"/>
      <dgm:spPr>
        <a:gradFill rotWithShape="0">
          <a:gsLst>
            <a:gs pos="0">
              <a:srgbClr val="336699">
                <a:lumMod val="0"/>
                <a:lumOff val="100000"/>
              </a:srgbClr>
            </a:gs>
            <a:gs pos="34000">
              <a:srgbClr val="336699">
                <a:lumMod val="0"/>
                <a:lumOff val="100000"/>
              </a:srgbClr>
            </a:gs>
            <a:gs pos="100000">
              <a:srgbClr val="FF9966"/>
            </a:gs>
          </a:gsLst>
          <a:path path="circle">
            <a:fillToRect l="50000" t="-80000" r="50000" b="180000"/>
          </a:path>
        </a:gra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2400" b="1" i="1" dirty="0" smtClean="0">
              <a:solidFill>
                <a:srgbClr val="002060"/>
              </a:solidFill>
            </a:rPr>
            <a:t>815842,08 тыс. руб.</a:t>
          </a:r>
          <a:endParaRPr lang="ru-RU" sz="2400" b="1" i="1" dirty="0">
            <a:solidFill>
              <a:srgbClr val="002060"/>
            </a:solidFill>
          </a:endParaRPr>
        </a:p>
      </dgm:t>
    </dgm:pt>
    <dgm:pt modelId="{B1C4DD95-8799-400D-BD4D-0CE46BE66FFA}" type="sibTrans" cxnId="{9546CA40-CAE0-4972-80EA-770A96E3742F}">
      <dgm:prSet/>
      <dgm:spPr/>
      <dgm:t>
        <a:bodyPr/>
        <a:lstStyle/>
        <a:p>
          <a:endParaRPr lang="ru-RU"/>
        </a:p>
      </dgm:t>
    </dgm:pt>
    <dgm:pt modelId="{2C362F00-A8CD-45AE-9A34-EEEB986420EA}" type="parTrans" cxnId="{9546CA40-CAE0-4972-80EA-770A96E3742F}">
      <dgm:prSet/>
      <dgm:spPr/>
      <dgm:t>
        <a:bodyPr/>
        <a:lstStyle/>
        <a:p>
          <a:endParaRPr lang="ru-RU"/>
        </a:p>
      </dgm:t>
    </dgm:pt>
    <dgm:pt modelId="{CA697F5D-1394-46BF-BBF0-E8F0D280AA5A}" type="pres">
      <dgm:prSet presAssocID="{5D7B3FE1-5DE9-4784-B32F-D3815E2531B5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8F42D08-D6B5-4915-98B1-6505E3E2C3A1}" type="pres">
      <dgm:prSet presAssocID="{5D7B3FE1-5DE9-4784-B32F-D3815E2531B5}" presName="children" presStyleCnt="0"/>
      <dgm:spPr/>
    </dgm:pt>
    <dgm:pt modelId="{56FA063E-1AFD-41B0-A68A-356EBEFB5B4F}" type="pres">
      <dgm:prSet presAssocID="{5D7B3FE1-5DE9-4784-B32F-D3815E2531B5}" presName="child1group" presStyleCnt="0"/>
      <dgm:spPr/>
    </dgm:pt>
    <dgm:pt modelId="{FCE6A2DC-8071-45A7-80B3-54AA352EEBDE}" type="pres">
      <dgm:prSet presAssocID="{5D7B3FE1-5DE9-4784-B32F-D3815E2531B5}" presName="child1" presStyleLbl="bgAcc1" presStyleIdx="0" presStyleCnt="4" custScaleX="90092" custScaleY="96690" custLinFactNeighborX="-74085" custLinFactNeighborY="-1655"/>
      <dgm:spPr/>
      <dgm:t>
        <a:bodyPr/>
        <a:lstStyle/>
        <a:p>
          <a:endParaRPr lang="ru-RU"/>
        </a:p>
      </dgm:t>
    </dgm:pt>
    <dgm:pt modelId="{E018070F-1238-41DE-AF2D-8B8F3D97F668}" type="pres">
      <dgm:prSet presAssocID="{5D7B3FE1-5DE9-4784-B32F-D3815E2531B5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68EFBF-80D0-4615-9930-3B627932CF85}" type="pres">
      <dgm:prSet presAssocID="{5D7B3FE1-5DE9-4784-B32F-D3815E2531B5}" presName="child2group" presStyleCnt="0"/>
      <dgm:spPr/>
    </dgm:pt>
    <dgm:pt modelId="{55DDE41E-8F59-434D-8E9E-143494F577DF}" type="pres">
      <dgm:prSet presAssocID="{5D7B3FE1-5DE9-4784-B32F-D3815E2531B5}" presName="child2" presStyleLbl="bgAcc1" presStyleIdx="1" presStyleCnt="4" custLinFactNeighborX="71385" custLinFactNeighborY="3323"/>
      <dgm:spPr/>
      <dgm:t>
        <a:bodyPr/>
        <a:lstStyle/>
        <a:p>
          <a:endParaRPr lang="ru-RU"/>
        </a:p>
      </dgm:t>
    </dgm:pt>
    <dgm:pt modelId="{916FDD1A-4AFC-4341-9F1A-BFDA2713A0AE}" type="pres">
      <dgm:prSet presAssocID="{5D7B3FE1-5DE9-4784-B32F-D3815E2531B5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FF2324-FCAD-47BB-A7BA-C2C54A48BA32}" type="pres">
      <dgm:prSet presAssocID="{5D7B3FE1-5DE9-4784-B32F-D3815E2531B5}" presName="child3group" presStyleCnt="0"/>
      <dgm:spPr/>
    </dgm:pt>
    <dgm:pt modelId="{F6ED7503-D3CC-4C01-BD43-F593870E3CF2}" type="pres">
      <dgm:prSet presAssocID="{5D7B3FE1-5DE9-4784-B32F-D3815E2531B5}" presName="child3" presStyleLbl="bgAcc1" presStyleIdx="2" presStyleCnt="4" custLinFactNeighborX="81057" custLinFactNeighborY="7199"/>
      <dgm:spPr/>
      <dgm:t>
        <a:bodyPr/>
        <a:lstStyle/>
        <a:p>
          <a:endParaRPr lang="ru-RU"/>
        </a:p>
      </dgm:t>
    </dgm:pt>
    <dgm:pt modelId="{E7F1F328-2D26-4A7E-8C52-26A667767F93}" type="pres">
      <dgm:prSet presAssocID="{5D7B3FE1-5DE9-4784-B32F-D3815E2531B5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E1A68A-9420-408E-9810-354D703BC04B}" type="pres">
      <dgm:prSet presAssocID="{5D7B3FE1-5DE9-4784-B32F-D3815E2531B5}" presName="child4group" presStyleCnt="0"/>
      <dgm:spPr/>
    </dgm:pt>
    <dgm:pt modelId="{A2065964-FD98-4EAF-8291-AC4A9078DEAA}" type="pres">
      <dgm:prSet presAssocID="{5D7B3FE1-5DE9-4784-B32F-D3815E2531B5}" presName="child4" presStyleLbl="bgAcc1" presStyleIdx="3" presStyleCnt="4" custLinFactNeighborX="-71385" custLinFactNeighborY="1661"/>
      <dgm:spPr/>
      <dgm:t>
        <a:bodyPr/>
        <a:lstStyle/>
        <a:p>
          <a:endParaRPr lang="ru-RU"/>
        </a:p>
      </dgm:t>
    </dgm:pt>
    <dgm:pt modelId="{2870B7AC-4617-4029-A089-776D9F4C2238}" type="pres">
      <dgm:prSet presAssocID="{5D7B3FE1-5DE9-4784-B32F-D3815E2531B5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AF1E47-801C-4A60-9481-24EC67AD6B1B}" type="pres">
      <dgm:prSet presAssocID="{5D7B3FE1-5DE9-4784-B32F-D3815E2531B5}" presName="childPlaceholder" presStyleCnt="0"/>
      <dgm:spPr/>
    </dgm:pt>
    <dgm:pt modelId="{D8C6B5A5-E939-4CDC-9991-8E35D38B69AB}" type="pres">
      <dgm:prSet presAssocID="{5D7B3FE1-5DE9-4784-B32F-D3815E2531B5}" presName="circle" presStyleCnt="0"/>
      <dgm:spPr/>
    </dgm:pt>
    <dgm:pt modelId="{B4AAAD22-53ED-4EA9-8FFF-7A3E4D27045D}" type="pres">
      <dgm:prSet presAssocID="{5D7B3FE1-5DE9-4784-B32F-D3815E2531B5}" presName="quadrant1" presStyleLbl="node1" presStyleIdx="0" presStyleCnt="4" custScaleX="168057" custLinFactNeighborX="-49369" custLinFactNeighborY="-864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CD42F0-83EC-43B9-B332-B73ABE6E20C9}" type="pres">
      <dgm:prSet presAssocID="{5D7B3FE1-5DE9-4784-B32F-D3815E2531B5}" presName="quadrant2" presStyleLbl="node1" presStyleIdx="1" presStyleCnt="4" custScaleX="171561" custScaleY="98241" custLinFactNeighborX="41842" custLinFactNeighborY="-688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5ECFA3-129E-4520-8CCB-F748D82892BA}" type="pres">
      <dgm:prSet presAssocID="{5D7B3FE1-5DE9-4784-B32F-D3815E2531B5}" presName="quadrant3" presStyleLbl="node1" presStyleIdx="2" presStyleCnt="4" custScaleX="170339" custScaleY="104228" custLinFactNeighborX="45581" custLinFactNeighborY="818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AB7DB3-3B77-4AB1-AA9A-C6D15F1064B6}" type="pres">
      <dgm:prSet presAssocID="{5D7B3FE1-5DE9-4784-B32F-D3815E2531B5}" presName="quadrant4" presStyleLbl="node1" presStyleIdx="3" presStyleCnt="4" custScaleX="168548" custScaleY="105044" custLinFactNeighborX="-51416" custLinFactNeighborY="859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5AD6B2-AE7A-4E68-9637-2A8A5CC5477B}" type="pres">
      <dgm:prSet presAssocID="{5D7B3FE1-5DE9-4784-B32F-D3815E2531B5}" presName="quadrantPlaceholder" presStyleCnt="0"/>
      <dgm:spPr/>
    </dgm:pt>
    <dgm:pt modelId="{DED643D2-A890-4CAA-9D6D-B16FF3051FB8}" type="pres">
      <dgm:prSet presAssocID="{5D7B3FE1-5DE9-4784-B32F-D3815E2531B5}" presName="center1" presStyleLbl="fgShp" presStyleIdx="0" presStyleCnt="2"/>
      <dgm:spPr/>
    </dgm:pt>
    <dgm:pt modelId="{735CCB34-47B9-4C47-9332-3166A62A3F88}" type="pres">
      <dgm:prSet presAssocID="{5D7B3FE1-5DE9-4784-B32F-D3815E2531B5}" presName="center2" presStyleLbl="fgShp" presStyleIdx="1" presStyleCnt="2"/>
      <dgm:spPr/>
    </dgm:pt>
  </dgm:ptLst>
  <dgm:cxnLst>
    <dgm:cxn modelId="{F0ADC4D2-C89C-4A94-A4E9-E84CDE5464DB}" type="presOf" srcId="{FAAD24BF-0301-4341-ACE4-2DC00AC6E77F}" destId="{2870B7AC-4617-4029-A089-776D9F4C2238}" srcOrd="1" destOrd="0" presId="urn:microsoft.com/office/officeart/2005/8/layout/cycle4"/>
    <dgm:cxn modelId="{3882D38F-244E-4C36-B106-79E562C84775}" type="presOf" srcId="{ACDA120D-B8C8-429E-B734-EFAB76696926}" destId="{916FDD1A-4AFC-4341-9F1A-BFDA2713A0AE}" srcOrd="1" destOrd="0" presId="urn:microsoft.com/office/officeart/2005/8/layout/cycle4"/>
    <dgm:cxn modelId="{A9BF94A5-770B-4687-BF78-BF0C42AFF7E9}" type="presOf" srcId="{D2CC5E83-AD56-44C8-A15F-E211D54C8077}" destId="{E7F1F328-2D26-4A7E-8C52-26A667767F93}" srcOrd="1" destOrd="0" presId="urn:microsoft.com/office/officeart/2005/8/layout/cycle4"/>
    <dgm:cxn modelId="{59C9A003-DDBF-4D39-B102-4BA6F9E68D30}" srcId="{5D7B3FE1-5DE9-4784-B32F-D3815E2531B5}" destId="{79CD4BBF-4162-48D4-86DE-8FE95B71C0DA}" srcOrd="0" destOrd="0" parTransId="{294DD35D-CD55-440A-8375-7A1C0E288B0B}" sibTransId="{D2E712CE-DA51-431D-9A5F-F118067DFEA2}"/>
    <dgm:cxn modelId="{0E41D3E2-1CA5-4A76-A8CB-570027358B46}" srcId="{5D7B3FE1-5DE9-4784-B32F-D3815E2531B5}" destId="{200EC2F5-8607-4615-822B-F9BC66059AB5}" srcOrd="2" destOrd="0" parTransId="{7C39B982-7DC0-4378-BE64-075A3ED54921}" sibTransId="{A4EBA034-2964-4990-90FA-C769DA0B4072}"/>
    <dgm:cxn modelId="{FB0D573E-C2E7-4353-B6AB-CE0B6B1EE05D}" type="presOf" srcId="{ACDA120D-B8C8-429E-B734-EFAB76696926}" destId="{55DDE41E-8F59-434D-8E9E-143494F577DF}" srcOrd="0" destOrd="0" presId="urn:microsoft.com/office/officeart/2005/8/layout/cycle4"/>
    <dgm:cxn modelId="{2DF976F3-101B-4F76-A6EE-F4004A05B215}" type="presOf" srcId="{D2CC5E83-AD56-44C8-A15F-E211D54C8077}" destId="{F6ED7503-D3CC-4C01-BD43-F593870E3CF2}" srcOrd="0" destOrd="0" presId="urn:microsoft.com/office/officeart/2005/8/layout/cycle4"/>
    <dgm:cxn modelId="{3031F498-226B-434F-A8E1-75B8604B698E}" type="presOf" srcId="{200EC2F5-8607-4615-822B-F9BC66059AB5}" destId="{4B5ECFA3-129E-4520-8CCB-F748D82892BA}" srcOrd="0" destOrd="0" presId="urn:microsoft.com/office/officeart/2005/8/layout/cycle4"/>
    <dgm:cxn modelId="{CE3A9821-FDD1-41DC-8461-3038810E9058}" type="presOf" srcId="{740D3068-7B4A-43B5-BD8D-C0A54523F976}" destId="{E4AB7DB3-3B77-4AB1-AA9A-C6D15F1064B6}" srcOrd="0" destOrd="0" presId="urn:microsoft.com/office/officeart/2005/8/layout/cycle4"/>
    <dgm:cxn modelId="{ED3CB642-54C9-4F87-9385-4DBEDB998E6D}" type="presOf" srcId="{79CD4BBF-4162-48D4-86DE-8FE95B71C0DA}" destId="{B4AAAD22-53ED-4EA9-8FFF-7A3E4D27045D}" srcOrd="0" destOrd="0" presId="urn:microsoft.com/office/officeart/2005/8/layout/cycle4"/>
    <dgm:cxn modelId="{99CAA46C-09F6-434A-A03E-25E89A22D7C3}" srcId="{ECF239C8-CE74-40BA-B5E2-4194B95BCAAF}" destId="{ACDA120D-B8C8-429E-B734-EFAB76696926}" srcOrd="0" destOrd="0" parTransId="{AAA1FFAE-196B-4FF4-9916-106DBBD1DC56}" sibTransId="{66567DF9-1A9B-459A-A3F3-B183403FA305}"/>
    <dgm:cxn modelId="{BFD84BC9-AECA-4E5A-981A-90BF9831C231}" type="presOf" srcId="{ECF239C8-CE74-40BA-B5E2-4194B95BCAAF}" destId="{C3CD42F0-83EC-43B9-B332-B73ABE6E20C9}" srcOrd="0" destOrd="0" presId="urn:microsoft.com/office/officeart/2005/8/layout/cycle4"/>
    <dgm:cxn modelId="{E2702459-1B83-42CA-80AE-BAAFFE5E2B4D}" srcId="{5D7B3FE1-5DE9-4784-B32F-D3815E2531B5}" destId="{740D3068-7B4A-43B5-BD8D-C0A54523F976}" srcOrd="3" destOrd="0" parTransId="{228D60FA-8430-4EE3-9BB9-F301B0C2F49C}" sibTransId="{1E9D6162-E99E-48DD-9E97-6346710306CA}"/>
    <dgm:cxn modelId="{9216E998-0ABB-41BC-8205-C3C3916F7212}" srcId="{740D3068-7B4A-43B5-BD8D-C0A54523F976}" destId="{FAAD24BF-0301-4341-ACE4-2DC00AC6E77F}" srcOrd="0" destOrd="0" parTransId="{2158ED1D-EDD9-42DA-9960-F937BB4CA68C}" sibTransId="{7DE66BA9-22BC-4ADF-B4B9-20F4951E8B06}"/>
    <dgm:cxn modelId="{9CFCA950-84AF-415D-86B5-3BB764F13360}" type="presOf" srcId="{E573D205-2C6E-4565-A9AB-6C6E2BCF0F38}" destId="{E018070F-1238-41DE-AF2D-8B8F3D97F668}" srcOrd="1" destOrd="0" presId="urn:microsoft.com/office/officeart/2005/8/layout/cycle4"/>
    <dgm:cxn modelId="{787B24FD-310A-4B70-8063-37F1FDBC4DFF}" type="presOf" srcId="{FAAD24BF-0301-4341-ACE4-2DC00AC6E77F}" destId="{A2065964-FD98-4EAF-8291-AC4A9078DEAA}" srcOrd="0" destOrd="0" presId="urn:microsoft.com/office/officeart/2005/8/layout/cycle4"/>
    <dgm:cxn modelId="{F826E57A-0A84-46EE-AAB0-3039456CED02}" type="presOf" srcId="{5D7B3FE1-5DE9-4784-B32F-D3815E2531B5}" destId="{CA697F5D-1394-46BF-BBF0-E8F0D280AA5A}" srcOrd="0" destOrd="0" presId="urn:microsoft.com/office/officeart/2005/8/layout/cycle4"/>
    <dgm:cxn modelId="{6314E862-A934-4D4B-96EF-E1EC8274F767}" type="presOf" srcId="{E573D205-2C6E-4565-A9AB-6C6E2BCF0F38}" destId="{FCE6A2DC-8071-45A7-80B3-54AA352EEBDE}" srcOrd="0" destOrd="0" presId="urn:microsoft.com/office/officeart/2005/8/layout/cycle4"/>
    <dgm:cxn modelId="{4B43830F-8C39-4572-9180-62FDB91F7054}" srcId="{5D7B3FE1-5DE9-4784-B32F-D3815E2531B5}" destId="{ECF239C8-CE74-40BA-B5E2-4194B95BCAAF}" srcOrd="1" destOrd="0" parTransId="{EB097535-649B-41A5-8BA7-FF812329B2E2}" sibTransId="{AB533EC9-AA34-42F2-83D5-7F5FD8501B05}"/>
    <dgm:cxn modelId="{22CFCD02-52AA-4208-BAF4-14A9A65F344F}" srcId="{200EC2F5-8607-4615-822B-F9BC66059AB5}" destId="{D2CC5E83-AD56-44C8-A15F-E211D54C8077}" srcOrd="0" destOrd="0" parTransId="{C0D5D802-7CF1-4EF2-8CFD-5297E1C001E7}" sibTransId="{21B8C18C-527E-45C2-B81A-9CDAFE88826A}"/>
    <dgm:cxn modelId="{9546CA40-CAE0-4972-80EA-770A96E3742F}" srcId="{79CD4BBF-4162-48D4-86DE-8FE95B71C0DA}" destId="{E573D205-2C6E-4565-A9AB-6C6E2BCF0F38}" srcOrd="0" destOrd="0" parTransId="{2C362F00-A8CD-45AE-9A34-EEEB986420EA}" sibTransId="{B1C4DD95-8799-400D-BD4D-0CE46BE66FFA}"/>
    <dgm:cxn modelId="{DD7DFB55-2772-4123-A41C-1BFE992D2A4C}" type="presParOf" srcId="{CA697F5D-1394-46BF-BBF0-E8F0D280AA5A}" destId="{B8F42D08-D6B5-4915-98B1-6505E3E2C3A1}" srcOrd="0" destOrd="0" presId="urn:microsoft.com/office/officeart/2005/8/layout/cycle4"/>
    <dgm:cxn modelId="{C69D04FD-2632-49B6-917D-07E3B021326D}" type="presParOf" srcId="{B8F42D08-D6B5-4915-98B1-6505E3E2C3A1}" destId="{56FA063E-1AFD-41B0-A68A-356EBEFB5B4F}" srcOrd="0" destOrd="0" presId="urn:microsoft.com/office/officeart/2005/8/layout/cycle4"/>
    <dgm:cxn modelId="{C7179F2C-E7CA-46F4-B592-3CA6FEB42139}" type="presParOf" srcId="{56FA063E-1AFD-41B0-A68A-356EBEFB5B4F}" destId="{FCE6A2DC-8071-45A7-80B3-54AA352EEBDE}" srcOrd="0" destOrd="0" presId="urn:microsoft.com/office/officeart/2005/8/layout/cycle4"/>
    <dgm:cxn modelId="{3B1BF3A9-ADAB-4195-9875-985E1662E133}" type="presParOf" srcId="{56FA063E-1AFD-41B0-A68A-356EBEFB5B4F}" destId="{E018070F-1238-41DE-AF2D-8B8F3D97F668}" srcOrd="1" destOrd="0" presId="urn:microsoft.com/office/officeart/2005/8/layout/cycle4"/>
    <dgm:cxn modelId="{FF1AFF6C-EBE5-45FF-904E-EBEA2DBC1FE5}" type="presParOf" srcId="{B8F42D08-D6B5-4915-98B1-6505E3E2C3A1}" destId="{1268EFBF-80D0-4615-9930-3B627932CF85}" srcOrd="1" destOrd="0" presId="urn:microsoft.com/office/officeart/2005/8/layout/cycle4"/>
    <dgm:cxn modelId="{FFFAE012-A6EA-4E3B-A321-7CDD9CF9BA9E}" type="presParOf" srcId="{1268EFBF-80D0-4615-9930-3B627932CF85}" destId="{55DDE41E-8F59-434D-8E9E-143494F577DF}" srcOrd="0" destOrd="0" presId="urn:microsoft.com/office/officeart/2005/8/layout/cycle4"/>
    <dgm:cxn modelId="{4143D8C1-C9A8-4D5A-870A-7D65A78F616B}" type="presParOf" srcId="{1268EFBF-80D0-4615-9930-3B627932CF85}" destId="{916FDD1A-4AFC-4341-9F1A-BFDA2713A0AE}" srcOrd="1" destOrd="0" presId="urn:microsoft.com/office/officeart/2005/8/layout/cycle4"/>
    <dgm:cxn modelId="{F9BAF471-9C29-4366-834A-94001AE66BC8}" type="presParOf" srcId="{B8F42D08-D6B5-4915-98B1-6505E3E2C3A1}" destId="{FDFF2324-FCAD-47BB-A7BA-C2C54A48BA32}" srcOrd="2" destOrd="0" presId="urn:microsoft.com/office/officeart/2005/8/layout/cycle4"/>
    <dgm:cxn modelId="{7C0B6419-43AB-425C-8E02-B99A6A43E4CC}" type="presParOf" srcId="{FDFF2324-FCAD-47BB-A7BA-C2C54A48BA32}" destId="{F6ED7503-D3CC-4C01-BD43-F593870E3CF2}" srcOrd="0" destOrd="0" presId="urn:microsoft.com/office/officeart/2005/8/layout/cycle4"/>
    <dgm:cxn modelId="{3D24A013-2BCB-4C26-BACD-225B8BEBFE4C}" type="presParOf" srcId="{FDFF2324-FCAD-47BB-A7BA-C2C54A48BA32}" destId="{E7F1F328-2D26-4A7E-8C52-26A667767F93}" srcOrd="1" destOrd="0" presId="urn:microsoft.com/office/officeart/2005/8/layout/cycle4"/>
    <dgm:cxn modelId="{8392B4C7-2ADB-40A7-8CA7-E87068876C14}" type="presParOf" srcId="{B8F42D08-D6B5-4915-98B1-6505E3E2C3A1}" destId="{01E1A68A-9420-408E-9810-354D703BC04B}" srcOrd="3" destOrd="0" presId="urn:microsoft.com/office/officeart/2005/8/layout/cycle4"/>
    <dgm:cxn modelId="{EF006CC5-761F-425B-B006-B1D390EFA3AA}" type="presParOf" srcId="{01E1A68A-9420-408E-9810-354D703BC04B}" destId="{A2065964-FD98-4EAF-8291-AC4A9078DEAA}" srcOrd="0" destOrd="0" presId="urn:microsoft.com/office/officeart/2005/8/layout/cycle4"/>
    <dgm:cxn modelId="{4D07AAFA-35B0-4EE2-9EEE-DD1C70E523AC}" type="presParOf" srcId="{01E1A68A-9420-408E-9810-354D703BC04B}" destId="{2870B7AC-4617-4029-A089-776D9F4C2238}" srcOrd="1" destOrd="0" presId="urn:microsoft.com/office/officeart/2005/8/layout/cycle4"/>
    <dgm:cxn modelId="{99CBF241-CCBB-46CB-9AA0-DD7D3426E747}" type="presParOf" srcId="{B8F42D08-D6B5-4915-98B1-6505E3E2C3A1}" destId="{CDAF1E47-801C-4A60-9481-24EC67AD6B1B}" srcOrd="4" destOrd="0" presId="urn:microsoft.com/office/officeart/2005/8/layout/cycle4"/>
    <dgm:cxn modelId="{870FDECA-3CC4-4EC6-8B24-E8369C8EFB60}" type="presParOf" srcId="{CA697F5D-1394-46BF-BBF0-E8F0D280AA5A}" destId="{D8C6B5A5-E939-4CDC-9991-8E35D38B69AB}" srcOrd="1" destOrd="0" presId="urn:microsoft.com/office/officeart/2005/8/layout/cycle4"/>
    <dgm:cxn modelId="{6BDC72EA-EF5E-4219-A069-29494ABF51FF}" type="presParOf" srcId="{D8C6B5A5-E939-4CDC-9991-8E35D38B69AB}" destId="{B4AAAD22-53ED-4EA9-8FFF-7A3E4D27045D}" srcOrd="0" destOrd="0" presId="urn:microsoft.com/office/officeart/2005/8/layout/cycle4"/>
    <dgm:cxn modelId="{9A579FF6-9C6E-4CF2-B101-4B63B4A15350}" type="presParOf" srcId="{D8C6B5A5-E939-4CDC-9991-8E35D38B69AB}" destId="{C3CD42F0-83EC-43B9-B332-B73ABE6E20C9}" srcOrd="1" destOrd="0" presId="urn:microsoft.com/office/officeart/2005/8/layout/cycle4"/>
    <dgm:cxn modelId="{73E11B70-2652-4479-9E7A-09AFD5488131}" type="presParOf" srcId="{D8C6B5A5-E939-4CDC-9991-8E35D38B69AB}" destId="{4B5ECFA3-129E-4520-8CCB-F748D82892BA}" srcOrd="2" destOrd="0" presId="urn:microsoft.com/office/officeart/2005/8/layout/cycle4"/>
    <dgm:cxn modelId="{C54A6575-BC41-4D08-9FBA-35DC0E4EDDC9}" type="presParOf" srcId="{D8C6B5A5-E939-4CDC-9991-8E35D38B69AB}" destId="{E4AB7DB3-3B77-4AB1-AA9A-C6D15F1064B6}" srcOrd="3" destOrd="0" presId="urn:microsoft.com/office/officeart/2005/8/layout/cycle4"/>
    <dgm:cxn modelId="{83CD0DE0-A59A-4BEA-8FEA-4FA3AEE0B01E}" type="presParOf" srcId="{D8C6B5A5-E939-4CDC-9991-8E35D38B69AB}" destId="{145AD6B2-AE7A-4E68-9637-2A8A5CC5477B}" srcOrd="4" destOrd="0" presId="urn:microsoft.com/office/officeart/2005/8/layout/cycle4"/>
    <dgm:cxn modelId="{448A18DC-7520-4033-B8D4-9915805B7357}" type="presParOf" srcId="{CA697F5D-1394-46BF-BBF0-E8F0D280AA5A}" destId="{DED643D2-A890-4CAA-9D6D-B16FF3051FB8}" srcOrd="2" destOrd="0" presId="urn:microsoft.com/office/officeart/2005/8/layout/cycle4"/>
    <dgm:cxn modelId="{48C896F8-E42E-4D8E-946C-EA646A236299}" type="presParOf" srcId="{CA697F5D-1394-46BF-BBF0-E8F0D280AA5A}" destId="{735CCB34-47B9-4C47-9332-3166A62A3F88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321979-AE6F-4ED2-BCA5-10F6F040B57A}">
      <dsp:nvSpPr>
        <dsp:cNvPr id="0" name=""/>
        <dsp:cNvSpPr/>
      </dsp:nvSpPr>
      <dsp:spPr>
        <a:xfrm>
          <a:off x="7976482" y="2654379"/>
          <a:ext cx="456613" cy="5069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4073"/>
              </a:lnTo>
              <a:lnTo>
                <a:pt x="456613" y="334073"/>
              </a:lnTo>
              <a:lnTo>
                <a:pt x="456613" y="506939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C6DA41-9FE8-440A-A31C-FEE66198F821}">
      <dsp:nvSpPr>
        <dsp:cNvPr id="0" name=""/>
        <dsp:cNvSpPr/>
      </dsp:nvSpPr>
      <dsp:spPr>
        <a:xfrm>
          <a:off x="4932317" y="912124"/>
          <a:ext cx="3044164" cy="5573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4468"/>
              </a:lnTo>
              <a:lnTo>
                <a:pt x="3044164" y="384468"/>
              </a:lnTo>
              <a:lnTo>
                <a:pt x="3044164" y="557334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2AE4DB-9318-40DD-9FDB-B12FAF122952}">
      <dsp:nvSpPr>
        <dsp:cNvPr id="0" name=""/>
        <dsp:cNvSpPr/>
      </dsp:nvSpPr>
      <dsp:spPr>
        <a:xfrm>
          <a:off x="2090765" y="2642257"/>
          <a:ext cx="3046425" cy="5485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5659"/>
              </a:lnTo>
              <a:lnTo>
                <a:pt x="3046425" y="375659"/>
              </a:lnTo>
              <a:lnTo>
                <a:pt x="3046425" y="548525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D4A4DD-0BDE-4F78-907D-FDB7399A9F23}">
      <dsp:nvSpPr>
        <dsp:cNvPr id="0" name=""/>
        <dsp:cNvSpPr/>
      </dsp:nvSpPr>
      <dsp:spPr>
        <a:xfrm>
          <a:off x="1223825" y="2642257"/>
          <a:ext cx="866939" cy="548525"/>
        </a:xfrm>
        <a:custGeom>
          <a:avLst/>
          <a:gdLst/>
          <a:ahLst/>
          <a:cxnLst/>
          <a:rect l="0" t="0" r="0" b="0"/>
          <a:pathLst>
            <a:path>
              <a:moveTo>
                <a:pt x="866939" y="0"/>
              </a:moveTo>
              <a:lnTo>
                <a:pt x="866939" y="375659"/>
              </a:lnTo>
              <a:lnTo>
                <a:pt x="0" y="375659"/>
              </a:lnTo>
              <a:lnTo>
                <a:pt x="0" y="548525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EBC864-4480-43DB-AFF3-4B86D1D3CF6C}">
      <dsp:nvSpPr>
        <dsp:cNvPr id="0" name=""/>
        <dsp:cNvSpPr/>
      </dsp:nvSpPr>
      <dsp:spPr>
        <a:xfrm>
          <a:off x="2090765" y="912124"/>
          <a:ext cx="2841552" cy="545212"/>
        </a:xfrm>
        <a:custGeom>
          <a:avLst/>
          <a:gdLst/>
          <a:ahLst/>
          <a:cxnLst/>
          <a:rect l="0" t="0" r="0" b="0"/>
          <a:pathLst>
            <a:path>
              <a:moveTo>
                <a:pt x="2841552" y="0"/>
              </a:moveTo>
              <a:lnTo>
                <a:pt x="2841552" y="372346"/>
              </a:lnTo>
              <a:lnTo>
                <a:pt x="0" y="372346"/>
              </a:lnTo>
              <a:lnTo>
                <a:pt x="0" y="545212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C937B5-C6E3-4DA0-A81A-648A2C67224C}">
      <dsp:nvSpPr>
        <dsp:cNvPr id="0" name=""/>
        <dsp:cNvSpPr/>
      </dsp:nvSpPr>
      <dsp:spPr>
        <a:xfrm>
          <a:off x="2940175" y="-6308"/>
          <a:ext cx="3984284" cy="918432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>
          <a:bevelT prst="convex"/>
        </a:sp3d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</dsp:sp>
    <dsp:sp modelId="{6D17430F-08BC-4191-859C-6FC4DE1C9CA0}">
      <dsp:nvSpPr>
        <dsp:cNvPr id="0" name=""/>
        <dsp:cNvSpPr/>
      </dsp:nvSpPr>
      <dsp:spPr>
        <a:xfrm>
          <a:off x="3147511" y="190659"/>
          <a:ext cx="3984284" cy="9184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bg1"/>
            </a:gs>
            <a:gs pos="23000">
              <a:schemeClr val="bg1"/>
            </a:gs>
            <a:gs pos="57000">
              <a:schemeClr val="accent1">
                <a:lumMod val="60000"/>
                <a:lumOff val="40000"/>
              </a:schemeClr>
            </a:gs>
            <a:gs pos="100000">
              <a:schemeClr val="accent1">
                <a:lumMod val="75000"/>
              </a:schemeClr>
            </a:gs>
          </a:gsLst>
          <a:path path="circle">
            <a:fillToRect l="50000" t="-80000" r="50000" b="180000"/>
          </a:path>
        </a:gradFill>
        <a:ln w="19050" cap="flat" cmpd="sng" algn="ctr">
          <a:solidFill>
            <a:schemeClr val="l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>
          <a:bevelT w="165100" prst="coolSlant"/>
        </a:sp3d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Какие бывают бюджеты?</a:t>
          </a:r>
          <a:endParaRPr lang="ru-RU" sz="3200" b="1" kern="1200" dirty="0">
            <a:solidFill>
              <a:srgbClr val="002060"/>
            </a:solidFill>
            <a:latin typeface="Constantia" panose="02030602050306030303" pitchFamily="18" charset="0"/>
          </a:endParaRPr>
        </a:p>
      </dsp:txBody>
      <dsp:txXfrm>
        <a:off x="3174411" y="217559"/>
        <a:ext cx="3930484" cy="864632"/>
      </dsp:txXfrm>
    </dsp:sp>
    <dsp:sp modelId="{0085040D-E3F1-42AD-AE78-367C3E620B52}">
      <dsp:nvSpPr>
        <dsp:cNvPr id="0" name=""/>
        <dsp:cNvSpPr/>
      </dsp:nvSpPr>
      <dsp:spPr>
        <a:xfrm>
          <a:off x="1200283" y="1457336"/>
          <a:ext cx="1780964" cy="11849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B1AC945-D71F-4490-8FFA-BBE4F5FCA769}">
      <dsp:nvSpPr>
        <dsp:cNvPr id="0" name=""/>
        <dsp:cNvSpPr/>
      </dsp:nvSpPr>
      <dsp:spPr>
        <a:xfrm>
          <a:off x="1407618" y="1654304"/>
          <a:ext cx="1780964" cy="11849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Бюджеты семьи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>
        <a:off x="1442323" y="1689009"/>
        <a:ext cx="1711554" cy="1115511"/>
      </dsp:txXfrm>
    </dsp:sp>
    <dsp:sp modelId="{0A1739E5-5346-4624-AFA0-7766DB43690B}">
      <dsp:nvSpPr>
        <dsp:cNvPr id="0" name=""/>
        <dsp:cNvSpPr/>
      </dsp:nvSpPr>
      <dsp:spPr>
        <a:xfrm>
          <a:off x="-207335" y="3190782"/>
          <a:ext cx="2862322" cy="11849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D44724B-FD8D-4003-BB0E-A7DE2DA89D4A}">
      <dsp:nvSpPr>
        <dsp:cNvPr id="0" name=""/>
        <dsp:cNvSpPr/>
      </dsp:nvSpPr>
      <dsp:spPr>
        <a:xfrm>
          <a:off x="0" y="3387751"/>
          <a:ext cx="2862322" cy="11849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Российской Федерации </a:t>
          </a:r>
          <a:r>
            <a:rPr lang="ru-RU" sz="1400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(федеральный бюджет, бюджеты государственных внебюджетных фондов Российской Федерации)</a:t>
          </a:r>
          <a:endParaRPr lang="ru-RU" sz="1400" kern="1200" dirty="0">
            <a:solidFill>
              <a:srgbClr val="002060"/>
            </a:solidFill>
            <a:latin typeface="Constantia" panose="02030602050306030303" pitchFamily="18" charset="0"/>
          </a:endParaRPr>
        </a:p>
      </dsp:txBody>
      <dsp:txXfrm>
        <a:off x="34705" y="3422456"/>
        <a:ext cx="2792912" cy="1115511"/>
      </dsp:txXfrm>
    </dsp:sp>
    <dsp:sp modelId="{504888B0-134A-4D87-890E-2EE51D6EC1A6}">
      <dsp:nvSpPr>
        <dsp:cNvPr id="0" name=""/>
        <dsp:cNvSpPr/>
      </dsp:nvSpPr>
      <dsp:spPr>
        <a:xfrm>
          <a:off x="3736203" y="3190782"/>
          <a:ext cx="2801975" cy="11849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D1664CE-4D17-4E9A-A5B1-496FD8BFE87C}">
      <dsp:nvSpPr>
        <dsp:cNvPr id="0" name=""/>
        <dsp:cNvSpPr/>
      </dsp:nvSpPr>
      <dsp:spPr>
        <a:xfrm>
          <a:off x="3943539" y="3387751"/>
          <a:ext cx="2801975" cy="11849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 Субъектов Российской Федерации </a:t>
          </a:r>
          <a:r>
            <a:rPr lang="ru-RU" sz="1400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(региональные бюджеты, бюджеты территориальных фондов обязательного медицинского страхования)</a:t>
          </a:r>
          <a:endParaRPr lang="ru-RU" sz="1400" kern="1200" dirty="0">
            <a:solidFill>
              <a:srgbClr val="002060"/>
            </a:solidFill>
            <a:latin typeface="Constantia" panose="02030602050306030303" pitchFamily="18" charset="0"/>
          </a:endParaRPr>
        </a:p>
      </dsp:txBody>
      <dsp:txXfrm>
        <a:off x="3978244" y="3422456"/>
        <a:ext cx="2732565" cy="1115511"/>
      </dsp:txXfrm>
    </dsp:sp>
    <dsp:sp modelId="{C0177524-7823-44DD-BAEA-B6A401FEBE61}">
      <dsp:nvSpPr>
        <dsp:cNvPr id="0" name=""/>
        <dsp:cNvSpPr/>
      </dsp:nvSpPr>
      <dsp:spPr>
        <a:xfrm>
          <a:off x="7043473" y="1469458"/>
          <a:ext cx="1866018" cy="11849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CAA6586-DA24-4766-8192-5A9001FE72F0}">
      <dsp:nvSpPr>
        <dsp:cNvPr id="0" name=""/>
        <dsp:cNvSpPr/>
      </dsp:nvSpPr>
      <dsp:spPr>
        <a:xfrm>
          <a:off x="7250808" y="1666426"/>
          <a:ext cx="1866018" cy="11849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Бюджеты организаций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>
        <a:off x="7285513" y="1701131"/>
        <a:ext cx="1796608" cy="1115511"/>
      </dsp:txXfrm>
    </dsp:sp>
    <dsp:sp modelId="{79F21A44-3C02-4A6E-8841-F6BE682EAA67}">
      <dsp:nvSpPr>
        <dsp:cNvPr id="0" name=""/>
        <dsp:cNvSpPr/>
      </dsp:nvSpPr>
      <dsp:spPr>
        <a:xfrm>
          <a:off x="7058838" y="3161318"/>
          <a:ext cx="2748513" cy="11849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7508795-4171-4785-B365-1345AF7E0A78}">
      <dsp:nvSpPr>
        <dsp:cNvPr id="0" name=""/>
        <dsp:cNvSpPr/>
      </dsp:nvSpPr>
      <dsp:spPr>
        <a:xfrm>
          <a:off x="7266174" y="3358287"/>
          <a:ext cx="2748513" cy="11849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Муниципальных образований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 </a:t>
          </a:r>
          <a:r>
            <a:rPr lang="ru-RU" sz="1400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(местный бюджет)</a:t>
          </a:r>
          <a:endParaRPr lang="ru-RU" sz="1400" kern="1200" dirty="0">
            <a:solidFill>
              <a:srgbClr val="002060"/>
            </a:solidFill>
            <a:latin typeface="Constantia" panose="02030602050306030303" pitchFamily="18" charset="0"/>
          </a:endParaRPr>
        </a:p>
      </dsp:txBody>
      <dsp:txXfrm>
        <a:off x="7300879" y="3392992"/>
        <a:ext cx="2679103" cy="1115511"/>
      </dsp:txXfrm>
    </dsp:sp>
    <dsp:sp modelId="{D99DE863-8A34-4C10-BCE3-E7B0372489CE}">
      <dsp:nvSpPr>
        <dsp:cNvPr id="0" name=""/>
        <dsp:cNvSpPr/>
      </dsp:nvSpPr>
      <dsp:spPr>
        <a:xfrm>
          <a:off x="3940832" y="1490721"/>
          <a:ext cx="1866018" cy="11849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ADAD218-409A-4B8B-AA8E-38D6F7BCF3F4}">
      <dsp:nvSpPr>
        <dsp:cNvPr id="0" name=""/>
        <dsp:cNvSpPr/>
      </dsp:nvSpPr>
      <dsp:spPr>
        <a:xfrm>
          <a:off x="4148167" y="1687689"/>
          <a:ext cx="1866018" cy="11849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Бюджеты публично-правовых образований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>
        <a:off x="4182872" y="1722394"/>
        <a:ext cx="1796608" cy="11155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C23A2F-8035-40B1-917A-C7590769F714}">
      <dsp:nvSpPr>
        <dsp:cNvPr id="0" name=""/>
        <dsp:cNvSpPr/>
      </dsp:nvSpPr>
      <dsp:spPr>
        <a:xfrm>
          <a:off x="-6614163" y="-1080359"/>
          <a:ext cx="8410484" cy="8410484"/>
        </a:xfrm>
        <a:prstGeom prst="blockArc">
          <a:avLst>
            <a:gd name="adj1" fmla="val 18900000"/>
            <a:gd name="adj2" fmla="val 2700000"/>
            <a:gd name="adj3" fmla="val 257"/>
          </a:avLst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99F960-072A-477B-A367-6CBF053F35AB}">
      <dsp:nvSpPr>
        <dsp:cNvPr id="0" name=""/>
        <dsp:cNvSpPr/>
      </dsp:nvSpPr>
      <dsp:spPr>
        <a:xfrm>
          <a:off x="1672518" y="12030"/>
          <a:ext cx="9370926" cy="1991187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2150" tIns="40640" rIns="40640" bIns="40640" numCol="1" spcCol="1270" anchor="ctr" anchorCtr="0">
          <a:noAutofit/>
        </a:bodyPr>
        <a:lstStyle/>
        <a:p>
          <a:pPr lvl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u="none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	</a:t>
          </a:r>
          <a:r>
            <a:rPr lang="ru-RU" sz="1800" b="1" i="1" u="none" kern="1200" dirty="0" smtClean="0">
              <a:solidFill>
                <a:srgbClr val="000066"/>
              </a:solidFill>
              <a:effectLst/>
              <a:latin typeface="Constantia" panose="02030602050306030303" pitchFamily="18" charset="0"/>
              <a:cs typeface="Times New Roman" panose="02020603050405020304" pitchFamily="18" charset="0"/>
            </a:rPr>
            <a:t>Главное звено бюджетной системы. Оно выражает экономические денежные отношения, опосредствующие процесс образования и использования централизованного фонда денежных средств государства, разрабатывается Правительством Российской Федерации и утверждается Федеральным собранием в форме Федерального закона</a:t>
          </a:r>
          <a:endParaRPr lang="ru-RU" sz="1800" b="1" i="1" u="none" kern="1200" dirty="0">
            <a:solidFill>
              <a:srgbClr val="000066"/>
            </a:solidFill>
            <a:effectLst/>
            <a:latin typeface="Constantia" panose="02030602050306030303" pitchFamily="18" charset="0"/>
            <a:cs typeface="Times New Roman" panose="02020603050405020304" pitchFamily="18" charset="0"/>
          </a:endParaRPr>
        </a:p>
      </dsp:txBody>
      <dsp:txXfrm>
        <a:off x="1672518" y="12030"/>
        <a:ext cx="9370926" cy="1991187"/>
      </dsp:txXfrm>
    </dsp:sp>
    <dsp:sp modelId="{7F642949-8CBC-400F-BF4E-B9FECAD569BD}">
      <dsp:nvSpPr>
        <dsp:cNvPr id="0" name=""/>
        <dsp:cNvSpPr/>
      </dsp:nvSpPr>
      <dsp:spPr>
        <a:xfrm>
          <a:off x="0" y="88856"/>
          <a:ext cx="2251134" cy="191814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76200">
          <a:solidFill>
            <a:schemeClr val="accent5">
              <a:lumMod val="60000"/>
              <a:lumOff val="40000"/>
            </a:schemeClr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587469-84A0-4EDD-B108-BBD642C2F240}">
      <dsp:nvSpPr>
        <dsp:cNvPr id="0" name=""/>
        <dsp:cNvSpPr/>
      </dsp:nvSpPr>
      <dsp:spPr>
        <a:xfrm>
          <a:off x="1328999" y="2200329"/>
          <a:ext cx="8042149" cy="2025623"/>
        </a:xfrm>
        <a:prstGeom prst="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2150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u="none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	</a:t>
          </a:r>
          <a:r>
            <a:rPr lang="ru-RU" sz="1800" b="1" i="1" u="none" kern="1200" dirty="0" smtClean="0">
              <a:solidFill>
                <a:srgbClr val="000066"/>
              </a:solidFill>
              <a:latin typeface="Constantia" panose="02030602050306030303" pitchFamily="18" charset="0"/>
              <a:cs typeface="Times New Roman" panose="02020603050405020304" pitchFamily="18" charset="0"/>
            </a:rPr>
            <a:t>Это форма образования и расходования фонда денежных средств, предназначенных для исполнения расходных обязательств соответствующего субъекта Российской Федерации. Разрабатывается Исполнительным органом субъекта Российской Федерации и утверждается Законодательным органом субъекта </a:t>
          </a:r>
          <a:endParaRPr lang="ru-RU" sz="1800" b="1" i="1" u="none" kern="1200" dirty="0">
            <a:solidFill>
              <a:srgbClr val="000066"/>
            </a:solidFill>
            <a:latin typeface="Constantia" panose="02030602050306030303" pitchFamily="18" charset="0"/>
            <a:cs typeface="Times New Roman" panose="02020603050405020304" pitchFamily="18" charset="0"/>
          </a:endParaRPr>
        </a:p>
      </dsp:txBody>
      <dsp:txXfrm>
        <a:off x="1328999" y="2200329"/>
        <a:ext cx="8042149" cy="2025623"/>
      </dsp:txXfrm>
    </dsp:sp>
    <dsp:sp modelId="{CDF6AD55-B3DB-4629-B572-13BFC88A574F}">
      <dsp:nvSpPr>
        <dsp:cNvPr id="0" name=""/>
        <dsp:cNvSpPr/>
      </dsp:nvSpPr>
      <dsp:spPr>
        <a:xfrm>
          <a:off x="0" y="2125373"/>
          <a:ext cx="2178730" cy="18884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76200">
          <a:solidFill>
            <a:schemeClr val="accent6">
              <a:lumMod val="60000"/>
              <a:lumOff val="40000"/>
            </a:schemeClr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690339-BF8E-4E62-B961-6B80C37DFE54}">
      <dsp:nvSpPr>
        <dsp:cNvPr id="0" name=""/>
        <dsp:cNvSpPr/>
      </dsp:nvSpPr>
      <dsp:spPr>
        <a:xfrm>
          <a:off x="1691615" y="4410427"/>
          <a:ext cx="9348638" cy="1633176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2150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u="none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	</a:t>
          </a:r>
          <a:r>
            <a:rPr lang="ru-RU" sz="1800" b="1" i="1" u="none" kern="1200" dirty="0" smtClean="0">
              <a:solidFill>
                <a:srgbClr val="000066"/>
              </a:solidFill>
              <a:latin typeface="Constantia" panose="02030602050306030303" pitchFamily="18" charset="0"/>
              <a:cs typeface="Times New Roman" panose="02020603050405020304" pitchFamily="18" charset="0"/>
            </a:rPr>
            <a:t>Бюджет муниципального образования - форма образования и расходования денежных средств, предназначенных для финансового обеспечения задач и функций местного самоуправления. Формирование, утверждение бюджета осуществляют органы местного самоуправления</a:t>
          </a:r>
          <a:endParaRPr lang="ru-RU" sz="1800" b="1" i="1" u="none" kern="1200" dirty="0">
            <a:solidFill>
              <a:srgbClr val="000066"/>
            </a:solidFill>
            <a:latin typeface="Constantia" panose="02030602050306030303" pitchFamily="18" charset="0"/>
            <a:cs typeface="Times New Roman" panose="02020603050405020304" pitchFamily="18" charset="0"/>
          </a:endParaRPr>
        </a:p>
      </dsp:txBody>
      <dsp:txXfrm>
        <a:off x="1691615" y="4410427"/>
        <a:ext cx="9348638" cy="1633176"/>
      </dsp:txXfrm>
    </dsp:sp>
    <dsp:sp modelId="{5A569362-7E84-40E2-9F51-E368D6021D67}">
      <dsp:nvSpPr>
        <dsp:cNvPr id="0" name=""/>
        <dsp:cNvSpPr/>
      </dsp:nvSpPr>
      <dsp:spPr>
        <a:xfrm>
          <a:off x="0" y="4273636"/>
          <a:ext cx="2268070" cy="19093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76200">
          <a:solidFill>
            <a:srgbClr val="99CC00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744358-F8DA-4E89-B3F7-85F6CB0FBA24}">
      <dsp:nvSpPr>
        <dsp:cNvPr id="0" name=""/>
        <dsp:cNvSpPr/>
      </dsp:nvSpPr>
      <dsp:spPr>
        <a:xfrm>
          <a:off x="2314851" y="486572"/>
          <a:ext cx="7681461" cy="1125483"/>
        </a:xfrm>
        <a:prstGeom prst="roundRect">
          <a:avLst/>
        </a:prstGeom>
        <a:gradFill flip="none" rotWithShape="1">
          <a:gsLst>
            <a:gs pos="0">
              <a:srgbClr val="336699">
                <a:lumMod val="0"/>
                <a:lumOff val="100000"/>
              </a:srgbClr>
            </a:gs>
            <a:gs pos="59000">
              <a:srgbClr val="336699">
                <a:lumMod val="0"/>
                <a:lumOff val="100000"/>
              </a:srgbClr>
            </a:gs>
            <a:gs pos="100000">
              <a:srgbClr val="336699">
                <a:lumMod val="100000"/>
              </a:srgbClr>
            </a:gs>
          </a:gsLst>
          <a:path path="circle">
            <a:fillToRect l="50000" t="-80000" r="50000" b="180000"/>
          </a:path>
          <a:tileRect/>
        </a:gradFill>
        <a:ln>
          <a:solidFill>
            <a:scrgbClr r="0" g="0" b="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000" b="1" i="1" kern="1200" dirty="0" smtClean="0">
              <a:solidFill>
                <a:srgbClr val="7030A0"/>
              </a:solidFill>
              <a:latin typeface="Constantia" panose="02030602050306030303" pitchFamily="18" charset="0"/>
              <a:ea typeface="+mn-ea"/>
              <a:cs typeface="+mn-cs"/>
            </a:rPr>
            <a:t>ДОХОДЫ БЮДЖЕТА </a:t>
          </a:r>
          <a:r>
            <a:rPr lang="ru-RU" altLang="ru-RU" sz="2000" b="1" i="1" kern="1200" dirty="0" smtClean="0">
              <a:solidFill>
                <a:srgbClr val="000066"/>
              </a:solidFill>
              <a:latin typeface="Constantia" panose="02030602050306030303" pitchFamily="18" charset="0"/>
              <a:ea typeface="+mn-ea"/>
              <a:cs typeface="+mn-cs"/>
            </a:rPr>
            <a:t>-</a:t>
          </a:r>
          <a:r>
            <a:rPr lang="ru-RU" altLang="ru-RU" sz="2000" b="1" i="1" kern="1200" dirty="0" smtClean="0">
              <a:solidFill>
                <a:srgbClr val="000066"/>
              </a:solidFill>
              <a:latin typeface="Constantia" panose="02030602050306030303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altLang="ru-RU" sz="1800" b="1" i="1" kern="1200" dirty="0" smtClean="0">
              <a:solidFill>
                <a:srgbClr val="000066"/>
              </a:solidFill>
              <a:latin typeface="Constantia" panose="02030602050306030303" pitchFamily="18" charset="0"/>
              <a:ea typeface="+mn-ea"/>
              <a:cs typeface="Times New Roman" panose="02020603050405020304" pitchFamily="18" charset="0"/>
            </a:rPr>
            <a:t>денежные средства, поступающие в безвозмездном и безвозвратном порядке в соответствии с законодательством Российской Федерации в распоряжение органов местного самоуправления</a:t>
          </a:r>
          <a:endParaRPr lang="ru-RU" sz="1800" b="1" i="1" kern="1200" dirty="0">
            <a:solidFill>
              <a:srgbClr val="000066"/>
            </a:solidFill>
            <a:latin typeface="Constantia" panose="02030602050306030303" pitchFamily="18" charset="0"/>
            <a:ea typeface="+mn-ea"/>
            <a:cs typeface="+mn-cs"/>
          </a:endParaRPr>
        </a:p>
      </dsp:txBody>
      <dsp:txXfrm>
        <a:off x="2369793" y="541514"/>
        <a:ext cx="7571577" cy="1015599"/>
      </dsp:txXfrm>
    </dsp:sp>
    <dsp:sp modelId="{A9C24C69-1C79-454E-A04C-4BB353C178A8}">
      <dsp:nvSpPr>
        <dsp:cNvPr id="0" name=""/>
        <dsp:cNvSpPr/>
      </dsp:nvSpPr>
      <dsp:spPr>
        <a:xfrm rot="5302031">
          <a:off x="5623556" y="2175967"/>
          <a:ext cx="112828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91351" y="0"/>
              </a:lnTo>
            </a:path>
          </a:pathLst>
        </a:custGeom>
        <a:noFill/>
        <a:ln w="25400" cap="flat" cmpd="sng" algn="ctr">
          <a:solidFill>
            <a:scrgbClr r="0" g="0" b="0"/>
          </a:solidFill>
          <a:prstDash val="solid"/>
          <a:miter lim="800000"/>
          <a:headEnd type="none"/>
          <a:tailEnd type="stealt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25DF0A-AF7B-45E2-A57C-B4634CFA61F3}">
      <dsp:nvSpPr>
        <dsp:cNvPr id="0" name=""/>
        <dsp:cNvSpPr/>
      </dsp:nvSpPr>
      <dsp:spPr>
        <a:xfrm>
          <a:off x="4541044" y="2739879"/>
          <a:ext cx="3386725" cy="2149358"/>
        </a:xfrm>
        <a:prstGeom prst="roundRect">
          <a:avLst/>
        </a:prstGeom>
        <a:gradFill flip="none" rotWithShape="1">
          <a:gsLst>
            <a:gs pos="0">
              <a:srgbClr val="336699">
                <a:lumMod val="0"/>
                <a:lumOff val="100000"/>
              </a:srgbClr>
            </a:gs>
            <a:gs pos="65000">
              <a:srgbClr val="336699">
                <a:lumMod val="0"/>
                <a:lumOff val="100000"/>
              </a:srgbClr>
            </a:gs>
            <a:gs pos="100000">
              <a:srgbClr val="336699">
                <a:lumMod val="100000"/>
              </a:srgbClr>
            </a:gs>
          </a:gsLst>
          <a:path path="circle">
            <a:fillToRect l="50000" t="-80000" r="50000" b="180000"/>
          </a:path>
          <a:tileRect/>
        </a:gradFill>
        <a:ln>
          <a:solidFill>
            <a:scrgbClr r="0" g="0" b="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600" b="1" i="1" kern="1200" dirty="0" smtClean="0">
              <a:solidFill>
                <a:srgbClr val="7030A0"/>
              </a:solidFill>
              <a:latin typeface="Constantia" panose="02030602050306030303" pitchFamily="18" charset="0"/>
              <a:ea typeface="+mn-ea"/>
              <a:cs typeface="+mn-cs"/>
            </a:rPr>
            <a:t>НАЛОГОВЫЕ ДОХОДЫ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600" b="1" i="1" kern="1200" dirty="0" smtClean="0">
              <a:solidFill>
                <a:srgbClr val="000066"/>
              </a:solidFill>
              <a:latin typeface="Constantia" panose="02030602050306030303" pitchFamily="18" charset="0"/>
              <a:ea typeface="+mn-ea"/>
              <a:cs typeface="Times New Roman" panose="02020603050405020304" pitchFamily="18" charset="0"/>
            </a:rPr>
            <a:t>Часть доходов граждан и организаций, которые они обязаны платить государству (налог на доходы физических лиц,  налоги на имущество, налог на совокупный доход и другие)</a:t>
          </a:r>
          <a:endParaRPr lang="ru-RU" sz="1600" b="1" i="1" kern="1200" dirty="0">
            <a:solidFill>
              <a:srgbClr val="000066"/>
            </a:solidFill>
            <a:latin typeface="Constantia" panose="02030602050306030303" pitchFamily="18" charset="0"/>
            <a:ea typeface="+mn-ea"/>
            <a:cs typeface="+mn-cs"/>
          </a:endParaRPr>
        </a:p>
      </dsp:txBody>
      <dsp:txXfrm>
        <a:off x="4645967" y="2844802"/>
        <a:ext cx="3176879" cy="1939512"/>
      </dsp:txXfrm>
    </dsp:sp>
    <dsp:sp modelId="{5B440D8C-2322-4791-9EF3-B905815442E6}">
      <dsp:nvSpPr>
        <dsp:cNvPr id="0" name=""/>
        <dsp:cNvSpPr/>
      </dsp:nvSpPr>
      <dsp:spPr>
        <a:xfrm rot="1920616">
          <a:off x="6968757" y="1915497"/>
          <a:ext cx="114491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20175" y="0"/>
              </a:lnTo>
            </a:path>
          </a:pathLst>
        </a:custGeom>
        <a:noFill/>
        <a:ln w="25400" cap="flat" cmpd="sng" algn="ctr">
          <a:solidFill>
            <a:scrgbClr r="0" g="0" b="0"/>
          </a:solidFill>
          <a:prstDash val="solid"/>
          <a:miter lim="800000"/>
          <a:headEnd type="none"/>
          <a:tailEnd type="stealt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08BEE1-C378-4075-89B0-218A8C2C1CAD}">
      <dsp:nvSpPr>
        <dsp:cNvPr id="0" name=""/>
        <dsp:cNvSpPr/>
      </dsp:nvSpPr>
      <dsp:spPr>
        <a:xfrm>
          <a:off x="8026628" y="1811308"/>
          <a:ext cx="3120992" cy="2766252"/>
        </a:xfrm>
        <a:prstGeom prst="roundRect">
          <a:avLst/>
        </a:prstGeom>
        <a:gradFill flip="none" rotWithShape="0">
          <a:gsLst>
            <a:gs pos="0">
              <a:srgbClr val="336699">
                <a:lumMod val="0"/>
                <a:lumOff val="100000"/>
              </a:srgbClr>
            </a:gs>
            <a:gs pos="64000">
              <a:srgbClr val="336699">
                <a:lumMod val="0"/>
                <a:lumOff val="100000"/>
              </a:srgbClr>
            </a:gs>
            <a:gs pos="100000">
              <a:srgbClr val="336699">
                <a:lumMod val="100000"/>
              </a:srgbClr>
            </a:gs>
          </a:gsLst>
          <a:path path="circle">
            <a:fillToRect l="50000" t="-80000" r="50000" b="180000"/>
          </a:path>
          <a:tileRect/>
        </a:gradFill>
        <a:ln>
          <a:solidFill>
            <a:scrgbClr r="0" g="0" b="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600" b="1" i="1" kern="1200" dirty="0" smtClean="0">
              <a:solidFill>
                <a:srgbClr val="7030A0"/>
              </a:solidFill>
              <a:latin typeface="Constantia" panose="02030602050306030303" pitchFamily="18" charset="0"/>
              <a:ea typeface="+mn-ea"/>
              <a:cs typeface="+mn-cs"/>
            </a:rPr>
            <a:t>БЕЗВОЗМЕЗДНЫЕ ПОСТУПЛЕНИЯ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600" b="1" i="1" kern="1200" dirty="0" smtClean="0">
              <a:solidFill>
                <a:srgbClr val="000066"/>
              </a:solidFill>
              <a:latin typeface="Constantia" panose="02030602050306030303" pitchFamily="18" charset="0"/>
              <a:ea typeface="+mn-ea"/>
              <a:cs typeface="Times New Roman" panose="02020603050405020304" pitchFamily="18" charset="0"/>
            </a:rPr>
            <a:t>Средства, которые поступают в бюджет безвозмездно из бюджетов других уровней бюджетной системы РФ, безвозмездные перечисления от физических и юридических лиц</a:t>
          </a:r>
          <a:endParaRPr lang="ru-RU" sz="1600" b="1" i="1" kern="1200" dirty="0">
            <a:solidFill>
              <a:srgbClr val="000066"/>
            </a:solidFill>
            <a:latin typeface="Constantia" panose="02030602050306030303" pitchFamily="18" charset="0"/>
            <a:ea typeface="+mn-ea"/>
            <a:cs typeface="+mn-cs"/>
          </a:endParaRPr>
        </a:p>
      </dsp:txBody>
      <dsp:txXfrm>
        <a:off x="8161665" y="1946345"/>
        <a:ext cx="2850918" cy="2496178"/>
      </dsp:txXfrm>
    </dsp:sp>
    <dsp:sp modelId="{9686D8A6-27B3-48D1-A0E5-11D7BA7658AE}">
      <dsp:nvSpPr>
        <dsp:cNvPr id="0" name=""/>
        <dsp:cNvSpPr/>
      </dsp:nvSpPr>
      <dsp:spPr>
        <a:xfrm rot="9125067">
          <a:off x="4395871" y="1785434"/>
          <a:ext cx="74066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17094" y="0"/>
              </a:lnTo>
            </a:path>
          </a:pathLst>
        </a:custGeom>
        <a:noFill/>
        <a:ln w="25400" cap="flat" cmpd="sng" algn="ctr">
          <a:solidFill>
            <a:scrgbClr r="0" g="0" b="0"/>
          </a:solidFill>
          <a:prstDash val="solid"/>
          <a:miter lim="800000"/>
          <a:headEnd type="none"/>
          <a:tailEnd type="stealt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C38B2B-2F51-437B-B8CE-1B464096F850}">
      <dsp:nvSpPr>
        <dsp:cNvPr id="0" name=""/>
        <dsp:cNvSpPr/>
      </dsp:nvSpPr>
      <dsp:spPr>
        <a:xfrm>
          <a:off x="1348659" y="1797502"/>
          <a:ext cx="3090303" cy="1959927"/>
        </a:xfrm>
        <a:prstGeom prst="roundRect">
          <a:avLst/>
        </a:prstGeom>
        <a:gradFill flip="none" rotWithShape="0">
          <a:gsLst>
            <a:gs pos="0">
              <a:srgbClr val="336699">
                <a:lumMod val="0"/>
                <a:lumOff val="100000"/>
              </a:srgbClr>
            </a:gs>
            <a:gs pos="60000">
              <a:srgbClr val="336699">
                <a:lumMod val="0"/>
                <a:lumOff val="100000"/>
              </a:srgbClr>
            </a:gs>
            <a:gs pos="100000">
              <a:srgbClr val="336699">
                <a:lumMod val="100000"/>
              </a:srgbClr>
            </a:gs>
          </a:gsLst>
          <a:path path="circle">
            <a:fillToRect l="50000" t="-80000" r="50000" b="180000"/>
          </a:path>
          <a:tileRect/>
        </a:gradFill>
        <a:ln>
          <a:solidFill>
            <a:scrgbClr r="0" g="0" b="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600" b="1" i="1" kern="1200" dirty="0" smtClean="0">
              <a:solidFill>
                <a:srgbClr val="7030A0"/>
              </a:solidFill>
              <a:latin typeface="Constantia" panose="02030602050306030303" pitchFamily="18" charset="0"/>
              <a:ea typeface="+mn-ea"/>
              <a:cs typeface="+mn-cs"/>
            </a:rPr>
            <a:t>НЕНАЛОГОВЫЕ ДОХОДЫ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600" b="1" i="1" kern="1200" dirty="0" smtClean="0">
              <a:solidFill>
                <a:srgbClr val="000066"/>
              </a:solidFill>
              <a:latin typeface="Constantia" panose="02030602050306030303" pitchFamily="18" charset="0"/>
              <a:ea typeface="+mn-ea"/>
              <a:cs typeface="Times New Roman" panose="02020603050405020304" pitchFamily="18" charset="0"/>
            </a:rPr>
            <a:t>Доходы от использования имущества, доходы от продажи материальных и нематериальных активов, штрафы, санкции и другие</a:t>
          </a:r>
          <a:endParaRPr lang="ru-RU" sz="1600" b="1" i="1" kern="1200" dirty="0">
            <a:solidFill>
              <a:srgbClr val="000066"/>
            </a:solidFill>
            <a:latin typeface="Constantia" panose="02030602050306030303" pitchFamily="18" charset="0"/>
            <a:ea typeface="+mn-ea"/>
            <a:cs typeface="+mn-cs"/>
          </a:endParaRPr>
        </a:p>
      </dsp:txBody>
      <dsp:txXfrm>
        <a:off x="1444335" y="1893178"/>
        <a:ext cx="2898951" cy="17685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ED7503-D3CC-4C01-BD43-F593870E3CF2}">
      <dsp:nvSpPr>
        <dsp:cNvPr id="0" name=""/>
        <dsp:cNvSpPr/>
      </dsp:nvSpPr>
      <dsp:spPr>
        <a:xfrm>
          <a:off x="9212245" y="4101686"/>
          <a:ext cx="2979754" cy="1930205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336699">
                <a:lumMod val="0"/>
                <a:lumOff val="100000"/>
              </a:srgbClr>
            </a:gs>
            <a:gs pos="31000">
              <a:srgbClr val="336699">
                <a:lumMod val="0"/>
                <a:lumOff val="100000"/>
              </a:srgbClr>
            </a:gs>
            <a:gs pos="100000">
              <a:schemeClr val="accent4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i="1" kern="1200" dirty="0" smtClean="0">
              <a:solidFill>
                <a:srgbClr val="002060"/>
              </a:solidFill>
            </a:rPr>
            <a:t>7010,00 тыс. руб.</a:t>
          </a:r>
          <a:endParaRPr lang="ru-RU" sz="2400" b="1" i="1" kern="1200" dirty="0">
            <a:solidFill>
              <a:srgbClr val="002060"/>
            </a:solidFill>
          </a:endParaRPr>
        </a:p>
      </dsp:txBody>
      <dsp:txXfrm>
        <a:off x="10148571" y="4626637"/>
        <a:ext cx="2001028" cy="1362854"/>
      </dsp:txXfrm>
    </dsp:sp>
    <dsp:sp modelId="{A2065964-FD98-4EAF-8291-AC4A9078DEAA}">
      <dsp:nvSpPr>
        <dsp:cNvPr id="0" name=""/>
        <dsp:cNvSpPr/>
      </dsp:nvSpPr>
      <dsp:spPr>
        <a:xfrm>
          <a:off x="48172" y="4101686"/>
          <a:ext cx="2979754" cy="1930205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336699">
                <a:lumMod val="0"/>
                <a:lumOff val="100000"/>
              </a:srgbClr>
            </a:gs>
            <a:gs pos="34000">
              <a:srgbClr val="336699">
                <a:lumMod val="0"/>
                <a:lumOff val="100000"/>
              </a:srgbClr>
            </a:gs>
            <a:gs pos="100000">
              <a:srgbClr val="FF99FF"/>
            </a:gs>
          </a:gsLst>
          <a:path path="circle">
            <a:fillToRect l="50000" t="-80000" r="50000" b="180000"/>
          </a:path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i="1" kern="1200" dirty="0" smtClean="0">
              <a:solidFill>
                <a:srgbClr val="002060"/>
              </a:solidFill>
            </a:rPr>
            <a:t>90744,52 тыс. руб.</a:t>
          </a:r>
          <a:endParaRPr lang="ru-RU" sz="2400" b="1" i="1" kern="1200" dirty="0">
            <a:solidFill>
              <a:srgbClr val="002060"/>
            </a:solidFill>
          </a:endParaRPr>
        </a:p>
      </dsp:txBody>
      <dsp:txXfrm>
        <a:off x="90572" y="4626637"/>
        <a:ext cx="2001028" cy="1362854"/>
      </dsp:txXfrm>
    </dsp:sp>
    <dsp:sp modelId="{55DDE41E-8F59-434D-8E9E-143494F577DF}">
      <dsp:nvSpPr>
        <dsp:cNvPr id="0" name=""/>
        <dsp:cNvSpPr/>
      </dsp:nvSpPr>
      <dsp:spPr>
        <a:xfrm>
          <a:off x="9164073" y="64140"/>
          <a:ext cx="2979754" cy="1930205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336699">
                <a:lumMod val="0"/>
                <a:lumOff val="100000"/>
              </a:srgbClr>
            </a:gs>
            <a:gs pos="34000">
              <a:srgbClr val="336699">
                <a:lumMod val="0"/>
                <a:lumOff val="100000"/>
              </a:srgbClr>
            </a:gs>
            <a:gs pos="100000">
              <a:srgbClr val="92D050"/>
            </a:gs>
          </a:gsLst>
          <a:path path="circle">
            <a:fillToRect l="50000" t="-80000" r="50000" b="180000"/>
          </a:path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i="1" kern="1200" dirty="0" smtClean="0">
              <a:solidFill>
                <a:srgbClr val="002060"/>
              </a:solidFill>
            </a:rPr>
            <a:t>360425,40 тыс. руб.</a:t>
          </a:r>
          <a:endParaRPr lang="ru-RU" sz="2400" b="1" i="1" kern="1200" dirty="0">
            <a:solidFill>
              <a:srgbClr val="002060"/>
            </a:solidFill>
          </a:endParaRPr>
        </a:p>
      </dsp:txBody>
      <dsp:txXfrm>
        <a:off x="10100399" y="106540"/>
        <a:ext cx="2001028" cy="1362854"/>
      </dsp:txXfrm>
    </dsp:sp>
    <dsp:sp modelId="{FCE6A2DC-8071-45A7-80B3-54AA352EEBDE}">
      <dsp:nvSpPr>
        <dsp:cNvPr id="0" name=""/>
        <dsp:cNvSpPr/>
      </dsp:nvSpPr>
      <dsp:spPr>
        <a:xfrm>
          <a:off x="115336" y="0"/>
          <a:ext cx="2684520" cy="1866315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336699">
                <a:lumMod val="0"/>
                <a:lumOff val="100000"/>
              </a:srgbClr>
            </a:gs>
            <a:gs pos="34000">
              <a:srgbClr val="336699">
                <a:lumMod val="0"/>
                <a:lumOff val="100000"/>
              </a:srgbClr>
            </a:gs>
            <a:gs pos="100000">
              <a:srgbClr val="FF9966"/>
            </a:gs>
          </a:gsLst>
          <a:path path="circle">
            <a:fillToRect l="50000" t="-80000" r="50000" b="180000"/>
          </a:path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i="1" kern="1200" dirty="0" smtClean="0">
              <a:solidFill>
                <a:srgbClr val="002060"/>
              </a:solidFill>
            </a:rPr>
            <a:t>815842,08 тыс. руб.</a:t>
          </a:r>
          <a:endParaRPr lang="ru-RU" sz="2400" b="1" i="1" kern="1200" dirty="0">
            <a:solidFill>
              <a:srgbClr val="002060"/>
            </a:solidFill>
          </a:endParaRPr>
        </a:p>
      </dsp:txBody>
      <dsp:txXfrm>
        <a:off x="156333" y="40997"/>
        <a:ext cx="1797170" cy="1317742"/>
      </dsp:txXfrm>
    </dsp:sp>
    <dsp:sp modelId="{B4AAAD22-53ED-4EA9-8FFF-7A3E4D27045D}">
      <dsp:nvSpPr>
        <dsp:cNvPr id="0" name=""/>
        <dsp:cNvSpPr/>
      </dsp:nvSpPr>
      <dsp:spPr>
        <a:xfrm>
          <a:off x="1226014" y="117948"/>
          <a:ext cx="4389328" cy="2611809"/>
        </a:xfrm>
        <a:prstGeom prst="pieWedge">
          <a:avLst/>
        </a:prstGeom>
        <a:solidFill>
          <a:srgbClr val="FF99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solidFill>
                <a:srgbClr val="003366"/>
              </a:solidFill>
              <a:latin typeface="Constantia" panose="02030602050306030303" pitchFamily="18" charset="0"/>
            </a:rPr>
            <a:t>             Субвенции</a:t>
          </a:r>
          <a:r>
            <a:rPr lang="ru-RU" sz="1600" b="1" i="1" kern="1200" dirty="0" smtClean="0">
              <a:solidFill>
                <a:srgbClr val="003366"/>
              </a:solidFill>
              <a:latin typeface="Constantia" panose="02030602050306030303" pitchFamily="18" charset="0"/>
            </a:rPr>
            <a:t> (лат. «</a:t>
          </a:r>
          <a:r>
            <a:rPr lang="en-US" sz="1600" b="1" i="1" kern="1200" dirty="0" smtClean="0">
              <a:solidFill>
                <a:srgbClr val="003366"/>
              </a:solidFill>
              <a:latin typeface="Constantia" panose="02030602050306030303" pitchFamily="18" charset="0"/>
            </a:rPr>
            <a:t>Subvenire</a:t>
          </a:r>
          <a:r>
            <a:rPr lang="ru-RU" sz="1600" b="1" i="1" kern="1200" dirty="0" smtClean="0">
              <a:solidFill>
                <a:srgbClr val="003366"/>
              </a:solidFill>
              <a:latin typeface="Constantia" panose="02030602050306030303" pitchFamily="18" charset="0"/>
            </a:rPr>
            <a:t>» – приходить на помощь) – предоставляются на финансирование «переданных» другим публично-правовым образованиям полномочий</a:t>
          </a:r>
          <a:endParaRPr lang="ru-RU" sz="1600" kern="1200" dirty="0">
            <a:solidFill>
              <a:srgbClr val="003366"/>
            </a:solidFill>
            <a:latin typeface="Constantia" panose="02030602050306030303" pitchFamily="18" charset="0"/>
          </a:endParaRPr>
        </a:p>
      </dsp:txBody>
      <dsp:txXfrm>
        <a:off x="2511618" y="882929"/>
        <a:ext cx="3103724" cy="1846828"/>
      </dsp:txXfrm>
    </dsp:sp>
    <dsp:sp modelId="{C3CD42F0-83EC-43B9-B332-B73ABE6E20C9}">
      <dsp:nvSpPr>
        <dsp:cNvPr id="0" name=""/>
        <dsp:cNvSpPr/>
      </dsp:nvSpPr>
      <dsp:spPr>
        <a:xfrm rot="5400000">
          <a:off x="7252449" y="-770628"/>
          <a:ext cx="2565867" cy="4480846"/>
        </a:xfrm>
        <a:prstGeom prst="pieWedg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solidFill>
                <a:srgbClr val="003366"/>
              </a:solidFill>
              <a:latin typeface="Constantia" panose="02030602050306030303" pitchFamily="18" charset="0"/>
            </a:rPr>
            <a:t>          Субсидии</a:t>
          </a:r>
          <a:r>
            <a:rPr lang="ru-RU" sz="1600" b="1" i="1" kern="1200" dirty="0" smtClean="0">
              <a:solidFill>
                <a:srgbClr val="003366"/>
              </a:solidFill>
              <a:latin typeface="Constantia" panose="02030602050306030303" pitchFamily="18" charset="0"/>
            </a:rPr>
            <a:t> (лат. «</a:t>
          </a:r>
          <a:r>
            <a:rPr lang="en-US" sz="1600" b="1" i="1" kern="1200" dirty="0" smtClean="0">
              <a:solidFill>
                <a:srgbClr val="003366"/>
              </a:solidFill>
              <a:latin typeface="Constantia" panose="02030602050306030303" pitchFamily="18" charset="0"/>
            </a:rPr>
            <a:t>Subsidium</a:t>
          </a:r>
          <a:r>
            <a:rPr lang="ru-RU" sz="1600" b="1" i="1" kern="1200" dirty="0" smtClean="0">
              <a:solidFill>
                <a:srgbClr val="003366"/>
              </a:solidFill>
              <a:latin typeface="Constantia" panose="02030602050306030303" pitchFamily="18" charset="0"/>
            </a:rPr>
            <a:t>» – поддержка) – предоставляются на условиях софинансирования расходов других бюджетов</a:t>
          </a:r>
          <a:endParaRPr lang="ru-RU" sz="1600" kern="1200" dirty="0">
            <a:solidFill>
              <a:srgbClr val="003366"/>
            </a:solidFill>
          </a:endParaRPr>
        </a:p>
      </dsp:txBody>
      <dsp:txXfrm rot="-5400000">
        <a:off x="6294960" y="938386"/>
        <a:ext cx="3168437" cy="1814342"/>
      </dsp:txXfrm>
    </dsp:sp>
    <dsp:sp modelId="{4B5ECFA3-129E-4520-8CCB-F748D82892BA}">
      <dsp:nvSpPr>
        <dsp:cNvPr id="0" name=""/>
        <dsp:cNvSpPr/>
      </dsp:nvSpPr>
      <dsp:spPr>
        <a:xfrm rot="10800000">
          <a:off x="6408573" y="3234827"/>
          <a:ext cx="4448929" cy="2722236"/>
        </a:xfrm>
        <a:prstGeom prst="pieWedge">
          <a:avLst/>
        </a:prstGeom>
        <a:solidFill>
          <a:srgbClr val="FFCC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rgbClr val="003366"/>
              </a:solidFill>
              <a:latin typeface="Constantia" panose="02030602050306030303" pitchFamily="18" charset="0"/>
            </a:rPr>
            <a:t>        Иные межбюджетные трансферты</a:t>
          </a:r>
          <a:endParaRPr lang="ru-RU" sz="1600" b="1" i="1" kern="1200" dirty="0">
            <a:solidFill>
              <a:srgbClr val="003366"/>
            </a:solidFill>
            <a:latin typeface="Constantia" panose="02030602050306030303" pitchFamily="18" charset="0"/>
          </a:endParaRPr>
        </a:p>
      </dsp:txBody>
      <dsp:txXfrm rot="10800000">
        <a:off x="6408573" y="3234827"/>
        <a:ext cx="3145868" cy="1924912"/>
      </dsp:txXfrm>
    </dsp:sp>
    <dsp:sp modelId="{E4AB7DB3-3B77-4AB1-AA9A-C6D15F1064B6}">
      <dsp:nvSpPr>
        <dsp:cNvPr id="0" name=""/>
        <dsp:cNvSpPr/>
      </dsp:nvSpPr>
      <dsp:spPr>
        <a:xfrm rot="16200000">
          <a:off x="1995440" y="2405604"/>
          <a:ext cx="2743548" cy="4402152"/>
        </a:xfrm>
        <a:prstGeom prst="pieWedge">
          <a:avLst/>
        </a:prstGeom>
        <a:solidFill>
          <a:srgbClr val="FFCC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solidFill>
                <a:srgbClr val="003366"/>
              </a:solidFill>
              <a:latin typeface="Constantia" panose="02030602050306030303" pitchFamily="18" charset="0"/>
            </a:rPr>
            <a:t>           Дотации</a:t>
          </a:r>
          <a:r>
            <a:rPr lang="ru-RU" sz="1600" b="0" i="1" kern="1200" dirty="0" smtClean="0">
              <a:solidFill>
                <a:srgbClr val="003366"/>
              </a:solidFill>
              <a:latin typeface="Constantia" panose="02030602050306030303" pitchFamily="18" charset="0"/>
            </a:rPr>
            <a:t> </a:t>
          </a:r>
          <a:r>
            <a:rPr lang="ru-RU" sz="1600" b="1" i="1" kern="1200" dirty="0" smtClean="0">
              <a:solidFill>
                <a:srgbClr val="003366"/>
              </a:solidFill>
              <a:latin typeface="Constantia" panose="02030602050306030303" pitchFamily="18" charset="0"/>
            </a:rPr>
            <a:t>(лат. «</a:t>
          </a:r>
          <a:r>
            <a:rPr lang="en-US" sz="1600" b="1" i="1" kern="1200" dirty="0" err="1" smtClean="0">
              <a:solidFill>
                <a:srgbClr val="003366"/>
              </a:solidFill>
              <a:latin typeface="Constantia" panose="02030602050306030303" pitchFamily="18" charset="0"/>
            </a:rPr>
            <a:t>Dotatio</a:t>
          </a:r>
          <a:r>
            <a:rPr lang="ru-RU" sz="1600" b="1" i="1" kern="1200" dirty="0" smtClean="0">
              <a:solidFill>
                <a:srgbClr val="003366"/>
              </a:solidFill>
              <a:latin typeface="Constantia" panose="02030602050306030303" pitchFamily="18" charset="0"/>
            </a:rPr>
            <a:t>» – дар, пожертвование) – безвозмездная финансовая помощь</a:t>
          </a:r>
          <a:endParaRPr lang="ru-RU" sz="1600" b="1" kern="1200" dirty="0">
            <a:solidFill>
              <a:srgbClr val="003366"/>
            </a:solidFill>
          </a:endParaRPr>
        </a:p>
      </dsp:txBody>
      <dsp:txXfrm rot="5400000">
        <a:off x="2455499" y="3234906"/>
        <a:ext cx="3112792" cy="1939981"/>
      </dsp:txXfrm>
    </dsp:sp>
    <dsp:sp modelId="{DED643D2-A890-4CAA-9D6D-B16FF3051FB8}">
      <dsp:nvSpPr>
        <dsp:cNvPr id="0" name=""/>
        <dsp:cNvSpPr/>
      </dsp:nvSpPr>
      <dsp:spPr>
        <a:xfrm>
          <a:off x="5645116" y="2473075"/>
          <a:ext cx="901767" cy="784145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5CCB34-47B9-4C47-9332-3166A62A3F88}">
      <dsp:nvSpPr>
        <dsp:cNvPr id="0" name=""/>
        <dsp:cNvSpPr/>
      </dsp:nvSpPr>
      <dsp:spPr>
        <a:xfrm rot="10800000">
          <a:off x="5645116" y="2774670"/>
          <a:ext cx="901767" cy="784145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0.87676</cdr:x>
      <cdr:y>0.19703</cdr:y>
    </cdr:from>
    <cdr:to>
      <cdr:x>1</cdr:x>
      <cdr:y>0.93178</cdr:y>
    </cdr:to>
    <cdr:sp macro="" textlink="">
      <cdr:nvSpPr>
        <cdr:cNvPr id="4" name="Заголовок 1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10757787" y="1020724"/>
          <a:ext cx="1512185" cy="38064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b">
          <a:noAutofit/>
        </a:bodyPr>
        <a:lstStyle xmlns:a="http://schemas.openxmlformats.org/drawingml/2006/main">
          <a:lvl1pPr algn="ctr" defTabSz="914400" rtl="0" eaLnBrk="1" latinLnBrk="0" hangingPunct="1">
            <a:lnSpc>
              <a:spcPct val="90000"/>
            </a:lnSpc>
            <a:spcBef>
              <a:spcPct val="0"/>
            </a:spcBef>
            <a:buNone/>
            <a:defRPr sz="6000" kern="1200">
              <a:solidFill>
                <a:schemeClr val="tx1"/>
              </a:solidFill>
              <a:latin typeface="+mj-lt"/>
              <a:ea typeface="+mj-ea"/>
              <a:cs typeface="+mj-cs"/>
            </a:defRPr>
          </a:lvl1pPr>
        </a:lstStyle>
        <a:p xmlns:a="http://schemas.openxmlformats.org/drawingml/2006/main">
          <a:endParaRPr lang="ru-RU" sz="3200" b="1" dirty="0">
            <a:ln w="0"/>
            <a:solidFill>
              <a:srgbClr val="000066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Constantia" panose="02030602050306030303" pitchFamily="18" charset="0"/>
          </a:endParaRPr>
        </a:p>
      </cdr:txBody>
    </cdr:sp>
  </cdr:relSizeAnchor>
  <cdr:relSizeAnchor xmlns:cdr="http://schemas.openxmlformats.org/drawingml/2006/chartDrawing">
    <cdr:from>
      <cdr:x>0.88256</cdr:x>
      <cdr:y>0.19214</cdr:y>
    </cdr:from>
    <cdr:to>
      <cdr:x>0.96802</cdr:x>
      <cdr:y>0.96667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10760148" y="995416"/>
          <a:ext cx="1041991" cy="4012518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>
            <a:lumMod val="9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dirty="0" smtClean="0">
              <a:solidFill>
                <a:srgbClr val="000066"/>
              </a:solidFill>
            </a:rPr>
            <a:t>356605,50</a:t>
          </a:r>
        </a:p>
        <a:p xmlns:a="http://schemas.openxmlformats.org/drawingml/2006/main">
          <a:endParaRPr lang="ru-RU" dirty="0">
            <a:solidFill>
              <a:srgbClr val="000066"/>
            </a:solidFill>
          </a:endParaRPr>
        </a:p>
        <a:p xmlns:a="http://schemas.openxmlformats.org/drawingml/2006/main">
          <a:r>
            <a:rPr lang="ru-RU" dirty="0" smtClean="0">
              <a:solidFill>
                <a:srgbClr val="000066"/>
              </a:solidFill>
            </a:rPr>
            <a:t>58348,80</a:t>
          </a:r>
        </a:p>
        <a:p xmlns:a="http://schemas.openxmlformats.org/drawingml/2006/main">
          <a:endParaRPr lang="ru-RU" dirty="0" smtClean="0">
            <a:solidFill>
              <a:srgbClr val="000066"/>
            </a:solidFill>
          </a:endParaRPr>
        </a:p>
        <a:p xmlns:a="http://schemas.openxmlformats.org/drawingml/2006/main">
          <a:endParaRPr lang="ru-RU" dirty="0">
            <a:solidFill>
              <a:srgbClr val="000066"/>
            </a:solidFill>
          </a:endParaRPr>
        </a:p>
        <a:p xmlns:a="http://schemas.openxmlformats.org/drawingml/2006/main">
          <a:r>
            <a:rPr lang="ru-RU" dirty="0" smtClean="0">
              <a:solidFill>
                <a:srgbClr val="000066"/>
              </a:solidFill>
            </a:rPr>
            <a:t>743873,90</a:t>
          </a:r>
        </a:p>
        <a:p xmlns:a="http://schemas.openxmlformats.org/drawingml/2006/main">
          <a:endParaRPr lang="ru-RU" dirty="0">
            <a:solidFill>
              <a:srgbClr val="000066"/>
            </a:solidFill>
          </a:endParaRPr>
        </a:p>
        <a:p xmlns:a="http://schemas.openxmlformats.org/drawingml/2006/main">
          <a:r>
            <a:rPr lang="ru-RU" dirty="0" smtClean="0">
              <a:solidFill>
                <a:srgbClr val="000066"/>
              </a:solidFill>
            </a:rPr>
            <a:t>1300322,40</a:t>
          </a:r>
        </a:p>
        <a:p xmlns:a="http://schemas.openxmlformats.org/drawingml/2006/main">
          <a:endParaRPr lang="ru-RU" dirty="0">
            <a:solidFill>
              <a:srgbClr val="000066"/>
            </a:solidFill>
          </a:endParaRPr>
        </a:p>
        <a:p xmlns:a="http://schemas.openxmlformats.org/drawingml/2006/main">
          <a:r>
            <a:rPr lang="ru-RU" dirty="0" smtClean="0">
              <a:solidFill>
                <a:srgbClr val="000066"/>
              </a:solidFill>
            </a:rPr>
            <a:t>3870142,50</a:t>
          </a:r>
        </a:p>
        <a:p xmlns:a="http://schemas.openxmlformats.org/drawingml/2006/main">
          <a:endParaRPr lang="ru-RU" dirty="0">
            <a:solidFill>
              <a:srgbClr val="000066"/>
            </a:solidFill>
          </a:endParaRPr>
        </a:p>
        <a:p xmlns:a="http://schemas.openxmlformats.org/drawingml/2006/main">
          <a:r>
            <a:rPr lang="ru-RU" dirty="0" smtClean="0">
              <a:solidFill>
                <a:srgbClr val="000066"/>
              </a:solidFill>
            </a:rPr>
            <a:t>243632,70</a:t>
          </a:r>
        </a:p>
        <a:p xmlns:a="http://schemas.openxmlformats.org/drawingml/2006/main">
          <a:endParaRPr lang="ru-RU" dirty="0">
            <a:solidFill>
              <a:srgbClr val="000066"/>
            </a:solidFill>
          </a:endParaRPr>
        </a:p>
        <a:p xmlns:a="http://schemas.openxmlformats.org/drawingml/2006/main">
          <a:endParaRPr lang="ru-RU" dirty="0" smtClean="0">
            <a:solidFill>
              <a:srgbClr val="000066"/>
            </a:solidFill>
          </a:endParaRPr>
        </a:p>
        <a:p xmlns:a="http://schemas.openxmlformats.org/drawingml/2006/main">
          <a:r>
            <a:rPr lang="ru-RU" dirty="0" smtClean="0">
              <a:solidFill>
                <a:srgbClr val="000066"/>
              </a:solidFill>
            </a:rPr>
            <a:t>238903,40</a:t>
          </a:r>
        </a:p>
        <a:p xmlns:a="http://schemas.openxmlformats.org/drawingml/2006/main">
          <a:endParaRPr lang="ru-RU" dirty="0">
            <a:solidFill>
              <a:srgbClr val="000066"/>
            </a:solidFill>
          </a:endParaRPr>
        </a:p>
        <a:p xmlns:a="http://schemas.openxmlformats.org/drawingml/2006/main">
          <a:r>
            <a:rPr lang="ru-RU" dirty="0" smtClean="0">
              <a:solidFill>
                <a:srgbClr val="000066"/>
              </a:solidFill>
            </a:rPr>
            <a:t>305089,30</a:t>
          </a:r>
        </a:p>
        <a:p xmlns:a="http://schemas.openxmlformats.org/drawingml/2006/main">
          <a:endParaRPr lang="ru-RU" dirty="0">
            <a:solidFill>
              <a:srgbClr val="000066"/>
            </a:solidFill>
          </a:endParaRPr>
        </a:p>
        <a:p xmlns:a="http://schemas.openxmlformats.org/drawingml/2006/main">
          <a:r>
            <a:rPr lang="ru-RU" dirty="0" smtClean="0">
              <a:solidFill>
                <a:srgbClr val="000066"/>
              </a:solidFill>
            </a:rPr>
            <a:t>4200,30</a:t>
          </a:r>
        </a:p>
        <a:p xmlns:a="http://schemas.openxmlformats.org/drawingml/2006/main">
          <a:endParaRPr lang="ru-RU" dirty="0">
            <a:solidFill>
              <a:srgbClr val="000066"/>
            </a:solidFill>
          </a:endParaRPr>
        </a:p>
        <a:p xmlns:a="http://schemas.openxmlformats.org/drawingml/2006/main">
          <a:endParaRPr lang="ru-RU" dirty="0" smtClean="0">
            <a:solidFill>
              <a:srgbClr val="000066"/>
            </a:solidFill>
          </a:endParaRPr>
        </a:p>
        <a:p xmlns:a="http://schemas.openxmlformats.org/drawingml/2006/main">
          <a:r>
            <a:rPr lang="ru-RU" dirty="0" smtClean="0">
              <a:solidFill>
                <a:srgbClr val="000066"/>
              </a:solidFill>
            </a:rPr>
            <a:t>569,80</a:t>
          </a:r>
        </a:p>
        <a:p xmlns:a="http://schemas.openxmlformats.org/drawingml/2006/main">
          <a:endParaRPr lang="ru-RU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F3D226-0276-4B4B-9E0A-8A806F147D62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3A61EA-F222-4820-B0EC-CC1F9AA9F2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6074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A61EA-F222-4820-B0EC-CC1F9AA9F272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930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A6C5-34B7-4B52-9150-6A4CAEA19C25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F7930-1C6F-41A2-B9F5-717B235BB4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73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A6C5-34B7-4B52-9150-6A4CAEA19C25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F7930-1C6F-41A2-B9F5-717B235BB4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612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A6C5-34B7-4B52-9150-6A4CAEA19C25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F7930-1C6F-41A2-B9F5-717B235BB4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185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A6C5-34B7-4B52-9150-6A4CAEA19C25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F7930-1C6F-41A2-B9F5-717B235BB4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551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A6C5-34B7-4B52-9150-6A4CAEA19C25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F7930-1C6F-41A2-B9F5-717B235BB4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940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A6C5-34B7-4B52-9150-6A4CAEA19C25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F7930-1C6F-41A2-B9F5-717B235BB4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332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A6C5-34B7-4B52-9150-6A4CAEA19C25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F7930-1C6F-41A2-B9F5-717B235BB4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597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A6C5-34B7-4B52-9150-6A4CAEA19C25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F7930-1C6F-41A2-B9F5-717B235BB4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413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A6C5-34B7-4B52-9150-6A4CAEA19C25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F7930-1C6F-41A2-B9F5-717B235BB4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573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A6C5-34B7-4B52-9150-6A4CAEA19C25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F7930-1C6F-41A2-B9F5-717B235BB4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820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A6C5-34B7-4B52-9150-6A4CAEA19C25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F7930-1C6F-41A2-B9F5-717B235BB4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3609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3750B-7BCE-419E-90A4-10A10EE7D6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0C4E-9C49-4E1E-95D1-C11DEEED359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6684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3750B-7BCE-419E-90A4-10A10EE7D6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0C4E-9C49-4E1E-95D1-C11DEEED359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3554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3750B-7BCE-419E-90A4-10A10EE7D6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0C4E-9C49-4E1E-95D1-C11DEEED359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4074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3750B-7BCE-419E-90A4-10A10EE7D6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0C4E-9C49-4E1E-95D1-C11DEEED359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9559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3750B-7BCE-419E-90A4-10A10EE7D6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0C4E-9C49-4E1E-95D1-C11DEEED359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3729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3750B-7BCE-419E-90A4-10A10EE7D6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0C4E-9C49-4E1E-95D1-C11DEEED359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4273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3750B-7BCE-419E-90A4-10A10EE7D6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0C4E-9C49-4E1E-95D1-C11DEEED359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3064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3750B-7BCE-419E-90A4-10A10EE7D6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0C4E-9C49-4E1E-95D1-C11DEEED359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6960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3750B-7BCE-419E-90A4-10A10EE7D6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0C4E-9C49-4E1E-95D1-C11DEEED359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5077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3750B-7BCE-419E-90A4-10A10EE7D6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0C4E-9C49-4E1E-95D1-C11DEEED359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7651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3750B-7BCE-419E-90A4-10A10EE7D6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0C4E-9C49-4E1E-95D1-C11DEEED359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644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46A6C5-34B7-4B52-9150-6A4CAEA19C25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EF7930-1C6F-41A2-B9F5-717B235BB4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725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3750B-7BCE-419E-90A4-10A10EE7D6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F0C4E-9C49-4E1E-95D1-C11DEEED359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207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diagramColors" Target="../diagrams/colors3.xml"/><Relationship Id="rId12" Type="http://schemas.openxmlformats.org/officeDocument/2006/relationships/image" Target="../media/image22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3.xml"/><Relationship Id="rId11" Type="http://schemas.openxmlformats.org/officeDocument/2006/relationships/image" Target="../media/image21.jpeg"/><Relationship Id="rId5" Type="http://schemas.openxmlformats.org/officeDocument/2006/relationships/diagramLayout" Target="../diagrams/layout3.xml"/><Relationship Id="rId15" Type="http://schemas.openxmlformats.org/officeDocument/2006/relationships/image" Target="../media/image25.jpg"/><Relationship Id="rId10" Type="http://schemas.openxmlformats.org/officeDocument/2006/relationships/image" Target="../media/image20.jpeg"/><Relationship Id="rId4" Type="http://schemas.openxmlformats.org/officeDocument/2006/relationships/diagramData" Target="../diagrams/data3.xml"/><Relationship Id="rId9" Type="http://schemas.openxmlformats.org/officeDocument/2006/relationships/image" Target="../media/image19.jpeg"/><Relationship Id="rId14" Type="http://schemas.openxmlformats.org/officeDocument/2006/relationships/image" Target="../media/image2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26.png"/><Relationship Id="rId7" Type="http://schemas.openxmlformats.org/officeDocument/2006/relationships/image" Target="../media/image30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26.png"/><Relationship Id="rId7" Type="http://schemas.openxmlformats.org/officeDocument/2006/relationships/image" Target="../media/image3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13" Type="http://schemas.openxmlformats.org/officeDocument/2006/relationships/image" Target="../media/image50.jpeg"/><Relationship Id="rId3" Type="http://schemas.openxmlformats.org/officeDocument/2006/relationships/image" Target="../media/image40.png"/><Relationship Id="rId7" Type="http://schemas.openxmlformats.org/officeDocument/2006/relationships/image" Target="../media/image44.jpeg"/><Relationship Id="rId12" Type="http://schemas.openxmlformats.org/officeDocument/2006/relationships/image" Target="../media/image49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eg"/><Relationship Id="rId11" Type="http://schemas.openxmlformats.org/officeDocument/2006/relationships/image" Target="../media/image48.jpe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0.jpe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6.jpeg"/><Relationship Id="rId5" Type="http://schemas.openxmlformats.org/officeDocument/2006/relationships/image" Target="../media/image65.png"/><Relationship Id="rId10" Type="http://schemas.openxmlformats.org/officeDocument/2006/relationships/image" Target="../media/image70.jpeg"/><Relationship Id="rId4" Type="http://schemas.openxmlformats.org/officeDocument/2006/relationships/image" Target="../media/image64.jpeg"/><Relationship Id="rId9" Type="http://schemas.openxmlformats.org/officeDocument/2006/relationships/image" Target="../media/image6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jpg"/><Relationship Id="rId4" Type="http://schemas.openxmlformats.org/officeDocument/2006/relationships/image" Target="../media/image72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image" Target="../media/image74.jpeg"/><Relationship Id="rId7" Type="http://schemas.openxmlformats.org/officeDocument/2006/relationships/image" Target="../media/image7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png"/><Relationship Id="rId9" Type="http://schemas.openxmlformats.org/officeDocument/2006/relationships/image" Target="../media/image8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0"/>
          <p:cNvSpPr txBox="1">
            <a:spLocks/>
          </p:cNvSpPr>
          <p:nvPr/>
        </p:nvSpPr>
        <p:spPr>
          <a:xfrm>
            <a:off x="552582" y="568843"/>
            <a:ext cx="11472841" cy="44816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7200" b="1" i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«Бюджет</a:t>
            </a:r>
          </a:p>
          <a:p>
            <a:pPr algn="ctr"/>
            <a:r>
              <a:rPr lang="ru-RU" sz="7200" b="1" i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 в вопросах и ответах»</a:t>
            </a:r>
            <a:br>
              <a:rPr lang="ru-RU" sz="7200" b="1" i="1" dirty="0" smtClean="0">
                <a:solidFill>
                  <a:srgbClr val="002060"/>
                </a:solidFill>
                <a:latin typeface="Constantia" panose="02030602050306030303" pitchFamily="18" charset="0"/>
              </a:rPr>
            </a:br>
            <a:endParaRPr lang="ru-RU" sz="7200" i="1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3370521" y="6475233"/>
            <a:ext cx="6719777" cy="382767"/>
          </a:xfrm>
          <a:prstGeom prst="flowChartAlternateProcess">
            <a:avLst/>
          </a:prstGeom>
          <a:gradFill>
            <a:gsLst>
              <a:gs pos="0">
                <a:srgbClr val="336699">
                  <a:lumMod val="0"/>
                  <a:lumOff val="100000"/>
                </a:srgbClr>
              </a:gs>
              <a:gs pos="32000">
                <a:srgbClr val="336699">
                  <a:lumMod val="0"/>
                  <a:lumOff val="100000"/>
                </a:srgbClr>
              </a:gs>
              <a:gs pos="100000">
                <a:schemeClr val="accent1"/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Автор</a:t>
            </a:r>
            <a:r>
              <a:rPr lang="ru-RU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: Гареева Лаура Валентиновна</a:t>
            </a:r>
            <a:endParaRPr lang="ru-RU" b="1" i="1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3033824" y="42530"/>
            <a:ext cx="6719777" cy="382767"/>
          </a:xfrm>
          <a:prstGeom prst="flowChartAlternateProcess">
            <a:avLst/>
          </a:prstGeom>
          <a:gradFill>
            <a:gsLst>
              <a:gs pos="0">
                <a:srgbClr val="336699">
                  <a:lumMod val="0"/>
                  <a:lumOff val="100000"/>
                </a:srgbClr>
              </a:gs>
              <a:gs pos="31000">
                <a:srgbClr val="336699">
                  <a:lumMod val="0"/>
                  <a:lumOff val="100000"/>
                </a:srgbClr>
              </a:gs>
              <a:gs pos="100000">
                <a:schemeClr val="accent1"/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Город Октябрьский Республика Башкортостан</a:t>
            </a:r>
            <a:endParaRPr lang="ru-RU" b="1" i="1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850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6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ьная выноска 6"/>
          <p:cNvSpPr/>
          <p:nvPr/>
        </p:nvSpPr>
        <p:spPr>
          <a:xfrm>
            <a:off x="606056" y="191387"/>
            <a:ext cx="10441172" cy="1414130"/>
          </a:xfrm>
          <a:prstGeom prst="wedgeEllipseCallout">
            <a:avLst/>
          </a:prstGeom>
          <a:gradFill>
            <a:gsLst>
              <a:gs pos="0">
                <a:schemeClr val="bg1"/>
              </a:gs>
              <a:gs pos="10000">
                <a:schemeClr val="bg1"/>
              </a:gs>
              <a:gs pos="100000">
                <a:schemeClr val="accent2">
                  <a:lumMod val="60000"/>
                  <a:lumOff val="40000"/>
                </a:schemeClr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«Казна – сердце государства»…</a:t>
            </a:r>
            <a:endParaRPr lang="ru-RU" sz="3600" b="1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35126"/>
            <a:ext cx="6576359" cy="3370522"/>
          </a:xfrm>
          <a:prstGeom prst="rect">
            <a:avLst/>
          </a:prstGeom>
        </p:spPr>
      </p:pic>
      <p:sp>
        <p:nvSpPr>
          <p:cNvPr id="10" name="Блок-схема: альтернативный процесс 9"/>
          <p:cNvSpPr/>
          <p:nvPr/>
        </p:nvSpPr>
        <p:spPr>
          <a:xfrm>
            <a:off x="5968504" y="1998922"/>
            <a:ext cx="5280741" cy="3370522"/>
          </a:xfrm>
          <a:prstGeom prst="flowChartAlternateProcess">
            <a:avLst/>
          </a:prstGeom>
          <a:gradFill>
            <a:gsLst>
              <a:gs pos="0">
                <a:schemeClr val="bg1"/>
              </a:gs>
              <a:gs pos="36000">
                <a:schemeClr val="bg1"/>
              </a:gs>
              <a:gs pos="65000">
                <a:srgbClr val="FFEEDD"/>
              </a:gs>
              <a:gs pos="100000">
                <a:srgbClr val="FFCC99"/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300" b="1" i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От того, как будет работать сердце (осуществляться бюджетный процесс) нашей большой Родины, зависит самочувствие всех республик, краев, областей, городов федерального значения, автономной области и автономных округов</a:t>
            </a:r>
            <a:endParaRPr lang="ru-RU" sz="2300" b="1" i="1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606056" y="5560828"/>
            <a:ext cx="5466907" cy="1212226"/>
          </a:xfrm>
        </p:spPr>
        <p:txBody>
          <a:bodyPr>
            <a:normAutofit/>
          </a:bodyPr>
          <a:lstStyle/>
          <a:p>
            <a:pPr algn="ctr"/>
            <a:r>
              <a:rPr lang="ru-RU" sz="1800" b="1" i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Пьер </a:t>
            </a:r>
            <a:r>
              <a:rPr lang="ru-RU" sz="1800" b="1" i="1" dirty="0" err="1" smtClean="0">
                <a:solidFill>
                  <a:srgbClr val="002060"/>
                </a:solidFill>
                <a:latin typeface="Constantia" panose="02030602050306030303" pitchFamily="18" charset="0"/>
              </a:rPr>
              <a:t>Буаст</a:t>
            </a:r>
            <a:r>
              <a:rPr lang="ru-RU" sz="1800" b="1" i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 (1765 – 1824) – французский лексикограф и поэт, создатель универсального словаря французского языка.</a:t>
            </a:r>
            <a:endParaRPr lang="ru-RU" sz="1800" b="1" i="1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  <p:sp>
        <p:nvSpPr>
          <p:cNvPr id="2" name="Рамка 1"/>
          <p:cNvSpPr/>
          <p:nvPr/>
        </p:nvSpPr>
        <p:spPr>
          <a:xfrm>
            <a:off x="1295617" y="1828802"/>
            <a:ext cx="3914335" cy="3923412"/>
          </a:xfrm>
          <a:prstGeom prst="frame">
            <a:avLst/>
          </a:prstGeom>
          <a:solidFill>
            <a:srgbClr val="993300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898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7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альтернативный процесс 2"/>
          <p:cNvSpPr/>
          <p:nvPr/>
        </p:nvSpPr>
        <p:spPr>
          <a:xfrm>
            <a:off x="214638" y="520995"/>
            <a:ext cx="6824113" cy="5752214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i="1" dirty="0" smtClean="0">
                <a:solidFill>
                  <a:prstClr val="white"/>
                </a:solidFill>
                <a:latin typeface="Constantia" panose="02030602050306030303" pitchFamily="18" charset="0"/>
              </a:rPr>
              <a:t>             </a:t>
            </a:r>
            <a:r>
              <a:rPr lang="ru-RU" sz="2800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Целью </a:t>
            </a:r>
            <a:r>
              <a:rPr lang="ru-RU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моего проекта является раскрытие в доступной форме вопросов формирования и расходования бюджета городского округа город Октябрьский Республики Башкортостан. </a:t>
            </a:r>
          </a:p>
          <a:p>
            <a:pPr algn="just"/>
            <a:r>
              <a:rPr lang="ru-RU" b="1" i="1" dirty="0">
                <a:solidFill>
                  <a:srgbClr val="000066"/>
                </a:solidFill>
                <a:latin typeface="Constantia" panose="02030602050306030303" pitchFamily="18" charset="0"/>
              </a:rPr>
              <a:t> </a:t>
            </a:r>
            <a:r>
              <a:rPr lang="ru-RU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           </a:t>
            </a:r>
            <a:r>
              <a:rPr lang="ru-RU" sz="2800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Возможно</a:t>
            </a:r>
            <a:r>
              <a:rPr lang="ru-RU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, что моя </a:t>
            </a:r>
            <a:r>
              <a:rPr lang="ru-RU" b="1" i="1" dirty="0">
                <a:solidFill>
                  <a:srgbClr val="000066"/>
                </a:solidFill>
                <a:latin typeface="Constantia" panose="02030602050306030303" pitchFamily="18" charset="0"/>
              </a:rPr>
              <a:t> </a:t>
            </a:r>
            <a:r>
              <a:rPr lang="ru-RU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конкурсная работа «Бюджет в вопросах и ответах»:</a:t>
            </a:r>
          </a:p>
          <a:p>
            <a:pPr algn="just"/>
            <a:r>
              <a:rPr lang="ru-RU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 поможет более наглядно ознакомить население с ролью местного бюджета в социально-экономическом развитии города</a:t>
            </a:r>
          </a:p>
          <a:p>
            <a:pPr algn="just"/>
            <a:r>
              <a:rPr lang="ru-RU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повысить информированность населения в сфере муниципальных финансов</a:t>
            </a:r>
          </a:p>
          <a:p>
            <a:pPr algn="just"/>
            <a:r>
              <a:rPr lang="ru-RU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 расширить участие граждан в процессе принятия решений в  бюджетной сфере</a:t>
            </a:r>
          </a:p>
          <a:p>
            <a:pPr algn="just"/>
            <a:r>
              <a:rPr lang="ru-RU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 повысить уровень финансово-правовых знаний</a:t>
            </a:r>
          </a:p>
          <a:p>
            <a:pPr algn="just"/>
            <a:r>
              <a:rPr lang="ru-RU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 помочь гражданам активно участвовать в решении проблем города </a:t>
            </a:r>
            <a:endParaRPr lang="ru-RU" b="1" i="1" dirty="0">
              <a:solidFill>
                <a:prstClr val="white"/>
              </a:solidFill>
              <a:latin typeface="Constantia" panose="02030602050306030303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040" y="1678987"/>
            <a:ext cx="5659476" cy="46304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30" y="2942648"/>
            <a:ext cx="395367" cy="3959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44" y="3796240"/>
            <a:ext cx="395367" cy="3959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45" y="4333740"/>
            <a:ext cx="395367" cy="3959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46" y="4874714"/>
            <a:ext cx="395367" cy="3959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30" y="5157764"/>
            <a:ext cx="395367" cy="39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27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4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ctrTitle"/>
          </p:nvPr>
        </p:nvSpPr>
        <p:spPr>
          <a:xfrm>
            <a:off x="1210964" y="478340"/>
            <a:ext cx="9681374" cy="684939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Что такое бюджет?</a:t>
            </a:r>
            <a:br>
              <a:rPr lang="ru-RU" sz="28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</a:br>
            <a:endParaRPr lang="ru-RU" sz="2800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755692722"/>
              </p:ext>
            </p:extLst>
          </p:nvPr>
        </p:nvGraphicFramePr>
        <p:xfrm>
          <a:off x="1521637" y="1976983"/>
          <a:ext cx="10014688" cy="4572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15" name="Прямая соединительная линия 14"/>
          <p:cNvCxnSpPr/>
          <p:nvPr/>
        </p:nvCxnSpPr>
        <p:spPr>
          <a:xfrm>
            <a:off x="839973" y="840618"/>
            <a:ext cx="11206715" cy="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" name="Заголовок 10"/>
          <p:cNvSpPr txBox="1">
            <a:spLocks/>
          </p:cNvSpPr>
          <p:nvPr/>
        </p:nvSpPr>
        <p:spPr>
          <a:xfrm>
            <a:off x="744279" y="1254643"/>
            <a:ext cx="11302409" cy="77268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     Термин бюджет (от старонормандского </a:t>
            </a:r>
            <a:r>
              <a:rPr lang="en-US" sz="1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bougette – </a:t>
            </a:r>
            <a:r>
              <a:rPr lang="ru-RU" sz="1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кошелек, сумка, кожаный мешок, мешок с деньгами) означает план доходов и направлений расходования денежных средств любого экономического объекта (от государства до семьи), устанавливаемый на определенный период времени. </a:t>
            </a:r>
            <a:r>
              <a:rPr lang="ru-RU" sz="28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</a:br>
            <a:endParaRPr lang="ru-RU" sz="2800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6443330" y="3039593"/>
            <a:ext cx="0" cy="42811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6443330" y="4837814"/>
            <a:ext cx="0" cy="337694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Левая круглая скобка 27"/>
          <p:cNvSpPr/>
          <p:nvPr/>
        </p:nvSpPr>
        <p:spPr>
          <a:xfrm rot="16200000" flipH="1">
            <a:off x="6511806" y="431345"/>
            <a:ext cx="256458" cy="5901065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Левая круглая скобка 30"/>
          <p:cNvSpPr/>
          <p:nvPr/>
        </p:nvSpPr>
        <p:spPr>
          <a:xfrm rot="16200000" flipH="1">
            <a:off x="6208778" y="1473248"/>
            <a:ext cx="256458" cy="7293932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297" y="1402010"/>
            <a:ext cx="3170739" cy="240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229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3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4050184067"/>
              </p:ext>
            </p:extLst>
          </p:nvPr>
        </p:nvGraphicFramePr>
        <p:xfrm>
          <a:off x="512136" y="276903"/>
          <a:ext cx="11417593" cy="62497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77094" y="637185"/>
            <a:ext cx="18730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Федеральный бюджет Российской Федерации</a:t>
            </a:r>
            <a:endParaRPr lang="ru-RU" b="1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2964" y="2505165"/>
            <a:ext cx="2061308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Бюджет субъекта Российской Федерации (региональный бюджет)</a:t>
            </a:r>
          </a:p>
          <a:p>
            <a:pPr algn="ctr"/>
            <a:endParaRPr lang="ru-RU" sz="1400" b="1" i="1" dirty="0">
              <a:latin typeface="Constantia" panose="020306020503060303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5224" y="5142585"/>
            <a:ext cx="1619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Местный бюджет</a:t>
            </a:r>
            <a:endParaRPr lang="ru-RU" sz="2000" b="1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6827" y="2280121"/>
            <a:ext cx="3048000" cy="2243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76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7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Вертикальный свиток 5"/>
          <p:cNvSpPr/>
          <p:nvPr/>
        </p:nvSpPr>
        <p:spPr>
          <a:xfrm>
            <a:off x="7593717" y="151001"/>
            <a:ext cx="4507684" cy="6606331"/>
          </a:xfrm>
          <a:prstGeom prst="verticalScroll">
            <a:avLst/>
          </a:prstGeom>
          <a:solidFill>
            <a:srgbClr val="FFFF99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50" dirty="0" smtClean="0">
              <a:latin typeface="Constantia" panose="02030602050306030303" pitchFamily="18" charset="0"/>
            </a:endParaRPr>
          </a:p>
          <a:p>
            <a:pPr algn="just"/>
            <a:r>
              <a:rPr lang="ru-RU" sz="1500" b="1" i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           Городской округ город Октябрьский Республики Башкортостан – муниципальное образование, органы местного самоуправления которого осуществляют полномочия по решению установленных Федеральным законом «Об  общих принципах организации местного самоуправления в Российской Федерации» вопросов местного значения Городского округа, а также могут осуществлять отдельные государственные полномочия, передаваемые органам местного самоуправления федеральными законами и законами Республики Башкортостан.</a:t>
            </a:r>
          </a:p>
          <a:p>
            <a:pPr algn="just"/>
            <a:r>
              <a:rPr lang="ru-RU" sz="1500" b="1" i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           Основным самым важным вопросом, который решают органы местного самоуправления, является формирование, утверждение, исполнение бюджета и контроль за его исполнением.</a:t>
            </a:r>
            <a:endParaRPr lang="ru-RU" sz="1500" b="1" i="1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231" y="186039"/>
            <a:ext cx="3200717" cy="196993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95" y="151000"/>
            <a:ext cx="3153876" cy="2072520"/>
          </a:xfrm>
          <a:prstGeom prst="rect">
            <a:avLst/>
          </a:prstGeom>
          <a:ln>
            <a:solidFill>
              <a:srgbClr val="4CA2C7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979" y="2324685"/>
            <a:ext cx="3220750" cy="192113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000" y="4482298"/>
            <a:ext cx="3200717" cy="217195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73" y="2424557"/>
            <a:ext cx="3200717" cy="195128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57" y="4576874"/>
            <a:ext cx="3220752" cy="215225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277" y="1461062"/>
            <a:ext cx="2252748" cy="3379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24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4960" y="61459"/>
            <a:ext cx="11212484" cy="759695"/>
          </a:xfrm>
        </p:spPr>
        <p:txBody>
          <a:bodyPr>
            <a:noAutofit/>
          </a:bodyPr>
          <a:lstStyle/>
          <a:p>
            <a:pPr algn="ctr"/>
            <a:r>
              <a:rPr lang="ru-RU" sz="26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rgbClr val="000066"/>
                </a:solidFill>
                <a:effectLst/>
                <a:latin typeface="Constantia" panose="02030602050306030303" pitchFamily="18" charset="0"/>
                <a:cs typeface="Times New Roman" pitchFamily="18" charset="0"/>
              </a:rPr>
              <a:t>Основные</a:t>
            </a:r>
            <a:r>
              <a:rPr lang="ru-RU" sz="26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/>
                <a:latin typeface="Constantia" panose="02030602050306030303" pitchFamily="18" charset="0"/>
                <a:cs typeface="Times New Roman" pitchFamily="18" charset="0"/>
              </a:rPr>
              <a:t> этапы бюджетного </a:t>
            </a:r>
            <a:r>
              <a:rPr lang="ru-RU" sz="26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/>
                <a:latin typeface="Constantia" panose="02030602050306030303" pitchFamily="18" charset="0"/>
                <a:cs typeface="Times New Roman" pitchFamily="18" charset="0"/>
              </a:rPr>
              <a:t>процесса </a:t>
            </a:r>
            <a:r>
              <a:rPr lang="ru-RU" sz="26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/>
                <a:latin typeface="Constantia" panose="02030602050306030303" pitchFamily="18" charset="0"/>
                <a:cs typeface="Times New Roman" pitchFamily="18" charset="0"/>
              </a:rPr>
              <a:t>городского округа</a:t>
            </a:r>
            <a:endParaRPr lang="ru-RU" sz="2600" b="1" dirty="0">
              <a:ln w="9525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/>
              <a:latin typeface="Constantia" panose="02030602050306030303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728424" y="1620735"/>
            <a:ext cx="8249479" cy="496405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cap="all" dirty="0" smtClean="0">
                <a:solidFill>
                  <a:prstClr val="white"/>
                </a:solidFill>
              </a:rPr>
              <a:t>составление </a:t>
            </a:r>
            <a:r>
              <a:rPr lang="ru-RU" cap="all" dirty="0">
                <a:solidFill>
                  <a:prstClr val="white"/>
                </a:solidFill>
              </a:rPr>
              <a:t>и </a:t>
            </a:r>
            <a:r>
              <a:rPr lang="ru-RU" cap="all" dirty="0" smtClean="0">
                <a:solidFill>
                  <a:prstClr val="white"/>
                </a:solidFill>
              </a:rPr>
              <a:t>рассмотрение </a:t>
            </a:r>
            <a:r>
              <a:rPr lang="ru-RU" cap="all" dirty="0">
                <a:solidFill>
                  <a:prstClr val="white"/>
                </a:solidFill>
              </a:rPr>
              <a:t>проекта бюджета городского </a:t>
            </a:r>
            <a:r>
              <a:rPr lang="ru-RU" cap="all" dirty="0" smtClean="0">
                <a:solidFill>
                  <a:prstClr val="white"/>
                </a:solidFill>
              </a:rPr>
              <a:t>округа</a:t>
            </a:r>
            <a:endParaRPr lang="ru-RU" cap="all" dirty="0">
              <a:solidFill>
                <a:prstClr val="white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728424" y="2406755"/>
            <a:ext cx="8249479" cy="5099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cap="all" dirty="0" smtClean="0">
                <a:solidFill>
                  <a:prstClr val="white"/>
                </a:solidFill>
              </a:rPr>
              <a:t>утверждение </a:t>
            </a:r>
            <a:r>
              <a:rPr lang="ru-RU" cap="all" dirty="0">
                <a:solidFill>
                  <a:prstClr val="white"/>
                </a:solidFill>
              </a:rPr>
              <a:t>и </a:t>
            </a:r>
            <a:r>
              <a:rPr lang="ru-RU" cap="all" dirty="0" smtClean="0">
                <a:solidFill>
                  <a:prstClr val="white"/>
                </a:solidFill>
              </a:rPr>
              <a:t>исполнение </a:t>
            </a:r>
            <a:r>
              <a:rPr lang="ru-RU" cap="all" dirty="0">
                <a:solidFill>
                  <a:prstClr val="white"/>
                </a:solidFill>
              </a:rPr>
              <a:t>бюджета городского </a:t>
            </a:r>
            <a:r>
              <a:rPr lang="ru-RU" cap="all" dirty="0" smtClean="0">
                <a:solidFill>
                  <a:prstClr val="white"/>
                </a:solidFill>
              </a:rPr>
              <a:t>округа</a:t>
            </a:r>
            <a:endParaRPr lang="ru-RU" cap="all" dirty="0">
              <a:solidFill>
                <a:prstClr val="white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787273" y="3206336"/>
            <a:ext cx="8206595" cy="51712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cap="all" dirty="0">
                <a:solidFill>
                  <a:prstClr val="white"/>
                </a:solidFill>
              </a:rPr>
              <a:t>Составление и утверждение отчета об исполнении бюджета городского </a:t>
            </a:r>
            <a:r>
              <a:rPr lang="ru-RU" cap="all" dirty="0" smtClean="0">
                <a:solidFill>
                  <a:prstClr val="white"/>
                </a:solidFill>
              </a:rPr>
              <a:t>округа</a:t>
            </a:r>
            <a:endParaRPr lang="ru-RU" cap="all" dirty="0">
              <a:solidFill>
                <a:prstClr val="white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814193" y="3989288"/>
            <a:ext cx="8163710" cy="53819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cap="all">
                <a:solidFill>
                  <a:prstClr val="white"/>
                </a:solidFill>
              </a:rPr>
              <a:t>Осуществление контроля за его исполнением</a:t>
            </a:r>
            <a:endParaRPr lang="ru-RU" cap="all" dirty="0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7919" y="4945804"/>
            <a:ext cx="112510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         Бюджет городского округа разрабатывается администрацией городского округа и утверждается Советом городского округа в виде решения. Решение о бюджете городского округа вступает в силу с 1 января и действует по 31 декабря финансового года. </a:t>
            </a:r>
            <a:endParaRPr lang="ru-RU" sz="2400" b="1" i="1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02018" y="731100"/>
            <a:ext cx="11842898" cy="5071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4078" y="686096"/>
            <a:ext cx="3263503" cy="4351338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177" y="1514354"/>
            <a:ext cx="659185" cy="63733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64" y="2297586"/>
            <a:ext cx="659185" cy="63733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239" y="3123192"/>
            <a:ext cx="659185" cy="63733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238" y="3922773"/>
            <a:ext cx="659185" cy="637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5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1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4467" y="415444"/>
            <a:ext cx="10495923" cy="69008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Что такое доходы</a:t>
            </a:r>
            <a:br>
              <a:rPr lang="ru-RU" sz="3200" b="1" dirty="0" smtClean="0">
                <a:solidFill>
                  <a:srgbClr val="000066"/>
                </a:solidFill>
                <a:latin typeface="Constantia" panose="02030602050306030303" pitchFamily="18" charset="0"/>
              </a:rPr>
            </a:br>
            <a:endParaRPr lang="ru-RU" sz="3200" b="1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202018" y="731100"/>
            <a:ext cx="11842898" cy="5071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1767" y="11207"/>
            <a:ext cx="627321" cy="680770"/>
          </a:xfrm>
          <a:prstGeom prst="rect">
            <a:avLst/>
          </a:prstGeom>
        </p:spPr>
      </p:pic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3987699514"/>
              </p:ext>
            </p:extLst>
          </p:nvPr>
        </p:nvGraphicFramePr>
        <p:xfrm>
          <a:off x="304800" y="820938"/>
          <a:ext cx="11673016" cy="60370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Picture 1055" descr="v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18" y="4696135"/>
            <a:ext cx="3202288" cy="2050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70" y="11207"/>
            <a:ext cx="3089237" cy="123270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1990" y="11207"/>
            <a:ext cx="2452926" cy="123270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" t="25073" r="-948" b="-3842"/>
          <a:stretch/>
        </p:blipFill>
        <p:spPr>
          <a:xfrm>
            <a:off x="9439803" y="5506994"/>
            <a:ext cx="2605113" cy="1351006"/>
          </a:xfrm>
          <a:prstGeom prst="rect">
            <a:avLst/>
          </a:prstGeom>
        </p:spPr>
      </p:pic>
      <p:pic>
        <p:nvPicPr>
          <p:cNvPr id="11" name="Picture 1063" descr="news-03b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2101" y="1097471"/>
            <a:ext cx="1664045" cy="1078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551"/>
          <a:stretch/>
        </p:blipFill>
        <p:spPr>
          <a:xfrm>
            <a:off x="4016312" y="5758531"/>
            <a:ext cx="5045309" cy="107772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70" y="1283037"/>
            <a:ext cx="2303877" cy="126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600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3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688804296"/>
              </p:ext>
            </p:extLst>
          </p:nvPr>
        </p:nvGraphicFramePr>
        <p:xfrm>
          <a:off x="247134" y="82379"/>
          <a:ext cx="11944866" cy="6775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9933587"/>
              </p:ext>
            </p:extLst>
          </p:nvPr>
        </p:nvGraphicFramePr>
        <p:xfrm>
          <a:off x="10610544" y="5306620"/>
          <a:ext cx="1581456" cy="14739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1456">
                  <a:extLst>
                    <a:ext uri="{9D8B030D-6E8A-4147-A177-3AD203B41FA5}">
                      <a16:colId xmlns="" xmlns:a16="http://schemas.microsoft.com/office/drawing/2014/main" val="4082975139"/>
                    </a:ext>
                  </a:extLst>
                </a:gridCol>
              </a:tblGrid>
              <a:tr h="34268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0066"/>
                          </a:solidFill>
                          <a:latin typeface="Constantia" panose="02030602050306030303" pitchFamily="18" charset="0"/>
                          <a:cs typeface="Times New Roman" panose="02020603050405020304" pitchFamily="18" charset="0"/>
                        </a:rPr>
                        <a:t>Всего доходов за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rgbClr val="000066"/>
                          </a:solidFill>
                          <a:latin typeface="Constantia" panose="02030602050306030303" pitchFamily="18" charset="0"/>
                          <a:cs typeface="Times New Roman" panose="02020603050405020304" pitchFamily="18" charset="0"/>
                        </a:rPr>
                        <a:t>2016-2018 годы (тыс. руб.)</a:t>
                      </a:r>
                      <a:endParaRPr lang="ru-RU" sz="1200" dirty="0">
                        <a:solidFill>
                          <a:srgbClr val="000066"/>
                        </a:solidFill>
                        <a:latin typeface="Constantia" panose="02030602050306030303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pattFill prst="sphere">
                      <a:fgClr>
                        <a:srgbClr val="FFCCCC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2795533526"/>
                  </a:ext>
                </a:extLst>
              </a:tr>
              <a:tr h="277957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solidFill>
                            <a:srgbClr val="000066"/>
                          </a:solidFill>
                          <a:latin typeface="Constantia" panose="02030602050306030303" pitchFamily="18" charset="0"/>
                          <a:cs typeface="Times New Roman" panose="02020603050405020304" pitchFamily="18" charset="0"/>
                        </a:rPr>
                        <a:t>2016 год – 2375,5 </a:t>
                      </a:r>
                      <a:endParaRPr lang="ru-RU" sz="1200" dirty="0">
                        <a:solidFill>
                          <a:srgbClr val="000066"/>
                        </a:solidFill>
                        <a:latin typeface="Constantia" panose="02030602050306030303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pattFill prst="sphere">
                      <a:fgClr>
                        <a:srgbClr val="FFCCCC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549728087"/>
                  </a:ext>
                </a:extLst>
              </a:tr>
              <a:tr h="277957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solidFill>
                            <a:srgbClr val="000066"/>
                          </a:solidFill>
                          <a:latin typeface="Constantia" panose="02030602050306030303" pitchFamily="18" charset="0"/>
                          <a:cs typeface="Times New Roman" panose="02020603050405020304" pitchFamily="18" charset="0"/>
                        </a:rPr>
                        <a:t>2017 год – 2350,9</a:t>
                      </a:r>
                      <a:endParaRPr lang="ru-RU" sz="1200" dirty="0">
                        <a:solidFill>
                          <a:srgbClr val="000066"/>
                        </a:solidFill>
                        <a:latin typeface="Constantia" panose="02030602050306030303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pattFill prst="sphere">
                      <a:fgClr>
                        <a:srgbClr val="FFCCCC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2019941287"/>
                  </a:ext>
                </a:extLst>
              </a:tr>
              <a:tr h="277957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solidFill>
                            <a:srgbClr val="000066"/>
                          </a:solidFill>
                          <a:latin typeface="Constantia" panose="02030602050306030303" pitchFamily="18" charset="0"/>
                          <a:cs typeface="Times New Roman" panose="02020603050405020304" pitchFamily="18" charset="0"/>
                        </a:rPr>
                        <a:t>2018 год – 2386,5</a:t>
                      </a:r>
                      <a:endParaRPr lang="ru-RU" sz="1200" dirty="0">
                        <a:solidFill>
                          <a:srgbClr val="000066"/>
                        </a:solidFill>
                        <a:latin typeface="Constantia" panose="02030602050306030303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pattFill prst="sphere">
                      <a:fgClr>
                        <a:srgbClr val="FFCCCC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1260393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165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 txBox="1">
            <a:spLocks/>
          </p:cNvSpPr>
          <p:nvPr/>
        </p:nvSpPr>
        <p:spPr>
          <a:xfrm>
            <a:off x="1366747" y="4228795"/>
            <a:ext cx="9465681" cy="42999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b="1" dirty="0">
              <a:ln w="0"/>
              <a:solidFill>
                <a:srgbClr val="00006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nstantia" panose="02030602050306030303" pitchFamily="18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563452613"/>
              </p:ext>
            </p:extLst>
          </p:nvPr>
        </p:nvGraphicFramePr>
        <p:xfrm>
          <a:off x="0" y="687886"/>
          <a:ext cx="12192000" cy="6031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Овал 2"/>
          <p:cNvSpPr/>
          <p:nvPr/>
        </p:nvSpPr>
        <p:spPr>
          <a:xfrm>
            <a:off x="5263117" y="3095799"/>
            <a:ext cx="1477925" cy="1562986"/>
          </a:xfrm>
          <a:prstGeom prst="ellipse">
            <a:avLst/>
          </a:prstGeom>
          <a:gradFill>
            <a:gsLst>
              <a:gs pos="0">
                <a:srgbClr val="336699">
                  <a:lumMod val="0"/>
                  <a:lumOff val="100000"/>
                </a:srgbClr>
              </a:gs>
              <a:gs pos="59000">
                <a:srgbClr val="336699">
                  <a:lumMod val="0"/>
                  <a:lumOff val="100000"/>
                </a:srgbClr>
              </a:gs>
              <a:gs pos="100000">
                <a:srgbClr val="FF5050"/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Всего 2018 год 1274022,0 тыс. руб.</a:t>
            </a:r>
            <a:endParaRPr lang="ru-RU" sz="1600" b="1" i="1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  <p:sp>
        <p:nvSpPr>
          <p:cNvPr id="14" name="Заголовок 1"/>
          <p:cNvSpPr>
            <a:spLocks noGrp="1"/>
          </p:cNvSpPr>
          <p:nvPr>
            <p:ph type="ctrTitle"/>
          </p:nvPr>
        </p:nvSpPr>
        <p:spPr>
          <a:xfrm>
            <a:off x="295940" y="207963"/>
            <a:ext cx="11600120" cy="42999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n w="0"/>
                <a:solidFill>
                  <a:srgbClr val="00006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nstantia" panose="02030602050306030303" pitchFamily="18" charset="0"/>
              </a:rPr>
              <a:t>Что такое межбюджетные трансферты?</a:t>
            </a:r>
            <a:endParaRPr lang="ru-RU" sz="3200" b="1" dirty="0">
              <a:ln w="0"/>
              <a:solidFill>
                <a:srgbClr val="00006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nstantia" panose="02030602050306030303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174551" y="637170"/>
            <a:ext cx="11842898" cy="5071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4247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нутый угол 2"/>
          <p:cNvSpPr/>
          <p:nvPr/>
        </p:nvSpPr>
        <p:spPr>
          <a:xfrm>
            <a:off x="332003" y="889381"/>
            <a:ext cx="6983198" cy="5733841"/>
          </a:xfrm>
          <a:prstGeom prst="foldedCorner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1000">
                <a:schemeClr val="bg1"/>
              </a:gs>
              <a:gs pos="95000">
                <a:srgbClr val="666699"/>
              </a:gs>
              <a:gs pos="100000">
                <a:srgbClr val="666699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0000"/>
              </a:lnSpc>
            </a:pPr>
            <a:r>
              <a:rPr lang="ru-RU" sz="1400" i="1" dirty="0" smtClean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  </a:t>
            </a:r>
          </a:p>
          <a:p>
            <a:pPr lvl="0">
              <a:lnSpc>
                <a:spcPct val="100000"/>
              </a:lnSpc>
            </a:pPr>
            <a:endParaRPr lang="ru-RU" sz="1400" i="1" dirty="0">
              <a:solidFill>
                <a:srgbClr val="000066"/>
              </a:solidFill>
              <a:latin typeface="Constantia" panose="02030602050306030303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</a:pPr>
            <a:r>
              <a:rPr lang="ru-RU" sz="1400" i="1" dirty="0" smtClean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  Субсидии </a:t>
            </a:r>
            <a:r>
              <a:rPr lang="ru-RU" sz="1400" i="1" dirty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на реализацию проектов по благоустройству дворовых территорий, основанных на местных </a:t>
            </a:r>
            <a:r>
              <a:rPr lang="ru-RU" sz="1400" i="1" dirty="0" smtClean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инициативах</a:t>
            </a:r>
            <a:endParaRPr lang="ru-RU" sz="1400" i="1" dirty="0">
              <a:solidFill>
                <a:srgbClr val="000066"/>
              </a:solidFill>
              <a:latin typeface="Constantia" panose="02030602050306030303" pitchFamily="18" charset="0"/>
            </a:endParaRPr>
          </a:p>
          <a:p>
            <a:pPr lvl="0">
              <a:lnSpc>
                <a:spcPct val="100000"/>
              </a:lnSpc>
            </a:pPr>
            <a:r>
              <a:rPr lang="ru-RU" sz="1400" i="1" dirty="0" smtClean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  Субсидии </a:t>
            </a:r>
            <a:r>
              <a:rPr lang="ru-RU" sz="1400" i="1" dirty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на софинансирование проектов развития общественной инфраструктуры, основанных на местных </a:t>
            </a:r>
            <a:r>
              <a:rPr lang="ru-RU" sz="1400" i="1" dirty="0" smtClean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инициативах</a:t>
            </a:r>
            <a:endParaRPr lang="ru-RU" sz="1400" i="1" dirty="0">
              <a:solidFill>
                <a:srgbClr val="000066"/>
              </a:solidFill>
              <a:latin typeface="Constantia" panose="02030602050306030303" pitchFamily="18" charset="0"/>
            </a:endParaRPr>
          </a:p>
          <a:p>
            <a:pPr lvl="0">
              <a:lnSpc>
                <a:spcPct val="100000"/>
              </a:lnSpc>
            </a:pPr>
            <a:r>
              <a:rPr lang="ru-RU" sz="1400" i="1" dirty="0" smtClean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  Субсидии </a:t>
            </a:r>
            <a:r>
              <a:rPr lang="ru-RU" sz="1400" i="1" dirty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на поддержку обустройства мест массового отдыха населения(городских парков</a:t>
            </a:r>
            <a:r>
              <a:rPr lang="ru-RU" sz="1400" i="1" dirty="0" smtClean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)</a:t>
            </a:r>
            <a:endParaRPr lang="ru-RU" sz="1400" i="1" dirty="0">
              <a:solidFill>
                <a:srgbClr val="000066"/>
              </a:solidFill>
              <a:latin typeface="Constantia" panose="02030602050306030303" pitchFamily="18" charset="0"/>
            </a:endParaRPr>
          </a:p>
          <a:p>
            <a:pPr lvl="0">
              <a:lnSpc>
                <a:spcPct val="100000"/>
              </a:lnSpc>
            </a:pPr>
            <a:r>
              <a:rPr lang="ru-RU" sz="1400" i="1" dirty="0" smtClean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  Субсидии </a:t>
            </a:r>
            <a:r>
              <a:rPr lang="ru-RU" sz="1400" i="1" dirty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для обеспечения реализации инвестиционных программ организациями, осуществляющими регулируемые виды деятельности в сфере теплоснабжения, водоснабжения и водоотведения</a:t>
            </a:r>
          </a:p>
          <a:p>
            <a:pPr lvl="0">
              <a:lnSpc>
                <a:spcPct val="100000"/>
              </a:lnSpc>
            </a:pPr>
            <a:r>
              <a:rPr lang="ru-RU" sz="1400" i="1" dirty="0" smtClean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  Субсидии </a:t>
            </a:r>
            <a:r>
              <a:rPr lang="ru-RU" sz="1400" i="1" dirty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для софинансирования расходных обязательств, связанных с обеспечением устойчивого функционирования коммунальных организаций, поставляющих коммунальные ресурсы для предоставления коммунальных услуг населению по тарифам, не обеспечивающим возмещение издержек, и подготовки объектов коммунального хозяйства к работе в осенне-зимний период</a:t>
            </a:r>
          </a:p>
          <a:p>
            <a:pPr lvl="0">
              <a:lnSpc>
                <a:spcPct val="100000"/>
              </a:lnSpc>
            </a:pPr>
            <a:r>
              <a:rPr lang="ru-RU" sz="1400" i="1" dirty="0" smtClean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  Субсидии </a:t>
            </a:r>
            <a:r>
              <a:rPr lang="ru-RU" sz="1400" i="1" dirty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на поддержку отрасли культуры (комплектование библиотек субъектов Российской Федерации)</a:t>
            </a:r>
          </a:p>
          <a:p>
            <a:pPr lvl="0">
              <a:lnSpc>
                <a:spcPct val="100000"/>
              </a:lnSpc>
            </a:pPr>
            <a:r>
              <a:rPr lang="ru-RU" sz="1400" i="1" dirty="0" smtClean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  Субсидии </a:t>
            </a:r>
            <a:r>
              <a:rPr lang="ru-RU" sz="1400" i="1" dirty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на поддержку отрасли культуры ( оснащение музыкальными инструментами детских школ искусств)</a:t>
            </a:r>
          </a:p>
          <a:p>
            <a:pPr lvl="0">
              <a:lnSpc>
                <a:spcPct val="100000"/>
              </a:lnSpc>
            </a:pPr>
            <a:r>
              <a:rPr lang="ru-RU" sz="1400" i="1" dirty="0" smtClean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  Субсидии </a:t>
            </a:r>
            <a:r>
              <a:rPr lang="ru-RU" sz="1400" i="1" dirty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на проведение комплексных работ в рамках федеральной целевой программы «Развитие единой государственной системы регистрации прав и кадастрового учета недвижимости (2014-2020 годы)</a:t>
            </a:r>
          </a:p>
          <a:p>
            <a:pPr lvl="0">
              <a:lnSpc>
                <a:spcPct val="100000"/>
              </a:lnSpc>
            </a:pPr>
            <a:endParaRPr lang="ru-RU" sz="1400" i="1" dirty="0">
              <a:solidFill>
                <a:srgbClr val="000066"/>
              </a:solidFill>
              <a:latin typeface="Constantia" panose="02030602050306030303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32003" y="71011"/>
            <a:ext cx="11576462" cy="729783"/>
          </a:xfrm>
          <a:prstGeom prst="roundRect">
            <a:avLst/>
          </a:prstGeom>
          <a:gradFill>
            <a:gsLst>
              <a:gs pos="0">
                <a:srgbClr val="336699">
                  <a:lumMod val="0"/>
                  <a:lumOff val="100000"/>
                </a:srgbClr>
              </a:gs>
              <a:gs pos="49000">
                <a:srgbClr val="336699">
                  <a:lumMod val="0"/>
                  <a:lumOff val="100000"/>
                </a:srgbClr>
              </a:gs>
              <a:gs pos="100000">
                <a:srgbClr val="666699"/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14300" prst="artDeco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altLang="ru-RU" b="1" i="1" dirty="0" smtClean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Субсидии, </a:t>
            </a:r>
            <a:r>
              <a:rPr lang="ru-RU" altLang="ru-RU" b="1" i="1" dirty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предоставляемые городскому округу </a:t>
            </a:r>
            <a:r>
              <a:rPr lang="ru-RU" altLang="ru-RU" b="1" i="1" dirty="0" smtClean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из бюджета </a:t>
            </a:r>
            <a:r>
              <a:rPr lang="ru-RU" altLang="ru-RU" b="1" i="1" dirty="0" smtClean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Республики Башкортостан </a:t>
            </a:r>
            <a:endParaRPr lang="ru-RU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9" y="1213001"/>
            <a:ext cx="97072" cy="97072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83" y="1656162"/>
            <a:ext cx="90311" cy="90311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81" y="5026872"/>
            <a:ext cx="90311" cy="90311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82" y="2070969"/>
            <a:ext cx="90311" cy="90311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18" y="2518205"/>
            <a:ext cx="90311" cy="90311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81" y="3121562"/>
            <a:ext cx="90311" cy="90311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20" y="4213443"/>
            <a:ext cx="90311" cy="90311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20" y="4641068"/>
            <a:ext cx="90311" cy="9031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235" y="1176332"/>
            <a:ext cx="2217442" cy="14779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82882" y="1176332"/>
            <a:ext cx="2206505" cy="14904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0355" y="3104553"/>
            <a:ext cx="2317324" cy="13034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712" y="3131382"/>
            <a:ext cx="2206506" cy="13034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0355" y="4840993"/>
            <a:ext cx="2317323" cy="14934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712" y="4862589"/>
            <a:ext cx="2206675" cy="14718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4168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нутый угол 2"/>
          <p:cNvSpPr/>
          <p:nvPr/>
        </p:nvSpPr>
        <p:spPr>
          <a:xfrm>
            <a:off x="202019" y="797441"/>
            <a:ext cx="6965205" cy="5879805"/>
          </a:xfrm>
          <a:prstGeom prst="foldedCorner">
            <a:avLst/>
          </a:prstGeom>
          <a:gradFill>
            <a:gsLst>
              <a:gs pos="0">
                <a:srgbClr val="336699">
                  <a:lumMod val="0"/>
                  <a:lumOff val="100000"/>
                </a:srgbClr>
              </a:gs>
              <a:gs pos="73000">
                <a:srgbClr val="336699">
                  <a:lumMod val="0"/>
                  <a:lumOff val="100000"/>
                </a:srgbClr>
              </a:gs>
              <a:gs pos="100000">
                <a:srgbClr val="669900"/>
              </a:gs>
            </a:gsLst>
            <a:path path="circle">
              <a:fillToRect l="50000" t="-80000" r="50000" b="18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i="1" dirty="0" smtClean="0">
              <a:solidFill>
                <a:srgbClr val="000066"/>
              </a:solidFill>
              <a:latin typeface="Constantia" panose="02030602050306030303" pitchFamily="18" charset="0"/>
              <a:cs typeface="Times New Roman" panose="02020603050405020304" pitchFamily="18" charset="0"/>
            </a:endParaRPr>
          </a:p>
          <a:p>
            <a:endParaRPr lang="ru-RU" sz="1400" i="1" dirty="0">
              <a:solidFill>
                <a:srgbClr val="000066"/>
              </a:solidFill>
              <a:latin typeface="Constantia" panose="02030602050306030303" pitchFamily="18" charset="0"/>
              <a:cs typeface="Times New Roman" panose="02020603050405020304" pitchFamily="18" charset="0"/>
            </a:endParaRPr>
          </a:p>
          <a:p>
            <a:r>
              <a:rPr lang="ru-RU" sz="1400" i="1" dirty="0" smtClean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  Субвенции </a:t>
            </a:r>
            <a:r>
              <a:rPr lang="ru-RU" sz="1400" i="1" dirty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на предоставление жилых помещений детям-сиротам и детям, оставшимся без попечения родителей, лицам из их числа по договорам найма специализированных жилых помещений</a:t>
            </a:r>
          </a:p>
          <a:p>
            <a:r>
              <a:rPr lang="ru-RU" sz="1400" i="1" dirty="0" smtClean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  Субвенции </a:t>
            </a:r>
            <a:r>
              <a:rPr lang="ru-RU" sz="1400" i="1" dirty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на осуществление государственных полномочий по обеспечению жилыми помещениями инвалидов и семей, имеющих детей-инвалидов, нуждающихся в жилых помещениях, предоставляемых по договорам социального найма, вставших на учет после 1 января 2005 года и страдающих тяжелыми формами хронических заболеваний</a:t>
            </a:r>
          </a:p>
          <a:p>
            <a:r>
              <a:rPr lang="ru-RU" sz="1400" i="1" dirty="0" smtClean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  Субвенции </a:t>
            </a:r>
            <a:r>
              <a:rPr lang="ru-RU" sz="1400" i="1" dirty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на реализацию полномочий по созданию и обеспечению деятельности административных комиссий</a:t>
            </a:r>
          </a:p>
          <a:p>
            <a:r>
              <a:rPr lang="ru-RU" sz="1400" i="1" dirty="0" smtClean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  Субвенции </a:t>
            </a:r>
            <a:r>
              <a:rPr lang="ru-RU" sz="1400" i="1" dirty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на осуществление переданных государственных полномочий по организации проведения мероприятий по обустройству, содержанию, строительству, консервации скотомогильников ( биотермических ям) и на осуществление государственных полномочий по организации проведения мероприятий по отлову и содержанию безнадзорных животных</a:t>
            </a:r>
          </a:p>
          <a:p>
            <a:r>
              <a:rPr lang="ru-RU" sz="1400" i="1" dirty="0" smtClean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  Субвенции </a:t>
            </a:r>
            <a:r>
              <a:rPr lang="ru-RU" sz="1400" i="1" dirty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на осуществление государственных полномочий по организации отдыха и оздоровления детей-сирот и детей, оставшихся без попечения родителей</a:t>
            </a:r>
          </a:p>
          <a:p>
            <a:r>
              <a:rPr lang="ru-RU" sz="1400" i="1" dirty="0" smtClean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  Субвенции </a:t>
            </a:r>
            <a:r>
              <a:rPr lang="ru-RU" sz="1400" i="1" dirty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на осуществление государственных полномочий по организации и осуществлению деятельности по опеке и попечительству</a:t>
            </a:r>
          </a:p>
          <a:p>
            <a:r>
              <a:rPr lang="ru-RU" sz="1400" i="1" dirty="0" smtClean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  Субвенции </a:t>
            </a:r>
            <a:r>
              <a:rPr lang="ru-RU" sz="1400" i="1" dirty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на осуществление государственных полномочий по образованию и обеспечению в пределах муниципального образования деятельности комиссий по делам несовершеннолетних и защите их прав</a:t>
            </a:r>
            <a:endParaRPr lang="ru-RU" sz="1400" i="1" dirty="0">
              <a:solidFill>
                <a:srgbClr val="000066"/>
              </a:solidFill>
              <a:latin typeface="Constantia" panose="02030602050306030303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0527" y="71011"/>
            <a:ext cx="11982890" cy="505637"/>
          </a:xfrm>
          <a:prstGeom prst="roundRect">
            <a:avLst/>
          </a:prstGeom>
          <a:gradFill>
            <a:gsLst>
              <a:gs pos="0">
                <a:srgbClr val="336699">
                  <a:lumMod val="0"/>
                  <a:lumOff val="100000"/>
                </a:srgbClr>
              </a:gs>
              <a:gs pos="85000">
                <a:schemeClr val="accent6">
                  <a:lumMod val="60000"/>
                  <a:lumOff val="40000"/>
                </a:schemeClr>
              </a:gs>
              <a:gs pos="41000">
                <a:srgbClr val="336699">
                  <a:lumMod val="0"/>
                  <a:lumOff val="100000"/>
                </a:srgbClr>
              </a:gs>
              <a:gs pos="100000">
                <a:srgbClr val="669900"/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14300" prst="artDeco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000" b="1" i="1" dirty="0" smtClean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Субвенции</a:t>
            </a:r>
            <a:r>
              <a:rPr lang="ru-RU" altLang="ru-RU" sz="2000" b="1" i="1" dirty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, предоставляемые городскому округу из бюджета Республики Башкортостан </a:t>
            </a:r>
            <a:endParaRPr lang="ru-RU" sz="2000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45" y="1033729"/>
            <a:ext cx="90311" cy="90311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45" y="1671432"/>
            <a:ext cx="90311" cy="90311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05" y="2745406"/>
            <a:ext cx="90311" cy="90311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05" y="3182934"/>
            <a:ext cx="90311" cy="90311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44" y="5325105"/>
            <a:ext cx="90311" cy="90311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03" y="4884934"/>
            <a:ext cx="90311" cy="90311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04" y="4293243"/>
            <a:ext cx="90311" cy="9031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2915" y="2835717"/>
            <a:ext cx="2238014" cy="16161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050" y="1033730"/>
            <a:ext cx="2266753" cy="14140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779" y="2850942"/>
            <a:ext cx="2229293" cy="16009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8348" y="4729812"/>
            <a:ext cx="2152581" cy="15859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779" y="4706880"/>
            <a:ext cx="2248024" cy="16088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2915" y="1033729"/>
            <a:ext cx="2153562" cy="14140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94004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7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8345" y="378084"/>
            <a:ext cx="11600120" cy="42999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n w="0"/>
                <a:solidFill>
                  <a:srgbClr val="00006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nstantia" panose="02030602050306030303" pitchFamily="18" charset="0"/>
              </a:rPr>
              <a:t>Что такое расходы бюджета?</a:t>
            </a:r>
            <a:endParaRPr lang="ru-RU" sz="3200" b="1" dirty="0">
              <a:ln w="0"/>
              <a:solidFill>
                <a:srgbClr val="00006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nstantia" panose="02030602050306030303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186956" y="890589"/>
            <a:ext cx="11842898" cy="5071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186956" y="1023818"/>
            <a:ext cx="11842898" cy="698655"/>
          </a:xfrm>
          <a:prstGeom prst="rect">
            <a:avLst/>
          </a:prstGeom>
          <a:gradFill>
            <a:gsLst>
              <a:gs pos="39000">
                <a:schemeClr val="accent1">
                  <a:lumMod val="5000"/>
                  <a:lumOff val="95000"/>
                </a:schemeClr>
              </a:gs>
              <a:gs pos="68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i="1" dirty="0" smtClean="0">
              <a:solidFill>
                <a:srgbClr val="000066"/>
              </a:solidFill>
              <a:latin typeface="Constantia" panose="02030602050306030303" pitchFamily="18" charset="0"/>
            </a:endParaRPr>
          </a:p>
          <a:p>
            <a:pPr algn="ctr"/>
            <a:r>
              <a:rPr lang="ru-RU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Расходы бюджета </a:t>
            </a:r>
            <a:r>
              <a:rPr lang="ru-RU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– денежные средства, направленные на финансовое обеспечение задач и функций местного самоуправления</a:t>
            </a:r>
          </a:p>
          <a:p>
            <a:pPr algn="ctr"/>
            <a:r>
              <a:rPr lang="ru-RU" sz="2000" b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 </a:t>
            </a:r>
            <a:endParaRPr lang="ru-RU" sz="2000" b="1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856021267"/>
              </p:ext>
            </p:extLst>
          </p:nvPr>
        </p:nvGraphicFramePr>
        <p:xfrm>
          <a:off x="0" y="1804987"/>
          <a:ext cx="12192000" cy="49704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5" y="2898479"/>
            <a:ext cx="3712066" cy="255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051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7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14185" y="1743698"/>
            <a:ext cx="11694280" cy="3123251"/>
          </a:xfrm>
          <a:prstGeom prst="roundRect">
            <a:avLst/>
          </a:prstGeom>
          <a:pattFill prst="pct10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i="1" dirty="0" smtClean="0">
                <a:solidFill>
                  <a:srgbClr val="FF000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     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Что такое муниципальная программа</a:t>
            </a:r>
          </a:p>
          <a:p>
            <a:pPr algn="just"/>
            <a:endParaRPr lang="ru-RU" sz="2400" b="1" dirty="0" smtClean="0">
              <a:solidFill>
                <a:srgbClr val="002060"/>
              </a:solidFill>
              <a:latin typeface="Constantia" panose="02030602050306030303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i="1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     </a:t>
            </a:r>
            <a:r>
              <a:rPr lang="ru-RU" b="1" i="1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В </a:t>
            </a:r>
            <a:r>
              <a:rPr lang="ru-RU" b="1" i="1" dirty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целях повышения эффективности и результативности бюджетных расходов городского округа город Октябрьский Республики Башкортостан с 01.01.2014 года городской округ перешел на программный бюджет. </a:t>
            </a:r>
            <a:r>
              <a:rPr lang="ru-RU" b="1" i="1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Расходная часть бюджета формируется и исполняется через реализацию муниципальных программ.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     Муниципальная программа – это комплекс мероприятий (взаимоувязанных по задачам, срокам осуществления и ресурсам) и механизмов их реализации, обеспечивающих в рамках реализации муниципальных функций достижения стратегических задач социально-экономического развития муниципального образования.</a:t>
            </a:r>
          </a:p>
          <a:p>
            <a:pPr algn="just"/>
            <a:endParaRPr lang="ru-RU" sz="1400" i="1" dirty="0">
              <a:solidFill>
                <a:srgbClr val="002060"/>
              </a:solidFill>
              <a:latin typeface="Constantia" panose="02030602050306030303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9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41354">
            <a:off x="7276946" y="271502"/>
            <a:ext cx="1911227" cy="1204931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3D7A99"/>
            </a:prst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FFFF"/>
                    </a:gs>
                    <a:gs pos="100000">
                      <a:srgbClr val="66CCFF">
                        <a:alpha val="57999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66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68875">
            <a:off x="9748485" y="389543"/>
            <a:ext cx="1682866" cy="1122661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3D7A99"/>
            </a:prst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FFFF"/>
                    </a:gs>
                    <a:gs pos="100000">
                      <a:srgbClr val="66CCFF">
                        <a:alpha val="57999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66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82685">
            <a:off x="2704368" y="242139"/>
            <a:ext cx="1844123" cy="120583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3D7A99"/>
            </a:prst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FFFF"/>
                    </a:gs>
                    <a:gs pos="100000">
                      <a:srgbClr val="66CCFF">
                        <a:alpha val="57999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66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88004">
            <a:off x="5027259" y="223680"/>
            <a:ext cx="1740765" cy="1270257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3D7A99"/>
            </a:prst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FFFF"/>
                    </a:gs>
                    <a:gs pos="100000">
                      <a:srgbClr val="66CCFF">
                        <a:alpha val="57999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66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 descr="dubai-architecture-firm-architectural-design-in-e2-80-93_architect-design_architecture_architectural-design-magazine-drafting-and-architecture-process-designer-salary-designs-house-plans-what-is-secur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28440">
            <a:off x="153767" y="5207342"/>
            <a:ext cx="2030551" cy="1280284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73" descr="dorozhnoe-stroitelstvo-v-regionakh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73811">
            <a:off x="2526210" y="5198862"/>
            <a:ext cx="1880886" cy="125404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36" descr="http://www.oktadm.ru/upload/iblock/4e5/e8YH3riHSAw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20158740">
            <a:off x="4837435" y="5246149"/>
            <a:ext cx="2009057" cy="1257384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80536">
            <a:off x="295809" y="317679"/>
            <a:ext cx="1796853" cy="1144346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8487" y="1206752"/>
            <a:ext cx="1350335" cy="1350335"/>
          </a:xfrm>
          <a:prstGeom prst="rect">
            <a:avLst/>
          </a:prstGeom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2765260" y="2413591"/>
            <a:ext cx="7069856" cy="3950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0" name="Рисунок 1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90909">
            <a:off x="7158289" y="5128106"/>
            <a:ext cx="1989698" cy="135785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97996">
            <a:off x="9499987" y="5171402"/>
            <a:ext cx="2111141" cy="140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18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7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23407" y="176065"/>
            <a:ext cx="11600120" cy="4299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ln w="0"/>
                <a:solidFill>
                  <a:srgbClr val="00006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nstantia" panose="02030602050306030303" pitchFamily="18" charset="0"/>
              </a:rPr>
              <a:t>Что такое кредиторская и дебиторская задолженность?</a:t>
            </a:r>
            <a:endParaRPr lang="ru-RU" sz="3200" b="1" dirty="0">
              <a:ln w="0"/>
              <a:solidFill>
                <a:srgbClr val="00006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nstantia" panose="02030602050306030303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02018" y="606055"/>
            <a:ext cx="1181277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Блок-схема: альтернативный процесс 9"/>
          <p:cNvSpPr/>
          <p:nvPr/>
        </p:nvSpPr>
        <p:spPr>
          <a:xfrm>
            <a:off x="202018" y="829338"/>
            <a:ext cx="11812773" cy="680485"/>
          </a:xfrm>
          <a:prstGeom prst="flowChartAlternateProcess">
            <a:avLst/>
          </a:prstGeom>
          <a:gradFill>
            <a:gsLst>
              <a:gs pos="0">
                <a:srgbClr val="336699">
                  <a:lumMod val="0"/>
                  <a:lumOff val="100000"/>
                </a:srgbClr>
              </a:gs>
              <a:gs pos="78000">
                <a:srgbClr val="336699">
                  <a:lumMod val="0"/>
                  <a:lumOff val="100000"/>
                </a:srgbClr>
              </a:gs>
              <a:gs pos="100000">
                <a:srgbClr val="33CC33"/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      </a:t>
            </a:r>
            <a:r>
              <a:rPr lang="ru-RU" sz="2000" b="1" i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Кредиторская задолженность </a:t>
            </a:r>
            <a:r>
              <a:rPr lang="ru-RU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– </a:t>
            </a:r>
            <a:r>
              <a:rPr lang="ru-RU" b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это денежные средства, которые муниципальные заказчики должны своим поставщикам (подрядчикам, исполнителям)</a:t>
            </a:r>
            <a:endParaRPr lang="ru-RU" b="1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202017" y="1733105"/>
            <a:ext cx="11812774" cy="612648"/>
          </a:xfrm>
          <a:prstGeom prst="flowChartAlternateProcess">
            <a:avLst/>
          </a:prstGeom>
          <a:gradFill>
            <a:gsLst>
              <a:gs pos="0">
                <a:srgbClr val="336699">
                  <a:lumMod val="0"/>
                  <a:lumOff val="100000"/>
                </a:srgbClr>
              </a:gs>
              <a:gs pos="45000">
                <a:srgbClr val="336699">
                  <a:lumMod val="0"/>
                  <a:lumOff val="100000"/>
                </a:srgbClr>
              </a:gs>
              <a:gs pos="100000">
                <a:srgbClr val="A50021"/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     </a:t>
            </a:r>
            <a:r>
              <a:rPr lang="ru-RU" sz="2000" b="1" i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Дебиторская задолженность </a:t>
            </a:r>
            <a:r>
              <a:rPr lang="ru-RU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– </a:t>
            </a:r>
            <a:r>
              <a:rPr lang="ru-RU" b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это денежные средства, которые должны выплатить муниципальным заказчикам их должники</a:t>
            </a:r>
            <a:endParaRPr lang="ru-RU" b="1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129026320"/>
              </p:ext>
            </p:extLst>
          </p:nvPr>
        </p:nvGraphicFramePr>
        <p:xfrm>
          <a:off x="-1334146" y="2569035"/>
          <a:ext cx="13015784" cy="4097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617" y="3237911"/>
            <a:ext cx="1940628" cy="2044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4938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2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69431"/>
            <a:ext cx="10515600" cy="591805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Что такое муниципальный долг?</a:t>
            </a:r>
            <a:endParaRPr lang="ru-RU" sz="3200" b="1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6445" y="861236"/>
            <a:ext cx="1181277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      Муниципальный долг – </a:t>
            </a:r>
            <a:r>
              <a:rPr lang="ru-RU" sz="2000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обязательства публично–правового образования по полученным кредитам, выпущенным ценным бумагам, предоставленным гарантиям перед третьими лицами.</a:t>
            </a:r>
            <a:endParaRPr lang="ru-RU" sz="2000" b="1" i="1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276446" y="861236"/>
            <a:ext cx="1181277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Блок-схема: альтернативный процесс 4"/>
          <p:cNvSpPr/>
          <p:nvPr/>
        </p:nvSpPr>
        <p:spPr>
          <a:xfrm>
            <a:off x="156851" y="1988288"/>
            <a:ext cx="3862255" cy="4561368"/>
          </a:xfrm>
          <a:prstGeom prst="flowChartAlternateProcess">
            <a:avLst/>
          </a:prstGeom>
          <a:gradFill>
            <a:gsLst>
              <a:gs pos="0">
                <a:srgbClr val="336699">
                  <a:lumMod val="0"/>
                  <a:lumOff val="100000"/>
                </a:srgbClr>
              </a:gs>
              <a:gs pos="43000">
                <a:srgbClr val="336699">
                  <a:lumMod val="0"/>
                  <a:lumOff val="100000"/>
                </a:srgbClr>
              </a:gs>
              <a:gs pos="100000">
                <a:srgbClr val="9966FF"/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Предельный объем муниципального долга не должен превышать утвержденный общий объем доходов местного бюджета без учета утвержденного объема безвозмездных поступлений и (или) поступлений налоговых доходов по дополнительным нормативам отчислений (ст. 107 БК РФ)</a:t>
            </a:r>
            <a:endParaRPr lang="ru-RU" sz="2000" b="1" i="1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5865080" y="1729004"/>
            <a:ext cx="3806456" cy="1329071"/>
          </a:xfrm>
          <a:prstGeom prst="flowChartAlternateProcess">
            <a:avLst/>
          </a:prstGeom>
          <a:gradFill>
            <a:gsLst>
              <a:gs pos="0">
                <a:srgbClr val="336699">
                  <a:lumMod val="0"/>
                  <a:lumOff val="100000"/>
                </a:srgbClr>
              </a:gs>
              <a:gs pos="43000">
                <a:srgbClr val="336699">
                  <a:lumMod val="0"/>
                  <a:lumOff val="100000"/>
                </a:srgbClr>
              </a:gs>
              <a:gs pos="100000">
                <a:srgbClr val="9966FF"/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Муниципальный долг возникает в силу осуществления заимствований</a:t>
            </a:r>
            <a:endParaRPr lang="ru-RU" sz="2000" b="1" i="1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9" name="Стрелка вправо с вырезом 8"/>
          <p:cNvSpPr/>
          <p:nvPr/>
        </p:nvSpPr>
        <p:spPr>
          <a:xfrm rot="7474545">
            <a:off x="6557700" y="3115474"/>
            <a:ext cx="526012" cy="433596"/>
          </a:xfrm>
          <a:prstGeom prst="notchedRightArrow">
            <a:avLst/>
          </a:prstGeom>
          <a:solidFill>
            <a:srgbClr val="000066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с вырезом 9"/>
          <p:cNvSpPr/>
          <p:nvPr/>
        </p:nvSpPr>
        <p:spPr>
          <a:xfrm rot="3095226">
            <a:off x="8541888" y="3126888"/>
            <a:ext cx="517622" cy="433596"/>
          </a:xfrm>
          <a:prstGeom prst="notchedRightArrow">
            <a:avLst/>
          </a:prstGeom>
          <a:solidFill>
            <a:srgbClr val="000066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4585629" y="3601812"/>
            <a:ext cx="2445488" cy="1007594"/>
          </a:xfrm>
          <a:prstGeom prst="flowChartAlternateProcess">
            <a:avLst/>
          </a:prstGeom>
          <a:gradFill>
            <a:gsLst>
              <a:gs pos="0">
                <a:srgbClr val="336699">
                  <a:lumMod val="0"/>
                  <a:lumOff val="100000"/>
                </a:srgbClr>
              </a:gs>
              <a:gs pos="43000">
                <a:srgbClr val="336699">
                  <a:lumMod val="0"/>
                  <a:lumOff val="100000"/>
                </a:srgbClr>
              </a:gs>
              <a:gs pos="100000">
                <a:srgbClr val="9966FF"/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Финансирования дефицита бюджета</a:t>
            </a:r>
            <a:endParaRPr lang="ru-RU" sz="2000" b="1" i="1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8605076" y="3601812"/>
            <a:ext cx="2379354" cy="983432"/>
          </a:xfrm>
          <a:prstGeom prst="flowChartAlternateProcess">
            <a:avLst/>
          </a:prstGeom>
          <a:gradFill>
            <a:gsLst>
              <a:gs pos="0">
                <a:srgbClr val="336699">
                  <a:lumMod val="0"/>
                  <a:lumOff val="100000"/>
                </a:srgbClr>
              </a:gs>
              <a:gs pos="43000">
                <a:srgbClr val="336699">
                  <a:lumMod val="0"/>
                  <a:lumOff val="100000"/>
                </a:srgbClr>
              </a:gs>
              <a:gs pos="100000">
                <a:srgbClr val="9966FF"/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Погашения долговых обязательств</a:t>
            </a:r>
            <a:endParaRPr lang="ru-RU" sz="2000" b="1" i="1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706" y="4576731"/>
            <a:ext cx="3016640" cy="2262480"/>
          </a:xfrm>
          <a:prstGeom prst="rect">
            <a:avLst/>
          </a:prstGeom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6337005" y="5049365"/>
            <a:ext cx="5813679" cy="13172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3200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          </a:t>
            </a:r>
            <a:r>
              <a:rPr lang="ru-RU" sz="2400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Муниципальный долг </a:t>
            </a:r>
            <a:r>
              <a:rPr lang="ru-RU" sz="2000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в городском округе по состоянию на 01.01.2017, 01.01.2018, 01.01.2019 </a:t>
            </a:r>
            <a:r>
              <a:rPr lang="ru-RU" sz="2000" b="1" i="1" u="sng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отсутствует.</a:t>
            </a:r>
            <a:endParaRPr lang="ru-RU" sz="2000" b="1" i="1" u="sng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9655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7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136" y="1318793"/>
            <a:ext cx="2339163" cy="25092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6447" y="3828077"/>
            <a:ext cx="11768469" cy="543479"/>
          </a:xfrm>
        </p:spPr>
        <p:txBody>
          <a:bodyPr>
            <a:noAutofit/>
          </a:bodyPr>
          <a:lstStyle/>
          <a:p>
            <a:r>
              <a:rPr lang="ru-RU" sz="1800" b="1" u="sng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Общая характеристика бюджета городского округа город Октябрьский Республики Башкортостан за 2016 – 2018 </a:t>
            </a:r>
            <a:r>
              <a:rPr lang="ru-RU" sz="1800" b="1" u="sng" dirty="0" err="1" smtClean="0">
                <a:solidFill>
                  <a:srgbClr val="000066"/>
                </a:solidFill>
                <a:latin typeface="Constantia" panose="02030602050306030303" pitchFamily="18" charset="0"/>
              </a:rPr>
              <a:t>гг</a:t>
            </a:r>
            <a:r>
              <a:rPr lang="ru-RU" sz="1800" b="1" u="sng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, (тыс. руб.)</a:t>
            </a:r>
            <a:endParaRPr lang="ru-RU" sz="1800" b="1" u="sng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2018" y="655007"/>
            <a:ext cx="11842898" cy="802440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1800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            Сбалансированность бюджета по доходам и расходам – основополагающее требование, предъявляемое к органам, составляющим и утверждающим бюджет. </a:t>
            </a:r>
          </a:p>
          <a:p>
            <a:pPr algn="just">
              <a:spcBef>
                <a:spcPts val="0"/>
              </a:spcBef>
            </a:pPr>
            <a:r>
              <a:rPr lang="ru-RU" sz="1800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            Не всегда доходы бывают равны расходам, поэтому бюджет бывает:</a:t>
            </a:r>
            <a:endParaRPr lang="ru-RU" sz="1800" b="1" i="1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202018" y="605324"/>
            <a:ext cx="11842898" cy="5071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Скругленный прямоугольник 4"/>
          <p:cNvSpPr/>
          <p:nvPr/>
        </p:nvSpPr>
        <p:spPr>
          <a:xfrm>
            <a:off x="1304375" y="1520461"/>
            <a:ext cx="2753833" cy="563843"/>
          </a:xfrm>
          <a:prstGeom prst="roundRect">
            <a:avLst/>
          </a:prstGeom>
          <a:solidFill>
            <a:srgbClr val="339966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Дефицитный</a:t>
            </a:r>
            <a:endParaRPr lang="ru-RU" sz="2400" b="1" i="1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382225" y="1532855"/>
            <a:ext cx="2727712" cy="574478"/>
          </a:xfrm>
          <a:prstGeom prst="roundRect">
            <a:avLst/>
          </a:prstGeom>
          <a:solidFill>
            <a:srgbClr val="99CC0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Профицитный</a:t>
            </a:r>
            <a:endParaRPr lang="ru-RU" sz="2400" b="1" i="1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46694" y="2674539"/>
            <a:ext cx="3994767" cy="825921"/>
          </a:xfrm>
          <a:prstGeom prst="roundRect">
            <a:avLst/>
          </a:prstGeom>
          <a:solidFill>
            <a:srgbClr val="339966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Доходы меньше расходов</a:t>
            </a:r>
            <a:endParaRPr lang="ru-RU" sz="2400" b="1" i="1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748698" y="2712089"/>
            <a:ext cx="3994767" cy="741349"/>
          </a:xfrm>
          <a:prstGeom prst="roundRect">
            <a:avLst/>
          </a:prstGeom>
          <a:solidFill>
            <a:srgbClr val="99CC0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Доходы больше расходов</a:t>
            </a:r>
            <a:endParaRPr lang="ru-RU" sz="2400" b="1" i="1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2438976" y="2169717"/>
            <a:ext cx="484632" cy="403717"/>
          </a:xfrm>
          <a:prstGeom prst="downArrow">
            <a:avLst/>
          </a:prstGeom>
          <a:solidFill>
            <a:srgbClr val="339966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9503765" y="2187742"/>
            <a:ext cx="484632" cy="403717"/>
          </a:xfrm>
          <a:prstGeom prst="downArrow">
            <a:avLst/>
          </a:prstGeom>
          <a:solidFill>
            <a:srgbClr val="99CC0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642632"/>
              </p:ext>
            </p:extLst>
          </p:nvPr>
        </p:nvGraphicFramePr>
        <p:xfrm>
          <a:off x="2059467" y="4699173"/>
          <a:ext cx="8128000" cy="169164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032000"/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u="none" dirty="0" smtClean="0">
                          <a:solidFill>
                            <a:srgbClr val="000066"/>
                          </a:solidFill>
                          <a:latin typeface="Constantia" panose="02030602050306030303" pitchFamily="18" charset="0"/>
                        </a:rPr>
                        <a:t>Период (год)</a:t>
                      </a:r>
                      <a:endParaRPr lang="ru-RU" sz="1600" b="1" u="none" dirty="0">
                        <a:solidFill>
                          <a:srgbClr val="000066"/>
                        </a:solidFill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u="none" dirty="0" smtClean="0">
                          <a:solidFill>
                            <a:srgbClr val="000066"/>
                          </a:solidFill>
                          <a:latin typeface="Constantia" panose="02030602050306030303" pitchFamily="18" charset="0"/>
                        </a:rPr>
                        <a:t>Доходы (руб.)</a:t>
                      </a:r>
                      <a:endParaRPr lang="ru-RU" sz="1600" b="1" u="none" dirty="0">
                        <a:solidFill>
                          <a:srgbClr val="000066"/>
                        </a:solidFill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u="none" dirty="0" smtClean="0">
                          <a:solidFill>
                            <a:srgbClr val="000066"/>
                          </a:solidFill>
                          <a:latin typeface="Constantia" panose="02030602050306030303" pitchFamily="18" charset="0"/>
                        </a:rPr>
                        <a:t>Расходы (руб.)</a:t>
                      </a:r>
                      <a:endParaRPr lang="ru-RU" sz="1600" b="1" u="none" dirty="0">
                        <a:solidFill>
                          <a:srgbClr val="000066"/>
                        </a:solidFill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u="none" dirty="0" smtClean="0">
                          <a:solidFill>
                            <a:srgbClr val="000066"/>
                          </a:solidFill>
                          <a:latin typeface="Constantia" panose="02030602050306030303" pitchFamily="18" charset="0"/>
                        </a:rPr>
                        <a:t>Дефицит (-)</a:t>
                      </a:r>
                    </a:p>
                    <a:p>
                      <a:pPr algn="ctr"/>
                      <a:r>
                        <a:rPr lang="ru-RU" sz="1600" b="1" u="none" dirty="0" smtClean="0">
                          <a:solidFill>
                            <a:srgbClr val="000066"/>
                          </a:solidFill>
                          <a:latin typeface="Constantia" panose="02030602050306030303" pitchFamily="18" charset="0"/>
                        </a:rPr>
                        <a:t>Профицит (+)</a:t>
                      </a:r>
                      <a:endParaRPr lang="ru-RU" sz="1600" b="1" u="none" dirty="0">
                        <a:solidFill>
                          <a:srgbClr val="000066"/>
                        </a:solidFill>
                        <a:latin typeface="Constantia" panose="02030602050306030303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</a:t>
                      </a:r>
                      <a:r>
                        <a:rPr lang="ru-RU" b="0" i="1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(отчет)</a:t>
                      </a:r>
                      <a:endParaRPr lang="ru-RU" b="0" i="1" dirty="0">
                        <a:solidFill>
                          <a:srgbClr val="000066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2375509,1</a:t>
                      </a:r>
                      <a:endParaRPr lang="ru-RU" b="0" dirty="0">
                        <a:solidFill>
                          <a:srgbClr val="000066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2398554,3</a:t>
                      </a:r>
                      <a:endParaRPr lang="ru-RU" b="0" dirty="0">
                        <a:solidFill>
                          <a:srgbClr val="000066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-23045,2</a:t>
                      </a:r>
                      <a:endParaRPr lang="ru-RU" b="0" dirty="0">
                        <a:solidFill>
                          <a:srgbClr val="000066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</a:t>
                      </a:r>
                      <a:r>
                        <a:rPr lang="ru-RU" b="0" i="1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(отчет)</a:t>
                      </a:r>
                      <a:endParaRPr lang="ru-RU" b="0" i="1" dirty="0">
                        <a:solidFill>
                          <a:srgbClr val="000066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2350955,0</a:t>
                      </a:r>
                      <a:endParaRPr lang="ru-RU" b="0" dirty="0">
                        <a:solidFill>
                          <a:srgbClr val="000066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2325781,7</a:t>
                      </a:r>
                      <a:endParaRPr lang="ru-RU" b="0" dirty="0">
                        <a:solidFill>
                          <a:srgbClr val="000066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+25173,3</a:t>
                      </a:r>
                      <a:endParaRPr lang="ru-RU" b="0" dirty="0">
                        <a:solidFill>
                          <a:srgbClr val="000066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</a:t>
                      </a:r>
                      <a:r>
                        <a:rPr lang="ru-RU" b="0" i="1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(отчет)</a:t>
                      </a:r>
                      <a:endParaRPr lang="ru-RU" b="0" i="1" dirty="0">
                        <a:solidFill>
                          <a:srgbClr val="000066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2386460,4</a:t>
                      </a:r>
                      <a:endParaRPr lang="ru-RU" b="0" dirty="0">
                        <a:solidFill>
                          <a:srgbClr val="000066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2397352,6</a:t>
                      </a:r>
                      <a:endParaRPr lang="ru-RU" b="0" dirty="0">
                        <a:solidFill>
                          <a:srgbClr val="000066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-10892,2</a:t>
                      </a:r>
                      <a:endParaRPr lang="ru-RU" b="0" dirty="0">
                        <a:solidFill>
                          <a:srgbClr val="000066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Заголовок 1"/>
          <p:cNvSpPr txBox="1">
            <a:spLocks/>
          </p:cNvSpPr>
          <p:nvPr/>
        </p:nvSpPr>
        <p:spPr>
          <a:xfrm>
            <a:off x="1991832" y="56400"/>
            <a:ext cx="8839200" cy="5434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Бюджет бывает </a:t>
            </a:r>
            <a:endParaRPr lang="ru-RU" sz="2400" b="1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085" y="21334"/>
            <a:ext cx="546147" cy="718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9304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7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30327" y="101637"/>
            <a:ext cx="9144000" cy="50441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Как я участвую в бюджетном процессе </a:t>
            </a:r>
            <a:endParaRPr lang="ru-RU" sz="2400" b="1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174551" y="701748"/>
            <a:ext cx="11842898" cy="5071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Выноска со стрелкой вправо 4"/>
          <p:cNvSpPr/>
          <p:nvPr/>
        </p:nvSpPr>
        <p:spPr>
          <a:xfrm>
            <a:off x="671624" y="938228"/>
            <a:ext cx="3794049" cy="1403497"/>
          </a:xfrm>
          <a:prstGeom prst="rightArrowCallout">
            <a:avLst>
              <a:gd name="adj1" fmla="val 25000"/>
              <a:gd name="adj2" fmla="val 26515"/>
              <a:gd name="adj3" fmla="val 36698"/>
              <a:gd name="adj4" fmla="val 64977"/>
            </a:avLst>
          </a:prstGeom>
          <a:solidFill>
            <a:srgbClr val="00FFCC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Как налогоплательщик</a:t>
            </a:r>
            <a:endParaRPr lang="ru-RU" b="1" i="1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6" name="Выноска со стрелкой вправо 5"/>
          <p:cNvSpPr/>
          <p:nvPr/>
        </p:nvSpPr>
        <p:spPr>
          <a:xfrm>
            <a:off x="671625" y="2883312"/>
            <a:ext cx="3919868" cy="1346113"/>
          </a:xfrm>
          <a:prstGeom prst="rightArrowCallout">
            <a:avLst>
              <a:gd name="adj1" fmla="val 25000"/>
              <a:gd name="adj2" fmla="val 30529"/>
              <a:gd name="adj3" fmla="val 43584"/>
              <a:gd name="adj4" fmla="val 64977"/>
            </a:avLst>
          </a:prstGeom>
          <a:solidFill>
            <a:srgbClr val="00FFCC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Как участник инициативного бюджетирования</a:t>
            </a:r>
          </a:p>
          <a:p>
            <a:pPr algn="ctr"/>
            <a:endParaRPr lang="ru-RU" b="1" i="1" dirty="0">
              <a:latin typeface="Constantia" panose="02030602050306030303" pitchFamily="18" charset="0"/>
            </a:endParaRPr>
          </a:p>
        </p:txBody>
      </p:sp>
      <p:sp>
        <p:nvSpPr>
          <p:cNvPr id="7" name="Выноска со стрелкой вправо 6"/>
          <p:cNvSpPr/>
          <p:nvPr/>
        </p:nvSpPr>
        <p:spPr>
          <a:xfrm>
            <a:off x="608713" y="4852667"/>
            <a:ext cx="3919869" cy="1367379"/>
          </a:xfrm>
          <a:prstGeom prst="rightArrowCallout">
            <a:avLst>
              <a:gd name="adj1" fmla="val 25000"/>
              <a:gd name="adj2" fmla="val 33025"/>
              <a:gd name="adj3" fmla="val 45289"/>
              <a:gd name="adj4" fmla="val 64977"/>
            </a:avLst>
          </a:prstGeom>
          <a:solidFill>
            <a:srgbClr val="00FFCC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Как получатель социальных выплат</a:t>
            </a:r>
            <a:endParaRPr lang="ru-RU" b="1" i="1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591493" y="848156"/>
            <a:ext cx="3466213" cy="1505967"/>
          </a:xfrm>
          <a:prstGeom prst="ellipse">
            <a:avLst/>
          </a:prstGeom>
          <a:solidFill>
            <a:srgbClr val="66CC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Участвую </a:t>
            </a:r>
            <a:r>
              <a:rPr lang="ru-RU" i="1" u="sng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в формировании </a:t>
            </a:r>
            <a:r>
              <a:rPr lang="ru-RU" b="1" i="1" u="sng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доходной части бюджета</a:t>
            </a:r>
            <a:endParaRPr lang="ru-RU" b="1" i="1" u="sng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5123122" y="2466753"/>
            <a:ext cx="4446180" cy="1840031"/>
          </a:xfrm>
          <a:prstGeom prst="ellipse">
            <a:avLst/>
          </a:prstGeom>
          <a:solidFill>
            <a:srgbClr val="66CC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Участвую в распределении части средств местного бюджета </a:t>
            </a:r>
            <a:r>
              <a:rPr lang="ru-RU" b="1" i="1" u="sng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на принципах софинансирования</a:t>
            </a:r>
            <a:endParaRPr lang="ru-RU" b="1" i="1" u="sng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5752214" y="4306784"/>
            <a:ext cx="6375104" cy="2476788"/>
          </a:xfrm>
          <a:prstGeom prst="ellipse">
            <a:avLst/>
          </a:prstGeom>
          <a:solidFill>
            <a:srgbClr val="66CC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Получаю социальные гарантии (образование, здравоохранение, жилищно – коммунальное хозяйство, культура, физическая культура и спорт, социальные льготы и другие направления социальных гарантий населению) – </a:t>
            </a:r>
            <a:r>
              <a:rPr lang="ru-RU" b="1" i="1" u="sng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расходная часть бюджета</a:t>
            </a:r>
            <a:endParaRPr lang="ru-RU" b="1" i="1" u="sng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4192" y="606055"/>
            <a:ext cx="3217932" cy="362903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5383" y="-2440"/>
            <a:ext cx="704188" cy="70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7160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7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4"/>
          <p:cNvSpPr txBox="1">
            <a:spLocks/>
          </p:cNvSpPr>
          <p:nvPr/>
        </p:nvSpPr>
        <p:spPr>
          <a:xfrm>
            <a:off x="106325" y="102855"/>
            <a:ext cx="11919097" cy="5173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400" b="1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15" name="Выноска-облако 14"/>
          <p:cNvSpPr/>
          <p:nvPr/>
        </p:nvSpPr>
        <p:spPr>
          <a:xfrm>
            <a:off x="4657500" y="2142720"/>
            <a:ext cx="3264195" cy="1411614"/>
          </a:xfrm>
          <a:prstGeom prst="cloudCallout">
            <a:avLst>
              <a:gd name="adj1" fmla="val -35146"/>
              <a:gd name="adj2" fmla="val -704"/>
            </a:avLst>
          </a:prstGeom>
          <a:gradFill>
            <a:gsLst>
              <a:gs pos="0">
                <a:schemeClr val="bg1"/>
              </a:gs>
              <a:gs pos="31000">
                <a:schemeClr val="bg1"/>
              </a:gs>
              <a:gs pos="100000">
                <a:srgbClr val="008000"/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Налог на </a:t>
            </a:r>
          </a:p>
          <a:p>
            <a:r>
              <a:rPr lang="ru-RU" b="1" dirty="0">
                <a:solidFill>
                  <a:srgbClr val="000066"/>
                </a:solidFill>
                <a:latin typeface="Constantia" panose="02030602050306030303" pitchFamily="18" charset="0"/>
              </a:rPr>
              <a:t>д</a:t>
            </a:r>
            <a:r>
              <a:rPr lang="ru-RU" b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оходы</a:t>
            </a:r>
          </a:p>
          <a:p>
            <a:r>
              <a:rPr lang="ru-RU" b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 физических лиц</a:t>
            </a:r>
            <a:endParaRPr lang="ru-RU" b="1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16" name="Выноска-облако 15"/>
          <p:cNvSpPr/>
          <p:nvPr/>
        </p:nvSpPr>
        <p:spPr>
          <a:xfrm>
            <a:off x="3857025" y="3677453"/>
            <a:ext cx="3157870" cy="1350848"/>
          </a:xfrm>
          <a:prstGeom prst="cloudCallout">
            <a:avLst>
              <a:gd name="adj1" fmla="val -20271"/>
              <a:gd name="adj2" fmla="val -19484"/>
            </a:avLst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100000">
                <a:srgbClr val="008000"/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Транспортный налог</a:t>
            </a:r>
            <a:endParaRPr lang="ru-RU" b="1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17" name="Выноска-облако 16"/>
          <p:cNvSpPr/>
          <p:nvPr/>
        </p:nvSpPr>
        <p:spPr>
          <a:xfrm>
            <a:off x="2227862" y="5112273"/>
            <a:ext cx="3346802" cy="1433381"/>
          </a:xfrm>
          <a:prstGeom prst="cloudCallout">
            <a:avLst>
              <a:gd name="adj1" fmla="val -19748"/>
              <a:gd name="adj2" fmla="val -19222"/>
            </a:avLst>
          </a:prstGeom>
          <a:gradFill>
            <a:gsLst>
              <a:gs pos="0">
                <a:schemeClr val="bg1"/>
              </a:gs>
              <a:gs pos="23000">
                <a:schemeClr val="bg1"/>
              </a:gs>
              <a:gs pos="100000">
                <a:srgbClr val="008000"/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Земельный</a:t>
            </a:r>
          </a:p>
          <a:p>
            <a:r>
              <a:rPr lang="ru-RU" b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 налог</a:t>
            </a:r>
            <a:endParaRPr lang="ru-RU" b="1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18" name="Выноска-облако 17"/>
          <p:cNvSpPr/>
          <p:nvPr/>
        </p:nvSpPr>
        <p:spPr>
          <a:xfrm>
            <a:off x="6504798" y="652358"/>
            <a:ext cx="3370521" cy="1341199"/>
          </a:xfrm>
          <a:prstGeom prst="cloudCallout">
            <a:avLst>
              <a:gd name="adj1" fmla="val -34605"/>
              <a:gd name="adj2" fmla="val 16941"/>
            </a:avLst>
          </a:prstGeom>
          <a:gradFill>
            <a:gsLst>
              <a:gs pos="0">
                <a:schemeClr val="bg1"/>
              </a:gs>
              <a:gs pos="31000">
                <a:schemeClr val="bg1"/>
              </a:gs>
              <a:gs pos="100000">
                <a:srgbClr val="008000"/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Налог на </a:t>
            </a:r>
          </a:p>
          <a:p>
            <a:r>
              <a:rPr lang="ru-RU" b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имущество физических лиц</a:t>
            </a:r>
            <a:endParaRPr lang="ru-RU" b="1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798" y="2272117"/>
            <a:ext cx="973041" cy="65193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482" y="4281853"/>
            <a:ext cx="1203546" cy="670702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4356" y="726844"/>
            <a:ext cx="1199201" cy="76569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890" y="5028980"/>
            <a:ext cx="1429969" cy="1207068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288" y="3238908"/>
            <a:ext cx="3305134" cy="32593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2" name="Волна 31"/>
          <p:cNvSpPr/>
          <p:nvPr/>
        </p:nvSpPr>
        <p:spPr>
          <a:xfrm>
            <a:off x="9739774" y="5000702"/>
            <a:ext cx="1615540" cy="828206"/>
          </a:xfrm>
          <a:prstGeom prst="wave">
            <a:avLst/>
          </a:prstGeom>
          <a:solidFill>
            <a:srgbClr val="FFCC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БЮДЖЕТ</a:t>
            </a:r>
            <a:endParaRPr lang="ru-RU" sz="2000" b="1" dirty="0">
              <a:solidFill>
                <a:srgbClr val="C00000"/>
              </a:solidFill>
              <a:latin typeface="Constantia" panose="02030602050306030303" pitchFamily="18" charset="0"/>
            </a:endParaRPr>
          </a:p>
        </p:txBody>
      </p:sp>
      <p:sp>
        <p:nvSpPr>
          <p:cNvPr id="39" name="Блок-схема: альтернативный процесс 38"/>
          <p:cNvSpPr/>
          <p:nvPr/>
        </p:nvSpPr>
        <p:spPr>
          <a:xfrm>
            <a:off x="489098" y="67975"/>
            <a:ext cx="11381139" cy="523616"/>
          </a:xfrm>
          <a:prstGeom prst="flowChartAlternateProcess">
            <a:avLst/>
          </a:prstGeom>
          <a:solidFill>
            <a:srgbClr val="FFFF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0066"/>
                </a:solidFill>
                <a:latin typeface="Constantia" panose="02030602050306030303" pitchFamily="18" charset="0"/>
              </a:rPr>
              <a:t>Как </a:t>
            </a:r>
            <a:r>
              <a:rPr lang="ru-RU" sz="2400" b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я помогаю </a:t>
            </a:r>
            <a:r>
              <a:rPr lang="ru-RU" sz="2400" b="1" dirty="0">
                <a:solidFill>
                  <a:srgbClr val="000066"/>
                </a:solidFill>
                <a:latin typeface="Constantia" panose="02030602050306030303" pitchFamily="18" charset="0"/>
              </a:rPr>
              <a:t>формировать доходную часть бюджета?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07" y="662553"/>
            <a:ext cx="2881423" cy="31053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Скругленный прямоугольник 2"/>
          <p:cNvSpPr/>
          <p:nvPr/>
        </p:nvSpPr>
        <p:spPr>
          <a:xfrm rot="21169598">
            <a:off x="1249632" y="2619038"/>
            <a:ext cx="1089511" cy="32951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dirty="0" smtClean="0">
              <a:solidFill>
                <a:srgbClr val="000066"/>
              </a:solidFill>
              <a:latin typeface="Constantia" panose="02030602050306030303" pitchFamily="18" charset="0"/>
            </a:endParaRPr>
          </a:p>
          <a:p>
            <a:pPr algn="ctr"/>
            <a:r>
              <a:rPr lang="ru-RU" sz="1200" b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МОЙ КОШЕЛЕК</a:t>
            </a:r>
          </a:p>
          <a:p>
            <a:pPr algn="ctr"/>
            <a:endParaRPr lang="ru-RU" sz="1200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31" name="Нашивка 30"/>
          <p:cNvSpPr/>
          <p:nvPr/>
        </p:nvSpPr>
        <p:spPr>
          <a:xfrm rot="2943304">
            <a:off x="9902563" y="2770179"/>
            <a:ext cx="343374" cy="215075"/>
          </a:xfrm>
          <a:prstGeom prst="chevron">
            <a:avLst>
              <a:gd name="adj" fmla="val 84153"/>
            </a:avLst>
          </a:prstGeom>
          <a:gradFill>
            <a:gsLst>
              <a:gs pos="90110">
                <a:schemeClr val="accent6">
                  <a:lumMod val="50000"/>
                </a:schemeClr>
              </a:gs>
              <a:gs pos="0">
                <a:schemeClr val="bg1"/>
              </a:gs>
              <a:gs pos="23000">
                <a:schemeClr val="bg1"/>
              </a:gs>
              <a:gs pos="57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1" name="Пятиугольник 40"/>
          <p:cNvSpPr/>
          <p:nvPr/>
        </p:nvSpPr>
        <p:spPr>
          <a:xfrm rot="3125983">
            <a:off x="9168942" y="2274089"/>
            <a:ext cx="978408" cy="187270"/>
          </a:xfrm>
          <a:prstGeom prst="homePlate">
            <a:avLst/>
          </a:prstGeom>
          <a:gradFill>
            <a:gsLst>
              <a:gs pos="90110">
                <a:schemeClr val="accent6">
                  <a:lumMod val="75000"/>
                </a:schemeClr>
              </a:gs>
              <a:gs pos="0">
                <a:schemeClr val="bg1"/>
              </a:gs>
              <a:gs pos="23000">
                <a:schemeClr val="bg1"/>
              </a:gs>
              <a:gs pos="57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ятиугольник 41"/>
          <p:cNvSpPr/>
          <p:nvPr/>
        </p:nvSpPr>
        <p:spPr>
          <a:xfrm>
            <a:off x="6700488" y="5828963"/>
            <a:ext cx="978408" cy="187270"/>
          </a:xfrm>
          <a:prstGeom prst="homePlate">
            <a:avLst/>
          </a:prstGeom>
          <a:gradFill>
            <a:gsLst>
              <a:gs pos="90110">
                <a:schemeClr val="accent6">
                  <a:lumMod val="75000"/>
                </a:schemeClr>
              </a:gs>
              <a:gs pos="0">
                <a:schemeClr val="bg1"/>
              </a:gs>
              <a:gs pos="23000">
                <a:schemeClr val="bg1"/>
              </a:gs>
              <a:gs pos="57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ятиугольник 43"/>
          <p:cNvSpPr/>
          <p:nvPr/>
        </p:nvSpPr>
        <p:spPr>
          <a:xfrm rot="1276182">
            <a:off x="7301489" y="4597986"/>
            <a:ext cx="978408" cy="187270"/>
          </a:xfrm>
          <a:prstGeom prst="homePlate">
            <a:avLst/>
          </a:prstGeom>
          <a:gradFill>
            <a:gsLst>
              <a:gs pos="90110">
                <a:schemeClr val="accent6">
                  <a:lumMod val="75000"/>
                </a:schemeClr>
              </a:gs>
              <a:gs pos="0">
                <a:schemeClr val="bg1"/>
              </a:gs>
              <a:gs pos="23000">
                <a:schemeClr val="bg1"/>
              </a:gs>
              <a:gs pos="57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ятиугольник 44"/>
          <p:cNvSpPr/>
          <p:nvPr/>
        </p:nvSpPr>
        <p:spPr>
          <a:xfrm rot="2141414">
            <a:off x="8066657" y="3432690"/>
            <a:ext cx="978408" cy="187270"/>
          </a:xfrm>
          <a:prstGeom prst="homePlate">
            <a:avLst/>
          </a:prstGeom>
          <a:gradFill>
            <a:gsLst>
              <a:gs pos="90110">
                <a:schemeClr val="accent6">
                  <a:lumMod val="75000"/>
                </a:schemeClr>
              </a:gs>
              <a:gs pos="0">
                <a:schemeClr val="bg1"/>
              </a:gs>
              <a:gs pos="23000">
                <a:schemeClr val="bg1"/>
              </a:gs>
              <a:gs pos="57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Нашивка 45"/>
          <p:cNvSpPr/>
          <p:nvPr/>
        </p:nvSpPr>
        <p:spPr>
          <a:xfrm rot="2127356">
            <a:off x="8909831" y="3796641"/>
            <a:ext cx="343374" cy="215075"/>
          </a:xfrm>
          <a:prstGeom prst="chevron">
            <a:avLst>
              <a:gd name="adj" fmla="val 84153"/>
            </a:avLst>
          </a:prstGeom>
          <a:gradFill>
            <a:gsLst>
              <a:gs pos="90110">
                <a:schemeClr val="accent6">
                  <a:lumMod val="75000"/>
                </a:schemeClr>
              </a:gs>
              <a:gs pos="0">
                <a:schemeClr val="bg1"/>
              </a:gs>
              <a:gs pos="23000">
                <a:schemeClr val="bg1"/>
              </a:gs>
              <a:gs pos="57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7" name="Нашивка 46"/>
          <p:cNvSpPr/>
          <p:nvPr/>
        </p:nvSpPr>
        <p:spPr>
          <a:xfrm rot="1467513">
            <a:off x="8261082" y="4845017"/>
            <a:ext cx="343374" cy="215075"/>
          </a:xfrm>
          <a:prstGeom prst="chevron">
            <a:avLst>
              <a:gd name="adj" fmla="val 84153"/>
            </a:avLst>
          </a:prstGeom>
          <a:gradFill>
            <a:gsLst>
              <a:gs pos="90110">
                <a:schemeClr val="accent6">
                  <a:lumMod val="75000"/>
                </a:schemeClr>
              </a:gs>
              <a:gs pos="0">
                <a:schemeClr val="bg1"/>
              </a:gs>
              <a:gs pos="23000">
                <a:schemeClr val="bg1"/>
              </a:gs>
              <a:gs pos="57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8" name="Нашивка 47"/>
          <p:cNvSpPr/>
          <p:nvPr/>
        </p:nvSpPr>
        <p:spPr>
          <a:xfrm>
            <a:off x="7688236" y="5828908"/>
            <a:ext cx="343374" cy="215075"/>
          </a:xfrm>
          <a:prstGeom prst="chevron">
            <a:avLst>
              <a:gd name="adj" fmla="val 84153"/>
            </a:avLst>
          </a:prstGeom>
          <a:gradFill>
            <a:gsLst>
              <a:gs pos="90110">
                <a:schemeClr val="accent6">
                  <a:lumMod val="75000"/>
                </a:schemeClr>
              </a:gs>
              <a:gs pos="0">
                <a:schemeClr val="bg1"/>
              </a:gs>
              <a:gs pos="23000">
                <a:schemeClr val="bg1"/>
              </a:gs>
              <a:gs pos="57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9" name="Пятиугольник 48"/>
          <p:cNvSpPr/>
          <p:nvPr/>
        </p:nvSpPr>
        <p:spPr>
          <a:xfrm rot="20574493">
            <a:off x="3066707" y="1538132"/>
            <a:ext cx="978408" cy="187270"/>
          </a:xfrm>
          <a:prstGeom prst="homePlate">
            <a:avLst/>
          </a:prstGeom>
          <a:gradFill>
            <a:gsLst>
              <a:gs pos="90110">
                <a:schemeClr val="accent6">
                  <a:lumMod val="75000"/>
                </a:schemeClr>
              </a:gs>
              <a:gs pos="0">
                <a:schemeClr val="bg1"/>
              </a:gs>
              <a:gs pos="23000">
                <a:schemeClr val="bg1"/>
              </a:gs>
              <a:gs pos="57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ятиугольник 49"/>
          <p:cNvSpPr/>
          <p:nvPr/>
        </p:nvSpPr>
        <p:spPr>
          <a:xfrm rot="3125983">
            <a:off x="1785302" y="4259241"/>
            <a:ext cx="978408" cy="187270"/>
          </a:xfrm>
          <a:prstGeom prst="homePlate">
            <a:avLst/>
          </a:prstGeom>
          <a:gradFill>
            <a:gsLst>
              <a:gs pos="90110">
                <a:schemeClr val="accent6">
                  <a:lumMod val="75000"/>
                </a:schemeClr>
              </a:gs>
              <a:gs pos="0">
                <a:schemeClr val="bg1"/>
              </a:gs>
              <a:gs pos="23000">
                <a:schemeClr val="bg1"/>
              </a:gs>
              <a:gs pos="57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ятиугольник 50"/>
          <p:cNvSpPr/>
          <p:nvPr/>
        </p:nvSpPr>
        <p:spPr>
          <a:xfrm rot="2111615">
            <a:off x="2613448" y="3559446"/>
            <a:ext cx="978408" cy="187270"/>
          </a:xfrm>
          <a:prstGeom prst="homePlate">
            <a:avLst/>
          </a:prstGeom>
          <a:gradFill>
            <a:gsLst>
              <a:gs pos="90110">
                <a:schemeClr val="accent6">
                  <a:lumMod val="75000"/>
                </a:schemeClr>
              </a:gs>
              <a:gs pos="0">
                <a:schemeClr val="bg1"/>
              </a:gs>
              <a:gs pos="23000">
                <a:schemeClr val="bg1"/>
              </a:gs>
              <a:gs pos="57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ятиугольник 51"/>
          <p:cNvSpPr/>
          <p:nvPr/>
        </p:nvSpPr>
        <p:spPr>
          <a:xfrm>
            <a:off x="2917415" y="2497084"/>
            <a:ext cx="978408" cy="187270"/>
          </a:xfrm>
          <a:prstGeom prst="homePlate">
            <a:avLst/>
          </a:prstGeom>
          <a:gradFill>
            <a:gsLst>
              <a:gs pos="90110">
                <a:schemeClr val="accent6">
                  <a:lumMod val="75000"/>
                </a:schemeClr>
              </a:gs>
              <a:gs pos="0">
                <a:schemeClr val="bg1"/>
              </a:gs>
              <a:gs pos="23000">
                <a:schemeClr val="bg1"/>
              </a:gs>
              <a:gs pos="57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Нашивка 52"/>
          <p:cNvSpPr/>
          <p:nvPr/>
        </p:nvSpPr>
        <p:spPr>
          <a:xfrm rot="2316811">
            <a:off x="3466411" y="3922001"/>
            <a:ext cx="343374" cy="215075"/>
          </a:xfrm>
          <a:prstGeom prst="chevron">
            <a:avLst>
              <a:gd name="adj" fmla="val 84153"/>
            </a:avLst>
          </a:prstGeom>
          <a:gradFill>
            <a:gsLst>
              <a:gs pos="90110">
                <a:schemeClr val="accent6">
                  <a:lumMod val="50000"/>
                </a:schemeClr>
              </a:gs>
              <a:gs pos="0">
                <a:schemeClr val="bg1"/>
              </a:gs>
              <a:gs pos="23000">
                <a:schemeClr val="bg1"/>
              </a:gs>
              <a:gs pos="57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4" name="Нашивка 53"/>
          <p:cNvSpPr/>
          <p:nvPr/>
        </p:nvSpPr>
        <p:spPr>
          <a:xfrm rot="220335">
            <a:off x="3935263" y="2503590"/>
            <a:ext cx="343374" cy="215075"/>
          </a:xfrm>
          <a:prstGeom prst="chevron">
            <a:avLst>
              <a:gd name="adj" fmla="val 84153"/>
            </a:avLst>
          </a:prstGeom>
          <a:gradFill>
            <a:gsLst>
              <a:gs pos="90110">
                <a:schemeClr val="accent6">
                  <a:lumMod val="50000"/>
                </a:schemeClr>
              </a:gs>
              <a:gs pos="0">
                <a:schemeClr val="bg1"/>
              </a:gs>
              <a:gs pos="23000">
                <a:schemeClr val="bg1"/>
              </a:gs>
              <a:gs pos="57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5" name="Нашивка 54"/>
          <p:cNvSpPr/>
          <p:nvPr/>
        </p:nvSpPr>
        <p:spPr>
          <a:xfrm rot="20932751">
            <a:off x="4022720" y="1354052"/>
            <a:ext cx="343374" cy="215075"/>
          </a:xfrm>
          <a:prstGeom prst="chevron">
            <a:avLst>
              <a:gd name="adj" fmla="val 84153"/>
            </a:avLst>
          </a:prstGeom>
          <a:gradFill>
            <a:gsLst>
              <a:gs pos="90110">
                <a:schemeClr val="accent6">
                  <a:lumMod val="50000"/>
                </a:schemeClr>
              </a:gs>
              <a:gs pos="0">
                <a:schemeClr val="bg1"/>
              </a:gs>
              <a:gs pos="23000">
                <a:schemeClr val="bg1"/>
              </a:gs>
              <a:gs pos="57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6" name="Нашивка 55"/>
          <p:cNvSpPr/>
          <p:nvPr/>
        </p:nvSpPr>
        <p:spPr>
          <a:xfrm rot="3097888">
            <a:off x="2517029" y="4761055"/>
            <a:ext cx="343374" cy="215075"/>
          </a:xfrm>
          <a:prstGeom prst="chevron">
            <a:avLst>
              <a:gd name="adj" fmla="val 84153"/>
            </a:avLst>
          </a:prstGeom>
          <a:gradFill>
            <a:gsLst>
              <a:gs pos="90110">
                <a:schemeClr val="accent6">
                  <a:lumMod val="50000"/>
                </a:schemeClr>
              </a:gs>
              <a:gs pos="0">
                <a:schemeClr val="bg1"/>
              </a:gs>
              <a:gs pos="23000">
                <a:schemeClr val="bg1"/>
              </a:gs>
              <a:gs pos="57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4823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7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69549">
            <a:off x="334699" y="751098"/>
            <a:ext cx="2610813" cy="1740027"/>
          </a:xfrm>
          <a:prstGeom prst="rect">
            <a:avLst/>
          </a:prstGeom>
          <a:ln>
            <a:solidFill>
              <a:srgbClr val="0033CC"/>
            </a:solidFill>
          </a:ln>
        </p:spPr>
      </p:pic>
      <p:sp>
        <p:nvSpPr>
          <p:cNvPr id="6" name="Заголовок 4"/>
          <p:cNvSpPr txBox="1">
            <a:spLocks/>
          </p:cNvSpPr>
          <p:nvPr/>
        </p:nvSpPr>
        <p:spPr>
          <a:xfrm>
            <a:off x="106325" y="102855"/>
            <a:ext cx="11919097" cy="5173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400" b="1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4234">
            <a:off x="266471" y="4701506"/>
            <a:ext cx="3010915" cy="1839300"/>
          </a:xfrm>
          <a:prstGeom prst="rect">
            <a:avLst/>
          </a:prstGeom>
          <a:ln>
            <a:solidFill>
              <a:srgbClr val="0033CC"/>
            </a:solidFill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575" y="1533651"/>
            <a:ext cx="2799910" cy="31463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 rot="21301753">
            <a:off x="5578163" y="3188828"/>
            <a:ext cx="1065023" cy="66985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БЮДЖЕТ</a:t>
            </a:r>
            <a:endParaRPr lang="ru-RU" sz="1400" b="1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5" name="Стрелка вправо с вырезом 4"/>
          <p:cNvSpPr/>
          <p:nvPr/>
        </p:nvSpPr>
        <p:spPr>
          <a:xfrm rot="12212790">
            <a:off x="3287256" y="1959804"/>
            <a:ext cx="853668" cy="303509"/>
          </a:xfrm>
          <a:prstGeom prst="notchedRightArrow">
            <a:avLst/>
          </a:prstGeom>
          <a:gradFill>
            <a:gsLst>
              <a:gs pos="90110">
                <a:schemeClr val="accent1">
                  <a:lumMod val="75000"/>
                </a:schemeClr>
              </a:gs>
              <a:gs pos="0">
                <a:schemeClr val="bg1"/>
              </a:gs>
              <a:gs pos="30000">
                <a:schemeClr val="accent5">
                  <a:lumMod val="40000"/>
                  <a:lumOff val="60000"/>
                </a:schemeClr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с вырезом 13"/>
          <p:cNvSpPr/>
          <p:nvPr/>
        </p:nvSpPr>
        <p:spPr>
          <a:xfrm rot="10800000">
            <a:off x="3389099" y="3231909"/>
            <a:ext cx="774120" cy="286584"/>
          </a:xfrm>
          <a:prstGeom prst="notchedRightArrow">
            <a:avLst/>
          </a:prstGeom>
          <a:gradFill>
            <a:gsLst>
              <a:gs pos="90110">
                <a:schemeClr val="accent1">
                  <a:lumMod val="75000"/>
                </a:schemeClr>
              </a:gs>
              <a:gs pos="0">
                <a:schemeClr val="bg1"/>
              </a:gs>
              <a:gs pos="30000">
                <a:schemeClr val="accent5">
                  <a:lumMod val="40000"/>
                  <a:lumOff val="60000"/>
                </a:schemeClr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с вырезом 14"/>
          <p:cNvSpPr/>
          <p:nvPr/>
        </p:nvSpPr>
        <p:spPr>
          <a:xfrm rot="19705504">
            <a:off x="7424792" y="2044727"/>
            <a:ext cx="830687" cy="319868"/>
          </a:xfrm>
          <a:prstGeom prst="notchedRightArrow">
            <a:avLst/>
          </a:prstGeom>
          <a:gradFill>
            <a:gsLst>
              <a:gs pos="90110">
                <a:schemeClr val="accent1">
                  <a:lumMod val="75000"/>
                </a:schemeClr>
              </a:gs>
              <a:gs pos="0">
                <a:schemeClr val="bg1"/>
              </a:gs>
              <a:gs pos="30000">
                <a:schemeClr val="accent5">
                  <a:lumMod val="40000"/>
                  <a:lumOff val="60000"/>
                </a:schemeClr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с вырезом 15"/>
          <p:cNvSpPr/>
          <p:nvPr/>
        </p:nvSpPr>
        <p:spPr>
          <a:xfrm flipV="1">
            <a:off x="7840135" y="3169805"/>
            <a:ext cx="739231" cy="289785"/>
          </a:xfrm>
          <a:prstGeom prst="notchedRightArrow">
            <a:avLst/>
          </a:prstGeom>
          <a:gradFill>
            <a:gsLst>
              <a:gs pos="90110">
                <a:schemeClr val="accent1">
                  <a:lumMod val="75000"/>
                </a:schemeClr>
              </a:gs>
              <a:gs pos="0">
                <a:schemeClr val="bg1"/>
              </a:gs>
              <a:gs pos="30000">
                <a:schemeClr val="accent5">
                  <a:lumMod val="40000"/>
                  <a:lumOff val="60000"/>
                </a:schemeClr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с вырезом 17"/>
          <p:cNvSpPr/>
          <p:nvPr/>
        </p:nvSpPr>
        <p:spPr>
          <a:xfrm rot="9397095">
            <a:off x="3296117" y="4784978"/>
            <a:ext cx="854169" cy="333181"/>
          </a:xfrm>
          <a:prstGeom prst="notchedRightArrow">
            <a:avLst/>
          </a:prstGeom>
          <a:gradFill>
            <a:gsLst>
              <a:gs pos="90110">
                <a:schemeClr val="accent1">
                  <a:lumMod val="75000"/>
                </a:schemeClr>
              </a:gs>
              <a:gs pos="0">
                <a:schemeClr val="bg1"/>
              </a:gs>
              <a:gs pos="30000">
                <a:schemeClr val="accent5">
                  <a:lumMod val="40000"/>
                  <a:lumOff val="60000"/>
                </a:schemeClr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с вырезом 18"/>
          <p:cNvSpPr/>
          <p:nvPr/>
        </p:nvSpPr>
        <p:spPr>
          <a:xfrm rot="1700384" flipV="1">
            <a:off x="7606453" y="4774266"/>
            <a:ext cx="825448" cy="308546"/>
          </a:xfrm>
          <a:prstGeom prst="notchedRightArrow">
            <a:avLst/>
          </a:prstGeom>
          <a:gradFill>
            <a:gsLst>
              <a:gs pos="90110">
                <a:schemeClr val="accent1">
                  <a:lumMod val="75000"/>
                </a:schemeClr>
              </a:gs>
              <a:gs pos="0">
                <a:schemeClr val="bg1"/>
              </a:gs>
              <a:gs pos="30000">
                <a:schemeClr val="accent5">
                  <a:lumMod val="40000"/>
                  <a:lumOff val="60000"/>
                </a:schemeClr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с вырезом 19"/>
          <p:cNvSpPr/>
          <p:nvPr/>
        </p:nvSpPr>
        <p:spPr>
          <a:xfrm rot="5400000">
            <a:off x="5849183" y="4890187"/>
            <a:ext cx="451783" cy="268678"/>
          </a:xfrm>
          <a:prstGeom prst="notchedRightArrow">
            <a:avLst/>
          </a:prstGeom>
          <a:gradFill>
            <a:gsLst>
              <a:gs pos="90110">
                <a:schemeClr val="accent1">
                  <a:lumMod val="75000"/>
                </a:schemeClr>
              </a:gs>
              <a:gs pos="0">
                <a:schemeClr val="bg1"/>
              </a:gs>
              <a:gs pos="30000">
                <a:schemeClr val="accent5">
                  <a:lumMod val="40000"/>
                  <a:lumOff val="60000"/>
                </a:schemeClr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Picture 88" descr="https://susanin.news/upload/iblock/a7f/a7f252541ae8dd805d9fadb549202ab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8511">
            <a:off x="8914430" y="4837203"/>
            <a:ext cx="2930124" cy="1739390"/>
          </a:xfrm>
          <a:prstGeom prst="rect">
            <a:avLst/>
          </a:prstGeom>
          <a:noFill/>
          <a:ln w="9525">
            <a:solidFill>
              <a:srgbClr val="0033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6369">
            <a:off x="8618402" y="799649"/>
            <a:ext cx="2804462" cy="1715081"/>
          </a:xfrm>
          <a:prstGeom prst="rect">
            <a:avLst/>
          </a:prstGeom>
          <a:ln>
            <a:solidFill>
              <a:srgbClr val="0033CC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0044">
            <a:off x="346836" y="2728610"/>
            <a:ext cx="2886596" cy="1622908"/>
          </a:xfrm>
          <a:prstGeom prst="rect">
            <a:avLst/>
          </a:prstGeom>
          <a:ln>
            <a:solidFill>
              <a:srgbClr val="0033CC"/>
            </a:solidFill>
          </a:ln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300" y="5284326"/>
            <a:ext cx="2751402" cy="1557113"/>
          </a:xfrm>
          <a:prstGeom prst="rect">
            <a:avLst/>
          </a:prstGeom>
          <a:ln>
            <a:solidFill>
              <a:srgbClr val="0033CC"/>
            </a:solidFill>
          </a:ln>
        </p:spPr>
      </p:pic>
      <p:sp>
        <p:nvSpPr>
          <p:cNvPr id="25" name="Заголовок 1"/>
          <p:cNvSpPr txBox="1">
            <a:spLocks/>
          </p:cNvSpPr>
          <p:nvPr/>
        </p:nvSpPr>
        <p:spPr>
          <a:xfrm>
            <a:off x="7100145" y="2830559"/>
            <a:ext cx="2046356" cy="2571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100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Национальная безопасность и правоохранительная деятельность</a:t>
            </a:r>
            <a:endParaRPr lang="ru-RU" sz="1100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28" name="Заголовок 1"/>
          <p:cNvSpPr txBox="1">
            <a:spLocks/>
          </p:cNvSpPr>
          <p:nvPr/>
        </p:nvSpPr>
        <p:spPr>
          <a:xfrm rot="1222823">
            <a:off x="3015925" y="1671002"/>
            <a:ext cx="1969144" cy="3988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100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Общегосударственные вопросы</a:t>
            </a:r>
            <a:endParaRPr lang="ru-RU" sz="1100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29" name="Заголовок 1"/>
          <p:cNvSpPr txBox="1">
            <a:spLocks/>
          </p:cNvSpPr>
          <p:nvPr/>
        </p:nvSpPr>
        <p:spPr>
          <a:xfrm rot="20045378">
            <a:off x="3068079" y="4287989"/>
            <a:ext cx="1407250" cy="5142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100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Культура, кинематография</a:t>
            </a:r>
            <a:endParaRPr lang="ru-RU" sz="1100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30" name="Заголовок 1"/>
          <p:cNvSpPr txBox="1">
            <a:spLocks/>
          </p:cNvSpPr>
          <p:nvPr/>
        </p:nvSpPr>
        <p:spPr>
          <a:xfrm rot="1820741">
            <a:off x="7111884" y="4469766"/>
            <a:ext cx="2107428" cy="2571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100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Жилищно-коммунальное хозяйство</a:t>
            </a:r>
            <a:endParaRPr lang="ru-RU" sz="1100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 rot="1496327">
            <a:off x="2728251" y="4328362"/>
            <a:ext cx="1284484" cy="446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 rot="151406">
            <a:off x="3120368" y="3017834"/>
            <a:ext cx="2124177" cy="2571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100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Социальная политики</a:t>
            </a:r>
            <a:endParaRPr lang="ru-RU" sz="1100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34" name="Заголовок 1"/>
          <p:cNvSpPr txBox="1">
            <a:spLocks/>
          </p:cNvSpPr>
          <p:nvPr/>
        </p:nvSpPr>
        <p:spPr>
          <a:xfrm rot="19860870">
            <a:off x="6687249" y="1672116"/>
            <a:ext cx="1570633" cy="4763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100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Физическая культура и спорт</a:t>
            </a:r>
            <a:endParaRPr lang="ru-RU" sz="1100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36" name="Заголовок 1"/>
          <p:cNvSpPr txBox="1">
            <a:spLocks/>
          </p:cNvSpPr>
          <p:nvPr/>
        </p:nvSpPr>
        <p:spPr>
          <a:xfrm>
            <a:off x="6087045" y="4754138"/>
            <a:ext cx="1430976" cy="446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100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Образование</a:t>
            </a:r>
            <a:endParaRPr lang="ru-RU" sz="1100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43" name="Блок-схема: альтернативный процесс 42"/>
          <p:cNvSpPr/>
          <p:nvPr/>
        </p:nvSpPr>
        <p:spPr>
          <a:xfrm>
            <a:off x="732832" y="133212"/>
            <a:ext cx="11377650" cy="543400"/>
          </a:xfrm>
          <a:prstGeom prst="flowChartAlternateProcess">
            <a:avLst/>
          </a:prstGeom>
          <a:solidFill>
            <a:srgbClr val="FFFF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Какие получаю </a:t>
            </a:r>
            <a:r>
              <a:rPr lang="ru-RU" sz="2400" b="1" dirty="0">
                <a:solidFill>
                  <a:srgbClr val="000066"/>
                </a:solidFill>
                <a:latin typeface="Constantia" panose="02030602050306030303" pitchFamily="18" charset="0"/>
              </a:rPr>
              <a:t>социальные услуги?</a:t>
            </a:r>
            <a:endParaRPr lang="ru-RU" sz="2400" dirty="0">
              <a:solidFill>
                <a:prstClr val="white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73427">
            <a:off x="9100750" y="2849313"/>
            <a:ext cx="2591701" cy="1715990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18766070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3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20" y="4964746"/>
            <a:ext cx="3554270" cy="1766760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2140118" y="102385"/>
            <a:ext cx="8399720" cy="914400"/>
          </a:xfrm>
          <a:prstGeom prst="roundRect">
            <a:avLst/>
          </a:prstGeom>
          <a:gradFill>
            <a:gsLst>
              <a:gs pos="0">
                <a:srgbClr val="336699">
                  <a:lumMod val="0"/>
                  <a:lumOff val="100000"/>
                </a:srgbClr>
              </a:gs>
              <a:gs pos="49000">
                <a:srgbClr val="336699">
                  <a:lumMod val="0"/>
                  <a:lumOff val="100000"/>
                </a:srgbClr>
              </a:gs>
              <a:gs pos="100000">
                <a:srgbClr val="993366"/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002060"/>
                </a:solidFill>
                <a:latin typeface="Constantia" panose="02030602050306030303" pitchFamily="18" charset="0"/>
              </a:rPr>
              <a:t>Как я </a:t>
            </a:r>
            <a:r>
              <a:rPr lang="ru-RU" sz="2800" b="1" i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принимаю </a:t>
            </a:r>
            <a:r>
              <a:rPr lang="ru-RU" sz="2800" b="1" i="1" dirty="0">
                <a:solidFill>
                  <a:srgbClr val="002060"/>
                </a:solidFill>
                <a:latin typeface="Constantia" panose="02030602050306030303" pitchFamily="18" charset="0"/>
              </a:rPr>
              <a:t>участие в жизни города?</a:t>
            </a:r>
            <a:endParaRPr lang="ru-RU" sz="2800" i="1" dirty="0">
              <a:latin typeface="Constantia" panose="02030602050306030303" pitchFamily="18" charset="0"/>
            </a:endParaRPr>
          </a:p>
        </p:txBody>
      </p:sp>
      <p:sp>
        <p:nvSpPr>
          <p:cNvPr id="18" name="Блок-схема: альтернативный процесс 17"/>
          <p:cNvSpPr/>
          <p:nvPr/>
        </p:nvSpPr>
        <p:spPr>
          <a:xfrm>
            <a:off x="81737" y="1843220"/>
            <a:ext cx="3216473" cy="2973246"/>
          </a:xfrm>
          <a:prstGeom prst="flowChartAlternateProcess">
            <a:avLst/>
          </a:prstGeom>
          <a:gradFill>
            <a:gsLst>
              <a:gs pos="0">
                <a:srgbClr val="336699">
                  <a:lumMod val="0"/>
                  <a:lumOff val="100000"/>
                </a:srgbClr>
              </a:gs>
              <a:gs pos="62000">
                <a:srgbClr val="336699">
                  <a:lumMod val="0"/>
                  <a:lumOff val="100000"/>
                </a:srgbClr>
              </a:gs>
              <a:gs pos="100000">
                <a:srgbClr val="993366"/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Принимаю участие </a:t>
            </a:r>
            <a:r>
              <a:rPr lang="ru-RU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в общественных мероприятиях:</a:t>
            </a:r>
          </a:p>
          <a:p>
            <a:pPr algn="ctr"/>
            <a:endParaRPr lang="ru-RU" b="1" i="1" dirty="0" smtClean="0">
              <a:solidFill>
                <a:srgbClr val="000066"/>
              </a:solidFill>
              <a:latin typeface="Constantia" panose="02030602050306030303" pitchFamily="18" charset="0"/>
            </a:endParaRPr>
          </a:p>
          <a:p>
            <a:r>
              <a:rPr lang="ru-RU" sz="1400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   муниципальные выборы</a:t>
            </a:r>
          </a:p>
          <a:p>
            <a:r>
              <a:rPr lang="ru-RU" sz="1400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   субботники</a:t>
            </a:r>
          </a:p>
          <a:p>
            <a:r>
              <a:rPr lang="ru-RU" sz="1400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   городские мероприятия</a:t>
            </a:r>
          </a:p>
          <a:p>
            <a:r>
              <a:rPr lang="ru-RU" sz="1400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   информгруппы, организованные     администрацией</a:t>
            </a:r>
            <a:r>
              <a:rPr lang="ru-RU" sz="1400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 </a:t>
            </a:r>
            <a:endParaRPr lang="ru-RU" sz="1400" i="1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sp>
        <p:nvSpPr>
          <p:cNvPr id="19" name="Блок-схема: альтернативный процесс 18"/>
          <p:cNvSpPr/>
          <p:nvPr/>
        </p:nvSpPr>
        <p:spPr>
          <a:xfrm>
            <a:off x="3552897" y="2157295"/>
            <a:ext cx="4954772" cy="4327983"/>
          </a:xfrm>
          <a:prstGeom prst="flowChartAlternateProcess">
            <a:avLst/>
          </a:prstGeom>
          <a:gradFill>
            <a:gsLst>
              <a:gs pos="0">
                <a:srgbClr val="336699">
                  <a:lumMod val="0"/>
                  <a:lumOff val="100000"/>
                </a:srgbClr>
              </a:gs>
              <a:gs pos="63000">
                <a:srgbClr val="336699">
                  <a:lumMod val="0"/>
                  <a:lumOff val="100000"/>
                </a:srgbClr>
              </a:gs>
              <a:gs pos="100000">
                <a:srgbClr val="993366"/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Принимаю участие в публичных слушаниях </a:t>
            </a:r>
          </a:p>
          <a:p>
            <a:pPr algn="ctr"/>
            <a:endParaRPr lang="ru-RU" b="1" i="1" dirty="0" smtClean="0">
              <a:solidFill>
                <a:srgbClr val="000066"/>
              </a:solidFill>
              <a:latin typeface="Constantia" panose="02030602050306030303" pitchFamily="18" charset="0"/>
            </a:endParaRPr>
          </a:p>
          <a:p>
            <a:pPr algn="ctr"/>
            <a:r>
              <a:rPr lang="ru-RU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На </a:t>
            </a:r>
            <a:r>
              <a:rPr lang="ru-RU" b="1" i="1" dirty="0">
                <a:solidFill>
                  <a:srgbClr val="000066"/>
                </a:solidFill>
                <a:latin typeface="Constantia" panose="02030602050306030303" pitchFamily="18" charset="0"/>
              </a:rPr>
              <a:t>публичные слушания выносятся</a:t>
            </a:r>
            <a:r>
              <a:rPr lang="ru-RU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:</a:t>
            </a:r>
          </a:p>
          <a:p>
            <a:pPr algn="ctr"/>
            <a:endParaRPr lang="ru-RU" b="1" dirty="0" smtClean="0">
              <a:solidFill>
                <a:srgbClr val="000066"/>
              </a:solidFill>
              <a:latin typeface="Constantia" panose="02030602050306030303" pitchFamily="18" charset="0"/>
            </a:endParaRPr>
          </a:p>
          <a:p>
            <a:r>
              <a:rPr lang="ru-RU" sz="1400" i="1" dirty="0">
                <a:solidFill>
                  <a:srgbClr val="000066"/>
                </a:solidFill>
                <a:latin typeface="Constantia" panose="02030602050306030303" pitchFamily="18" charset="0"/>
              </a:rPr>
              <a:t>Проект устава городского округа, а также проект муниципального нормативного правового акта о внесении изменений и дополнений </a:t>
            </a:r>
            <a:r>
              <a:rPr lang="ru-RU" sz="1400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в устав городского округа</a:t>
            </a:r>
            <a:endParaRPr lang="ru-RU" sz="1400" i="1" dirty="0">
              <a:solidFill>
                <a:srgbClr val="000066"/>
              </a:solidFill>
              <a:latin typeface="Constantia" panose="02030602050306030303" pitchFamily="18" charset="0"/>
            </a:endParaRPr>
          </a:p>
          <a:p>
            <a:r>
              <a:rPr lang="ru-RU" sz="1400" i="1" dirty="0">
                <a:solidFill>
                  <a:srgbClr val="000066"/>
                </a:solidFill>
                <a:latin typeface="Constantia" panose="02030602050306030303" pitchFamily="18" charset="0"/>
              </a:rPr>
              <a:t>Проект бюджета городского округа и отчет о его </a:t>
            </a:r>
            <a:r>
              <a:rPr lang="ru-RU" sz="1400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исполнении</a:t>
            </a:r>
            <a:r>
              <a:rPr lang="ru-RU" sz="1400" i="1" dirty="0">
                <a:solidFill>
                  <a:srgbClr val="000066"/>
                </a:solidFill>
                <a:latin typeface="Constantia" panose="02030602050306030303" pitchFamily="18" charset="0"/>
              </a:rPr>
              <a:t/>
            </a:r>
            <a:br>
              <a:rPr lang="ru-RU" sz="1400" i="1" dirty="0">
                <a:solidFill>
                  <a:srgbClr val="000066"/>
                </a:solidFill>
                <a:latin typeface="Constantia" panose="02030602050306030303" pitchFamily="18" charset="0"/>
              </a:rPr>
            </a:br>
            <a:r>
              <a:rPr lang="ru-RU" sz="1400" i="1" dirty="0">
                <a:solidFill>
                  <a:srgbClr val="000066"/>
                </a:solidFill>
                <a:latin typeface="Constantia" panose="02030602050306030303" pitchFamily="18" charset="0"/>
              </a:rPr>
              <a:t>Проект стратегии социально-экономического развития городского </a:t>
            </a:r>
            <a:r>
              <a:rPr lang="ru-RU" sz="1400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округа</a:t>
            </a:r>
            <a:r>
              <a:rPr lang="ru-RU" sz="1400" i="1" dirty="0">
                <a:solidFill>
                  <a:srgbClr val="000066"/>
                </a:solidFill>
                <a:latin typeface="Constantia" panose="02030602050306030303" pitchFamily="18" charset="0"/>
              </a:rPr>
              <a:t> </a:t>
            </a:r>
          </a:p>
          <a:p>
            <a:pPr algn="ctr"/>
            <a:endParaRPr lang="ru-RU" b="1" dirty="0">
              <a:solidFill>
                <a:srgbClr val="000066"/>
              </a:solidFill>
              <a:latin typeface="Constantia" panose="02030602050306030303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20" name="Блок-схема: альтернативный процесс 19"/>
          <p:cNvSpPr/>
          <p:nvPr/>
        </p:nvSpPr>
        <p:spPr>
          <a:xfrm>
            <a:off x="8943244" y="1287787"/>
            <a:ext cx="3193188" cy="3276369"/>
          </a:xfrm>
          <a:prstGeom prst="flowChartAlternateProcess">
            <a:avLst/>
          </a:prstGeom>
          <a:gradFill>
            <a:gsLst>
              <a:gs pos="0">
                <a:srgbClr val="336699">
                  <a:lumMod val="0"/>
                  <a:lumOff val="100000"/>
                </a:srgbClr>
              </a:gs>
              <a:gs pos="76000">
                <a:srgbClr val="336699">
                  <a:lumMod val="0"/>
                  <a:lumOff val="100000"/>
                </a:srgbClr>
              </a:gs>
              <a:gs pos="100000">
                <a:srgbClr val="993366"/>
              </a:gs>
            </a:gsLst>
            <a:path path="circle">
              <a:fillToRect l="50000" t="-80000" r="50000" b="180000"/>
            </a:path>
          </a:gra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Принимаю участие в опросе граждан, проводимом в городском округе для выявления мнения населения и его учета при принятии решения органами  местного самоуправления</a:t>
            </a:r>
            <a:endParaRPr lang="ru-RU" b="1" i="1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574" y="4062164"/>
            <a:ext cx="161261" cy="16126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590" y="4919779"/>
            <a:ext cx="161261" cy="161261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793" y="5363935"/>
            <a:ext cx="161261" cy="16126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DFFEF"/>
              </a:clrFrom>
              <a:clrTo>
                <a:srgbClr val="FDFF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3243" y="4534392"/>
            <a:ext cx="2848059" cy="2310234"/>
          </a:xfrm>
          <a:prstGeom prst="rect">
            <a:avLst/>
          </a:prstGeom>
        </p:spPr>
      </p:pic>
      <p:sp>
        <p:nvSpPr>
          <p:cNvPr id="7" name="Стрелка вправо с вырезом 6"/>
          <p:cNvSpPr/>
          <p:nvPr/>
        </p:nvSpPr>
        <p:spPr>
          <a:xfrm rot="7952646">
            <a:off x="3290001" y="1233884"/>
            <a:ext cx="978408" cy="484632"/>
          </a:xfrm>
          <a:prstGeom prst="notchedRightArrow">
            <a:avLst/>
          </a:prstGeom>
          <a:solidFill>
            <a:srgbClr val="666699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sp>
        <p:nvSpPr>
          <p:cNvPr id="15" name="Стрелка вправо с вырезом 14"/>
          <p:cNvSpPr/>
          <p:nvPr/>
        </p:nvSpPr>
        <p:spPr>
          <a:xfrm rot="3195060">
            <a:off x="7794620" y="1266310"/>
            <a:ext cx="978408" cy="484632"/>
          </a:xfrm>
          <a:prstGeom prst="notchedRightArrow">
            <a:avLst/>
          </a:prstGeom>
          <a:solidFill>
            <a:srgbClr val="666699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с вырезом 15"/>
          <p:cNvSpPr/>
          <p:nvPr/>
        </p:nvSpPr>
        <p:spPr>
          <a:xfrm rot="5400000">
            <a:off x="5541079" y="1344724"/>
            <a:ext cx="978408" cy="484632"/>
          </a:xfrm>
          <a:prstGeom prst="notchedRightArrow">
            <a:avLst/>
          </a:prstGeom>
          <a:solidFill>
            <a:srgbClr val="666699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34" y="3577765"/>
            <a:ext cx="161261" cy="16126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36" y="3780492"/>
            <a:ext cx="161261" cy="161261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74" y="4015893"/>
            <a:ext cx="161261" cy="161261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74" y="3396422"/>
            <a:ext cx="161261" cy="161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1068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7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89578" y="223135"/>
            <a:ext cx="9567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Информационные ресурсы, которыми я пользуюсь</a:t>
            </a:r>
            <a:endParaRPr lang="ru-RU" sz="2400" b="1" dirty="0">
              <a:solidFill>
                <a:srgbClr val="000066"/>
              </a:solidFill>
              <a:latin typeface="Constantia" panose="02030602050306030303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23455" y="1039091"/>
            <a:ext cx="3624349" cy="22444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339243" y="1039091"/>
            <a:ext cx="7414953" cy="22444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55" y="1340271"/>
            <a:ext cx="3624349" cy="76546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52" y="2505010"/>
            <a:ext cx="3624349" cy="7654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92" y="3424210"/>
            <a:ext cx="3624349" cy="76546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92" y="4246478"/>
            <a:ext cx="3624349" cy="76546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52" y="5074452"/>
            <a:ext cx="3624349" cy="76546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53" y="5964937"/>
            <a:ext cx="3624349" cy="76546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458094" y="1828735"/>
            <a:ext cx="8645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minfin.ru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85259" y="2960384"/>
            <a:ext cx="17539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infin.bashkortostan.ru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69918" y="3912674"/>
            <a:ext cx="10945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udget.gov.ru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10985" y="4788950"/>
            <a:ext cx="9116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bus.gov.ru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27613" y="5457184"/>
            <a:ext cx="895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oktadm.ru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93868" y="6425009"/>
            <a:ext cx="6539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vk.com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23453" y="989771"/>
            <a:ext cx="897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Ссылка</a:t>
            </a:r>
            <a:endParaRPr lang="ru-RU" sz="1400" dirty="0">
              <a:solidFill>
                <a:srgbClr val="000066"/>
              </a:solidFill>
              <a:latin typeface="Constantia" panose="02030602050306030303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39243" y="997424"/>
            <a:ext cx="1609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Описание</a:t>
            </a:r>
            <a:endParaRPr lang="ru-RU" sz="1400" dirty="0">
              <a:solidFill>
                <a:srgbClr val="000066"/>
              </a:solidFill>
              <a:latin typeface="Constantia" panose="02030602050306030303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64426" y="1276879"/>
            <a:ext cx="741495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Информация о федеральном бюджете, бюджетной политике, электронном бюджете, Резервном фонде и Фонде национального благосостояния, международных финансовых и налоговых отношениях, государственном долге, бухгалтерском учете и аудите, государственных услугах, а также иная информация</a:t>
            </a:r>
            <a:endParaRPr lang="ru-RU" sz="1400" b="1" i="1" dirty="0">
              <a:solidFill>
                <a:srgbClr val="000066"/>
              </a:solidFill>
              <a:latin typeface="Constantia" panose="02030602050306030303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264426" y="2495042"/>
            <a:ext cx="7414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Информация о бюджете Республики Башкортостан, межбюджетных отношениях, реформировании государственных финансов и иная информация</a:t>
            </a:r>
            <a:endParaRPr lang="ru-RU" sz="1400" b="1" i="1" dirty="0">
              <a:solidFill>
                <a:srgbClr val="000066"/>
              </a:solidFill>
              <a:latin typeface="Constantia" panose="02030602050306030303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322616" y="3523983"/>
            <a:ext cx="7414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Сводный реестр участников и неучастников бюджетного процесса</a:t>
            </a:r>
            <a:endParaRPr lang="ru-RU" sz="1400" b="1" i="1" dirty="0">
              <a:solidFill>
                <a:srgbClr val="000066"/>
              </a:solidFill>
              <a:latin typeface="Constantia" panose="02030602050306030303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339243" y="4314847"/>
            <a:ext cx="7414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Информация о государственных и муниципальных учреждениях, аналитические отчеты об учреждениях, рейтинги и иная информация</a:t>
            </a:r>
            <a:endParaRPr lang="ru-RU" sz="1400" b="1" i="1" dirty="0">
              <a:solidFill>
                <a:srgbClr val="000066"/>
              </a:solidFill>
              <a:latin typeface="Constantia" panose="02030602050306030303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339243" y="5019141"/>
            <a:ext cx="7414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Информация о </a:t>
            </a:r>
            <a:r>
              <a:rPr lang="ru-RU" sz="1400" b="1" i="1" dirty="0" smtClean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бюджете, бюджете для граждан </a:t>
            </a:r>
            <a:r>
              <a:rPr lang="ru-RU" sz="1400" b="1" i="1" dirty="0" smtClean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и жизнедеятельности городского округа город Октябрьский Республики Башкортостан</a:t>
            </a:r>
            <a:endParaRPr lang="ru-RU" sz="1400" b="1" i="1" dirty="0">
              <a:solidFill>
                <a:srgbClr val="000066"/>
              </a:solidFill>
              <a:latin typeface="Constantia" panose="02030602050306030303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322615" y="5942799"/>
            <a:ext cx="7414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Информация </a:t>
            </a:r>
            <a:r>
              <a:rPr lang="ru-RU" sz="1400" b="1" i="1" dirty="0" smtClean="0">
                <a:solidFill>
                  <a:srgbClr val="000066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о жизни города, о бюджете городского округа. Предоставляет населению возможность участвовать в жизни города</a:t>
            </a:r>
            <a:endParaRPr lang="ru-RU" sz="1400" b="1" i="1" dirty="0">
              <a:solidFill>
                <a:srgbClr val="000066"/>
              </a:solidFill>
              <a:latin typeface="Constantia" panose="02030602050306030303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5504" y="-116285"/>
            <a:ext cx="1576496" cy="1681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8329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676" y="2913974"/>
            <a:ext cx="2899215" cy="2088823"/>
          </a:xfrm>
          <a:prstGeom prst="rect">
            <a:avLst/>
          </a:prstGeom>
        </p:spPr>
      </p:pic>
      <p:sp>
        <p:nvSpPr>
          <p:cNvPr id="3" name="Выноска-облако 2"/>
          <p:cNvSpPr/>
          <p:nvPr/>
        </p:nvSpPr>
        <p:spPr>
          <a:xfrm>
            <a:off x="763628" y="439575"/>
            <a:ext cx="4233674" cy="3271187"/>
          </a:xfrm>
          <a:prstGeom prst="cloudCallout">
            <a:avLst>
              <a:gd name="adj1" fmla="val 109587"/>
              <a:gd name="adj2" fmla="val 38722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000066"/>
                </a:solidFill>
                <a:latin typeface="Constantia" panose="02030602050306030303" pitchFamily="18" charset="0"/>
              </a:rPr>
              <a:t>Где бы я не находилась, я могу влиять на жизнь моего города!</a:t>
            </a:r>
            <a:endParaRPr lang="ru-RU" sz="2400" b="1" i="1" dirty="0">
              <a:solidFill>
                <a:srgbClr val="000066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8070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116958" y="1500595"/>
            <a:ext cx="1207858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0" b="1" i="1" dirty="0">
                <a:solidFill>
                  <a:srgbClr val="002060"/>
                </a:solidFill>
                <a:latin typeface="Constantia" panose="02030602050306030303" pitchFamily="18" charset="0"/>
              </a:rPr>
              <a:t>Спасибо </a:t>
            </a:r>
            <a:r>
              <a:rPr lang="ru-RU" sz="8000" b="1" i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за </a:t>
            </a:r>
          </a:p>
          <a:p>
            <a:pPr algn="ctr"/>
            <a:r>
              <a:rPr lang="ru-RU" sz="8000" b="1" i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внимание</a:t>
            </a:r>
            <a:r>
              <a:rPr lang="ru-RU" sz="8000" b="1" i="1" dirty="0">
                <a:solidFill>
                  <a:srgbClr val="002060"/>
                </a:solidFill>
                <a:latin typeface="Constantia" panose="02030602050306030303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2728412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4124</TotalTime>
  <Words>1727</Words>
  <Application>Microsoft Office PowerPoint</Application>
  <PresentationFormat>Широкоэкранный</PresentationFormat>
  <Paragraphs>217</Paragraphs>
  <Slides>24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Constantia</vt:lpstr>
      <vt:lpstr>Times New Roman</vt:lpstr>
      <vt:lpstr>Тема Office</vt:lpstr>
      <vt:lpstr>1_Тема Office</vt:lpstr>
      <vt:lpstr>Презентация PowerPoint</vt:lpstr>
      <vt:lpstr>Пьер Буаст (1765 – 1824) – французский лексикограф и поэт, создатель универсального словаря французского языка.</vt:lpstr>
      <vt:lpstr>Презентация PowerPoint</vt:lpstr>
      <vt:lpstr>Что такое бюджет? </vt:lpstr>
      <vt:lpstr>Презентация PowerPoint</vt:lpstr>
      <vt:lpstr>Презентация PowerPoint</vt:lpstr>
      <vt:lpstr>Основные этапы бюджетного процесса городского округа</vt:lpstr>
      <vt:lpstr>Что такое доходы </vt:lpstr>
      <vt:lpstr>Презентация PowerPoint</vt:lpstr>
      <vt:lpstr>Что такое межбюджетные трансферты?</vt:lpstr>
      <vt:lpstr>Презентация PowerPoint</vt:lpstr>
      <vt:lpstr>Презентация PowerPoint</vt:lpstr>
      <vt:lpstr>Что такое расходы бюджета?</vt:lpstr>
      <vt:lpstr>Презентация PowerPoint</vt:lpstr>
      <vt:lpstr>Презентация PowerPoint</vt:lpstr>
      <vt:lpstr>Что такое муниципальный долг?</vt:lpstr>
      <vt:lpstr>Общая характеристика бюджета городского округа город Октябрьский Республики Башкортостан за 2016 – 2018 гг, (тыс. руб.)</vt:lpstr>
      <vt:lpstr>Как я участвую в бюджетном процессе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user439</dc:creator>
  <cp:lastModifiedBy>user439</cp:lastModifiedBy>
  <cp:revision>302</cp:revision>
  <cp:lastPrinted>2019-04-04T10:09:38Z</cp:lastPrinted>
  <dcterms:created xsi:type="dcterms:W3CDTF">2019-03-25T06:56:14Z</dcterms:created>
  <dcterms:modified xsi:type="dcterms:W3CDTF">2019-04-05T09:40:41Z</dcterms:modified>
</cp:coreProperties>
</file>