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1.xml" ContentType="application/vnd.openxmlformats-officedocument.drawingml.chartshapes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90" r:id="rId3"/>
    <p:sldId id="287" r:id="rId4"/>
    <p:sldId id="262" r:id="rId5"/>
    <p:sldId id="270" r:id="rId6"/>
    <p:sldId id="277" r:id="rId7"/>
    <p:sldId id="304" r:id="rId8"/>
    <p:sldId id="271" r:id="rId9"/>
    <p:sldId id="298" r:id="rId10"/>
    <p:sldId id="266" r:id="rId11"/>
    <p:sldId id="303" r:id="rId12"/>
    <p:sldId id="273" r:id="rId13"/>
    <p:sldId id="274" r:id="rId14"/>
    <p:sldId id="296" r:id="rId15"/>
    <p:sldId id="275" r:id="rId16"/>
    <p:sldId id="285" r:id="rId17"/>
    <p:sldId id="286" r:id="rId18"/>
    <p:sldId id="276" r:id="rId19"/>
    <p:sldId id="265" r:id="rId20"/>
    <p:sldId id="294" r:id="rId21"/>
    <p:sldId id="279" r:id="rId22"/>
    <p:sldId id="293" r:id="rId23"/>
    <p:sldId id="295" r:id="rId24"/>
    <p:sldId id="289" r:id="rId25"/>
    <p:sldId id="288" r:id="rId26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42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Средний стиль 3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1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1.7049242200499089E-2"/>
          <c:w val="0.96442975124123487"/>
          <c:h val="0.8312938169360153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Итого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20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2017</c:v>
                </c:pt>
                <c:pt idx="1">
                  <c:v>2018</c:v>
                </c:pt>
                <c:pt idx="2">
                  <c:v>2019 (план)</c:v>
                </c:pt>
              </c:strCache>
            </c:strRef>
          </c:cat>
          <c:val>
            <c:numRef>
              <c:f>Лист1!$B$2:$B$4</c:f>
              <c:numCache>
                <c:formatCode>#,##0</c:formatCode>
                <c:ptCount val="3"/>
                <c:pt idx="0">
                  <c:v>7241571</c:v>
                </c:pt>
                <c:pt idx="1">
                  <c:v>8270781</c:v>
                </c:pt>
                <c:pt idx="2">
                  <c:v>7177141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Безвозмездные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20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2017</c:v>
                </c:pt>
                <c:pt idx="1">
                  <c:v>2018</c:v>
                </c:pt>
                <c:pt idx="2">
                  <c:v>2019 (план)</c:v>
                </c:pt>
              </c:strCache>
            </c:strRef>
          </c:cat>
          <c:val>
            <c:numRef>
              <c:f>Лист1!$C$2:$C$4</c:f>
              <c:numCache>
                <c:formatCode>#,##0</c:formatCode>
                <c:ptCount val="3"/>
                <c:pt idx="0">
                  <c:v>3514218</c:v>
                </c:pt>
                <c:pt idx="1">
                  <c:v>3927168</c:v>
                </c:pt>
                <c:pt idx="2">
                  <c:v>2523397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Налоговые доходы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20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2017</c:v>
                </c:pt>
                <c:pt idx="1">
                  <c:v>2018</c:v>
                </c:pt>
                <c:pt idx="2">
                  <c:v>2019 (план)</c:v>
                </c:pt>
              </c:strCache>
            </c:strRef>
          </c:cat>
          <c:val>
            <c:numRef>
              <c:f>Лист1!$D$2:$D$4</c:f>
              <c:numCache>
                <c:formatCode>#,##0</c:formatCode>
                <c:ptCount val="3"/>
                <c:pt idx="0">
                  <c:v>3273840</c:v>
                </c:pt>
                <c:pt idx="1">
                  <c:v>3819528</c:v>
                </c:pt>
                <c:pt idx="2">
                  <c:v>4179969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Недалоговые доходы</c:v>
                </c:pt>
              </c:strCache>
            </c:strRef>
          </c:tx>
          <c:spPr>
            <a:solidFill>
              <a:srgbClr val="D142DC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c:spPr>
          <c:invertIfNegative val="0"/>
          <c:dLbls>
            <c:dLbl>
              <c:idx val="0"/>
              <c:layout>
                <c:manualLayout>
                  <c:x val="1.6168294890347918E-3"/>
                  <c:y val="-2.67916663150700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3.2336589780695541E-3"/>
                  <c:y val="-3.89696964582836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"/>
                  <c:y val="-2.92272723437127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2017</c:v>
                </c:pt>
                <c:pt idx="1">
                  <c:v>2018</c:v>
                </c:pt>
                <c:pt idx="2">
                  <c:v>2019 (план)</c:v>
                </c:pt>
              </c:strCache>
            </c:strRef>
          </c:cat>
          <c:val>
            <c:numRef>
              <c:f>Лист1!$E$2:$E$4</c:f>
              <c:numCache>
                <c:formatCode>#,##0</c:formatCode>
                <c:ptCount val="3"/>
                <c:pt idx="0">
                  <c:v>453513</c:v>
                </c:pt>
                <c:pt idx="1">
                  <c:v>524085</c:v>
                </c:pt>
                <c:pt idx="2">
                  <c:v>473775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45056648"/>
        <c:axId val="145057432"/>
      </c:barChart>
      <c:catAx>
        <c:axId val="145056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45057432"/>
        <c:crosses val="autoZero"/>
        <c:auto val="1"/>
        <c:lblAlgn val="ctr"/>
        <c:lblOffset val="100"/>
        <c:noMultiLvlLbl val="0"/>
      </c:catAx>
      <c:valAx>
        <c:axId val="145057432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145056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Столбец3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0"/>
                  <c:y val="2.5951030379112727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611056918932567"/>
                      <c:h val="0.13701065216138716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Лист1!$A$2:$A$3</c:f>
              <c:numCache>
                <c:formatCode>m/d/yyyy</c:formatCode>
                <c:ptCount val="2"/>
                <c:pt idx="0">
                  <c:v>43466</c:v>
                </c:pt>
                <c:pt idx="1">
                  <c:v>43101</c:v>
                </c:pt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50</c:v>
                </c:pt>
                <c:pt idx="1">
                  <c:v>222.7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7246104"/>
        <c:axId val="529455536"/>
      </c:barChart>
      <c:dateAx>
        <c:axId val="217246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29455536"/>
        <c:crosses val="autoZero"/>
        <c:auto val="1"/>
        <c:lblOffset val="100"/>
        <c:baseTimeUnit val="years"/>
      </c:dateAx>
      <c:valAx>
        <c:axId val="52945553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17246104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6020039429479722E-2"/>
          <c:y val="2.5793596208913729E-2"/>
          <c:w val="0.96475591325514465"/>
          <c:h val="0.85222134192061294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Прочие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762F78C7-F2A4-4686-B952-35012067A177}" type="VALUE">
                      <a:rPr lang="en-US" smtClean="0"/>
                      <a:pPr/>
                      <a:t>[ЗНАЧЕНИЕ]</a:t>
                    </a:fld>
                    <a:r>
                      <a:rPr lang="en-US" smtClean="0"/>
                      <a:t>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9793-421F-95D8-8128152B0116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2640CAA1-A1C4-4CC5-BD8E-C996647606BF}" type="VALUE">
                      <a:rPr lang="en-US" smtClean="0"/>
                      <a:pPr/>
                      <a:t>[ЗНАЧЕНИЕ]</a:t>
                    </a:fld>
                    <a:r>
                      <a:rPr lang="en-US" smtClean="0"/>
                      <a:t>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9793-421F-95D8-8128152B0116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6B567432-E85D-4C45-9AD6-FF0B897C518C}" type="VALUE">
                      <a:rPr lang="en-US" smtClean="0"/>
                      <a:pPr/>
                      <a:t>[ЗНАЧЕНИЕ]</a:t>
                    </a:fld>
                    <a:r>
                      <a:rPr lang="en-US" smtClean="0"/>
                      <a:t>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9793-421F-95D8-8128152B0116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9.0964942863093756E-3"/>
                  <c:y val="3.1715097535162553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32,9%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9793-421F-95D8-8128152B011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39,9%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9793-421F-95D8-8128152B011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33</c:v>
                </c:pt>
                <c:pt idx="1">
                  <c:v>40</c:v>
                </c:pt>
                <c:pt idx="2">
                  <c:v>37.9</c:v>
                </c:pt>
                <c:pt idx="3">
                  <c:v>32.9</c:v>
                </c:pt>
                <c:pt idx="4">
                  <c:v>39.9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793-421F-95D8-8128152B011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Социальная сфера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3.9274491897857873E-3"/>
                  <c:y val="0"/>
                </c:manualLayout>
              </c:layout>
              <c:tx>
                <c:rich>
                  <a:bodyPr/>
                  <a:lstStyle/>
                  <a:p>
                    <a:fld id="{FE2B4E43-D380-4E6D-8C6D-15763DC72EEA}" type="VALUE">
                      <a:rPr lang="en-US" smtClean="0">
                        <a:solidFill>
                          <a:schemeClr val="tx1"/>
                        </a:solidFill>
                      </a:rPr>
                      <a:pPr/>
                      <a:t>[ЗНАЧЕНИЕ]</a:t>
                    </a:fld>
                    <a:r>
                      <a:rPr lang="en-US" smtClean="0">
                        <a:solidFill>
                          <a:schemeClr val="tx1"/>
                        </a:solidFill>
                      </a:rPr>
                      <a:t>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9793-421F-95D8-8128152B0116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8.1653570758996388E-3"/>
                  <c:y val="-3.1316286426787382E-2"/>
                </c:manualLayout>
              </c:layout>
              <c:tx>
                <c:rich>
                  <a:bodyPr/>
                  <a:lstStyle/>
                  <a:p>
                    <a:fld id="{53D40BA6-3572-4932-ABC8-C29C8A726C90}" type="VALUE">
                      <a:rPr lang="en-US" smtClean="0"/>
                      <a:pPr/>
                      <a:t>[ЗНАЧЕНИЕ]</a:t>
                    </a:fld>
                    <a:r>
                      <a:rPr lang="en-US" smtClean="0"/>
                      <a:t>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9793-421F-95D8-8128152B0116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2.1810098505363536E-2"/>
                  <c:y val="-7.8490121621155942E-2"/>
                </c:manualLayout>
              </c:layout>
              <c:tx>
                <c:rich>
                  <a:bodyPr/>
                  <a:lstStyle/>
                  <a:p>
                    <a:fld id="{1F64C1B6-31F8-43C5-A32F-7118EB895232}" type="VALUE">
                      <a:rPr lang="en-US" smtClean="0"/>
                      <a:pPr/>
                      <a:t>[ЗНАЧЕНИЕ]</a:t>
                    </a:fld>
                    <a:r>
                      <a:rPr lang="en-US" smtClean="0"/>
                      <a:t>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9793-421F-95D8-8128152B0116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1.1782287943796557E-2"/>
                  <c:y val="-0.1300318998941665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67,1%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9793-421F-95D8-8128152B011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9637245948928937E-3"/>
                  <c:y val="-0.17324489081497915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60,1%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9793-421F-95D8-8128152B011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67.3</c:v>
                </c:pt>
                <c:pt idx="1">
                  <c:v>60</c:v>
                </c:pt>
                <c:pt idx="2">
                  <c:v>62.9</c:v>
                </c:pt>
                <c:pt idx="3">
                  <c:v>67.099999999999994</c:v>
                </c:pt>
                <c:pt idx="4">
                  <c:v>60.1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793-421F-95D8-8128152B011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530785848"/>
        <c:axId val="530786632"/>
      </c:barChart>
      <c:catAx>
        <c:axId val="530785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30786632"/>
        <c:crosses val="autoZero"/>
        <c:auto val="1"/>
        <c:lblAlgn val="ctr"/>
        <c:lblOffset val="100"/>
        <c:noMultiLvlLbl val="0"/>
      </c:catAx>
      <c:valAx>
        <c:axId val="53078663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530785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6248305707696967"/>
          <c:y val="0.94262769990032591"/>
          <c:w val="0.52303510799402908"/>
          <c:h val="4.48495591730478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300" baseline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400" b="1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% муниципального долга к собственным доходам</a:t>
            </a:r>
            <a:endParaRPr lang="ru-RU" sz="14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4.0378073389909758E-2"/>
          <c:y val="2.922884347080204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400" b="0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Муниципальный долг(тыс.руб.)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0026484656583691E-2"/>
                  <c:y val="1.23497031403641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AAB7-4C20-84AA-AB75BC1B4CC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Лист1!$A$2:$A$8</c:f>
              <c:numCache>
                <c:formatCode>General</c:formatCode>
                <c:ptCount val="7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</c:numCache>
            </c:numRef>
          </c:cat>
          <c:val>
            <c:numRef>
              <c:f>Лист1!$B$2:$B$8</c:f>
              <c:numCache>
                <c:formatCode>#,##0</c:formatCode>
                <c:ptCount val="7"/>
                <c:pt idx="0">
                  <c:v>2682066</c:v>
                </c:pt>
                <c:pt idx="1">
                  <c:v>2882066</c:v>
                </c:pt>
                <c:pt idx="2">
                  <c:v>2882066</c:v>
                </c:pt>
                <c:pt idx="3">
                  <c:v>2847066</c:v>
                </c:pt>
                <c:pt idx="4">
                  <c:v>2832066</c:v>
                </c:pt>
                <c:pt idx="5">
                  <c:v>2782066</c:v>
                </c:pt>
                <c:pt idx="6">
                  <c:v>2682066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865-44E7-A70C-5CABAF886E5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Собственные доходы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Лист1!$A$2:$A$8</c:f>
              <c:numCache>
                <c:formatCode>General</c:formatCode>
                <c:ptCount val="7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</c:numCache>
            </c:numRef>
          </c:cat>
          <c:val>
            <c:numRef>
              <c:f>Лист1!$C$2:$C$8</c:f>
              <c:numCache>
                <c:formatCode>#,##0</c:formatCode>
                <c:ptCount val="7"/>
                <c:pt idx="0">
                  <c:v>3506000</c:v>
                </c:pt>
                <c:pt idx="1">
                  <c:v>3521176</c:v>
                </c:pt>
                <c:pt idx="2">
                  <c:v>3612336</c:v>
                </c:pt>
                <c:pt idx="3">
                  <c:v>4173618</c:v>
                </c:pt>
                <c:pt idx="4">
                  <c:v>4656000</c:v>
                </c:pt>
                <c:pt idx="5">
                  <c:v>4756608</c:v>
                </c:pt>
                <c:pt idx="6">
                  <c:v>4939184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865-44E7-A70C-5CABAF886E5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533334464"/>
        <c:axId val="533334856"/>
        <c:axId val="0"/>
      </c:bar3DChart>
      <c:catAx>
        <c:axId val="533334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33334856"/>
        <c:crosses val="autoZero"/>
        <c:auto val="1"/>
        <c:lblAlgn val="ctr"/>
        <c:lblOffset val="100"/>
        <c:noMultiLvlLbl val="0"/>
      </c:catAx>
      <c:valAx>
        <c:axId val="533334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33334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1138319547599668"/>
          <c:y val="0.94099904742776053"/>
          <c:w val="0.62673371340991013"/>
          <c:h val="4.723129379768735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Первоначальное решение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glow rad="228600">
                <a:schemeClr val="accent6">
                  <a:satMod val="175000"/>
                  <a:alpha val="40000"/>
                </a:schemeClr>
              </a:glow>
            </a:effectLst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290</a:t>
                    </a:r>
                    <a:r>
                      <a:rPr lang="en-US" baseline="0" smtClean="0"/>
                      <a:t> 328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290 328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288 596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290 046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1.3783696007316571E-16"/>
                  <c:y val="-2.9703572795939117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424 150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5903-471A-B610-B94C7E41000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2020</c:v>
                </c:pt>
                <c:pt idx="2">
                  <c:v>2019</c:v>
                </c:pt>
                <c:pt idx="3">
                  <c:v>2018</c:v>
                </c:pt>
                <c:pt idx="4">
                  <c:v>2017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290328</c:v>
                </c:pt>
                <c:pt idx="1">
                  <c:v>290328</c:v>
                </c:pt>
                <c:pt idx="2">
                  <c:v>288596</c:v>
                </c:pt>
                <c:pt idx="3">
                  <c:v>290046</c:v>
                </c:pt>
                <c:pt idx="4">
                  <c:v>424150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9BF-4F70-A51F-742EC12B497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Со снижением %</c:v>
                </c:pt>
              </c:strCache>
            </c:strRef>
          </c:tx>
          <c:spPr>
            <a:solidFill>
              <a:schemeClr val="accent5"/>
            </a:solidFill>
            <a:ln w="76200">
              <a:noFill/>
            </a:ln>
            <a:effectLst>
              <a:glow rad="228600">
                <a:schemeClr val="accent1">
                  <a:satMod val="175000"/>
                  <a:alpha val="40000"/>
                </a:schemeClr>
              </a:glow>
              <a:innerShdw blurRad="63500" dist="50800" dir="18900000">
                <a:prstClr val="black">
                  <a:alpha val="50000"/>
                </a:prstClr>
              </a:innerShdw>
            </a:effectLst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204</a:t>
                    </a:r>
                    <a:r>
                      <a:rPr lang="en-US" baseline="0" smtClean="0"/>
                      <a:t> 050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212 738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217 732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231 717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 326 821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2020</c:v>
                </c:pt>
                <c:pt idx="2">
                  <c:v>2019</c:v>
                </c:pt>
                <c:pt idx="3">
                  <c:v>2018</c:v>
                </c:pt>
                <c:pt idx="4">
                  <c:v>2017</c:v>
                </c:pt>
              </c:numCache>
            </c:num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204050</c:v>
                </c:pt>
                <c:pt idx="1">
                  <c:v>212738</c:v>
                </c:pt>
                <c:pt idx="2">
                  <c:v>217732</c:v>
                </c:pt>
                <c:pt idx="3">
                  <c:v>232340</c:v>
                </c:pt>
                <c:pt idx="4">
                  <c:v>326821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9BF-4F70-A51F-742EC12B497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533329760"/>
        <c:axId val="533330152"/>
      </c:barChart>
      <c:catAx>
        <c:axId val="5333297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33330152"/>
        <c:crosses val="autoZero"/>
        <c:auto val="1"/>
        <c:lblAlgn val="ctr"/>
        <c:lblOffset val="100"/>
        <c:noMultiLvlLbl val="0"/>
      </c:catAx>
      <c:valAx>
        <c:axId val="533330152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533329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image" Target="../media/image30.png"/><Relationship Id="rId4" Type="http://schemas.openxmlformats.org/officeDocument/2006/relationships/image" Target="../media/image33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image" Target="../media/image30.png"/><Relationship Id="rId4" Type="http://schemas.openxmlformats.org/officeDocument/2006/relationships/image" Target="../media/image3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19B812-8649-483E-817C-413E82AC52C7}" type="doc">
      <dgm:prSet loTypeId="urn:microsoft.com/office/officeart/2005/8/layout/cycle6" loCatId="relationship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13F5CF69-04DB-4BC9-8C69-BD05D9BB679E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Налог на прибыль</a:t>
          </a:r>
          <a:endParaRPr lang="ru-RU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5AECF7C-1E6B-4730-AE9E-B298038B90D9}" type="parTrans" cxnId="{2796DA44-1BB2-46EC-AFD1-A5F350813788}">
      <dgm:prSet/>
      <dgm:spPr/>
      <dgm:t>
        <a:bodyPr/>
        <a:lstStyle/>
        <a:p>
          <a:endParaRPr lang="ru-RU"/>
        </a:p>
      </dgm:t>
    </dgm:pt>
    <dgm:pt modelId="{8420556F-8687-485A-B7B5-9AAE3C0D9B6D}" type="sibTrans" cxnId="{2796DA44-1BB2-46EC-AFD1-A5F350813788}">
      <dgm:prSet/>
      <dgm:spPr/>
      <dgm:t>
        <a:bodyPr/>
        <a:lstStyle/>
        <a:p>
          <a:endParaRPr lang="ru-RU"/>
        </a:p>
      </dgm:t>
    </dgm:pt>
    <dgm:pt modelId="{ADEF9117-3577-4D65-9AD6-9698E0445355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НДФЛ</a:t>
          </a:r>
        </a:p>
      </dgm:t>
    </dgm:pt>
    <dgm:pt modelId="{18E1FBDC-9EBC-40F5-B0CE-A9CC522D7C1F}" type="parTrans" cxnId="{35B93B23-A906-4CAF-A916-8E373DDA69E0}">
      <dgm:prSet/>
      <dgm:spPr/>
      <dgm:t>
        <a:bodyPr/>
        <a:lstStyle/>
        <a:p>
          <a:endParaRPr lang="ru-RU"/>
        </a:p>
      </dgm:t>
    </dgm:pt>
    <dgm:pt modelId="{7BA99D32-658C-4496-9C7F-A49263293262}" type="sibTrans" cxnId="{35B93B23-A906-4CAF-A916-8E373DDA69E0}">
      <dgm:prSet/>
      <dgm:spPr/>
      <dgm:t>
        <a:bodyPr/>
        <a:lstStyle/>
        <a:p>
          <a:endParaRPr lang="ru-RU"/>
        </a:p>
      </dgm:t>
    </dgm:pt>
    <dgm:pt modelId="{2D45D374-B2FF-4FDC-B14D-C0E7D090AC08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Налог на совокупный доход</a:t>
          </a:r>
        </a:p>
      </dgm:t>
    </dgm:pt>
    <dgm:pt modelId="{BE878C44-191A-48B8-9C5D-E08EF344A153}" type="parTrans" cxnId="{ADE60602-B765-4179-BFD2-22EE7597EEFF}">
      <dgm:prSet/>
      <dgm:spPr/>
      <dgm:t>
        <a:bodyPr/>
        <a:lstStyle/>
        <a:p>
          <a:endParaRPr lang="ru-RU"/>
        </a:p>
      </dgm:t>
    </dgm:pt>
    <dgm:pt modelId="{950CCAC6-7805-458B-90E8-78E11830EA98}" type="sibTrans" cxnId="{ADE60602-B765-4179-BFD2-22EE7597EEFF}">
      <dgm:prSet/>
      <dgm:spPr/>
      <dgm:t>
        <a:bodyPr/>
        <a:lstStyle/>
        <a:p>
          <a:endParaRPr lang="ru-RU"/>
        </a:p>
      </dgm:t>
    </dgm:pt>
    <dgm:pt modelId="{1CCA68E3-FF7D-4AF8-ABBF-674A10F566DC}">
      <dgm:prSet phldrT="[Текст]"/>
      <dgm:spPr/>
      <dgm:t>
        <a:bodyPr/>
        <a:lstStyle/>
        <a:p>
          <a:pPr algn="ctr"/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Налог на имущество </a:t>
          </a:r>
          <a:r>
            <a:rPr lang="ru-RU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физ.лиц</a:t>
          </a:r>
          <a:endParaRPr lang="ru-RU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797A583-B847-437F-AAE1-7EC3C2F4345E}" type="parTrans" cxnId="{95393CCE-1F06-4A9F-8E66-3627D9C22C54}">
      <dgm:prSet/>
      <dgm:spPr/>
      <dgm:t>
        <a:bodyPr/>
        <a:lstStyle/>
        <a:p>
          <a:endParaRPr lang="ru-RU"/>
        </a:p>
      </dgm:t>
    </dgm:pt>
    <dgm:pt modelId="{07F2F962-328A-42AC-B930-E6D6FF546629}" type="sibTrans" cxnId="{95393CCE-1F06-4A9F-8E66-3627D9C22C54}">
      <dgm:prSet/>
      <dgm:spPr/>
      <dgm:t>
        <a:bodyPr/>
        <a:lstStyle/>
        <a:p>
          <a:endParaRPr lang="ru-RU"/>
        </a:p>
      </dgm:t>
    </dgm:pt>
    <dgm:pt modelId="{9769F5C9-BF54-4A3D-AAF0-DB46BC5377C1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Доходы от использования </a:t>
          </a:r>
          <a:r>
            <a:rPr lang="ru-RU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мун</a:t>
          </a:r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имущества</a:t>
          </a:r>
        </a:p>
      </dgm:t>
    </dgm:pt>
    <dgm:pt modelId="{5D34FFAF-A2A7-49AE-A5C9-5A50377D438B}" type="parTrans" cxnId="{B0E98942-46A3-4064-A3A4-DC6C5D151E0B}">
      <dgm:prSet/>
      <dgm:spPr/>
      <dgm:t>
        <a:bodyPr/>
        <a:lstStyle/>
        <a:p>
          <a:endParaRPr lang="ru-RU"/>
        </a:p>
      </dgm:t>
    </dgm:pt>
    <dgm:pt modelId="{E6D20635-9A4E-43D5-82DB-38E1BA56528F}" type="sibTrans" cxnId="{B0E98942-46A3-4064-A3A4-DC6C5D151E0B}">
      <dgm:prSet/>
      <dgm:spPr/>
      <dgm:t>
        <a:bodyPr/>
        <a:lstStyle/>
        <a:p>
          <a:endParaRPr lang="ru-RU"/>
        </a:p>
      </dgm:t>
    </dgm:pt>
    <dgm:pt modelId="{C15CE5B6-20A1-4B5C-827F-04706A1C0336}">
      <dgm:prSet/>
      <dgm:spPr/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Прочие налоговые и неналоговые доходы</a:t>
          </a:r>
        </a:p>
      </dgm:t>
    </dgm:pt>
    <dgm:pt modelId="{53408BC7-506B-4F6E-864C-1FA194C4C69A}" type="parTrans" cxnId="{65B29BAE-A350-44CE-9988-FA8F268AE158}">
      <dgm:prSet/>
      <dgm:spPr/>
      <dgm:t>
        <a:bodyPr/>
        <a:lstStyle/>
        <a:p>
          <a:endParaRPr lang="ru-RU"/>
        </a:p>
      </dgm:t>
    </dgm:pt>
    <dgm:pt modelId="{B635C1E9-DA87-499F-ABAB-C0E85CED5D86}" type="sibTrans" cxnId="{65B29BAE-A350-44CE-9988-FA8F268AE158}">
      <dgm:prSet/>
      <dgm:spPr/>
      <dgm:t>
        <a:bodyPr/>
        <a:lstStyle/>
        <a:p>
          <a:endParaRPr lang="ru-RU"/>
        </a:p>
      </dgm:t>
    </dgm:pt>
    <dgm:pt modelId="{39C92271-B7FE-430E-B730-DDB1742151A4}">
      <dgm:prSet/>
      <dgm:spPr/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Безвозмездные поступления</a:t>
          </a:r>
          <a:endParaRPr lang="ru-RU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463BAA6-91BE-4236-A307-24213905B4AD}" type="parTrans" cxnId="{7E54F469-08BB-4E0F-A204-DD046ABBDC35}">
      <dgm:prSet/>
      <dgm:spPr/>
      <dgm:t>
        <a:bodyPr/>
        <a:lstStyle/>
        <a:p>
          <a:endParaRPr lang="ru-RU"/>
        </a:p>
      </dgm:t>
    </dgm:pt>
    <dgm:pt modelId="{EB3194F4-025B-4AA4-8E8F-D59E598810D1}" type="sibTrans" cxnId="{7E54F469-08BB-4E0F-A204-DD046ABBDC35}">
      <dgm:prSet/>
      <dgm:spPr/>
      <dgm:t>
        <a:bodyPr/>
        <a:lstStyle/>
        <a:p>
          <a:endParaRPr lang="ru-RU"/>
        </a:p>
      </dgm:t>
    </dgm:pt>
    <dgm:pt modelId="{303F37B9-7A2A-43EA-ABB3-4B36BDC8CCAE}" type="pres">
      <dgm:prSet presAssocID="{2819B812-8649-483E-817C-413E82AC52C7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7F229BC-C257-4DED-91F4-6024779D7658}" type="pres">
      <dgm:prSet presAssocID="{13F5CF69-04DB-4BC9-8C69-BD05D9BB679E}" presName="node" presStyleLbl="node1" presStyleIdx="0" presStyleCnt="7" custRadScaleRad="85219" custRadScaleInc="84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346C13-D61A-4811-AA31-7CD4BD91FABA}" type="pres">
      <dgm:prSet presAssocID="{13F5CF69-04DB-4BC9-8C69-BD05D9BB679E}" presName="spNode" presStyleCnt="0"/>
      <dgm:spPr/>
    </dgm:pt>
    <dgm:pt modelId="{A4EB9CA8-BE0E-4927-AF2C-C336175279BC}" type="pres">
      <dgm:prSet presAssocID="{8420556F-8687-485A-B7B5-9AAE3C0D9B6D}" presName="sibTrans" presStyleLbl="sibTrans1D1" presStyleIdx="0" presStyleCnt="7"/>
      <dgm:spPr/>
      <dgm:t>
        <a:bodyPr/>
        <a:lstStyle/>
        <a:p>
          <a:endParaRPr lang="ru-RU"/>
        </a:p>
      </dgm:t>
    </dgm:pt>
    <dgm:pt modelId="{128F8E15-90DD-459D-B5E7-1B984F97650F}" type="pres">
      <dgm:prSet presAssocID="{ADEF9117-3577-4D65-9AD6-9698E0445355}" presName="node" presStyleLbl="node1" presStyleIdx="1" presStyleCnt="7" custRadScaleRad="90414" custRadScaleInc="261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A41A4A-629C-4DA6-9760-4E0BE1E86DF9}" type="pres">
      <dgm:prSet presAssocID="{ADEF9117-3577-4D65-9AD6-9698E0445355}" presName="spNode" presStyleCnt="0"/>
      <dgm:spPr/>
    </dgm:pt>
    <dgm:pt modelId="{2DD8BED3-E728-4139-88D2-A27A3B5A2517}" type="pres">
      <dgm:prSet presAssocID="{7BA99D32-658C-4496-9C7F-A49263293262}" presName="sibTrans" presStyleLbl="sibTrans1D1" presStyleIdx="1" presStyleCnt="7"/>
      <dgm:spPr/>
      <dgm:t>
        <a:bodyPr/>
        <a:lstStyle/>
        <a:p>
          <a:endParaRPr lang="ru-RU"/>
        </a:p>
      </dgm:t>
    </dgm:pt>
    <dgm:pt modelId="{A423835B-D24C-4DB5-9A64-E3B4C22DAD50}" type="pres">
      <dgm:prSet presAssocID="{2D45D374-B2FF-4FDC-B14D-C0E7D090AC08}" presName="node" presStyleLbl="node1" presStyleIdx="2" presStyleCnt="7" custRadScaleRad="92104" custRadScaleInc="103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16B0DC-7221-4B2F-AB4E-7E2E71EB719F}" type="pres">
      <dgm:prSet presAssocID="{2D45D374-B2FF-4FDC-B14D-C0E7D090AC08}" presName="spNode" presStyleCnt="0"/>
      <dgm:spPr/>
    </dgm:pt>
    <dgm:pt modelId="{32BD3E16-DA03-45E0-B0D8-B53F64A14F01}" type="pres">
      <dgm:prSet presAssocID="{950CCAC6-7805-458B-90E8-78E11830EA98}" presName="sibTrans" presStyleLbl="sibTrans1D1" presStyleIdx="2" presStyleCnt="7"/>
      <dgm:spPr/>
      <dgm:t>
        <a:bodyPr/>
        <a:lstStyle/>
        <a:p>
          <a:endParaRPr lang="ru-RU"/>
        </a:p>
      </dgm:t>
    </dgm:pt>
    <dgm:pt modelId="{A26AA536-626C-4DBD-8BC1-17D9DBD356BF}" type="pres">
      <dgm:prSet presAssocID="{1CCA68E3-FF7D-4AF8-ABBF-674A10F566DC}" presName="node" presStyleLbl="node1" presStyleIdx="3" presStyleCnt="7" custRadScaleRad="90856" custRadScaleInc="-328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994CA3-37C2-46CC-BDA6-412A4F7BBB38}" type="pres">
      <dgm:prSet presAssocID="{1CCA68E3-FF7D-4AF8-ABBF-674A10F566DC}" presName="spNode" presStyleCnt="0"/>
      <dgm:spPr/>
    </dgm:pt>
    <dgm:pt modelId="{5F72254C-D39B-4988-81C0-5C746FEC2F45}" type="pres">
      <dgm:prSet presAssocID="{07F2F962-328A-42AC-B930-E6D6FF546629}" presName="sibTrans" presStyleLbl="sibTrans1D1" presStyleIdx="3" presStyleCnt="7"/>
      <dgm:spPr/>
      <dgm:t>
        <a:bodyPr/>
        <a:lstStyle/>
        <a:p>
          <a:endParaRPr lang="ru-RU"/>
        </a:p>
      </dgm:t>
    </dgm:pt>
    <dgm:pt modelId="{E6C0B7AB-802A-4EE9-A0CC-6E43543B3541}" type="pres">
      <dgm:prSet presAssocID="{9769F5C9-BF54-4A3D-AAF0-DB46BC5377C1}" presName="node" presStyleLbl="node1" presStyleIdx="4" presStyleCnt="7" custRadScaleRad="85568" custRadScaleInc="-26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0A7F8C-3844-4F3F-B27F-25090F99B245}" type="pres">
      <dgm:prSet presAssocID="{9769F5C9-BF54-4A3D-AAF0-DB46BC5377C1}" presName="spNode" presStyleCnt="0"/>
      <dgm:spPr/>
    </dgm:pt>
    <dgm:pt modelId="{8B47F1B3-F4B0-4924-94FE-79DB2552B428}" type="pres">
      <dgm:prSet presAssocID="{E6D20635-9A4E-43D5-82DB-38E1BA56528F}" presName="sibTrans" presStyleLbl="sibTrans1D1" presStyleIdx="4" presStyleCnt="7"/>
      <dgm:spPr/>
      <dgm:t>
        <a:bodyPr/>
        <a:lstStyle/>
        <a:p>
          <a:endParaRPr lang="ru-RU"/>
        </a:p>
      </dgm:t>
    </dgm:pt>
    <dgm:pt modelId="{C9089BAE-4144-4525-A5E7-E75C946D4830}" type="pres">
      <dgm:prSet presAssocID="{C15CE5B6-20A1-4B5C-827F-04706A1C0336}" presName="node" presStyleLbl="node1" presStyleIdx="5" presStyleCnt="7" custRadScaleRad="88753" custRadScaleInc="66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518460-C235-41D9-8869-31F86A25DCFF}" type="pres">
      <dgm:prSet presAssocID="{C15CE5B6-20A1-4B5C-827F-04706A1C0336}" presName="spNode" presStyleCnt="0"/>
      <dgm:spPr/>
    </dgm:pt>
    <dgm:pt modelId="{7F8AF5C7-76BC-46B2-A4A8-A0885C2335D6}" type="pres">
      <dgm:prSet presAssocID="{B635C1E9-DA87-499F-ABAB-C0E85CED5D86}" presName="sibTrans" presStyleLbl="sibTrans1D1" presStyleIdx="5" presStyleCnt="7"/>
      <dgm:spPr/>
      <dgm:t>
        <a:bodyPr/>
        <a:lstStyle/>
        <a:p>
          <a:endParaRPr lang="ru-RU"/>
        </a:p>
      </dgm:t>
    </dgm:pt>
    <dgm:pt modelId="{7A547CD1-6EA9-4A5D-AFA9-80A9913EABC8}" type="pres">
      <dgm:prSet presAssocID="{39C92271-B7FE-430E-B730-DDB1742151A4}" presName="node" presStyleLbl="node1" presStyleIdx="6" presStyleCnt="7" custRadScaleRad="87619" custRadScaleInc="-188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9BD3F2-430C-4879-ABEB-0BA30A18A037}" type="pres">
      <dgm:prSet presAssocID="{39C92271-B7FE-430E-B730-DDB1742151A4}" presName="spNode" presStyleCnt="0"/>
      <dgm:spPr/>
    </dgm:pt>
    <dgm:pt modelId="{2519D8DD-AD8B-4DE0-B76C-959A1EB94BC6}" type="pres">
      <dgm:prSet presAssocID="{EB3194F4-025B-4AA4-8E8F-D59E598810D1}" presName="sibTrans" presStyleLbl="sibTrans1D1" presStyleIdx="6" presStyleCnt="7"/>
      <dgm:spPr/>
      <dgm:t>
        <a:bodyPr/>
        <a:lstStyle/>
        <a:p>
          <a:endParaRPr lang="ru-RU"/>
        </a:p>
      </dgm:t>
    </dgm:pt>
  </dgm:ptLst>
  <dgm:cxnLst>
    <dgm:cxn modelId="{2DABA1D8-2E17-4983-A90E-334A3709D392}" type="presOf" srcId="{E6D20635-9A4E-43D5-82DB-38E1BA56528F}" destId="{8B47F1B3-F4B0-4924-94FE-79DB2552B428}" srcOrd="0" destOrd="0" presId="urn:microsoft.com/office/officeart/2005/8/layout/cycle6"/>
    <dgm:cxn modelId="{527830E8-CC29-4AB0-BA07-65299329AA1A}" type="presOf" srcId="{C15CE5B6-20A1-4B5C-827F-04706A1C0336}" destId="{C9089BAE-4144-4525-A5E7-E75C946D4830}" srcOrd="0" destOrd="0" presId="urn:microsoft.com/office/officeart/2005/8/layout/cycle6"/>
    <dgm:cxn modelId="{B0E98942-46A3-4064-A3A4-DC6C5D151E0B}" srcId="{2819B812-8649-483E-817C-413E82AC52C7}" destId="{9769F5C9-BF54-4A3D-AAF0-DB46BC5377C1}" srcOrd="4" destOrd="0" parTransId="{5D34FFAF-A2A7-49AE-A5C9-5A50377D438B}" sibTransId="{E6D20635-9A4E-43D5-82DB-38E1BA56528F}"/>
    <dgm:cxn modelId="{9AD862E1-FF08-48EB-95BA-74D969F3C53D}" type="presOf" srcId="{950CCAC6-7805-458B-90E8-78E11830EA98}" destId="{32BD3E16-DA03-45E0-B0D8-B53F64A14F01}" srcOrd="0" destOrd="0" presId="urn:microsoft.com/office/officeart/2005/8/layout/cycle6"/>
    <dgm:cxn modelId="{2796DA44-1BB2-46EC-AFD1-A5F350813788}" srcId="{2819B812-8649-483E-817C-413E82AC52C7}" destId="{13F5CF69-04DB-4BC9-8C69-BD05D9BB679E}" srcOrd="0" destOrd="0" parTransId="{D5AECF7C-1E6B-4730-AE9E-B298038B90D9}" sibTransId="{8420556F-8687-485A-B7B5-9AAE3C0D9B6D}"/>
    <dgm:cxn modelId="{A00CD6A3-5416-41A9-A8CE-A6C6A6B4196D}" type="presOf" srcId="{EB3194F4-025B-4AA4-8E8F-D59E598810D1}" destId="{2519D8DD-AD8B-4DE0-B76C-959A1EB94BC6}" srcOrd="0" destOrd="0" presId="urn:microsoft.com/office/officeart/2005/8/layout/cycle6"/>
    <dgm:cxn modelId="{023DACFF-0E64-4C8C-88B7-F344E3689216}" type="presOf" srcId="{9769F5C9-BF54-4A3D-AAF0-DB46BC5377C1}" destId="{E6C0B7AB-802A-4EE9-A0CC-6E43543B3541}" srcOrd="0" destOrd="0" presId="urn:microsoft.com/office/officeart/2005/8/layout/cycle6"/>
    <dgm:cxn modelId="{225388B5-76DB-464C-8F01-43B616739E6E}" type="presOf" srcId="{7BA99D32-658C-4496-9C7F-A49263293262}" destId="{2DD8BED3-E728-4139-88D2-A27A3B5A2517}" srcOrd="0" destOrd="0" presId="urn:microsoft.com/office/officeart/2005/8/layout/cycle6"/>
    <dgm:cxn modelId="{A2CCC095-5D57-48EA-AB2C-F2523163F894}" type="presOf" srcId="{07F2F962-328A-42AC-B930-E6D6FF546629}" destId="{5F72254C-D39B-4988-81C0-5C746FEC2F45}" srcOrd="0" destOrd="0" presId="urn:microsoft.com/office/officeart/2005/8/layout/cycle6"/>
    <dgm:cxn modelId="{35B93B23-A906-4CAF-A916-8E373DDA69E0}" srcId="{2819B812-8649-483E-817C-413E82AC52C7}" destId="{ADEF9117-3577-4D65-9AD6-9698E0445355}" srcOrd="1" destOrd="0" parTransId="{18E1FBDC-9EBC-40F5-B0CE-A9CC522D7C1F}" sibTransId="{7BA99D32-658C-4496-9C7F-A49263293262}"/>
    <dgm:cxn modelId="{7922B203-0D04-4F52-9496-877A0446CA12}" type="presOf" srcId="{39C92271-B7FE-430E-B730-DDB1742151A4}" destId="{7A547CD1-6EA9-4A5D-AFA9-80A9913EABC8}" srcOrd="0" destOrd="0" presId="urn:microsoft.com/office/officeart/2005/8/layout/cycle6"/>
    <dgm:cxn modelId="{7E54F469-08BB-4E0F-A204-DD046ABBDC35}" srcId="{2819B812-8649-483E-817C-413E82AC52C7}" destId="{39C92271-B7FE-430E-B730-DDB1742151A4}" srcOrd="6" destOrd="0" parTransId="{4463BAA6-91BE-4236-A307-24213905B4AD}" sibTransId="{EB3194F4-025B-4AA4-8E8F-D59E598810D1}"/>
    <dgm:cxn modelId="{BCE117C7-9851-451D-9A54-2072D50352BA}" type="presOf" srcId="{1CCA68E3-FF7D-4AF8-ABBF-674A10F566DC}" destId="{A26AA536-626C-4DBD-8BC1-17D9DBD356BF}" srcOrd="0" destOrd="0" presId="urn:microsoft.com/office/officeart/2005/8/layout/cycle6"/>
    <dgm:cxn modelId="{63AD080B-ADE2-4B1E-BAB4-A36343571203}" type="presOf" srcId="{8420556F-8687-485A-B7B5-9AAE3C0D9B6D}" destId="{A4EB9CA8-BE0E-4927-AF2C-C336175279BC}" srcOrd="0" destOrd="0" presId="urn:microsoft.com/office/officeart/2005/8/layout/cycle6"/>
    <dgm:cxn modelId="{95393CCE-1F06-4A9F-8E66-3627D9C22C54}" srcId="{2819B812-8649-483E-817C-413E82AC52C7}" destId="{1CCA68E3-FF7D-4AF8-ABBF-674A10F566DC}" srcOrd="3" destOrd="0" parTransId="{5797A583-B847-437F-AAE1-7EC3C2F4345E}" sibTransId="{07F2F962-328A-42AC-B930-E6D6FF546629}"/>
    <dgm:cxn modelId="{65B29BAE-A350-44CE-9988-FA8F268AE158}" srcId="{2819B812-8649-483E-817C-413E82AC52C7}" destId="{C15CE5B6-20A1-4B5C-827F-04706A1C0336}" srcOrd="5" destOrd="0" parTransId="{53408BC7-506B-4F6E-864C-1FA194C4C69A}" sibTransId="{B635C1E9-DA87-499F-ABAB-C0E85CED5D86}"/>
    <dgm:cxn modelId="{4E49A050-F70B-4505-8A0A-C29EB579B4C8}" type="presOf" srcId="{2819B812-8649-483E-817C-413E82AC52C7}" destId="{303F37B9-7A2A-43EA-ABB3-4B36BDC8CCAE}" srcOrd="0" destOrd="0" presId="urn:microsoft.com/office/officeart/2005/8/layout/cycle6"/>
    <dgm:cxn modelId="{A16D0A59-C812-4136-BACF-A5E02E8B6AB8}" type="presOf" srcId="{ADEF9117-3577-4D65-9AD6-9698E0445355}" destId="{128F8E15-90DD-459D-B5E7-1B984F97650F}" srcOrd="0" destOrd="0" presId="urn:microsoft.com/office/officeart/2005/8/layout/cycle6"/>
    <dgm:cxn modelId="{A0590DD4-32EE-4D25-9F73-8B3075A8531F}" type="presOf" srcId="{2D45D374-B2FF-4FDC-B14D-C0E7D090AC08}" destId="{A423835B-D24C-4DB5-9A64-E3B4C22DAD50}" srcOrd="0" destOrd="0" presId="urn:microsoft.com/office/officeart/2005/8/layout/cycle6"/>
    <dgm:cxn modelId="{1FD9B905-7EFF-4764-8EF5-CAD3DC57DF8A}" type="presOf" srcId="{13F5CF69-04DB-4BC9-8C69-BD05D9BB679E}" destId="{A7F229BC-C257-4DED-91F4-6024779D7658}" srcOrd="0" destOrd="0" presId="urn:microsoft.com/office/officeart/2005/8/layout/cycle6"/>
    <dgm:cxn modelId="{BAD54278-1F99-4038-82A7-75AC68D87D3E}" type="presOf" srcId="{B635C1E9-DA87-499F-ABAB-C0E85CED5D86}" destId="{7F8AF5C7-76BC-46B2-A4A8-A0885C2335D6}" srcOrd="0" destOrd="0" presId="urn:microsoft.com/office/officeart/2005/8/layout/cycle6"/>
    <dgm:cxn modelId="{ADE60602-B765-4179-BFD2-22EE7597EEFF}" srcId="{2819B812-8649-483E-817C-413E82AC52C7}" destId="{2D45D374-B2FF-4FDC-B14D-C0E7D090AC08}" srcOrd="2" destOrd="0" parTransId="{BE878C44-191A-48B8-9C5D-E08EF344A153}" sibTransId="{950CCAC6-7805-458B-90E8-78E11830EA98}"/>
    <dgm:cxn modelId="{76F5F9CA-A9A4-4A3D-A5E1-9B8A841C334E}" type="presParOf" srcId="{303F37B9-7A2A-43EA-ABB3-4B36BDC8CCAE}" destId="{A7F229BC-C257-4DED-91F4-6024779D7658}" srcOrd="0" destOrd="0" presId="urn:microsoft.com/office/officeart/2005/8/layout/cycle6"/>
    <dgm:cxn modelId="{A9EFEB1A-BF0F-4268-8997-6C0A27C73FC4}" type="presParOf" srcId="{303F37B9-7A2A-43EA-ABB3-4B36BDC8CCAE}" destId="{94346C13-D61A-4811-AA31-7CD4BD91FABA}" srcOrd="1" destOrd="0" presId="urn:microsoft.com/office/officeart/2005/8/layout/cycle6"/>
    <dgm:cxn modelId="{DBA67684-8976-46DA-9C15-0B1679FA4478}" type="presParOf" srcId="{303F37B9-7A2A-43EA-ABB3-4B36BDC8CCAE}" destId="{A4EB9CA8-BE0E-4927-AF2C-C336175279BC}" srcOrd="2" destOrd="0" presId="urn:microsoft.com/office/officeart/2005/8/layout/cycle6"/>
    <dgm:cxn modelId="{3CDA5967-379B-4FA1-BCA0-6CEDEE86F3E6}" type="presParOf" srcId="{303F37B9-7A2A-43EA-ABB3-4B36BDC8CCAE}" destId="{128F8E15-90DD-459D-B5E7-1B984F97650F}" srcOrd="3" destOrd="0" presId="urn:microsoft.com/office/officeart/2005/8/layout/cycle6"/>
    <dgm:cxn modelId="{07495322-87EA-4314-8A51-2036E7D20B12}" type="presParOf" srcId="{303F37B9-7A2A-43EA-ABB3-4B36BDC8CCAE}" destId="{0EA41A4A-629C-4DA6-9760-4E0BE1E86DF9}" srcOrd="4" destOrd="0" presId="urn:microsoft.com/office/officeart/2005/8/layout/cycle6"/>
    <dgm:cxn modelId="{71A16DEB-AAF1-450E-A8F7-BB661528CAAC}" type="presParOf" srcId="{303F37B9-7A2A-43EA-ABB3-4B36BDC8CCAE}" destId="{2DD8BED3-E728-4139-88D2-A27A3B5A2517}" srcOrd="5" destOrd="0" presId="urn:microsoft.com/office/officeart/2005/8/layout/cycle6"/>
    <dgm:cxn modelId="{F350AA5E-DCB8-4444-9764-9ED887711FBA}" type="presParOf" srcId="{303F37B9-7A2A-43EA-ABB3-4B36BDC8CCAE}" destId="{A423835B-D24C-4DB5-9A64-E3B4C22DAD50}" srcOrd="6" destOrd="0" presId="urn:microsoft.com/office/officeart/2005/8/layout/cycle6"/>
    <dgm:cxn modelId="{CA14B20F-570C-46E1-B8C0-4088DB99CECD}" type="presParOf" srcId="{303F37B9-7A2A-43EA-ABB3-4B36BDC8CCAE}" destId="{C816B0DC-7221-4B2F-AB4E-7E2E71EB719F}" srcOrd="7" destOrd="0" presId="urn:microsoft.com/office/officeart/2005/8/layout/cycle6"/>
    <dgm:cxn modelId="{86B757F0-A6FD-46F8-9BC1-D4E99044ABEF}" type="presParOf" srcId="{303F37B9-7A2A-43EA-ABB3-4B36BDC8CCAE}" destId="{32BD3E16-DA03-45E0-B0D8-B53F64A14F01}" srcOrd="8" destOrd="0" presId="urn:microsoft.com/office/officeart/2005/8/layout/cycle6"/>
    <dgm:cxn modelId="{1F8DECE4-FA8F-4987-9789-DF212056E219}" type="presParOf" srcId="{303F37B9-7A2A-43EA-ABB3-4B36BDC8CCAE}" destId="{A26AA536-626C-4DBD-8BC1-17D9DBD356BF}" srcOrd="9" destOrd="0" presId="urn:microsoft.com/office/officeart/2005/8/layout/cycle6"/>
    <dgm:cxn modelId="{0240A381-33B8-4C61-904C-962628122F08}" type="presParOf" srcId="{303F37B9-7A2A-43EA-ABB3-4B36BDC8CCAE}" destId="{59994CA3-37C2-46CC-BDA6-412A4F7BBB38}" srcOrd="10" destOrd="0" presId="urn:microsoft.com/office/officeart/2005/8/layout/cycle6"/>
    <dgm:cxn modelId="{4DD8D25C-008C-4E31-A8FE-6C2AD98540E2}" type="presParOf" srcId="{303F37B9-7A2A-43EA-ABB3-4B36BDC8CCAE}" destId="{5F72254C-D39B-4988-81C0-5C746FEC2F45}" srcOrd="11" destOrd="0" presId="urn:microsoft.com/office/officeart/2005/8/layout/cycle6"/>
    <dgm:cxn modelId="{99F3DE35-7871-4268-A194-F46EAAB70A8C}" type="presParOf" srcId="{303F37B9-7A2A-43EA-ABB3-4B36BDC8CCAE}" destId="{E6C0B7AB-802A-4EE9-A0CC-6E43543B3541}" srcOrd="12" destOrd="0" presId="urn:microsoft.com/office/officeart/2005/8/layout/cycle6"/>
    <dgm:cxn modelId="{0D822069-1736-408F-8B71-9B9C34CD405E}" type="presParOf" srcId="{303F37B9-7A2A-43EA-ABB3-4B36BDC8CCAE}" destId="{230A7F8C-3844-4F3F-B27F-25090F99B245}" srcOrd="13" destOrd="0" presId="urn:microsoft.com/office/officeart/2005/8/layout/cycle6"/>
    <dgm:cxn modelId="{5826E9CB-B0E7-4BC8-9202-A90934F89F71}" type="presParOf" srcId="{303F37B9-7A2A-43EA-ABB3-4B36BDC8CCAE}" destId="{8B47F1B3-F4B0-4924-94FE-79DB2552B428}" srcOrd="14" destOrd="0" presId="urn:microsoft.com/office/officeart/2005/8/layout/cycle6"/>
    <dgm:cxn modelId="{DA10DB1E-0C03-45AF-B0AB-65080E3B5BED}" type="presParOf" srcId="{303F37B9-7A2A-43EA-ABB3-4B36BDC8CCAE}" destId="{C9089BAE-4144-4525-A5E7-E75C946D4830}" srcOrd="15" destOrd="0" presId="urn:microsoft.com/office/officeart/2005/8/layout/cycle6"/>
    <dgm:cxn modelId="{B0F0F4D7-3FF3-41EF-97CD-5C981F50A229}" type="presParOf" srcId="{303F37B9-7A2A-43EA-ABB3-4B36BDC8CCAE}" destId="{FA518460-C235-41D9-8869-31F86A25DCFF}" srcOrd="16" destOrd="0" presId="urn:microsoft.com/office/officeart/2005/8/layout/cycle6"/>
    <dgm:cxn modelId="{1A0E37FD-32E4-4248-9E2D-A4C675A087CB}" type="presParOf" srcId="{303F37B9-7A2A-43EA-ABB3-4B36BDC8CCAE}" destId="{7F8AF5C7-76BC-46B2-A4A8-A0885C2335D6}" srcOrd="17" destOrd="0" presId="urn:microsoft.com/office/officeart/2005/8/layout/cycle6"/>
    <dgm:cxn modelId="{9D76314B-8394-4690-A014-6EE903C359B8}" type="presParOf" srcId="{303F37B9-7A2A-43EA-ABB3-4B36BDC8CCAE}" destId="{7A547CD1-6EA9-4A5D-AFA9-80A9913EABC8}" srcOrd="18" destOrd="0" presId="urn:microsoft.com/office/officeart/2005/8/layout/cycle6"/>
    <dgm:cxn modelId="{0DFC2B06-BD0D-4207-957F-C5412C94B4BE}" type="presParOf" srcId="{303F37B9-7A2A-43EA-ABB3-4B36BDC8CCAE}" destId="{0B9BD3F2-430C-4879-ABEB-0BA30A18A037}" srcOrd="19" destOrd="0" presId="urn:microsoft.com/office/officeart/2005/8/layout/cycle6"/>
    <dgm:cxn modelId="{16E1DB60-342F-48C4-A3C1-D0E9D83970A9}" type="presParOf" srcId="{303F37B9-7A2A-43EA-ABB3-4B36BDC8CCAE}" destId="{2519D8DD-AD8B-4DE0-B76C-959A1EB94BC6}" srcOrd="20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F8AE063-C4DC-4188-95A6-413D531DB1CC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C6F2D37B-01E3-42B5-8B1A-785A4E1C26BA}">
      <dgm:prSet custT="1"/>
      <dgm:spPr/>
      <dgm:t>
        <a:bodyPr/>
        <a:lstStyle/>
        <a:p>
          <a:pPr algn="l" rtl="0"/>
          <a:endParaRPr lang="ru-RU" sz="1600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l" rtl="0"/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Национальная безопасность и правоохранительная деятельность</a:t>
          </a:r>
          <a:b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endParaRPr lang="ru-RU" sz="16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04FB786-11E2-4C15-9517-71341EFF07AC}" type="parTrans" cxnId="{F7A22043-42F2-4A20-BCE1-3AADE9E36077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53A2C22-5E58-4C46-B03E-2B6392DF754D}" type="sibTrans" cxnId="{F7A22043-42F2-4A20-BCE1-3AADE9E36077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6BF0D0D-BA51-47D6-B371-0D82AE08B535}">
      <dgm:prSet custT="1"/>
      <dgm:spPr/>
      <dgm:t>
        <a:bodyPr/>
        <a:lstStyle/>
        <a:p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Образование</a:t>
          </a:r>
          <a:endParaRPr lang="ru-RU" sz="1500" dirty="0"/>
        </a:p>
      </dgm:t>
    </dgm:pt>
    <dgm:pt modelId="{01736EA9-D890-4BC8-AF77-2C83A74879D0}" type="parTrans" cxnId="{07CB548C-8330-4905-B089-A80EC839E434}">
      <dgm:prSet/>
      <dgm:spPr/>
      <dgm:t>
        <a:bodyPr/>
        <a:lstStyle/>
        <a:p>
          <a:endParaRPr lang="ru-RU"/>
        </a:p>
      </dgm:t>
    </dgm:pt>
    <dgm:pt modelId="{28189284-A7D5-461B-B9EC-7BBE9B7C9394}" type="sibTrans" cxnId="{07CB548C-8330-4905-B089-A80EC839E434}">
      <dgm:prSet/>
      <dgm:spPr/>
      <dgm:t>
        <a:bodyPr/>
        <a:lstStyle/>
        <a:p>
          <a:endParaRPr lang="ru-RU"/>
        </a:p>
      </dgm:t>
    </dgm:pt>
    <dgm:pt modelId="{20870C83-A960-4578-AA21-A0D983E1BBCB}">
      <dgm:prSet custT="1"/>
      <dgm:spPr/>
      <dgm:t>
        <a:bodyPr/>
        <a:lstStyle/>
        <a:p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Общегосударственные</a:t>
          </a:r>
          <a:r>
            <a:rPr lang="ru-RU" sz="15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вопросы</a:t>
          </a:r>
          <a:endParaRPr lang="ru-RU" sz="1500" dirty="0"/>
        </a:p>
      </dgm:t>
    </dgm:pt>
    <dgm:pt modelId="{DF92C33E-B101-4E76-BE35-D6C00F711EA2}" type="parTrans" cxnId="{1B318CD2-6A37-443F-A443-7ABC9461466D}">
      <dgm:prSet/>
      <dgm:spPr/>
      <dgm:t>
        <a:bodyPr/>
        <a:lstStyle/>
        <a:p>
          <a:endParaRPr lang="ru-RU"/>
        </a:p>
      </dgm:t>
    </dgm:pt>
    <dgm:pt modelId="{18C5F8D7-87D1-4D54-A5A1-E4D5F3D48CEA}" type="sibTrans" cxnId="{1B318CD2-6A37-443F-A443-7ABC9461466D}">
      <dgm:prSet/>
      <dgm:spPr/>
      <dgm:t>
        <a:bodyPr/>
        <a:lstStyle/>
        <a:p>
          <a:endParaRPr lang="ru-RU"/>
        </a:p>
      </dgm:t>
    </dgm:pt>
    <dgm:pt modelId="{64FFEA5C-4E47-416F-893A-BC21F48EC3F5}">
      <dgm:prSet custT="1"/>
      <dgm:spPr/>
      <dgm:t>
        <a:bodyPr/>
        <a:lstStyle/>
        <a:p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Социальная</a:t>
          </a:r>
          <a:r>
            <a:rPr lang="ru-RU" sz="15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политика</a:t>
          </a:r>
          <a:endParaRPr lang="ru-RU" sz="1500" dirty="0"/>
        </a:p>
      </dgm:t>
    </dgm:pt>
    <dgm:pt modelId="{0A31ADA5-0DDE-4694-B2A5-FAE2947E6F2C}" type="parTrans" cxnId="{63CC5276-E658-4725-A6C7-853829BCC084}">
      <dgm:prSet/>
      <dgm:spPr/>
      <dgm:t>
        <a:bodyPr/>
        <a:lstStyle/>
        <a:p>
          <a:endParaRPr lang="ru-RU"/>
        </a:p>
      </dgm:t>
    </dgm:pt>
    <dgm:pt modelId="{C0176631-7753-47F4-8B60-BB0B462D1DA0}" type="sibTrans" cxnId="{63CC5276-E658-4725-A6C7-853829BCC084}">
      <dgm:prSet/>
      <dgm:spPr/>
      <dgm:t>
        <a:bodyPr/>
        <a:lstStyle/>
        <a:p>
          <a:endParaRPr lang="ru-RU"/>
        </a:p>
      </dgm:t>
    </dgm:pt>
    <dgm:pt modelId="{21A914C5-2E17-41A6-B364-C06D2E0D40A5}">
      <dgm:prSet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Жилищно-коммунальное хозяйство </a:t>
          </a:r>
          <a:endParaRPr lang="ru-RU" dirty="0"/>
        </a:p>
      </dgm:t>
    </dgm:pt>
    <dgm:pt modelId="{2F87EEC2-5D63-4BDD-9350-13FAA568A36B}" type="parTrans" cxnId="{DD50C0FA-FBC0-4940-B52F-EC70A76AEF51}">
      <dgm:prSet/>
      <dgm:spPr/>
      <dgm:t>
        <a:bodyPr/>
        <a:lstStyle/>
        <a:p>
          <a:endParaRPr lang="ru-RU"/>
        </a:p>
      </dgm:t>
    </dgm:pt>
    <dgm:pt modelId="{744FC8E1-4D4A-40CF-B19F-B5B2335CE028}" type="sibTrans" cxnId="{DD50C0FA-FBC0-4940-B52F-EC70A76AEF51}">
      <dgm:prSet/>
      <dgm:spPr/>
      <dgm:t>
        <a:bodyPr/>
        <a:lstStyle/>
        <a:p>
          <a:endParaRPr lang="ru-RU"/>
        </a:p>
      </dgm:t>
    </dgm:pt>
    <dgm:pt modelId="{9E6E1F39-CE6D-4F34-91CF-180B6FB89A69}">
      <dgm:prSet custT="1"/>
      <dgm:spPr/>
      <dgm:t>
        <a:bodyPr/>
        <a:lstStyle/>
        <a:p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Культура</a:t>
          </a:r>
          <a:r>
            <a:rPr lang="ru-RU" sz="15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и кинематография </a:t>
          </a:r>
          <a:br>
            <a:rPr lang="ru-RU" sz="15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endParaRPr lang="ru-RU" sz="1500" dirty="0"/>
        </a:p>
      </dgm:t>
    </dgm:pt>
    <dgm:pt modelId="{0AB602B9-C4DA-45A6-88D4-6DCC41FF36CD}" type="parTrans" cxnId="{0B23D435-EE42-4413-A892-442E4E7C55B3}">
      <dgm:prSet/>
      <dgm:spPr/>
      <dgm:t>
        <a:bodyPr/>
        <a:lstStyle/>
        <a:p>
          <a:endParaRPr lang="ru-RU"/>
        </a:p>
      </dgm:t>
    </dgm:pt>
    <dgm:pt modelId="{25BC1060-BCE8-4A5F-AE48-14E16EED1AB4}" type="sibTrans" cxnId="{0B23D435-EE42-4413-A892-442E4E7C55B3}">
      <dgm:prSet/>
      <dgm:spPr/>
      <dgm:t>
        <a:bodyPr/>
        <a:lstStyle/>
        <a:p>
          <a:endParaRPr lang="ru-RU"/>
        </a:p>
      </dgm:t>
    </dgm:pt>
    <dgm:pt modelId="{54CAFFDC-3824-4F28-8C39-E8DFA42103F5}">
      <dgm:prSet custT="1"/>
      <dgm:spPr/>
      <dgm:t>
        <a:bodyPr/>
        <a:lstStyle/>
        <a:p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Физическая</a:t>
          </a:r>
          <a:r>
            <a:rPr lang="ru-RU" sz="15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культура и спорт</a:t>
          </a:r>
          <a:endParaRPr lang="ru-RU" sz="1500" dirty="0"/>
        </a:p>
      </dgm:t>
    </dgm:pt>
    <dgm:pt modelId="{35922679-C187-483E-A9A4-859DAEA0D3D9}" type="parTrans" cxnId="{EB5C5656-41E6-4BA7-953C-9F89F92042C1}">
      <dgm:prSet/>
      <dgm:spPr/>
      <dgm:t>
        <a:bodyPr/>
        <a:lstStyle/>
        <a:p>
          <a:endParaRPr lang="ru-RU"/>
        </a:p>
      </dgm:t>
    </dgm:pt>
    <dgm:pt modelId="{213A19DE-3C6F-4CBB-8F26-55079723E810}" type="sibTrans" cxnId="{EB5C5656-41E6-4BA7-953C-9F89F92042C1}">
      <dgm:prSet/>
      <dgm:spPr/>
      <dgm:t>
        <a:bodyPr/>
        <a:lstStyle/>
        <a:p>
          <a:endParaRPr lang="ru-RU"/>
        </a:p>
      </dgm:t>
    </dgm:pt>
    <dgm:pt modelId="{22C0368B-81D6-4E63-9843-9B50BDE6ED08}" type="pres">
      <dgm:prSet presAssocID="{2F8AE063-C4DC-4188-95A6-413D531DB1CC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55AF8128-1E2F-4744-8496-7E4BB42BF64E}" type="pres">
      <dgm:prSet presAssocID="{2F8AE063-C4DC-4188-95A6-413D531DB1CC}" presName="Name1" presStyleCnt="0"/>
      <dgm:spPr/>
    </dgm:pt>
    <dgm:pt modelId="{38B89CF8-8908-47C6-A67B-8A3699C72A5A}" type="pres">
      <dgm:prSet presAssocID="{2F8AE063-C4DC-4188-95A6-413D531DB1CC}" presName="cycle" presStyleCnt="0"/>
      <dgm:spPr/>
    </dgm:pt>
    <dgm:pt modelId="{D4C8B7A4-B59A-4771-9EDB-1736BE71DFBE}" type="pres">
      <dgm:prSet presAssocID="{2F8AE063-C4DC-4188-95A6-413D531DB1CC}" presName="srcNode" presStyleLbl="node1" presStyleIdx="0" presStyleCnt="7"/>
      <dgm:spPr/>
    </dgm:pt>
    <dgm:pt modelId="{759750CD-12C1-4FA6-8C1F-05201A8E37B0}" type="pres">
      <dgm:prSet presAssocID="{2F8AE063-C4DC-4188-95A6-413D531DB1CC}" presName="conn" presStyleLbl="parChTrans1D2" presStyleIdx="0" presStyleCnt="1"/>
      <dgm:spPr/>
      <dgm:t>
        <a:bodyPr/>
        <a:lstStyle/>
        <a:p>
          <a:endParaRPr lang="ru-RU"/>
        </a:p>
      </dgm:t>
    </dgm:pt>
    <dgm:pt modelId="{C854196F-83C0-4A9D-BDB7-1D76AC12B765}" type="pres">
      <dgm:prSet presAssocID="{2F8AE063-C4DC-4188-95A6-413D531DB1CC}" presName="extraNode" presStyleLbl="node1" presStyleIdx="0" presStyleCnt="7"/>
      <dgm:spPr/>
    </dgm:pt>
    <dgm:pt modelId="{FD265766-73A3-4B7E-A8CF-1F53B9AC47F7}" type="pres">
      <dgm:prSet presAssocID="{2F8AE063-C4DC-4188-95A6-413D531DB1CC}" presName="dstNode" presStyleLbl="node1" presStyleIdx="0" presStyleCnt="7"/>
      <dgm:spPr/>
    </dgm:pt>
    <dgm:pt modelId="{F26EE700-4C59-47D3-8417-BF4C3F54CAB2}" type="pres">
      <dgm:prSet presAssocID="{16BF0D0D-BA51-47D6-B371-0D82AE08B535}" presName="text_1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849954-432A-4BCE-9341-4683BF22ECFF}" type="pres">
      <dgm:prSet presAssocID="{16BF0D0D-BA51-47D6-B371-0D82AE08B535}" presName="accent_1" presStyleCnt="0"/>
      <dgm:spPr/>
    </dgm:pt>
    <dgm:pt modelId="{4D0100FA-1CB6-4D72-8C39-BC7B7A1921F0}" type="pres">
      <dgm:prSet presAssocID="{16BF0D0D-BA51-47D6-B371-0D82AE08B535}" presName="accentRepeatNode" presStyleLbl="solidFgAcc1" presStyleIdx="0" presStyleCnt="7" custLinFactNeighborX="-14353" custLinFactNeighborY="4657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4CE5BA98-A722-43EC-85DD-0A013736C9D5}" type="pres">
      <dgm:prSet presAssocID="{9E6E1F39-CE6D-4F34-91CF-180B6FB89A69}" presName="text_2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33ADD5-B0F6-44D2-9F18-42DA5444D0AE}" type="pres">
      <dgm:prSet presAssocID="{9E6E1F39-CE6D-4F34-91CF-180B6FB89A69}" presName="accent_2" presStyleCnt="0"/>
      <dgm:spPr/>
    </dgm:pt>
    <dgm:pt modelId="{6AE33CE6-7969-43B6-B795-507682114F43}" type="pres">
      <dgm:prSet presAssocID="{9E6E1F39-CE6D-4F34-91CF-180B6FB89A69}" presName="accentRepeatNode" presStyleLbl="solidFgAcc1" presStyleIdx="1" presStyleCnt="7" custLinFactNeighborX="2434" custLinFactNeighborY="470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33A10A34-17B2-4BB6-AED2-0F17683EA4CF}" type="pres">
      <dgm:prSet presAssocID="{54CAFFDC-3824-4F28-8C39-E8DFA42103F5}" presName="text_3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B1FA80-6BBA-44BD-895B-3B31BE1421C9}" type="pres">
      <dgm:prSet presAssocID="{54CAFFDC-3824-4F28-8C39-E8DFA42103F5}" presName="accent_3" presStyleCnt="0"/>
      <dgm:spPr/>
    </dgm:pt>
    <dgm:pt modelId="{AAF85C90-7519-4AA9-84EB-F15B59889AB1}" type="pres">
      <dgm:prSet presAssocID="{54CAFFDC-3824-4F28-8C39-E8DFA42103F5}" presName="accentRepeatNode" presStyleLbl="solidFgAcc1" presStyleIdx="2" presStyleCnt="7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D8912544-1E77-42FE-A935-0F80C361A693}" type="pres">
      <dgm:prSet presAssocID="{64FFEA5C-4E47-416F-893A-BC21F48EC3F5}" presName="text_4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AF446B-083F-46DE-8D74-C5938CC7B5BB}" type="pres">
      <dgm:prSet presAssocID="{64FFEA5C-4E47-416F-893A-BC21F48EC3F5}" presName="accent_4" presStyleCnt="0"/>
      <dgm:spPr/>
    </dgm:pt>
    <dgm:pt modelId="{D10AB13E-4FFE-40AC-B842-9AF1493C7875}" type="pres">
      <dgm:prSet presAssocID="{64FFEA5C-4E47-416F-893A-BC21F48EC3F5}" presName="accentRepeatNode" presStyleLbl="solidFgAcc1" presStyleIdx="3" presStyleCnt="7"/>
      <dgm:spPr/>
    </dgm:pt>
    <dgm:pt modelId="{1C731B86-D868-4282-96CC-C08EBAE4AA5F}" type="pres">
      <dgm:prSet presAssocID="{20870C83-A960-4578-AA21-A0D983E1BBCB}" presName="text_5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6302A0-33E1-4E00-9A09-46FF419DE203}" type="pres">
      <dgm:prSet presAssocID="{20870C83-A960-4578-AA21-A0D983E1BBCB}" presName="accent_5" presStyleCnt="0"/>
      <dgm:spPr/>
    </dgm:pt>
    <dgm:pt modelId="{85E941C2-EF89-4C0D-AD1C-E737F468CA08}" type="pres">
      <dgm:prSet presAssocID="{20870C83-A960-4578-AA21-A0D983E1BBCB}" presName="accentRepeatNode" presStyleLbl="solidFgAcc1" presStyleIdx="4" presStyleCnt="7"/>
      <dgm:spPr/>
    </dgm:pt>
    <dgm:pt modelId="{7F8D76F8-44A7-4C66-B10D-EB2C656F7A8F}" type="pres">
      <dgm:prSet presAssocID="{21A914C5-2E17-41A6-B364-C06D2E0D40A5}" presName="text_6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444FCC-0726-4BFC-8859-EC3CE2A63EA8}" type="pres">
      <dgm:prSet presAssocID="{21A914C5-2E17-41A6-B364-C06D2E0D40A5}" presName="accent_6" presStyleCnt="0"/>
      <dgm:spPr/>
    </dgm:pt>
    <dgm:pt modelId="{03DBDFCC-B2B0-43C2-9A40-7BDA9015F5C1}" type="pres">
      <dgm:prSet presAssocID="{21A914C5-2E17-41A6-B364-C06D2E0D40A5}" presName="accentRepeatNode" presStyleLbl="solidFgAcc1" presStyleIdx="5" presStyleCnt="7"/>
      <dgm:spPr/>
    </dgm:pt>
    <dgm:pt modelId="{EE248BBA-69B8-405F-BA21-7AF91B45CF74}" type="pres">
      <dgm:prSet presAssocID="{C6F2D37B-01E3-42B5-8B1A-785A4E1C26BA}" presName="text_7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79BECC-6579-467B-81D3-369CBCAB57B8}" type="pres">
      <dgm:prSet presAssocID="{C6F2D37B-01E3-42B5-8B1A-785A4E1C26BA}" presName="accent_7" presStyleCnt="0"/>
      <dgm:spPr/>
    </dgm:pt>
    <dgm:pt modelId="{022A27A0-C6BD-48D5-ACF5-88BD158D190C}" type="pres">
      <dgm:prSet presAssocID="{C6F2D37B-01E3-42B5-8B1A-785A4E1C26BA}" presName="accentRepeatNode" presStyleLbl="solidFgAcc1" presStyleIdx="6" presStyleCnt="7" custLinFactNeighborX="11482" custLinFactNeighborY="-5727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ru-RU"/>
        </a:p>
      </dgm:t>
    </dgm:pt>
  </dgm:ptLst>
  <dgm:cxnLst>
    <dgm:cxn modelId="{5EF97FCB-F8E0-4400-965B-62B8984B78CA}" type="presOf" srcId="{2F8AE063-C4DC-4188-95A6-413D531DB1CC}" destId="{22C0368B-81D6-4E63-9843-9B50BDE6ED08}" srcOrd="0" destOrd="0" presId="urn:microsoft.com/office/officeart/2008/layout/VerticalCurvedList"/>
    <dgm:cxn modelId="{E0DD9908-6F70-41AC-8111-E644E527F4A0}" type="presOf" srcId="{54CAFFDC-3824-4F28-8C39-E8DFA42103F5}" destId="{33A10A34-17B2-4BB6-AED2-0F17683EA4CF}" srcOrd="0" destOrd="0" presId="urn:microsoft.com/office/officeart/2008/layout/VerticalCurvedList"/>
    <dgm:cxn modelId="{07CB548C-8330-4905-B089-A80EC839E434}" srcId="{2F8AE063-C4DC-4188-95A6-413D531DB1CC}" destId="{16BF0D0D-BA51-47D6-B371-0D82AE08B535}" srcOrd="0" destOrd="0" parTransId="{01736EA9-D890-4BC8-AF77-2C83A74879D0}" sibTransId="{28189284-A7D5-461B-B9EC-7BBE9B7C9394}"/>
    <dgm:cxn modelId="{EB5C5656-41E6-4BA7-953C-9F89F92042C1}" srcId="{2F8AE063-C4DC-4188-95A6-413D531DB1CC}" destId="{54CAFFDC-3824-4F28-8C39-E8DFA42103F5}" srcOrd="2" destOrd="0" parTransId="{35922679-C187-483E-A9A4-859DAEA0D3D9}" sibTransId="{213A19DE-3C6F-4CBB-8F26-55079723E810}"/>
    <dgm:cxn modelId="{CD8254EF-1185-468C-B0A1-9167398AC442}" type="presOf" srcId="{9E6E1F39-CE6D-4F34-91CF-180B6FB89A69}" destId="{4CE5BA98-A722-43EC-85DD-0A013736C9D5}" srcOrd="0" destOrd="0" presId="urn:microsoft.com/office/officeart/2008/layout/VerticalCurvedList"/>
    <dgm:cxn modelId="{D626E126-56B7-4CBB-B65E-97B1B6134F39}" type="presOf" srcId="{28189284-A7D5-461B-B9EC-7BBE9B7C9394}" destId="{759750CD-12C1-4FA6-8C1F-05201A8E37B0}" srcOrd="0" destOrd="0" presId="urn:microsoft.com/office/officeart/2008/layout/VerticalCurvedList"/>
    <dgm:cxn modelId="{5650C2E2-5827-4B2B-8165-4E2BE75F5601}" type="presOf" srcId="{21A914C5-2E17-41A6-B364-C06D2E0D40A5}" destId="{7F8D76F8-44A7-4C66-B10D-EB2C656F7A8F}" srcOrd="0" destOrd="0" presId="urn:microsoft.com/office/officeart/2008/layout/VerticalCurvedList"/>
    <dgm:cxn modelId="{0B23D435-EE42-4413-A892-442E4E7C55B3}" srcId="{2F8AE063-C4DC-4188-95A6-413D531DB1CC}" destId="{9E6E1F39-CE6D-4F34-91CF-180B6FB89A69}" srcOrd="1" destOrd="0" parTransId="{0AB602B9-C4DA-45A6-88D4-6DCC41FF36CD}" sibTransId="{25BC1060-BCE8-4A5F-AE48-14E16EED1AB4}"/>
    <dgm:cxn modelId="{784A63B2-D2CB-4A13-9529-B7274BFFAA91}" type="presOf" srcId="{C6F2D37B-01E3-42B5-8B1A-785A4E1C26BA}" destId="{EE248BBA-69B8-405F-BA21-7AF91B45CF74}" srcOrd="0" destOrd="0" presId="urn:microsoft.com/office/officeart/2008/layout/VerticalCurvedList"/>
    <dgm:cxn modelId="{DD50C0FA-FBC0-4940-B52F-EC70A76AEF51}" srcId="{2F8AE063-C4DC-4188-95A6-413D531DB1CC}" destId="{21A914C5-2E17-41A6-B364-C06D2E0D40A5}" srcOrd="5" destOrd="0" parTransId="{2F87EEC2-5D63-4BDD-9350-13FAA568A36B}" sibTransId="{744FC8E1-4D4A-40CF-B19F-B5B2335CE028}"/>
    <dgm:cxn modelId="{5D772C05-3327-4AFE-8690-0EA801BDAC46}" type="presOf" srcId="{20870C83-A960-4578-AA21-A0D983E1BBCB}" destId="{1C731B86-D868-4282-96CC-C08EBAE4AA5F}" srcOrd="0" destOrd="0" presId="urn:microsoft.com/office/officeart/2008/layout/VerticalCurvedList"/>
    <dgm:cxn modelId="{63CC5276-E658-4725-A6C7-853829BCC084}" srcId="{2F8AE063-C4DC-4188-95A6-413D531DB1CC}" destId="{64FFEA5C-4E47-416F-893A-BC21F48EC3F5}" srcOrd="3" destOrd="0" parTransId="{0A31ADA5-0DDE-4694-B2A5-FAE2947E6F2C}" sibTransId="{C0176631-7753-47F4-8B60-BB0B462D1DA0}"/>
    <dgm:cxn modelId="{1B318CD2-6A37-443F-A443-7ABC9461466D}" srcId="{2F8AE063-C4DC-4188-95A6-413D531DB1CC}" destId="{20870C83-A960-4578-AA21-A0D983E1BBCB}" srcOrd="4" destOrd="0" parTransId="{DF92C33E-B101-4E76-BE35-D6C00F711EA2}" sibTransId="{18C5F8D7-87D1-4D54-A5A1-E4D5F3D48CEA}"/>
    <dgm:cxn modelId="{943FD48A-C7D4-433B-98B2-66400A913415}" type="presOf" srcId="{16BF0D0D-BA51-47D6-B371-0D82AE08B535}" destId="{F26EE700-4C59-47D3-8417-BF4C3F54CAB2}" srcOrd="0" destOrd="0" presId="urn:microsoft.com/office/officeart/2008/layout/VerticalCurvedList"/>
    <dgm:cxn modelId="{F7A22043-42F2-4A20-BCE1-3AADE9E36077}" srcId="{2F8AE063-C4DC-4188-95A6-413D531DB1CC}" destId="{C6F2D37B-01E3-42B5-8B1A-785A4E1C26BA}" srcOrd="6" destOrd="0" parTransId="{C04FB786-11E2-4C15-9517-71341EFF07AC}" sibTransId="{C53A2C22-5E58-4C46-B03E-2B6392DF754D}"/>
    <dgm:cxn modelId="{6485FB2E-4A8A-44FC-AE84-246CCC4D6B9F}" type="presOf" srcId="{64FFEA5C-4E47-416F-893A-BC21F48EC3F5}" destId="{D8912544-1E77-42FE-A935-0F80C361A693}" srcOrd="0" destOrd="0" presId="urn:microsoft.com/office/officeart/2008/layout/VerticalCurvedList"/>
    <dgm:cxn modelId="{85E8CC67-6390-46F7-B7FD-DD87FFB86AF6}" type="presParOf" srcId="{22C0368B-81D6-4E63-9843-9B50BDE6ED08}" destId="{55AF8128-1E2F-4744-8496-7E4BB42BF64E}" srcOrd="0" destOrd="0" presId="urn:microsoft.com/office/officeart/2008/layout/VerticalCurvedList"/>
    <dgm:cxn modelId="{53DFBD42-2393-4CB5-ADC0-B8E75411653C}" type="presParOf" srcId="{55AF8128-1E2F-4744-8496-7E4BB42BF64E}" destId="{38B89CF8-8908-47C6-A67B-8A3699C72A5A}" srcOrd="0" destOrd="0" presId="urn:microsoft.com/office/officeart/2008/layout/VerticalCurvedList"/>
    <dgm:cxn modelId="{8191E60F-6AAB-4238-9FC2-97FA8C54302F}" type="presParOf" srcId="{38B89CF8-8908-47C6-A67B-8A3699C72A5A}" destId="{D4C8B7A4-B59A-4771-9EDB-1736BE71DFBE}" srcOrd="0" destOrd="0" presId="urn:microsoft.com/office/officeart/2008/layout/VerticalCurvedList"/>
    <dgm:cxn modelId="{8B81369C-6496-438D-A1D8-E49C464C201E}" type="presParOf" srcId="{38B89CF8-8908-47C6-A67B-8A3699C72A5A}" destId="{759750CD-12C1-4FA6-8C1F-05201A8E37B0}" srcOrd="1" destOrd="0" presId="urn:microsoft.com/office/officeart/2008/layout/VerticalCurvedList"/>
    <dgm:cxn modelId="{E189E702-0DD8-4744-A3A4-9023CE1882B6}" type="presParOf" srcId="{38B89CF8-8908-47C6-A67B-8A3699C72A5A}" destId="{C854196F-83C0-4A9D-BDB7-1D76AC12B765}" srcOrd="2" destOrd="0" presId="urn:microsoft.com/office/officeart/2008/layout/VerticalCurvedList"/>
    <dgm:cxn modelId="{CE651FA2-5F37-4611-A187-7DB6BE351C43}" type="presParOf" srcId="{38B89CF8-8908-47C6-A67B-8A3699C72A5A}" destId="{FD265766-73A3-4B7E-A8CF-1F53B9AC47F7}" srcOrd="3" destOrd="0" presId="urn:microsoft.com/office/officeart/2008/layout/VerticalCurvedList"/>
    <dgm:cxn modelId="{A5DC3BAD-06B3-4996-875F-0308B696E2EB}" type="presParOf" srcId="{55AF8128-1E2F-4744-8496-7E4BB42BF64E}" destId="{F26EE700-4C59-47D3-8417-BF4C3F54CAB2}" srcOrd="1" destOrd="0" presId="urn:microsoft.com/office/officeart/2008/layout/VerticalCurvedList"/>
    <dgm:cxn modelId="{AA493F5D-21A3-4B09-933D-5BE79FF9BFE6}" type="presParOf" srcId="{55AF8128-1E2F-4744-8496-7E4BB42BF64E}" destId="{80849954-432A-4BCE-9341-4683BF22ECFF}" srcOrd="2" destOrd="0" presId="urn:microsoft.com/office/officeart/2008/layout/VerticalCurvedList"/>
    <dgm:cxn modelId="{DD8DFEE7-8FCD-436B-92DD-4CECC6DE8CC1}" type="presParOf" srcId="{80849954-432A-4BCE-9341-4683BF22ECFF}" destId="{4D0100FA-1CB6-4D72-8C39-BC7B7A1921F0}" srcOrd="0" destOrd="0" presId="urn:microsoft.com/office/officeart/2008/layout/VerticalCurvedList"/>
    <dgm:cxn modelId="{A0C2750E-CA64-4DDA-8D56-5BE5C463F33C}" type="presParOf" srcId="{55AF8128-1E2F-4744-8496-7E4BB42BF64E}" destId="{4CE5BA98-A722-43EC-85DD-0A013736C9D5}" srcOrd="3" destOrd="0" presId="urn:microsoft.com/office/officeart/2008/layout/VerticalCurvedList"/>
    <dgm:cxn modelId="{410346A0-E3E1-4DD6-8275-E7518CE89D64}" type="presParOf" srcId="{55AF8128-1E2F-4744-8496-7E4BB42BF64E}" destId="{A233ADD5-B0F6-44D2-9F18-42DA5444D0AE}" srcOrd="4" destOrd="0" presId="urn:microsoft.com/office/officeart/2008/layout/VerticalCurvedList"/>
    <dgm:cxn modelId="{4AACC173-8D37-420F-AA34-6237FCF19142}" type="presParOf" srcId="{A233ADD5-B0F6-44D2-9F18-42DA5444D0AE}" destId="{6AE33CE6-7969-43B6-B795-507682114F43}" srcOrd="0" destOrd="0" presId="urn:microsoft.com/office/officeart/2008/layout/VerticalCurvedList"/>
    <dgm:cxn modelId="{11B453E9-C147-4025-8B39-B6907A583BCC}" type="presParOf" srcId="{55AF8128-1E2F-4744-8496-7E4BB42BF64E}" destId="{33A10A34-17B2-4BB6-AED2-0F17683EA4CF}" srcOrd="5" destOrd="0" presId="urn:microsoft.com/office/officeart/2008/layout/VerticalCurvedList"/>
    <dgm:cxn modelId="{CB5CB420-45B4-4914-9F7B-327D27E86709}" type="presParOf" srcId="{55AF8128-1E2F-4744-8496-7E4BB42BF64E}" destId="{94B1FA80-6BBA-44BD-895B-3B31BE1421C9}" srcOrd="6" destOrd="0" presId="urn:microsoft.com/office/officeart/2008/layout/VerticalCurvedList"/>
    <dgm:cxn modelId="{FEE823F7-6505-4703-BB6C-BB1DEC7B59AA}" type="presParOf" srcId="{94B1FA80-6BBA-44BD-895B-3B31BE1421C9}" destId="{AAF85C90-7519-4AA9-84EB-F15B59889AB1}" srcOrd="0" destOrd="0" presId="urn:microsoft.com/office/officeart/2008/layout/VerticalCurvedList"/>
    <dgm:cxn modelId="{27BCC2A4-8645-4D67-A083-6BF529CA4561}" type="presParOf" srcId="{55AF8128-1E2F-4744-8496-7E4BB42BF64E}" destId="{D8912544-1E77-42FE-A935-0F80C361A693}" srcOrd="7" destOrd="0" presId="urn:microsoft.com/office/officeart/2008/layout/VerticalCurvedList"/>
    <dgm:cxn modelId="{5B773C6E-6835-4CEE-983D-9B10663C905B}" type="presParOf" srcId="{55AF8128-1E2F-4744-8496-7E4BB42BF64E}" destId="{73AF446B-083F-46DE-8D74-C5938CC7B5BB}" srcOrd="8" destOrd="0" presId="urn:microsoft.com/office/officeart/2008/layout/VerticalCurvedList"/>
    <dgm:cxn modelId="{1A348CD2-7F4C-4D22-9DFD-82F57F37A0DA}" type="presParOf" srcId="{73AF446B-083F-46DE-8D74-C5938CC7B5BB}" destId="{D10AB13E-4FFE-40AC-B842-9AF1493C7875}" srcOrd="0" destOrd="0" presId="urn:microsoft.com/office/officeart/2008/layout/VerticalCurvedList"/>
    <dgm:cxn modelId="{350F6EE0-637E-466B-94E0-1D244E6BF9FB}" type="presParOf" srcId="{55AF8128-1E2F-4744-8496-7E4BB42BF64E}" destId="{1C731B86-D868-4282-96CC-C08EBAE4AA5F}" srcOrd="9" destOrd="0" presId="urn:microsoft.com/office/officeart/2008/layout/VerticalCurvedList"/>
    <dgm:cxn modelId="{82D709B0-E8EC-400A-BCFB-9A6F58447663}" type="presParOf" srcId="{55AF8128-1E2F-4744-8496-7E4BB42BF64E}" destId="{806302A0-33E1-4E00-9A09-46FF419DE203}" srcOrd="10" destOrd="0" presId="urn:microsoft.com/office/officeart/2008/layout/VerticalCurvedList"/>
    <dgm:cxn modelId="{8E0EABDC-6978-450B-8518-F84652223F37}" type="presParOf" srcId="{806302A0-33E1-4E00-9A09-46FF419DE203}" destId="{85E941C2-EF89-4C0D-AD1C-E737F468CA08}" srcOrd="0" destOrd="0" presId="urn:microsoft.com/office/officeart/2008/layout/VerticalCurvedList"/>
    <dgm:cxn modelId="{867BDED9-B445-4BE9-8C7E-00E202808910}" type="presParOf" srcId="{55AF8128-1E2F-4744-8496-7E4BB42BF64E}" destId="{7F8D76F8-44A7-4C66-B10D-EB2C656F7A8F}" srcOrd="11" destOrd="0" presId="urn:microsoft.com/office/officeart/2008/layout/VerticalCurvedList"/>
    <dgm:cxn modelId="{C9CB32D0-34EC-43C7-A32C-9B6A7F019BDD}" type="presParOf" srcId="{55AF8128-1E2F-4744-8496-7E4BB42BF64E}" destId="{42444FCC-0726-4BFC-8859-EC3CE2A63EA8}" srcOrd="12" destOrd="0" presId="urn:microsoft.com/office/officeart/2008/layout/VerticalCurvedList"/>
    <dgm:cxn modelId="{7EBBE0A7-9BCE-4D8E-A1E3-F75B7892FB3F}" type="presParOf" srcId="{42444FCC-0726-4BFC-8859-EC3CE2A63EA8}" destId="{03DBDFCC-B2B0-43C2-9A40-7BDA9015F5C1}" srcOrd="0" destOrd="0" presId="urn:microsoft.com/office/officeart/2008/layout/VerticalCurvedList"/>
    <dgm:cxn modelId="{CAC2FC21-08EF-43AC-9498-0B19CAC8E23E}" type="presParOf" srcId="{55AF8128-1E2F-4744-8496-7E4BB42BF64E}" destId="{EE248BBA-69B8-405F-BA21-7AF91B45CF74}" srcOrd="13" destOrd="0" presId="urn:microsoft.com/office/officeart/2008/layout/VerticalCurvedList"/>
    <dgm:cxn modelId="{781A9B3A-A294-40AB-BD0D-BA00F5ACBB46}" type="presParOf" srcId="{55AF8128-1E2F-4744-8496-7E4BB42BF64E}" destId="{4B79BECC-6579-467B-81D3-369CBCAB57B8}" srcOrd="14" destOrd="0" presId="urn:microsoft.com/office/officeart/2008/layout/VerticalCurvedList"/>
    <dgm:cxn modelId="{F828DCA7-CE66-4A74-9456-386E7D63ED95}" type="presParOf" srcId="{4B79BECC-6579-467B-81D3-369CBCAB57B8}" destId="{022A27A0-C6BD-48D5-ACF5-88BD158D190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F8AE063-C4DC-4188-95A6-413D531DB1CC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5FBA207F-C39C-4ABD-8FD5-85FD6268E6B2}">
      <dgm:prSet custT="1"/>
      <dgm:spPr/>
      <dgm:t>
        <a:bodyPr/>
        <a:lstStyle/>
        <a:p>
          <a:pPr rtl="0"/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        Присмотр и уход за детьми дошкольного возраста;</a:t>
          </a:r>
          <a:endParaRPr lang="ru-RU" sz="16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E223BE4-EEC7-47C3-9F34-286A6429D7E7}" type="parTrans" cxnId="{55BA997B-4602-4BAE-9938-18CC2127292E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FFAA985-9E24-45EC-BE1A-E9D988B95957}" type="sibTrans" cxnId="{55BA997B-4602-4BAE-9938-18CC2127292E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80047FC-FA14-48D8-861A-DDA032685F16}">
      <dgm:prSet custT="1"/>
      <dgm:spPr/>
      <dgm:t>
        <a:bodyPr/>
        <a:lstStyle/>
        <a:p>
          <a:pPr rtl="0"/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Реализация усовершенствованной общеобразовательной программы общего и                                                                                                                                      	дошкольного образования;</a:t>
          </a:r>
          <a:endParaRPr lang="ru-RU" sz="16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FF9AB6A-763E-4427-9AEC-BCE1C87BC4B6}" type="parTrans" cxnId="{5EBCBC43-A7EA-4A38-9088-F30715144524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9EA9A1E-EF2F-4EFD-876F-1AD356EF5C5D}" type="sibTrans" cxnId="{5EBCBC43-A7EA-4A38-9088-F30715144524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749D551-4CC9-4663-A5EE-B64FDA8DEB59}">
      <dgm:prSet custT="1"/>
      <dgm:spPr/>
      <dgm:t>
        <a:bodyPr/>
        <a:lstStyle/>
        <a:p>
          <a:pPr rtl="0"/>
          <a:r>
            <a:rPr lang="ru-RU" sz="16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Организация летнего отдыха и оздоровления детей;</a:t>
          </a:r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73FA78D-DD08-4519-88D4-85DB51E0AF34}" type="parTrans" cxnId="{10B610ED-09FF-4B21-AA5A-2EA502D91912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10119C7-9E06-43BC-A6E8-0F70447962B1}" type="sibTrans" cxnId="{10B610ED-09FF-4B21-AA5A-2EA502D91912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A61C31B-1515-47FC-B73D-D8D77D73F836}">
      <dgm:prSet custT="1"/>
      <dgm:spPr/>
      <dgm:t>
        <a:bodyPr/>
        <a:lstStyle/>
        <a:p>
          <a:pPr rtl="0"/>
          <a:r>
            <a:rPr lang="ru-RU" sz="16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профессиональной специализированной круглосуточной охраной учреждений;</a:t>
          </a:r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57F0625-8BEC-487F-A061-037DB24387F1}" type="parTrans" cxnId="{93A4A054-5388-4F38-89BB-3776354CD832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0E2736C-8459-4F41-8276-9608C2F8689F}" type="sibTrans" cxnId="{93A4A054-5388-4F38-89BB-3776354CD832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542565F-002A-4B20-B9E5-E3A19D3D9553}">
      <dgm:prSet custT="1"/>
      <dgm:spPr/>
      <dgm:t>
        <a:bodyPr/>
        <a:lstStyle/>
        <a:p>
          <a:pPr rtl="0"/>
          <a:r>
            <a:rPr lang="ru-RU" sz="16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подвоза учеников, проживающих и обучающихся в сельской местности;</a:t>
          </a:r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AF24433-210F-4417-BDF3-97608D27B459}" type="parTrans" cxnId="{609EA651-CD46-45A2-8455-E1E717DD3B8C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A20B7F7-AAFC-4E05-91A5-F9DDB27F40CC}" type="sibTrans" cxnId="{609EA651-CD46-45A2-8455-E1E717DD3B8C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1B170FF-5EC7-48DB-B48B-8639623E7BE8}">
      <dgm:prSet custT="1"/>
      <dgm:spPr/>
      <dgm:t>
        <a:bodyPr/>
        <a:lstStyle/>
        <a:p>
          <a:pPr rtl="0"/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Организация питания в школах и школьных лагерях;</a:t>
          </a:r>
          <a:endParaRPr lang="ru-RU" sz="16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3EA271-291F-4ECC-9974-9F378EA9AE46}" type="parTrans" cxnId="{19102928-75F0-4E86-AEAE-2348479EBEDB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B24E805-9318-4FBE-9591-B9F1D19F809C}" type="sibTrans" cxnId="{19102928-75F0-4E86-AEAE-2348479EBEDB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6F2D37B-01E3-42B5-8B1A-785A4E1C26BA}">
      <dgm:prSet custT="1"/>
      <dgm:spPr/>
      <dgm:t>
        <a:bodyPr/>
        <a:lstStyle/>
        <a:p>
          <a:pPr rtl="0"/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    Внедрение эффективных практик развития ранней диагностики, социализации и 	реабилитации детей и молодежи с ограниченными возможностями здоровья;</a:t>
          </a:r>
          <a:endParaRPr lang="ru-RU" sz="16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04FB786-11E2-4C15-9517-71341EFF07AC}" type="parTrans" cxnId="{F7A22043-42F2-4A20-BCE1-3AADE9E36077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53A2C22-5E58-4C46-B03E-2B6392DF754D}" type="sibTrans" cxnId="{F7A22043-42F2-4A20-BCE1-3AADE9E36077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6048CB6-8A01-418E-AD1E-78E45CE221EC}">
      <dgm:prSet custT="1"/>
      <dgm:spPr/>
      <dgm:t>
        <a:bodyPr/>
        <a:lstStyle/>
        <a:p>
          <a:endParaRPr lang="ru-RU"/>
        </a:p>
      </dgm:t>
    </dgm:pt>
    <dgm:pt modelId="{B81BE565-0BBD-4212-A749-296D9A21651F}" type="parTrans" cxnId="{484B3357-6E75-4C47-94A1-72FAA0533B09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D19CD8E-2F09-4CEA-984F-3B95DEA71401}" type="sibTrans" cxnId="{484B3357-6E75-4C47-94A1-72FAA0533B09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D4BF798-5734-4125-BE9F-71B4C20CDECC}">
      <dgm:prSet custT="1"/>
      <dgm:spPr/>
      <dgm:t>
        <a:bodyPr/>
        <a:lstStyle/>
        <a:p>
          <a:endParaRPr lang="ru-RU"/>
        </a:p>
      </dgm:t>
    </dgm:pt>
    <dgm:pt modelId="{FBDB54DB-78E6-461F-95D5-BC6C37DC206D}" type="parTrans" cxnId="{BD776B0C-BABC-4DE9-8F77-52763F4C03FC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C33E7A0-E4A9-41DB-8D11-31BEE3D4F5BC}" type="sibTrans" cxnId="{BD776B0C-BABC-4DE9-8F77-52763F4C03FC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4AE6FE-C92A-4FFC-9DF8-70CFF6CB36A5}">
      <dgm:prSet custT="1"/>
      <dgm:spPr/>
      <dgm:t>
        <a:bodyPr/>
        <a:lstStyle/>
        <a:p>
          <a:endParaRPr lang="ru-RU"/>
        </a:p>
      </dgm:t>
    </dgm:pt>
    <dgm:pt modelId="{05779B42-3007-4399-AD40-AF444E4575B5}" type="parTrans" cxnId="{BC0E776E-A32A-4742-B09A-1EADD00382FB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2C6B71A-1EC2-4036-B83E-56694A453FA9}" type="sibTrans" cxnId="{BC0E776E-A32A-4742-B09A-1EADD00382FB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603E33D-13B2-462A-859D-C869AFC4C231}">
      <dgm:prSet/>
      <dgm:spPr/>
      <dgm:t>
        <a:bodyPr/>
        <a:lstStyle/>
        <a:p>
          <a:endParaRPr lang="ru-RU"/>
        </a:p>
      </dgm:t>
    </dgm:pt>
    <dgm:pt modelId="{A66CE381-5453-4605-A14D-84FF0AA19226}" type="parTrans" cxnId="{21C21C92-7AA4-42A9-A555-831AC9EE6A63}">
      <dgm:prSet/>
      <dgm:spPr/>
      <dgm:t>
        <a:bodyPr/>
        <a:lstStyle/>
        <a:p>
          <a:endParaRPr lang="ru-RU"/>
        </a:p>
      </dgm:t>
    </dgm:pt>
    <dgm:pt modelId="{DD4FF97E-5155-4B98-8DD6-0555C4FC7825}" type="sibTrans" cxnId="{21C21C92-7AA4-42A9-A555-831AC9EE6A63}">
      <dgm:prSet/>
      <dgm:spPr/>
      <dgm:t>
        <a:bodyPr/>
        <a:lstStyle/>
        <a:p>
          <a:endParaRPr lang="ru-RU"/>
        </a:p>
      </dgm:t>
    </dgm:pt>
    <dgm:pt modelId="{22C0368B-81D6-4E63-9843-9B50BDE6ED08}" type="pres">
      <dgm:prSet presAssocID="{2F8AE063-C4DC-4188-95A6-413D531DB1CC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55AF8128-1E2F-4744-8496-7E4BB42BF64E}" type="pres">
      <dgm:prSet presAssocID="{2F8AE063-C4DC-4188-95A6-413D531DB1CC}" presName="Name1" presStyleCnt="0"/>
      <dgm:spPr/>
    </dgm:pt>
    <dgm:pt modelId="{38B89CF8-8908-47C6-A67B-8A3699C72A5A}" type="pres">
      <dgm:prSet presAssocID="{2F8AE063-C4DC-4188-95A6-413D531DB1CC}" presName="cycle" presStyleCnt="0"/>
      <dgm:spPr/>
    </dgm:pt>
    <dgm:pt modelId="{D4C8B7A4-B59A-4771-9EDB-1736BE71DFBE}" type="pres">
      <dgm:prSet presAssocID="{2F8AE063-C4DC-4188-95A6-413D531DB1CC}" presName="srcNode" presStyleLbl="node1" presStyleIdx="0" presStyleCnt="7"/>
      <dgm:spPr/>
    </dgm:pt>
    <dgm:pt modelId="{759750CD-12C1-4FA6-8C1F-05201A8E37B0}" type="pres">
      <dgm:prSet presAssocID="{2F8AE063-C4DC-4188-95A6-413D531DB1CC}" presName="conn" presStyleLbl="parChTrans1D2" presStyleIdx="0" presStyleCnt="1"/>
      <dgm:spPr/>
      <dgm:t>
        <a:bodyPr/>
        <a:lstStyle/>
        <a:p>
          <a:endParaRPr lang="ru-RU"/>
        </a:p>
      </dgm:t>
    </dgm:pt>
    <dgm:pt modelId="{C854196F-83C0-4A9D-BDB7-1D76AC12B765}" type="pres">
      <dgm:prSet presAssocID="{2F8AE063-C4DC-4188-95A6-413D531DB1CC}" presName="extraNode" presStyleLbl="node1" presStyleIdx="0" presStyleCnt="7"/>
      <dgm:spPr/>
    </dgm:pt>
    <dgm:pt modelId="{FD265766-73A3-4B7E-A8CF-1F53B9AC47F7}" type="pres">
      <dgm:prSet presAssocID="{2F8AE063-C4DC-4188-95A6-413D531DB1CC}" presName="dstNode" presStyleLbl="node1" presStyleIdx="0" presStyleCnt="7"/>
      <dgm:spPr/>
    </dgm:pt>
    <dgm:pt modelId="{EF531274-6930-472E-87E8-0273FB849C4C}" type="pres">
      <dgm:prSet presAssocID="{5FBA207F-C39C-4ABD-8FD5-85FD6268E6B2}" presName="text_1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6EA164-F42E-4076-B731-902BDBB9A90B}" type="pres">
      <dgm:prSet presAssocID="{5FBA207F-C39C-4ABD-8FD5-85FD6268E6B2}" presName="accent_1" presStyleCnt="0"/>
      <dgm:spPr/>
    </dgm:pt>
    <dgm:pt modelId="{ACEC5348-D33B-4DEA-A869-7257F71A2365}" type="pres">
      <dgm:prSet presAssocID="{5FBA207F-C39C-4ABD-8FD5-85FD6268E6B2}" presName="accentRepeatNode" presStyleLbl="solidFgAcc1" presStyleIdx="0" presStyleCnt="7" custScaleX="223127"/>
      <dgm:spPr/>
    </dgm:pt>
    <dgm:pt modelId="{6BA32685-D0B9-4F19-96CF-1AF60957BC3E}" type="pres">
      <dgm:prSet presAssocID="{C80047FC-FA14-48D8-861A-DDA032685F16}" presName="text_2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769D86-4E82-475F-A96A-506A900CFA6A}" type="pres">
      <dgm:prSet presAssocID="{C80047FC-FA14-48D8-861A-DDA032685F16}" presName="accent_2" presStyleCnt="0"/>
      <dgm:spPr/>
    </dgm:pt>
    <dgm:pt modelId="{BE750F74-767C-4244-B567-FA2B4FED477C}" type="pres">
      <dgm:prSet presAssocID="{C80047FC-FA14-48D8-861A-DDA032685F16}" presName="accentRepeatNode" presStyleLbl="solidFgAcc1" presStyleIdx="1" presStyleCnt="7" custScaleX="246330" custLinFactNeighborX="-53627" custLinFactNeighborY="5533"/>
      <dgm:spPr/>
      <dgm:t>
        <a:bodyPr/>
        <a:lstStyle/>
        <a:p>
          <a:endParaRPr lang="ru-RU"/>
        </a:p>
      </dgm:t>
    </dgm:pt>
    <dgm:pt modelId="{2873A984-71CB-4248-B58E-3E1E7DE9F373}" type="pres">
      <dgm:prSet presAssocID="{1749D551-4CC9-4663-A5EE-B64FDA8DEB59}" presName="text_3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5217AF-F5DC-4572-A028-3AC1582F271F}" type="pres">
      <dgm:prSet presAssocID="{1749D551-4CC9-4663-A5EE-B64FDA8DEB59}" presName="accent_3" presStyleCnt="0"/>
      <dgm:spPr/>
    </dgm:pt>
    <dgm:pt modelId="{2C4D1728-317E-4AD0-8C3D-24C9DB0ADC58}" type="pres">
      <dgm:prSet presAssocID="{1749D551-4CC9-4663-A5EE-B64FDA8DEB59}" presName="accentRepeatNode" presStyleLbl="solidFgAcc1" presStyleIdx="2" presStyleCnt="7" custScaleX="235901" custLinFactNeighborX="-75334" custLinFactNeighborY="10261"/>
      <dgm:spPr/>
      <dgm:t>
        <a:bodyPr/>
        <a:lstStyle/>
        <a:p>
          <a:endParaRPr lang="ru-RU"/>
        </a:p>
      </dgm:t>
    </dgm:pt>
    <dgm:pt modelId="{06951304-F237-4352-8D65-13DF84E3680F}" type="pres">
      <dgm:prSet presAssocID="{8A61C31B-1515-47FC-B73D-D8D77D73F836}" presName="text_4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1ECE1E-3DA0-40CC-A5A3-98F45D950791}" type="pres">
      <dgm:prSet presAssocID="{8A61C31B-1515-47FC-B73D-D8D77D73F836}" presName="accent_4" presStyleCnt="0"/>
      <dgm:spPr/>
    </dgm:pt>
    <dgm:pt modelId="{652DADB7-EC80-4E04-9ECC-C7704AF75682}" type="pres">
      <dgm:prSet presAssocID="{8A61C31B-1515-47FC-B73D-D8D77D73F836}" presName="accentRepeatNode" presStyleLbl="solidFgAcc1" presStyleIdx="3" presStyleCnt="7" custScaleX="246778" custLinFactNeighborX="-81610" custLinFactNeighborY="0"/>
      <dgm:spPr/>
    </dgm:pt>
    <dgm:pt modelId="{FBC4E3E1-4BED-4AD6-8DCF-E2B5D886A059}" type="pres">
      <dgm:prSet presAssocID="{E542565F-002A-4B20-B9E5-E3A19D3D9553}" presName="text_5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471915-476D-4208-A296-B638A793A3D4}" type="pres">
      <dgm:prSet presAssocID="{E542565F-002A-4B20-B9E5-E3A19D3D9553}" presName="accent_5" presStyleCnt="0"/>
      <dgm:spPr/>
    </dgm:pt>
    <dgm:pt modelId="{92830E31-37E9-4298-A6A7-8DB54ED9CE4B}" type="pres">
      <dgm:prSet presAssocID="{E542565F-002A-4B20-B9E5-E3A19D3D9553}" presName="accentRepeatNode" presStyleLbl="solidFgAcc1" presStyleIdx="4" presStyleCnt="7" custScaleX="241300" custLinFactNeighborX="-72435"/>
      <dgm:spPr/>
    </dgm:pt>
    <dgm:pt modelId="{570E5FCA-37C7-412F-80B7-25EC0026AA14}" type="pres">
      <dgm:prSet presAssocID="{51B170FF-5EC7-48DB-B48B-8639623E7BE8}" presName="text_6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828C8F-6F84-4F93-9FC9-870A101C2753}" type="pres">
      <dgm:prSet presAssocID="{51B170FF-5EC7-48DB-B48B-8639623E7BE8}" presName="accent_6" presStyleCnt="0"/>
      <dgm:spPr/>
    </dgm:pt>
    <dgm:pt modelId="{1E193E7A-168D-4CF3-8A0F-ACDC8C7A0013}" type="pres">
      <dgm:prSet presAssocID="{51B170FF-5EC7-48DB-B48B-8639623E7BE8}" presName="accentRepeatNode" presStyleLbl="solidFgAcc1" presStyleIdx="5" presStyleCnt="7" custScaleX="227984" custScaleY="112088" custLinFactNeighborX="-53627" custLinFactNeighborY="-1277"/>
      <dgm:spPr/>
    </dgm:pt>
    <dgm:pt modelId="{EE248BBA-69B8-405F-BA21-7AF91B45CF74}" type="pres">
      <dgm:prSet presAssocID="{C6F2D37B-01E3-42B5-8B1A-785A4E1C26BA}" presName="text_7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79BECC-6579-467B-81D3-369CBCAB57B8}" type="pres">
      <dgm:prSet presAssocID="{C6F2D37B-01E3-42B5-8B1A-785A4E1C26BA}" presName="accent_7" presStyleCnt="0"/>
      <dgm:spPr/>
    </dgm:pt>
    <dgm:pt modelId="{022A27A0-C6BD-48D5-ACF5-88BD158D190C}" type="pres">
      <dgm:prSet presAssocID="{C6F2D37B-01E3-42B5-8B1A-785A4E1C26BA}" presName="accentRepeatNode" presStyleLbl="solidFgAcc1" presStyleIdx="6" presStyleCnt="7" custScaleX="217331" custLinFactNeighborX="-26" custLinFactNeighborY="-1449"/>
      <dgm:spPr/>
    </dgm:pt>
  </dgm:ptLst>
  <dgm:cxnLst>
    <dgm:cxn modelId="{8017DEAE-22B6-480B-895F-ED29870EBD5E}" type="presOf" srcId="{5FBA207F-C39C-4ABD-8FD5-85FD6268E6B2}" destId="{EF531274-6930-472E-87E8-0273FB849C4C}" srcOrd="0" destOrd="0" presId="urn:microsoft.com/office/officeart/2008/layout/VerticalCurvedList"/>
    <dgm:cxn modelId="{51F556F7-54C2-4178-90DE-B1687E7514E1}" type="presOf" srcId="{E542565F-002A-4B20-B9E5-E3A19D3D9553}" destId="{FBC4E3E1-4BED-4AD6-8DCF-E2B5D886A059}" srcOrd="0" destOrd="0" presId="urn:microsoft.com/office/officeart/2008/layout/VerticalCurvedList"/>
    <dgm:cxn modelId="{BE638A0A-80A6-4398-9DB0-607F0305FBDA}" type="presOf" srcId="{51B170FF-5EC7-48DB-B48B-8639623E7BE8}" destId="{570E5FCA-37C7-412F-80B7-25EC0026AA14}" srcOrd="0" destOrd="0" presId="urn:microsoft.com/office/officeart/2008/layout/VerticalCurvedList"/>
    <dgm:cxn modelId="{F7A22043-42F2-4A20-BCE1-3AADE9E36077}" srcId="{2F8AE063-C4DC-4188-95A6-413D531DB1CC}" destId="{C6F2D37B-01E3-42B5-8B1A-785A4E1C26BA}" srcOrd="6" destOrd="0" parTransId="{C04FB786-11E2-4C15-9517-71341EFF07AC}" sibTransId="{C53A2C22-5E58-4C46-B03E-2B6392DF754D}"/>
    <dgm:cxn modelId="{19102928-75F0-4E86-AEAE-2348479EBEDB}" srcId="{2F8AE063-C4DC-4188-95A6-413D531DB1CC}" destId="{51B170FF-5EC7-48DB-B48B-8639623E7BE8}" srcOrd="5" destOrd="0" parTransId="{7E3EA271-291F-4ECC-9974-9F378EA9AE46}" sibTransId="{BB24E805-9318-4FBE-9591-B9F1D19F809C}"/>
    <dgm:cxn modelId="{BD776B0C-BABC-4DE9-8F77-52763F4C03FC}" srcId="{2F8AE063-C4DC-4188-95A6-413D531DB1CC}" destId="{4D4BF798-5734-4125-BE9F-71B4C20CDECC}" srcOrd="8" destOrd="0" parTransId="{FBDB54DB-78E6-461F-95D5-BC6C37DC206D}" sibTransId="{BC33E7A0-E4A9-41DB-8D11-31BEE3D4F5BC}"/>
    <dgm:cxn modelId="{55BA997B-4602-4BAE-9938-18CC2127292E}" srcId="{2F8AE063-C4DC-4188-95A6-413D531DB1CC}" destId="{5FBA207F-C39C-4ABD-8FD5-85FD6268E6B2}" srcOrd="0" destOrd="0" parTransId="{3E223BE4-EEC7-47C3-9F34-286A6429D7E7}" sibTransId="{0FFAA985-9E24-45EC-BE1A-E9D988B95957}"/>
    <dgm:cxn modelId="{21C21C92-7AA4-42A9-A555-831AC9EE6A63}" srcId="{2F8AE063-C4DC-4188-95A6-413D531DB1CC}" destId="{5603E33D-13B2-462A-859D-C869AFC4C231}" srcOrd="10" destOrd="0" parTransId="{A66CE381-5453-4605-A14D-84FF0AA19226}" sibTransId="{DD4FF97E-5155-4B98-8DD6-0555C4FC7825}"/>
    <dgm:cxn modelId="{484B3357-6E75-4C47-94A1-72FAA0533B09}" srcId="{2F8AE063-C4DC-4188-95A6-413D531DB1CC}" destId="{36048CB6-8A01-418E-AD1E-78E45CE221EC}" srcOrd="7" destOrd="0" parTransId="{B81BE565-0BBD-4212-A749-296D9A21651F}" sibTransId="{2D19CD8E-2F09-4CEA-984F-3B95DEA71401}"/>
    <dgm:cxn modelId="{0B6F86E5-5BAF-472C-9C39-449266E702AE}" type="presOf" srcId="{C6F2D37B-01E3-42B5-8B1A-785A4E1C26BA}" destId="{EE248BBA-69B8-405F-BA21-7AF91B45CF74}" srcOrd="0" destOrd="0" presId="urn:microsoft.com/office/officeart/2008/layout/VerticalCurvedList"/>
    <dgm:cxn modelId="{9C734B2D-7C32-4088-B782-D942A10B772D}" type="presOf" srcId="{2F8AE063-C4DC-4188-95A6-413D531DB1CC}" destId="{22C0368B-81D6-4E63-9843-9B50BDE6ED08}" srcOrd="0" destOrd="0" presId="urn:microsoft.com/office/officeart/2008/layout/VerticalCurvedList"/>
    <dgm:cxn modelId="{5EBCBC43-A7EA-4A38-9088-F30715144524}" srcId="{2F8AE063-C4DC-4188-95A6-413D531DB1CC}" destId="{C80047FC-FA14-48D8-861A-DDA032685F16}" srcOrd="1" destOrd="0" parTransId="{6FF9AB6A-763E-4427-9AEC-BCE1C87BC4B6}" sibTransId="{79EA9A1E-EF2F-4EFD-876F-1AD356EF5C5D}"/>
    <dgm:cxn modelId="{AD6C8719-C14B-4CA2-9C0F-E3E0EEF58B33}" type="presOf" srcId="{8A61C31B-1515-47FC-B73D-D8D77D73F836}" destId="{06951304-F237-4352-8D65-13DF84E3680F}" srcOrd="0" destOrd="0" presId="urn:microsoft.com/office/officeart/2008/layout/VerticalCurvedList"/>
    <dgm:cxn modelId="{BC0E776E-A32A-4742-B09A-1EADD00382FB}" srcId="{2F8AE063-C4DC-4188-95A6-413D531DB1CC}" destId="{7E4AE6FE-C92A-4FFC-9DF8-70CFF6CB36A5}" srcOrd="9" destOrd="0" parTransId="{05779B42-3007-4399-AD40-AF444E4575B5}" sibTransId="{92C6B71A-1EC2-4036-B83E-56694A453FA9}"/>
    <dgm:cxn modelId="{E1AACD21-4175-4478-8BFA-98F2368EAEB6}" type="presOf" srcId="{0FFAA985-9E24-45EC-BE1A-E9D988B95957}" destId="{759750CD-12C1-4FA6-8C1F-05201A8E37B0}" srcOrd="0" destOrd="0" presId="urn:microsoft.com/office/officeart/2008/layout/VerticalCurvedList"/>
    <dgm:cxn modelId="{10B610ED-09FF-4B21-AA5A-2EA502D91912}" srcId="{2F8AE063-C4DC-4188-95A6-413D531DB1CC}" destId="{1749D551-4CC9-4663-A5EE-B64FDA8DEB59}" srcOrd="2" destOrd="0" parTransId="{A73FA78D-DD08-4519-88D4-85DB51E0AF34}" sibTransId="{910119C7-9E06-43BC-A6E8-0F70447962B1}"/>
    <dgm:cxn modelId="{20E1A040-BC44-433A-8F99-2A137058753F}" type="presOf" srcId="{1749D551-4CC9-4663-A5EE-B64FDA8DEB59}" destId="{2873A984-71CB-4248-B58E-3E1E7DE9F373}" srcOrd="0" destOrd="0" presId="urn:microsoft.com/office/officeart/2008/layout/VerticalCurvedList"/>
    <dgm:cxn modelId="{93A4A054-5388-4F38-89BB-3776354CD832}" srcId="{2F8AE063-C4DC-4188-95A6-413D531DB1CC}" destId="{8A61C31B-1515-47FC-B73D-D8D77D73F836}" srcOrd="3" destOrd="0" parTransId="{C57F0625-8BEC-487F-A061-037DB24387F1}" sibTransId="{00E2736C-8459-4F41-8276-9608C2F8689F}"/>
    <dgm:cxn modelId="{609EA651-CD46-45A2-8455-E1E717DD3B8C}" srcId="{2F8AE063-C4DC-4188-95A6-413D531DB1CC}" destId="{E542565F-002A-4B20-B9E5-E3A19D3D9553}" srcOrd="4" destOrd="0" parTransId="{0AF24433-210F-4417-BDF3-97608D27B459}" sibTransId="{DA20B7F7-AAFC-4E05-91A5-F9DDB27F40CC}"/>
    <dgm:cxn modelId="{BBD2F930-534C-4528-81C4-3B1FFE8257AF}" type="presOf" srcId="{C80047FC-FA14-48D8-861A-DDA032685F16}" destId="{6BA32685-D0B9-4F19-96CF-1AF60957BC3E}" srcOrd="0" destOrd="0" presId="urn:microsoft.com/office/officeart/2008/layout/VerticalCurvedList"/>
    <dgm:cxn modelId="{3FE96498-DF9F-46AC-A625-47AC53A8CDF1}" type="presParOf" srcId="{22C0368B-81D6-4E63-9843-9B50BDE6ED08}" destId="{55AF8128-1E2F-4744-8496-7E4BB42BF64E}" srcOrd="0" destOrd="0" presId="urn:microsoft.com/office/officeart/2008/layout/VerticalCurvedList"/>
    <dgm:cxn modelId="{3CD9A2A3-4DE4-456A-B1F2-74DD4E2513BC}" type="presParOf" srcId="{55AF8128-1E2F-4744-8496-7E4BB42BF64E}" destId="{38B89CF8-8908-47C6-A67B-8A3699C72A5A}" srcOrd="0" destOrd="0" presId="urn:microsoft.com/office/officeart/2008/layout/VerticalCurvedList"/>
    <dgm:cxn modelId="{C8203067-641B-4568-B0E0-F31B2E66B5C3}" type="presParOf" srcId="{38B89CF8-8908-47C6-A67B-8A3699C72A5A}" destId="{D4C8B7A4-B59A-4771-9EDB-1736BE71DFBE}" srcOrd="0" destOrd="0" presId="urn:microsoft.com/office/officeart/2008/layout/VerticalCurvedList"/>
    <dgm:cxn modelId="{C3B6CBBF-A7CF-4E49-BCDA-0E78DA19A150}" type="presParOf" srcId="{38B89CF8-8908-47C6-A67B-8A3699C72A5A}" destId="{759750CD-12C1-4FA6-8C1F-05201A8E37B0}" srcOrd="1" destOrd="0" presId="urn:microsoft.com/office/officeart/2008/layout/VerticalCurvedList"/>
    <dgm:cxn modelId="{ADD0206C-BB78-44D5-AA8B-E83BA299C80A}" type="presParOf" srcId="{38B89CF8-8908-47C6-A67B-8A3699C72A5A}" destId="{C854196F-83C0-4A9D-BDB7-1D76AC12B765}" srcOrd="2" destOrd="0" presId="urn:microsoft.com/office/officeart/2008/layout/VerticalCurvedList"/>
    <dgm:cxn modelId="{F6F0B78D-E765-4B48-B8A8-A60DE08FB028}" type="presParOf" srcId="{38B89CF8-8908-47C6-A67B-8A3699C72A5A}" destId="{FD265766-73A3-4B7E-A8CF-1F53B9AC47F7}" srcOrd="3" destOrd="0" presId="urn:microsoft.com/office/officeart/2008/layout/VerticalCurvedList"/>
    <dgm:cxn modelId="{207006FD-D81B-4DF3-863E-747D183E450F}" type="presParOf" srcId="{55AF8128-1E2F-4744-8496-7E4BB42BF64E}" destId="{EF531274-6930-472E-87E8-0273FB849C4C}" srcOrd="1" destOrd="0" presId="urn:microsoft.com/office/officeart/2008/layout/VerticalCurvedList"/>
    <dgm:cxn modelId="{8E36FD90-A15D-487A-8F40-DFA36EE665B3}" type="presParOf" srcId="{55AF8128-1E2F-4744-8496-7E4BB42BF64E}" destId="{B06EA164-F42E-4076-B731-902BDBB9A90B}" srcOrd="2" destOrd="0" presId="urn:microsoft.com/office/officeart/2008/layout/VerticalCurvedList"/>
    <dgm:cxn modelId="{A4E62645-AC07-46E3-932E-40A1DB51504F}" type="presParOf" srcId="{B06EA164-F42E-4076-B731-902BDBB9A90B}" destId="{ACEC5348-D33B-4DEA-A869-7257F71A2365}" srcOrd="0" destOrd="0" presId="urn:microsoft.com/office/officeart/2008/layout/VerticalCurvedList"/>
    <dgm:cxn modelId="{A87B7136-DF83-4B5A-AAF6-6EF566AEDA8B}" type="presParOf" srcId="{55AF8128-1E2F-4744-8496-7E4BB42BF64E}" destId="{6BA32685-D0B9-4F19-96CF-1AF60957BC3E}" srcOrd="3" destOrd="0" presId="urn:microsoft.com/office/officeart/2008/layout/VerticalCurvedList"/>
    <dgm:cxn modelId="{15DCB591-B6A9-4A35-BC0C-8B3956D7E2E8}" type="presParOf" srcId="{55AF8128-1E2F-4744-8496-7E4BB42BF64E}" destId="{6D769D86-4E82-475F-A96A-506A900CFA6A}" srcOrd="4" destOrd="0" presId="urn:microsoft.com/office/officeart/2008/layout/VerticalCurvedList"/>
    <dgm:cxn modelId="{8C9CDDF1-224A-4184-8988-BEE65A418E40}" type="presParOf" srcId="{6D769D86-4E82-475F-A96A-506A900CFA6A}" destId="{BE750F74-767C-4244-B567-FA2B4FED477C}" srcOrd="0" destOrd="0" presId="urn:microsoft.com/office/officeart/2008/layout/VerticalCurvedList"/>
    <dgm:cxn modelId="{D96960AB-4671-4CCE-BBC4-D762F7398231}" type="presParOf" srcId="{55AF8128-1E2F-4744-8496-7E4BB42BF64E}" destId="{2873A984-71CB-4248-B58E-3E1E7DE9F373}" srcOrd="5" destOrd="0" presId="urn:microsoft.com/office/officeart/2008/layout/VerticalCurvedList"/>
    <dgm:cxn modelId="{E4C74095-02E5-40BC-B996-DEB6B7F257C2}" type="presParOf" srcId="{55AF8128-1E2F-4744-8496-7E4BB42BF64E}" destId="{0C5217AF-F5DC-4572-A028-3AC1582F271F}" srcOrd="6" destOrd="0" presId="urn:microsoft.com/office/officeart/2008/layout/VerticalCurvedList"/>
    <dgm:cxn modelId="{226363D9-7E28-4901-B35F-A8A734B9ADFD}" type="presParOf" srcId="{0C5217AF-F5DC-4572-A028-3AC1582F271F}" destId="{2C4D1728-317E-4AD0-8C3D-24C9DB0ADC58}" srcOrd="0" destOrd="0" presId="urn:microsoft.com/office/officeart/2008/layout/VerticalCurvedList"/>
    <dgm:cxn modelId="{05FDAF2E-7CA9-49E5-9B3C-DABDCA19BC4A}" type="presParOf" srcId="{55AF8128-1E2F-4744-8496-7E4BB42BF64E}" destId="{06951304-F237-4352-8D65-13DF84E3680F}" srcOrd="7" destOrd="0" presId="urn:microsoft.com/office/officeart/2008/layout/VerticalCurvedList"/>
    <dgm:cxn modelId="{3454D265-C74C-49A8-8193-68452956FDAA}" type="presParOf" srcId="{55AF8128-1E2F-4744-8496-7E4BB42BF64E}" destId="{2A1ECE1E-3DA0-40CC-A5A3-98F45D950791}" srcOrd="8" destOrd="0" presId="urn:microsoft.com/office/officeart/2008/layout/VerticalCurvedList"/>
    <dgm:cxn modelId="{89B4110C-A402-42B5-949E-81D890AD648F}" type="presParOf" srcId="{2A1ECE1E-3DA0-40CC-A5A3-98F45D950791}" destId="{652DADB7-EC80-4E04-9ECC-C7704AF75682}" srcOrd="0" destOrd="0" presId="urn:microsoft.com/office/officeart/2008/layout/VerticalCurvedList"/>
    <dgm:cxn modelId="{A8D15760-FE46-44B9-83E2-455E2B7D2B10}" type="presParOf" srcId="{55AF8128-1E2F-4744-8496-7E4BB42BF64E}" destId="{FBC4E3E1-4BED-4AD6-8DCF-E2B5D886A059}" srcOrd="9" destOrd="0" presId="urn:microsoft.com/office/officeart/2008/layout/VerticalCurvedList"/>
    <dgm:cxn modelId="{7C439B17-FB9F-43E6-9F85-FA625F4FB518}" type="presParOf" srcId="{55AF8128-1E2F-4744-8496-7E4BB42BF64E}" destId="{E1471915-476D-4208-A296-B638A793A3D4}" srcOrd="10" destOrd="0" presId="urn:microsoft.com/office/officeart/2008/layout/VerticalCurvedList"/>
    <dgm:cxn modelId="{39A63EF5-B6A5-49FF-AD6E-4A5F734CA8F2}" type="presParOf" srcId="{E1471915-476D-4208-A296-B638A793A3D4}" destId="{92830E31-37E9-4298-A6A7-8DB54ED9CE4B}" srcOrd="0" destOrd="0" presId="urn:microsoft.com/office/officeart/2008/layout/VerticalCurvedList"/>
    <dgm:cxn modelId="{FBB65576-986C-4073-AE56-2A99419076F9}" type="presParOf" srcId="{55AF8128-1E2F-4744-8496-7E4BB42BF64E}" destId="{570E5FCA-37C7-412F-80B7-25EC0026AA14}" srcOrd="11" destOrd="0" presId="urn:microsoft.com/office/officeart/2008/layout/VerticalCurvedList"/>
    <dgm:cxn modelId="{0AE0D861-7AB4-450F-A1D7-4662E339F982}" type="presParOf" srcId="{55AF8128-1E2F-4744-8496-7E4BB42BF64E}" destId="{52828C8F-6F84-4F93-9FC9-870A101C2753}" srcOrd="12" destOrd="0" presId="urn:microsoft.com/office/officeart/2008/layout/VerticalCurvedList"/>
    <dgm:cxn modelId="{7E8196FA-9E2C-4BA2-8089-E1C2129E446C}" type="presParOf" srcId="{52828C8F-6F84-4F93-9FC9-870A101C2753}" destId="{1E193E7A-168D-4CF3-8A0F-ACDC8C7A0013}" srcOrd="0" destOrd="0" presId="urn:microsoft.com/office/officeart/2008/layout/VerticalCurvedList"/>
    <dgm:cxn modelId="{C855805A-69B5-4555-82ED-6F90BD8EEFDE}" type="presParOf" srcId="{55AF8128-1E2F-4744-8496-7E4BB42BF64E}" destId="{EE248BBA-69B8-405F-BA21-7AF91B45CF74}" srcOrd="13" destOrd="0" presId="urn:microsoft.com/office/officeart/2008/layout/VerticalCurvedList"/>
    <dgm:cxn modelId="{1B795D44-CAD5-4F7C-99A9-3D45FC508D23}" type="presParOf" srcId="{55AF8128-1E2F-4744-8496-7E4BB42BF64E}" destId="{4B79BECC-6579-467B-81D3-369CBCAB57B8}" srcOrd="14" destOrd="0" presId="urn:microsoft.com/office/officeart/2008/layout/VerticalCurvedList"/>
    <dgm:cxn modelId="{9DF5D93B-73E5-4427-9CE6-C1973A277D1C}" type="presParOf" srcId="{4B79BECC-6579-467B-81D3-369CBCAB57B8}" destId="{022A27A0-C6BD-48D5-ACF5-88BD158D190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F229BC-C257-4DED-91F4-6024779D7658}">
      <dsp:nvSpPr>
        <dsp:cNvPr id="0" name=""/>
        <dsp:cNvSpPr/>
      </dsp:nvSpPr>
      <dsp:spPr>
        <a:xfrm>
          <a:off x="4110583" y="410139"/>
          <a:ext cx="1481065" cy="962692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Налог на прибыль</a:t>
          </a:r>
          <a:endParaRPr lang="ru-RU" sz="14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57578" y="457134"/>
        <a:ext cx="1387075" cy="868702"/>
      </dsp:txXfrm>
    </dsp:sp>
    <dsp:sp modelId="{A4EB9CA8-BE0E-4927-AF2C-C336175279BC}">
      <dsp:nvSpPr>
        <dsp:cNvPr id="0" name=""/>
        <dsp:cNvSpPr/>
      </dsp:nvSpPr>
      <dsp:spPr>
        <a:xfrm>
          <a:off x="2266704" y="970354"/>
          <a:ext cx="5496497" cy="5496497"/>
        </a:xfrm>
        <a:custGeom>
          <a:avLst/>
          <a:gdLst/>
          <a:ahLst/>
          <a:cxnLst/>
          <a:rect l="0" t="0" r="0" b="0"/>
          <a:pathLst>
            <a:path>
              <a:moveTo>
                <a:pt x="3333680" y="63078"/>
              </a:moveTo>
              <a:arcTo wR="2748248" hR="2748248" stAng="16937963" swAng="1100726"/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8F8E15-90DD-459D-B5E7-1B984F97650F}">
      <dsp:nvSpPr>
        <dsp:cNvPr id="0" name=""/>
        <dsp:cNvSpPr/>
      </dsp:nvSpPr>
      <dsp:spPr>
        <a:xfrm>
          <a:off x="6109117" y="1358734"/>
          <a:ext cx="1481065" cy="962692"/>
        </a:xfrm>
        <a:prstGeom prst="roundRect">
          <a:avLst/>
        </a:prstGeom>
        <a:solidFill>
          <a:schemeClr val="accent5">
            <a:hueOff val="-1225557"/>
            <a:satOff val="-1705"/>
            <a:lumOff val="-65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НДФЛ</a:t>
          </a:r>
        </a:p>
      </dsp:txBody>
      <dsp:txXfrm>
        <a:off x="6156112" y="1405729"/>
        <a:ext cx="1387075" cy="868702"/>
      </dsp:txXfrm>
    </dsp:sp>
    <dsp:sp modelId="{2DD8BED3-E728-4139-88D2-A27A3B5A2517}">
      <dsp:nvSpPr>
        <dsp:cNvPr id="0" name=""/>
        <dsp:cNvSpPr/>
      </dsp:nvSpPr>
      <dsp:spPr>
        <a:xfrm>
          <a:off x="1821643" y="638017"/>
          <a:ext cx="5496497" cy="5496497"/>
        </a:xfrm>
        <a:custGeom>
          <a:avLst/>
          <a:gdLst/>
          <a:ahLst/>
          <a:cxnLst/>
          <a:rect l="0" t="0" r="0" b="0"/>
          <a:pathLst>
            <a:path>
              <a:moveTo>
                <a:pt x="5286026" y="1693471"/>
              </a:moveTo>
              <a:arcTo wR="2748248" hR="2748248" stAng="20245845" swAng="1346007"/>
            </a:path>
          </a:pathLst>
        </a:custGeom>
        <a:noFill/>
        <a:ln w="6350" cap="flat" cmpd="sng" algn="ctr">
          <a:solidFill>
            <a:schemeClr val="accent5">
              <a:hueOff val="-1225557"/>
              <a:satOff val="-1705"/>
              <a:lumOff val="-654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23835B-D24C-4DB5-9A64-E3B4C22DAD50}">
      <dsp:nvSpPr>
        <dsp:cNvPr id="0" name=""/>
        <dsp:cNvSpPr/>
      </dsp:nvSpPr>
      <dsp:spPr>
        <a:xfrm>
          <a:off x="6500487" y="3390658"/>
          <a:ext cx="1481065" cy="962692"/>
        </a:xfrm>
        <a:prstGeom prst="roundRect">
          <a:avLst/>
        </a:prstGeom>
        <a:solidFill>
          <a:schemeClr val="accent5">
            <a:hueOff val="-2451115"/>
            <a:satOff val="-3409"/>
            <a:lumOff val="-1307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Налог на совокупный доход</a:t>
          </a:r>
        </a:p>
      </dsp:txBody>
      <dsp:txXfrm>
        <a:off x="6547482" y="3437653"/>
        <a:ext cx="1387075" cy="868702"/>
      </dsp:txXfrm>
    </dsp:sp>
    <dsp:sp modelId="{32BD3E16-DA03-45E0-B0D8-B53F64A14F01}">
      <dsp:nvSpPr>
        <dsp:cNvPr id="0" name=""/>
        <dsp:cNvSpPr/>
      </dsp:nvSpPr>
      <dsp:spPr>
        <a:xfrm>
          <a:off x="1929792" y="236911"/>
          <a:ext cx="5496497" cy="5496497"/>
        </a:xfrm>
        <a:custGeom>
          <a:avLst/>
          <a:gdLst/>
          <a:ahLst/>
          <a:cxnLst/>
          <a:rect l="0" t="0" r="0" b="0"/>
          <a:pathLst>
            <a:path>
              <a:moveTo>
                <a:pt x="5128414" y="4122178"/>
              </a:moveTo>
              <a:arcTo wR="2748248" hR="2748248" stAng="1799719" swAng="813868"/>
            </a:path>
          </a:pathLst>
        </a:custGeom>
        <a:noFill/>
        <a:ln w="6350" cap="flat" cmpd="sng" algn="ctr">
          <a:solidFill>
            <a:schemeClr val="accent5">
              <a:hueOff val="-2451115"/>
              <a:satOff val="-3409"/>
              <a:lumOff val="-1307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6AA536-626C-4DBD-8BC1-17D9DBD356BF}">
      <dsp:nvSpPr>
        <dsp:cNvPr id="0" name=""/>
        <dsp:cNvSpPr/>
      </dsp:nvSpPr>
      <dsp:spPr>
        <a:xfrm>
          <a:off x="5350399" y="4883802"/>
          <a:ext cx="1481065" cy="962692"/>
        </a:xfrm>
        <a:prstGeom prst="roundRect">
          <a:avLst/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Налог на имущество </a:t>
          </a:r>
          <a:r>
            <a:rPr lang="ru-RU" sz="14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физ.лиц</a:t>
          </a:r>
          <a:endParaRPr lang="ru-RU" sz="14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397394" y="4930797"/>
        <a:ext cx="1387075" cy="868702"/>
      </dsp:txXfrm>
    </dsp:sp>
    <dsp:sp modelId="{5F72254C-D39B-4988-81C0-5C746FEC2F45}">
      <dsp:nvSpPr>
        <dsp:cNvPr id="0" name=""/>
        <dsp:cNvSpPr/>
      </dsp:nvSpPr>
      <dsp:spPr>
        <a:xfrm>
          <a:off x="2509327" y="171504"/>
          <a:ext cx="5496497" cy="5496497"/>
        </a:xfrm>
        <a:custGeom>
          <a:avLst/>
          <a:gdLst/>
          <a:ahLst/>
          <a:cxnLst/>
          <a:rect l="0" t="0" r="0" b="0"/>
          <a:pathLst>
            <a:path>
              <a:moveTo>
                <a:pt x="2832804" y="5495196"/>
              </a:moveTo>
              <a:arcTo wR="2748248" hR="2748248" stAng="5294214" swAng="1017941"/>
            </a:path>
          </a:pathLst>
        </a:custGeom>
        <a:noFill/>
        <a:ln w="6350" cap="flat" cmpd="sng" algn="ctr">
          <a:solidFill>
            <a:schemeClr val="accent5">
              <a:hueOff val="-3676672"/>
              <a:satOff val="-5114"/>
              <a:lumOff val="-1961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C0B7AB-802A-4EE9-A0CC-6E43543B3541}">
      <dsp:nvSpPr>
        <dsp:cNvPr id="0" name=""/>
        <dsp:cNvSpPr/>
      </dsp:nvSpPr>
      <dsp:spPr>
        <a:xfrm>
          <a:off x="3047851" y="4878209"/>
          <a:ext cx="1481065" cy="962692"/>
        </a:xfrm>
        <a:prstGeom prst="roundRect">
          <a:avLst/>
        </a:prstGeom>
        <a:solidFill>
          <a:schemeClr val="accent5">
            <a:hueOff val="-4902230"/>
            <a:satOff val="-6819"/>
            <a:lumOff val="-261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Доходы от использования </a:t>
          </a:r>
          <a:r>
            <a:rPr lang="ru-RU" sz="14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мун</a:t>
          </a:r>
          <a:r>
            <a:rPr lang="ru-RU" sz="14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имущества</a:t>
          </a:r>
        </a:p>
      </dsp:txBody>
      <dsp:txXfrm>
        <a:off x="3094846" y="4925204"/>
        <a:ext cx="1387075" cy="868702"/>
      </dsp:txXfrm>
    </dsp:sp>
    <dsp:sp modelId="{8B47F1B3-F4B0-4924-94FE-79DB2552B428}">
      <dsp:nvSpPr>
        <dsp:cNvPr id="0" name=""/>
        <dsp:cNvSpPr/>
      </dsp:nvSpPr>
      <dsp:spPr>
        <a:xfrm>
          <a:off x="2174286" y="62613"/>
          <a:ext cx="5496497" cy="5496497"/>
        </a:xfrm>
        <a:custGeom>
          <a:avLst/>
          <a:gdLst/>
          <a:ahLst/>
          <a:cxnLst/>
          <a:rect l="0" t="0" r="0" b="0"/>
          <a:pathLst>
            <a:path>
              <a:moveTo>
                <a:pt x="930933" y="4809858"/>
              </a:moveTo>
              <a:arcTo wR="2748248" hR="2748248" stAng="7883777" swAng="1070182"/>
            </a:path>
          </a:pathLst>
        </a:custGeom>
        <a:noFill/>
        <a:ln w="6350" cap="flat" cmpd="sng" algn="ctr">
          <a:solidFill>
            <a:schemeClr val="accent5">
              <a:hueOff val="-4902230"/>
              <a:satOff val="-6819"/>
              <a:lumOff val="-2615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089BAE-4144-4525-A5E7-E75C946D4830}">
      <dsp:nvSpPr>
        <dsp:cNvPr id="0" name=""/>
        <dsp:cNvSpPr/>
      </dsp:nvSpPr>
      <dsp:spPr>
        <a:xfrm>
          <a:off x="1662920" y="3246569"/>
          <a:ext cx="1481065" cy="962692"/>
        </a:xfrm>
        <a:prstGeom prst="roundRect">
          <a:avLst/>
        </a:prstGeom>
        <a:solidFill>
          <a:schemeClr val="accent5">
            <a:hueOff val="-6127787"/>
            <a:satOff val="-8523"/>
            <a:lumOff val="-326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Прочие налоговые и неналоговые доходы</a:t>
          </a:r>
        </a:p>
      </dsp:txBody>
      <dsp:txXfrm>
        <a:off x="1709915" y="3293564"/>
        <a:ext cx="1387075" cy="868702"/>
      </dsp:txXfrm>
    </dsp:sp>
    <dsp:sp modelId="{7F8AF5C7-76BC-46B2-A4A8-A0885C2335D6}">
      <dsp:nvSpPr>
        <dsp:cNvPr id="0" name=""/>
        <dsp:cNvSpPr/>
      </dsp:nvSpPr>
      <dsp:spPr>
        <a:xfrm>
          <a:off x="2349273" y="635630"/>
          <a:ext cx="5496497" cy="5496497"/>
        </a:xfrm>
        <a:custGeom>
          <a:avLst/>
          <a:gdLst/>
          <a:ahLst/>
          <a:cxnLst/>
          <a:rect l="0" t="0" r="0" b="0"/>
          <a:pathLst>
            <a:path>
              <a:moveTo>
                <a:pt x="3922" y="2601464"/>
              </a:moveTo>
              <a:arcTo wR="2748248" hR="2748248" stAng="10983698" swAng="1168997"/>
            </a:path>
          </a:pathLst>
        </a:custGeom>
        <a:noFill/>
        <a:ln w="6350" cap="flat" cmpd="sng" algn="ctr">
          <a:solidFill>
            <a:schemeClr val="accent5">
              <a:hueOff val="-6127787"/>
              <a:satOff val="-8523"/>
              <a:lumOff val="-3268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547CD1-6EA9-4A5D-AFA9-80A9913EABC8}">
      <dsp:nvSpPr>
        <dsp:cNvPr id="0" name=""/>
        <dsp:cNvSpPr/>
      </dsp:nvSpPr>
      <dsp:spPr>
        <a:xfrm>
          <a:off x="2086896" y="1358731"/>
          <a:ext cx="1481065" cy="962692"/>
        </a:xfrm>
        <a:prstGeom prst="round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Безвозмездные поступления</a:t>
          </a:r>
          <a:endParaRPr lang="ru-RU" sz="14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133891" y="1405726"/>
        <a:ext cx="1387075" cy="868702"/>
      </dsp:txXfrm>
    </dsp:sp>
    <dsp:sp modelId="{2519D8DD-AD8B-4DE0-B76C-959A1EB94BC6}">
      <dsp:nvSpPr>
        <dsp:cNvPr id="0" name=""/>
        <dsp:cNvSpPr/>
      </dsp:nvSpPr>
      <dsp:spPr>
        <a:xfrm>
          <a:off x="2041412" y="906781"/>
          <a:ext cx="5496497" cy="5496497"/>
        </a:xfrm>
        <a:custGeom>
          <a:avLst/>
          <a:gdLst/>
          <a:ahLst/>
          <a:cxnLst/>
          <a:rect l="0" t="0" r="0" b="0"/>
          <a:pathLst>
            <a:path>
              <a:moveTo>
                <a:pt x="1245917" y="446972"/>
              </a:moveTo>
              <a:arcTo wR="2748248" hR="2748248" stAng="14211749" swAng="1118552"/>
            </a:path>
          </a:pathLst>
        </a:custGeom>
        <a:noFill/>
        <a:ln w="635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9750CD-12C1-4FA6-8C1F-05201A8E37B0}">
      <dsp:nvSpPr>
        <dsp:cNvPr id="0" name=""/>
        <dsp:cNvSpPr/>
      </dsp:nvSpPr>
      <dsp:spPr>
        <a:xfrm>
          <a:off x="-6035119" y="-924061"/>
          <a:ext cx="7189177" cy="7189177"/>
        </a:xfrm>
        <a:prstGeom prst="blockArc">
          <a:avLst>
            <a:gd name="adj1" fmla="val 18900000"/>
            <a:gd name="adj2" fmla="val 2700000"/>
            <a:gd name="adj3" fmla="val 300"/>
          </a:avLst>
        </a:pr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6EE700-4C59-47D3-8417-BF4C3F54CAB2}">
      <dsp:nvSpPr>
        <dsp:cNvPr id="0" name=""/>
        <dsp:cNvSpPr/>
      </dsp:nvSpPr>
      <dsp:spPr>
        <a:xfrm>
          <a:off x="374675" y="242804"/>
          <a:ext cx="4175412" cy="48539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5282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Образование</a:t>
          </a:r>
          <a:endParaRPr lang="ru-RU" sz="1500" kern="1200" dirty="0"/>
        </a:p>
      </dsp:txBody>
      <dsp:txXfrm>
        <a:off x="374675" y="242804"/>
        <a:ext cx="4175412" cy="485395"/>
      </dsp:txXfrm>
    </dsp:sp>
    <dsp:sp modelId="{4D0100FA-1CB6-4D72-8C39-BC7B7A1921F0}">
      <dsp:nvSpPr>
        <dsp:cNvPr id="0" name=""/>
        <dsp:cNvSpPr/>
      </dsp:nvSpPr>
      <dsp:spPr>
        <a:xfrm>
          <a:off x="0" y="210386"/>
          <a:ext cx="606743" cy="606743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E5BA98-A722-43EC-85DD-0A013736C9D5}">
      <dsp:nvSpPr>
        <dsp:cNvPr id="0" name=""/>
        <dsp:cNvSpPr/>
      </dsp:nvSpPr>
      <dsp:spPr>
        <a:xfrm>
          <a:off x="814243" y="971324"/>
          <a:ext cx="3735844" cy="485395"/>
        </a:xfrm>
        <a:prstGeom prst="rect">
          <a:avLst/>
        </a:prstGeom>
        <a:solidFill>
          <a:schemeClr val="accent5">
            <a:hueOff val="-1225557"/>
            <a:satOff val="-1705"/>
            <a:lumOff val="-65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5282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Культура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и кинематография </a:t>
          </a:r>
          <a:b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endParaRPr lang="ru-RU" sz="1500" kern="1200" dirty="0"/>
        </a:p>
      </dsp:txBody>
      <dsp:txXfrm>
        <a:off x="814243" y="971324"/>
        <a:ext cx="3735844" cy="485395"/>
      </dsp:txXfrm>
    </dsp:sp>
    <dsp:sp modelId="{6AE33CE6-7969-43B6-B795-507682114F43}">
      <dsp:nvSpPr>
        <dsp:cNvPr id="0" name=""/>
        <dsp:cNvSpPr/>
      </dsp:nvSpPr>
      <dsp:spPr>
        <a:xfrm>
          <a:off x="525640" y="913501"/>
          <a:ext cx="606743" cy="606743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accent5">
              <a:hueOff val="-1225557"/>
              <a:satOff val="-1705"/>
              <a:lumOff val="-65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A10A34-17B2-4BB6-AED2-0F17683EA4CF}">
      <dsp:nvSpPr>
        <dsp:cNvPr id="0" name=""/>
        <dsp:cNvSpPr/>
      </dsp:nvSpPr>
      <dsp:spPr>
        <a:xfrm>
          <a:off x="1055125" y="1699310"/>
          <a:ext cx="3494962" cy="485395"/>
        </a:xfrm>
        <a:prstGeom prst="rect">
          <a:avLst/>
        </a:prstGeom>
        <a:solidFill>
          <a:schemeClr val="accent5">
            <a:hueOff val="-2451115"/>
            <a:satOff val="-3409"/>
            <a:lumOff val="-130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5282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Физическая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культура и спорт</a:t>
          </a:r>
          <a:endParaRPr lang="ru-RU" sz="1500" kern="1200" dirty="0"/>
        </a:p>
      </dsp:txBody>
      <dsp:txXfrm>
        <a:off x="1055125" y="1699310"/>
        <a:ext cx="3494962" cy="485395"/>
      </dsp:txXfrm>
    </dsp:sp>
    <dsp:sp modelId="{AAF85C90-7519-4AA9-84EB-F15B59889AB1}">
      <dsp:nvSpPr>
        <dsp:cNvPr id="0" name=""/>
        <dsp:cNvSpPr/>
      </dsp:nvSpPr>
      <dsp:spPr>
        <a:xfrm>
          <a:off x="751753" y="1638635"/>
          <a:ext cx="606743" cy="606743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accent5">
              <a:hueOff val="-2451115"/>
              <a:satOff val="-3409"/>
              <a:lumOff val="-130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912544-1E77-42FE-A935-0F80C361A693}">
      <dsp:nvSpPr>
        <dsp:cNvPr id="0" name=""/>
        <dsp:cNvSpPr/>
      </dsp:nvSpPr>
      <dsp:spPr>
        <a:xfrm>
          <a:off x="1132036" y="2427829"/>
          <a:ext cx="3418051" cy="485395"/>
        </a:xfrm>
        <a:prstGeom prst="rect">
          <a:avLst/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5282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Социальная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политика</a:t>
          </a:r>
          <a:endParaRPr lang="ru-RU" sz="1500" kern="1200" dirty="0"/>
        </a:p>
      </dsp:txBody>
      <dsp:txXfrm>
        <a:off x="1132036" y="2427829"/>
        <a:ext cx="3418051" cy="485395"/>
      </dsp:txXfrm>
    </dsp:sp>
    <dsp:sp modelId="{D10AB13E-4FFE-40AC-B842-9AF1493C7875}">
      <dsp:nvSpPr>
        <dsp:cNvPr id="0" name=""/>
        <dsp:cNvSpPr/>
      </dsp:nvSpPr>
      <dsp:spPr>
        <a:xfrm>
          <a:off x="828664" y="2367155"/>
          <a:ext cx="606743" cy="60674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3676672"/>
              <a:satOff val="-5114"/>
              <a:lumOff val="-19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731B86-D868-4282-96CC-C08EBAE4AA5F}">
      <dsp:nvSpPr>
        <dsp:cNvPr id="0" name=""/>
        <dsp:cNvSpPr/>
      </dsp:nvSpPr>
      <dsp:spPr>
        <a:xfrm>
          <a:off x="1055125" y="3156349"/>
          <a:ext cx="3494962" cy="485395"/>
        </a:xfrm>
        <a:prstGeom prst="rect">
          <a:avLst/>
        </a:prstGeom>
        <a:solidFill>
          <a:schemeClr val="accent5">
            <a:hueOff val="-4902230"/>
            <a:satOff val="-6819"/>
            <a:lumOff val="-261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5282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Общегосударственные</a:t>
          </a:r>
          <a:r>
            <a:rPr lang="ru-RU" sz="1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вопросы</a:t>
          </a:r>
          <a:endParaRPr lang="ru-RU" sz="1500" kern="1200" dirty="0"/>
        </a:p>
      </dsp:txBody>
      <dsp:txXfrm>
        <a:off x="1055125" y="3156349"/>
        <a:ext cx="3494962" cy="485395"/>
      </dsp:txXfrm>
    </dsp:sp>
    <dsp:sp modelId="{85E941C2-EF89-4C0D-AD1C-E737F468CA08}">
      <dsp:nvSpPr>
        <dsp:cNvPr id="0" name=""/>
        <dsp:cNvSpPr/>
      </dsp:nvSpPr>
      <dsp:spPr>
        <a:xfrm>
          <a:off x="751753" y="3095675"/>
          <a:ext cx="606743" cy="60674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4902230"/>
              <a:satOff val="-6819"/>
              <a:lumOff val="-261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8D76F8-44A7-4C66-B10D-EB2C656F7A8F}">
      <dsp:nvSpPr>
        <dsp:cNvPr id="0" name=""/>
        <dsp:cNvSpPr/>
      </dsp:nvSpPr>
      <dsp:spPr>
        <a:xfrm>
          <a:off x="814243" y="3884335"/>
          <a:ext cx="3735844" cy="485395"/>
        </a:xfrm>
        <a:prstGeom prst="rect">
          <a:avLst/>
        </a:prstGeom>
        <a:solidFill>
          <a:schemeClr val="accent5">
            <a:hueOff val="-6127787"/>
            <a:satOff val="-8523"/>
            <a:lumOff val="-326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5282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Жилищно-коммунальное хозяйство </a:t>
          </a:r>
          <a:endParaRPr lang="ru-RU" sz="1700" kern="1200" dirty="0"/>
        </a:p>
      </dsp:txBody>
      <dsp:txXfrm>
        <a:off x="814243" y="3884335"/>
        <a:ext cx="3735844" cy="485395"/>
      </dsp:txXfrm>
    </dsp:sp>
    <dsp:sp modelId="{03DBDFCC-B2B0-43C2-9A40-7BDA9015F5C1}">
      <dsp:nvSpPr>
        <dsp:cNvPr id="0" name=""/>
        <dsp:cNvSpPr/>
      </dsp:nvSpPr>
      <dsp:spPr>
        <a:xfrm>
          <a:off x="510871" y="3823661"/>
          <a:ext cx="606743" cy="60674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127787"/>
              <a:satOff val="-8523"/>
              <a:lumOff val="-326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248BBA-69B8-405F-BA21-7AF91B45CF74}">
      <dsp:nvSpPr>
        <dsp:cNvPr id="0" name=""/>
        <dsp:cNvSpPr/>
      </dsp:nvSpPr>
      <dsp:spPr>
        <a:xfrm>
          <a:off x="374675" y="4612855"/>
          <a:ext cx="4175412" cy="485395"/>
        </a:xfrm>
        <a:prstGeom prst="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5282" tIns="40640" rIns="40640" bIns="4064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Национальная безопасность и правоохранительная деятельность</a:t>
          </a:r>
          <a:b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endParaRPr lang="ru-RU" sz="16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74675" y="4612855"/>
        <a:ext cx="4175412" cy="485395"/>
      </dsp:txXfrm>
    </dsp:sp>
    <dsp:sp modelId="{022A27A0-C6BD-48D5-ACF5-88BD158D190C}">
      <dsp:nvSpPr>
        <dsp:cNvPr id="0" name=""/>
        <dsp:cNvSpPr/>
      </dsp:nvSpPr>
      <dsp:spPr>
        <a:xfrm>
          <a:off x="140969" y="4517432"/>
          <a:ext cx="606743" cy="606743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9750CD-12C1-4FA6-8C1F-05201A8E37B0}">
      <dsp:nvSpPr>
        <dsp:cNvPr id="0" name=""/>
        <dsp:cNvSpPr/>
      </dsp:nvSpPr>
      <dsp:spPr>
        <a:xfrm>
          <a:off x="-6403635" y="-1011366"/>
          <a:ext cx="7871372" cy="7871372"/>
        </a:xfrm>
        <a:prstGeom prst="blockArc">
          <a:avLst>
            <a:gd name="adj1" fmla="val 18900000"/>
            <a:gd name="adj2" fmla="val 2700000"/>
            <a:gd name="adj3" fmla="val 274"/>
          </a:avLst>
        </a:pr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531274-6930-472E-87E8-0273FB849C4C}">
      <dsp:nvSpPr>
        <dsp:cNvPr id="0" name=""/>
        <dsp:cNvSpPr/>
      </dsp:nvSpPr>
      <dsp:spPr>
        <a:xfrm>
          <a:off x="614797" y="265879"/>
          <a:ext cx="8623902" cy="53152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1897" tIns="40640" rIns="40640" bIns="4064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        Присмотр и уход за детьми дошкольного возраста;</a:t>
          </a:r>
          <a:endParaRPr lang="ru-RU" sz="16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14797" y="265879"/>
        <a:ext cx="8623902" cy="531524"/>
      </dsp:txXfrm>
    </dsp:sp>
    <dsp:sp modelId="{ACEC5348-D33B-4DEA-A869-7257F71A2365}">
      <dsp:nvSpPr>
        <dsp:cNvPr id="0" name=""/>
        <dsp:cNvSpPr/>
      </dsp:nvSpPr>
      <dsp:spPr>
        <a:xfrm>
          <a:off x="-126436" y="199438"/>
          <a:ext cx="1482468" cy="66440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A32685-D0B9-4F19-96CF-1AF60957BC3E}">
      <dsp:nvSpPr>
        <dsp:cNvPr id="0" name=""/>
        <dsp:cNvSpPr/>
      </dsp:nvSpPr>
      <dsp:spPr>
        <a:xfrm>
          <a:off x="1096140" y="1063633"/>
          <a:ext cx="8142559" cy="531524"/>
        </a:xfrm>
        <a:prstGeom prst="rect">
          <a:avLst/>
        </a:prstGeom>
        <a:solidFill>
          <a:schemeClr val="accent5">
            <a:hueOff val="-1225557"/>
            <a:satOff val="-1705"/>
            <a:lumOff val="-65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1897" tIns="40640" rIns="40640" bIns="4064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Реализация усовершенствованной общеобразовательной программы общего и                                                                                                                                      	дошкольного образования;</a:t>
          </a:r>
          <a:endParaRPr lang="ru-RU" sz="16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96140" y="1063633"/>
        <a:ext cx="8142559" cy="531524"/>
      </dsp:txXfrm>
    </dsp:sp>
    <dsp:sp modelId="{BE750F74-767C-4244-B567-FA2B4FED477C}">
      <dsp:nvSpPr>
        <dsp:cNvPr id="0" name=""/>
        <dsp:cNvSpPr/>
      </dsp:nvSpPr>
      <dsp:spPr>
        <a:xfrm>
          <a:off x="0" y="1033954"/>
          <a:ext cx="1636630" cy="66440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1225557"/>
              <a:satOff val="-1705"/>
              <a:lumOff val="-65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73A984-71CB-4248-B58E-3E1E7DE9F373}">
      <dsp:nvSpPr>
        <dsp:cNvPr id="0" name=""/>
        <dsp:cNvSpPr/>
      </dsp:nvSpPr>
      <dsp:spPr>
        <a:xfrm>
          <a:off x="1359914" y="1860803"/>
          <a:ext cx="7878785" cy="531524"/>
        </a:xfrm>
        <a:prstGeom prst="rect">
          <a:avLst/>
        </a:prstGeom>
        <a:solidFill>
          <a:schemeClr val="accent5">
            <a:hueOff val="-2451115"/>
            <a:satOff val="-3409"/>
            <a:lumOff val="-130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1897" tIns="40640" rIns="40640" bIns="4064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Организация летнего отдыха и оздоровления детей;</a:t>
          </a:r>
          <a:endParaRPr lang="ru-RU" sz="16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359914" y="1860803"/>
        <a:ext cx="7878785" cy="531524"/>
      </dsp:txXfrm>
    </dsp:sp>
    <dsp:sp modelId="{2C4D1728-317E-4AD0-8C3D-24C9DB0ADC58}">
      <dsp:nvSpPr>
        <dsp:cNvPr id="0" name=""/>
        <dsp:cNvSpPr/>
      </dsp:nvSpPr>
      <dsp:spPr>
        <a:xfrm>
          <a:off x="75721" y="1862537"/>
          <a:ext cx="1567339" cy="66440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2451115"/>
              <a:satOff val="-3409"/>
              <a:lumOff val="-130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951304-F237-4352-8D65-13DF84E3680F}">
      <dsp:nvSpPr>
        <dsp:cNvPr id="0" name=""/>
        <dsp:cNvSpPr/>
      </dsp:nvSpPr>
      <dsp:spPr>
        <a:xfrm>
          <a:off x="1444134" y="2658557"/>
          <a:ext cx="7794565" cy="531524"/>
        </a:xfrm>
        <a:prstGeom prst="rect">
          <a:avLst/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1897" tIns="40640" rIns="40640" bIns="4064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профессиональной специализированной круглосуточной охраной учреждений;</a:t>
          </a:r>
          <a:endParaRPr lang="ru-RU" sz="16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444134" y="2658557"/>
        <a:ext cx="7794565" cy="531524"/>
      </dsp:txXfrm>
    </dsp:sp>
    <dsp:sp modelId="{652DADB7-EC80-4E04-9ECC-C7704AF75682}">
      <dsp:nvSpPr>
        <dsp:cNvPr id="0" name=""/>
        <dsp:cNvSpPr/>
      </dsp:nvSpPr>
      <dsp:spPr>
        <a:xfrm>
          <a:off x="82110" y="2592117"/>
          <a:ext cx="1639606" cy="66440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3676672"/>
              <a:satOff val="-5114"/>
              <a:lumOff val="-19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C4E3E1-4BED-4AD6-8DCF-E2B5D886A059}">
      <dsp:nvSpPr>
        <dsp:cNvPr id="0" name=""/>
        <dsp:cNvSpPr/>
      </dsp:nvSpPr>
      <dsp:spPr>
        <a:xfrm>
          <a:off x="1359914" y="3456312"/>
          <a:ext cx="7878785" cy="531524"/>
        </a:xfrm>
        <a:prstGeom prst="rect">
          <a:avLst/>
        </a:prstGeom>
        <a:solidFill>
          <a:schemeClr val="accent5">
            <a:hueOff val="-4902230"/>
            <a:satOff val="-6819"/>
            <a:lumOff val="-261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1897" tIns="40640" rIns="40640" bIns="4064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подвоза учеников, проживающих и обучающихся в сельской местности;</a:t>
          </a:r>
          <a:endParaRPr lang="ru-RU" sz="16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359914" y="3456312"/>
        <a:ext cx="7878785" cy="531524"/>
      </dsp:txXfrm>
    </dsp:sp>
    <dsp:sp modelId="{92830E31-37E9-4298-A6A7-8DB54ED9CE4B}">
      <dsp:nvSpPr>
        <dsp:cNvPr id="0" name=""/>
        <dsp:cNvSpPr/>
      </dsp:nvSpPr>
      <dsp:spPr>
        <a:xfrm>
          <a:off x="77047" y="3389871"/>
          <a:ext cx="1603210" cy="66440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4902230"/>
              <a:satOff val="-6819"/>
              <a:lumOff val="-261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0E5FCA-37C7-412F-80B7-25EC0026AA14}">
      <dsp:nvSpPr>
        <dsp:cNvPr id="0" name=""/>
        <dsp:cNvSpPr/>
      </dsp:nvSpPr>
      <dsp:spPr>
        <a:xfrm>
          <a:off x="1096140" y="4253481"/>
          <a:ext cx="8142559" cy="531524"/>
        </a:xfrm>
        <a:prstGeom prst="rect">
          <a:avLst/>
        </a:prstGeom>
        <a:solidFill>
          <a:schemeClr val="accent5">
            <a:hueOff val="-6127787"/>
            <a:satOff val="-8523"/>
            <a:lumOff val="-326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1897" tIns="40640" rIns="40640" bIns="4064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Организация питания в школах и школьных лагерях;</a:t>
          </a:r>
          <a:endParaRPr lang="ru-RU" sz="16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96140" y="4253481"/>
        <a:ext cx="8142559" cy="531524"/>
      </dsp:txXfrm>
    </dsp:sp>
    <dsp:sp modelId="{1E193E7A-168D-4CF3-8A0F-ACDC8C7A0013}">
      <dsp:nvSpPr>
        <dsp:cNvPr id="0" name=""/>
        <dsp:cNvSpPr/>
      </dsp:nvSpPr>
      <dsp:spPr>
        <a:xfrm>
          <a:off x="0" y="4138400"/>
          <a:ext cx="1514738" cy="74471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127787"/>
              <a:satOff val="-8523"/>
              <a:lumOff val="-326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248BBA-69B8-405F-BA21-7AF91B45CF74}">
      <dsp:nvSpPr>
        <dsp:cNvPr id="0" name=""/>
        <dsp:cNvSpPr/>
      </dsp:nvSpPr>
      <dsp:spPr>
        <a:xfrm>
          <a:off x="614797" y="5051236"/>
          <a:ext cx="8623902" cy="531524"/>
        </a:xfrm>
        <a:prstGeom prst="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1897" tIns="40640" rIns="40640" bIns="4064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    Внедрение эффективных практик развития ранней диагностики, социализации и 	реабилитации детей и молодежи с ограниченными возможностями здоровья;</a:t>
          </a:r>
          <a:endParaRPr lang="ru-RU" sz="16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14797" y="5051236"/>
        <a:ext cx="8623902" cy="531524"/>
      </dsp:txXfrm>
    </dsp:sp>
    <dsp:sp modelId="{022A27A0-C6BD-48D5-ACF5-88BD158D190C}">
      <dsp:nvSpPr>
        <dsp:cNvPr id="0" name=""/>
        <dsp:cNvSpPr/>
      </dsp:nvSpPr>
      <dsp:spPr>
        <a:xfrm>
          <a:off x="-107181" y="4975168"/>
          <a:ext cx="1443959" cy="66440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0.26031</cdr:x>
      <cdr:y>0.72437</cdr:y>
    </cdr:from>
    <cdr:to>
      <cdr:x>0.34785</cdr:x>
      <cdr:y>0.77775</cdr:y>
    </cdr:to>
    <cdr:sp macro="" textlink="">
      <cdr:nvSpPr>
        <cdr:cNvPr id="9" name="Прямоугольник 8"/>
        <cdr:cNvSpPr/>
      </cdr:nvSpPr>
      <cdr:spPr>
        <a:xfrm xmlns:a="http://schemas.openxmlformats.org/drawingml/2006/main">
          <a:off x="2124826" y="3787517"/>
          <a:ext cx="714561" cy="279133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accent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81,8%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0.37624</cdr:x>
      <cdr:y>0.72437</cdr:y>
    </cdr:from>
    <cdr:to>
      <cdr:x>0.47022</cdr:x>
      <cdr:y>0.77775</cdr:y>
    </cdr:to>
    <cdr:sp macro="" textlink="">
      <cdr:nvSpPr>
        <cdr:cNvPr id="10" name="Прямоугольник 9"/>
        <cdr:cNvSpPr/>
      </cdr:nvSpPr>
      <cdr:spPr>
        <a:xfrm xmlns:a="http://schemas.openxmlformats.org/drawingml/2006/main">
          <a:off x="3071077" y="3787517"/>
          <a:ext cx="767186" cy="279133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accent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79,2%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</cdr:x>
      <cdr:y>0.72437</cdr:y>
    </cdr:from>
    <cdr:to>
      <cdr:x>0.58814</cdr:x>
      <cdr:y>0.77775</cdr:y>
    </cdr:to>
    <cdr:sp macro="" textlink="">
      <cdr:nvSpPr>
        <cdr:cNvPr id="11" name="Прямоугольник 10"/>
        <cdr:cNvSpPr/>
      </cdr:nvSpPr>
      <cdr:spPr>
        <a:xfrm xmlns:a="http://schemas.openxmlformats.org/drawingml/2006/main">
          <a:off x="4081323" y="3787517"/>
          <a:ext cx="719465" cy="279133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accent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65,2%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0.61519</cdr:x>
      <cdr:y>0.72437</cdr:y>
    </cdr:from>
    <cdr:to>
      <cdr:x>0.70252</cdr:x>
      <cdr:y>0.77775</cdr:y>
    </cdr:to>
    <cdr:sp macro="" textlink="">
      <cdr:nvSpPr>
        <cdr:cNvPr id="12" name="Прямоугольник 11"/>
        <cdr:cNvSpPr/>
      </cdr:nvSpPr>
      <cdr:spPr>
        <a:xfrm xmlns:a="http://schemas.openxmlformats.org/drawingml/2006/main">
          <a:off x="5021573" y="3787517"/>
          <a:ext cx="712867" cy="279133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accent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58,7%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0.732</cdr:x>
      <cdr:y>0.72437</cdr:y>
    </cdr:from>
    <cdr:to>
      <cdr:x>0.81928</cdr:x>
      <cdr:y>0.77775</cdr:y>
    </cdr:to>
    <cdr:sp macro="" textlink="">
      <cdr:nvSpPr>
        <cdr:cNvPr id="13" name="Прямоугольник 12"/>
        <cdr:cNvSpPr/>
      </cdr:nvSpPr>
      <cdr:spPr>
        <a:xfrm xmlns:a="http://schemas.openxmlformats.org/drawingml/2006/main">
          <a:off x="5975073" y="3787517"/>
          <a:ext cx="712384" cy="279133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accent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55,3%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0.855</cdr:x>
      <cdr:y>0.72437</cdr:y>
    </cdr:from>
    <cdr:to>
      <cdr:x>0.94693</cdr:x>
      <cdr:y>0.77775</cdr:y>
    </cdr:to>
    <cdr:sp macro="" textlink="">
      <cdr:nvSpPr>
        <cdr:cNvPr id="14" name="Прямоугольник 13"/>
        <cdr:cNvSpPr/>
      </cdr:nvSpPr>
      <cdr:spPr>
        <a:xfrm xmlns:a="http://schemas.openxmlformats.org/drawingml/2006/main">
          <a:off x="6979063" y="3787517"/>
          <a:ext cx="750370" cy="279133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accent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51,3%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D50CB-F6D8-4B78-8D73-6BF09D6FE3A8}" type="datetimeFigureOut">
              <a:rPr lang="ru-RU" smtClean="0"/>
              <a:t>27.05.2019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E0C-0C9D-4C9E-BB8B-87A1F42E05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233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D50CB-F6D8-4B78-8D73-6BF09D6FE3A8}" type="datetimeFigureOut">
              <a:rPr lang="ru-RU" smtClean="0"/>
              <a:t>27.05.2019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E0C-0C9D-4C9E-BB8B-87A1F42E05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4830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D50CB-F6D8-4B78-8D73-6BF09D6FE3A8}" type="datetimeFigureOut">
              <a:rPr lang="ru-RU" smtClean="0"/>
              <a:t>27.05.2019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E0C-0C9D-4C9E-BB8B-87A1F42E05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3933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D50CB-F6D8-4B78-8D73-6BF09D6FE3A8}" type="datetimeFigureOut">
              <a:rPr lang="ru-RU" smtClean="0"/>
              <a:t>27.05.2019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E0C-0C9D-4C9E-BB8B-87A1F42E05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2065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D50CB-F6D8-4B78-8D73-6BF09D6FE3A8}" type="datetimeFigureOut">
              <a:rPr lang="ru-RU" smtClean="0"/>
              <a:t>27.05.2019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E0C-0C9D-4C9E-BB8B-87A1F42E05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9451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D50CB-F6D8-4B78-8D73-6BF09D6FE3A8}" type="datetimeFigureOut">
              <a:rPr lang="ru-RU" smtClean="0"/>
              <a:t>27.05.2019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E0C-0C9D-4C9E-BB8B-87A1F42E05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3550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D50CB-F6D8-4B78-8D73-6BF09D6FE3A8}" type="datetimeFigureOut">
              <a:rPr lang="ru-RU" smtClean="0"/>
              <a:t>27.05.2019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E0C-0C9D-4C9E-BB8B-87A1F42E05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8569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D50CB-F6D8-4B78-8D73-6BF09D6FE3A8}" type="datetimeFigureOut">
              <a:rPr lang="ru-RU" smtClean="0"/>
              <a:t>27.05.2019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E0C-0C9D-4C9E-BB8B-87A1F42E05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0016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D50CB-F6D8-4B78-8D73-6BF09D6FE3A8}" type="datetimeFigureOut">
              <a:rPr lang="ru-RU" smtClean="0"/>
              <a:t>27.05.2019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E0C-0C9D-4C9E-BB8B-87A1F42E05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2251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D50CB-F6D8-4B78-8D73-6BF09D6FE3A8}" type="datetimeFigureOut">
              <a:rPr lang="ru-RU" smtClean="0"/>
              <a:t>27.05.2019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E0C-0C9D-4C9E-BB8B-87A1F42E05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6002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D50CB-F6D8-4B78-8D73-6BF09D6FE3A8}" type="datetimeFigureOut">
              <a:rPr lang="ru-RU" smtClean="0"/>
              <a:t>27.05.2019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E0C-0C9D-4C9E-BB8B-87A1F42E05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2668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AD50CB-F6D8-4B78-8D73-6BF09D6FE3A8}" type="datetimeFigureOut">
              <a:rPr lang="ru-RU" smtClean="0"/>
              <a:t>27.05.2019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E0C-0C9D-4C9E-BB8B-87A1F42E05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7154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11" Type="http://schemas.openxmlformats.org/officeDocument/2006/relationships/image" Target="../media/image13.jpg"/><Relationship Id="rId5" Type="http://schemas.openxmlformats.org/officeDocument/2006/relationships/image" Target="../media/image10.png"/><Relationship Id="rId10" Type="http://schemas.openxmlformats.org/officeDocument/2006/relationships/image" Target="../media/image12.jpeg"/><Relationship Id="rId4" Type="http://schemas.openxmlformats.org/officeDocument/2006/relationships/image" Target="../media/image9.png"/><Relationship Id="rId9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4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2.png"/><Relationship Id="rId7" Type="http://schemas.openxmlformats.org/officeDocument/2006/relationships/diagramLayout" Target="../diagrams/layout1.xml"/><Relationship Id="rId12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1.xml"/><Relationship Id="rId11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microsoft.com/office/2007/relationships/diagramDrawing" Target="../diagrams/drawing1.xml"/><Relationship Id="rId4" Type="http://schemas.openxmlformats.org/officeDocument/2006/relationships/image" Target="../media/image7.png"/><Relationship Id="rId9" Type="http://schemas.openxmlformats.org/officeDocument/2006/relationships/diagramColors" Target="../diagrams/colors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3" Type="http://schemas.openxmlformats.org/officeDocument/2006/relationships/image" Target="../media/image2.png"/><Relationship Id="rId7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gif"/><Relationship Id="rId4" Type="http://schemas.openxmlformats.org/officeDocument/2006/relationships/image" Target="../media/image21.png"/><Relationship Id="rId9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11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microsoft.com/office/2007/relationships/hdphoto" Target="../media/hdphoto2.wdp"/><Relationship Id="rId3" Type="http://schemas.openxmlformats.org/officeDocument/2006/relationships/image" Target="../media/image2.png"/><Relationship Id="rId7" Type="http://schemas.openxmlformats.org/officeDocument/2006/relationships/diagramData" Target="../diagrams/data2.xml"/><Relationship Id="rId12" Type="http://schemas.openxmlformats.org/officeDocument/2006/relationships/image" Target="../media/image34.png"/><Relationship Id="rId17" Type="http://schemas.microsoft.com/office/2007/relationships/hdphoto" Target="../media/hdphoto4.wdp"/><Relationship Id="rId2" Type="http://schemas.openxmlformats.org/officeDocument/2006/relationships/image" Target="../media/image1.png"/><Relationship Id="rId16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11" Type="http://schemas.microsoft.com/office/2007/relationships/diagramDrawing" Target="../diagrams/drawing2.xml"/><Relationship Id="rId5" Type="http://schemas.openxmlformats.org/officeDocument/2006/relationships/image" Target="../media/image28.png"/><Relationship Id="rId15" Type="http://schemas.microsoft.com/office/2007/relationships/hdphoto" Target="../media/hdphoto3.wdp"/><Relationship Id="rId10" Type="http://schemas.openxmlformats.org/officeDocument/2006/relationships/diagramColors" Target="../diagrams/colors2.xml"/><Relationship Id="rId4" Type="http://schemas.openxmlformats.org/officeDocument/2006/relationships/image" Target="../media/image27.png"/><Relationship Id="rId9" Type="http://schemas.openxmlformats.org/officeDocument/2006/relationships/diagramQuickStyle" Target="../diagrams/quickStyle2.xml"/><Relationship Id="rId1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.png"/><Relationship Id="rId7" Type="http://schemas.openxmlformats.org/officeDocument/2006/relationships/image" Target="../media/image4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chart" Target="../charts/chart3.xml"/><Relationship Id="rId9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2.png"/><Relationship Id="rId7" Type="http://schemas.openxmlformats.org/officeDocument/2006/relationships/image" Target="../media/image4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44.png"/><Relationship Id="rId10" Type="http://schemas.openxmlformats.org/officeDocument/2006/relationships/image" Target="../media/image48.jpeg"/><Relationship Id="rId4" Type="http://schemas.openxmlformats.org/officeDocument/2006/relationships/image" Target="../media/image11.png"/><Relationship Id="rId9" Type="http://schemas.openxmlformats.org/officeDocument/2006/relationships/image" Target="../media/image47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g"/><Relationship Id="rId3" Type="http://schemas.openxmlformats.org/officeDocument/2006/relationships/image" Target="../media/image2.png"/><Relationship Id="rId7" Type="http://schemas.openxmlformats.org/officeDocument/2006/relationships/image" Target="../media/image5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52.png"/><Relationship Id="rId5" Type="http://schemas.openxmlformats.org/officeDocument/2006/relationships/image" Target="../media/image49.png"/><Relationship Id="rId10" Type="http://schemas.openxmlformats.org/officeDocument/2006/relationships/image" Target="../media/image7.png"/><Relationship Id="rId4" Type="http://schemas.openxmlformats.org/officeDocument/2006/relationships/image" Target="../media/image37.png"/><Relationship Id="rId9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13" Type="http://schemas.openxmlformats.org/officeDocument/2006/relationships/image" Target="../media/image60.png"/><Relationship Id="rId3" Type="http://schemas.openxmlformats.org/officeDocument/2006/relationships/image" Target="../media/image2.png"/><Relationship Id="rId7" Type="http://schemas.openxmlformats.org/officeDocument/2006/relationships/image" Target="../media/image55.jpeg"/><Relationship Id="rId12" Type="http://schemas.openxmlformats.org/officeDocument/2006/relationships/image" Target="../media/image5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11" Type="http://schemas.microsoft.com/office/2007/relationships/hdphoto" Target="../media/hdphoto3.wdp"/><Relationship Id="rId5" Type="http://schemas.openxmlformats.org/officeDocument/2006/relationships/image" Target="../media/image53.png"/><Relationship Id="rId15" Type="http://schemas.openxmlformats.org/officeDocument/2006/relationships/image" Target="../media/image61.png"/><Relationship Id="rId10" Type="http://schemas.openxmlformats.org/officeDocument/2006/relationships/image" Target="../media/image58.png"/><Relationship Id="rId4" Type="http://schemas.openxmlformats.org/officeDocument/2006/relationships/image" Target="../media/image11.png"/><Relationship Id="rId9" Type="http://schemas.openxmlformats.org/officeDocument/2006/relationships/image" Target="../media/image57.jpeg"/><Relationship Id="rId14" Type="http://schemas.microsoft.com/office/2007/relationships/hdphoto" Target="../media/hdphoto5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4.xml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chart" Target="../charts/char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10" Type="http://schemas.openxmlformats.org/officeDocument/2006/relationships/image" Target="../media/image7.png"/><Relationship Id="rId4" Type="http://schemas.openxmlformats.org/officeDocument/2006/relationships/diagramData" Target="../diagrams/data3.xml"/><Relationship Id="rId9" Type="http://schemas.openxmlformats.org/officeDocument/2006/relationships/image" Target="../media/image6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eg"/><Relationship Id="rId3" Type="http://schemas.openxmlformats.org/officeDocument/2006/relationships/image" Target="../media/image2.png"/><Relationship Id="rId7" Type="http://schemas.openxmlformats.org/officeDocument/2006/relationships/image" Target="../media/image6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jpeg"/><Relationship Id="rId11" Type="http://schemas.openxmlformats.org/officeDocument/2006/relationships/image" Target="../media/image70.jpeg"/><Relationship Id="rId5" Type="http://schemas.openxmlformats.org/officeDocument/2006/relationships/image" Target="../media/image64.jpeg"/><Relationship Id="rId10" Type="http://schemas.openxmlformats.org/officeDocument/2006/relationships/image" Target="../media/image69.jpeg"/><Relationship Id="rId4" Type="http://schemas.openxmlformats.org/officeDocument/2006/relationships/image" Target="../media/image63.png"/><Relationship Id="rId9" Type="http://schemas.openxmlformats.org/officeDocument/2006/relationships/image" Target="../media/image68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2.png"/><Relationship Id="rId7" Type="http://schemas.openxmlformats.org/officeDocument/2006/relationships/image" Target="../media/image7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instagram.com/fin_upr_novoross/" TargetMode="External"/><Relationship Id="rId5" Type="http://schemas.openxmlformats.org/officeDocument/2006/relationships/image" Target="../media/image71.png"/><Relationship Id="rId10" Type="http://schemas.openxmlformats.org/officeDocument/2006/relationships/image" Target="../media/image75.png"/><Relationship Id="rId4" Type="http://schemas.openxmlformats.org/officeDocument/2006/relationships/hyperlink" Target="http://admnvrsk.ru/administratsiya/byudzhet/byudzhet-dlya-grazhdan/" TargetMode="External"/><Relationship Id="rId9" Type="http://schemas.openxmlformats.org/officeDocument/2006/relationships/image" Target="../media/image7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jpeg"/><Relationship Id="rId3" Type="http://schemas.openxmlformats.org/officeDocument/2006/relationships/image" Target="../media/image2.png"/><Relationship Id="rId7" Type="http://schemas.openxmlformats.org/officeDocument/2006/relationships/image" Target="../media/image8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png"/><Relationship Id="rId11" Type="http://schemas.openxmlformats.org/officeDocument/2006/relationships/image" Target="../media/image87.png"/><Relationship Id="rId5" Type="http://schemas.openxmlformats.org/officeDocument/2006/relationships/image" Target="../media/image81.jpeg"/><Relationship Id="rId10" Type="http://schemas.openxmlformats.org/officeDocument/2006/relationships/image" Target="../media/image86.jpeg"/><Relationship Id="rId4" Type="http://schemas.openxmlformats.org/officeDocument/2006/relationships/image" Target="../media/image80.jpeg"/><Relationship Id="rId9" Type="http://schemas.openxmlformats.org/officeDocument/2006/relationships/image" Target="../media/image85.jpeg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2.png"/><Relationship Id="rId7" Type="http://schemas.openxmlformats.org/officeDocument/2006/relationships/image" Target="../media/image9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9.jpeg"/><Relationship Id="rId11" Type="http://schemas.microsoft.com/office/2007/relationships/hdphoto" Target="../media/hdphoto7.wdp"/><Relationship Id="rId5" Type="http://schemas.openxmlformats.org/officeDocument/2006/relationships/image" Target="../media/image11.png"/><Relationship Id="rId10" Type="http://schemas.openxmlformats.org/officeDocument/2006/relationships/image" Target="../media/image92.png"/><Relationship Id="rId4" Type="http://schemas.openxmlformats.org/officeDocument/2006/relationships/image" Target="../media/image88.png"/><Relationship Id="rId9" Type="http://schemas.openxmlformats.org/officeDocument/2006/relationships/image" Target="../media/image9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0" y="0"/>
            <a:ext cx="12192001" cy="6858000"/>
            <a:chOff x="0" y="0"/>
            <a:chExt cx="12192001" cy="6858000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7357"/>
            <a:stretch/>
          </p:blipFill>
          <p:spPr>
            <a:xfrm>
              <a:off x="0" y="0"/>
              <a:ext cx="6418217" cy="6858000"/>
            </a:xfrm>
            <a:prstGeom prst="rect">
              <a:avLst/>
            </a:prstGeom>
          </p:spPr>
        </p:pic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428" b="22666"/>
            <a:stretch/>
          </p:blipFill>
          <p:spPr>
            <a:xfrm>
              <a:off x="9805851" y="0"/>
              <a:ext cx="2386150" cy="5303520"/>
            </a:xfrm>
            <a:prstGeom prst="rect">
              <a:avLst/>
            </a:prstGeom>
          </p:spPr>
        </p:pic>
      </p:grpSp>
      <p:grpSp>
        <p:nvGrpSpPr>
          <p:cNvPr id="45" name="Группа 44"/>
          <p:cNvGrpSpPr/>
          <p:nvPr/>
        </p:nvGrpSpPr>
        <p:grpSpPr>
          <a:xfrm>
            <a:off x="9799416" y="4908835"/>
            <a:ext cx="2771316" cy="1955438"/>
            <a:chOff x="9799416" y="4908835"/>
            <a:chExt cx="2771316" cy="1955438"/>
          </a:xfrm>
        </p:grpSpPr>
        <p:pic>
          <p:nvPicPr>
            <p:cNvPr id="39" name="Рисунок 3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428" t="71487" r="6302"/>
            <a:stretch/>
          </p:blipFill>
          <p:spPr>
            <a:xfrm>
              <a:off x="9799416" y="4908835"/>
              <a:ext cx="1617849" cy="1955438"/>
            </a:xfrm>
            <a:prstGeom prst="rect">
              <a:avLst/>
            </a:prstGeom>
          </p:spPr>
        </p:pic>
        <p:pic>
          <p:nvPicPr>
            <p:cNvPr id="44" name="Рисунок 4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0972638" y="5695945"/>
              <a:ext cx="1598094" cy="925183"/>
            </a:xfrm>
            <a:prstGeom prst="rect">
              <a:avLst/>
            </a:prstGeom>
          </p:spPr>
        </p:pic>
      </p:grpSp>
      <p:sp>
        <p:nvSpPr>
          <p:cNvPr id="8" name="Прямоугольник 7"/>
          <p:cNvSpPr/>
          <p:nvPr/>
        </p:nvSpPr>
        <p:spPr>
          <a:xfrm>
            <a:off x="1193074" y="1131710"/>
            <a:ext cx="8717280" cy="224676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бюджета для граждан</a:t>
            </a:r>
          </a:p>
          <a:p>
            <a:pPr algn="ctr"/>
            <a:r>
              <a:rPr lang="ru-RU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Номинация:</a:t>
            </a:r>
            <a:endParaRPr lang="ru-RU" sz="32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004619" y="3473337"/>
            <a:ext cx="8106032" cy="1754326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prstTxWarp prst="textPlain">
              <a:avLst/>
            </a:prstTxWarp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муниципального образования </a:t>
            </a: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 Новороссийск в вопросах и ответах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0735" y="5562813"/>
            <a:ext cx="5554854" cy="120032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ru-RU" sz="2400" b="1" dirty="0" smtClean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 ученица МБУ СОШ №26</a:t>
            </a:r>
          </a:p>
          <a:p>
            <a:r>
              <a:rPr lang="ru-RU" sz="2400" b="1" dirty="0" smtClean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Калинина Алика Алексеевна </a:t>
            </a:r>
          </a:p>
          <a:p>
            <a:r>
              <a:rPr lang="ru-RU" sz="2400" b="1" dirty="0" smtClean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г. Новороссийск, 2019 год</a:t>
            </a:r>
            <a:endParaRPr lang="ru-RU" sz="2400" b="1" dirty="0">
              <a:ln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9372" y="2485908"/>
            <a:ext cx="1799897" cy="283786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49" y="1404425"/>
            <a:ext cx="1991270" cy="3823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656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/>
          <p:cNvSpPr/>
          <p:nvPr/>
        </p:nvSpPr>
        <p:spPr>
          <a:xfrm>
            <a:off x="5026291" y="4709708"/>
            <a:ext cx="6687654" cy="1440000"/>
          </a:xfrm>
          <a:prstGeom prst="rect">
            <a:avLst/>
          </a:prstGeom>
          <a:solidFill>
            <a:srgbClr val="98AA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5026292" y="3269713"/>
            <a:ext cx="6687653" cy="1440000"/>
          </a:xfrm>
          <a:prstGeom prst="rect">
            <a:avLst/>
          </a:prstGeom>
          <a:solidFill>
            <a:srgbClr val="6EB1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5026293" y="1829712"/>
            <a:ext cx="6687652" cy="1440000"/>
          </a:xfrm>
          <a:prstGeom prst="rect">
            <a:avLst/>
          </a:prstGeom>
          <a:solidFill>
            <a:srgbClr val="D0B7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62013" y="1829708"/>
            <a:ext cx="4564279" cy="4320000"/>
          </a:xfrm>
          <a:prstGeom prst="rect">
            <a:avLst/>
          </a:prstGeom>
          <a:solidFill>
            <a:srgbClr val="8A83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805" b="68254"/>
          <a:stretch/>
        </p:blipFill>
        <p:spPr>
          <a:xfrm>
            <a:off x="3915" y="0"/>
            <a:ext cx="4864176" cy="2177143"/>
          </a:xfrm>
          <a:prstGeom prst="rect">
            <a:avLst/>
          </a:prstGeom>
          <a:effectLst/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575" t="1" r="91" b="52156"/>
          <a:stretch/>
        </p:blipFill>
        <p:spPr>
          <a:xfrm rot="5400000">
            <a:off x="9667547" y="4333547"/>
            <a:ext cx="1767839" cy="3281067"/>
          </a:xfrm>
          <a:prstGeom prst="rect">
            <a:avLst/>
          </a:prstGeom>
          <a:effectLst/>
        </p:spPr>
      </p:pic>
      <p:sp>
        <p:nvSpPr>
          <p:cNvPr id="8" name="Прямоугольник 7"/>
          <p:cNvSpPr/>
          <p:nvPr/>
        </p:nvSpPr>
        <p:spPr>
          <a:xfrm>
            <a:off x="569037" y="4786334"/>
            <a:ext cx="42558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spc="-100" dirty="0">
                <a:latin typeface="Arial" panose="020B0604020202020204" pitchFamily="34" charset="0"/>
                <a:cs typeface="Arial" panose="020B0604020202020204" pitchFamily="34" charset="0"/>
              </a:rPr>
              <a:t>Бюджет муниципального образования предназначен для исполнения расходных обязательств муниципального образования.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7018156" y="2110470"/>
            <a:ext cx="453828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денежных фондов, являющихся финансовым обеспечением деятельности органов власти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7036736" y="3524282"/>
            <a:ext cx="33869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и использование денежных фондов между </a:t>
            </a:r>
            <a:r>
              <a:rPr lang="ru-RU" spc="-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отраслями</a:t>
            </a:r>
            <a:endParaRPr lang="ru-RU" spc="-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018156" y="4971809"/>
            <a:ext cx="319491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за ФХД учреждений подведомственных местным органам власти</a:t>
            </a:r>
          </a:p>
        </p:txBody>
      </p:sp>
      <p:sp>
        <p:nvSpPr>
          <p:cNvPr id="22" name="Стрелка вправо 21"/>
          <p:cNvSpPr/>
          <p:nvPr/>
        </p:nvSpPr>
        <p:spPr>
          <a:xfrm>
            <a:off x="5026290" y="1829712"/>
            <a:ext cx="1852243" cy="1440000"/>
          </a:xfrm>
          <a:prstGeom prst="rightArrow">
            <a:avLst>
              <a:gd name="adj1" fmla="val 50000"/>
              <a:gd name="adj2" fmla="val 93447"/>
            </a:avLst>
          </a:prstGeom>
          <a:solidFill>
            <a:srgbClr val="8A83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право 22"/>
          <p:cNvSpPr/>
          <p:nvPr/>
        </p:nvSpPr>
        <p:spPr>
          <a:xfrm>
            <a:off x="5018570" y="3260086"/>
            <a:ext cx="1852243" cy="1440000"/>
          </a:xfrm>
          <a:prstGeom prst="rightArrow">
            <a:avLst>
              <a:gd name="adj1" fmla="val 50000"/>
              <a:gd name="adj2" fmla="val 93447"/>
            </a:avLst>
          </a:prstGeom>
          <a:solidFill>
            <a:srgbClr val="8A83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право 23"/>
          <p:cNvSpPr/>
          <p:nvPr/>
        </p:nvSpPr>
        <p:spPr>
          <a:xfrm>
            <a:off x="5016536" y="4713087"/>
            <a:ext cx="1852243" cy="1440000"/>
          </a:xfrm>
          <a:prstGeom prst="rightArrow">
            <a:avLst>
              <a:gd name="adj1" fmla="val 50000"/>
              <a:gd name="adj2" fmla="val 93447"/>
            </a:avLst>
          </a:prstGeom>
          <a:solidFill>
            <a:srgbClr val="8A83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98934">
            <a:off x="946671" y="1982905"/>
            <a:ext cx="3303500" cy="2722628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28" name="Рисунок 2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428" b="22666"/>
          <a:stretch/>
        </p:blipFill>
        <p:spPr>
          <a:xfrm>
            <a:off x="9824220" y="0"/>
            <a:ext cx="2386150" cy="5303520"/>
          </a:xfrm>
          <a:prstGeom prst="rect">
            <a:avLst/>
          </a:prstGeom>
        </p:spPr>
      </p:pic>
      <p:sp>
        <p:nvSpPr>
          <p:cNvPr id="29" name="Прямоугольник 28"/>
          <p:cNvSpPr/>
          <p:nvPr/>
        </p:nvSpPr>
        <p:spPr>
          <a:xfrm>
            <a:off x="4801843" y="123028"/>
            <a:ext cx="61135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бюджет муниципального </a:t>
            </a:r>
            <a:r>
              <a:rPr lang="ru-RU" sz="3200" dirty="0" smtClean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</a:t>
            </a:r>
            <a:endParaRPr lang="ru-RU" sz="3200" dirty="0">
              <a:ln w="22225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5"/>
          <a:srcRect r="45098"/>
          <a:stretch/>
        </p:blipFill>
        <p:spPr>
          <a:xfrm>
            <a:off x="9714882" y="81567"/>
            <a:ext cx="996385" cy="1367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156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0" y="0"/>
            <a:ext cx="12192001" cy="6858000"/>
            <a:chOff x="0" y="0"/>
            <a:chExt cx="12192001" cy="6858000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7357"/>
            <a:stretch/>
          </p:blipFill>
          <p:spPr>
            <a:xfrm>
              <a:off x="0" y="0"/>
              <a:ext cx="6418217" cy="6858000"/>
            </a:xfrm>
            <a:prstGeom prst="rect">
              <a:avLst/>
            </a:prstGeom>
          </p:spPr>
        </p:pic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428" b="22666"/>
            <a:stretch/>
          </p:blipFill>
          <p:spPr>
            <a:xfrm>
              <a:off x="9805851" y="0"/>
              <a:ext cx="2386150" cy="5303520"/>
            </a:xfrm>
            <a:prstGeom prst="rect">
              <a:avLst/>
            </a:prstGeom>
          </p:spPr>
        </p:pic>
      </p:grpSp>
      <p:sp>
        <p:nvSpPr>
          <p:cNvPr id="5" name="Заголовок 1"/>
          <p:cNvSpPr txBox="1">
            <a:spLocks/>
          </p:cNvSpPr>
          <p:nvPr/>
        </p:nvSpPr>
        <p:spPr>
          <a:xfrm>
            <a:off x="4137902" y="-69305"/>
            <a:ext cx="6095096" cy="106089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dirty="0" smtClean="0">
                <a:ln w="22225">
                  <a:solidFill>
                    <a:schemeClr val="tx1"/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Из чего состоит бюджет </a:t>
            </a:r>
          </a:p>
          <a:p>
            <a:pPr algn="ctr"/>
            <a:r>
              <a:rPr lang="ru-RU" sz="3600" dirty="0" smtClean="0">
                <a:ln w="22225">
                  <a:solidFill>
                    <a:schemeClr val="tx1"/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образования</a:t>
            </a:r>
            <a:endParaRPr lang="ru-RU" sz="3600" dirty="0">
              <a:ln w="22225">
                <a:solidFill>
                  <a:schemeClr val="tx1"/>
                </a:solidFill>
                <a:prstDash val="solid"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4" name="Группа 13"/>
          <p:cNvGrpSpPr/>
          <p:nvPr/>
        </p:nvGrpSpPr>
        <p:grpSpPr>
          <a:xfrm flipH="1">
            <a:off x="9914462" y="-56363"/>
            <a:ext cx="2707228" cy="2656053"/>
            <a:chOff x="1712322" y="540594"/>
            <a:chExt cx="2725894" cy="3263538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79999" y="540594"/>
              <a:ext cx="2458217" cy="2888406"/>
            </a:xfrm>
            <a:prstGeom prst="rect">
              <a:avLst/>
            </a:prstGeom>
          </p:spPr>
        </p:pic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12322" y="1899132"/>
              <a:ext cx="1905000" cy="1905000"/>
            </a:xfrm>
            <a:prstGeom prst="rect">
              <a:avLst/>
            </a:prstGeom>
          </p:spPr>
        </p:pic>
        <p:pic>
          <p:nvPicPr>
            <p:cNvPr id="13" name="Рисунок 12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74823" b="87943" l="39167" r="52917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321" t="74184" r="47279" b="12550"/>
            <a:stretch/>
          </p:blipFill>
          <p:spPr>
            <a:xfrm>
              <a:off x="2973226" y="2660043"/>
              <a:ext cx="304800" cy="383178"/>
            </a:xfrm>
            <a:prstGeom prst="rect">
              <a:avLst/>
            </a:prstGeom>
          </p:spPr>
        </p:pic>
      </p:grpSp>
      <p:pic>
        <p:nvPicPr>
          <p:cNvPr id="15" name="Рисунок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88480" y="2220042"/>
            <a:ext cx="6042366" cy="2926724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 rot="530975">
            <a:off x="8139932" y="2958930"/>
            <a:ext cx="352131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состоит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доходной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расходной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частей и источников внутреннего финансирования бюджета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4248781" y="5045257"/>
            <a:ext cx="347667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расходы равны доходам, то бюджет сбалансирован.</a:t>
            </a:r>
          </a:p>
        </p:txBody>
      </p:sp>
      <p:pic>
        <p:nvPicPr>
          <p:cNvPr id="35" name="Рисунок 34"/>
          <p:cNvPicPr>
            <a:picLocks noChangeAspect="1"/>
          </p:cNvPicPr>
          <p:nvPr/>
        </p:nvPicPr>
        <p:blipFill rotWithShape="1">
          <a:blip r:embed="rId8"/>
          <a:srcRect r="45098"/>
          <a:stretch/>
        </p:blipFill>
        <p:spPr>
          <a:xfrm>
            <a:off x="11341255" y="1410615"/>
            <a:ext cx="608592" cy="835389"/>
          </a:xfrm>
          <a:prstGeom prst="rect">
            <a:avLst/>
          </a:prstGeom>
        </p:spPr>
      </p:pic>
      <p:grpSp>
        <p:nvGrpSpPr>
          <p:cNvPr id="45" name="Группа 44"/>
          <p:cNvGrpSpPr/>
          <p:nvPr/>
        </p:nvGrpSpPr>
        <p:grpSpPr>
          <a:xfrm>
            <a:off x="9799416" y="4908835"/>
            <a:ext cx="2771316" cy="1955438"/>
            <a:chOff x="9799416" y="4908835"/>
            <a:chExt cx="2771316" cy="1955438"/>
          </a:xfrm>
        </p:grpSpPr>
        <p:pic>
          <p:nvPicPr>
            <p:cNvPr id="39" name="Рисунок 3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428" t="71487" r="6302"/>
            <a:stretch/>
          </p:blipFill>
          <p:spPr>
            <a:xfrm>
              <a:off x="9799416" y="4908835"/>
              <a:ext cx="1617849" cy="1955438"/>
            </a:xfrm>
            <a:prstGeom prst="rect">
              <a:avLst/>
            </a:prstGeom>
          </p:spPr>
        </p:pic>
        <p:pic>
          <p:nvPicPr>
            <p:cNvPr id="44" name="Рисунок 43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0972638" y="5695945"/>
              <a:ext cx="1598094" cy="925183"/>
            </a:xfrm>
            <a:prstGeom prst="rect">
              <a:avLst/>
            </a:prstGeom>
          </p:spPr>
        </p:pic>
      </p:grpSp>
      <p:sp>
        <p:nvSpPr>
          <p:cNvPr id="6" name="Прямоугольник 5"/>
          <p:cNvSpPr/>
          <p:nvPr/>
        </p:nvSpPr>
        <p:spPr>
          <a:xfrm>
            <a:off x="4137902" y="3472592"/>
            <a:ext cx="378456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доходы больше расходов, то наблюдается профицит бюджета.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999040" y="1995666"/>
            <a:ext cx="397615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расходы больше доходов, то наблюдается дефицит бюджета.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1168303" y="3121701"/>
            <a:ext cx="514267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1168303" y="4700400"/>
            <a:ext cx="514267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1168303" y="6361632"/>
            <a:ext cx="514267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0798" y="2178220"/>
            <a:ext cx="592591" cy="592591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7511" y="1824954"/>
            <a:ext cx="1017572" cy="1017572"/>
          </a:xfrm>
          <a:prstGeom prst="rect">
            <a:avLst/>
          </a:prstGeom>
        </p:spPr>
      </p:pic>
      <p:pic>
        <p:nvPicPr>
          <p:cNvPr id="41" name="Рисунок 4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356" y="5137231"/>
            <a:ext cx="1017572" cy="1017572"/>
          </a:xfrm>
          <a:prstGeom prst="rect">
            <a:avLst/>
          </a:prstGeom>
        </p:spPr>
      </p:pic>
      <p:pic>
        <p:nvPicPr>
          <p:cNvPr id="42" name="Рисунок 4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314" y="5137231"/>
            <a:ext cx="1017572" cy="1017572"/>
          </a:xfrm>
          <a:prstGeom prst="rect">
            <a:avLst/>
          </a:prstGeom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107" y="3445792"/>
            <a:ext cx="1017572" cy="1017572"/>
          </a:xfrm>
          <a:prstGeom prst="rect">
            <a:avLst/>
          </a:prstGeom>
        </p:spPr>
      </p:pic>
      <p:pic>
        <p:nvPicPr>
          <p:cNvPr id="50" name="Рисунок 4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4854" y="3839985"/>
            <a:ext cx="592591" cy="592591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267062" y="5153258"/>
            <a:ext cx="50687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317527" y="3566426"/>
            <a:ext cx="50687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278343" y="1980277"/>
            <a:ext cx="50687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89512" y="2734330"/>
            <a:ext cx="7904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052856" y="4367527"/>
            <a:ext cx="7904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958446" y="6031937"/>
            <a:ext cx="7904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151092" y="2763726"/>
            <a:ext cx="847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3057411" y="4351325"/>
            <a:ext cx="847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3159702" y="6058737"/>
            <a:ext cx="847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2994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0" y="0"/>
            <a:ext cx="12192001" cy="6858000"/>
            <a:chOff x="0" y="0"/>
            <a:chExt cx="12192001" cy="6858000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7357"/>
            <a:stretch/>
          </p:blipFill>
          <p:spPr>
            <a:xfrm>
              <a:off x="0" y="0"/>
              <a:ext cx="6418217" cy="6858000"/>
            </a:xfrm>
            <a:prstGeom prst="rect">
              <a:avLst/>
            </a:prstGeom>
          </p:spPr>
        </p:pic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428" b="22666"/>
            <a:stretch/>
          </p:blipFill>
          <p:spPr>
            <a:xfrm>
              <a:off x="9805851" y="0"/>
              <a:ext cx="2386150" cy="5303520"/>
            </a:xfrm>
            <a:prstGeom prst="rect">
              <a:avLst/>
            </a:prstGeom>
          </p:spPr>
        </p:pic>
      </p:grpSp>
      <p:grpSp>
        <p:nvGrpSpPr>
          <p:cNvPr id="45" name="Группа 44"/>
          <p:cNvGrpSpPr/>
          <p:nvPr/>
        </p:nvGrpSpPr>
        <p:grpSpPr>
          <a:xfrm>
            <a:off x="9799416" y="4908835"/>
            <a:ext cx="2771316" cy="1955438"/>
            <a:chOff x="9799416" y="4908835"/>
            <a:chExt cx="2771316" cy="1955438"/>
          </a:xfrm>
        </p:grpSpPr>
        <p:pic>
          <p:nvPicPr>
            <p:cNvPr id="39" name="Рисунок 3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428" t="71487" r="6302"/>
            <a:stretch/>
          </p:blipFill>
          <p:spPr>
            <a:xfrm>
              <a:off x="9799416" y="4908835"/>
              <a:ext cx="1617849" cy="1955438"/>
            </a:xfrm>
            <a:prstGeom prst="rect">
              <a:avLst/>
            </a:prstGeom>
          </p:spPr>
        </p:pic>
        <p:pic>
          <p:nvPicPr>
            <p:cNvPr id="44" name="Рисунок 4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0972638" y="5695945"/>
              <a:ext cx="1598094" cy="925183"/>
            </a:xfrm>
            <a:prstGeom prst="rect">
              <a:avLst/>
            </a:prstGeom>
          </p:spPr>
        </p:pic>
      </p:grpSp>
      <p:sp>
        <p:nvSpPr>
          <p:cNvPr id="36" name="Заголовок 1"/>
          <p:cNvSpPr txBox="1">
            <a:spLocks/>
          </p:cNvSpPr>
          <p:nvPr/>
        </p:nvSpPr>
        <p:spPr>
          <a:xfrm>
            <a:off x="5276311" y="103280"/>
            <a:ext cx="5845619" cy="106089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доходы </a:t>
            </a:r>
            <a:r>
              <a:rPr lang="ru-RU" sz="3600" dirty="0" smtClean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образования</a:t>
            </a:r>
            <a:endParaRPr lang="ru-RU" sz="3600" dirty="0">
              <a:ln w="22225">
                <a:solidFill>
                  <a:schemeClr val="tx1"/>
                </a:solidFill>
                <a:prstDash val="solid"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" name="Группа 7"/>
          <p:cNvGrpSpPr/>
          <p:nvPr/>
        </p:nvGrpSpPr>
        <p:grpSpPr>
          <a:xfrm flipH="1">
            <a:off x="6769803" y="1490213"/>
            <a:ext cx="5915598" cy="4334071"/>
            <a:chOff x="-341770" y="1143689"/>
            <a:chExt cx="6150387" cy="2881980"/>
          </a:xfrm>
        </p:grpSpPr>
        <p:pic>
          <p:nvPicPr>
            <p:cNvPr id="37" name="Рисунок 3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1770" y="1143689"/>
              <a:ext cx="6150387" cy="2881980"/>
            </a:xfrm>
            <a:prstGeom prst="rect">
              <a:avLst/>
            </a:prstGeom>
          </p:spPr>
        </p:pic>
        <p:sp>
          <p:nvSpPr>
            <p:cNvPr id="6" name="Прямоугольник 5"/>
            <p:cNvSpPr/>
            <p:nvPr/>
          </p:nvSpPr>
          <p:spPr>
            <a:xfrm rot="21061602">
              <a:off x="928860" y="1871164"/>
              <a:ext cx="3725349" cy="14940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0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Доходы бюджета </a:t>
              </a:r>
              <a:r>
                <a:rPr lang="ru-RU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– </a:t>
              </a:r>
              <a:r>
                <a:rPr lang="ru-RU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поступающие в бюджет денежные средства, за исключением средств, являющихся источником финансирования дефицита бюджета. </a:t>
              </a:r>
            </a:p>
          </p:txBody>
        </p:sp>
      </p:grpSp>
      <p:sp>
        <p:nvSpPr>
          <p:cNvPr id="38" name="TextBox 37"/>
          <p:cNvSpPr txBox="1"/>
          <p:nvPr/>
        </p:nvSpPr>
        <p:spPr>
          <a:xfrm rot="665081">
            <a:off x="10012221" y="4945967"/>
            <a:ext cx="1466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ст.6 БК РФ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8098" y="4172485"/>
            <a:ext cx="1546398" cy="2660469"/>
          </a:xfrm>
          <a:prstGeom prst="rect">
            <a:avLst/>
          </a:prstGeom>
        </p:spPr>
      </p:pic>
      <p:pic>
        <p:nvPicPr>
          <p:cNvPr id="51" name="Рисунок 50"/>
          <p:cNvPicPr>
            <a:picLocks noChangeAspect="1"/>
          </p:cNvPicPr>
          <p:nvPr/>
        </p:nvPicPr>
        <p:blipFill rotWithShape="1">
          <a:blip r:embed="rId6"/>
          <a:srcRect r="45098"/>
          <a:stretch/>
        </p:blipFill>
        <p:spPr>
          <a:xfrm>
            <a:off x="9886879" y="280090"/>
            <a:ext cx="996385" cy="1367697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259074" y="790399"/>
            <a:ext cx="57444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 algn="ctr">
              <a:spcBef>
                <a:spcPct val="0"/>
              </a:spcBef>
              <a:buFontTx/>
              <a:buNone/>
            </a:pPr>
            <a:r>
              <a:rPr lang="ru-RU" altLang="ru-RU" sz="2800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Динамика собственных доходов </a:t>
            </a:r>
            <a:r>
              <a:rPr lang="ru-RU" altLang="ru-RU" sz="2800" dirty="0" smtClean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бюджета</a:t>
            </a:r>
            <a:endParaRPr lang="ru-RU" altLang="ru-RU" sz="2800" dirty="0">
              <a:ln w="22225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graphicFrame>
        <p:nvGraphicFramePr>
          <p:cNvPr id="20" name="Диаграмма 19"/>
          <p:cNvGraphicFramePr/>
          <p:nvPr>
            <p:extLst>
              <p:ext uri="{D42A27DB-BD31-4B8C-83A1-F6EECF244321}">
                <p14:modId xmlns:p14="http://schemas.microsoft.com/office/powerpoint/2010/main" val="2738636062"/>
              </p:ext>
            </p:extLst>
          </p:nvPr>
        </p:nvGraphicFramePr>
        <p:xfrm>
          <a:off x="-56628" y="1643692"/>
          <a:ext cx="7854879" cy="52143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2178565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0" y="0"/>
            <a:ext cx="12192001" cy="6858000"/>
            <a:chOff x="0" y="0"/>
            <a:chExt cx="12192001" cy="6858000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7357"/>
            <a:stretch/>
          </p:blipFill>
          <p:spPr>
            <a:xfrm>
              <a:off x="0" y="0"/>
              <a:ext cx="6418217" cy="6858000"/>
            </a:xfrm>
            <a:prstGeom prst="rect">
              <a:avLst/>
            </a:prstGeom>
          </p:spPr>
        </p:pic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428" b="22666"/>
            <a:stretch/>
          </p:blipFill>
          <p:spPr>
            <a:xfrm>
              <a:off x="9805851" y="0"/>
              <a:ext cx="2386150" cy="5303520"/>
            </a:xfrm>
            <a:prstGeom prst="rect">
              <a:avLst/>
            </a:prstGeom>
          </p:spPr>
        </p:pic>
      </p:grpSp>
      <p:grpSp>
        <p:nvGrpSpPr>
          <p:cNvPr id="45" name="Группа 44"/>
          <p:cNvGrpSpPr/>
          <p:nvPr/>
        </p:nvGrpSpPr>
        <p:grpSpPr>
          <a:xfrm>
            <a:off x="9799416" y="4908835"/>
            <a:ext cx="2771316" cy="1955438"/>
            <a:chOff x="9799416" y="4908835"/>
            <a:chExt cx="2771316" cy="1955438"/>
          </a:xfrm>
        </p:grpSpPr>
        <p:pic>
          <p:nvPicPr>
            <p:cNvPr id="39" name="Рисунок 3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428" t="71487" r="6302"/>
            <a:stretch/>
          </p:blipFill>
          <p:spPr>
            <a:xfrm>
              <a:off x="9799416" y="4908835"/>
              <a:ext cx="1617849" cy="1955438"/>
            </a:xfrm>
            <a:prstGeom prst="rect">
              <a:avLst/>
            </a:prstGeom>
          </p:spPr>
        </p:pic>
        <p:pic>
          <p:nvPicPr>
            <p:cNvPr id="44" name="Рисунок 4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0972638" y="5695945"/>
              <a:ext cx="1598094" cy="925183"/>
            </a:xfrm>
            <a:prstGeom prst="rect">
              <a:avLst/>
            </a:prstGeom>
          </p:spPr>
        </p:pic>
      </p:grpSp>
      <p:sp>
        <p:nvSpPr>
          <p:cNvPr id="8" name="Заголовок 1"/>
          <p:cNvSpPr txBox="1">
            <a:spLocks/>
          </p:cNvSpPr>
          <p:nvPr/>
        </p:nvSpPr>
        <p:spPr>
          <a:xfrm>
            <a:off x="4762721" y="0"/>
            <a:ext cx="5845619" cy="106089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dirty="0" smtClean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чего формируются </a:t>
            </a:r>
          </a:p>
          <a:p>
            <a:pPr algn="ctr"/>
            <a:r>
              <a:rPr lang="ru-RU" sz="3600" dirty="0" smtClean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</a:t>
            </a:r>
            <a:endParaRPr lang="ru-RU" sz="3600" dirty="0">
              <a:ln w="22225">
                <a:solidFill>
                  <a:schemeClr val="tx1"/>
                </a:solidFill>
                <a:prstDash val="solid"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/>
          <a:srcRect r="45098"/>
          <a:stretch/>
        </p:blipFill>
        <p:spPr>
          <a:xfrm>
            <a:off x="9155359" y="432321"/>
            <a:ext cx="996385" cy="136769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4030" flipH="1">
            <a:off x="9453265" y="-5207"/>
            <a:ext cx="2440609" cy="2790942"/>
          </a:xfrm>
          <a:prstGeom prst="rect">
            <a:avLst/>
          </a:prstGeom>
        </p:spPr>
      </p:pic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589390784"/>
              </p:ext>
            </p:extLst>
          </p:nvPr>
        </p:nvGraphicFramePr>
        <p:xfrm>
          <a:off x="8844" y="756118"/>
          <a:ext cx="9583639" cy="6193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24" name="Рисунок 2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644" y="2240502"/>
            <a:ext cx="3365340" cy="3553097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10090" y="1679424"/>
            <a:ext cx="1831502" cy="448786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84615" y="6311076"/>
            <a:ext cx="8489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08409" y="4802246"/>
            <a:ext cx="8489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108296" y="2761209"/>
            <a:ext cx="8489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93752" y="6285551"/>
            <a:ext cx="8489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34982" y="4668221"/>
            <a:ext cx="8489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100%</a:t>
            </a:r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2491674" y="4989846"/>
            <a:ext cx="3243" cy="2272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104730" y="5103465"/>
            <a:ext cx="8026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НВОС</a:t>
            </a:r>
            <a:endParaRPr lang="ru-RU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112170" y="5384834"/>
            <a:ext cx="8489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55/45</a:t>
            </a:r>
            <a:r>
              <a:rPr lang="ru-RU" sz="1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16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450305" y="2695877"/>
            <a:ext cx="8489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22/78</a:t>
            </a:r>
            <a:r>
              <a:rPr lang="ru-RU" sz="1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16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479024" y="1790676"/>
            <a:ext cx="8489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5/95%</a:t>
            </a:r>
            <a:endParaRPr lang="ru-RU" sz="16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054737" y="1978552"/>
            <a:ext cx="106407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городской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6141858" y="2969588"/>
            <a:ext cx="106407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городской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2968845" y="2949784"/>
            <a:ext cx="106407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городской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7464986" y="5017690"/>
            <a:ext cx="106407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городской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4134061" y="6502136"/>
            <a:ext cx="106407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городской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6408271" y="6511131"/>
            <a:ext cx="106407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городской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1696605" y="5590984"/>
            <a:ext cx="106407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городской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1346535" y="4892945"/>
            <a:ext cx="106407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городской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2" name="Таблица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3274735"/>
              </p:ext>
            </p:extLst>
          </p:nvPr>
        </p:nvGraphicFramePr>
        <p:xfrm>
          <a:off x="7512582" y="2625510"/>
          <a:ext cx="4602709" cy="1707569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2026054"/>
                <a:gridCol w="856648"/>
                <a:gridCol w="856649"/>
                <a:gridCol w="863358"/>
              </a:tblGrid>
              <a:tr h="549329"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</a:p>
                  </a:txBody>
                  <a:tcPr anchor="ctr"/>
                </a:tc>
              </a:tr>
              <a:tr h="388321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Консолидированный бюджет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26 505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30 788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32 228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16443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т.ч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городской</a:t>
                      </a:r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бюджет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7 241</a:t>
                      </a:r>
                      <a:endParaRPr lang="ru-RU" sz="16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8 270</a:t>
                      </a:r>
                      <a:endParaRPr lang="ru-RU" sz="16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7 177</a:t>
                      </a:r>
                      <a:endParaRPr lang="ru-RU" sz="16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43" name="Прямоугольник 42"/>
          <p:cNvSpPr/>
          <p:nvPr/>
        </p:nvSpPr>
        <p:spPr>
          <a:xfrm>
            <a:off x="11159870" y="2347884"/>
            <a:ext cx="10256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млн.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9216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0" y="0"/>
            <a:ext cx="12192001" cy="6858000"/>
            <a:chOff x="0" y="0"/>
            <a:chExt cx="12192001" cy="6858000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7357"/>
            <a:stretch/>
          </p:blipFill>
          <p:spPr>
            <a:xfrm>
              <a:off x="0" y="0"/>
              <a:ext cx="6418217" cy="6858000"/>
            </a:xfrm>
            <a:prstGeom prst="rect">
              <a:avLst/>
            </a:prstGeom>
          </p:spPr>
        </p:pic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428" b="22666"/>
            <a:stretch/>
          </p:blipFill>
          <p:spPr>
            <a:xfrm>
              <a:off x="9805851" y="0"/>
              <a:ext cx="2386150" cy="5303520"/>
            </a:xfrm>
            <a:prstGeom prst="rect">
              <a:avLst/>
            </a:prstGeom>
          </p:spPr>
        </p:pic>
      </p:grpSp>
      <p:grpSp>
        <p:nvGrpSpPr>
          <p:cNvPr id="45" name="Группа 44"/>
          <p:cNvGrpSpPr/>
          <p:nvPr/>
        </p:nvGrpSpPr>
        <p:grpSpPr>
          <a:xfrm>
            <a:off x="9799416" y="4908835"/>
            <a:ext cx="2771316" cy="1955438"/>
            <a:chOff x="9799416" y="4908835"/>
            <a:chExt cx="2771316" cy="1955438"/>
          </a:xfrm>
        </p:grpSpPr>
        <p:pic>
          <p:nvPicPr>
            <p:cNvPr id="39" name="Рисунок 3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428" t="71487" r="6302"/>
            <a:stretch/>
          </p:blipFill>
          <p:spPr>
            <a:xfrm>
              <a:off x="9799416" y="4908835"/>
              <a:ext cx="1617849" cy="1955438"/>
            </a:xfrm>
            <a:prstGeom prst="rect">
              <a:avLst/>
            </a:prstGeom>
          </p:spPr>
        </p:pic>
        <p:pic>
          <p:nvPicPr>
            <p:cNvPr id="44" name="Рисунок 4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0972638" y="5695945"/>
              <a:ext cx="1598094" cy="925183"/>
            </a:xfrm>
            <a:prstGeom prst="rect">
              <a:avLst/>
            </a:prstGeom>
          </p:spPr>
        </p:pic>
      </p:grpSp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0290" y="1790467"/>
            <a:ext cx="3688781" cy="33744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137994" y="111582"/>
            <a:ext cx="39416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4 новых </a:t>
            </a:r>
          </a:p>
          <a:p>
            <a:pPr algn="ctr"/>
            <a:r>
              <a:rPr lang="ru-RU" sz="3600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источника доходов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948991" y="2724253"/>
            <a:ext cx="48855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Платное парковочное пространство на территории муниципального образования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979502" y="3452949"/>
            <a:ext cx="521249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проекта по установке опор наружного освещения, используемых по двойному назначению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6960933" y="1672335"/>
            <a:ext cx="52310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Взимание платы по договорам по приему(сбору) поверхностных сточных и дренажных вод в систему ливневой канализации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6997652" y="4450398"/>
            <a:ext cx="48670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на платной основе мест для создания семейных (родовых) захоронений</a:t>
            </a: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7051008" y="2653152"/>
            <a:ext cx="4493417" cy="0"/>
          </a:xfrm>
          <a:prstGeom prst="line">
            <a:avLst/>
          </a:prstGeom>
          <a:ln w="22225"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7069155" y="3404949"/>
            <a:ext cx="5122845" cy="21687"/>
          </a:xfrm>
          <a:prstGeom prst="line">
            <a:avLst/>
          </a:prstGeom>
          <a:ln w="22225"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7069155" y="4388685"/>
            <a:ext cx="5126477" cy="41031"/>
          </a:xfrm>
          <a:prstGeom prst="line">
            <a:avLst/>
          </a:prstGeom>
          <a:ln w="22225"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flipV="1">
            <a:off x="7112653" y="5100617"/>
            <a:ext cx="5035848" cy="16794"/>
          </a:xfrm>
          <a:prstGeom prst="line">
            <a:avLst/>
          </a:prstGeom>
          <a:ln w="22225"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286283"/>
              </p:ext>
            </p:extLst>
          </p:nvPr>
        </p:nvGraphicFramePr>
        <p:xfrm>
          <a:off x="499724" y="2713135"/>
          <a:ext cx="6096066" cy="3907993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1315028"/>
                <a:gridCol w="694675"/>
                <a:gridCol w="676632"/>
                <a:gridCol w="866089"/>
                <a:gridCol w="766850"/>
                <a:gridCol w="875110"/>
                <a:gridCol w="901682"/>
              </a:tblGrid>
              <a:tr h="857579"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  <a:r>
                        <a:rPr lang="ru-RU" sz="11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r>
                        <a:rPr lang="ru-RU" sz="11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1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</a:t>
                      </a:r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  <a:r>
                        <a:rPr lang="ru-RU" sz="11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r>
                        <a:rPr lang="ru-RU" sz="11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1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</a:t>
                      </a:r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Темп роста 2017/2018 </a:t>
                      </a: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за январь/</a:t>
                      </a:r>
                      <a:r>
                        <a:rPr lang="ru-RU" sz="11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февраль 2018 года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за январь/</a:t>
                      </a:r>
                      <a:r>
                        <a:rPr lang="ru-RU" sz="11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февраль 2018 года</a:t>
                      </a:r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Темп роста 2018/2019 %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3569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14 518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513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5 384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8 873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815898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Госпошлина и возмещение вреда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авто.дорогам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1 663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1 365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405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426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574151"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договорам за опоры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6 821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12 621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185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3 119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3 774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574151"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Нестационарная торговля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6 034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11 016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183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2 077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3 992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192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35697"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Ливневые стоки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1 511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145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592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408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35697"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Парковки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401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35" name="Рисунок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2627" y="741286"/>
            <a:ext cx="3999829" cy="2999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375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0" y="-46200"/>
            <a:ext cx="12192001" cy="6858000"/>
            <a:chOff x="0" y="0"/>
            <a:chExt cx="12192001" cy="6858000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7357"/>
            <a:stretch/>
          </p:blipFill>
          <p:spPr>
            <a:xfrm>
              <a:off x="0" y="0"/>
              <a:ext cx="6418217" cy="6858000"/>
            </a:xfrm>
            <a:prstGeom prst="rect">
              <a:avLst/>
            </a:prstGeom>
          </p:spPr>
        </p:pic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428" b="22666"/>
            <a:stretch/>
          </p:blipFill>
          <p:spPr>
            <a:xfrm>
              <a:off x="9805851" y="0"/>
              <a:ext cx="2386150" cy="5303520"/>
            </a:xfrm>
            <a:prstGeom prst="rect">
              <a:avLst/>
            </a:prstGeom>
          </p:spPr>
        </p:pic>
      </p:grpSp>
      <p:sp>
        <p:nvSpPr>
          <p:cNvPr id="36" name="Трапеция 35"/>
          <p:cNvSpPr/>
          <p:nvPr/>
        </p:nvSpPr>
        <p:spPr>
          <a:xfrm>
            <a:off x="1693627" y="5093725"/>
            <a:ext cx="4273132" cy="1204440"/>
          </a:xfrm>
          <a:prstGeom prst="trapezoid">
            <a:avLst>
              <a:gd name="adj" fmla="val 43248"/>
            </a:avLst>
          </a:prstGeom>
          <a:solidFill>
            <a:srgbClr val="B38C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Трапеция 34"/>
          <p:cNvSpPr/>
          <p:nvPr/>
        </p:nvSpPr>
        <p:spPr>
          <a:xfrm>
            <a:off x="2213623" y="3889285"/>
            <a:ext cx="3228912" cy="1204440"/>
          </a:xfrm>
          <a:prstGeom prst="trapezoid">
            <a:avLst>
              <a:gd name="adj" fmla="val 43248"/>
            </a:avLst>
          </a:prstGeom>
          <a:solidFill>
            <a:srgbClr val="B38C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Трапеция 33"/>
          <p:cNvSpPr/>
          <p:nvPr/>
        </p:nvSpPr>
        <p:spPr>
          <a:xfrm>
            <a:off x="2731952" y="2684845"/>
            <a:ext cx="2185818" cy="1204440"/>
          </a:xfrm>
          <a:prstGeom prst="trapezoid">
            <a:avLst>
              <a:gd name="adj" fmla="val 43248"/>
            </a:avLst>
          </a:prstGeom>
          <a:solidFill>
            <a:srgbClr val="B38C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Равнобедренный треугольник 36"/>
          <p:cNvSpPr/>
          <p:nvPr/>
        </p:nvSpPr>
        <p:spPr>
          <a:xfrm>
            <a:off x="3265488" y="1444217"/>
            <a:ext cx="1129768" cy="1245325"/>
          </a:xfrm>
          <a:prstGeom prst="triangle">
            <a:avLst/>
          </a:prstGeom>
          <a:solidFill>
            <a:srgbClr val="B38C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5" name="Группа 44"/>
          <p:cNvGrpSpPr/>
          <p:nvPr/>
        </p:nvGrpSpPr>
        <p:grpSpPr>
          <a:xfrm>
            <a:off x="9799416" y="4908835"/>
            <a:ext cx="2771316" cy="1955438"/>
            <a:chOff x="9799416" y="4908835"/>
            <a:chExt cx="2771316" cy="1955438"/>
          </a:xfrm>
        </p:grpSpPr>
        <p:pic>
          <p:nvPicPr>
            <p:cNvPr id="39" name="Рисунок 3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428" t="71487" r="6302"/>
            <a:stretch/>
          </p:blipFill>
          <p:spPr>
            <a:xfrm>
              <a:off x="9799416" y="4908835"/>
              <a:ext cx="1617849" cy="1955438"/>
            </a:xfrm>
            <a:prstGeom prst="rect">
              <a:avLst/>
            </a:prstGeom>
          </p:spPr>
        </p:pic>
        <p:pic>
          <p:nvPicPr>
            <p:cNvPr id="44" name="Рисунок 4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0972638" y="5695945"/>
              <a:ext cx="1598094" cy="925183"/>
            </a:xfrm>
            <a:prstGeom prst="rect">
              <a:avLst/>
            </a:prstGeom>
          </p:spPr>
        </p:pic>
      </p:grpSp>
      <p:sp>
        <p:nvSpPr>
          <p:cNvPr id="20" name="Прямоугольник 19"/>
          <p:cNvSpPr/>
          <p:nvPr/>
        </p:nvSpPr>
        <p:spPr>
          <a:xfrm>
            <a:off x="5568440" y="-132905"/>
            <a:ext cx="545935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городской Временной чрезвычайной комиссии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7411" y="2959571"/>
            <a:ext cx="1450454" cy="2297749"/>
          </a:xfrm>
          <a:prstGeom prst="rect">
            <a:avLst/>
          </a:prstGeom>
        </p:spPr>
      </p:pic>
      <p:sp>
        <p:nvSpPr>
          <p:cNvPr id="7" name="Равнобедренный треугольник 6"/>
          <p:cNvSpPr/>
          <p:nvPr/>
        </p:nvSpPr>
        <p:spPr>
          <a:xfrm>
            <a:off x="2101112" y="1439520"/>
            <a:ext cx="1129768" cy="1245325"/>
          </a:xfrm>
          <a:prstGeom prst="triangle">
            <a:avLst/>
          </a:prstGeom>
          <a:solidFill>
            <a:srgbClr val="8A83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Трапеция 7"/>
          <p:cNvSpPr/>
          <p:nvPr/>
        </p:nvSpPr>
        <p:spPr>
          <a:xfrm>
            <a:off x="1567576" y="2684845"/>
            <a:ext cx="2185818" cy="1204440"/>
          </a:xfrm>
          <a:prstGeom prst="trapezoid">
            <a:avLst>
              <a:gd name="adj" fmla="val 43248"/>
            </a:avLst>
          </a:prstGeom>
          <a:solidFill>
            <a:srgbClr val="8A83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право 26"/>
          <p:cNvSpPr/>
          <p:nvPr/>
        </p:nvSpPr>
        <p:spPr>
          <a:xfrm flipH="1">
            <a:off x="4404064" y="1434591"/>
            <a:ext cx="3860370" cy="1245325"/>
          </a:xfrm>
          <a:prstGeom prst="rightArrow">
            <a:avLst>
              <a:gd name="adj1" fmla="val 71243"/>
              <a:gd name="adj2" fmla="val 50000"/>
            </a:avLst>
          </a:prstGeom>
          <a:effectLst>
            <a:outerShdw blurRad="50800" dist="50800" dir="5400000" algn="ctr" rotWithShape="0">
              <a:srgbClr val="0033CC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Проведено заседаний ВЧК</a:t>
            </a:r>
          </a:p>
        </p:txBody>
      </p:sp>
      <p:sp>
        <p:nvSpPr>
          <p:cNvPr id="28" name="Стрелка вправо 27"/>
          <p:cNvSpPr/>
          <p:nvPr/>
        </p:nvSpPr>
        <p:spPr>
          <a:xfrm flipH="1">
            <a:off x="4917770" y="2679916"/>
            <a:ext cx="3893956" cy="1204440"/>
          </a:xfrm>
          <a:prstGeom prst="rightArrow">
            <a:avLst>
              <a:gd name="adj1" fmla="val 70245"/>
              <a:gd name="adj2" fmla="val 50000"/>
            </a:avLst>
          </a:prstGeom>
          <a:effectLst>
            <a:outerShdw blurRad="50800" dist="50800" dir="5400000" algn="ctr" rotWithShape="0">
              <a:srgbClr val="0033CC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Приглашено организаций</a:t>
            </a:r>
          </a:p>
        </p:txBody>
      </p:sp>
      <p:sp>
        <p:nvSpPr>
          <p:cNvPr id="29" name="Стрелка вправо 28"/>
          <p:cNvSpPr/>
          <p:nvPr/>
        </p:nvSpPr>
        <p:spPr>
          <a:xfrm flipH="1">
            <a:off x="5411060" y="3886820"/>
            <a:ext cx="3935949" cy="1204440"/>
          </a:xfrm>
          <a:prstGeom prst="rightArrow">
            <a:avLst>
              <a:gd name="adj1" fmla="val 70245"/>
              <a:gd name="adj2" fmla="val 50000"/>
            </a:avLst>
          </a:prstGeom>
          <a:effectLst>
            <a:outerShdw blurRad="50800" dist="50800" dir="5400000" algn="ctr" rotWithShape="0">
              <a:srgbClr val="0033CC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Сумма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задолженности </a:t>
            </a:r>
          </a:p>
          <a:p>
            <a:pPr algn="ctr"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(млн рублей)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Стрелка вправо 29"/>
          <p:cNvSpPr/>
          <p:nvPr/>
        </p:nvSpPr>
        <p:spPr>
          <a:xfrm flipH="1">
            <a:off x="5912694" y="5093725"/>
            <a:ext cx="3889939" cy="1204440"/>
          </a:xfrm>
          <a:prstGeom prst="rightArrow">
            <a:avLst>
              <a:gd name="adj1" fmla="val 74583"/>
              <a:gd name="adj2" fmla="val 50000"/>
            </a:avLst>
          </a:prstGeom>
          <a:effectLst>
            <a:outerShdw blurRad="50800" dist="50800" dir="5400000" algn="ctr" rotWithShape="0">
              <a:srgbClr val="0033CC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Погашено по итогам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ВЧК </a:t>
            </a:r>
          </a:p>
          <a:p>
            <a:pPr algn="ctr"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(млн рублей)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Трапеция 30"/>
          <p:cNvSpPr/>
          <p:nvPr/>
        </p:nvSpPr>
        <p:spPr>
          <a:xfrm>
            <a:off x="1046997" y="3889285"/>
            <a:ext cx="3228912" cy="1204440"/>
          </a:xfrm>
          <a:prstGeom prst="trapezoid">
            <a:avLst>
              <a:gd name="adj" fmla="val 43248"/>
            </a:avLst>
          </a:prstGeom>
          <a:solidFill>
            <a:srgbClr val="8A83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Трапеция 32"/>
          <p:cNvSpPr/>
          <p:nvPr/>
        </p:nvSpPr>
        <p:spPr>
          <a:xfrm>
            <a:off x="525291" y="5093725"/>
            <a:ext cx="4273132" cy="1204440"/>
          </a:xfrm>
          <a:prstGeom prst="trapezoid">
            <a:avLst>
              <a:gd name="adj" fmla="val 43248"/>
            </a:avLst>
          </a:prstGeom>
          <a:solidFill>
            <a:srgbClr val="8A83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4966066" y="6260267"/>
            <a:ext cx="833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2018 г.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129072" y="6260267"/>
            <a:ext cx="31590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28.02.2019 г. (за 2 месяца)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427709" y="212583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557477" y="2110806"/>
            <a:ext cx="5410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111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427709" y="3137548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74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748735" y="3102399"/>
            <a:ext cx="7040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1036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2363769" y="4330950"/>
            <a:ext cx="5934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12,7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2260376" y="5353549"/>
            <a:ext cx="8002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11,7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(91%)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4258042" y="4330950"/>
            <a:ext cx="6399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42,9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4692013" y="5357391"/>
            <a:ext cx="800219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38,6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(90%)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761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0" y="-1"/>
            <a:ext cx="12192001" cy="6858000"/>
            <a:chOff x="0" y="0"/>
            <a:chExt cx="12192001" cy="6858000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7357"/>
            <a:stretch/>
          </p:blipFill>
          <p:spPr>
            <a:xfrm>
              <a:off x="0" y="0"/>
              <a:ext cx="6418217" cy="6858000"/>
            </a:xfrm>
            <a:prstGeom prst="rect">
              <a:avLst/>
            </a:prstGeom>
          </p:spPr>
        </p:pic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428" b="22666"/>
            <a:stretch/>
          </p:blipFill>
          <p:spPr>
            <a:xfrm>
              <a:off x="9805851" y="0"/>
              <a:ext cx="2386150" cy="5303520"/>
            </a:xfrm>
            <a:prstGeom prst="rect">
              <a:avLst/>
            </a:prstGeom>
          </p:spPr>
        </p:pic>
      </p:grpSp>
      <p:grpSp>
        <p:nvGrpSpPr>
          <p:cNvPr id="45" name="Группа 44"/>
          <p:cNvGrpSpPr/>
          <p:nvPr/>
        </p:nvGrpSpPr>
        <p:grpSpPr>
          <a:xfrm>
            <a:off x="9799416" y="4908835"/>
            <a:ext cx="2771316" cy="1955438"/>
            <a:chOff x="9799416" y="4908835"/>
            <a:chExt cx="2771316" cy="1955438"/>
          </a:xfrm>
        </p:grpSpPr>
        <p:pic>
          <p:nvPicPr>
            <p:cNvPr id="39" name="Рисунок 3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428" t="71487" r="6302"/>
            <a:stretch/>
          </p:blipFill>
          <p:spPr>
            <a:xfrm>
              <a:off x="9799416" y="4908835"/>
              <a:ext cx="1617849" cy="1955438"/>
            </a:xfrm>
            <a:prstGeom prst="rect">
              <a:avLst/>
            </a:prstGeom>
          </p:spPr>
        </p:pic>
        <p:pic>
          <p:nvPicPr>
            <p:cNvPr id="44" name="Рисунок 4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0972638" y="5695945"/>
              <a:ext cx="1598094" cy="925183"/>
            </a:xfrm>
            <a:prstGeom prst="rect">
              <a:avLst/>
            </a:prstGeom>
          </p:spPr>
        </p:pic>
      </p:grp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41168" y="1598777"/>
            <a:ext cx="6010242" cy="434388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374" y="3027008"/>
            <a:ext cx="2178236" cy="217823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2529" y="2390496"/>
            <a:ext cx="1306931" cy="1306931"/>
          </a:xfrm>
          <a:prstGeom prst="rect">
            <a:avLst/>
          </a:prstGeom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5411293" y="431508"/>
            <a:ext cx="5845619" cy="106089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dirty="0" smtClean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</a:t>
            </a:r>
            <a:r>
              <a:rPr lang="ru-RU" sz="3600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иц</a:t>
            </a:r>
            <a:r>
              <a:rPr lang="ru-RU" sz="3600" dirty="0" smtClean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 бюджета</a:t>
            </a:r>
            <a:endParaRPr lang="ru-RU" sz="3600" dirty="0">
              <a:ln w="22225">
                <a:solidFill>
                  <a:schemeClr val="tx1"/>
                </a:solidFill>
                <a:prstDash val="solid"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51769" y="4399648"/>
            <a:ext cx="3587931" cy="269094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841393" y="5768713"/>
            <a:ext cx="33330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8 271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481345" y="3959304"/>
            <a:ext cx="33330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048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811" y="1161996"/>
            <a:ext cx="2643161" cy="1865012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1423953" y="1292346"/>
            <a:ext cx="157087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</a:p>
        </p:txBody>
      </p:sp>
      <p:sp>
        <p:nvSpPr>
          <p:cNvPr id="16" name="TextBox 15"/>
          <p:cNvSpPr txBox="1"/>
          <p:nvPr/>
        </p:nvSpPr>
        <p:spPr>
          <a:xfrm rot="20956602">
            <a:off x="554530" y="1496143"/>
            <a:ext cx="10101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222,7</a:t>
            </a:r>
          </a:p>
        </p:txBody>
      </p:sp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4227924880"/>
              </p:ext>
            </p:extLst>
          </p:nvPr>
        </p:nvGraphicFramePr>
        <p:xfrm>
          <a:off x="7127737" y="4399754"/>
          <a:ext cx="2760751" cy="24471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3" name="Прямоугольник 22"/>
          <p:cNvSpPr/>
          <p:nvPr/>
        </p:nvSpPr>
        <p:spPr>
          <a:xfrm>
            <a:off x="7405666" y="4563451"/>
            <a:ext cx="10256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млн.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8645023" y="5867055"/>
            <a:ext cx="10256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млн.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1" name="Таблица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317151"/>
              </p:ext>
            </p:extLst>
          </p:nvPr>
        </p:nvGraphicFramePr>
        <p:xfrm>
          <a:off x="7625364" y="2814525"/>
          <a:ext cx="4566637" cy="1608744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3011370"/>
                <a:gridCol w="818082"/>
                <a:gridCol w="737185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 города</a:t>
                      </a:r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62412">
                <a:tc>
                  <a:txBody>
                    <a:bodyPr/>
                    <a:lstStyle/>
                    <a:p>
                      <a:r>
                        <a:rPr lang="ru-RU" sz="1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и</a:t>
                      </a:r>
                      <a:r>
                        <a:rPr lang="ru-RU" sz="15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неналоговые поступления</a:t>
                      </a:r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4 343,6</a:t>
                      </a:r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4 556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62412">
                <a:tc>
                  <a:txBody>
                    <a:bodyPr/>
                    <a:lstStyle/>
                    <a:p>
                      <a:r>
                        <a:rPr lang="ru-RU" sz="1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</a:t>
                      </a:r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3 927,2</a:t>
                      </a:r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2 315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62412">
                <a:tc>
                  <a:txBody>
                    <a:bodyPr/>
                    <a:lstStyle/>
                    <a:p>
                      <a:r>
                        <a:rPr lang="ru-RU" sz="1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бюджета</a:t>
                      </a:r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8 048,1</a:t>
                      </a:r>
                      <a:endParaRPr lang="ru-RU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6 821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0" name="Рисунок 2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1847" y="-34787"/>
            <a:ext cx="1854157" cy="2577116"/>
          </a:xfrm>
          <a:prstGeom prst="rect">
            <a:avLst/>
          </a:prstGeom>
        </p:spPr>
      </p:pic>
      <p:sp>
        <p:nvSpPr>
          <p:cNvPr id="31" name="Прямоугольник 30"/>
          <p:cNvSpPr/>
          <p:nvPr/>
        </p:nvSpPr>
        <p:spPr>
          <a:xfrm>
            <a:off x="10928683" y="2512731"/>
            <a:ext cx="10256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млн.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5460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0" y="-46200"/>
            <a:ext cx="12192001" cy="6858000"/>
            <a:chOff x="0" y="0"/>
            <a:chExt cx="12192001" cy="6858000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7357"/>
            <a:stretch/>
          </p:blipFill>
          <p:spPr>
            <a:xfrm>
              <a:off x="0" y="0"/>
              <a:ext cx="6418217" cy="6858000"/>
            </a:xfrm>
            <a:prstGeom prst="rect">
              <a:avLst/>
            </a:prstGeom>
          </p:spPr>
        </p:pic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428" b="22666"/>
            <a:stretch/>
          </p:blipFill>
          <p:spPr>
            <a:xfrm>
              <a:off x="9805851" y="0"/>
              <a:ext cx="2386150" cy="5303520"/>
            </a:xfrm>
            <a:prstGeom prst="rect">
              <a:avLst/>
            </a:prstGeom>
          </p:spPr>
        </p:pic>
      </p:grpSp>
      <p:grpSp>
        <p:nvGrpSpPr>
          <p:cNvPr id="45" name="Группа 44"/>
          <p:cNvGrpSpPr/>
          <p:nvPr/>
        </p:nvGrpSpPr>
        <p:grpSpPr>
          <a:xfrm>
            <a:off x="9799416" y="4908835"/>
            <a:ext cx="2771316" cy="1955438"/>
            <a:chOff x="9799416" y="4908835"/>
            <a:chExt cx="2771316" cy="1955438"/>
          </a:xfrm>
        </p:grpSpPr>
        <p:pic>
          <p:nvPicPr>
            <p:cNvPr id="39" name="Рисунок 3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428" t="71487" r="6302"/>
            <a:stretch/>
          </p:blipFill>
          <p:spPr>
            <a:xfrm>
              <a:off x="9799416" y="4908835"/>
              <a:ext cx="1617849" cy="1955438"/>
            </a:xfrm>
            <a:prstGeom prst="rect">
              <a:avLst/>
            </a:prstGeom>
          </p:spPr>
        </p:pic>
        <p:pic>
          <p:nvPicPr>
            <p:cNvPr id="44" name="Рисунок 4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0972638" y="5695945"/>
              <a:ext cx="1598094" cy="925183"/>
            </a:xfrm>
            <a:prstGeom prst="rect">
              <a:avLst/>
            </a:prstGeom>
          </p:spPr>
        </p:pic>
      </p:grp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318" y="5021754"/>
            <a:ext cx="1147285" cy="1729600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6424652" y="-32375"/>
            <a:ext cx="40435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 smtClean="0">
                <a:ln w="22225">
                  <a:solidFill>
                    <a:prstClr val="black"/>
                  </a:solidFill>
                  <a:prstDash val="solid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Проектный бюджет</a:t>
            </a:r>
            <a:endParaRPr lang="ru-RU" sz="3600" dirty="0">
              <a:ln w="22225">
                <a:solidFill>
                  <a:prstClr val="black"/>
                </a:solidFill>
                <a:prstDash val="solid"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80522">
            <a:off x="7349226" y="1162507"/>
            <a:ext cx="5694689" cy="4562311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 rot="193532">
            <a:off x="8615945" y="2061171"/>
            <a:ext cx="307897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b="1" u="sn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роектный </a:t>
            </a:r>
            <a:r>
              <a:rPr lang="ru-RU" b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офис — структурное </a:t>
            </a:r>
            <a:r>
              <a:rPr lang="ru-RU" b="1" u="sn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подразделение, </a:t>
            </a:r>
            <a:r>
              <a:rPr lang="ru-RU" b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контрольно-координационный орган, который определяет и развивает в организации стандарты </a:t>
            </a:r>
            <a:r>
              <a:rPr lang="ru-RU" b="1" u="sn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процессов</a:t>
            </a:r>
            <a:r>
              <a:rPr lang="ru-RU" b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связанные с управлением проектами.</a:t>
            </a: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603" y="1726728"/>
            <a:ext cx="7042012" cy="489440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660848" y="2117999"/>
            <a:ext cx="3263843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Проекты </a:t>
            </a:r>
          </a:p>
          <a:p>
            <a:pPr lvl="0"/>
            <a:endParaRPr lang="ru-RU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Умный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Новороссийск</a:t>
            </a:r>
          </a:p>
          <a:p>
            <a:pPr lvl="0"/>
            <a:endParaRPr lang="ru-RU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2.Цветущий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Новороссийск</a:t>
            </a:r>
          </a:p>
          <a:p>
            <a:pPr lvl="0"/>
            <a:endParaRPr lang="ru-RU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3.«Зеленые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легкие» Новороссийск</a:t>
            </a:r>
          </a:p>
          <a:p>
            <a:pPr lvl="0"/>
            <a:endParaRPr lang="ru-RU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Развитие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промышленного потенциала 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5102540" y="2147069"/>
            <a:ext cx="3263843" cy="37394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платного парковочного пространства </a:t>
            </a:r>
          </a:p>
          <a:p>
            <a:pPr lvl="0"/>
            <a:endParaRPr lang="ru-RU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комплексной системы безопасности населения на пляжных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территориях</a:t>
            </a:r>
          </a:p>
          <a:p>
            <a:pPr lvl="0"/>
            <a:endParaRPr lang="ru-RU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Переход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2019 году на ведение электронного похозяйственного </a:t>
            </a:r>
          </a:p>
          <a:p>
            <a:pPr lvl="0"/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учета в сельских округах</a:t>
            </a:r>
          </a:p>
          <a:p>
            <a:pPr lvl="0"/>
            <a:endParaRPr lang="ru-RU" sz="2100" dirty="0" smtClean="0">
              <a:solidFill>
                <a:prstClr val="black"/>
              </a:solidFill>
              <a:latin typeface="Mistral" panose="03090702030407020403" pitchFamily="66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5339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0" y="0"/>
            <a:ext cx="12192001" cy="6858000"/>
            <a:chOff x="0" y="0"/>
            <a:chExt cx="12192001" cy="6858000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7357"/>
            <a:stretch/>
          </p:blipFill>
          <p:spPr>
            <a:xfrm>
              <a:off x="0" y="0"/>
              <a:ext cx="6418217" cy="6858000"/>
            </a:xfrm>
            <a:prstGeom prst="rect">
              <a:avLst/>
            </a:prstGeom>
          </p:spPr>
        </p:pic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428" b="22666"/>
            <a:stretch/>
          </p:blipFill>
          <p:spPr>
            <a:xfrm>
              <a:off x="9805851" y="0"/>
              <a:ext cx="2386150" cy="5303520"/>
            </a:xfrm>
            <a:prstGeom prst="rect">
              <a:avLst/>
            </a:prstGeom>
          </p:spPr>
        </p:pic>
      </p:grpSp>
      <p:grpSp>
        <p:nvGrpSpPr>
          <p:cNvPr id="45" name="Группа 44"/>
          <p:cNvGrpSpPr/>
          <p:nvPr/>
        </p:nvGrpSpPr>
        <p:grpSpPr>
          <a:xfrm>
            <a:off x="9799416" y="4908835"/>
            <a:ext cx="2771316" cy="1955438"/>
            <a:chOff x="9799416" y="4908835"/>
            <a:chExt cx="2771316" cy="1955438"/>
          </a:xfrm>
        </p:grpSpPr>
        <p:pic>
          <p:nvPicPr>
            <p:cNvPr id="39" name="Рисунок 3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428" t="71487" r="6302"/>
            <a:stretch/>
          </p:blipFill>
          <p:spPr>
            <a:xfrm>
              <a:off x="9799416" y="4908835"/>
              <a:ext cx="1617849" cy="1955438"/>
            </a:xfrm>
            <a:prstGeom prst="rect">
              <a:avLst/>
            </a:prstGeom>
          </p:spPr>
        </p:pic>
        <p:pic>
          <p:nvPicPr>
            <p:cNvPr id="44" name="Рисунок 4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0972638" y="5695945"/>
              <a:ext cx="1598094" cy="925183"/>
            </a:xfrm>
            <a:prstGeom prst="rect">
              <a:avLst/>
            </a:prstGeom>
          </p:spPr>
        </p:pic>
      </p:grpSp>
      <p:grpSp>
        <p:nvGrpSpPr>
          <p:cNvPr id="8" name="Группа 7"/>
          <p:cNvGrpSpPr/>
          <p:nvPr/>
        </p:nvGrpSpPr>
        <p:grpSpPr>
          <a:xfrm>
            <a:off x="6923939" y="1209326"/>
            <a:ext cx="3965044" cy="4712442"/>
            <a:chOff x="2924851" y="2164032"/>
            <a:chExt cx="3697220" cy="4712442"/>
          </a:xfrm>
        </p:grpSpPr>
        <p:pic>
          <p:nvPicPr>
            <p:cNvPr id="9" name="Picture 4" descr="ÐÐ°ÑÑÐ¸Ð½ÐºÐ¸ Ð¿Ð¾ Ð·Ð°Ð¿ÑÐ¾ÑÑ Ð¿Ð¸ÑÐ°Ð¼Ð¸Ð´Ð°  Ð´Ð»Ñ Ð¿ÑÐµÐ·ÐµÐ½ÑÐ°ÑÐ¸Ð¸"/>
            <p:cNvPicPr>
              <a:picLocks noChangeAspect="1" noChangeArrowheads="1"/>
            </p:cNvPicPr>
            <p:nvPr/>
          </p:nvPicPr>
          <p:blipFill>
            <a:blip r:embed="rId4"/>
            <a:srcRect t="12906"/>
            <a:stretch>
              <a:fillRect/>
            </a:stretch>
          </p:blipFill>
          <p:spPr bwMode="auto">
            <a:xfrm>
              <a:off x="2924851" y="2872794"/>
              <a:ext cx="3697219" cy="4003680"/>
            </a:xfrm>
            <a:prstGeom prst="rect">
              <a:avLst/>
            </a:prstGeom>
            <a:noFill/>
            <a:effectLst>
              <a:outerShdw blurRad="50800" dist="50800" dir="5400000" algn="ctr" rotWithShape="0">
                <a:srgbClr val="000000">
                  <a:alpha val="10000"/>
                </a:srgbClr>
              </a:outerShdw>
            </a:effectLst>
          </p:spPr>
        </p:pic>
        <p:pic>
          <p:nvPicPr>
            <p:cNvPr id="10" name="Picture 4" descr="ÐÐ°ÑÑÐ¸Ð½ÐºÐ¸ Ð¿Ð¾ Ð·Ð°Ð¿ÑÐ¾ÑÑ Ð¿Ð¸ÑÐ°Ð¼Ð¸Ð´Ð°  Ð´Ð»Ñ Ð¿ÑÐµÐ·ÐµÐ½ÑÐ°ÑÐ¸Ð¸"/>
            <p:cNvPicPr>
              <a:picLocks noChangeAspect="1" noChangeArrowheads="1"/>
            </p:cNvPicPr>
            <p:nvPr/>
          </p:nvPicPr>
          <p:blipFill>
            <a:blip r:embed="rId4"/>
            <a:srcRect b="86792"/>
            <a:stretch>
              <a:fillRect/>
            </a:stretch>
          </p:blipFill>
          <p:spPr bwMode="auto">
            <a:xfrm>
              <a:off x="2924852" y="2164032"/>
              <a:ext cx="3697219" cy="708762"/>
            </a:xfrm>
            <a:prstGeom prst="rect">
              <a:avLst/>
            </a:prstGeom>
            <a:noFill/>
          </p:spPr>
        </p:pic>
      </p:grpSp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8160" y="2376978"/>
            <a:ext cx="2485595" cy="308589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301351" y="-49671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600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Структура расходов </a:t>
            </a:r>
            <a:endParaRPr lang="ru-RU" sz="3600" dirty="0" smtClean="0">
              <a:ln w="22225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/>
            <a:r>
              <a:rPr lang="ru-RU" sz="3600" dirty="0" smtClean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местного </a:t>
            </a:r>
            <a:r>
              <a:rPr lang="ru-RU" sz="3600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бюджета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0368" y="143835"/>
            <a:ext cx="1219200" cy="1905000"/>
          </a:xfrm>
          <a:prstGeom prst="rect">
            <a:avLst/>
          </a:prstGeom>
        </p:spPr>
      </p:pic>
      <p:graphicFrame>
        <p:nvGraphicFramePr>
          <p:cNvPr id="25" name="Схема 24"/>
          <p:cNvGraphicFramePr/>
          <p:nvPr>
            <p:extLst>
              <p:ext uri="{D42A27DB-BD31-4B8C-83A1-F6EECF244321}">
                <p14:modId xmlns:p14="http://schemas.microsoft.com/office/powerpoint/2010/main" val="3647151731"/>
              </p:ext>
            </p:extLst>
          </p:nvPr>
        </p:nvGraphicFramePr>
        <p:xfrm>
          <a:off x="330919" y="1404333"/>
          <a:ext cx="4621391" cy="53410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22" name="Рисунок 21"/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95500" l="0" r="100000">
                        <a14:foregroundMark x1="53500" y1="14500" x2="89000" y2="17500"/>
                        <a14:foregroundMark x1="89000" y1="19000" x2="95500" y2="56500"/>
                        <a14:foregroundMark x1="50000" y1="14500" x2="51500" y2="90500"/>
                        <a14:foregroundMark x1="51500" y1="86000" x2="94000" y2="76500"/>
                        <a14:foregroundMark x1="58000" y1="42500" x2="86000" y2="31500"/>
                        <a14:foregroundMark x1="84500" y1="14500" x2="62500" y2="6500"/>
                        <a14:foregroundMark x1="44000" y1="34500" x2="13000" y2="33000"/>
                        <a14:foregroundMark x1="48500" y1="8000" x2="17500" y2="10000"/>
                        <a14:foregroundMark x1="16000" y1="11500" x2="3500" y2="45500"/>
                        <a14:foregroundMark x1="5000" y1="47000" x2="9500" y2="90500"/>
                        <a14:foregroundMark x1="14500" y1="89000" x2="61000" y2="86000"/>
                        <a14:foregroundMark x1="53500" y1="87500" x2="42500" y2="31500"/>
                        <a14:foregroundMark x1="53500" y1="86000" x2="28500" y2="58000"/>
                        <a14:foregroundMark x1="39500" y1="69000" x2="16000" y2="80000"/>
                        <a14:foregroundMark x1="17500" y1="76500" x2="27000" y2="53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449" y="5266103"/>
            <a:ext cx="559466" cy="559466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182" y="3761313"/>
            <a:ext cx="627093" cy="627093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" b="98500" l="1667" r="96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502" y="4479419"/>
            <a:ext cx="636826" cy="674072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1" name="TextBox 20"/>
          <p:cNvSpPr txBox="1"/>
          <p:nvPr/>
        </p:nvSpPr>
        <p:spPr>
          <a:xfrm>
            <a:off x="4617194" y="1479007"/>
            <a:ext cx="666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45%</a:t>
            </a:r>
            <a:endParaRPr lang="ru-RU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643965" y="2226740"/>
            <a:ext cx="666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6%</a:t>
            </a:r>
            <a:endParaRPr lang="ru-RU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656736" y="2941137"/>
            <a:ext cx="666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679727" y="3674749"/>
            <a:ext cx="666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670502" y="4432419"/>
            <a:ext cx="666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11%</a:t>
            </a:r>
            <a:endParaRPr lang="ru-RU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691982" y="5145726"/>
            <a:ext cx="666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14%</a:t>
            </a:r>
            <a:endParaRPr lang="ru-RU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691982" y="5872349"/>
            <a:ext cx="666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454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296" y="3624283"/>
            <a:ext cx="2136049" cy="2996845"/>
          </a:xfrm>
          <a:prstGeom prst="rect">
            <a:avLst/>
          </a:prstGeom>
        </p:spPr>
      </p:pic>
      <p:grpSp>
        <p:nvGrpSpPr>
          <p:cNvPr id="4" name="Группа 3"/>
          <p:cNvGrpSpPr/>
          <p:nvPr/>
        </p:nvGrpSpPr>
        <p:grpSpPr>
          <a:xfrm>
            <a:off x="0" y="-46200"/>
            <a:ext cx="12192001" cy="6858000"/>
            <a:chOff x="0" y="0"/>
            <a:chExt cx="12192001" cy="6858000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7357"/>
            <a:stretch/>
          </p:blipFill>
          <p:spPr>
            <a:xfrm>
              <a:off x="0" y="0"/>
              <a:ext cx="6418217" cy="6858000"/>
            </a:xfrm>
            <a:prstGeom prst="rect">
              <a:avLst/>
            </a:prstGeom>
          </p:spPr>
        </p:pic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428" b="22666"/>
            <a:stretch/>
          </p:blipFill>
          <p:spPr>
            <a:xfrm>
              <a:off x="9805851" y="0"/>
              <a:ext cx="2386150" cy="5303520"/>
            </a:xfrm>
            <a:prstGeom prst="rect">
              <a:avLst/>
            </a:prstGeom>
          </p:spPr>
        </p:pic>
      </p:grpSp>
      <p:grpSp>
        <p:nvGrpSpPr>
          <p:cNvPr id="45" name="Группа 44"/>
          <p:cNvGrpSpPr/>
          <p:nvPr/>
        </p:nvGrpSpPr>
        <p:grpSpPr>
          <a:xfrm>
            <a:off x="9799416" y="4908835"/>
            <a:ext cx="2771316" cy="1955438"/>
            <a:chOff x="9799416" y="4908835"/>
            <a:chExt cx="2771316" cy="1955438"/>
          </a:xfrm>
        </p:grpSpPr>
        <p:pic>
          <p:nvPicPr>
            <p:cNvPr id="39" name="Рисунок 38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428" t="71487" r="6302"/>
            <a:stretch/>
          </p:blipFill>
          <p:spPr>
            <a:xfrm>
              <a:off x="9799416" y="4908835"/>
              <a:ext cx="1617849" cy="1955438"/>
            </a:xfrm>
            <a:prstGeom prst="rect">
              <a:avLst/>
            </a:prstGeom>
          </p:spPr>
        </p:pic>
        <p:pic>
          <p:nvPicPr>
            <p:cNvPr id="44" name="Рисунок 4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0972638" y="5695945"/>
              <a:ext cx="1598094" cy="925183"/>
            </a:xfrm>
            <a:prstGeom prst="rect">
              <a:avLst/>
            </a:prstGeom>
          </p:spPr>
        </p:pic>
      </p:grpSp>
      <p:sp>
        <p:nvSpPr>
          <p:cNvPr id="20" name="Прямоугольник 19"/>
          <p:cNvSpPr/>
          <p:nvPr/>
        </p:nvSpPr>
        <p:spPr>
          <a:xfrm>
            <a:off x="6418217" y="185339"/>
            <a:ext cx="370341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ln w="22225">
                  <a:solidFill>
                    <a:prstClr val="black"/>
                  </a:solidFill>
                  <a:prstDash val="solid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заработная плата 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80522">
            <a:off x="7349226" y="1162507"/>
            <a:ext cx="5694689" cy="4562311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 rot="193532">
            <a:off x="8550930" y="2206654"/>
            <a:ext cx="329128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заработная </a:t>
            </a:r>
            <a:r>
              <a:rPr lang="ru-RU" b="1" u="sn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плата - </a:t>
            </a: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экономический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показатель, характеризующий размер начисленной заработной платы, приходящейся на одного работника предприятия, организации, отрасли, народного хозяйства.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3702" y="5056151"/>
            <a:ext cx="429029" cy="429029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614994" y="3632091"/>
            <a:ext cx="1905291" cy="2349014"/>
          </a:xfrm>
          <a:prstGeom prst="rect">
            <a:avLst/>
          </a:prstGeom>
          <a:solidFill>
            <a:srgbClr val="5B9BD5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>
            <a:glow rad="63500">
              <a:srgbClr val="ED7D31">
                <a:satMod val="175000"/>
                <a:alpha val="40000"/>
              </a:srgb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coolSlant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126207" y="3145164"/>
            <a:ext cx="1912354" cy="2836694"/>
          </a:xfrm>
          <a:prstGeom prst="rect">
            <a:avLst/>
          </a:prstGeom>
          <a:solidFill>
            <a:srgbClr val="5B9BD5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>
            <a:glow rad="63500">
              <a:srgbClr val="ED7D31">
                <a:satMod val="175000"/>
                <a:alpha val="40000"/>
              </a:srgb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artDeco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436960" y="6073287"/>
            <a:ext cx="4828467" cy="0"/>
          </a:xfrm>
          <a:prstGeom prst="line">
            <a:avLst/>
          </a:prstGeom>
          <a:noFill/>
          <a:ln w="15875" cap="flat" cmpd="sng" algn="ctr">
            <a:solidFill>
              <a:srgbClr val="5B9BD5"/>
            </a:solidFill>
            <a:prstDash val="solid"/>
            <a:miter lim="800000"/>
          </a:ln>
          <a:effectLst/>
        </p:spPr>
      </p:cxnSp>
      <p:sp>
        <p:nvSpPr>
          <p:cNvPr id="12" name="Прямоугольник 11"/>
          <p:cNvSpPr/>
          <p:nvPr/>
        </p:nvSpPr>
        <p:spPr>
          <a:xfrm>
            <a:off x="612635" y="6073287"/>
            <a:ext cx="44419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заработная плата бюджетников(рублей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026600" y="3170425"/>
            <a:ext cx="11977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ru-RU" sz="2400" b="1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31880,6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556775" y="2683498"/>
            <a:ext cx="11977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ru-RU" sz="2400" b="1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35919,6</a:t>
            </a:r>
            <a:endParaRPr kumimoji="0" lang="ru-RU" sz="2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260593" y="5644696"/>
            <a:ext cx="7970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2017 г</a:t>
            </a: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740786" y="5644696"/>
            <a:ext cx="7970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2018 г</a:t>
            </a: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Стрелка вверх 31"/>
          <p:cNvSpPr/>
          <p:nvPr/>
        </p:nvSpPr>
        <p:spPr>
          <a:xfrm>
            <a:off x="3156197" y="3670217"/>
            <a:ext cx="1792209" cy="1848218"/>
          </a:xfrm>
          <a:prstGeom prst="upArrow">
            <a:avLst>
              <a:gd name="adj1" fmla="val 60321"/>
              <a:gd name="adj2" fmla="val 50000"/>
            </a:avLst>
          </a:prstGeom>
          <a:solidFill>
            <a:srgbClr val="5B9BD5"/>
          </a:solidFill>
          <a:ln w="12700" cap="flat" cmpd="sng" algn="ctr">
            <a:noFill/>
            <a:prstDash val="solid"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12,7%</a:t>
            </a:r>
          </a:p>
        </p:txBody>
      </p:sp>
    </p:spTree>
    <p:extLst>
      <p:ext uri="{BB962C8B-B14F-4D97-AF65-F5344CB8AC3E}">
        <p14:creationId xmlns:p14="http://schemas.microsoft.com/office/powerpoint/2010/main" val="3411625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0" y="0"/>
            <a:ext cx="12192001" cy="6858000"/>
            <a:chOff x="0" y="0"/>
            <a:chExt cx="12192001" cy="6858000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7357"/>
            <a:stretch/>
          </p:blipFill>
          <p:spPr>
            <a:xfrm>
              <a:off x="0" y="0"/>
              <a:ext cx="6418217" cy="6858000"/>
            </a:xfrm>
            <a:prstGeom prst="rect">
              <a:avLst/>
            </a:prstGeom>
          </p:spPr>
        </p:pic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428" b="22666"/>
            <a:stretch/>
          </p:blipFill>
          <p:spPr>
            <a:xfrm>
              <a:off x="9805851" y="0"/>
              <a:ext cx="2386150" cy="5303520"/>
            </a:xfrm>
            <a:prstGeom prst="rect">
              <a:avLst/>
            </a:prstGeom>
          </p:spPr>
        </p:pic>
      </p:grpSp>
      <p:grpSp>
        <p:nvGrpSpPr>
          <p:cNvPr id="45" name="Группа 44"/>
          <p:cNvGrpSpPr/>
          <p:nvPr/>
        </p:nvGrpSpPr>
        <p:grpSpPr>
          <a:xfrm>
            <a:off x="9799416" y="4908835"/>
            <a:ext cx="2771316" cy="1955438"/>
            <a:chOff x="9799416" y="4908835"/>
            <a:chExt cx="2771316" cy="1955438"/>
          </a:xfrm>
        </p:grpSpPr>
        <p:pic>
          <p:nvPicPr>
            <p:cNvPr id="39" name="Рисунок 3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428" t="71487" r="6302"/>
            <a:stretch/>
          </p:blipFill>
          <p:spPr>
            <a:xfrm>
              <a:off x="9799416" y="4908835"/>
              <a:ext cx="1617849" cy="1955438"/>
            </a:xfrm>
            <a:prstGeom prst="rect">
              <a:avLst/>
            </a:prstGeom>
          </p:spPr>
        </p:pic>
        <p:pic>
          <p:nvPicPr>
            <p:cNvPr id="44" name="Рисунок 4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0972638" y="5695945"/>
              <a:ext cx="1598094" cy="925183"/>
            </a:xfrm>
            <a:prstGeom prst="rect">
              <a:avLst/>
            </a:prstGeom>
          </p:spPr>
        </p:pic>
      </p:grp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1528769186"/>
              </p:ext>
            </p:extLst>
          </p:nvPr>
        </p:nvGraphicFramePr>
        <p:xfrm>
          <a:off x="2610197" y="2717074"/>
          <a:ext cx="5584569" cy="40044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098022" y="158208"/>
            <a:ext cx="6193488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sz="3600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Динамика социальных расходов бюджета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9302" y="1516745"/>
            <a:ext cx="2175467" cy="23059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901" y="432214"/>
            <a:ext cx="1783898" cy="37479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972638" y="2177344"/>
            <a:ext cx="1105737" cy="298942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2236" y="3643397"/>
            <a:ext cx="4286250" cy="189629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521" y="3861360"/>
            <a:ext cx="529668" cy="52966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348704" y="3842112"/>
            <a:ext cx="198173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социальных расходов в результате перехода здравоохранения в краевую собственность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9828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Прямая соединительная линия 24"/>
          <p:cNvCxnSpPr/>
          <p:nvPr/>
        </p:nvCxnSpPr>
        <p:spPr>
          <a:xfrm>
            <a:off x="5128586" y="6622046"/>
            <a:ext cx="6591927" cy="23011"/>
          </a:xfrm>
          <a:prstGeom prst="line">
            <a:avLst/>
          </a:prstGeom>
          <a:ln w="15875">
            <a:solidFill>
              <a:srgbClr val="8A83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Группа 3"/>
          <p:cNvGrpSpPr/>
          <p:nvPr/>
        </p:nvGrpSpPr>
        <p:grpSpPr>
          <a:xfrm>
            <a:off x="0" y="0"/>
            <a:ext cx="12192001" cy="6858000"/>
            <a:chOff x="0" y="0"/>
            <a:chExt cx="12192001" cy="6858000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7357"/>
            <a:stretch/>
          </p:blipFill>
          <p:spPr>
            <a:xfrm>
              <a:off x="0" y="0"/>
              <a:ext cx="6418217" cy="6858000"/>
            </a:xfrm>
            <a:prstGeom prst="rect">
              <a:avLst/>
            </a:prstGeom>
          </p:spPr>
        </p:pic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428" b="22666"/>
            <a:stretch/>
          </p:blipFill>
          <p:spPr>
            <a:xfrm>
              <a:off x="9805851" y="0"/>
              <a:ext cx="2386150" cy="5303520"/>
            </a:xfrm>
            <a:prstGeom prst="rect">
              <a:avLst/>
            </a:prstGeom>
          </p:spPr>
        </p:pic>
      </p:grpSp>
      <p:grpSp>
        <p:nvGrpSpPr>
          <p:cNvPr id="45" name="Группа 44"/>
          <p:cNvGrpSpPr/>
          <p:nvPr/>
        </p:nvGrpSpPr>
        <p:grpSpPr>
          <a:xfrm>
            <a:off x="9799416" y="4908835"/>
            <a:ext cx="2771316" cy="1955438"/>
            <a:chOff x="9799416" y="4908835"/>
            <a:chExt cx="2771316" cy="1955438"/>
          </a:xfrm>
        </p:grpSpPr>
        <p:pic>
          <p:nvPicPr>
            <p:cNvPr id="39" name="Рисунок 3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428" t="71487" r="6302"/>
            <a:stretch/>
          </p:blipFill>
          <p:spPr>
            <a:xfrm>
              <a:off x="9799416" y="4908835"/>
              <a:ext cx="1617849" cy="1955438"/>
            </a:xfrm>
            <a:prstGeom prst="rect">
              <a:avLst/>
            </a:prstGeom>
          </p:spPr>
        </p:pic>
        <p:pic>
          <p:nvPicPr>
            <p:cNvPr id="44" name="Рисунок 4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0972638" y="5695945"/>
              <a:ext cx="1598094" cy="925183"/>
            </a:xfrm>
            <a:prstGeom prst="rect">
              <a:avLst/>
            </a:prstGeom>
          </p:spPr>
        </p:pic>
      </p:grpSp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2719" y="421421"/>
            <a:ext cx="6497926" cy="363744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 rot="20964222">
            <a:off x="558722" y="1171843"/>
            <a:ext cx="372504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«Инициативное бюджетирование»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форма непосредственного участия населения в осуществлении местного самоуправления путем выдвижения инициатив по целям расходования определенной части бюджетных средств. </a:t>
            </a:r>
          </a:p>
          <a:p>
            <a:pPr algn="ctr"/>
            <a:endParaRPr lang="ru-RU" dirty="0"/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5260392" y="-40651"/>
            <a:ext cx="5845619" cy="106089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</a:t>
            </a:r>
            <a:r>
              <a:rPr lang="ru-RU" sz="3600" dirty="0" smtClean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инициативное бюджетирование</a:t>
            </a:r>
            <a:endParaRPr lang="ru-RU" sz="3600" dirty="0">
              <a:ln w="22225">
                <a:solidFill>
                  <a:schemeClr val="tx1"/>
                </a:solidFill>
                <a:prstDash val="solid"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791686" y="2831"/>
            <a:ext cx="1400315" cy="2688604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6"/>
          <a:srcRect r="45098"/>
          <a:stretch/>
        </p:blipFill>
        <p:spPr>
          <a:xfrm>
            <a:off x="9754349" y="354973"/>
            <a:ext cx="958569" cy="136769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011"/>
          <a:stretch/>
        </p:blipFill>
        <p:spPr>
          <a:xfrm>
            <a:off x="-301978" y="3908856"/>
            <a:ext cx="2268213" cy="2789328"/>
          </a:xfrm>
          <a:prstGeom prst="rect">
            <a:avLst/>
          </a:prstGeom>
        </p:spPr>
      </p:pic>
      <p:pic>
        <p:nvPicPr>
          <p:cNvPr id="18" name="Рисунок 17" descr="IMG-20180528-WA0061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33380" y="4303436"/>
            <a:ext cx="3139076" cy="20951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Рисунок 19" descr="pr_dzerzhinskogo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09966" y="3764760"/>
            <a:ext cx="2946767" cy="18743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" name="TextBox 3"/>
          <p:cNvSpPr txBox="1">
            <a:spLocks noChangeArrowheads="1"/>
          </p:cNvSpPr>
          <p:nvPr/>
        </p:nvSpPr>
        <p:spPr bwMode="auto">
          <a:xfrm>
            <a:off x="1279552" y="5656977"/>
            <a:ext cx="385911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современной городской среды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260709" y="6306152"/>
            <a:ext cx="20806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20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Ощебенение</a:t>
            </a:r>
            <a:r>
              <a:rPr lang="ru-RU" alt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endParaRPr lang="ru-RU" alt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6711" y="1503452"/>
            <a:ext cx="3150171" cy="22454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24" name="Прямая соединительная линия 23"/>
          <p:cNvCxnSpPr/>
          <p:nvPr/>
        </p:nvCxnSpPr>
        <p:spPr>
          <a:xfrm>
            <a:off x="5064022" y="3932987"/>
            <a:ext cx="6591927" cy="23011"/>
          </a:xfrm>
          <a:prstGeom prst="line">
            <a:avLst/>
          </a:prstGeom>
          <a:ln w="15875">
            <a:solidFill>
              <a:srgbClr val="8A83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6469719" y="3602087"/>
            <a:ext cx="43063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Бетонирование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Народная стройка» </a:t>
            </a: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1607193" y="5667644"/>
            <a:ext cx="3205660" cy="252"/>
          </a:xfrm>
          <a:prstGeom prst="line">
            <a:avLst/>
          </a:prstGeom>
          <a:ln w="15875">
            <a:solidFill>
              <a:srgbClr val="8A83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8186914" y="2468885"/>
            <a:ext cx="323787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2018 г. –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65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объектов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2,25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км 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12,5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млн рублей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2019 г. –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6,7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км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8270365" y="4334483"/>
            <a:ext cx="34412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2018 г. –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21 км 12 тыс куб. м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2019 г.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- 36 км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4541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0" y="0"/>
            <a:ext cx="12192001" cy="6858000"/>
            <a:chOff x="0" y="0"/>
            <a:chExt cx="12192001" cy="6858000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7357"/>
            <a:stretch/>
          </p:blipFill>
          <p:spPr>
            <a:xfrm>
              <a:off x="0" y="0"/>
              <a:ext cx="6418217" cy="6858000"/>
            </a:xfrm>
            <a:prstGeom prst="rect">
              <a:avLst/>
            </a:prstGeom>
          </p:spPr>
        </p:pic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428" b="22666"/>
            <a:stretch/>
          </p:blipFill>
          <p:spPr>
            <a:xfrm>
              <a:off x="9805851" y="0"/>
              <a:ext cx="2386150" cy="5303520"/>
            </a:xfrm>
            <a:prstGeom prst="rect">
              <a:avLst/>
            </a:prstGeom>
          </p:spPr>
        </p:pic>
      </p:grpSp>
      <p:grpSp>
        <p:nvGrpSpPr>
          <p:cNvPr id="45" name="Группа 44"/>
          <p:cNvGrpSpPr/>
          <p:nvPr/>
        </p:nvGrpSpPr>
        <p:grpSpPr>
          <a:xfrm>
            <a:off x="9799416" y="4908835"/>
            <a:ext cx="2771316" cy="1955438"/>
            <a:chOff x="9799416" y="4908835"/>
            <a:chExt cx="2771316" cy="1955438"/>
          </a:xfrm>
        </p:grpSpPr>
        <p:pic>
          <p:nvPicPr>
            <p:cNvPr id="39" name="Рисунок 3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428" t="71487" r="6302"/>
            <a:stretch/>
          </p:blipFill>
          <p:spPr>
            <a:xfrm>
              <a:off x="9799416" y="4908835"/>
              <a:ext cx="1617849" cy="1955438"/>
            </a:xfrm>
            <a:prstGeom prst="rect">
              <a:avLst/>
            </a:prstGeom>
          </p:spPr>
        </p:pic>
        <p:pic>
          <p:nvPicPr>
            <p:cNvPr id="44" name="Рисунок 4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0972638" y="5695945"/>
              <a:ext cx="1598094" cy="925183"/>
            </a:xfrm>
            <a:prstGeom prst="rect">
              <a:avLst/>
            </a:prstGeom>
          </p:spPr>
        </p:pic>
      </p:grp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7985" y="4702489"/>
            <a:ext cx="1276350" cy="17907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9963" y="4313165"/>
            <a:ext cx="1379059" cy="218464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312" y="4763589"/>
            <a:ext cx="1147285" cy="1729600"/>
          </a:xfrm>
          <a:prstGeom prst="rect">
            <a:avLst/>
          </a:prstGeom>
        </p:spPr>
      </p:pic>
      <p:sp>
        <p:nvSpPr>
          <p:cNvPr id="14" name="Выноска-облако 13"/>
          <p:cNvSpPr/>
          <p:nvPr/>
        </p:nvSpPr>
        <p:spPr>
          <a:xfrm>
            <a:off x="862149" y="1619794"/>
            <a:ext cx="3919031" cy="2693372"/>
          </a:xfrm>
          <a:prstGeom prst="cloudCallou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Выноска-облако 17"/>
          <p:cNvSpPr/>
          <p:nvPr/>
        </p:nvSpPr>
        <p:spPr>
          <a:xfrm>
            <a:off x="4576723" y="1130980"/>
            <a:ext cx="4671780" cy="2991099"/>
          </a:xfrm>
          <a:prstGeom prst="cloudCallout">
            <a:avLst>
              <a:gd name="adj1" fmla="val 14090"/>
              <a:gd name="adj2" fmla="val 68872"/>
            </a:avLst>
          </a:pr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5180957" y="3950619"/>
            <a:ext cx="191267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Новейшее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медицинское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192034" y="-46200"/>
            <a:ext cx="45426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ln w="22225">
                  <a:solidFill>
                    <a:prstClr val="black"/>
                  </a:solidFill>
                  <a:prstDash val="solid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</a:t>
            </a:r>
            <a:r>
              <a:rPr lang="ru-RU" sz="3600" dirty="0" smtClean="0">
                <a:ln w="22225">
                  <a:solidFill>
                    <a:prstClr val="black"/>
                  </a:solidFill>
                  <a:prstDash val="solid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нетворкинг</a:t>
            </a:r>
            <a:endParaRPr lang="ru-RU" sz="3600" dirty="0">
              <a:ln w="22225">
                <a:solidFill>
                  <a:prstClr val="black"/>
                </a:solidFill>
                <a:prstDash val="solid"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440105" y="4333157"/>
            <a:ext cx="14835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Спецтехника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9277" y="2107390"/>
            <a:ext cx="5121455" cy="3400966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 rot="20975102">
            <a:off x="8471059" y="2930710"/>
            <a:ext cx="311553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b="1" u="sn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етворкинг</a:t>
            </a: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это сообщество людей, сплоченных одной деятельностью и, благодаря своим связям, эффективно ее осуществляющих. </a:t>
            </a: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10"/>
          <a:srcRect r="45098"/>
          <a:stretch/>
        </p:blipFill>
        <p:spPr>
          <a:xfrm>
            <a:off x="10333467" y="-37518"/>
            <a:ext cx="958569" cy="1367697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5799" y="84125"/>
            <a:ext cx="854444" cy="2093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199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0" y="0"/>
            <a:ext cx="12192001" cy="6858000"/>
            <a:chOff x="0" y="0"/>
            <a:chExt cx="12192001" cy="6858000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7357"/>
            <a:stretch/>
          </p:blipFill>
          <p:spPr>
            <a:xfrm>
              <a:off x="0" y="0"/>
              <a:ext cx="6418217" cy="6858000"/>
            </a:xfrm>
            <a:prstGeom prst="rect">
              <a:avLst/>
            </a:prstGeom>
          </p:spPr>
        </p:pic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428" b="22666"/>
            <a:stretch/>
          </p:blipFill>
          <p:spPr>
            <a:xfrm>
              <a:off x="9805851" y="0"/>
              <a:ext cx="2386150" cy="5303520"/>
            </a:xfrm>
            <a:prstGeom prst="rect">
              <a:avLst/>
            </a:prstGeom>
          </p:spPr>
        </p:pic>
      </p:grpSp>
      <p:grpSp>
        <p:nvGrpSpPr>
          <p:cNvPr id="45" name="Группа 44"/>
          <p:cNvGrpSpPr/>
          <p:nvPr/>
        </p:nvGrpSpPr>
        <p:grpSpPr>
          <a:xfrm>
            <a:off x="9799416" y="4908835"/>
            <a:ext cx="2771316" cy="1955438"/>
            <a:chOff x="9799416" y="4908835"/>
            <a:chExt cx="2771316" cy="1955438"/>
          </a:xfrm>
        </p:grpSpPr>
        <p:pic>
          <p:nvPicPr>
            <p:cNvPr id="39" name="Рисунок 3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428" t="71487" r="6302"/>
            <a:stretch/>
          </p:blipFill>
          <p:spPr>
            <a:xfrm>
              <a:off x="9799416" y="4908835"/>
              <a:ext cx="1617849" cy="1955438"/>
            </a:xfrm>
            <a:prstGeom prst="rect">
              <a:avLst/>
            </a:prstGeom>
          </p:spPr>
        </p:pic>
        <p:pic>
          <p:nvPicPr>
            <p:cNvPr id="44" name="Рисунок 4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0972638" y="5695945"/>
              <a:ext cx="1598094" cy="925183"/>
            </a:xfrm>
            <a:prstGeom prst="rect">
              <a:avLst/>
            </a:prstGeom>
          </p:spPr>
        </p:pic>
      </p:grpSp>
      <p:sp>
        <p:nvSpPr>
          <p:cNvPr id="5" name="Прямоугольник 4"/>
          <p:cNvSpPr/>
          <p:nvPr/>
        </p:nvSpPr>
        <p:spPr>
          <a:xfrm>
            <a:off x="5172638" y="-74672"/>
            <a:ext cx="5677988" cy="18312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3600" dirty="0" smtClean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Оптимизация </a:t>
            </a:r>
            <a:r>
              <a:rPr lang="ru-RU" sz="3600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бюджетных </a:t>
            </a:r>
            <a:r>
              <a:rPr lang="ru-RU" sz="3600" dirty="0" smtClean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расходов и </a:t>
            </a:r>
          </a:p>
          <a:p>
            <a:pPr algn="ctr">
              <a:spcAft>
                <a:spcPts val="600"/>
              </a:spcAft>
            </a:pPr>
            <a:r>
              <a:rPr lang="ru-RU" altLang="ru-RU" sz="3600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«Бюджетный маневр»</a:t>
            </a:r>
          </a:p>
        </p:txBody>
      </p:sp>
      <p:grpSp>
        <p:nvGrpSpPr>
          <p:cNvPr id="10" name="Группа 9"/>
          <p:cNvGrpSpPr/>
          <p:nvPr/>
        </p:nvGrpSpPr>
        <p:grpSpPr>
          <a:xfrm>
            <a:off x="498675" y="-47641"/>
            <a:ext cx="3891886" cy="2584455"/>
            <a:chOff x="144803" y="1651119"/>
            <a:chExt cx="3891886" cy="2584455"/>
          </a:xfrm>
        </p:grpSpPr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803" y="1651119"/>
              <a:ext cx="3891886" cy="2584455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 rot="21025206">
              <a:off x="863378" y="2212805"/>
              <a:ext cx="2450320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Оптимизация</a:t>
              </a: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– процесс нахождения наилучшего варианта из множества возможных</a:t>
              </a:r>
            </a:p>
          </p:txBody>
        </p:sp>
      </p:grpSp>
      <p:sp>
        <p:nvSpPr>
          <p:cNvPr id="15" name="Шеврон 7"/>
          <p:cNvSpPr/>
          <p:nvPr/>
        </p:nvSpPr>
        <p:spPr>
          <a:xfrm rot="13927803">
            <a:off x="4140434" y="3065577"/>
            <a:ext cx="349134" cy="440574"/>
          </a:xfrm>
          <a:prstGeom prst="chevron">
            <a:avLst/>
          </a:prstGeom>
          <a:ln>
            <a:solidFill>
              <a:schemeClr val="accent6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Шеврон 9"/>
          <p:cNvSpPr/>
          <p:nvPr/>
        </p:nvSpPr>
        <p:spPr>
          <a:xfrm rot="16200000">
            <a:off x="5887515" y="2536149"/>
            <a:ext cx="349134" cy="440574"/>
          </a:xfrm>
          <a:prstGeom prst="chevron">
            <a:avLst/>
          </a:prstGeom>
          <a:ln>
            <a:solidFill>
              <a:schemeClr val="accent6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8" name="Шеврон 10"/>
          <p:cNvSpPr/>
          <p:nvPr/>
        </p:nvSpPr>
        <p:spPr>
          <a:xfrm rot="19513005">
            <a:off x="7627250" y="3145742"/>
            <a:ext cx="349134" cy="440574"/>
          </a:xfrm>
          <a:prstGeom prst="chevron">
            <a:avLst/>
          </a:prstGeom>
          <a:ln>
            <a:solidFill>
              <a:schemeClr val="accent6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9" name="Шеврон 11"/>
          <p:cNvSpPr/>
          <p:nvPr/>
        </p:nvSpPr>
        <p:spPr>
          <a:xfrm rot="12369072">
            <a:off x="3492463" y="4076123"/>
            <a:ext cx="349134" cy="440574"/>
          </a:xfrm>
          <a:prstGeom prst="chevron">
            <a:avLst/>
          </a:prstGeom>
          <a:ln>
            <a:solidFill>
              <a:schemeClr val="accent6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640463" y="2405138"/>
            <a:ext cx="21258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Капитальный и текущий ремонт дорог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971916" y="1729093"/>
            <a:ext cx="21258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заработной платы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719087" y="3592774"/>
            <a:ext cx="15779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Вывоз мусора и твердых отходов</a:t>
            </a:r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154202" y="4785475"/>
            <a:ext cx="20634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льготной подписки для инвалидов, ветеранов и малообеспеченных семей</a:t>
            </a:r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Шеврон 19"/>
          <p:cNvSpPr/>
          <p:nvPr/>
        </p:nvSpPr>
        <p:spPr>
          <a:xfrm rot="10800000">
            <a:off x="3344979" y="5263246"/>
            <a:ext cx="349134" cy="440574"/>
          </a:xfrm>
          <a:prstGeom prst="chevron">
            <a:avLst/>
          </a:prstGeom>
          <a:ln>
            <a:solidFill>
              <a:schemeClr val="accent6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097744" y="4378793"/>
            <a:ext cx="21258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городских мероприятий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Шеврон 24"/>
          <p:cNvSpPr/>
          <p:nvPr/>
        </p:nvSpPr>
        <p:spPr>
          <a:xfrm>
            <a:off x="7801819" y="4657390"/>
            <a:ext cx="349134" cy="440574"/>
          </a:xfrm>
          <a:prstGeom prst="chevron">
            <a:avLst/>
          </a:prstGeom>
          <a:ln>
            <a:solidFill>
              <a:schemeClr val="accent6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776045" y="2428056"/>
            <a:ext cx="15779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другие мероприятия</a:t>
            </a:r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8" name="Picture 2" descr="ÐÐ°ÑÑÐ¸Ð½ÐºÐ¸ Ð¿Ð¾ Ð·Ð°Ð¿ÑÐ¾ÑÑ Ð·Ð°ÑÐ°Ð±Ð¾ÑÐ½Ð°Ñ Ð¿Ð»Ð°ÑÐ°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81708" y="1807591"/>
            <a:ext cx="1303737" cy="697152"/>
          </a:xfrm>
          <a:prstGeom prst="rect">
            <a:avLst/>
          </a:prstGeom>
          <a:noFill/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5817" y="4254437"/>
            <a:ext cx="1667299" cy="1093138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2287" y="2684046"/>
            <a:ext cx="1000570" cy="9365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0787" y="3142269"/>
            <a:ext cx="947046" cy="7902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16580" y="3456412"/>
            <a:ext cx="1482017" cy="968050"/>
          </a:xfrm>
          <a:prstGeom prst="rect">
            <a:avLst/>
          </a:prstGeom>
          <a:ln>
            <a:noFill/>
          </a:ln>
          <a:effectLst>
            <a:softEdge rad="12700"/>
          </a:effectLst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4" y="4864362"/>
            <a:ext cx="1184688" cy="11846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  <a:softEdge rad="3175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2464" y="35433"/>
            <a:ext cx="1685773" cy="290025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66222" b="100000" l="30667" r="93778">
                        <a14:backgroundMark x1="37333" y1="70222" x2="49333" y2="66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857" t="52917"/>
          <a:stretch/>
        </p:blipFill>
        <p:spPr>
          <a:xfrm>
            <a:off x="4228268" y="5303518"/>
            <a:ext cx="1048104" cy="674681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66222" b="100000" l="30667" r="93778">
                        <a14:backgroundMark x1="37333" y1="70222" x2="49333" y2="66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857" t="52917"/>
          <a:stretch/>
        </p:blipFill>
        <p:spPr>
          <a:xfrm>
            <a:off x="4227258" y="5085880"/>
            <a:ext cx="1048104" cy="674681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66222" b="100000" l="30667" r="93778">
                        <a14:backgroundMark x1="37333" y1="70222" x2="49333" y2="66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857" t="52917"/>
          <a:stretch/>
        </p:blipFill>
        <p:spPr>
          <a:xfrm>
            <a:off x="4226248" y="4857359"/>
            <a:ext cx="1048104" cy="674681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66222" b="100000" l="30667" r="93778">
                        <a14:backgroundMark x1="37333" y1="70222" x2="49333" y2="66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857" t="52917"/>
          <a:stretch/>
        </p:blipFill>
        <p:spPr>
          <a:xfrm>
            <a:off x="5217708" y="5311122"/>
            <a:ext cx="1048104" cy="674681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66222" b="100000" l="30667" r="93778">
                        <a14:backgroundMark x1="37333" y1="70222" x2="49333" y2="66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857" t="52917"/>
          <a:stretch/>
        </p:blipFill>
        <p:spPr>
          <a:xfrm>
            <a:off x="6245648" y="5325488"/>
            <a:ext cx="1048104" cy="674681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66222" b="100000" l="30667" r="93778">
                        <a14:backgroundMark x1="37333" y1="70222" x2="49333" y2="66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857" t="52917"/>
          <a:stretch/>
        </p:blipFill>
        <p:spPr>
          <a:xfrm>
            <a:off x="5217708" y="5109964"/>
            <a:ext cx="1048104" cy="674681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66222" b="100000" l="30667" r="93778">
                        <a14:backgroundMark x1="37333" y1="70222" x2="49333" y2="66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857" t="52917"/>
          <a:stretch/>
        </p:blipFill>
        <p:spPr>
          <a:xfrm>
            <a:off x="5217708" y="4916410"/>
            <a:ext cx="1048104" cy="674681"/>
          </a:xfrm>
          <a:prstGeom prst="rect">
            <a:avLst/>
          </a:prstGeom>
        </p:spPr>
      </p:pic>
      <p:pic>
        <p:nvPicPr>
          <p:cNvPr id="41" name="Рисунок 40"/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66222" b="100000" l="30667" r="93778">
                        <a14:backgroundMark x1="37333" y1="70222" x2="49333" y2="66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857" t="52917"/>
          <a:stretch/>
        </p:blipFill>
        <p:spPr>
          <a:xfrm>
            <a:off x="5213684" y="4724455"/>
            <a:ext cx="1048104" cy="674681"/>
          </a:xfrm>
          <a:prstGeom prst="rect">
            <a:avLst/>
          </a:prstGeom>
        </p:spPr>
      </p:pic>
      <p:pic>
        <p:nvPicPr>
          <p:cNvPr id="42" name="Рисунок 41"/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66222" b="100000" l="30667" r="93778">
                        <a14:backgroundMark x1="37333" y1="70222" x2="49333" y2="66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857" t="52917"/>
          <a:stretch/>
        </p:blipFill>
        <p:spPr>
          <a:xfrm>
            <a:off x="5217708" y="4521257"/>
            <a:ext cx="1048104" cy="674681"/>
          </a:xfrm>
          <a:prstGeom prst="rect">
            <a:avLst/>
          </a:prstGeom>
        </p:spPr>
      </p:pic>
      <p:pic>
        <p:nvPicPr>
          <p:cNvPr id="43" name="Рисунок 42"/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66222" b="100000" l="30667" r="93778">
                        <a14:backgroundMark x1="37333" y1="70222" x2="49333" y2="66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857" t="52917"/>
          <a:stretch/>
        </p:blipFill>
        <p:spPr>
          <a:xfrm>
            <a:off x="5220175" y="4320099"/>
            <a:ext cx="1048104" cy="674681"/>
          </a:xfrm>
          <a:prstGeom prst="rect">
            <a:avLst/>
          </a:prstGeom>
        </p:spPr>
      </p:pic>
      <p:pic>
        <p:nvPicPr>
          <p:cNvPr id="46" name="Рисунок 45"/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66222" b="100000" l="30667" r="93778">
                        <a14:backgroundMark x1="37333" y1="70222" x2="49333" y2="66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857" t="52917"/>
          <a:stretch/>
        </p:blipFill>
        <p:spPr>
          <a:xfrm>
            <a:off x="5217708" y="4126325"/>
            <a:ext cx="1048104" cy="674681"/>
          </a:xfrm>
          <a:prstGeom prst="rect">
            <a:avLst/>
          </a:prstGeom>
        </p:spPr>
      </p:pic>
      <p:pic>
        <p:nvPicPr>
          <p:cNvPr id="47" name="Рисунок 46"/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66222" b="100000" l="30667" r="93778">
                        <a14:backgroundMark x1="37333" y1="70222" x2="49333" y2="66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857" t="52917"/>
          <a:stretch/>
        </p:blipFill>
        <p:spPr>
          <a:xfrm>
            <a:off x="6245648" y="5117568"/>
            <a:ext cx="1048104" cy="674681"/>
          </a:xfrm>
          <a:prstGeom prst="rect">
            <a:avLst/>
          </a:prstGeom>
        </p:spPr>
      </p:pic>
      <p:pic>
        <p:nvPicPr>
          <p:cNvPr id="48" name="Рисунок 47"/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66222" b="100000" l="30667" r="93778">
                        <a14:backgroundMark x1="37333" y1="70222" x2="49333" y2="66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857" t="52917"/>
          <a:stretch/>
        </p:blipFill>
        <p:spPr>
          <a:xfrm>
            <a:off x="6257018" y="4916409"/>
            <a:ext cx="1048104" cy="674681"/>
          </a:xfrm>
          <a:prstGeom prst="rect">
            <a:avLst/>
          </a:prstGeom>
        </p:spPr>
      </p:pic>
      <p:pic>
        <p:nvPicPr>
          <p:cNvPr id="49" name="Рисунок 48"/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66222" b="100000" l="30667" r="93778">
                        <a14:backgroundMark x1="37333" y1="70222" x2="49333" y2="66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857" t="52917"/>
          <a:stretch/>
        </p:blipFill>
        <p:spPr>
          <a:xfrm>
            <a:off x="6255477" y="4707173"/>
            <a:ext cx="1048104" cy="674681"/>
          </a:xfrm>
          <a:prstGeom prst="rect">
            <a:avLst/>
          </a:prstGeom>
        </p:spPr>
      </p:pic>
      <p:pic>
        <p:nvPicPr>
          <p:cNvPr id="50" name="Рисунок 49"/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66222" b="100000" l="30667" r="93778">
                        <a14:backgroundMark x1="37333" y1="70222" x2="49333" y2="66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857" t="52917"/>
          <a:stretch/>
        </p:blipFill>
        <p:spPr>
          <a:xfrm>
            <a:off x="6258287" y="4481337"/>
            <a:ext cx="1048104" cy="674681"/>
          </a:xfrm>
          <a:prstGeom prst="rect">
            <a:avLst/>
          </a:prstGeom>
        </p:spPr>
      </p:pic>
      <p:pic>
        <p:nvPicPr>
          <p:cNvPr id="51" name="Рисунок 50"/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66222" b="100000" l="30667" r="93778">
                        <a14:backgroundMark x1="37333" y1="70222" x2="49333" y2="66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857" t="52917"/>
          <a:stretch/>
        </p:blipFill>
        <p:spPr>
          <a:xfrm>
            <a:off x="6257847" y="4262992"/>
            <a:ext cx="1048104" cy="67468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296432" y="5930031"/>
            <a:ext cx="833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2017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354039" y="5941087"/>
            <a:ext cx="8302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284522" y="5941087"/>
            <a:ext cx="8302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4258405" y="4398174"/>
            <a:ext cx="9412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362,3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млн рублей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5238323" y="3664279"/>
            <a:ext cx="9412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986,3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млн рублей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6335410" y="3799170"/>
            <a:ext cx="93172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913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млн рублей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8" name="Прямая соединительная линия 57"/>
          <p:cNvCxnSpPr/>
          <p:nvPr/>
        </p:nvCxnSpPr>
        <p:spPr>
          <a:xfrm>
            <a:off x="4259531" y="6310419"/>
            <a:ext cx="295641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Прямоугольник 58"/>
          <p:cNvSpPr/>
          <p:nvPr/>
        </p:nvSpPr>
        <p:spPr>
          <a:xfrm>
            <a:off x="3866911" y="6269662"/>
            <a:ext cx="38050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 оптимизированных расходов бюджета города Новороссийск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214088" y="5356766"/>
            <a:ext cx="283892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2019 году снижение произошло из-за списания бюджетного кредита в объеме </a:t>
            </a:r>
          </a:p>
          <a:p>
            <a:pPr algn="ctr"/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70 млн. рублей</a:t>
            </a:r>
          </a:p>
        </p:txBody>
      </p:sp>
      <p:pic>
        <p:nvPicPr>
          <p:cNvPr id="60" name="Рисунок 59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453" y="2171368"/>
            <a:ext cx="1334436" cy="1334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490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0" y="0"/>
            <a:ext cx="12192001" cy="6858000"/>
            <a:chOff x="0" y="0"/>
            <a:chExt cx="12192001" cy="6858000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7357"/>
            <a:stretch/>
          </p:blipFill>
          <p:spPr>
            <a:xfrm>
              <a:off x="0" y="0"/>
              <a:ext cx="6418217" cy="6858000"/>
            </a:xfrm>
            <a:prstGeom prst="rect">
              <a:avLst/>
            </a:prstGeom>
          </p:spPr>
        </p:pic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428" b="22666"/>
            <a:stretch/>
          </p:blipFill>
          <p:spPr>
            <a:xfrm>
              <a:off x="9805851" y="0"/>
              <a:ext cx="2386150" cy="5303520"/>
            </a:xfrm>
            <a:prstGeom prst="rect">
              <a:avLst/>
            </a:prstGeom>
          </p:spPr>
        </p:pic>
      </p:grpSp>
      <p:grpSp>
        <p:nvGrpSpPr>
          <p:cNvPr id="45" name="Группа 44"/>
          <p:cNvGrpSpPr/>
          <p:nvPr/>
        </p:nvGrpSpPr>
        <p:grpSpPr>
          <a:xfrm>
            <a:off x="9799416" y="4908835"/>
            <a:ext cx="2771316" cy="1955438"/>
            <a:chOff x="9799416" y="4908835"/>
            <a:chExt cx="2771316" cy="1955438"/>
          </a:xfrm>
        </p:grpSpPr>
        <p:pic>
          <p:nvPicPr>
            <p:cNvPr id="39" name="Рисунок 3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428" t="71487" r="6302"/>
            <a:stretch/>
          </p:blipFill>
          <p:spPr>
            <a:xfrm>
              <a:off x="9799416" y="4908835"/>
              <a:ext cx="1617849" cy="1955438"/>
            </a:xfrm>
            <a:prstGeom prst="rect">
              <a:avLst/>
            </a:prstGeom>
          </p:spPr>
        </p:pic>
        <p:pic>
          <p:nvPicPr>
            <p:cNvPr id="44" name="Рисунок 4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0972638" y="5695945"/>
              <a:ext cx="1598094" cy="925183"/>
            </a:xfrm>
            <a:prstGeom prst="rect">
              <a:avLst/>
            </a:prstGeom>
          </p:spPr>
        </p:pic>
      </p:grpSp>
      <p:sp>
        <p:nvSpPr>
          <p:cNvPr id="8" name="TextBox 7"/>
          <p:cNvSpPr txBox="1"/>
          <p:nvPr/>
        </p:nvSpPr>
        <p:spPr>
          <a:xfrm>
            <a:off x="4882419" y="-36572"/>
            <a:ext cx="7250252" cy="175432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sz="3600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Сохранение сбалансированности бюджета и снижение долговой  нагрузки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984077" y="1549154"/>
            <a:ext cx="1973759" cy="4146791"/>
          </a:xfrm>
          <a:prstGeom prst="rect">
            <a:avLst/>
          </a:prstGeom>
        </p:spPr>
      </p:pic>
      <p:sp>
        <p:nvSpPr>
          <p:cNvPr id="18" name="Выгнутая влево стрелка 17"/>
          <p:cNvSpPr/>
          <p:nvPr/>
        </p:nvSpPr>
        <p:spPr>
          <a:xfrm rot="14740583">
            <a:off x="5085791" y="133339"/>
            <a:ext cx="871232" cy="6738069"/>
          </a:xfrm>
          <a:prstGeom prst="curvedRightArrow">
            <a:avLst/>
          </a:prstGeom>
          <a:solidFill>
            <a:srgbClr val="FF0000"/>
          </a:solidFill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3122662140"/>
              </p:ext>
            </p:extLst>
          </p:nvPr>
        </p:nvGraphicFramePr>
        <p:xfrm>
          <a:off x="1242774" y="1315825"/>
          <a:ext cx="8162648" cy="52287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0" name="Прямоугольник 19"/>
          <p:cNvSpPr/>
          <p:nvPr/>
        </p:nvSpPr>
        <p:spPr>
          <a:xfrm>
            <a:off x="2336566" y="5130946"/>
            <a:ext cx="760395" cy="27913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78,4 %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Стрелка вправо 20"/>
          <p:cNvSpPr/>
          <p:nvPr/>
        </p:nvSpPr>
        <p:spPr>
          <a:xfrm rot="19513390">
            <a:off x="2843195" y="5454303"/>
            <a:ext cx="577516" cy="327259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право 21"/>
          <p:cNvSpPr/>
          <p:nvPr/>
        </p:nvSpPr>
        <p:spPr>
          <a:xfrm rot="2299375">
            <a:off x="3964495" y="5465068"/>
            <a:ext cx="577516" cy="327259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право 22"/>
          <p:cNvSpPr/>
          <p:nvPr/>
        </p:nvSpPr>
        <p:spPr>
          <a:xfrm rot="2299375">
            <a:off x="4921666" y="5476987"/>
            <a:ext cx="577516" cy="327259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право 23"/>
          <p:cNvSpPr/>
          <p:nvPr/>
        </p:nvSpPr>
        <p:spPr>
          <a:xfrm rot="2299375">
            <a:off x="5854165" y="5484318"/>
            <a:ext cx="577516" cy="327259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право 24"/>
          <p:cNvSpPr/>
          <p:nvPr/>
        </p:nvSpPr>
        <p:spPr>
          <a:xfrm rot="2299375">
            <a:off x="6839436" y="5484319"/>
            <a:ext cx="577516" cy="327259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право 25"/>
          <p:cNvSpPr/>
          <p:nvPr/>
        </p:nvSpPr>
        <p:spPr>
          <a:xfrm rot="2299375">
            <a:off x="7790086" y="5476987"/>
            <a:ext cx="577516" cy="327259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4830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0" y="0"/>
            <a:ext cx="12192001" cy="6858000"/>
            <a:chOff x="0" y="0"/>
            <a:chExt cx="12192001" cy="6858000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7357"/>
            <a:stretch/>
          </p:blipFill>
          <p:spPr>
            <a:xfrm>
              <a:off x="0" y="0"/>
              <a:ext cx="6418217" cy="6858000"/>
            </a:xfrm>
            <a:prstGeom prst="rect">
              <a:avLst/>
            </a:prstGeom>
          </p:spPr>
        </p:pic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428" b="22666"/>
            <a:stretch/>
          </p:blipFill>
          <p:spPr>
            <a:xfrm>
              <a:off x="9805851" y="0"/>
              <a:ext cx="2386150" cy="5303520"/>
            </a:xfrm>
            <a:prstGeom prst="rect">
              <a:avLst/>
            </a:prstGeom>
          </p:spPr>
        </p:pic>
      </p:grpSp>
      <p:grpSp>
        <p:nvGrpSpPr>
          <p:cNvPr id="45" name="Группа 44"/>
          <p:cNvGrpSpPr/>
          <p:nvPr/>
        </p:nvGrpSpPr>
        <p:grpSpPr>
          <a:xfrm>
            <a:off x="9799416" y="4908835"/>
            <a:ext cx="2771316" cy="1955438"/>
            <a:chOff x="9799416" y="4908835"/>
            <a:chExt cx="2771316" cy="1955438"/>
          </a:xfrm>
        </p:grpSpPr>
        <p:pic>
          <p:nvPicPr>
            <p:cNvPr id="39" name="Рисунок 3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428" t="71487" r="6302"/>
            <a:stretch/>
          </p:blipFill>
          <p:spPr>
            <a:xfrm>
              <a:off x="9799416" y="4908835"/>
              <a:ext cx="1617849" cy="1955438"/>
            </a:xfrm>
            <a:prstGeom prst="rect">
              <a:avLst/>
            </a:prstGeom>
          </p:spPr>
        </p:pic>
        <p:pic>
          <p:nvPicPr>
            <p:cNvPr id="44" name="Рисунок 4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0972638" y="5695945"/>
              <a:ext cx="1598094" cy="925183"/>
            </a:xfrm>
            <a:prstGeom prst="rect">
              <a:avLst/>
            </a:prstGeom>
          </p:spPr>
        </p:pic>
      </p:grp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2600786626"/>
              </p:ext>
            </p:extLst>
          </p:nvPr>
        </p:nvGraphicFramePr>
        <p:xfrm>
          <a:off x="1024272" y="1416663"/>
          <a:ext cx="6756697" cy="55215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Выгнутая вверх стрелка 9"/>
          <p:cNvSpPr/>
          <p:nvPr/>
        </p:nvSpPr>
        <p:spPr>
          <a:xfrm rot="7463906">
            <a:off x="6241930" y="3972469"/>
            <a:ext cx="2471968" cy="453087"/>
          </a:xfrm>
          <a:prstGeom prst="curvedDownArrow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 rot="18357083">
            <a:off x="7315321" y="4077943"/>
            <a:ext cx="1397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% ставка по обслуживанию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8555706" y="3094504"/>
            <a:ext cx="3636295" cy="2209016"/>
          </a:xfrm>
          <a:prstGeom prst="rect">
            <a:avLst/>
          </a:prstGeom>
          <a:solidFill>
            <a:srgbClr val="6EB1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Экономия составила: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 год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97 329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b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 год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58 329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 год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70 864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b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год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77 590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b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год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86 278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тыс. рублей </a:t>
            </a:r>
          </a:p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Всего: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390 390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011"/>
          <a:stretch/>
        </p:blipFill>
        <p:spPr>
          <a:xfrm flipH="1">
            <a:off x="9334068" y="-19779"/>
            <a:ext cx="2548543" cy="313406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512339" y="-19779"/>
            <a:ext cx="6096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Экономия в результате снижения процентов по обслуживанию муниципального долга</a:t>
            </a:r>
          </a:p>
        </p:txBody>
      </p:sp>
    </p:spTree>
    <p:extLst>
      <p:ext uri="{BB962C8B-B14F-4D97-AF65-F5344CB8AC3E}">
        <p14:creationId xmlns:p14="http://schemas.microsoft.com/office/powerpoint/2010/main" val="416433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Прямоугольник 44"/>
          <p:cNvSpPr/>
          <p:nvPr/>
        </p:nvSpPr>
        <p:spPr>
          <a:xfrm>
            <a:off x="8299439" y="4953805"/>
            <a:ext cx="3636295" cy="1463040"/>
          </a:xfrm>
          <a:prstGeom prst="rect">
            <a:avLst/>
          </a:prstGeom>
          <a:solidFill>
            <a:srgbClr val="6EB1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8354727" y="3338363"/>
            <a:ext cx="3582201" cy="1463040"/>
          </a:xfrm>
          <a:prstGeom prst="rect">
            <a:avLst/>
          </a:prstGeom>
          <a:solidFill>
            <a:srgbClr val="98AA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8354727" y="1718658"/>
            <a:ext cx="3582201" cy="1463040"/>
          </a:xfrm>
          <a:prstGeom prst="rect">
            <a:avLst/>
          </a:prstGeom>
          <a:solidFill>
            <a:srgbClr val="6EB1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4361828" y="1718658"/>
            <a:ext cx="3582201" cy="1463040"/>
          </a:xfrm>
          <a:prstGeom prst="rect">
            <a:avLst/>
          </a:prstGeom>
          <a:solidFill>
            <a:srgbClr val="98AA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75384" y="1722923"/>
            <a:ext cx="3582201" cy="1463040"/>
          </a:xfrm>
          <a:prstGeom prst="rect">
            <a:avLst/>
          </a:prstGeom>
          <a:solidFill>
            <a:srgbClr val="D0B7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375782" y="3338363"/>
            <a:ext cx="3582201" cy="1463040"/>
          </a:xfrm>
          <a:prstGeom prst="rect">
            <a:avLst/>
          </a:prstGeom>
          <a:solidFill>
            <a:srgbClr val="98AA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375382" y="4959164"/>
            <a:ext cx="3582201" cy="1463040"/>
          </a:xfrm>
          <a:prstGeom prst="rect">
            <a:avLst/>
          </a:prstGeom>
          <a:solidFill>
            <a:srgbClr val="6EB1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4352203" y="4955810"/>
            <a:ext cx="3582201" cy="1463040"/>
          </a:xfrm>
          <a:prstGeom prst="rect">
            <a:avLst/>
          </a:prstGeom>
          <a:solidFill>
            <a:srgbClr val="D0B7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172892" y="442238"/>
            <a:ext cx="65446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ln w="22225">
                  <a:solidFill>
                    <a:schemeClr val="tx1"/>
                  </a:solidFill>
                  <a:prstDash val="solid"/>
                </a:ln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Какие основные направления у социального аутсорсинга?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805" b="68254"/>
          <a:stretch/>
        </p:blipFill>
        <p:spPr>
          <a:xfrm>
            <a:off x="3915" y="0"/>
            <a:ext cx="4864176" cy="2177143"/>
          </a:xfrm>
          <a:prstGeom prst="rect">
            <a:avLst/>
          </a:prstGeom>
          <a:effectLst/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575" t="1" r="91" b="52156"/>
          <a:stretch/>
        </p:blipFill>
        <p:spPr>
          <a:xfrm rot="5400000">
            <a:off x="9667547" y="4333547"/>
            <a:ext cx="1767839" cy="3281067"/>
          </a:xfrm>
          <a:prstGeom prst="rect">
            <a:avLst/>
          </a:prstGeom>
          <a:effectLst/>
        </p:spPr>
      </p:pic>
      <p:sp>
        <p:nvSpPr>
          <p:cNvPr id="5" name="Прямоугольник 4"/>
          <p:cNvSpPr/>
          <p:nvPr/>
        </p:nvSpPr>
        <p:spPr>
          <a:xfrm>
            <a:off x="5041346" y="3770351"/>
            <a:ext cx="24076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spc="-100" dirty="0" smtClean="0">
                <a:solidFill>
                  <a:srgbClr val="8547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Аутсорсинг</a:t>
            </a: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78206" y="2140902"/>
            <a:ext cx="28610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Присмотр и уход за детьми дошкольного возраста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371070" y="3469717"/>
            <a:ext cx="360951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усовершенствованной общеобразовательной программы общего и дошкольного образования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4659364" y="2140901"/>
            <a:ext cx="29358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летнего отдыха и оздоровления детей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385407" y="5090161"/>
            <a:ext cx="34466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профессиональной специализированной круглосуточной охраной учреждений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4447652" y="5228660"/>
            <a:ext cx="34105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подвоза учеников, проживающих и обучающихся в сельской местности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8627999" y="2127012"/>
            <a:ext cx="30895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питания в школах и школьных лагерях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8350005" y="3324075"/>
            <a:ext cx="364556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эффективных практик развития ранней диагностики, социализации и реабилитации детей и молодежи с ограниченными возможностями здоровья</a:t>
            </a:r>
          </a:p>
        </p:txBody>
      </p:sp>
      <p:sp>
        <p:nvSpPr>
          <p:cNvPr id="2" name="Равнобедренный треугольник 1"/>
          <p:cNvSpPr/>
          <p:nvPr/>
        </p:nvSpPr>
        <p:spPr>
          <a:xfrm>
            <a:off x="7919263" y="1732548"/>
            <a:ext cx="440367" cy="1449150"/>
          </a:xfrm>
          <a:prstGeom prst="triangle">
            <a:avLst>
              <a:gd name="adj" fmla="val 97418"/>
            </a:avLst>
          </a:prstGeom>
          <a:solidFill>
            <a:srgbClr val="6EB1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Равнобедренный треугольник 28"/>
          <p:cNvSpPr/>
          <p:nvPr/>
        </p:nvSpPr>
        <p:spPr>
          <a:xfrm rot="10800000">
            <a:off x="7932391" y="1722923"/>
            <a:ext cx="417614" cy="1449150"/>
          </a:xfrm>
          <a:prstGeom prst="triangle">
            <a:avLst>
              <a:gd name="adj" fmla="val 97418"/>
            </a:avLst>
          </a:prstGeom>
          <a:solidFill>
            <a:srgbClr val="98AA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Равнобедренный треугольник 33"/>
          <p:cNvSpPr/>
          <p:nvPr/>
        </p:nvSpPr>
        <p:spPr>
          <a:xfrm>
            <a:off x="3955852" y="1732548"/>
            <a:ext cx="417614" cy="1449150"/>
          </a:xfrm>
          <a:prstGeom prst="triangle">
            <a:avLst>
              <a:gd name="adj" fmla="val 97418"/>
            </a:avLst>
          </a:prstGeom>
          <a:solidFill>
            <a:srgbClr val="98AA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Равнобедренный треугольник 34"/>
          <p:cNvSpPr/>
          <p:nvPr/>
        </p:nvSpPr>
        <p:spPr>
          <a:xfrm rot="10800000">
            <a:off x="3945234" y="1722923"/>
            <a:ext cx="417614" cy="1449150"/>
          </a:xfrm>
          <a:prstGeom prst="triangle">
            <a:avLst>
              <a:gd name="adj" fmla="val 97418"/>
            </a:avLst>
          </a:prstGeom>
          <a:solidFill>
            <a:srgbClr val="D0B7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ый треугольник 6"/>
          <p:cNvSpPr/>
          <p:nvPr/>
        </p:nvSpPr>
        <p:spPr>
          <a:xfrm>
            <a:off x="375782" y="3172073"/>
            <a:ext cx="3582000" cy="165392"/>
          </a:xfrm>
          <a:prstGeom prst="rtTriangle">
            <a:avLst/>
          </a:prstGeom>
          <a:solidFill>
            <a:srgbClr val="98AA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ый треугольник 35"/>
          <p:cNvSpPr/>
          <p:nvPr/>
        </p:nvSpPr>
        <p:spPr>
          <a:xfrm rot="10800000">
            <a:off x="375782" y="3182936"/>
            <a:ext cx="3582000" cy="165392"/>
          </a:xfrm>
          <a:prstGeom prst="rtTriangle">
            <a:avLst/>
          </a:prstGeom>
          <a:solidFill>
            <a:srgbClr val="D0B7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ый треугольник 36"/>
          <p:cNvSpPr/>
          <p:nvPr/>
        </p:nvSpPr>
        <p:spPr>
          <a:xfrm rot="10800000">
            <a:off x="372859" y="4798037"/>
            <a:ext cx="3582000" cy="165392"/>
          </a:xfrm>
          <a:prstGeom prst="rtTriangle">
            <a:avLst/>
          </a:prstGeom>
          <a:solidFill>
            <a:srgbClr val="98AA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ый треугольник 37"/>
          <p:cNvSpPr/>
          <p:nvPr/>
        </p:nvSpPr>
        <p:spPr>
          <a:xfrm>
            <a:off x="375051" y="4787990"/>
            <a:ext cx="3582000" cy="165392"/>
          </a:xfrm>
          <a:prstGeom prst="rtTriangle">
            <a:avLst/>
          </a:prstGeom>
          <a:solidFill>
            <a:srgbClr val="6EB1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Равнобедренный треугольник 38"/>
          <p:cNvSpPr/>
          <p:nvPr/>
        </p:nvSpPr>
        <p:spPr>
          <a:xfrm>
            <a:off x="3945234" y="4973055"/>
            <a:ext cx="417614" cy="1449150"/>
          </a:xfrm>
          <a:prstGeom prst="triangle">
            <a:avLst>
              <a:gd name="adj" fmla="val 97418"/>
            </a:avLst>
          </a:prstGeom>
          <a:solidFill>
            <a:srgbClr val="D0B7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Равнобедренный треугольник 39"/>
          <p:cNvSpPr/>
          <p:nvPr/>
        </p:nvSpPr>
        <p:spPr>
          <a:xfrm rot="10800000">
            <a:off x="3943872" y="4953382"/>
            <a:ext cx="417614" cy="1449150"/>
          </a:xfrm>
          <a:prstGeom prst="triangle">
            <a:avLst>
              <a:gd name="adj" fmla="val 97418"/>
            </a:avLst>
          </a:prstGeom>
          <a:solidFill>
            <a:srgbClr val="6EB1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ый треугольник 40"/>
          <p:cNvSpPr/>
          <p:nvPr/>
        </p:nvSpPr>
        <p:spPr>
          <a:xfrm rot="10800000">
            <a:off x="8354727" y="3180487"/>
            <a:ext cx="3582000" cy="165392"/>
          </a:xfrm>
          <a:prstGeom prst="rtTriangle">
            <a:avLst/>
          </a:prstGeom>
          <a:solidFill>
            <a:srgbClr val="6EB1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ый треугольник 41"/>
          <p:cNvSpPr/>
          <p:nvPr/>
        </p:nvSpPr>
        <p:spPr>
          <a:xfrm>
            <a:off x="8353734" y="3170360"/>
            <a:ext cx="3582000" cy="165392"/>
          </a:xfrm>
          <a:prstGeom prst="rtTriangle">
            <a:avLst/>
          </a:prstGeom>
          <a:solidFill>
            <a:srgbClr val="98AA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Равнобедренный треугольник 42"/>
          <p:cNvSpPr/>
          <p:nvPr/>
        </p:nvSpPr>
        <p:spPr>
          <a:xfrm rot="10800000">
            <a:off x="7920350" y="4953130"/>
            <a:ext cx="417614" cy="1449150"/>
          </a:xfrm>
          <a:prstGeom prst="triangle">
            <a:avLst>
              <a:gd name="adj" fmla="val 97418"/>
            </a:avLst>
          </a:prstGeom>
          <a:solidFill>
            <a:srgbClr val="D0B7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ый треугольник 43"/>
          <p:cNvSpPr/>
          <p:nvPr/>
        </p:nvSpPr>
        <p:spPr>
          <a:xfrm rot="10800000">
            <a:off x="8356506" y="4807663"/>
            <a:ext cx="3582000" cy="165392"/>
          </a:xfrm>
          <a:prstGeom prst="rtTriangle">
            <a:avLst/>
          </a:prstGeom>
          <a:solidFill>
            <a:srgbClr val="98AA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Равнобедренный треугольник 45"/>
          <p:cNvSpPr/>
          <p:nvPr/>
        </p:nvSpPr>
        <p:spPr>
          <a:xfrm>
            <a:off x="7915146" y="4971041"/>
            <a:ext cx="431986" cy="1449150"/>
          </a:xfrm>
          <a:prstGeom prst="triangle">
            <a:avLst>
              <a:gd name="adj" fmla="val 97418"/>
            </a:avLst>
          </a:prstGeom>
          <a:solidFill>
            <a:srgbClr val="6EB1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ый треугольник 46"/>
          <p:cNvSpPr/>
          <p:nvPr/>
        </p:nvSpPr>
        <p:spPr>
          <a:xfrm>
            <a:off x="8352894" y="4796024"/>
            <a:ext cx="3582000" cy="165392"/>
          </a:xfrm>
          <a:prstGeom prst="rtTriangle">
            <a:avLst/>
          </a:prstGeom>
          <a:solidFill>
            <a:srgbClr val="6EB1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TextBox 47"/>
          <p:cNvSpPr txBox="1"/>
          <p:nvPr/>
        </p:nvSpPr>
        <p:spPr>
          <a:xfrm>
            <a:off x="2743506" y="2640588"/>
            <a:ext cx="10587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14 667,8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883105" y="4282235"/>
            <a:ext cx="9529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19 985,7 </a:t>
            </a:r>
            <a:r>
              <a:rPr lang="ru-RU" sz="1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067143" y="2464066"/>
            <a:ext cx="9625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7 142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199954" y="5760504"/>
            <a:ext cx="1039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65 406,35 </a:t>
            </a:r>
            <a:r>
              <a:rPr lang="ru-RU" sz="1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106191" y="5827825"/>
            <a:ext cx="9625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10 137 </a:t>
            </a:r>
            <a:r>
              <a:rPr lang="ru-RU" sz="1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876600" y="2657972"/>
            <a:ext cx="10684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120 506,2 тыс. руб.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1156909" y="4564565"/>
            <a:ext cx="10587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0,6 </a:t>
            </a:r>
            <a:r>
              <a:rPr lang="ru-RU" sz="1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04872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0" y="0"/>
            <a:ext cx="12192001" cy="6858000"/>
            <a:chOff x="0" y="0"/>
            <a:chExt cx="12192001" cy="6858000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7357"/>
            <a:stretch/>
          </p:blipFill>
          <p:spPr>
            <a:xfrm>
              <a:off x="0" y="0"/>
              <a:ext cx="6418217" cy="6858000"/>
            </a:xfrm>
            <a:prstGeom prst="rect">
              <a:avLst/>
            </a:prstGeom>
          </p:spPr>
        </p:pic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428" b="22666"/>
            <a:stretch/>
          </p:blipFill>
          <p:spPr>
            <a:xfrm>
              <a:off x="9805851" y="0"/>
              <a:ext cx="2386150" cy="5303520"/>
            </a:xfrm>
            <a:prstGeom prst="rect">
              <a:avLst/>
            </a:prstGeom>
          </p:spPr>
        </p:pic>
      </p:grpSp>
      <p:grpSp>
        <p:nvGrpSpPr>
          <p:cNvPr id="45" name="Группа 44"/>
          <p:cNvGrpSpPr/>
          <p:nvPr/>
        </p:nvGrpSpPr>
        <p:grpSpPr>
          <a:xfrm>
            <a:off x="9799416" y="4908835"/>
            <a:ext cx="2771316" cy="1955438"/>
            <a:chOff x="9799416" y="4908835"/>
            <a:chExt cx="2771316" cy="1955438"/>
          </a:xfrm>
        </p:grpSpPr>
        <p:pic>
          <p:nvPicPr>
            <p:cNvPr id="39" name="Рисунок 3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428" t="71487" r="6302"/>
            <a:stretch/>
          </p:blipFill>
          <p:spPr>
            <a:xfrm>
              <a:off x="9799416" y="4908835"/>
              <a:ext cx="1617849" cy="1955438"/>
            </a:xfrm>
            <a:prstGeom prst="rect">
              <a:avLst/>
            </a:prstGeom>
          </p:spPr>
        </p:pic>
        <p:pic>
          <p:nvPicPr>
            <p:cNvPr id="44" name="Рисунок 4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0972638" y="5695945"/>
              <a:ext cx="1598094" cy="925183"/>
            </a:xfrm>
            <a:prstGeom prst="rect">
              <a:avLst/>
            </a:prstGeom>
          </p:spPr>
        </p:pic>
      </p:grp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3120929300"/>
              </p:ext>
            </p:extLst>
          </p:nvPr>
        </p:nvGraphicFramePr>
        <p:xfrm>
          <a:off x="368620" y="1103501"/>
          <a:ext cx="9112264" cy="5848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1" name="Заголовок 1"/>
          <p:cNvSpPr txBox="1">
            <a:spLocks/>
          </p:cNvSpPr>
          <p:nvPr/>
        </p:nvSpPr>
        <p:spPr>
          <a:xfrm>
            <a:off x="4254753" y="136749"/>
            <a:ext cx="7714562" cy="106089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dirty="0" smtClean="0">
                <a:ln w="22225">
                  <a:solidFill>
                    <a:schemeClr val="tx1"/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Какие основные направления у социального аутсорсинга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9547" y="2021944"/>
            <a:ext cx="1178143" cy="288689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10"/>
          <a:srcRect r="45098"/>
          <a:stretch/>
        </p:blipFill>
        <p:spPr>
          <a:xfrm>
            <a:off x="10420880" y="635366"/>
            <a:ext cx="996385" cy="136769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0512" y="1319214"/>
            <a:ext cx="10587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14 667,8 </a:t>
            </a:r>
            <a:r>
              <a:rPr lang="ru-RU" sz="1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808" y="2136329"/>
            <a:ext cx="9529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1600" b="1" u="sng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19 985,7 </a:t>
            </a:r>
            <a:r>
              <a:rPr lang="ru-RU" dirty="0" err="1"/>
              <a:t>тыс.руб</a:t>
            </a:r>
            <a:r>
              <a:rPr lang="ru-RU" dirty="0"/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9271" y="2953998"/>
            <a:ext cx="9625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1600" b="1" u="sng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7 142 </a:t>
            </a:r>
            <a:r>
              <a:rPr lang="ru-RU" dirty="0" err="1"/>
              <a:t>тыс.руб</a:t>
            </a:r>
            <a:r>
              <a:rPr lang="ru-RU" dirty="0"/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9271" y="3715352"/>
            <a:ext cx="1039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65 406,35 </a:t>
            </a:r>
            <a:r>
              <a:rPr lang="ru-RU" sz="1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9271" y="4488699"/>
            <a:ext cx="9625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10 137 </a:t>
            </a:r>
            <a:r>
              <a:rPr lang="ru-RU" sz="1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6305" y="5304093"/>
            <a:ext cx="10684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120 506,2 тыс. руб.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0513" y="6035393"/>
            <a:ext cx="10587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0,6 </a:t>
            </a:r>
            <a:r>
              <a:rPr lang="ru-RU" sz="1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84980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0" y="0"/>
            <a:ext cx="12192001" cy="6858000"/>
            <a:chOff x="0" y="0"/>
            <a:chExt cx="12192001" cy="6858000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7357"/>
            <a:stretch/>
          </p:blipFill>
          <p:spPr>
            <a:xfrm>
              <a:off x="0" y="0"/>
              <a:ext cx="6418217" cy="6858000"/>
            </a:xfrm>
            <a:prstGeom prst="rect">
              <a:avLst/>
            </a:prstGeom>
          </p:spPr>
        </p:pic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428" b="22666"/>
            <a:stretch/>
          </p:blipFill>
          <p:spPr>
            <a:xfrm>
              <a:off x="9805851" y="0"/>
              <a:ext cx="2386150" cy="5303520"/>
            </a:xfrm>
            <a:prstGeom prst="rect">
              <a:avLst/>
            </a:prstGeom>
          </p:spPr>
        </p:pic>
      </p:grpSp>
      <p:grpSp>
        <p:nvGrpSpPr>
          <p:cNvPr id="45" name="Группа 44"/>
          <p:cNvGrpSpPr/>
          <p:nvPr/>
        </p:nvGrpSpPr>
        <p:grpSpPr>
          <a:xfrm>
            <a:off x="9799416" y="4908835"/>
            <a:ext cx="2771316" cy="1955438"/>
            <a:chOff x="9799416" y="4908835"/>
            <a:chExt cx="2771316" cy="1955438"/>
          </a:xfrm>
        </p:grpSpPr>
        <p:pic>
          <p:nvPicPr>
            <p:cNvPr id="39" name="Рисунок 3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428" t="71487" r="6302"/>
            <a:stretch/>
          </p:blipFill>
          <p:spPr>
            <a:xfrm>
              <a:off x="9799416" y="4908835"/>
              <a:ext cx="1617849" cy="1955438"/>
            </a:xfrm>
            <a:prstGeom prst="rect">
              <a:avLst/>
            </a:prstGeom>
          </p:spPr>
        </p:pic>
        <p:pic>
          <p:nvPicPr>
            <p:cNvPr id="44" name="Рисунок 4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0972638" y="5695945"/>
              <a:ext cx="1598094" cy="925183"/>
            </a:xfrm>
            <a:prstGeom prst="rect">
              <a:avLst/>
            </a:prstGeom>
          </p:spPr>
        </p:pic>
      </p:grp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7261" y="3429000"/>
            <a:ext cx="1947867" cy="179366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045" y="1833553"/>
            <a:ext cx="2281586" cy="168918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5722010" y="-2929"/>
            <a:ext cx="477361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ln w="22225">
                  <a:solidFill>
                    <a:schemeClr val="tx1"/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Самоокупаемость </a:t>
            </a:r>
            <a:r>
              <a:rPr lang="ru-RU" sz="3200" dirty="0" err="1" smtClean="0">
                <a:ln w="22225">
                  <a:solidFill>
                    <a:schemeClr val="tx1"/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МУПов</a:t>
            </a:r>
            <a:endParaRPr lang="ru-RU" sz="32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5467989" y="2943347"/>
            <a:ext cx="307179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 smtClean="0">
                <a:latin typeface="Arial Black" panose="020B0A04020102020204" pitchFamily="34" charset="0"/>
                <a:cs typeface="Times New Roman" panose="02020603050405020304" pitchFamily="18" charset="0"/>
              </a:rPr>
              <a:t>ВЫКАШИВАНИЕ ГАЗОНОВ</a:t>
            </a:r>
            <a:endParaRPr lang="ru-RU" sz="1000" b="1" dirty="0"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487370" y="3133736"/>
            <a:ext cx="307179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 smtClean="0">
                <a:latin typeface="Arial Black" panose="020B0A04020102020204" pitchFamily="34" charset="0"/>
                <a:cs typeface="Times New Roman" panose="02020603050405020304" pitchFamily="18" charset="0"/>
              </a:rPr>
              <a:t>ФОРМОВОЧНАЯ ОБРЕЗКА</a:t>
            </a:r>
            <a:endParaRPr lang="ru-RU" sz="1000" b="1" dirty="0"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202185" y="3454864"/>
            <a:ext cx="307179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 smtClean="0">
                <a:latin typeface="Arial Black" panose="020B0A04020102020204" pitchFamily="34" charset="0"/>
                <a:cs typeface="Times New Roman" panose="02020603050405020304" pitchFamily="18" charset="0"/>
              </a:rPr>
              <a:t>ПОСАДКА ЦВЕТОВ</a:t>
            </a:r>
            <a:endParaRPr lang="ru-RU" sz="1000" b="1" dirty="0"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870476" y="5311372"/>
            <a:ext cx="307179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 smtClean="0">
                <a:latin typeface="Arial Black" panose="020B0A04020102020204" pitchFamily="34" charset="0"/>
                <a:cs typeface="Times New Roman" panose="02020603050405020304" pitchFamily="18" charset="0"/>
              </a:rPr>
              <a:t>РУЧНОЙ ПОЛИВ ЗЕЛЕНЫХ НАСАЖДЕНИЙ ЦВЕТНИКОВ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7175" y="1321764"/>
            <a:ext cx="2984514" cy="1554195"/>
          </a:xfrm>
          <a:prstGeom prst="rect">
            <a:avLst/>
          </a:prstGeom>
        </p:spPr>
      </p:pic>
      <p:pic>
        <p:nvPicPr>
          <p:cNvPr id="16" name="Объект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8999" y="1530499"/>
            <a:ext cx="3020186" cy="155419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2185" y="1596281"/>
            <a:ext cx="2943436" cy="1813683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979043" y="3517186"/>
            <a:ext cx="2963227" cy="1810855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-506821" y="6386243"/>
            <a:ext cx="861563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 smtClean="0">
                <a:latin typeface="Arial Black" panose="020B0A04020102020204" pitchFamily="34" charset="0"/>
                <a:cs typeface="Times New Roman" panose="02020603050405020304" pitchFamily="18" charset="0"/>
              </a:rPr>
              <a:t>В 2019 ГОДУ ЗАПЛАНИРОВАНО СТРОИТЕЛЬСТВО ТЕПЛИЦЫ ДЛЯ ВЫРАЩИВАНИЯ РАССАДЫ В ЦЕЛЯХ ОЗЕЛЕНЕНИЯ И БЛАГОУСТРОЙСТВА ГОРОДА СОБСТВЕННЫМИ СИЛАМИ.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643" y="3915430"/>
            <a:ext cx="2448823" cy="2533468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493" y="3811298"/>
            <a:ext cx="3134469" cy="2481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126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0" y="0"/>
            <a:ext cx="12192001" cy="6858000"/>
            <a:chOff x="0" y="0"/>
            <a:chExt cx="12192001" cy="6858000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7357"/>
            <a:stretch/>
          </p:blipFill>
          <p:spPr>
            <a:xfrm>
              <a:off x="0" y="0"/>
              <a:ext cx="6418217" cy="6858000"/>
            </a:xfrm>
            <a:prstGeom prst="rect">
              <a:avLst/>
            </a:prstGeom>
          </p:spPr>
        </p:pic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428" b="22666"/>
            <a:stretch/>
          </p:blipFill>
          <p:spPr>
            <a:xfrm>
              <a:off x="9805851" y="0"/>
              <a:ext cx="2386150" cy="5303520"/>
            </a:xfrm>
            <a:prstGeom prst="rect">
              <a:avLst/>
            </a:prstGeom>
          </p:spPr>
        </p:pic>
      </p:grpSp>
      <p:grpSp>
        <p:nvGrpSpPr>
          <p:cNvPr id="45" name="Группа 44"/>
          <p:cNvGrpSpPr/>
          <p:nvPr/>
        </p:nvGrpSpPr>
        <p:grpSpPr>
          <a:xfrm>
            <a:off x="9799416" y="4908835"/>
            <a:ext cx="2771316" cy="1955438"/>
            <a:chOff x="9799416" y="4908835"/>
            <a:chExt cx="2771316" cy="1955438"/>
          </a:xfrm>
        </p:grpSpPr>
        <p:pic>
          <p:nvPicPr>
            <p:cNvPr id="39" name="Рисунок 3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428" t="71487" r="6302"/>
            <a:stretch/>
          </p:blipFill>
          <p:spPr>
            <a:xfrm>
              <a:off x="9799416" y="4908835"/>
              <a:ext cx="1617849" cy="1955438"/>
            </a:xfrm>
            <a:prstGeom prst="rect">
              <a:avLst/>
            </a:prstGeom>
          </p:spPr>
        </p:pic>
        <p:pic>
          <p:nvPicPr>
            <p:cNvPr id="44" name="Рисунок 4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0972638" y="5695945"/>
              <a:ext cx="1598094" cy="925183"/>
            </a:xfrm>
            <a:prstGeom prst="rect">
              <a:avLst/>
            </a:prstGeom>
          </p:spPr>
        </p:pic>
      </p:grpSp>
      <p:sp>
        <p:nvSpPr>
          <p:cNvPr id="8" name="TextBox 7"/>
          <p:cNvSpPr txBox="1"/>
          <p:nvPr/>
        </p:nvSpPr>
        <p:spPr>
          <a:xfrm>
            <a:off x="4915702" y="112704"/>
            <a:ext cx="6193766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Всегда онлайн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010592" y="1194682"/>
            <a:ext cx="5124091" cy="224676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На официальном сайте администрации города в сети Интернет в разделе «Бюджет»  «Бюджет для граждан» размещен проект бюджета и сопроводительные материалы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для более подробного ознакомления с основными документами на предстоящий финансовый год.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035808" y="3335660"/>
            <a:ext cx="7073660" cy="76944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22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http://admnvrsk.ru/administratsiya/byudzhet/byudzhet-dlya-grazhdan/</a:t>
            </a:r>
            <a:endParaRPr lang="ru-RU" sz="22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074" y="3354971"/>
            <a:ext cx="983412" cy="100701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054065" y="4133125"/>
            <a:ext cx="40975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 же вся дополнительная информация доступна на официальной странице Финансового управления в Инстаграм</a:t>
            </a:r>
          </a:p>
        </p:txBody>
      </p:sp>
      <p:sp>
        <p:nvSpPr>
          <p:cNvPr id="13" name="Прямоугольник 12">
            <a:hlinkClick r:id="rId6"/>
          </p:cNvPr>
          <p:cNvSpPr/>
          <p:nvPr/>
        </p:nvSpPr>
        <p:spPr>
          <a:xfrm>
            <a:off x="4719657" y="5278139"/>
            <a:ext cx="50385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www.instagram.com/fin_upr_novoross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05894">
            <a:off x="9019681" y="5454794"/>
            <a:ext cx="1477127" cy="1107846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358" y="3929294"/>
            <a:ext cx="1795220" cy="23672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84" y="4439531"/>
            <a:ext cx="1739502" cy="23043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9419" y="1328824"/>
            <a:ext cx="3037782" cy="19784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20693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0" y="0"/>
            <a:ext cx="12192001" cy="6858000"/>
            <a:chOff x="0" y="0"/>
            <a:chExt cx="12192001" cy="6858000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7357"/>
            <a:stretch/>
          </p:blipFill>
          <p:spPr>
            <a:xfrm>
              <a:off x="0" y="0"/>
              <a:ext cx="6418217" cy="6858000"/>
            </a:xfrm>
            <a:prstGeom prst="rect">
              <a:avLst/>
            </a:prstGeom>
          </p:spPr>
        </p:pic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428" b="22666"/>
            <a:stretch/>
          </p:blipFill>
          <p:spPr>
            <a:xfrm>
              <a:off x="9805851" y="0"/>
              <a:ext cx="2386150" cy="5303520"/>
            </a:xfrm>
            <a:prstGeom prst="rect">
              <a:avLst/>
            </a:prstGeom>
          </p:spPr>
        </p:pic>
      </p:grpSp>
      <p:grpSp>
        <p:nvGrpSpPr>
          <p:cNvPr id="45" name="Группа 44"/>
          <p:cNvGrpSpPr/>
          <p:nvPr/>
        </p:nvGrpSpPr>
        <p:grpSpPr>
          <a:xfrm>
            <a:off x="9799416" y="4908835"/>
            <a:ext cx="2771316" cy="1955438"/>
            <a:chOff x="9799416" y="4908835"/>
            <a:chExt cx="2771316" cy="1955438"/>
          </a:xfrm>
        </p:grpSpPr>
        <p:pic>
          <p:nvPicPr>
            <p:cNvPr id="39" name="Рисунок 3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428" t="71487" r="6302"/>
            <a:stretch/>
          </p:blipFill>
          <p:spPr>
            <a:xfrm>
              <a:off x="9799416" y="4908835"/>
              <a:ext cx="1617849" cy="1955438"/>
            </a:xfrm>
            <a:prstGeom prst="rect">
              <a:avLst/>
            </a:prstGeom>
          </p:spPr>
        </p:pic>
        <p:pic>
          <p:nvPicPr>
            <p:cNvPr id="44" name="Рисунок 4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0972638" y="5695945"/>
              <a:ext cx="1598094" cy="925183"/>
            </a:xfrm>
            <a:prstGeom prst="rect">
              <a:avLst/>
            </a:prstGeom>
          </p:spPr>
        </p:pic>
      </p:grp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89012">
            <a:off x="6096544" y="2357189"/>
            <a:ext cx="2929559" cy="36923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/>
          <a:srcRect l="32179" t="7681" r="32537" b="3809"/>
          <a:stretch/>
        </p:blipFill>
        <p:spPr>
          <a:xfrm rot="1218283">
            <a:off x="8554896" y="1832194"/>
            <a:ext cx="2789733" cy="368745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/>
          <a:srcRect l="34933" t="16216" r="34730" b="7868"/>
          <a:stretch/>
        </p:blipFill>
        <p:spPr>
          <a:xfrm rot="1579929">
            <a:off x="2971973" y="3095897"/>
            <a:ext cx="2231082" cy="30296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1324">
            <a:off x="1102731" y="3095895"/>
            <a:ext cx="2347913" cy="30296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5868635" y="38215"/>
            <a:ext cx="526598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2018 году начали выпускать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брошюру «Бюджет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граждан» </a:t>
            </a: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66128" y="1216552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Социологическое исследование «Степень информированности жителей города о механизмах формирования бюджета Новороссийска»</a:t>
            </a:r>
          </a:p>
        </p:txBody>
      </p:sp>
    </p:spTree>
    <p:extLst>
      <p:ext uri="{BB962C8B-B14F-4D97-AF65-F5344CB8AC3E}">
        <p14:creationId xmlns:p14="http://schemas.microsoft.com/office/powerpoint/2010/main" val="2001359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0" y="0"/>
            <a:ext cx="12192001" cy="6858000"/>
            <a:chOff x="0" y="0"/>
            <a:chExt cx="12192001" cy="6858000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7357"/>
            <a:stretch/>
          </p:blipFill>
          <p:spPr>
            <a:xfrm>
              <a:off x="0" y="0"/>
              <a:ext cx="6418217" cy="6858000"/>
            </a:xfrm>
            <a:prstGeom prst="rect">
              <a:avLst/>
            </a:prstGeom>
          </p:spPr>
        </p:pic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428" b="22666"/>
            <a:stretch/>
          </p:blipFill>
          <p:spPr>
            <a:xfrm>
              <a:off x="9805851" y="0"/>
              <a:ext cx="2386150" cy="5303520"/>
            </a:xfrm>
            <a:prstGeom prst="rect">
              <a:avLst/>
            </a:prstGeom>
          </p:spPr>
        </p:pic>
      </p:grpSp>
      <p:grpSp>
        <p:nvGrpSpPr>
          <p:cNvPr id="45" name="Группа 44"/>
          <p:cNvGrpSpPr/>
          <p:nvPr/>
        </p:nvGrpSpPr>
        <p:grpSpPr>
          <a:xfrm>
            <a:off x="9799416" y="4908835"/>
            <a:ext cx="2771316" cy="1955438"/>
            <a:chOff x="9799416" y="4908835"/>
            <a:chExt cx="2771316" cy="1955438"/>
          </a:xfrm>
        </p:grpSpPr>
        <p:pic>
          <p:nvPicPr>
            <p:cNvPr id="39" name="Рисунок 3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428" t="71487" r="6302"/>
            <a:stretch/>
          </p:blipFill>
          <p:spPr>
            <a:xfrm>
              <a:off x="9799416" y="4908835"/>
              <a:ext cx="1617849" cy="1955438"/>
            </a:xfrm>
            <a:prstGeom prst="rect">
              <a:avLst/>
            </a:prstGeom>
          </p:spPr>
        </p:pic>
        <p:pic>
          <p:nvPicPr>
            <p:cNvPr id="44" name="Рисунок 4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0972638" y="5695945"/>
              <a:ext cx="1598094" cy="925183"/>
            </a:xfrm>
            <a:prstGeom prst="rect">
              <a:avLst/>
            </a:prstGeom>
          </p:spPr>
        </p:pic>
      </p:grpSp>
      <p:sp>
        <p:nvSpPr>
          <p:cNvPr id="5" name="Прямоугольник 4"/>
          <p:cNvSpPr/>
          <p:nvPr/>
        </p:nvSpPr>
        <p:spPr>
          <a:xfrm>
            <a:off x="5112616" y="-51594"/>
            <a:ext cx="579385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муниципалитета в федеральных и региональных конкурсах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4126" y="1370257"/>
            <a:ext cx="3707948" cy="247673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2129" y="1553083"/>
            <a:ext cx="2407415" cy="170417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78376" y="1496250"/>
            <a:ext cx="2703871" cy="211547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2049" y="2927679"/>
            <a:ext cx="2557607" cy="176661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-184547" y="3810987"/>
            <a:ext cx="65548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«Муниципальная экономическая политика  и управление муниципальными финансами»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568" y="4624367"/>
            <a:ext cx="1564632" cy="208938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2904853" y="4624367"/>
            <a:ext cx="257712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место в региональном конкурсе лучших практик и инициатив социально-экономического развития субъектов Российской Федерации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3988" y="4494953"/>
            <a:ext cx="1545204" cy="18480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2865" y="4757313"/>
            <a:ext cx="1407446" cy="19026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30927">
            <a:off x="9022392" y="3036703"/>
            <a:ext cx="1504523" cy="21441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35162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0" y="0"/>
            <a:ext cx="12192001" cy="6858000"/>
            <a:chOff x="0" y="0"/>
            <a:chExt cx="12192001" cy="6858000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7357"/>
            <a:stretch/>
          </p:blipFill>
          <p:spPr>
            <a:xfrm>
              <a:off x="0" y="0"/>
              <a:ext cx="6418217" cy="6858000"/>
            </a:xfrm>
            <a:prstGeom prst="rect">
              <a:avLst/>
            </a:prstGeom>
          </p:spPr>
        </p:pic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428" b="22666"/>
            <a:stretch/>
          </p:blipFill>
          <p:spPr>
            <a:xfrm>
              <a:off x="9805851" y="0"/>
              <a:ext cx="2386150" cy="5303520"/>
            </a:xfrm>
            <a:prstGeom prst="rect">
              <a:avLst/>
            </a:prstGeom>
          </p:spPr>
        </p:pic>
      </p:grpSp>
      <p:grpSp>
        <p:nvGrpSpPr>
          <p:cNvPr id="45" name="Группа 44"/>
          <p:cNvGrpSpPr/>
          <p:nvPr/>
        </p:nvGrpSpPr>
        <p:grpSpPr>
          <a:xfrm>
            <a:off x="9799416" y="4908835"/>
            <a:ext cx="2771316" cy="1955438"/>
            <a:chOff x="9799416" y="4908835"/>
            <a:chExt cx="2771316" cy="1955438"/>
          </a:xfrm>
        </p:grpSpPr>
        <p:pic>
          <p:nvPicPr>
            <p:cNvPr id="39" name="Рисунок 3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428" t="71487" r="6302"/>
            <a:stretch/>
          </p:blipFill>
          <p:spPr>
            <a:xfrm>
              <a:off x="9799416" y="4908835"/>
              <a:ext cx="1617849" cy="1955438"/>
            </a:xfrm>
            <a:prstGeom prst="rect">
              <a:avLst/>
            </a:prstGeom>
          </p:spPr>
        </p:pic>
        <p:pic>
          <p:nvPicPr>
            <p:cNvPr id="44" name="Рисунок 4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0972638" y="5695945"/>
              <a:ext cx="1598094" cy="925183"/>
            </a:xfrm>
            <a:prstGeom prst="rect">
              <a:avLst/>
            </a:prstGeom>
          </p:spPr>
        </p:pic>
      </p:grpSp>
      <p:sp>
        <p:nvSpPr>
          <p:cNvPr id="5" name="Прямоугольник 4"/>
          <p:cNvSpPr/>
          <p:nvPr/>
        </p:nvSpPr>
        <p:spPr>
          <a:xfrm>
            <a:off x="5163928" y="-74672"/>
            <a:ext cx="56779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3600" dirty="0" smtClean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</a:t>
            </a:r>
            <a:r>
              <a:rPr lang="ru-RU" sz="3600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такое электронный бюджет</a:t>
            </a:r>
            <a:endParaRPr lang="ru-RU" altLang="ru-RU" sz="3600" dirty="0">
              <a:ln w="22225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4739" y="4121936"/>
            <a:ext cx="1452655" cy="2499192"/>
          </a:xfrm>
          <a:prstGeom prst="rect">
            <a:avLst/>
          </a:prstGeom>
        </p:spPr>
      </p:pic>
      <p:grpSp>
        <p:nvGrpSpPr>
          <p:cNvPr id="57" name="Группа 56"/>
          <p:cNvGrpSpPr/>
          <p:nvPr/>
        </p:nvGrpSpPr>
        <p:grpSpPr>
          <a:xfrm>
            <a:off x="-938082" y="296685"/>
            <a:ext cx="6572527" cy="4284024"/>
            <a:chOff x="-114950" y="2022125"/>
            <a:chExt cx="3891886" cy="2584455"/>
          </a:xfrm>
        </p:grpSpPr>
        <p:pic>
          <p:nvPicPr>
            <p:cNvPr id="60" name="Рисунок 5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14950" y="2022125"/>
              <a:ext cx="3891886" cy="2584455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 rot="21025206">
              <a:off x="721414" y="2707600"/>
              <a:ext cx="2245654" cy="13925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Электронный бюджет </a:t>
              </a:r>
              <a:r>
                <a:rPr lang="ru-RU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— единая система управления государственными и муниципальными финансами Российской Федерации с применением информационных и телекоммуникационных технологий.</a:t>
              </a:r>
              <a:endParaRPr lang="ru-RU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6178" y="4706170"/>
            <a:ext cx="1854243" cy="1637032"/>
          </a:xfrm>
          <a:prstGeom prst="rect">
            <a:avLst/>
          </a:prstGeom>
        </p:spPr>
      </p:pic>
      <p:cxnSp>
        <p:nvCxnSpPr>
          <p:cNvPr id="62" name="Прямая соединительная линия 61"/>
          <p:cNvCxnSpPr/>
          <p:nvPr/>
        </p:nvCxnSpPr>
        <p:spPr>
          <a:xfrm>
            <a:off x="5722137" y="5695945"/>
            <a:ext cx="27822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/>
          <p:nvPr/>
        </p:nvCxnSpPr>
        <p:spPr>
          <a:xfrm flipH="1" flipV="1">
            <a:off x="8510840" y="3841018"/>
            <a:ext cx="14757" cy="18549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" name="Рисунок 66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199" t="16675" r="12506" b="27194"/>
          <a:stretch/>
        </p:blipFill>
        <p:spPr>
          <a:xfrm>
            <a:off x="5583334" y="1655545"/>
            <a:ext cx="4312710" cy="3258302"/>
          </a:xfrm>
          <a:prstGeom prst="rect">
            <a:avLst/>
          </a:prstGeom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69" name="Рисунок 6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78105" flipH="1">
            <a:off x="6449444" y="1989418"/>
            <a:ext cx="2334130" cy="2329067"/>
          </a:xfrm>
          <a:prstGeom prst="rect">
            <a:avLst/>
          </a:prstGeom>
        </p:spPr>
      </p:pic>
      <p:pic>
        <p:nvPicPr>
          <p:cNvPr id="70" name="Рисунок 69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29444" y1="46602" x2="70000" y2="79126"/>
                        <a14:foregroundMark x1="65556" y1="35922" x2="39444" y2="77184"/>
                        <a14:foregroundMark x1="33889" y1="41262" x2="63333" y2="84951"/>
                        <a14:foregroundMark x1="66111" y1="48544" x2="28889" y2="71359"/>
                        <a14:foregroundMark x1="48333" y1="39320" x2="56667" y2="81068"/>
                        <a14:foregroundMark x1="42778" y1="44175" x2="75000" y2="713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3490" y="2149403"/>
            <a:ext cx="1602877" cy="1834403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676856" y="4784118"/>
            <a:ext cx="433600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</a:rPr>
              <a:t>В текущем году 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в МО г. Новороссийск приобретается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</a:rPr>
              <a:t>специальный модуль, для официального сайта города.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Опросы и обсуждения будут происходить в Онлайн -  режиме, процедура обсуждения и согласования станет безупречно прозрачной.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8931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70" b="8480"/>
          <a:stretch/>
        </p:blipFill>
        <p:spPr>
          <a:xfrm>
            <a:off x="-1" y="0"/>
            <a:ext cx="12204915" cy="6858000"/>
          </a:xfrm>
          <a:prstGeom prst="rect">
            <a:avLst/>
          </a:prstGeom>
        </p:spPr>
      </p:pic>
      <p:grpSp>
        <p:nvGrpSpPr>
          <p:cNvPr id="4" name="Группа 3"/>
          <p:cNvGrpSpPr/>
          <p:nvPr/>
        </p:nvGrpSpPr>
        <p:grpSpPr>
          <a:xfrm>
            <a:off x="0" y="0"/>
            <a:ext cx="12192001" cy="6858000"/>
            <a:chOff x="0" y="0"/>
            <a:chExt cx="12192001" cy="6858000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7357"/>
            <a:stretch/>
          </p:blipFill>
          <p:spPr>
            <a:xfrm>
              <a:off x="0" y="0"/>
              <a:ext cx="6418217" cy="6858000"/>
            </a:xfrm>
            <a:prstGeom prst="rect">
              <a:avLst/>
            </a:prstGeom>
          </p:spPr>
        </p:pic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428" b="22666"/>
            <a:stretch/>
          </p:blipFill>
          <p:spPr>
            <a:xfrm>
              <a:off x="9805851" y="0"/>
              <a:ext cx="2386150" cy="5303520"/>
            </a:xfrm>
            <a:prstGeom prst="rect">
              <a:avLst/>
            </a:prstGeom>
          </p:spPr>
        </p:pic>
      </p:grpSp>
      <p:grpSp>
        <p:nvGrpSpPr>
          <p:cNvPr id="45" name="Группа 44"/>
          <p:cNvGrpSpPr/>
          <p:nvPr/>
        </p:nvGrpSpPr>
        <p:grpSpPr>
          <a:xfrm>
            <a:off x="9799416" y="4908835"/>
            <a:ext cx="2771316" cy="1955438"/>
            <a:chOff x="9799416" y="4908835"/>
            <a:chExt cx="2771316" cy="1955438"/>
          </a:xfrm>
        </p:grpSpPr>
        <p:pic>
          <p:nvPicPr>
            <p:cNvPr id="39" name="Рисунок 38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428" t="71487" r="6302"/>
            <a:stretch/>
          </p:blipFill>
          <p:spPr>
            <a:xfrm>
              <a:off x="9799416" y="4908835"/>
              <a:ext cx="1617849" cy="1955438"/>
            </a:xfrm>
            <a:prstGeom prst="rect">
              <a:avLst/>
            </a:prstGeom>
          </p:spPr>
        </p:pic>
        <p:pic>
          <p:nvPicPr>
            <p:cNvPr id="44" name="Рисунок 4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0972638" y="5695945"/>
              <a:ext cx="1598094" cy="925183"/>
            </a:xfrm>
            <a:prstGeom prst="rect">
              <a:avLst/>
            </a:prstGeom>
          </p:spPr>
        </p:pic>
      </p:grpSp>
      <p:sp>
        <p:nvSpPr>
          <p:cNvPr id="13" name="Прямоугольник 12"/>
          <p:cNvSpPr/>
          <p:nvPr/>
        </p:nvSpPr>
        <p:spPr>
          <a:xfrm>
            <a:off x="3026418" y="3728799"/>
            <a:ext cx="641361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Благодарим Вас за внимание!</a:t>
            </a:r>
          </a:p>
        </p:txBody>
      </p:sp>
      <p:pic>
        <p:nvPicPr>
          <p:cNvPr id="61" name="Рисунок 6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025" y="2601838"/>
            <a:ext cx="1685773" cy="2900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009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1094</TotalTime>
  <Words>1342</Words>
  <Application>Microsoft Office PowerPoint</Application>
  <PresentationFormat>Широкоэкранный</PresentationFormat>
  <Paragraphs>338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3" baseType="lpstr">
      <vt:lpstr>宋体</vt:lpstr>
      <vt:lpstr>Arial</vt:lpstr>
      <vt:lpstr>Arial Black</vt:lpstr>
      <vt:lpstr>Calibri</vt:lpstr>
      <vt:lpstr>Calibri Light</vt:lpstr>
      <vt:lpstr>Mistral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Кирюшина Ю.С.</dc:creator>
  <cp:lastModifiedBy>Кирюшина Ю.С.</cp:lastModifiedBy>
  <cp:revision>94</cp:revision>
  <cp:lastPrinted>2019-03-25T07:17:02Z</cp:lastPrinted>
  <dcterms:created xsi:type="dcterms:W3CDTF">2019-03-21T10:06:38Z</dcterms:created>
  <dcterms:modified xsi:type="dcterms:W3CDTF">2019-05-27T08:01:01Z</dcterms:modified>
</cp:coreProperties>
</file>