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87.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 id="287" r:id="rId32"/>
    <p:sldId id="288" r:id="rId33"/>
    <p:sldId id="289" r:id="rId34"/>
    <p:sldId id="298" r:id="rId35"/>
    <p:sldId id="290" r:id="rId36"/>
    <p:sldId id="297" r:id="rId37"/>
    <p:sldId id="291" r:id="rId38"/>
    <p:sldId id="292" r:id="rId39"/>
    <p:sldId id="296" r:id="rId40"/>
    <p:sldId id="299" r:id="rId41"/>
    <p:sldId id="294" r:id="rId42"/>
    <p:sldId id="293" r:id="rId43"/>
    <p:sldId id="284" r:id="rId4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83FF"/>
    <a:srgbClr val="FFD579"/>
    <a:srgbClr val="797979"/>
    <a:srgbClr val="EBEBEB"/>
    <a:srgbClr val="73FD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723"/>
    <p:restoredTop sz="94625"/>
  </p:normalViewPr>
  <p:slideViewPr>
    <p:cSldViewPr snapToGrid="0">
      <p:cViewPr varScale="1">
        <p:scale>
          <a:sx n="87" d="100"/>
          <a:sy n="87" d="100"/>
        </p:scale>
        <p:origin x="216"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FB411FCD-6FCA-455E-97BA-D231268821E5}" type="datetimeFigureOut">
              <a:rPr lang="ru-RU" smtClean="0"/>
              <a:t>28.04.2019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4035244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B411FCD-6FCA-455E-97BA-D231268821E5}" type="datetimeFigureOut">
              <a:rPr lang="ru-RU" smtClean="0"/>
              <a:t>28.04.2019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353301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B411FCD-6FCA-455E-97BA-D231268821E5}" type="datetimeFigureOut">
              <a:rPr lang="ru-RU" smtClean="0"/>
              <a:t>28.04.2019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4151045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B411FCD-6FCA-455E-97BA-D231268821E5}" type="datetimeFigureOut">
              <a:rPr lang="ru-RU" smtClean="0"/>
              <a:t>28.04.2019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488585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B411FCD-6FCA-455E-97BA-D231268821E5}" type="datetimeFigureOut">
              <a:rPr lang="ru-RU" smtClean="0"/>
              <a:t>28.04.2019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2517448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FB411FCD-6FCA-455E-97BA-D231268821E5}" type="datetimeFigureOut">
              <a:rPr lang="ru-RU" smtClean="0"/>
              <a:t>28.04.2019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140318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B411FCD-6FCA-455E-97BA-D231268821E5}" type="datetimeFigureOut">
              <a:rPr lang="ru-RU" smtClean="0"/>
              <a:t>28.04.2019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3855670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B411FCD-6FCA-455E-97BA-D231268821E5}" type="datetimeFigureOut">
              <a:rPr lang="ru-RU" smtClean="0"/>
              <a:t>28.04.2019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324955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FB411FCD-6FCA-455E-97BA-D231268821E5}" type="datetimeFigureOut">
              <a:rPr lang="ru-RU" smtClean="0"/>
              <a:t>28.04.2019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2598457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B411FCD-6FCA-455E-97BA-D231268821E5}" type="datetimeFigureOut">
              <a:rPr lang="ru-RU" smtClean="0"/>
              <a:t>28.04.2019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1541248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FB411FCD-6FCA-455E-97BA-D231268821E5}" type="datetimeFigureOut">
              <a:rPr lang="ru-RU" smtClean="0"/>
              <a:t>28.04.2019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A766964-660A-4103-8CB9-243998793BC0}" type="slidenum">
              <a:rPr lang="ru-RU" smtClean="0"/>
              <a:t>‹#›</a:t>
            </a:fld>
            <a:endParaRPr lang="ru-RU"/>
          </a:p>
        </p:txBody>
      </p:sp>
    </p:spTree>
    <p:extLst>
      <p:ext uri="{BB962C8B-B14F-4D97-AF65-F5344CB8AC3E}">
        <p14:creationId xmlns:p14="http://schemas.microsoft.com/office/powerpoint/2010/main" val="1645468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11FCD-6FCA-455E-97BA-D231268821E5}" type="datetimeFigureOut">
              <a:rPr lang="ru-RU" smtClean="0"/>
              <a:t>28.04.2019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766964-660A-4103-8CB9-243998793BC0}" type="slidenum">
              <a:rPr lang="ru-RU" smtClean="0"/>
              <a:t>‹#›</a:t>
            </a:fld>
            <a:endParaRPr lang="ru-RU"/>
          </a:p>
        </p:txBody>
      </p:sp>
    </p:spTree>
    <p:extLst>
      <p:ext uri="{BB962C8B-B14F-4D97-AF65-F5344CB8AC3E}">
        <p14:creationId xmlns:p14="http://schemas.microsoft.com/office/powerpoint/2010/main" val="171571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8.gif"/><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8.png"/><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5.jp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7.jp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g"/></Relationships>
</file>

<file path=ppt/slides/_rels/slide3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g"/><Relationship Id="rId1" Type="http://schemas.openxmlformats.org/officeDocument/2006/relationships/slideLayout" Target="../slideLayouts/slideLayout2.xml"/><Relationship Id="rId4" Type="http://schemas.openxmlformats.org/officeDocument/2006/relationships/image" Target="../media/image81.gif"/></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1.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16289" y="1085916"/>
            <a:ext cx="6204858" cy="2638757"/>
          </a:xfrm>
        </p:spPr>
        <p:txBody>
          <a:bodyPr>
            <a:normAutofit/>
          </a:bodyPr>
          <a:lstStyle/>
          <a:p>
            <a:r>
              <a:rPr lang="ru-RU" sz="6700" b="1" dirty="0">
                <a:effectLst>
                  <a:outerShdw blurRad="38100" dist="38100" dir="2700000" algn="tl">
                    <a:srgbClr val="000000">
                      <a:alpha val="43137"/>
                    </a:srgbClr>
                  </a:outerShdw>
                </a:effectLst>
              </a:rPr>
              <a:t>Откуда берутся денежки? </a:t>
            </a:r>
            <a:br>
              <a:rPr lang="ru-RU" sz="4800" dirty="0"/>
            </a:br>
            <a:r>
              <a:rPr lang="ru-RU" sz="4400" i="1" dirty="0"/>
              <a:t>Бюджет для </a:t>
            </a:r>
            <a:endParaRPr lang="ru-RU" sz="4400" b="1" dirty="0">
              <a:solidFill>
                <a:srgbClr val="FFFF00"/>
              </a:solidFill>
            </a:endParaRPr>
          </a:p>
        </p:txBody>
      </p:sp>
      <p:sp>
        <p:nvSpPr>
          <p:cNvPr id="3" name="Подзаголовок 2"/>
          <p:cNvSpPr>
            <a:spLocks noGrp="1"/>
          </p:cNvSpPr>
          <p:nvPr>
            <p:ph type="subTitle" idx="1"/>
          </p:nvPr>
        </p:nvSpPr>
        <p:spPr>
          <a:xfrm>
            <a:off x="5732059" y="4823733"/>
            <a:ext cx="6203037" cy="1655762"/>
          </a:xfrm>
        </p:spPr>
        <p:txBody>
          <a:bodyPr>
            <a:normAutofit fontScale="92500" lnSpcReduction="20000"/>
          </a:bodyPr>
          <a:lstStyle/>
          <a:p>
            <a:pPr algn="r"/>
            <a:r>
              <a:rPr lang="ru-RU" sz="2000" i="1" dirty="0">
                <a:effectLst>
                  <a:outerShdw blurRad="38100" dist="38100" dir="2700000" algn="tl">
                    <a:srgbClr val="000000">
                      <a:alpha val="43137"/>
                    </a:srgbClr>
                  </a:outerShdw>
                </a:effectLst>
              </a:rPr>
              <a:t>Студентки 3 курса</a:t>
            </a:r>
          </a:p>
          <a:p>
            <a:pPr algn="r"/>
            <a:r>
              <a:rPr lang="ru-RU" sz="2000" i="1" dirty="0">
                <a:effectLst>
                  <a:outerShdw blurRad="38100" dist="38100" dir="2700000" algn="tl">
                    <a:srgbClr val="000000">
                      <a:alpha val="43137"/>
                    </a:srgbClr>
                  </a:outerShdw>
                </a:effectLst>
              </a:rPr>
              <a:t> финансово-экономического факультета </a:t>
            </a:r>
          </a:p>
          <a:p>
            <a:pPr algn="r"/>
            <a:r>
              <a:rPr lang="ru-RU" sz="2000" i="1" dirty="0">
                <a:effectLst>
                  <a:outerShdw blurRad="38100" dist="38100" dir="2700000" algn="tl">
                    <a:srgbClr val="000000">
                      <a:alpha val="43137"/>
                    </a:srgbClr>
                  </a:outerShdw>
                </a:effectLst>
              </a:rPr>
              <a:t>Козаченко Софья </a:t>
            </a:r>
          </a:p>
          <a:p>
            <a:pPr algn="r"/>
            <a:r>
              <a:rPr lang="ru-RU" sz="2000" i="1" dirty="0" err="1">
                <a:effectLst>
                  <a:outerShdw blurRad="38100" dist="38100" dir="2700000" algn="tl">
                    <a:srgbClr val="000000">
                      <a:alpha val="43137"/>
                    </a:srgbClr>
                  </a:outerShdw>
                </a:effectLst>
              </a:rPr>
              <a:t>Сергина</a:t>
            </a:r>
            <a:r>
              <a:rPr lang="ru-RU" sz="2000" i="1" dirty="0">
                <a:effectLst>
                  <a:outerShdw blurRad="38100" dist="38100" dir="2700000" algn="tl">
                    <a:srgbClr val="000000">
                      <a:alpha val="43137"/>
                    </a:srgbClr>
                  </a:outerShdw>
                </a:effectLst>
              </a:rPr>
              <a:t> Валентина</a:t>
            </a:r>
          </a:p>
          <a:p>
            <a:pPr algn="r"/>
            <a:r>
              <a:rPr lang="ru-RU" sz="2000" i="1" dirty="0">
                <a:effectLst>
                  <a:outerShdw blurRad="38100" dist="38100" dir="2700000" algn="tl">
                    <a:srgbClr val="000000">
                      <a:alpha val="43137"/>
                    </a:srgbClr>
                  </a:outerShdw>
                </a:effectLst>
              </a:rPr>
              <a:t>Телегина Марина </a:t>
            </a:r>
          </a:p>
          <a:p>
            <a:pPr algn="r"/>
            <a:endParaRPr lang="ru-RU" dirty="0"/>
          </a:p>
        </p:txBody>
      </p:sp>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000" y="386088"/>
            <a:ext cx="4337097" cy="3879669"/>
          </a:xfrm>
          <a:prstGeom prst="rect">
            <a:avLst/>
          </a:prstGeom>
          <a:ln>
            <a:noFill/>
          </a:ln>
          <a:effectLst>
            <a:glow rad="127000">
              <a:schemeClr val="accent1">
                <a:alpha val="0"/>
              </a:schemeClr>
            </a:glow>
            <a:softEdge rad="2794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31183"/>
            <a:ext cx="2089680" cy="772599"/>
          </a:xfrm>
          <a:prstGeom prst="rect">
            <a:avLst/>
          </a:prstGeom>
        </p:spPr>
      </p:pic>
      <p:sp>
        <p:nvSpPr>
          <p:cNvPr id="6" name="TextBox 5">
            <a:extLst>
              <a:ext uri="{FF2B5EF4-FFF2-40B4-BE49-F238E27FC236}">
                <a16:creationId xmlns:a16="http://schemas.microsoft.com/office/drawing/2014/main" id="{55399CF7-C8C2-2B47-80D4-46B7F11D463C}"/>
              </a:ext>
            </a:extLst>
          </p:cNvPr>
          <p:cNvSpPr txBox="1"/>
          <p:nvPr/>
        </p:nvSpPr>
        <p:spPr>
          <a:xfrm>
            <a:off x="816289" y="3406197"/>
            <a:ext cx="6206247" cy="2123658"/>
          </a:xfrm>
          <a:prstGeom prst="rect">
            <a:avLst/>
          </a:prstGeom>
          <a:noFill/>
        </p:spPr>
        <p:txBody>
          <a:bodyPr wrap="square" rtlCol="0">
            <a:spAutoFit/>
          </a:bodyPr>
          <a:lstStyle/>
          <a:p>
            <a:pPr algn="ctr"/>
            <a:r>
              <a:rPr lang="ru-RU" sz="6600" b="1" i="1" dirty="0">
                <a:solidFill>
                  <a:srgbClr val="FF0000"/>
                </a:solidFill>
                <a:effectLst>
                  <a:outerShdw blurRad="38100" dist="38100" dir="2700000" algn="tl">
                    <a:srgbClr val="000000">
                      <a:alpha val="43137"/>
                    </a:srgbClr>
                  </a:outerShdw>
                </a:effectLst>
              </a:rPr>
              <a:t>М</a:t>
            </a:r>
            <a:r>
              <a:rPr lang="ru-RU" sz="6600" b="1" i="1" dirty="0">
                <a:solidFill>
                  <a:srgbClr val="FFC000"/>
                </a:solidFill>
                <a:effectLst>
                  <a:outerShdw blurRad="38100" dist="38100" dir="2700000" algn="tl">
                    <a:srgbClr val="000000">
                      <a:alpha val="43137"/>
                    </a:srgbClr>
                  </a:outerShdw>
                </a:effectLst>
              </a:rPr>
              <a:t>а</a:t>
            </a:r>
            <a:r>
              <a:rPr lang="ru-RU" sz="6600" b="1" i="1" dirty="0">
                <a:solidFill>
                  <a:srgbClr val="FFFF00"/>
                </a:solidFill>
                <a:effectLst>
                  <a:outerShdw blurRad="38100" dist="38100" dir="2700000" algn="tl">
                    <a:srgbClr val="000000">
                      <a:alpha val="43137"/>
                    </a:srgbClr>
                  </a:outerShdw>
                </a:effectLst>
              </a:rPr>
              <a:t>л</a:t>
            </a:r>
            <a:r>
              <a:rPr lang="ru-RU" sz="6600" b="1" i="1" dirty="0">
                <a:solidFill>
                  <a:srgbClr val="92D050"/>
                </a:solidFill>
                <a:effectLst>
                  <a:outerShdw blurRad="38100" dist="38100" dir="2700000" algn="tl">
                    <a:srgbClr val="000000">
                      <a:alpha val="43137"/>
                    </a:srgbClr>
                  </a:outerShdw>
                </a:effectLst>
              </a:rPr>
              <a:t>е</a:t>
            </a:r>
            <a:r>
              <a:rPr lang="ru-RU" sz="6600" b="1" i="1" dirty="0">
                <a:solidFill>
                  <a:srgbClr val="00B050"/>
                </a:solidFill>
                <a:effectLst>
                  <a:outerShdw blurRad="38100" dist="38100" dir="2700000" algn="tl">
                    <a:srgbClr val="000000">
                      <a:alpha val="43137"/>
                    </a:srgbClr>
                  </a:outerShdw>
                </a:effectLst>
              </a:rPr>
              <a:t>н</a:t>
            </a:r>
            <a:r>
              <a:rPr lang="ru-RU" sz="6600" b="1" i="1" dirty="0">
                <a:solidFill>
                  <a:srgbClr val="00B0F0"/>
                </a:solidFill>
                <a:effectLst>
                  <a:outerShdw blurRad="38100" dist="38100" dir="2700000" algn="tl">
                    <a:srgbClr val="000000">
                      <a:alpha val="43137"/>
                    </a:srgbClr>
                  </a:outerShdw>
                </a:effectLst>
              </a:rPr>
              <a:t>ь</a:t>
            </a:r>
            <a:r>
              <a:rPr lang="ru-RU" sz="6600" b="1" i="1" dirty="0">
                <a:solidFill>
                  <a:srgbClr val="0070C0"/>
                </a:solidFill>
                <a:effectLst>
                  <a:outerShdw blurRad="38100" dist="38100" dir="2700000" algn="tl">
                    <a:srgbClr val="000000">
                      <a:alpha val="43137"/>
                    </a:srgbClr>
                  </a:outerShdw>
                </a:effectLst>
              </a:rPr>
              <a:t>к</a:t>
            </a:r>
            <a:r>
              <a:rPr lang="ru-RU" sz="6600" b="1" i="1" dirty="0">
                <a:solidFill>
                  <a:srgbClr val="002060"/>
                </a:solidFill>
                <a:effectLst>
                  <a:outerShdw blurRad="38100" dist="38100" dir="2700000" algn="tl">
                    <a:srgbClr val="000000">
                      <a:alpha val="43137"/>
                    </a:srgbClr>
                  </a:outerShdw>
                </a:effectLst>
              </a:rPr>
              <a:t>и</a:t>
            </a:r>
            <a:r>
              <a:rPr lang="ru-RU" sz="6600" b="1" i="1" dirty="0">
                <a:solidFill>
                  <a:srgbClr val="7030A0"/>
                </a:solidFill>
                <a:effectLst>
                  <a:outerShdw blurRad="38100" dist="38100" dir="2700000" algn="tl">
                    <a:srgbClr val="000000">
                      <a:alpha val="43137"/>
                    </a:srgbClr>
                  </a:outerShdw>
                </a:effectLst>
              </a:rPr>
              <a:t>х</a:t>
            </a:r>
            <a:r>
              <a:rPr lang="ru-RU" sz="6600" b="1" i="1" dirty="0">
                <a:effectLst>
                  <a:outerShdw blurRad="38100" dist="38100" dir="2700000" algn="tl">
                    <a:srgbClr val="000000">
                      <a:alpha val="43137"/>
                    </a:srgbClr>
                  </a:outerShdw>
                </a:effectLst>
              </a:rPr>
              <a:t> </a:t>
            </a:r>
            <a:r>
              <a:rPr lang="ru-RU" sz="6600" b="1" i="1" dirty="0">
                <a:solidFill>
                  <a:srgbClr val="7030A0"/>
                </a:solidFill>
                <a:effectLst>
                  <a:outerShdw blurRad="38100" dist="38100" dir="2700000" algn="tl">
                    <a:srgbClr val="000000">
                      <a:alpha val="43137"/>
                    </a:srgbClr>
                  </a:outerShdw>
                </a:effectLst>
              </a:rPr>
              <a:t>г</a:t>
            </a:r>
            <a:r>
              <a:rPr lang="ru-RU" sz="6600" b="1" i="1" dirty="0">
                <a:solidFill>
                  <a:srgbClr val="002060"/>
                </a:solidFill>
                <a:effectLst>
                  <a:outerShdw blurRad="38100" dist="38100" dir="2700000" algn="tl">
                    <a:srgbClr val="000000">
                      <a:alpha val="43137"/>
                    </a:srgbClr>
                  </a:outerShdw>
                </a:effectLst>
              </a:rPr>
              <a:t>р</a:t>
            </a:r>
            <a:r>
              <a:rPr lang="ru-RU" sz="6600" b="1" i="1" dirty="0">
                <a:solidFill>
                  <a:srgbClr val="0070C0"/>
                </a:solidFill>
                <a:effectLst>
                  <a:outerShdw blurRad="38100" dist="38100" dir="2700000" algn="tl">
                    <a:srgbClr val="000000">
                      <a:alpha val="43137"/>
                    </a:srgbClr>
                  </a:outerShdw>
                </a:effectLst>
              </a:rPr>
              <a:t>а</a:t>
            </a:r>
            <a:r>
              <a:rPr lang="ru-RU" sz="6600" b="1" i="1" dirty="0">
                <a:solidFill>
                  <a:srgbClr val="00B0F0"/>
                </a:solidFill>
                <a:effectLst>
                  <a:outerShdw blurRad="38100" dist="38100" dir="2700000" algn="tl">
                    <a:srgbClr val="000000">
                      <a:alpha val="43137"/>
                    </a:srgbClr>
                  </a:outerShdw>
                </a:effectLst>
              </a:rPr>
              <a:t>ж</a:t>
            </a:r>
            <a:r>
              <a:rPr lang="ru-RU" sz="6600" b="1" i="1" dirty="0">
                <a:solidFill>
                  <a:srgbClr val="00B050"/>
                </a:solidFill>
                <a:effectLst>
                  <a:outerShdw blurRad="38100" dist="38100" dir="2700000" algn="tl">
                    <a:srgbClr val="000000">
                      <a:alpha val="43137"/>
                    </a:srgbClr>
                  </a:outerShdw>
                </a:effectLst>
              </a:rPr>
              <a:t>д</a:t>
            </a:r>
            <a:r>
              <a:rPr lang="ru-RU" sz="6600" b="1" i="1" dirty="0">
                <a:solidFill>
                  <a:srgbClr val="92D050"/>
                </a:solidFill>
                <a:effectLst>
                  <a:outerShdw blurRad="38100" dist="38100" dir="2700000" algn="tl">
                    <a:srgbClr val="000000">
                      <a:alpha val="43137"/>
                    </a:srgbClr>
                  </a:outerShdw>
                </a:effectLst>
              </a:rPr>
              <a:t>а</a:t>
            </a:r>
            <a:r>
              <a:rPr lang="ru-RU" sz="6600" b="1" i="1" dirty="0">
                <a:solidFill>
                  <a:srgbClr val="FFFF00"/>
                </a:solidFill>
                <a:effectLst>
                  <a:outerShdw blurRad="38100" dist="38100" dir="2700000" algn="tl">
                    <a:srgbClr val="000000">
                      <a:alpha val="43137"/>
                    </a:srgbClr>
                  </a:outerShdw>
                </a:effectLst>
              </a:rPr>
              <a:t>н </a:t>
            </a:r>
            <a:endParaRPr lang="ru-RU" sz="6600" dirty="0"/>
          </a:p>
        </p:txBody>
      </p:sp>
      <p:sp>
        <p:nvSpPr>
          <p:cNvPr id="7" name="TextBox 6">
            <a:extLst>
              <a:ext uri="{FF2B5EF4-FFF2-40B4-BE49-F238E27FC236}">
                <a16:creationId xmlns:a16="http://schemas.microsoft.com/office/drawing/2014/main" id="{EE08044F-5471-8F49-8FEB-F8571E7AEF3A}"/>
              </a:ext>
            </a:extLst>
          </p:cNvPr>
          <p:cNvSpPr txBox="1"/>
          <p:nvPr/>
        </p:nvSpPr>
        <p:spPr>
          <a:xfrm>
            <a:off x="1455737" y="5804620"/>
            <a:ext cx="4630993" cy="400110"/>
          </a:xfrm>
          <a:prstGeom prst="rect">
            <a:avLst/>
          </a:prstGeom>
          <a:noFill/>
        </p:spPr>
        <p:txBody>
          <a:bodyPr wrap="square" rtlCol="0">
            <a:spAutoFit/>
          </a:bodyPr>
          <a:lstStyle/>
          <a:p>
            <a:pPr algn="ctr"/>
            <a:r>
              <a:rPr lang="ru-RU" sz="2000" b="1" i="1" dirty="0"/>
              <a:t>Номинация: </a:t>
            </a:r>
            <a:r>
              <a:rPr lang="ru-RU" sz="2000" i="1" dirty="0"/>
              <a:t>«Бюджет в стихах»</a:t>
            </a:r>
          </a:p>
        </p:txBody>
      </p:sp>
    </p:spTree>
    <p:extLst>
      <p:ext uri="{BB962C8B-B14F-4D97-AF65-F5344CB8AC3E}">
        <p14:creationId xmlns:p14="http://schemas.microsoft.com/office/powerpoint/2010/main" val="403285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par>
                                <p:cTn id="10" presetID="38" presetClass="entr" presetSubtype="0" accel="50000" fill="hold" grpId="0" nodeType="withEffect">
                                  <p:stCondLst>
                                    <p:cond delay="0"/>
                                  </p:stCondLst>
                                  <p:iterate type="lt">
                                    <p:tmPct val="50000"/>
                                  </p:iterate>
                                  <p:childTnLst>
                                    <p:set>
                                      <p:cBhvr>
                                        <p:cTn id="11" dur="1" fill="hold">
                                          <p:stCondLst>
                                            <p:cond delay="0"/>
                                          </p:stCondLst>
                                        </p:cTn>
                                        <p:tgtEl>
                                          <p:spTgt spid="6"/>
                                        </p:tgtEl>
                                        <p:attrNameLst>
                                          <p:attrName>style.visibility</p:attrName>
                                        </p:attrNameLst>
                                      </p:cBhvr>
                                      <p:to>
                                        <p:strVal val="visible"/>
                                      </p:to>
                                    </p:set>
                                    <p:set>
                                      <p:cBhvr>
                                        <p:cTn id="12" dur="455" fill="hold">
                                          <p:stCondLst>
                                            <p:cond delay="0"/>
                                          </p:stCondLst>
                                        </p:cTn>
                                        <p:tgtEl>
                                          <p:spTgt spid="6"/>
                                        </p:tgtEl>
                                        <p:attrNameLst>
                                          <p:attrName>style.rotation</p:attrName>
                                        </p:attrNameLst>
                                      </p:cBhvr>
                                      <p:to>
                                        <p:strVal val="-45.0"/>
                                      </p:to>
                                    </p:set>
                                    <p:anim calcmode="lin" valueType="num">
                                      <p:cBhvr>
                                        <p:cTn id="13"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2" name="Объект 31">
            <a:extLst>
              <a:ext uri="{FF2B5EF4-FFF2-40B4-BE49-F238E27FC236}">
                <a16:creationId xmlns:a16="http://schemas.microsoft.com/office/drawing/2014/main" id="{21347F54-A0F6-8642-B63D-38ADD624DA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421247" y="-130376"/>
            <a:ext cx="3307074" cy="3958146"/>
          </a:xfrm>
          <a:prstGeom prst="rect">
            <a:avLst/>
          </a:prstGeom>
        </p:spPr>
      </p:pic>
      <p:pic>
        <p:nvPicPr>
          <p:cNvPr id="41" name="Объект 31">
            <a:extLst>
              <a:ext uri="{FF2B5EF4-FFF2-40B4-BE49-F238E27FC236}">
                <a16:creationId xmlns:a16="http://schemas.microsoft.com/office/drawing/2014/main" id="{143DA36E-AE7D-5247-9410-5428C36BE0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079317" y="558277"/>
            <a:ext cx="3307074" cy="3958146"/>
          </a:xfrm>
          <a:prstGeom prst="rect">
            <a:avLst/>
          </a:prstGeom>
        </p:spPr>
      </p:pic>
      <p:pic>
        <p:nvPicPr>
          <p:cNvPr id="32" name="Объект 31">
            <a:extLst>
              <a:ext uri="{FF2B5EF4-FFF2-40B4-BE49-F238E27FC236}">
                <a16:creationId xmlns:a16="http://schemas.microsoft.com/office/drawing/2014/main" id="{ED281359-1879-234C-96FD-C3BBF8AB02C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52025" y="-381979"/>
            <a:ext cx="5511049" cy="6917397"/>
          </a:xfrm>
        </p:spPr>
      </p:pic>
      <p:pic>
        <p:nvPicPr>
          <p:cNvPr id="33" name="Объект 31">
            <a:extLst>
              <a:ext uri="{FF2B5EF4-FFF2-40B4-BE49-F238E27FC236}">
                <a16:creationId xmlns:a16="http://schemas.microsoft.com/office/drawing/2014/main" id="{8F96F903-2DA5-B34E-BA17-527AAAD79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781348" y="-312316"/>
            <a:ext cx="3307074" cy="3958146"/>
          </a:xfrm>
          <a:prstGeom prst="rect">
            <a:avLst/>
          </a:prstGeom>
        </p:spPr>
      </p:pic>
      <p:pic>
        <p:nvPicPr>
          <p:cNvPr id="35" name="Рисунок 34">
            <a:extLst>
              <a:ext uri="{FF2B5EF4-FFF2-40B4-BE49-F238E27FC236}">
                <a16:creationId xmlns:a16="http://schemas.microsoft.com/office/drawing/2014/main" id="{141F7782-8B90-8446-952D-E22EB7D68C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171869" y="4009709"/>
            <a:ext cx="2174206" cy="2904739"/>
          </a:xfrm>
          <a:prstGeom prst="rect">
            <a:avLst/>
          </a:prstGeom>
        </p:spPr>
      </p:pic>
      <p:pic>
        <p:nvPicPr>
          <p:cNvPr id="39" name="Рисунок 38">
            <a:extLst>
              <a:ext uri="{FF2B5EF4-FFF2-40B4-BE49-F238E27FC236}">
                <a16:creationId xmlns:a16="http://schemas.microsoft.com/office/drawing/2014/main" id="{BDE63253-732B-DF46-A66D-4C8B6554A9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7231" y="3050281"/>
            <a:ext cx="2454794" cy="3920433"/>
          </a:xfrm>
          <a:prstGeom prst="rect">
            <a:avLst/>
          </a:prstGeom>
        </p:spPr>
      </p:pic>
      <p:pic>
        <p:nvPicPr>
          <p:cNvPr id="40" name="Объект 31">
            <a:extLst>
              <a:ext uri="{FF2B5EF4-FFF2-40B4-BE49-F238E27FC236}">
                <a16:creationId xmlns:a16="http://schemas.microsoft.com/office/drawing/2014/main" id="{45B944A7-42F2-6E4A-A08B-0F30F26DA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1341" y="815207"/>
            <a:ext cx="2669041" cy="3194502"/>
          </a:xfrm>
          <a:prstGeom prst="rect">
            <a:avLst/>
          </a:prstGeom>
        </p:spPr>
      </p:pic>
      <p:pic>
        <p:nvPicPr>
          <p:cNvPr id="37" name="Рисунок 36">
            <a:extLst>
              <a:ext uri="{FF2B5EF4-FFF2-40B4-BE49-F238E27FC236}">
                <a16:creationId xmlns:a16="http://schemas.microsoft.com/office/drawing/2014/main" id="{88B914CE-F49F-9647-8D60-874F5F7FC1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7750" y="2196533"/>
            <a:ext cx="4717915" cy="4717915"/>
          </a:xfrm>
          <a:prstGeom prst="rect">
            <a:avLst/>
          </a:prstGeom>
        </p:spPr>
      </p:pic>
      <p:sp>
        <p:nvSpPr>
          <p:cNvPr id="43" name="Выноска-облако 42">
            <a:extLst>
              <a:ext uri="{FF2B5EF4-FFF2-40B4-BE49-F238E27FC236}">
                <a16:creationId xmlns:a16="http://schemas.microsoft.com/office/drawing/2014/main" id="{B483E573-585C-D840-B82E-ECC7468C29EC}"/>
              </a:ext>
            </a:extLst>
          </p:cNvPr>
          <p:cNvSpPr/>
          <p:nvPr/>
        </p:nvSpPr>
        <p:spPr>
          <a:xfrm>
            <a:off x="8857645" y="1770434"/>
            <a:ext cx="3317734" cy="1952812"/>
          </a:xfrm>
          <a:prstGeom prst="cloud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a:t>Как здесь необычно! Все очень занятые и серьезные!</a:t>
            </a:r>
          </a:p>
        </p:txBody>
      </p:sp>
      <p:sp>
        <p:nvSpPr>
          <p:cNvPr id="44" name="Круглая лента лицом вниз 43">
            <a:extLst>
              <a:ext uri="{FF2B5EF4-FFF2-40B4-BE49-F238E27FC236}">
                <a16:creationId xmlns:a16="http://schemas.microsoft.com/office/drawing/2014/main" id="{B8D19A50-4444-A94F-AE2A-C780FC1B444D}"/>
              </a:ext>
            </a:extLst>
          </p:cNvPr>
          <p:cNvSpPr/>
          <p:nvPr/>
        </p:nvSpPr>
        <p:spPr>
          <a:xfrm>
            <a:off x="350196" y="175098"/>
            <a:ext cx="6867727" cy="1439693"/>
          </a:xfrm>
          <a:prstGeom prst="ellipseRibbon">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3200" dirty="0">
                <a:solidFill>
                  <a:srgbClr val="C00000"/>
                </a:solidFill>
                <a:ea typeface="Brush Script MT" panose="03060802040406070304" pitchFamily="66" charset="-122"/>
                <a:cs typeface="Brush Script MT" panose="03060802040406070304" pitchFamily="66" charset="-122"/>
              </a:rPr>
              <a:t>МИР БЮДЖЕТА</a:t>
            </a:r>
          </a:p>
        </p:txBody>
      </p:sp>
    </p:spTree>
    <p:extLst>
      <p:ext uri="{BB962C8B-B14F-4D97-AF65-F5344CB8AC3E}">
        <p14:creationId xmlns:p14="http://schemas.microsoft.com/office/powerpoint/2010/main" val="242869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32"/>
                                        </p:tgtEl>
                                        <p:attrNameLst>
                                          <p:attrName>r</p:attrName>
                                        </p:attrNameLst>
                                      </p:cBhvr>
                                    </p:animRot>
                                    <p:animRot by="-240000">
                                      <p:cBhvr>
                                        <p:cTn id="7" dur="200" fill="hold">
                                          <p:stCondLst>
                                            <p:cond delay="200"/>
                                          </p:stCondLst>
                                        </p:cTn>
                                        <p:tgtEl>
                                          <p:spTgt spid="32"/>
                                        </p:tgtEl>
                                        <p:attrNameLst>
                                          <p:attrName>r</p:attrName>
                                        </p:attrNameLst>
                                      </p:cBhvr>
                                    </p:animRot>
                                    <p:animRot by="240000">
                                      <p:cBhvr>
                                        <p:cTn id="8" dur="200" fill="hold">
                                          <p:stCondLst>
                                            <p:cond delay="400"/>
                                          </p:stCondLst>
                                        </p:cTn>
                                        <p:tgtEl>
                                          <p:spTgt spid="32"/>
                                        </p:tgtEl>
                                        <p:attrNameLst>
                                          <p:attrName>r</p:attrName>
                                        </p:attrNameLst>
                                      </p:cBhvr>
                                    </p:animRot>
                                    <p:animRot by="-240000">
                                      <p:cBhvr>
                                        <p:cTn id="9" dur="200" fill="hold">
                                          <p:stCondLst>
                                            <p:cond delay="600"/>
                                          </p:stCondLst>
                                        </p:cTn>
                                        <p:tgtEl>
                                          <p:spTgt spid="32"/>
                                        </p:tgtEl>
                                        <p:attrNameLst>
                                          <p:attrName>r</p:attrName>
                                        </p:attrNameLst>
                                      </p:cBhvr>
                                    </p:animRot>
                                    <p:animRot by="120000">
                                      <p:cBhvr>
                                        <p:cTn id="10" dur="200" fill="hold">
                                          <p:stCondLst>
                                            <p:cond delay="800"/>
                                          </p:stCondLst>
                                        </p:cTn>
                                        <p:tgtEl>
                                          <p:spTgt spid="32"/>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42"/>
                                        </p:tgtEl>
                                        <p:attrNameLst>
                                          <p:attrName>r</p:attrName>
                                        </p:attrNameLst>
                                      </p:cBhvr>
                                    </p:animRot>
                                    <p:animRot by="-240000">
                                      <p:cBhvr>
                                        <p:cTn id="13" dur="200" fill="hold">
                                          <p:stCondLst>
                                            <p:cond delay="200"/>
                                          </p:stCondLst>
                                        </p:cTn>
                                        <p:tgtEl>
                                          <p:spTgt spid="42"/>
                                        </p:tgtEl>
                                        <p:attrNameLst>
                                          <p:attrName>r</p:attrName>
                                        </p:attrNameLst>
                                      </p:cBhvr>
                                    </p:animRot>
                                    <p:animRot by="240000">
                                      <p:cBhvr>
                                        <p:cTn id="14" dur="200" fill="hold">
                                          <p:stCondLst>
                                            <p:cond delay="400"/>
                                          </p:stCondLst>
                                        </p:cTn>
                                        <p:tgtEl>
                                          <p:spTgt spid="42"/>
                                        </p:tgtEl>
                                        <p:attrNameLst>
                                          <p:attrName>r</p:attrName>
                                        </p:attrNameLst>
                                      </p:cBhvr>
                                    </p:animRot>
                                    <p:animRot by="-240000">
                                      <p:cBhvr>
                                        <p:cTn id="15" dur="200" fill="hold">
                                          <p:stCondLst>
                                            <p:cond delay="600"/>
                                          </p:stCondLst>
                                        </p:cTn>
                                        <p:tgtEl>
                                          <p:spTgt spid="42"/>
                                        </p:tgtEl>
                                        <p:attrNameLst>
                                          <p:attrName>r</p:attrName>
                                        </p:attrNameLst>
                                      </p:cBhvr>
                                    </p:animRot>
                                    <p:animRot by="120000">
                                      <p:cBhvr>
                                        <p:cTn id="16" dur="200" fill="hold">
                                          <p:stCondLst>
                                            <p:cond delay="800"/>
                                          </p:stCondLst>
                                        </p:cTn>
                                        <p:tgtEl>
                                          <p:spTgt spid="42"/>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40"/>
                                        </p:tgtEl>
                                        <p:attrNameLst>
                                          <p:attrName>r</p:attrName>
                                        </p:attrNameLst>
                                      </p:cBhvr>
                                    </p:animRot>
                                    <p:animRot by="-240000">
                                      <p:cBhvr>
                                        <p:cTn id="19" dur="200" fill="hold">
                                          <p:stCondLst>
                                            <p:cond delay="200"/>
                                          </p:stCondLst>
                                        </p:cTn>
                                        <p:tgtEl>
                                          <p:spTgt spid="40"/>
                                        </p:tgtEl>
                                        <p:attrNameLst>
                                          <p:attrName>r</p:attrName>
                                        </p:attrNameLst>
                                      </p:cBhvr>
                                    </p:animRot>
                                    <p:animRot by="240000">
                                      <p:cBhvr>
                                        <p:cTn id="20" dur="200" fill="hold">
                                          <p:stCondLst>
                                            <p:cond delay="400"/>
                                          </p:stCondLst>
                                        </p:cTn>
                                        <p:tgtEl>
                                          <p:spTgt spid="40"/>
                                        </p:tgtEl>
                                        <p:attrNameLst>
                                          <p:attrName>r</p:attrName>
                                        </p:attrNameLst>
                                      </p:cBhvr>
                                    </p:animRot>
                                    <p:animRot by="-240000">
                                      <p:cBhvr>
                                        <p:cTn id="21" dur="200" fill="hold">
                                          <p:stCondLst>
                                            <p:cond delay="600"/>
                                          </p:stCondLst>
                                        </p:cTn>
                                        <p:tgtEl>
                                          <p:spTgt spid="40"/>
                                        </p:tgtEl>
                                        <p:attrNameLst>
                                          <p:attrName>r</p:attrName>
                                        </p:attrNameLst>
                                      </p:cBhvr>
                                    </p:animRot>
                                    <p:animRot by="120000">
                                      <p:cBhvr>
                                        <p:cTn id="22" dur="200" fill="hold">
                                          <p:stCondLst>
                                            <p:cond delay="800"/>
                                          </p:stCondLst>
                                        </p:cTn>
                                        <p:tgtEl>
                                          <p:spTgt spid="40"/>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33"/>
                                        </p:tgtEl>
                                        <p:attrNameLst>
                                          <p:attrName>r</p:attrName>
                                        </p:attrNameLst>
                                      </p:cBhvr>
                                    </p:animRot>
                                    <p:animRot by="-240000">
                                      <p:cBhvr>
                                        <p:cTn id="25" dur="200" fill="hold">
                                          <p:stCondLst>
                                            <p:cond delay="200"/>
                                          </p:stCondLst>
                                        </p:cTn>
                                        <p:tgtEl>
                                          <p:spTgt spid="33"/>
                                        </p:tgtEl>
                                        <p:attrNameLst>
                                          <p:attrName>r</p:attrName>
                                        </p:attrNameLst>
                                      </p:cBhvr>
                                    </p:animRot>
                                    <p:animRot by="240000">
                                      <p:cBhvr>
                                        <p:cTn id="26" dur="200" fill="hold">
                                          <p:stCondLst>
                                            <p:cond delay="400"/>
                                          </p:stCondLst>
                                        </p:cTn>
                                        <p:tgtEl>
                                          <p:spTgt spid="33"/>
                                        </p:tgtEl>
                                        <p:attrNameLst>
                                          <p:attrName>r</p:attrName>
                                        </p:attrNameLst>
                                      </p:cBhvr>
                                    </p:animRot>
                                    <p:animRot by="-240000">
                                      <p:cBhvr>
                                        <p:cTn id="27" dur="200" fill="hold">
                                          <p:stCondLst>
                                            <p:cond delay="600"/>
                                          </p:stCondLst>
                                        </p:cTn>
                                        <p:tgtEl>
                                          <p:spTgt spid="33"/>
                                        </p:tgtEl>
                                        <p:attrNameLst>
                                          <p:attrName>r</p:attrName>
                                        </p:attrNameLst>
                                      </p:cBhvr>
                                    </p:animRot>
                                    <p:animRot by="120000">
                                      <p:cBhvr>
                                        <p:cTn id="28" dur="200" fill="hold">
                                          <p:stCondLst>
                                            <p:cond delay="800"/>
                                          </p:stCondLst>
                                        </p:cTn>
                                        <p:tgtEl>
                                          <p:spTgt spid="33"/>
                                        </p:tgtEl>
                                        <p:attrNameLst>
                                          <p:attrName>r</p:attrName>
                                        </p:attrNameLst>
                                      </p:cBhvr>
                                    </p:animRot>
                                  </p:childTnLst>
                                </p:cTn>
                              </p:par>
                              <p:par>
                                <p:cTn id="29" presetID="32" presetClass="emph" presetSubtype="0" fill="hold" nodeType="withEffect">
                                  <p:stCondLst>
                                    <p:cond delay="0"/>
                                  </p:stCondLst>
                                  <p:childTnLst>
                                    <p:animRot by="120000">
                                      <p:cBhvr>
                                        <p:cTn id="30" dur="100" fill="hold">
                                          <p:stCondLst>
                                            <p:cond delay="0"/>
                                          </p:stCondLst>
                                        </p:cTn>
                                        <p:tgtEl>
                                          <p:spTgt spid="41"/>
                                        </p:tgtEl>
                                        <p:attrNameLst>
                                          <p:attrName>r</p:attrName>
                                        </p:attrNameLst>
                                      </p:cBhvr>
                                    </p:animRot>
                                    <p:animRot by="-240000">
                                      <p:cBhvr>
                                        <p:cTn id="31" dur="200" fill="hold">
                                          <p:stCondLst>
                                            <p:cond delay="200"/>
                                          </p:stCondLst>
                                        </p:cTn>
                                        <p:tgtEl>
                                          <p:spTgt spid="41"/>
                                        </p:tgtEl>
                                        <p:attrNameLst>
                                          <p:attrName>r</p:attrName>
                                        </p:attrNameLst>
                                      </p:cBhvr>
                                    </p:animRot>
                                    <p:animRot by="240000">
                                      <p:cBhvr>
                                        <p:cTn id="32" dur="200" fill="hold">
                                          <p:stCondLst>
                                            <p:cond delay="400"/>
                                          </p:stCondLst>
                                        </p:cTn>
                                        <p:tgtEl>
                                          <p:spTgt spid="41"/>
                                        </p:tgtEl>
                                        <p:attrNameLst>
                                          <p:attrName>r</p:attrName>
                                        </p:attrNameLst>
                                      </p:cBhvr>
                                    </p:animRot>
                                    <p:animRot by="-240000">
                                      <p:cBhvr>
                                        <p:cTn id="33" dur="200" fill="hold">
                                          <p:stCondLst>
                                            <p:cond delay="600"/>
                                          </p:stCondLst>
                                        </p:cTn>
                                        <p:tgtEl>
                                          <p:spTgt spid="41"/>
                                        </p:tgtEl>
                                        <p:attrNameLst>
                                          <p:attrName>r</p:attrName>
                                        </p:attrNameLst>
                                      </p:cBhvr>
                                    </p:animRot>
                                    <p:animRot by="120000">
                                      <p:cBhvr>
                                        <p:cTn id="34" dur="200" fill="hold">
                                          <p:stCondLst>
                                            <p:cond delay="800"/>
                                          </p:stCondLst>
                                        </p:cTn>
                                        <p:tgtEl>
                                          <p:spTgt spid="41"/>
                                        </p:tgtEl>
                                        <p:attrNameLst>
                                          <p:attrName>r</p:attrName>
                                        </p:attrNameLst>
                                      </p:cBhvr>
                                    </p:animRot>
                                  </p:childTnLst>
                                </p:cTn>
                              </p:par>
                            </p:childTnLst>
                          </p:cTn>
                        </p:par>
                        <p:par>
                          <p:cTn id="35" fill="hold">
                            <p:stCondLst>
                              <p:cond delay="1000"/>
                            </p:stCondLst>
                            <p:childTnLst>
                              <p:par>
                                <p:cTn id="36" presetID="12" presetClass="entr" presetSubtype="4"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p:tgtEl>
                                          <p:spTgt spid="44"/>
                                        </p:tgtEl>
                                        <p:attrNameLst>
                                          <p:attrName>ppt_y</p:attrName>
                                        </p:attrNameLst>
                                      </p:cBhvr>
                                      <p:tavLst>
                                        <p:tav tm="0">
                                          <p:val>
                                            <p:strVal val="#ppt_y+#ppt_h*1.125000"/>
                                          </p:val>
                                        </p:tav>
                                        <p:tav tm="100000">
                                          <p:val>
                                            <p:strVal val="#ppt_y"/>
                                          </p:val>
                                        </p:tav>
                                      </p:tavLst>
                                    </p:anim>
                                    <p:animEffect transition="in" filter="wipe(up)">
                                      <p:cBhvr>
                                        <p:cTn id="39" dur="500"/>
                                        <p:tgtEl>
                                          <p:spTgt spid="44"/>
                                        </p:tgtEl>
                                      </p:cBhvr>
                                    </p:animEffect>
                                  </p:childTnLst>
                                </p:cTn>
                              </p:par>
                            </p:childTnLst>
                          </p:cTn>
                        </p:par>
                        <p:par>
                          <p:cTn id="40" fill="hold">
                            <p:stCondLst>
                              <p:cond delay="1500"/>
                            </p:stCondLst>
                            <p:childTnLst>
                              <p:par>
                                <p:cTn id="41" presetID="23" presetClass="entr" presetSubtype="16"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ppt_w</p:attrName>
                                        </p:attrNameLst>
                                      </p:cBhvr>
                                      <p:tavLst>
                                        <p:tav tm="0">
                                          <p:val>
                                            <p:fltVal val="0"/>
                                          </p:val>
                                        </p:tav>
                                        <p:tav tm="100000">
                                          <p:val>
                                            <p:strVal val="#ppt_w"/>
                                          </p:val>
                                        </p:tav>
                                      </p:tavLst>
                                    </p:anim>
                                    <p:anim calcmode="lin" valueType="num">
                                      <p:cBhvr>
                                        <p:cTn id="44" dur="500" fill="hold"/>
                                        <p:tgtEl>
                                          <p:spTgt spid="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20" name="Рисунок 19">
            <a:extLst>
              <a:ext uri="{FF2B5EF4-FFF2-40B4-BE49-F238E27FC236}">
                <a16:creationId xmlns:a16="http://schemas.microsoft.com/office/drawing/2014/main" id="{FDE390AF-A728-3A4D-B021-9C43D70E3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969" y="412266"/>
            <a:ext cx="2851218" cy="3258535"/>
          </a:xfrm>
          <a:prstGeom prst="rect">
            <a:avLst/>
          </a:prstGeom>
        </p:spPr>
      </p:pic>
      <p:pic>
        <p:nvPicPr>
          <p:cNvPr id="9" name="Объект 8">
            <a:extLst>
              <a:ext uri="{FF2B5EF4-FFF2-40B4-BE49-F238E27FC236}">
                <a16:creationId xmlns:a16="http://schemas.microsoft.com/office/drawing/2014/main" id="{B5DF6678-166B-7040-BFA3-95642F06B6F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285250" y="2782561"/>
            <a:ext cx="3832698" cy="4075439"/>
          </a:xfrm>
        </p:spPr>
      </p:pic>
      <p:pic>
        <p:nvPicPr>
          <p:cNvPr id="11" name="Рисунок 10">
            <a:extLst>
              <a:ext uri="{FF2B5EF4-FFF2-40B4-BE49-F238E27FC236}">
                <a16:creationId xmlns:a16="http://schemas.microsoft.com/office/drawing/2014/main" id="{4E460683-1525-2A42-9D71-8A7E0AF544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3216" y="3865356"/>
            <a:ext cx="1576962" cy="2992644"/>
          </a:xfrm>
          <a:prstGeom prst="rect">
            <a:avLst/>
          </a:prstGeom>
        </p:spPr>
      </p:pic>
      <p:sp>
        <p:nvSpPr>
          <p:cNvPr id="16" name="Выноска-облако 15">
            <a:extLst>
              <a:ext uri="{FF2B5EF4-FFF2-40B4-BE49-F238E27FC236}">
                <a16:creationId xmlns:a16="http://schemas.microsoft.com/office/drawing/2014/main" id="{2F96AD1B-7251-7E4A-9ADC-900D82B15473}"/>
              </a:ext>
            </a:extLst>
          </p:cNvPr>
          <p:cNvSpPr/>
          <p:nvPr/>
        </p:nvSpPr>
        <p:spPr>
          <a:xfrm>
            <a:off x="2221697" y="0"/>
            <a:ext cx="8140453" cy="2678333"/>
          </a:xfrm>
          <a:prstGeom prst="cloudCallout">
            <a:avLst>
              <a:gd name="adj1" fmla="val -4820"/>
              <a:gd name="adj2" fmla="val 6540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dirty="0"/>
              <a:t>Выбраться из Мира Бюджета можно только при условии, что ты разгадаешь все мои загадки. А загадки мои непростые. Я могу дать тебе моего верного помощника – </a:t>
            </a:r>
            <a:r>
              <a:rPr lang="ru-RU" b="1" dirty="0"/>
              <a:t>Бюджетный кодекс</a:t>
            </a:r>
            <a:r>
              <a:rPr lang="ru-RU" dirty="0"/>
              <a:t>. Он поможет тебе разобраться и покажет, как устроен этот мир.</a:t>
            </a:r>
          </a:p>
        </p:txBody>
      </p:sp>
      <p:pic>
        <p:nvPicPr>
          <p:cNvPr id="15" name="Рисунок 14">
            <a:extLst>
              <a:ext uri="{FF2B5EF4-FFF2-40B4-BE49-F238E27FC236}">
                <a16:creationId xmlns:a16="http://schemas.microsoft.com/office/drawing/2014/main" id="{86012D07-8A59-2D4B-B402-585F68D8B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3020" y="2059021"/>
            <a:ext cx="4798979" cy="4798979"/>
          </a:xfrm>
          <a:prstGeom prst="rect">
            <a:avLst/>
          </a:prstGeom>
        </p:spPr>
      </p:pic>
      <p:pic>
        <p:nvPicPr>
          <p:cNvPr id="18" name="Рисунок 17">
            <a:extLst>
              <a:ext uri="{FF2B5EF4-FFF2-40B4-BE49-F238E27FC236}">
                <a16:creationId xmlns:a16="http://schemas.microsoft.com/office/drawing/2014/main" id="{9C603DC9-7CDA-CB4F-ADE4-E06411221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088" y="856264"/>
            <a:ext cx="2851218" cy="3258535"/>
          </a:xfrm>
          <a:prstGeom prst="rect">
            <a:avLst/>
          </a:prstGeom>
        </p:spPr>
      </p:pic>
      <p:pic>
        <p:nvPicPr>
          <p:cNvPr id="19" name="Рисунок 18">
            <a:extLst>
              <a:ext uri="{FF2B5EF4-FFF2-40B4-BE49-F238E27FC236}">
                <a16:creationId xmlns:a16="http://schemas.microsoft.com/office/drawing/2014/main" id="{A851A23F-E83D-4449-9D86-B9B2BE8CA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772" y="2041534"/>
            <a:ext cx="2851218" cy="3258535"/>
          </a:xfrm>
          <a:prstGeom prst="rect">
            <a:avLst/>
          </a:prstGeom>
        </p:spPr>
      </p:pic>
    </p:spTree>
    <p:extLst>
      <p:ext uri="{BB962C8B-B14F-4D97-AF65-F5344CB8AC3E}">
        <p14:creationId xmlns:p14="http://schemas.microsoft.com/office/powerpoint/2010/main" val="1211626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2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43"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
                                        <p:tgtEl>
                                          <p:spTgt spid="15"/>
                                        </p:tgtEl>
                                      </p:cBhvr>
                                    </p:animEffect>
                                    <p:anim calcmode="lin" valueType="num">
                                      <p:cBhvr>
                                        <p:cTn id="26" dur="400" fill="hold"/>
                                        <p:tgtEl>
                                          <p:spTgt spid="15"/>
                                        </p:tgtEl>
                                        <p:attrNameLst>
                                          <p:attrName>ppt_x</p:attrName>
                                        </p:attrNameLst>
                                      </p:cBhvr>
                                      <p:tavLst>
                                        <p:tav tm="0">
                                          <p:val>
                                            <p:strVal val="#ppt_x"/>
                                          </p:val>
                                        </p:tav>
                                        <p:tav tm="100000">
                                          <p:val>
                                            <p:strVal val="#ppt_x"/>
                                          </p:val>
                                        </p:tav>
                                      </p:tavLst>
                                    </p:anim>
                                    <p:anim calcmode="lin" valueType="num">
                                      <p:cBhvr>
                                        <p:cTn id="27" dur="400" fill="hold"/>
                                        <p:tgtEl>
                                          <p:spTgt spid="15"/>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1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1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43B06075-B366-4D4D-8197-9DB9ACCC3F8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4234" y="878872"/>
            <a:ext cx="4004823" cy="5667843"/>
          </a:xfrm>
        </p:spPr>
      </p:pic>
      <p:sp>
        <p:nvSpPr>
          <p:cNvPr id="6" name="Выноска-облако 5">
            <a:extLst>
              <a:ext uri="{FF2B5EF4-FFF2-40B4-BE49-F238E27FC236}">
                <a16:creationId xmlns:a16="http://schemas.microsoft.com/office/drawing/2014/main" id="{3607A7E5-94C4-2A42-8C61-93BFC1251BFC}"/>
              </a:ext>
            </a:extLst>
          </p:cNvPr>
          <p:cNvSpPr/>
          <p:nvPr/>
        </p:nvSpPr>
        <p:spPr>
          <a:xfrm>
            <a:off x="5699057" y="291830"/>
            <a:ext cx="5428034" cy="2704289"/>
          </a:xfrm>
          <a:prstGeom prst="cloudCallout">
            <a:avLst>
              <a:gd name="adj1" fmla="val -66353"/>
              <a:gd name="adj2" fmla="val 20053"/>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2800" b="1" dirty="0"/>
              <a:t>Я готов ко всем испытаниям и буду очень-очень стараться!</a:t>
            </a:r>
          </a:p>
        </p:txBody>
      </p:sp>
      <p:pic>
        <p:nvPicPr>
          <p:cNvPr id="7" name="Рисунок 6">
            <a:extLst>
              <a:ext uri="{FF2B5EF4-FFF2-40B4-BE49-F238E27FC236}">
                <a16:creationId xmlns:a16="http://schemas.microsoft.com/office/drawing/2014/main" id="{E36DBB4F-68F0-F348-A862-54835FB5D9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481336" y="2743200"/>
            <a:ext cx="3453151" cy="3257301"/>
          </a:xfrm>
          <a:prstGeom prst="rect">
            <a:avLst/>
          </a:prstGeom>
        </p:spPr>
      </p:pic>
    </p:spTree>
    <p:extLst>
      <p:ext uri="{BB962C8B-B14F-4D97-AF65-F5344CB8AC3E}">
        <p14:creationId xmlns:p14="http://schemas.microsoft.com/office/powerpoint/2010/main" val="344676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86754661-712A-CC4E-94F1-ACDE3D9BC1B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903447"/>
            <a:ext cx="5272391" cy="5100468"/>
          </a:xfrm>
        </p:spPr>
      </p:pic>
      <p:sp>
        <p:nvSpPr>
          <p:cNvPr id="6" name="Выноска-облако 5">
            <a:extLst>
              <a:ext uri="{FF2B5EF4-FFF2-40B4-BE49-F238E27FC236}">
                <a16:creationId xmlns:a16="http://schemas.microsoft.com/office/drawing/2014/main" id="{1E768062-6F35-1E4E-A414-60090885F563}"/>
              </a:ext>
            </a:extLst>
          </p:cNvPr>
          <p:cNvSpPr/>
          <p:nvPr/>
        </p:nvSpPr>
        <p:spPr>
          <a:xfrm>
            <a:off x="5100467" y="1663429"/>
            <a:ext cx="7091533" cy="5194571"/>
          </a:xfrm>
          <a:prstGeom prst="cloudCallout">
            <a:avLst>
              <a:gd name="adj1" fmla="val -72364"/>
              <a:gd name="adj2" fmla="val -2599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Ну что ж, будь внимательным и старайся не огорчить Федеральный бюджет, Он очень строгий и требовательный! </a:t>
            </a:r>
          </a:p>
          <a:p>
            <a:pPr algn="ctr"/>
            <a:endParaRPr lang="ru-RU" dirty="0"/>
          </a:p>
          <a:p>
            <a:pPr algn="ctr"/>
            <a:r>
              <a:rPr lang="ru-RU" sz="2400" b="1" dirty="0">
                <a:solidFill>
                  <a:srgbClr val="C00000"/>
                </a:solidFill>
              </a:rPr>
              <a:t>Вот тебе первая загадка:</a:t>
            </a:r>
          </a:p>
          <a:p>
            <a:pPr algn="ctr"/>
            <a:r>
              <a:rPr lang="ru-RU" dirty="0"/>
              <a:t>Государственный и семейный бывает он,</a:t>
            </a:r>
          </a:p>
          <a:p>
            <a:pPr algn="ctr"/>
            <a:r>
              <a:rPr lang="ru-RU" dirty="0"/>
              <a:t>Внутри куча денег и есть закон,</a:t>
            </a:r>
          </a:p>
          <a:p>
            <a:pPr algn="ctr"/>
            <a:r>
              <a:rPr lang="ru-RU" dirty="0"/>
              <a:t>Он верный помощник и друг горожан,</a:t>
            </a:r>
          </a:p>
          <a:p>
            <a:pPr algn="ctr"/>
            <a:r>
              <a:rPr lang="ru-RU" dirty="0"/>
              <a:t>Расходы и доходы ставит в строй.</a:t>
            </a:r>
          </a:p>
          <a:p>
            <a:pPr algn="ctr"/>
            <a:r>
              <a:rPr lang="ru-RU" dirty="0"/>
              <a:t>Скорее скажи кто он такой?</a:t>
            </a:r>
            <a:endParaRPr lang="ru-RU" dirty="0">
              <a:solidFill>
                <a:srgbClr val="C00000"/>
              </a:solidFill>
            </a:endParaRPr>
          </a:p>
          <a:p>
            <a:pPr algn="ctr"/>
            <a:endParaRPr lang="ru-RU" dirty="0"/>
          </a:p>
          <a:p>
            <a:pPr algn="ctr"/>
            <a:endParaRPr lang="ru-RU" dirty="0"/>
          </a:p>
        </p:txBody>
      </p:sp>
    </p:spTree>
    <p:extLst>
      <p:ext uri="{BB962C8B-B14F-4D97-AF65-F5344CB8AC3E}">
        <p14:creationId xmlns:p14="http://schemas.microsoft.com/office/powerpoint/2010/main" val="351296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4C3256C-58C9-CE43-8E99-6B99BC168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00943" y="2126320"/>
            <a:ext cx="3154734" cy="4731680"/>
          </a:xfrm>
          <a:prstGeom prst="rect">
            <a:avLst/>
          </a:prstGeom>
        </p:spPr>
      </p:pic>
      <p:sp>
        <p:nvSpPr>
          <p:cNvPr id="6" name="Выноска-облако 5">
            <a:extLst>
              <a:ext uri="{FF2B5EF4-FFF2-40B4-BE49-F238E27FC236}">
                <a16:creationId xmlns:a16="http://schemas.microsoft.com/office/drawing/2014/main" id="{A1745416-F851-A748-B306-0C18FC6256B6}"/>
              </a:ext>
            </a:extLst>
          </p:cNvPr>
          <p:cNvSpPr/>
          <p:nvPr/>
        </p:nvSpPr>
        <p:spPr>
          <a:xfrm>
            <a:off x="1731524" y="1651683"/>
            <a:ext cx="4863829" cy="2840477"/>
          </a:xfrm>
          <a:prstGeom prst="cloudCallout">
            <a:avLst>
              <a:gd name="adj1" fmla="val 73167"/>
              <a:gd name="adj2" fmla="val 12500"/>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3200" dirty="0"/>
              <a:t>Я знаю! Знаю! </a:t>
            </a:r>
          </a:p>
          <a:p>
            <a:pPr algn="ctr"/>
            <a:r>
              <a:rPr lang="ru-RU" sz="3200" b="1" dirty="0">
                <a:solidFill>
                  <a:srgbClr val="C00000"/>
                </a:solidFill>
              </a:rPr>
              <a:t>Это «бюджет»!</a:t>
            </a:r>
            <a:endParaRPr lang="ru-RU" b="1" dirty="0">
              <a:solidFill>
                <a:srgbClr val="C00000"/>
              </a:solidFill>
            </a:endParaRPr>
          </a:p>
        </p:txBody>
      </p:sp>
    </p:spTree>
    <p:extLst>
      <p:ext uri="{BB962C8B-B14F-4D97-AF65-F5344CB8AC3E}">
        <p14:creationId xmlns:p14="http://schemas.microsoft.com/office/powerpoint/2010/main" val="145824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3D4B9CC-82FE-C343-BDA5-DD8FB78F3669}"/>
              </a:ext>
            </a:extLst>
          </p:cNvPr>
          <p:cNvSpPr txBox="1"/>
          <p:nvPr/>
        </p:nvSpPr>
        <p:spPr>
          <a:xfrm>
            <a:off x="0" y="0"/>
            <a:ext cx="12192000" cy="2723745"/>
          </a:xfrm>
          <a:prstGeom prst="rect">
            <a:avLst/>
          </a:prstGeom>
          <a:solidFill>
            <a:schemeClr val="bg1"/>
          </a:solidFill>
          <a:effectLst>
            <a:outerShdw blurRad="50800" dist="50800" dir="5400000" algn="ctr" rotWithShape="0">
              <a:schemeClr val="bg1"/>
            </a:outerShdw>
          </a:effectLst>
        </p:spPr>
        <p:txBody>
          <a:bodyPr wrap="square" rtlCol="0">
            <a:spAutoFit/>
          </a:bodyPr>
          <a:lstStyle/>
          <a:p>
            <a:endParaRPr lang="ru-RU" dirty="0"/>
          </a:p>
        </p:txBody>
      </p:sp>
      <p:pic>
        <p:nvPicPr>
          <p:cNvPr id="5" name="Объект 4">
            <a:extLst>
              <a:ext uri="{FF2B5EF4-FFF2-40B4-BE49-F238E27FC236}">
                <a16:creationId xmlns:a16="http://schemas.microsoft.com/office/drawing/2014/main" id="{F3E844FF-F392-7243-ADF4-46FC1617FB5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140102" y="1634247"/>
            <a:ext cx="5051898" cy="5223753"/>
          </a:xfrm>
        </p:spPr>
      </p:pic>
      <p:sp>
        <p:nvSpPr>
          <p:cNvPr id="6" name="Выноска-облако 5">
            <a:extLst>
              <a:ext uri="{FF2B5EF4-FFF2-40B4-BE49-F238E27FC236}">
                <a16:creationId xmlns:a16="http://schemas.microsoft.com/office/drawing/2014/main" id="{67B3D3D9-F29F-5D46-8B0C-982D51C4B9C0}"/>
              </a:ext>
            </a:extLst>
          </p:cNvPr>
          <p:cNvSpPr/>
          <p:nvPr/>
        </p:nvSpPr>
        <p:spPr>
          <a:xfrm>
            <a:off x="1108952" y="257782"/>
            <a:ext cx="6031150" cy="3988341"/>
          </a:xfrm>
          <a:prstGeom prst="cloudCallout">
            <a:avLst>
              <a:gd name="adj1" fmla="val 73774"/>
              <a:gd name="adj2" fmla="val 149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А ты очень сообразительный мальчик! Это верный ответ!</a:t>
            </a:r>
          </a:p>
          <a:p>
            <a:pPr algn="ctr"/>
            <a:endParaRPr lang="ru-RU" dirty="0"/>
          </a:p>
          <a:p>
            <a:pPr algn="ctr"/>
            <a:r>
              <a:rPr lang="ru-RU" sz="2000" b="1" dirty="0">
                <a:solidFill>
                  <a:srgbClr val="C00000"/>
                </a:solidFill>
              </a:rPr>
              <a:t>Что ж, вот тебе вторая загадка:</a:t>
            </a:r>
          </a:p>
          <a:p>
            <a:pPr algn="ctr"/>
            <a:r>
              <a:rPr lang="ru-RU" dirty="0"/>
              <a:t>Они приходят к нам деньгами,</a:t>
            </a:r>
          </a:p>
          <a:p>
            <a:pPr algn="ctr"/>
            <a:r>
              <a:rPr lang="ru-RU" dirty="0"/>
              <a:t>И всё мы теперь можем купить сами.</a:t>
            </a:r>
          </a:p>
          <a:p>
            <a:pPr algn="ctr"/>
            <a:r>
              <a:rPr lang="ru-RU" dirty="0"/>
              <a:t>Бывают маленькие и большие,</a:t>
            </a:r>
          </a:p>
          <a:p>
            <a:pPr algn="ctr"/>
            <a:r>
              <a:rPr lang="ru-RU" dirty="0"/>
              <a:t>Подскажи, кто же они такие?</a:t>
            </a:r>
          </a:p>
          <a:p>
            <a:pPr algn="ctr"/>
            <a:endParaRPr lang="ru-RU" dirty="0"/>
          </a:p>
        </p:txBody>
      </p:sp>
    </p:spTree>
    <p:extLst>
      <p:ext uri="{BB962C8B-B14F-4D97-AF65-F5344CB8AC3E}">
        <p14:creationId xmlns:p14="http://schemas.microsoft.com/office/powerpoint/2010/main" val="405650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AB097ACF-7654-2B49-A6D7-BF322E300F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8715983" y="1466721"/>
            <a:ext cx="2490280" cy="5391279"/>
          </a:xfrm>
        </p:spPr>
      </p:pic>
      <p:sp>
        <p:nvSpPr>
          <p:cNvPr id="6" name="Выноска-облако 5">
            <a:extLst>
              <a:ext uri="{FF2B5EF4-FFF2-40B4-BE49-F238E27FC236}">
                <a16:creationId xmlns:a16="http://schemas.microsoft.com/office/drawing/2014/main" id="{FEAE1825-8753-1E46-BAE1-13483CECBDC6}"/>
              </a:ext>
            </a:extLst>
          </p:cNvPr>
          <p:cNvSpPr/>
          <p:nvPr/>
        </p:nvSpPr>
        <p:spPr>
          <a:xfrm>
            <a:off x="369651" y="136187"/>
            <a:ext cx="6867727" cy="4396902"/>
          </a:xfrm>
          <a:prstGeom prst="cloudCallout">
            <a:avLst>
              <a:gd name="adj1" fmla="val 73352"/>
              <a:gd name="adj2" fmla="val 17900"/>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2800" b="1" dirty="0">
                <a:solidFill>
                  <a:srgbClr val="C00000"/>
                </a:solidFill>
              </a:rPr>
              <a:t>Это совсем просто! </a:t>
            </a:r>
          </a:p>
          <a:p>
            <a:pPr algn="ctr"/>
            <a:r>
              <a:rPr lang="ru-RU" sz="2800" b="1" dirty="0">
                <a:solidFill>
                  <a:srgbClr val="C00000"/>
                </a:solidFill>
              </a:rPr>
              <a:t>Это же «доходы»!</a:t>
            </a:r>
          </a:p>
          <a:p>
            <a:pPr algn="ctr"/>
            <a:r>
              <a:rPr lang="ru-RU" sz="2800" dirty="0"/>
              <a:t>Бюджетный кодекс, я уже не такой маленький, можешь что-то и посложнее мне загадать. </a:t>
            </a:r>
          </a:p>
        </p:txBody>
      </p:sp>
    </p:spTree>
    <p:extLst>
      <p:ext uri="{BB962C8B-B14F-4D97-AF65-F5344CB8AC3E}">
        <p14:creationId xmlns:p14="http://schemas.microsoft.com/office/powerpoint/2010/main" val="142640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2FBD7185-AA34-3E42-AE79-D20DCF30B5A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731524"/>
            <a:ext cx="5097293" cy="5165387"/>
          </a:xfrm>
        </p:spPr>
      </p:pic>
      <p:sp>
        <p:nvSpPr>
          <p:cNvPr id="6" name="Выноска-облако 5">
            <a:extLst>
              <a:ext uri="{FF2B5EF4-FFF2-40B4-BE49-F238E27FC236}">
                <a16:creationId xmlns:a16="http://schemas.microsoft.com/office/drawing/2014/main" id="{E9571A96-BA6D-534E-8BFA-3FAE007ECBF7}"/>
              </a:ext>
            </a:extLst>
          </p:cNvPr>
          <p:cNvSpPr/>
          <p:nvPr/>
        </p:nvSpPr>
        <p:spPr>
          <a:xfrm>
            <a:off x="4747098" y="1420237"/>
            <a:ext cx="7444902" cy="4435814"/>
          </a:xfrm>
          <a:prstGeom prst="cloudCallout">
            <a:avLst>
              <a:gd name="adj1" fmla="val -63105"/>
              <a:gd name="adj2" fmla="val -1080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Хорошо, большой мальчик Степа! </a:t>
            </a:r>
            <a:r>
              <a:rPr lang="ru-RU" b="1" dirty="0">
                <a:solidFill>
                  <a:srgbClr val="C00000"/>
                </a:solidFill>
              </a:rPr>
              <a:t>Вот тебе третья загадка:</a:t>
            </a:r>
          </a:p>
          <a:p>
            <a:pPr algn="ctr"/>
            <a:r>
              <a:rPr lang="ru-RU" dirty="0"/>
              <a:t>Строгий порядок в законе у них,</a:t>
            </a:r>
          </a:p>
          <a:p>
            <a:pPr algn="ctr"/>
            <a:r>
              <a:rPr lang="ru-RU" dirty="0"/>
              <a:t>Ты бюджет попытайся подстроить под них.</a:t>
            </a:r>
          </a:p>
          <a:p>
            <a:pPr algn="ctr"/>
            <a:r>
              <a:rPr lang="ru-RU" dirty="0"/>
              <a:t>Государству справиться с ними порой нелегко,</a:t>
            </a:r>
          </a:p>
          <a:p>
            <a:pPr algn="ctr"/>
            <a:r>
              <a:rPr lang="ru-RU" dirty="0"/>
              <a:t>Чтобы людям в стране жилось хорошо.</a:t>
            </a:r>
          </a:p>
          <a:p>
            <a:pPr algn="ctr"/>
            <a:r>
              <a:rPr lang="ru-RU" dirty="0"/>
              <a:t>Государственные доходы противоположны им,</a:t>
            </a:r>
          </a:p>
          <a:p>
            <a:pPr algn="ctr"/>
            <a:r>
              <a:rPr lang="ru-RU" dirty="0"/>
              <a:t>Бегут из бюджета словно молнии они.</a:t>
            </a:r>
          </a:p>
          <a:p>
            <a:pPr algn="ctr"/>
            <a:r>
              <a:rPr lang="ru-RU" b="1" dirty="0">
                <a:solidFill>
                  <a:srgbClr val="C00000"/>
                </a:solidFill>
              </a:rPr>
              <a:t>Два слова скорей назови!</a:t>
            </a:r>
          </a:p>
        </p:txBody>
      </p:sp>
    </p:spTree>
    <p:extLst>
      <p:ext uri="{BB962C8B-B14F-4D97-AF65-F5344CB8AC3E}">
        <p14:creationId xmlns:p14="http://schemas.microsoft.com/office/powerpoint/2010/main" val="301592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pic>
        <p:nvPicPr>
          <p:cNvPr id="9" name="Объект 8">
            <a:extLst>
              <a:ext uri="{FF2B5EF4-FFF2-40B4-BE49-F238E27FC236}">
                <a16:creationId xmlns:a16="http://schemas.microsoft.com/office/drawing/2014/main" id="{9C395545-6FE6-6D43-A165-85B1561306B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59540" y="1601385"/>
            <a:ext cx="3093396" cy="5318660"/>
          </a:xfrm>
        </p:spPr>
      </p:pic>
      <p:sp>
        <p:nvSpPr>
          <p:cNvPr id="10" name="Выноска-облако 9">
            <a:extLst>
              <a:ext uri="{FF2B5EF4-FFF2-40B4-BE49-F238E27FC236}">
                <a16:creationId xmlns:a16="http://schemas.microsoft.com/office/drawing/2014/main" id="{C95D8374-1D2D-1444-A05A-CA1C3BAF1A0B}"/>
              </a:ext>
            </a:extLst>
          </p:cNvPr>
          <p:cNvSpPr/>
          <p:nvPr/>
        </p:nvSpPr>
        <p:spPr>
          <a:xfrm>
            <a:off x="5466945" y="0"/>
            <a:ext cx="6536987" cy="4260715"/>
          </a:xfrm>
          <a:prstGeom prst="cloudCallout">
            <a:avLst>
              <a:gd name="adj1" fmla="val -60154"/>
              <a:gd name="adj2" fmla="val 28300"/>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2400" dirty="0"/>
              <a:t>Очень уж страшно ошибиться, да и дядюшка Федеральный Бюджет очень суров…</a:t>
            </a:r>
          </a:p>
          <a:p>
            <a:pPr algn="ctr"/>
            <a:r>
              <a:rPr lang="ru-RU" sz="2400" dirty="0"/>
              <a:t>Но я попробую. </a:t>
            </a:r>
            <a:r>
              <a:rPr lang="ru-RU" sz="2400" b="1" dirty="0">
                <a:solidFill>
                  <a:srgbClr val="C00000"/>
                </a:solidFill>
              </a:rPr>
              <a:t>Я думаю, что это «Государственные расходы». </a:t>
            </a:r>
          </a:p>
        </p:txBody>
      </p:sp>
    </p:spTree>
    <p:extLst>
      <p:ext uri="{BB962C8B-B14F-4D97-AF65-F5344CB8AC3E}">
        <p14:creationId xmlns:p14="http://schemas.microsoft.com/office/powerpoint/2010/main" val="97085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Выноска-облако 3">
            <a:extLst>
              <a:ext uri="{FF2B5EF4-FFF2-40B4-BE49-F238E27FC236}">
                <a16:creationId xmlns:a16="http://schemas.microsoft.com/office/drawing/2014/main" id="{FE034530-3853-3949-948A-2D03ACE48970}"/>
              </a:ext>
            </a:extLst>
          </p:cNvPr>
          <p:cNvSpPr/>
          <p:nvPr/>
        </p:nvSpPr>
        <p:spPr>
          <a:xfrm>
            <a:off x="4610911" y="1877439"/>
            <a:ext cx="7581089" cy="4980561"/>
          </a:xfrm>
          <a:prstGeom prst="cloudCallout">
            <a:avLst>
              <a:gd name="adj1" fmla="val -53635"/>
              <a:gd name="adj2" fmla="val -25958"/>
            </a:avLst>
          </a:prstGeom>
          <a:solidFill>
            <a:schemeClr val="lt1"/>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Совершенно нечего здесь бояться! Ты абсолютно прав, мой юный друг! </a:t>
            </a:r>
          </a:p>
          <a:p>
            <a:pPr algn="ctr"/>
            <a:endParaRPr lang="ru-RU" dirty="0"/>
          </a:p>
          <a:p>
            <a:pPr algn="ctr"/>
            <a:r>
              <a:rPr lang="ru-RU" b="1" dirty="0">
                <a:solidFill>
                  <a:srgbClr val="C00000"/>
                </a:solidFill>
              </a:rPr>
              <a:t>Вот тебе </a:t>
            </a:r>
            <a:r>
              <a:rPr lang="ru-RU" b="1" dirty="0" err="1">
                <a:solidFill>
                  <a:srgbClr val="C00000"/>
                </a:solidFill>
              </a:rPr>
              <a:t>загадочка</a:t>
            </a:r>
            <a:r>
              <a:rPr lang="ru-RU" b="1" dirty="0">
                <a:solidFill>
                  <a:srgbClr val="C00000"/>
                </a:solidFill>
              </a:rPr>
              <a:t> попроще: </a:t>
            </a:r>
          </a:p>
          <a:p>
            <a:pPr algn="ctr"/>
            <a:r>
              <a:rPr lang="ru-RU" dirty="0"/>
              <a:t>Их в средние века собирали разные князья,</a:t>
            </a:r>
          </a:p>
          <a:p>
            <a:pPr algn="ctr"/>
            <a:r>
              <a:rPr lang="ru-RU" dirty="0"/>
              <a:t>Смело идут они в государственный бюджет,</a:t>
            </a:r>
          </a:p>
          <a:p>
            <a:pPr algn="ctr"/>
            <a:r>
              <a:rPr lang="ru-RU" dirty="0"/>
              <a:t>А мама с папой платят непонятный процент.</a:t>
            </a:r>
          </a:p>
          <a:p>
            <a:pPr algn="ctr"/>
            <a:r>
              <a:rPr lang="ru-RU" dirty="0"/>
              <a:t>Обязательными платежами их назвать поспеши,</a:t>
            </a:r>
          </a:p>
          <a:p>
            <a:pPr algn="ctr"/>
            <a:r>
              <a:rPr lang="ru-RU" dirty="0"/>
              <a:t>Основой государственных доходов служат они.</a:t>
            </a:r>
          </a:p>
        </p:txBody>
      </p:sp>
      <p:pic>
        <p:nvPicPr>
          <p:cNvPr id="6" name="Рисунок 5">
            <a:extLst>
              <a:ext uri="{FF2B5EF4-FFF2-40B4-BE49-F238E27FC236}">
                <a16:creationId xmlns:a16="http://schemas.microsoft.com/office/drawing/2014/main" id="{80148C15-1B4A-A54A-8401-78B05C7A9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9821"/>
            <a:ext cx="6018179" cy="6018179"/>
          </a:xfrm>
          <a:prstGeom prst="rect">
            <a:avLst/>
          </a:prstGeom>
          <a:blipFill dpi="0" rotWithShape="1">
            <a:blip r:embed="rId2">
              <a:alphaModFix amt="0"/>
            </a:blip>
            <a:srcRect/>
            <a:stretch>
              <a:fillRect/>
            </a:stretch>
          </a:blipFill>
          <a:effectLst>
            <a:outerShdw dist="50800" dir="5400000" algn="ctr" rotWithShape="0">
              <a:srgbClr val="000000">
                <a:alpha val="0"/>
              </a:srgbClr>
            </a:outerShdw>
            <a:softEdge rad="203200"/>
          </a:effectLst>
        </p:spPr>
      </p:pic>
    </p:spTree>
    <p:extLst>
      <p:ext uri="{BB962C8B-B14F-4D97-AF65-F5344CB8AC3E}">
        <p14:creationId xmlns:p14="http://schemas.microsoft.com/office/powerpoint/2010/main" val="94436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pic>
        <p:nvPicPr>
          <p:cNvPr id="9" name="Объект 8">
            <a:extLst>
              <a:ext uri="{FF2B5EF4-FFF2-40B4-BE49-F238E27FC236}">
                <a16:creationId xmlns:a16="http://schemas.microsoft.com/office/drawing/2014/main" id="{A530CD66-7099-2245-8B4D-1E9270C7F2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1872" y="840098"/>
            <a:ext cx="2558509" cy="6017902"/>
          </a:xfrm>
        </p:spPr>
      </p:pic>
      <p:sp>
        <p:nvSpPr>
          <p:cNvPr id="10" name="Выноска-облако 9">
            <a:extLst>
              <a:ext uri="{FF2B5EF4-FFF2-40B4-BE49-F238E27FC236}">
                <a16:creationId xmlns:a16="http://schemas.microsoft.com/office/drawing/2014/main" id="{722669B7-C304-2E41-B07D-28B5A94F08E6}"/>
              </a:ext>
            </a:extLst>
          </p:cNvPr>
          <p:cNvSpPr/>
          <p:nvPr/>
        </p:nvSpPr>
        <p:spPr>
          <a:xfrm>
            <a:off x="4630367" y="2665379"/>
            <a:ext cx="2996119" cy="1789889"/>
          </a:xfrm>
          <a:prstGeom prst="cloudCallout">
            <a:avLst>
              <a:gd name="adj1" fmla="val -76404"/>
              <a:gd name="adj2" fmla="val -43879"/>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2800" b="1" dirty="0">
                <a:solidFill>
                  <a:srgbClr val="C00000"/>
                </a:solidFill>
              </a:rPr>
              <a:t>Налоги!</a:t>
            </a:r>
          </a:p>
        </p:txBody>
      </p:sp>
    </p:spTree>
    <p:extLst>
      <p:ext uri="{BB962C8B-B14F-4D97-AF65-F5344CB8AC3E}">
        <p14:creationId xmlns:p14="http://schemas.microsoft.com/office/powerpoint/2010/main" val="1658632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0372ED12-3AD3-9849-A780-D5BF26CA7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789" y="1196501"/>
            <a:ext cx="5486401" cy="5486401"/>
          </a:xfrm>
          <a:prstGeom prst="rect">
            <a:avLst/>
          </a:prstGeom>
        </p:spPr>
      </p:pic>
      <p:sp>
        <p:nvSpPr>
          <p:cNvPr id="6" name="Выноска-облако 5">
            <a:extLst>
              <a:ext uri="{FF2B5EF4-FFF2-40B4-BE49-F238E27FC236}">
                <a16:creationId xmlns:a16="http://schemas.microsoft.com/office/drawing/2014/main" id="{7F1A6C04-25B0-4140-9097-E2BA7CC657EB}"/>
              </a:ext>
            </a:extLst>
          </p:cNvPr>
          <p:cNvSpPr/>
          <p:nvPr/>
        </p:nvSpPr>
        <p:spPr>
          <a:xfrm>
            <a:off x="0" y="1196501"/>
            <a:ext cx="7347626" cy="3822971"/>
          </a:xfrm>
          <a:prstGeom prst="cloudCallout">
            <a:avLst>
              <a:gd name="adj1" fmla="val 63755"/>
              <a:gd name="adj2" fmla="val -1540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Какие умные нынче детишки пошли! Что ж, тогда на сегодня ты получишь от меня последнюю загадку! Будь внимательным и не ошибайся!</a:t>
            </a:r>
          </a:p>
          <a:p>
            <a:pPr algn="ctr"/>
            <a:endParaRPr lang="ru-RU" dirty="0"/>
          </a:p>
          <a:p>
            <a:pPr algn="ctr"/>
            <a:r>
              <a:rPr lang="ru-RU" dirty="0"/>
              <a:t>Доходы, расходы должны быть равны, </a:t>
            </a:r>
          </a:p>
          <a:p>
            <a:pPr algn="ctr"/>
            <a:r>
              <a:rPr lang="ru-RU" dirty="0"/>
              <a:t>Но равенства нет, хоть как ты крути. </a:t>
            </a:r>
          </a:p>
          <a:p>
            <a:pPr algn="ctr"/>
            <a:r>
              <a:rPr lang="ru-RU" dirty="0"/>
              <a:t>И тут он приходит на помощь бюджету,</a:t>
            </a:r>
          </a:p>
          <a:p>
            <a:pPr algn="ctr"/>
            <a:r>
              <a:rPr lang="ru-RU" dirty="0"/>
              <a:t>Чтоб как-то спасти ситуацию эту.</a:t>
            </a:r>
          </a:p>
        </p:txBody>
      </p:sp>
      <p:pic>
        <p:nvPicPr>
          <p:cNvPr id="3" name="Рисунок 2">
            <a:extLst>
              <a:ext uri="{FF2B5EF4-FFF2-40B4-BE49-F238E27FC236}">
                <a16:creationId xmlns:a16="http://schemas.microsoft.com/office/drawing/2014/main" id="{3FB95A0E-8355-2440-9FCA-09A4CD8DF1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769" y="4163437"/>
            <a:ext cx="1683371" cy="2694563"/>
          </a:xfrm>
          <a:prstGeom prst="rect">
            <a:avLst/>
          </a:prstGeom>
        </p:spPr>
      </p:pic>
    </p:spTree>
    <p:extLst>
      <p:ext uri="{BB962C8B-B14F-4D97-AF65-F5344CB8AC3E}">
        <p14:creationId xmlns:p14="http://schemas.microsoft.com/office/powerpoint/2010/main" val="421996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45"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EB43017E-0015-B447-A66C-3CBE7EFAACA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1132" y="1189637"/>
            <a:ext cx="3597883" cy="5668363"/>
          </a:xfrm>
        </p:spPr>
      </p:pic>
      <p:sp>
        <p:nvSpPr>
          <p:cNvPr id="6" name="Выноска-облако 5">
            <a:extLst>
              <a:ext uri="{FF2B5EF4-FFF2-40B4-BE49-F238E27FC236}">
                <a16:creationId xmlns:a16="http://schemas.microsoft.com/office/drawing/2014/main" id="{77ECF7CA-6C5F-CF41-9242-951610E7F83B}"/>
              </a:ext>
            </a:extLst>
          </p:cNvPr>
          <p:cNvSpPr/>
          <p:nvPr/>
        </p:nvSpPr>
        <p:spPr>
          <a:xfrm>
            <a:off x="5136204" y="642027"/>
            <a:ext cx="3910519" cy="3404110"/>
          </a:xfrm>
          <a:prstGeom prst="cloudCallout">
            <a:avLst>
              <a:gd name="adj1" fmla="val -77814"/>
              <a:gd name="adj2" fmla="val 24914"/>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2000" dirty="0"/>
              <a:t>Бюджетный кодекс, я не знаю ответа на этот вопрос … </a:t>
            </a:r>
          </a:p>
          <a:p>
            <a:pPr algn="ctr"/>
            <a:r>
              <a:rPr lang="ru-RU" sz="2000" dirty="0"/>
              <a:t>Что же мне делать?...</a:t>
            </a:r>
          </a:p>
        </p:txBody>
      </p:sp>
      <p:pic>
        <p:nvPicPr>
          <p:cNvPr id="10" name="Рисунок 9">
            <a:extLst>
              <a:ext uri="{FF2B5EF4-FFF2-40B4-BE49-F238E27FC236}">
                <a16:creationId xmlns:a16="http://schemas.microsoft.com/office/drawing/2014/main" id="{95E561F7-92C2-3746-A22A-450C78BD7A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7194" y="-1108953"/>
            <a:ext cx="5077267" cy="7480570"/>
          </a:xfrm>
          <a:prstGeom prst="rect">
            <a:avLst/>
          </a:prstGeom>
        </p:spPr>
      </p:pic>
      <p:pic>
        <p:nvPicPr>
          <p:cNvPr id="19" name="Рисунок 18">
            <a:extLst>
              <a:ext uri="{FF2B5EF4-FFF2-40B4-BE49-F238E27FC236}">
                <a16:creationId xmlns:a16="http://schemas.microsoft.com/office/drawing/2014/main" id="{36A2D0EF-BDEB-0048-9EA1-AA723AF5C7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0038" y="-272376"/>
            <a:ext cx="5322527" cy="3844047"/>
          </a:xfrm>
          <a:prstGeom prst="rect">
            <a:avLst/>
          </a:prstGeom>
        </p:spPr>
      </p:pic>
    </p:spTree>
    <p:extLst>
      <p:ext uri="{BB962C8B-B14F-4D97-AF65-F5344CB8AC3E}">
        <p14:creationId xmlns:p14="http://schemas.microsoft.com/office/powerpoint/2010/main" val="385618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C0027707-A418-A742-BBB2-02BD971003EF}"/>
              </a:ext>
            </a:extLst>
          </p:cNvPr>
          <p:cNvPicPr>
            <a:picLocks noChangeAspect="1"/>
          </p:cNvPicPr>
          <p:nvPr/>
        </p:nvPicPr>
        <p:blipFill rotWithShape="1">
          <a:blip r:embed="rId3">
            <a:extLst>
              <a:ext uri="{28A0092B-C50C-407E-A947-70E740481C1C}">
                <a14:useLocalDpi xmlns:a14="http://schemas.microsoft.com/office/drawing/2010/main" val="0"/>
              </a:ext>
            </a:extLst>
          </a:blip>
          <a:srcRect b="10645"/>
          <a:stretch/>
        </p:blipFill>
        <p:spPr>
          <a:xfrm flipH="1">
            <a:off x="-807645" y="2932754"/>
            <a:ext cx="2691304" cy="3268240"/>
          </a:xfrm>
          <a:prstGeom prst="rect">
            <a:avLst/>
          </a:prstGeom>
        </p:spPr>
      </p:pic>
      <p:sp>
        <p:nvSpPr>
          <p:cNvPr id="8" name="Выноска-облако 7">
            <a:extLst>
              <a:ext uri="{FF2B5EF4-FFF2-40B4-BE49-F238E27FC236}">
                <a16:creationId xmlns:a16="http://schemas.microsoft.com/office/drawing/2014/main" id="{A17C69FA-387D-0541-90AA-D3C2434619E4}"/>
              </a:ext>
            </a:extLst>
          </p:cNvPr>
          <p:cNvSpPr/>
          <p:nvPr/>
        </p:nvSpPr>
        <p:spPr>
          <a:xfrm>
            <a:off x="5200650" y="-436886"/>
            <a:ext cx="6991350" cy="4754326"/>
          </a:xfrm>
          <a:prstGeom prst="cloudCallout">
            <a:avLst>
              <a:gd name="adj1" fmla="val -52325"/>
              <a:gd name="adj2" fmla="val -101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Мальчик мой, ты не грусти,</a:t>
            </a:r>
            <a:br>
              <a:rPr lang="ru-RU" dirty="0">
                <a:solidFill>
                  <a:schemeClr val="tx1"/>
                </a:solidFill>
              </a:rPr>
            </a:br>
            <a:r>
              <a:rPr lang="ru-RU" dirty="0">
                <a:solidFill>
                  <a:schemeClr val="tx1"/>
                </a:solidFill>
              </a:rPr>
              <a:t>Ответы сможем мы найти.</a:t>
            </a:r>
            <a:br>
              <a:rPr lang="ru-RU" dirty="0">
                <a:solidFill>
                  <a:schemeClr val="tx1"/>
                </a:solidFill>
              </a:rPr>
            </a:br>
            <a:r>
              <a:rPr lang="ru-RU" dirty="0">
                <a:solidFill>
                  <a:schemeClr val="tx1"/>
                </a:solidFill>
              </a:rPr>
              <a:t>Только счастье будет впереди,</a:t>
            </a:r>
            <a:br>
              <a:rPr lang="ru-RU" dirty="0">
                <a:solidFill>
                  <a:schemeClr val="tx1"/>
                </a:solidFill>
              </a:rPr>
            </a:br>
            <a:r>
              <a:rPr lang="ru-RU" dirty="0">
                <a:solidFill>
                  <a:schemeClr val="tx1"/>
                </a:solidFill>
              </a:rPr>
              <a:t>Бюджетный кодекс пойдёт с тобой в пути!</a:t>
            </a:r>
            <a:br>
              <a:rPr lang="ru-RU" dirty="0">
                <a:solidFill>
                  <a:schemeClr val="tx1"/>
                </a:solidFill>
              </a:rPr>
            </a:br>
            <a:r>
              <a:rPr lang="ru-RU" dirty="0">
                <a:solidFill>
                  <a:schemeClr val="tx1"/>
                </a:solidFill>
              </a:rPr>
              <a:t>Он расскажет, что и почему, </a:t>
            </a:r>
            <a:br>
              <a:rPr lang="ru-RU" dirty="0">
                <a:solidFill>
                  <a:schemeClr val="tx1"/>
                </a:solidFill>
              </a:rPr>
            </a:br>
            <a:r>
              <a:rPr lang="ru-RU" dirty="0">
                <a:solidFill>
                  <a:schemeClr val="tx1"/>
                </a:solidFill>
              </a:rPr>
              <a:t>И НПА всех уровней будут на чеку. </a:t>
            </a:r>
            <a:br>
              <a:rPr lang="ru-RU" dirty="0">
                <a:solidFill>
                  <a:schemeClr val="tx1"/>
                </a:solidFill>
              </a:rPr>
            </a:br>
            <a:r>
              <a:rPr lang="ru-RU" dirty="0">
                <a:solidFill>
                  <a:schemeClr val="tx1"/>
                </a:solidFill>
              </a:rPr>
              <a:t>Они расскажут где и что лежит, </a:t>
            </a:r>
            <a:br>
              <a:rPr lang="ru-RU" dirty="0">
                <a:solidFill>
                  <a:schemeClr val="tx1"/>
                </a:solidFill>
              </a:rPr>
            </a:br>
            <a:r>
              <a:rPr lang="ru-RU" dirty="0">
                <a:solidFill>
                  <a:schemeClr val="tx1"/>
                </a:solidFill>
              </a:rPr>
              <a:t>Будут фундаментом и лягут как гранит. </a:t>
            </a:r>
            <a:br>
              <a:rPr lang="ru-RU" dirty="0">
                <a:solidFill>
                  <a:schemeClr val="tx1"/>
                </a:solidFill>
              </a:rPr>
            </a:br>
            <a:r>
              <a:rPr lang="ru-RU" dirty="0">
                <a:solidFill>
                  <a:schemeClr val="tx1"/>
                </a:solidFill>
              </a:rPr>
              <a:t>Бюджеты субъектов</a:t>
            </a:r>
            <a:br>
              <a:rPr lang="ru-RU" dirty="0">
                <a:solidFill>
                  <a:schemeClr val="tx1"/>
                </a:solidFill>
              </a:rPr>
            </a:br>
            <a:r>
              <a:rPr lang="ru-RU" dirty="0">
                <a:solidFill>
                  <a:schemeClr val="tx1"/>
                </a:solidFill>
              </a:rPr>
              <a:t>Не будут </a:t>
            </a:r>
            <a:r>
              <a:rPr lang="ru-RU" dirty="0" err="1">
                <a:solidFill>
                  <a:schemeClr val="tx1"/>
                </a:solidFill>
              </a:rPr>
              <a:t>недопониманий</a:t>
            </a:r>
            <a:r>
              <a:rPr lang="ru-RU" dirty="0">
                <a:solidFill>
                  <a:schemeClr val="tx1"/>
                </a:solidFill>
              </a:rPr>
              <a:t> объектом,</a:t>
            </a:r>
            <a:br>
              <a:rPr lang="ru-RU" dirty="0">
                <a:solidFill>
                  <a:schemeClr val="tx1"/>
                </a:solidFill>
              </a:rPr>
            </a:br>
            <a:r>
              <a:rPr lang="ru-RU" dirty="0">
                <a:solidFill>
                  <a:schemeClr val="tx1"/>
                </a:solidFill>
              </a:rPr>
              <a:t>Бюджеты муниципальных образований </a:t>
            </a:r>
          </a:p>
          <a:p>
            <a:pPr algn="ctr"/>
            <a:r>
              <a:rPr lang="ru-RU" dirty="0">
                <a:solidFill>
                  <a:schemeClr val="tx1"/>
                </a:solidFill>
              </a:rPr>
              <a:t>не доставят страданий. </a:t>
            </a:r>
          </a:p>
        </p:txBody>
      </p:sp>
      <p:pic>
        <p:nvPicPr>
          <p:cNvPr id="10" name="Рисунок 9">
            <a:extLst>
              <a:ext uri="{FF2B5EF4-FFF2-40B4-BE49-F238E27FC236}">
                <a16:creationId xmlns:a16="http://schemas.microsoft.com/office/drawing/2014/main" id="{20FFFECC-AF79-9A4B-9A0F-B5FD95DE06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55396" y="2117911"/>
            <a:ext cx="2924271" cy="4247205"/>
          </a:xfrm>
          <a:prstGeom prst="rect">
            <a:avLst/>
          </a:prstGeom>
        </p:spPr>
      </p:pic>
      <p:pic>
        <p:nvPicPr>
          <p:cNvPr id="5" name="Объект 4">
            <a:extLst>
              <a:ext uri="{FF2B5EF4-FFF2-40B4-BE49-F238E27FC236}">
                <a16:creationId xmlns:a16="http://schemas.microsoft.com/office/drawing/2014/main" id="{3393803F-A8DD-4C4F-882D-D76398E0A9E4}"/>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67238" y="-152528"/>
            <a:ext cx="6458220" cy="6170564"/>
          </a:xfrm>
        </p:spPr>
      </p:pic>
      <p:sp>
        <p:nvSpPr>
          <p:cNvPr id="19" name="Прямоугольник 18">
            <a:extLst>
              <a:ext uri="{FF2B5EF4-FFF2-40B4-BE49-F238E27FC236}">
                <a16:creationId xmlns:a16="http://schemas.microsoft.com/office/drawing/2014/main" id="{BCA70D92-2891-1D46-9C84-54F9C7B66486}"/>
              </a:ext>
            </a:extLst>
          </p:cNvPr>
          <p:cNvSpPr/>
          <p:nvPr/>
        </p:nvSpPr>
        <p:spPr>
          <a:xfrm>
            <a:off x="7812187" y="4599603"/>
            <a:ext cx="2624307" cy="923330"/>
          </a:xfrm>
          <a:prstGeom prst="rect">
            <a:avLst/>
          </a:prstGeom>
        </p:spPr>
        <p:txBody>
          <a:bodyPr wrap="square">
            <a:spAutoFit/>
          </a:bodyPr>
          <a:lstStyle/>
          <a:p>
            <a:pPr algn="ctr"/>
            <a:r>
              <a:rPr lang="ru-RU" dirty="0"/>
              <a:t>А кто ты такой, </a:t>
            </a:r>
          </a:p>
          <a:p>
            <a:pPr algn="ctr"/>
            <a:r>
              <a:rPr lang="ru-RU" dirty="0"/>
              <a:t>Федеральный Бюджет,</a:t>
            </a:r>
          </a:p>
          <a:p>
            <a:pPr algn="ctr"/>
            <a:r>
              <a:rPr lang="ru-RU" dirty="0"/>
              <a:t>и что ты умеешь делать?</a:t>
            </a:r>
          </a:p>
        </p:txBody>
      </p:sp>
      <p:pic>
        <p:nvPicPr>
          <p:cNvPr id="7" name="Рисунок 6">
            <a:extLst>
              <a:ext uri="{FF2B5EF4-FFF2-40B4-BE49-F238E27FC236}">
                <a16:creationId xmlns:a16="http://schemas.microsoft.com/office/drawing/2014/main" id="{88AAF8D0-5B65-ED4A-BFD6-894A85E6EF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0364281" y="3085282"/>
            <a:ext cx="1827719" cy="3643144"/>
          </a:xfrm>
          <a:prstGeom prst="rect">
            <a:avLst/>
          </a:prstGeom>
        </p:spPr>
      </p:pic>
      <p:sp>
        <p:nvSpPr>
          <p:cNvPr id="2" name="TextBox 1">
            <a:extLst>
              <a:ext uri="{FF2B5EF4-FFF2-40B4-BE49-F238E27FC236}">
                <a16:creationId xmlns:a16="http://schemas.microsoft.com/office/drawing/2014/main" id="{97328870-C168-6342-AEF7-A8070F0C9446}"/>
              </a:ext>
            </a:extLst>
          </p:cNvPr>
          <p:cNvSpPr txBox="1"/>
          <p:nvPr/>
        </p:nvSpPr>
        <p:spPr>
          <a:xfrm>
            <a:off x="941054" y="5903893"/>
            <a:ext cx="7451753" cy="954107"/>
          </a:xfrm>
          <a:prstGeom prst="rect">
            <a:avLst/>
          </a:prstGeom>
          <a:solidFill>
            <a:schemeClr val="bg1">
              <a:alpha val="85000"/>
            </a:schemeClr>
          </a:solidFill>
        </p:spPr>
        <p:txBody>
          <a:bodyPr wrap="square" rtlCol="0">
            <a:spAutoFit/>
          </a:bodyPr>
          <a:lstStyle/>
          <a:p>
            <a:r>
              <a:rPr lang="ru-RU" sz="1400" b="1" dirty="0"/>
              <a:t>Нормативный</a:t>
            </a:r>
            <a:r>
              <a:rPr lang="ru-RU" sz="1400" dirty="0"/>
              <a:t> </a:t>
            </a:r>
            <a:r>
              <a:rPr lang="ru-RU" sz="1400" b="1" dirty="0"/>
              <a:t>правовой</a:t>
            </a:r>
            <a:r>
              <a:rPr lang="ru-RU" sz="1400" dirty="0"/>
              <a:t> </a:t>
            </a:r>
            <a:r>
              <a:rPr lang="ru-RU" sz="1400" b="1" dirty="0"/>
              <a:t>акт</a:t>
            </a:r>
            <a:r>
              <a:rPr lang="ru-RU" sz="1400" dirty="0"/>
              <a:t> - </a:t>
            </a:r>
            <a:r>
              <a:rPr lang="ru-RU" sz="1400" b="1" dirty="0"/>
              <a:t>это</a:t>
            </a:r>
            <a:r>
              <a:rPr lang="ru-RU" sz="1400" dirty="0"/>
              <a:t> письменный официальный документ, принятый (изданный) в определенной форме правотворческим органом в пределах его компетенции и направленный на установление, изменение и отмену правовых норм. </a:t>
            </a:r>
          </a:p>
          <a:p>
            <a:r>
              <a:rPr lang="ru-RU" sz="1400" b="1" dirty="0"/>
              <a:t>Источник: </a:t>
            </a:r>
            <a:r>
              <a:rPr lang="en-US" sz="1400" dirty="0"/>
              <a:t>http://</a:t>
            </a:r>
            <a:r>
              <a:rPr lang="en-US" sz="1400" dirty="0" err="1"/>
              <a:t>www.consultant.ru</a:t>
            </a:r>
            <a:r>
              <a:rPr lang="en-US" sz="1400" dirty="0"/>
              <a:t>/about/</a:t>
            </a:r>
            <a:r>
              <a:rPr lang="en-US" sz="1400" dirty="0" err="1"/>
              <a:t>nc</a:t>
            </a:r>
            <a:r>
              <a:rPr lang="en-US" sz="1400" dirty="0"/>
              <a:t>/</a:t>
            </a:r>
            <a:r>
              <a:rPr lang="en-US" sz="1400" dirty="0" err="1"/>
              <a:t>legalinfo</a:t>
            </a:r>
            <a:r>
              <a:rPr lang="en-US" sz="1400" dirty="0"/>
              <a:t>/</a:t>
            </a:r>
            <a:r>
              <a:rPr lang="en-US" sz="1400" dirty="0" err="1"/>
              <a:t>doklad</a:t>
            </a:r>
            <a:r>
              <a:rPr lang="en-US" sz="1400" dirty="0"/>
              <a:t>/addition1/</a:t>
            </a:r>
            <a:endParaRPr lang="ru-RU" sz="1400" dirty="0"/>
          </a:p>
        </p:txBody>
      </p:sp>
      <p:sp>
        <p:nvSpPr>
          <p:cNvPr id="11" name="Выноска-облако 10">
            <a:extLst>
              <a:ext uri="{FF2B5EF4-FFF2-40B4-BE49-F238E27FC236}">
                <a16:creationId xmlns:a16="http://schemas.microsoft.com/office/drawing/2014/main" id="{F9597D6C-1104-1543-93F6-DE48B00EDF86}"/>
              </a:ext>
            </a:extLst>
          </p:cNvPr>
          <p:cNvSpPr/>
          <p:nvPr/>
        </p:nvSpPr>
        <p:spPr>
          <a:xfrm>
            <a:off x="7600341" y="4286834"/>
            <a:ext cx="3048000" cy="1821572"/>
          </a:xfrm>
          <a:prstGeom prst="cloudCallout">
            <a:avLst>
              <a:gd name="adj1" fmla="val 51264"/>
              <a:gd name="adj2" fmla="val -55026"/>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ru-RU"/>
          </a:p>
        </p:txBody>
      </p:sp>
    </p:spTree>
    <p:extLst>
      <p:ext uri="{BB962C8B-B14F-4D97-AF65-F5344CB8AC3E}">
        <p14:creationId xmlns:p14="http://schemas.microsoft.com/office/powerpoint/2010/main" val="93368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1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p:bldP spid="2"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D0E39ABD-4C19-1642-93C0-A9BD9F43E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985742"/>
            <a:ext cx="2198451" cy="1872258"/>
          </a:xfrm>
          <a:prstGeom prst="rect">
            <a:avLst/>
          </a:prstGeom>
        </p:spPr>
      </p:pic>
      <p:sp>
        <p:nvSpPr>
          <p:cNvPr id="11" name="Загнутый угол 10">
            <a:extLst>
              <a:ext uri="{FF2B5EF4-FFF2-40B4-BE49-F238E27FC236}">
                <a16:creationId xmlns:a16="http://schemas.microsoft.com/office/drawing/2014/main" id="{D9C9B3D2-ECB5-CE43-ADA1-83710426ABBE}"/>
              </a:ext>
            </a:extLst>
          </p:cNvPr>
          <p:cNvSpPr/>
          <p:nvPr/>
        </p:nvSpPr>
        <p:spPr>
          <a:xfrm>
            <a:off x="389106" y="369651"/>
            <a:ext cx="4812951" cy="4143983"/>
          </a:xfrm>
          <a:prstGeom prst="foldedCorner">
            <a:avLst/>
          </a:prstGeom>
          <a:gradFill flip="none" rotWithShape="1">
            <a:gsLst>
              <a:gs pos="0">
                <a:srgbClr val="FFD579">
                  <a:tint val="66000"/>
                  <a:satMod val="160000"/>
                </a:srgbClr>
              </a:gs>
              <a:gs pos="50000">
                <a:srgbClr val="FFD579">
                  <a:tint val="44500"/>
                  <a:satMod val="160000"/>
                </a:srgbClr>
              </a:gs>
              <a:gs pos="100000">
                <a:srgbClr val="FFD579">
                  <a:tint val="23500"/>
                  <a:satMod val="160000"/>
                </a:srgbClr>
              </a:gs>
            </a:gsLst>
            <a:lin ang="2700000" scaled="1"/>
            <a:tileRect/>
          </a:gradFill>
        </p:spPr>
        <p:style>
          <a:lnRef idx="2">
            <a:schemeClr val="accent4"/>
          </a:lnRef>
          <a:fillRef idx="1">
            <a:schemeClr val="lt1"/>
          </a:fillRef>
          <a:effectRef idx="0">
            <a:schemeClr val="accent4"/>
          </a:effectRef>
          <a:fontRef idx="minor">
            <a:schemeClr val="dk1"/>
          </a:fontRef>
        </p:style>
        <p:txBody>
          <a:bodyPr rtlCol="0" anchor="ctr"/>
          <a:lstStyle/>
          <a:p>
            <a:pPr algn="ctr"/>
            <a:r>
              <a:rPr lang="ru-RU" dirty="0"/>
              <a:t>Степан, ты только не спеши!</a:t>
            </a:r>
            <a:br>
              <a:rPr lang="ru-RU" sz="2400" dirty="0"/>
            </a:br>
            <a:r>
              <a:rPr lang="ru-RU" dirty="0"/>
              <a:t>Запомнить нужно важные моменты:</a:t>
            </a:r>
            <a:br>
              <a:rPr lang="ru-RU" sz="2400" dirty="0"/>
            </a:br>
            <a:r>
              <a:rPr lang="ru-RU" dirty="0"/>
              <a:t>Россия - крупная страна,</a:t>
            </a:r>
            <a:br>
              <a:rPr lang="ru-RU" sz="2400" dirty="0"/>
            </a:br>
            <a:r>
              <a:rPr lang="ru-RU" dirty="0"/>
              <a:t>Субъектов много, и сполна </a:t>
            </a:r>
            <a:br>
              <a:rPr lang="ru-RU" sz="2400" dirty="0"/>
            </a:br>
            <a:r>
              <a:rPr lang="ru-RU" dirty="0"/>
              <a:t>Найдем муниципальных образований,</a:t>
            </a:r>
            <a:br>
              <a:rPr lang="ru-RU" sz="2400" dirty="0"/>
            </a:br>
            <a:r>
              <a:rPr lang="ru-RU" dirty="0"/>
              <a:t>Самостоятельностью обладают они реальной.</a:t>
            </a:r>
            <a:endParaRPr lang="ru-RU" sz="2400" b="1" dirty="0"/>
          </a:p>
        </p:txBody>
      </p:sp>
      <p:pic>
        <p:nvPicPr>
          <p:cNvPr id="13" name="Рисунок 12">
            <a:extLst>
              <a:ext uri="{FF2B5EF4-FFF2-40B4-BE49-F238E27FC236}">
                <a16:creationId xmlns:a16="http://schemas.microsoft.com/office/drawing/2014/main" id="{98260AC0-6634-594A-9B7A-D419AD5A6F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2057" y="0"/>
            <a:ext cx="6416106" cy="3702093"/>
          </a:xfrm>
          <a:prstGeom prst="rect">
            <a:avLst/>
          </a:prstGeom>
        </p:spPr>
      </p:pic>
      <p:pic>
        <p:nvPicPr>
          <p:cNvPr id="5" name="Объект 4">
            <a:extLst>
              <a:ext uri="{FF2B5EF4-FFF2-40B4-BE49-F238E27FC236}">
                <a16:creationId xmlns:a16="http://schemas.microsoft.com/office/drawing/2014/main" id="{4438C205-AF4C-7042-B079-D20F503AC01F}"/>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flipH="1">
            <a:off x="8196189" y="2912727"/>
            <a:ext cx="3995811" cy="4146029"/>
          </a:xfrm>
        </p:spPr>
      </p:pic>
    </p:spTree>
    <p:extLst>
      <p:ext uri="{BB962C8B-B14F-4D97-AF65-F5344CB8AC3E}">
        <p14:creationId xmlns:p14="http://schemas.microsoft.com/office/powerpoint/2010/main" val="2771176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45"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anim calcmode="lin" valueType="num">
                                      <p:cBhvr>
                                        <p:cTn id="13" dur="2000" fill="hold"/>
                                        <p:tgtEl>
                                          <p:spTgt spid="7"/>
                                        </p:tgtEl>
                                        <p:attrNameLst>
                                          <p:attrName>ppt_w</p:attrName>
                                        </p:attrNameLst>
                                      </p:cBhvr>
                                      <p:tavLst>
                                        <p:tav tm="0" fmla="#ppt_w*sin(2.5*pi*$)">
                                          <p:val>
                                            <p:fltVal val="0"/>
                                          </p:val>
                                        </p:tav>
                                        <p:tav tm="100000">
                                          <p:val>
                                            <p:fltVal val="1"/>
                                          </p:val>
                                        </p:tav>
                                      </p:tavLst>
                                    </p:anim>
                                    <p:anim calcmode="lin" valueType="num">
                                      <p:cBhvr>
                                        <p:cTn id="14" dur="2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D1E5D9CC-4452-8D45-8EEF-517D4AB804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029785" y="622570"/>
            <a:ext cx="5057159" cy="5821039"/>
          </a:xfrm>
          <a:prstGeom prst="rect">
            <a:avLst/>
          </a:prstGeom>
        </p:spPr>
      </p:pic>
      <p:sp>
        <p:nvSpPr>
          <p:cNvPr id="14" name="Прямоугольник с двумя скругленными противолежащими углами 13">
            <a:extLst>
              <a:ext uri="{FF2B5EF4-FFF2-40B4-BE49-F238E27FC236}">
                <a16:creationId xmlns:a16="http://schemas.microsoft.com/office/drawing/2014/main" id="{E7C15896-3632-9C47-8914-A8A42707A67C}"/>
              </a:ext>
            </a:extLst>
          </p:cNvPr>
          <p:cNvSpPr/>
          <p:nvPr/>
        </p:nvSpPr>
        <p:spPr>
          <a:xfrm>
            <a:off x="229179" y="2035075"/>
            <a:ext cx="3870630" cy="3524858"/>
          </a:xfrm>
          <a:prstGeom prst="round2DiagRect">
            <a:avLst/>
          </a:prstGeom>
          <a:solidFill>
            <a:schemeClr val="accent4">
              <a:lumMod val="20000"/>
              <a:lumOff val="80000"/>
            </a:schemeClr>
          </a:solid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ru-RU" dirty="0"/>
          </a:p>
        </p:txBody>
      </p:sp>
      <p:pic>
        <p:nvPicPr>
          <p:cNvPr id="11" name="Рисунок 10">
            <a:extLst>
              <a:ext uri="{FF2B5EF4-FFF2-40B4-BE49-F238E27FC236}">
                <a16:creationId xmlns:a16="http://schemas.microsoft.com/office/drawing/2014/main" id="{DF0BD8FE-4E42-3440-AE91-E84904648D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469" y="2291136"/>
            <a:ext cx="3260050" cy="3012736"/>
          </a:xfrm>
          <a:prstGeom prst="rect">
            <a:avLst/>
          </a:prstGeom>
        </p:spPr>
      </p:pic>
      <p:pic>
        <p:nvPicPr>
          <p:cNvPr id="13" name="Рисунок 12">
            <a:extLst>
              <a:ext uri="{FF2B5EF4-FFF2-40B4-BE49-F238E27FC236}">
                <a16:creationId xmlns:a16="http://schemas.microsoft.com/office/drawing/2014/main" id="{FE1CB2B8-D0D0-8D44-B272-EABA9940C8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4554" y="622570"/>
            <a:ext cx="2407853" cy="2358473"/>
          </a:xfrm>
          <a:prstGeom prst="rect">
            <a:avLst/>
          </a:prstGeom>
        </p:spPr>
      </p:pic>
      <p:sp>
        <p:nvSpPr>
          <p:cNvPr id="15" name="Выноска-облако 14">
            <a:extLst>
              <a:ext uri="{FF2B5EF4-FFF2-40B4-BE49-F238E27FC236}">
                <a16:creationId xmlns:a16="http://schemas.microsoft.com/office/drawing/2014/main" id="{1BFAC2EA-F49C-6A44-ABAE-CC0DDA717DB4}"/>
              </a:ext>
            </a:extLst>
          </p:cNvPr>
          <p:cNvSpPr/>
          <p:nvPr/>
        </p:nvSpPr>
        <p:spPr>
          <a:xfrm>
            <a:off x="3657601" y="2291136"/>
            <a:ext cx="5914416" cy="3681647"/>
          </a:xfrm>
          <a:prstGeom prst="cloudCallout">
            <a:avLst>
              <a:gd name="adj1" fmla="val 62072"/>
              <a:gd name="adj2" fmla="val -16874"/>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Чтобы тебе было легче понять, </a:t>
            </a:r>
            <a:br>
              <a:rPr lang="ru-RU" dirty="0"/>
            </a:br>
            <a:r>
              <a:rPr lang="ru-RU" dirty="0"/>
              <a:t>представь себе Матрешку-мать, </a:t>
            </a:r>
            <a:br>
              <a:rPr lang="ru-RU" dirty="0"/>
            </a:br>
            <a:r>
              <a:rPr lang="ru-RU" dirty="0"/>
              <a:t>Внутри неё сидят ее дети,</a:t>
            </a:r>
            <a:br>
              <a:rPr lang="ru-RU" dirty="0"/>
            </a:br>
            <a:r>
              <a:rPr lang="ru-RU" dirty="0"/>
              <a:t>Эти дети-бюджеты в каждом субъекте, </a:t>
            </a:r>
            <a:br>
              <a:rPr lang="ru-RU" dirty="0"/>
            </a:br>
            <a:r>
              <a:rPr lang="ru-RU" dirty="0"/>
              <a:t>А местные бюджеты </a:t>
            </a:r>
            <a:br>
              <a:rPr lang="ru-RU" dirty="0"/>
            </a:br>
            <a:r>
              <a:rPr lang="ru-RU" dirty="0"/>
              <a:t>Обеспечивают различные муниципалитеты.</a:t>
            </a:r>
          </a:p>
        </p:txBody>
      </p:sp>
    </p:spTree>
    <p:extLst>
      <p:ext uri="{BB962C8B-B14F-4D97-AF65-F5344CB8AC3E}">
        <p14:creationId xmlns:p14="http://schemas.microsoft.com/office/powerpoint/2010/main" val="1069741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ppt_y</p:attrName>
                                        </p:attrNameLst>
                                      </p:cBhvr>
                                      <p:tavLst>
                                        <p:tav tm="0">
                                          <p:val>
                                            <p:strVal val="#ppt_y+#ppt_h*1.125000"/>
                                          </p:val>
                                        </p:tav>
                                        <p:tav tm="100000">
                                          <p:val>
                                            <p:strVal val="#ppt_y"/>
                                          </p:val>
                                        </p:tav>
                                      </p:tavLst>
                                    </p:anim>
                                    <p:animEffect transition="in" filter="wipe(up)">
                                      <p:cBhvr>
                                        <p:cTn id="8" dur="500"/>
                                        <p:tgtEl>
                                          <p:spTgt spid="13"/>
                                        </p:tgtEl>
                                      </p:cBhvr>
                                    </p:animEffect>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4000" b="-34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AAC38124-C3D0-E84C-83F9-0AEF5ACF154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78687" y="408563"/>
            <a:ext cx="4827422" cy="6449437"/>
          </a:xfrm>
        </p:spPr>
      </p:pic>
      <p:sp>
        <p:nvSpPr>
          <p:cNvPr id="6" name="Выноска-облако 5">
            <a:extLst>
              <a:ext uri="{FF2B5EF4-FFF2-40B4-BE49-F238E27FC236}">
                <a16:creationId xmlns:a16="http://schemas.microsoft.com/office/drawing/2014/main" id="{E5A975B2-EA53-8546-90BE-7490CE0D3D64}"/>
              </a:ext>
            </a:extLst>
          </p:cNvPr>
          <p:cNvSpPr/>
          <p:nvPr/>
        </p:nvSpPr>
        <p:spPr>
          <a:xfrm>
            <a:off x="2830286" y="0"/>
            <a:ext cx="3862345" cy="2723744"/>
          </a:xfrm>
          <a:prstGeom prst="cloudCallout">
            <a:avLst>
              <a:gd name="adj1" fmla="val 94384"/>
              <a:gd name="adj2" fmla="val 32500"/>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dirty="0"/>
              <a:t>Федеральный бюджет, теперь мне скажи,</a:t>
            </a:r>
            <a:br>
              <a:rPr lang="ru-RU" dirty="0"/>
            </a:br>
            <a:r>
              <a:rPr lang="ru-RU" dirty="0"/>
              <a:t>Зачем разделили вас так, объясни ? </a:t>
            </a:r>
          </a:p>
        </p:txBody>
      </p:sp>
      <p:pic>
        <p:nvPicPr>
          <p:cNvPr id="14" name="Рисунок 13">
            <a:extLst>
              <a:ext uri="{FF2B5EF4-FFF2-40B4-BE49-F238E27FC236}">
                <a16:creationId xmlns:a16="http://schemas.microsoft.com/office/drawing/2014/main" id="{D5ABC913-93DA-EE46-8C4B-6AA83E2FF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8217" y="1089497"/>
            <a:ext cx="1563974" cy="1634247"/>
          </a:xfrm>
          <a:prstGeom prst="rect">
            <a:avLst/>
          </a:prstGeom>
        </p:spPr>
      </p:pic>
    </p:spTree>
    <p:extLst>
      <p:ext uri="{BB962C8B-B14F-4D97-AF65-F5344CB8AC3E}">
        <p14:creationId xmlns:p14="http://schemas.microsoft.com/office/powerpoint/2010/main" val="352120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par>
                                <p:cTn id="9" presetID="1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ppt_y</p:attrName>
                                        </p:attrNameLst>
                                      </p:cBhvr>
                                      <p:tavLst>
                                        <p:tav tm="0">
                                          <p:val>
                                            <p:strVal val="#ppt_y+#ppt_h*1.125000"/>
                                          </p:val>
                                        </p:tav>
                                        <p:tav tm="100000">
                                          <p:val>
                                            <p:strVal val="#ppt_y"/>
                                          </p:val>
                                        </p:tav>
                                      </p:tavLst>
                                    </p:anim>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6" name="Загнутый угол 5">
            <a:extLst>
              <a:ext uri="{FF2B5EF4-FFF2-40B4-BE49-F238E27FC236}">
                <a16:creationId xmlns:a16="http://schemas.microsoft.com/office/drawing/2014/main" id="{EBB33C94-EA04-7241-B548-7D71F16E0059}"/>
              </a:ext>
            </a:extLst>
          </p:cNvPr>
          <p:cNvSpPr/>
          <p:nvPr/>
        </p:nvSpPr>
        <p:spPr>
          <a:xfrm>
            <a:off x="2155398" y="-1"/>
            <a:ext cx="5551687" cy="4158344"/>
          </a:xfrm>
          <a:prstGeom prst="foldedCorner">
            <a:avLst/>
          </a:prstGeom>
          <a:gradFill flip="none" rotWithShape="1">
            <a:gsLst>
              <a:gs pos="0">
                <a:srgbClr val="FFD579">
                  <a:tint val="66000"/>
                  <a:satMod val="160000"/>
                  <a:lumMod val="0"/>
                  <a:lumOff val="100000"/>
                </a:srgbClr>
              </a:gs>
              <a:gs pos="50000">
                <a:srgbClr val="FFD579">
                  <a:tint val="44500"/>
                  <a:satMod val="160000"/>
                </a:srgbClr>
              </a:gs>
              <a:gs pos="100000">
                <a:srgbClr val="FFD579">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В Мире бюджета порядок во всем</a:t>
            </a:r>
            <a:br>
              <a:rPr lang="ru-RU" dirty="0">
                <a:solidFill>
                  <a:schemeClr val="tx1"/>
                </a:solidFill>
              </a:rPr>
            </a:br>
            <a:r>
              <a:rPr lang="ru-RU" dirty="0">
                <a:solidFill>
                  <a:schemeClr val="tx1"/>
                </a:solidFill>
              </a:rPr>
              <a:t>Обязательства нужно выполнять день за днем.</a:t>
            </a:r>
            <a:br>
              <a:rPr lang="ru-RU" dirty="0">
                <a:solidFill>
                  <a:schemeClr val="tx1"/>
                </a:solidFill>
              </a:rPr>
            </a:br>
            <a:r>
              <a:rPr lang="ru-RU" dirty="0">
                <a:solidFill>
                  <a:schemeClr val="tx1"/>
                </a:solidFill>
              </a:rPr>
              <a:t>Расходы мои несут особый характер</a:t>
            </a:r>
            <a:br>
              <a:rPr lang="ru-RU" dirty="0">
                <a:solidFill>
                  <a:schemeClr val="tx1"/>
                </a:solidFill>
              </a:rPr>
            </a:br>
            <a:r>
              <a:rPr lang="ru-RU" dirty="0">
                <a:solidFill>
                  <a:schemeClr val="tx1"/>
                </a:solidFill>
              </a:rPr>
              <a:t>При распределении средств не могу быть бестактен.</a:t>
            </a:r>
            <a:br>
              <a:rPr lang="ru-RU" dirty="0">
                <a:solidFill>
                  <a:schemeClr val="tx1"/>
                </a:solidFill>
              </a:rPr>
            </a:br>
            <a:r>
              <a:rPr lang="ru-RU" dirty="0">
                <a:solidFill>
                  <a:schemeClr val="tx1"/>
                </a:solidFill>
              </a:rPr>
              <a:t>Я призван направлять их на нужды страны, </a:t>
            </a:r>
            <a:br>
              <a:rPr lang="ru-RU" dirty="0">
                <a:solidFill>
                  <a:schemeClr val="tx1"/>
                </a:solidFill>
              </a:rPr>
            </a:br>
            <a:r>
              <a:rPr lang="ru-RU" dirty="0">
                <a:solidFill>
                  <a:schemeClr val="tx1"/>
                </a:solidFill>
              </a:rPr>
              <a:t>Чтобы граждане были удовлетворены.</a:t>
            </a:r>
            <a:br>
              <a:rPr lang="ru-RU" dirty="0">
                <a:solidFill>
                  <a:schemeClr val="tx1"/>
                </a:solidFill>
              </a:rPr>
            </a:br>
            <a:r>
              <a:rPr lang="ru-RU" dirty="0">
                <a:solidFill>
                  <a:schemeClr val="tx1"/>
                </a:solidFill>
              </a:rPr>
              <a:t>Охраняем территорию мы от врагов,</a:t>
            </a:r>
            <a:br>
              <a:rPr lang="ru-RU" dirty="0">
                <a:solidFill>
                  <a:schemeClr val="tx1"/>
                </a:solidFill>
              </a:rPr>
            </a:br>
            <a:r>
              <a:rPr lang="ru-RU" dirty="0">
                <a:solidFill>
                  <a:schemeClr val="tx1"/>
                </a:solidFill>
              </a:rPr>
              <a:t>Содержим армию в </a:t>
            </a:r>
            <a:r>
              <a:rPr lang="ru-RU" dirty="0" err="1">
                <a:solidFill>
                  <a:schemeClr val="tx1"/>
                </a:solidFill>
              </a:rPr>
              <a:t>тыщу</a:t>
            </a:r>
            <a:r>
              <a:rPr lang="ru-RU" dirty="0">
                <a:solidFill>
                  <a:schemeClr val="tx1"/>
                </a:solidFill>
              </a:rPr>
              <a:t> голов.</a:t>
            </a:r>
            <a:br>
              <a:rPr lang="ru-RU" dirty="0">
                <a:solidFill>
                  <a:schemeClr val="tx1"/>
                </a:solidFill>
              </a:rPr>
            </a:br>
            <a:r>
              <a:rPr lang="ru-RU" dirty="0">
                <a:solidFill>
                  <a:schemeClr val="tx1"/>
                </a:solidFill>
              </a:rPr>
              <a:t>Лечим стариков, детей и прочих граждан</a:t>
            </a:r>
            <a:br>
              <a:rPr lang="ru-RU" dirty="0">
                <a:solidFill>
                  <a:schemeClr val="tx1"/>
                </a:solidFill>
              </a:rPr>
            </a:br>
            <a:r>
              <a:rPr lang="ru-RU" dirty="0">
                <a:solidFill>
                  <a:schemeClr val="tx1"/>
                </a:solidFill>
              </a:rPr>
              <a:t>От всякой хвори и болезней страшных.</a:t>
            </a:r>
            <a:br>
              <a:rPr lang="ru-RU" dirty="0">
                <a:solidFill>
                  <a:schemeClr val="tx1"/>
                </a:solidFill>
              </a:rPr>
            </a:br>
            <a:r>
              <a:rPr lang="ru-RU" dirty="0">
                <a:solidFill>
                  <a:schemeClr val="tx1"/>
                </a:solidFill>
              </a:rPr>
              <a:t>Четырнадцать разделов охватывают эти нужды,</a:t>
            </a:r>
          </a:p>
          <a:p>
            <a:pPr algn="ctr"/>
            <a:r>
              <a:rPr lang="ru-RU" dirty="0">
                <a:solidFill>
                  <a:schemeClr val="tx1"/>
                </a:solidFill>
              </a:rPr>
              <a:t> Проблемы людей нам вовсе не чужды </a:t>
            </a:r>
          </a:p>
        </p:txBody>
      </p:sp>
      <p:pic>
        <p:nvPicPr>
          <p:cNvPr id="18" name="Рисунок 17">
            <a:extLst>
              <a:ext uri="{FF2B5EF4-FFF2-40B4-BE49-F238E27FC236}">
                <a16:creationId xmlns:a16="http://schemas.microsoft.com/office/drawing/2014/main" id="{9C2D89E5-44FA-8A45-B7DB-AEF79B38B2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1762" y="3359394"/>
            <a:ext cx="2186629" cy="3498606"/>
          </a:xfrm>
          <a:prstGeom prst="rect">
            <a:avLst/>
          </a:prstGeom>
        </p:spPr>
      </p:pic>
      <p:pic>
        <p:nvPicPr>
          <p:cNvPr id="20" name="Рисунок 19">
            <a:extLst>
              <a:ext uri="{FF2B5EF4-FFF2-40B4-BE49-F238E27FC236}">
                <a16:creationId xmlns:a16="http://schemas.microsoft.com/office/drawing/2014/main" id="{B544EF49-80DA-F04B-9865-98870A6EB3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485" y="1695169"/>
            <a:ext cx="2457126" cy="3700431"/>
          </a:xfrm>
          <a:prstGeom prst="rect">
            <a:avLst/>
          </a:prstGeom>
        </p:spPr>
      </p:pic>
      <p:pic>
        <p:nvPicPr>
          <p:cNvPr id="22" name="Рисунок 21">
            <a:extLst>
              <a:ext uri="{FF2B5EF4-FFF2-40B4-BE49-F238E27FC236}">
                <a16:creationId xmlns:a16="http://schemas.microsoft.com/office/drawing/2014/main" id="{35D10700-DCAC-D642-8111-9BF12055FB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753599" y="3067120"/>
            <a:ext cx="2569988" cy="2328480"/>
          </a:xfrm>
          <a:prstGeom prst="rect">
            <a:avLst/>
          </a:prstGeom>
        </p:spPr>
      </p:pic>
      <p:pic>
        <p:nvPicPr>
          <p:cNvPr id="8" name="Рисунок 7">
            <a:extLst>
              <a:ext uri="{FF2B5EF4-FFF2-40B4-BE49-F238E27FC236}">
                <a16:creationId xmlns:a16="http://schemas.microsoft.com/office/drawing/2014/main" id="{6A9C562D-3515-FA41-B67D-1E1A73330E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620626" y="1101728"/>
            <a:ext cx="5238299" cy="5756272"/>
          </a:xfrm>
          <a:prstGeom prst="rect">
            <a:avLst/>
          </a:prstGeom>
        </p:spPr>
      </p:pic>
    </p:spTree>
    <p:extLst>
      <p:ext uri="{BB962C8B-B14F-4D97-AF65-F5344CB8AC3E}">
        <p14:creationId xmlns:p14="http://schemas.microsoft.com/office/powerpoint/2010/main" val="245448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0D971B70-7784-7244-9702-4E71678C767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7828" y="1272759"/>
            <a:ext cx="3946458" cy="5585241"/>
          </a:xfrm>
        </p:spPr>
      </p:pic>
      <p:sp>
        <p:nvSpPr>
          <p:cNvPr id="6" name="Выноска-облако 5">
            <a:extLst>
              <a:ext uri="{FF2B5EF4-FFF2-40B4-BE49-F238E27FC236}">
                <a16:creationId xmlns:a16="http://schemas.microsoft.com/office/drawing/2014/main" id="{826C8B77-E7AC-624A-B216-516014186659}"/>
              </a:ext>
            </a:extLst>
          </p:cNvPr>
          <p:cNvSpPr/>
          <p:nvPr/>
        </p:nvSpPr>
        <p:spPr>
          <a:xfrm>
            <a:off x="4811486" y="-152400"/>
            <a:ext cx="7380514" cy="5007429"/>
          </a:xfrm>
          <a:prstGeom prst="cloudCallout">
            <a:avLst>
              <a:gd name="adj1" fmla="val -69696"/>
              <a:gd name="adj2" fmla="val 10823"/>
            </a:avLst>
          </a:prstGeom>
          <a:solidFill>
            <a:schemeClr val="bg1">
              <a:alpha val="61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ru-RU" dirty="0"/>
              <a:t>Федеральный бюджет, я тебя понял!</a:t>
            </a:r>
            <a:br>
              <a:rPr lang="ru-RU" dirty="0"/>
            </a:br>
            <a:r>
              <a:rPr lang="ru-RU" dirty="0"/>
              <a:t>Ты славишься значительной ролью! </a:t>
            </a:r>
            <a:br>
              <a:rPr lang="ru-RU" dirty="0"/>
            </a:br>
            <a:r>
              <a:rPr lang="ru-RU" dirty="0"/>
              <a:t>Среди младших и средних братьев</a:t>
            </a:r>
            <a:br>
              <a:rPr lang="ru-RU" dirty="0"/>
            </a:br>
            <a:r>
              <a:rPr lang="ru-RU" dirty="0"/>
              <a:t>Ты обладаешь самой большой бюджетной кладью!</a:t>
            </a:r>
            <a:br>
              <a:rPr lang="ru-RU" dirty="0"/>
            </a:br>
            <a:r>
              <a:rPr lang="ru-RU" dirty="0"/>
              <a:t>А если тебе станет одному нести ее тяжело,</a:t>
            </a:r>
            <a:br>
              <a:rPr lang="ru-RU" dirty="0"/>
            </a:br>
            <a:r>
              <a:rPr lang="ru-RU" dirty="0"/>
              <a:t>Ты можешь передать другому бюджету хоть пару кило? </a:t>
            </a:r>
          </a:p>
        </p:txBody>
      </p:sp>
    </p:spTree>
    <p:extLst>
      <p:ext uri="{BB962C8B-B14F-4D97-AF65-F5344CB8AC3E}">
        <p14:creationId xmlns:p14="http://schemas.microsoft.com/office/powerpoint/2010/main" val="260746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9000"/>
            <a:lum/>
          </a:blip>
          <a:srcRect/>
          <a:stretch>
            <a:fillRect/>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618E10DC-9BB6-2B4E-B496-BF4189DB93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5576" y="1031130"/>
            <a:ext cx="6099243" cy="6099243"/>
          </a:xfrm>
        </p:spPr>
      </p:pic>
      <p:sp>
        <p:nvSpPr>
          <p:cNvPr id="6" name="Выноска-облако 5">
            <a:extLst>
              <a:ext uri="{FF2B5EF4-FFF2-40B4-BE49-F238E27FC236}">
                <a16:creationId xmlns:a16="http://schemas.microsoft.com/office/drawing/2014/main" id="{191BCEEA-0360-134C-800F-BEDDEFE2C6F3}"/>
              </a:ext>
            </a:extLst>
          </p:cNvPr>
          <p:cNvSpPr/>
          <p:nvPr/>
        </p:nvSpPr>
        <p:spPr>
          <a:xfrm>
            <a:off x="4702629" y="0"/>
            <a:ext cx="8488078" cy="5225143"/>
          </a:xfrm>
          <a:prstGeom prst="cloudCallout">
            <a:avLst>
              <a:gd name="adj1" fmla="val -59265"/>
              <a:gd name="adj2" fmla="val 23227"/>
            </a:avLst>
          </a:prstGeom>
          <a:solidFill>
            <a:schemeClr val="accent1">
              <a:lumMod val="20000"/>
              <a:lumOff val="80000"/>
              <a:alpha val="98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Конечно, Степа, я очень хитрый господин, </a:t>
            </a:r>
            <a:br>
              <a:rPr lang="ru-RU" dirty="0"/>
            </a:br>
            <a:r>
              <a:rPr lang="ru-RU" dirty="0"/>
              <a:t>И не собираюсь справляться с этим всем один!</a:t>
            </a:r>
            <a:br>
              <a:rPr lang="ru-RU" dirty="0"/>
            </a:br>
            <a:r>
              <a:rPr lang="ru-RU" dirty="0"/>
              <a:t>Ведь иногда случаются тяжелые времена </a:t>
            </a:r>
            <a:br>
              <a:rPr lang="ru-RU" dirty="0"/>
            </a:br>
            <a:r>
              <a:rPr lang="ru-RU" dirty="0"/>
              <a:t>И доходов одного из братьев не хватает сполна.</a:t>
            </a:r>
            <a:br>
              <a:rPr lang="ru-RU" dirty="0"/>
            </a:br>
            <a:r>
              <a:rPr lang="ru-RU" dirty="0"/>
              <a:t>Тогда прихожу на помощь Я, </a:t>
            </a:r>
            <a:br>
              <a:rPr lang="ru-RU" dirty="0"/>
            </a:br>
            <a:r>
              <a:rPr lang="ru-RU" dirty="0"/>
              <a:t>И становится счастливой вся наша семья!</a:t>
            </a:r>
            <a:br>
              <a:rPr lang="ru-RU" dirty="0"/>
            </a:br>
            <a:r>
              <a:rPr lang="ru-RU" dirty="0"/>
              <a:t>В перераспределении необходимых средств </a:t>
            </a:r>
            <a:br>
              <a:rPr lang="ru-RU" dirty="0"/>
            </a:br>
            <a:r>
              <a:rPr lang="ru-RU" dirty="0"/>
              <a:t>Мне помогает определенный гонец. </a:t>
            </a:r>
            <a:br>
              <a:rPr lang="ru-RU" dirty="0"/>
            </a:br>
            <a:r>
              <a:rPr lang="ru-RU" dirty="0"/>
              <a:t>Существует три прекрасных гонца,</a:t>
            </a:r>
            <a:br>
              <a:rPr lang="ru-RU" dirty="0"/>
            </a:br>
            <a:r>
              <a:rPr lang="ru-RU" dirty="0"/>
              <a:t>Которые доводят необходимые средства до крыльца.</a:t>
            </a:r>
            <a:br>
              <a:rPr lang="ru-RU" dirty="0"/>
            </a:br>
            <a:r>
              <a:rPr lang="ru-RU" dirty="0"/>
              <a:t>Эти гонцы межбюджетными трансфертами зовутся </a:t>
            </a:r>
            <a:br>
              <a:rPr lang="ru-RU" dirty="0"/>
            </a:br>
            <a:r>
              <a:rPr lang="ru-RU" dirty="0"/>
              <a:t>Им волю дай - хоть сейчас в путь-дорогу соберутся. </a:t>
            </a:r>
          </a:p>
        </p:txBody>
      </p:sp>
    </p:spTree>
    <p:extLst>
      <p:ext uri="{BB962C8B-B14F-4D97-AF65-F5344CB8AC3E}">
        <p14:creationId xmlns:p14="http://schemas.microsoft.com/office/powerpoint/2010/main" val="419706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4000"/>
            <a:lum/>
          </a:blip>
          <a:srcRect/>
          <a:stretch>
            <a:fillRect t="-6000" b="-6000"/>
          </a:stretch>
        </a:blipFill>
        <a:effectLst/>
      </p:bgPr>
    </p:bg>
    <p:spTree>
      <p:nvGrpSpPr>
        <p:cNvPr id="1" name=""/>
        <p:cNvGrpSpPr/>
        <p:nvPr/>
      </p:nvGrpSpPr>
      <p:grpSpPr>
        <a:xfrm>
          <a:off x="0" y="0"/>
          <a:ext cx="0" cy="0"/>
          <a:chOff x="0" y="0"/>
          <a:chExt cx="0" cy="0"/>
        </a:xfrm>
      </p:grpSpPr>
      <p:sp>
        <p:nvSpPr>
          <p:cNvPr id="6" name="Выноска-облако 5">
            <a:extLst>
              <a:ext uri="{FF2B5EF4-FFF2-40B4-BE49-F238E27FC236}">
                <a16:creationId xmlns:a16="http://schemas.microsoft.com/office/drawing/2014/main" id="{2DD7395A-AFA6-DB48-8A96-77B6C71EAEBE}"/>
              </a:ext>
            </a:extLst>
          </p:cNvPr>
          <p:cNvSpPr/>
          <p:nvPr/>
        </p:nvSpPr>
        <p:spPr>
          <a:xfrm>
            <a:off x="-326571" y="0"/>
            <a:ext cx="5660571" cy="2898843"/>
          </a:xfrm>
          <a:prstGeom prst="cloudCallout">
            <a:avLst>
              <a:gd name="adj1" fmla="val -34897"/>
              <a:gd name="adj2" fmla="val 55624"/>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Ого, как вас много в этой стране!</a:t>
            </a:r>
            <a:br>
              <a:rPr lang="ru-RU" dirty="0"/>
            </a:br>
            <a:r>
              <a:rPr lang="ru-RU" dirty="0"/>
              <a:t>Всех перечесть будет трудно мне. </a:t>
            </a:r>
            <a:br>
              <a:rPr lang="ru-RU" dirty="0"/>
            </a:br>
            <a:r>
              <a:rPr lang="ru-RU" dirty="0"/>
              <a:t>С нетерпением хочу получить все ответы ,</a:t>
            </a:r>
            <a:br>
              <a:rPr lang="ru-RU" dirty="0"/>
            </a:br>
            <a:r>
              <a:rPr lang="ru-RU" dirty="0"/>
              <a:t>Кто же такие Межбюджетные </a:t>
            </a:r>
            <a:r>
              <a:rPr lang="ru-RU" dirty="0" err="1"/>
              <a:t>Транферты</a:t>
            </a:r>
            <a:r>
              <a:rPr lang="ru-RU" dirty="0"/>
              <a:t>?</a:t>
            </a:r>
            <a:endParaRPr lang="ru-RU" b="1" dirty="0">
              <a:solidFill>
                <a:srgbClr val="C00000"/>
              </a:solidFill>
            </a:endParaRPr>
          </a:p>
        </p:txBody>
      </p:sp>
      <p:sp>
        <p:nvSpPr>
          <p:cNvPr id="9" name="Выноска-облако 8">
            <a:extLst>
              <a:ext uri="{FF2B5EF4-FFF2-40B4-BE49-F238E27FC236}">
                <a16:creationId xmlns:a16="http://schemas.microsoft.com/office/drawing/2014/main" id="{38650346-A6CF-384C-B153-E50596A6EC25}"/>
              </a:ext>
            </a:extLst>
          </p:cNvPr>
          <p:cNvSpPr/>
          <p:nvPr/>
        </p:nvSpPr>
        <p:spPr>
          <a:xfrm>
            <a:off x="7281291" y="-317577"/>
            <a:ext cx="5795635" cy="3073014"/>
          </a:xfrm>
          <a:prstGeom prst="cloudCallout">
            <a:avLst>
              <a:gd name="adj1" fmla="val -51120"/>
              <a:gd name="adj2" fmla="val 59211"/>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dirty="0"/>
          </a:p>
          <a:p>
            <a:pPr algn="ctr"/>
            <a:endParaRPr lang="ru-RU" dirty="0"/>
          </a:p>
          <a:p>
            <a:pPr algn="ctr"/>
            <a:r>
              <a:rPr lang="ru-RU" dirty="0"/>
              <a:t>Все проще простого, их всего три:</a:t>
            </a:r>
          </a:p>
          <a:p>
            <a:pPr algn="ctr"/>
            <a:r>
              <a:rPr lang="ru-RU" dirty="0"/>
              <a:t>дотации , субвенции и субсидии.</a:t>
            </a:r>
            <a:br>
              <a:rPr lang="ru-RU" dirty="0"/>
            </a:br>
            <a:r>
              <a:rPr lang="ru-RU" dirty="0"/>
              <a:t>Смотри , вон гуляют по миру всегда,</a:t>
            </a:r>
            <a:br>
              <a:rPr lang="ru-RU" dirty="0"/>
            </a:br>
            <a:r>
              <a:rPr lang="ru-RU" dirty="0"/>
              <a:t>Без дела на месте не сидят никогда</a:t>
            </a:r>
          </a:p>
          <a:p>
            <a:pPr algn="ctr"/>
            <a:br>
              <a:rPr lang="ru-RU" dirty="0"/>
            </a:br>
            <a:endParaRPr lang="ru-RU" dirty="0"/>
          </a:p>
        </p:txBody>
      </p:sp>
      <p:pic>
        <p:nvPicPr>
          <p:cNvPr id="11" name="Рисунок 10">
            <a:extLst>
              <a:ext uri="{FF2B5EF4-FFF2-40B4-BE49-F238E27FC236}">
                <a16:creationId xmlns:a16="http://schemas.microsoft.com/office/drawing/2014/main" id="{8CC15980-AA87-EA4D-ADE1-9F4DC7F7F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9569" y="3796489"/>
            <a:ext cx="1892431" cy="2953156"/>
          </a:xfrm>
          <a:prstGeom prst="rect">
            <a:avLst/>
          </a:prstGeom>
        </p:spPr>
      </p:pic>
      <p:pic>
        <p:nvPicPr>
          <p:cNvPr id="13" name="Рисунок 12">
            <a:extLst>
              <a:ext uri="{FF2B5EF4-FFF2-40B4-BE49-F238E27FC236}">
                <a16:creationId xmlns:a16="http://schemas.microsoft.com/office/drawing/2014/main" id="{B24B7B70-CD6B-444F-8FD3-E59B9B05B5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322010" y="3796490"/>
            <a:ext cx="1603325" cy="2953155"/>
          </a:xfrm>
          <a:prstGeom prst="rect">
            <a:avLst/>
          </a:prstGeom>
        </p:spPr>
      </p:pic>
      <p:pic>
        <p:nvPicPr>
          <p:cNvPr id="15" name="Рисунок 14">
            <a:extLst>
              <a:ext uri="{FF2B5EF4-FFF2-40B4-BE49-F238E27FC236}">
                <a16:creationId xmlns:a16="http://schemas.microsoft.com/office/drawing/2014/main" id="{5AF6C06F-5186-C54D-BD93-C320C9FCBD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1346" y="3796489"/>
            <a:ext cx="2463146" cy="2903165"/>
          </a:xfrm>
          <a:prstGeom prst="rect">
            <a:avLst/>
          </a:prstGeom>
        </p:spPr>
      </p:pic>
      <p:pic>
        <p:nvPicPr>
          <p:cNvPr id="5" name="Объект 4">
            <a:extLst>
              <a:ext uri="{FF2B5EF4-FFF2-40B4-BE49-F238E27FC236}">
                <a16:creationId xmlns:a16="http://schemas.microsoft.com/office/drawing/2014/main" id="{1C46CAF3-03F9-FA4F-B31C-9FAC583D2E91}"/>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408562" y="2898843"/>
            <a:ext cx="1683234" cy="3959157"/>
          </a:xfrm>
        </p:spPr>
      </p:pic>
      <p:pic>
        <p:nvPicPr>
          <p:cNvPr id="8" name="Рисунок 7">
            <a:extLst>
              <a:ext uri="{FF2B5EF4-FFF2-40B4-BE49-F238E27FC236}">
                <a16:creationId xmlns:a16="http://schemas.microsoft.com/office/drawing/2014/main" id="{8BBD6B9A-E014-8847-A53F-A880A71098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9408" y="1714385"/>
            <a:ext cx="5143615" cy="5143615"/>
          </a:xfrm>
          <a:prstGeom prst="rect">
            <a:avLst/>
          </a:prstGeom>
        </p:spPr>
      </p:pic>
    </p:spTree>
    <p:extLst>
      <p:ext uri="{BB962C8B-B14F-4D97-AF65-F5344CB8AC3E}">
        <p14:creationId xmlns:p14="http://schemas.microsoft.com/office/powerpoint/2010/main" val="328865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10" name="Выноска-облако 9">
            <a:extLst>
              <a:ext uri="{FF2B5EF4-FFF2-40B4-BE49-F238E27FC236}">
                <a16:creationId xmlns:a16="http://schemas.microsoft.com/office/drawing/2014/main" id="{ACA5A7F2-9E55-084D-88A9-CACDDAA796FD}"/>
              </a:ext>
            </a:extLst>
          </p:cNvPr>
          <p:cNvSpPr/>
          <p:nvPr/>
        </p:nvSpPr>
        <p:spPr>
          <a:xfrm>
            <a:off x="5519519" y="-396079"/>
            <a:ext cx="6509656" cy="3505200"/>
          </a:xfrm>
          <a:prstGeom prst="cloudCallout">
            <a:avLst>
              <a:gd name="adj1" fmla="val 10304"/>
              <a:gd name="adj2" fmla="val 5918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Здравствуйте, Межбюджетные трансферты!</a:t>
            </a:r>
            <a:br>
              <a:rPr lang="ru-RU" dirty="0"/>
            </a:br>
            <a:r>
              <a:rPr lang="ru-RU" dirty="0"/>
              <a:t>Вы в доведении бюджетных ассигнований эксперты.</a:t>
            </a:r>
            <a:br>
              <a:rPr lang="ru-RU" dirty="0"/>
            </a:br>
            <a:r>
              <a:rPr lang="ru-RU" dirty="0"/>
              <a:t>Федеральный бюджет мне о вас рассказал </a:t>
            </a:r>
            <a:br>
              <a:rPr lang="ru-RU" dirty="0"/>
            </a:br>
            <a:r>
              <a:rPr lang="ru-RU" dirty="0"/>
              <a:t>И огромную значимость Вашу мне доказал.</a:t>
            </a:r>
          </a:p>
        </p:txBody>
      </p:sp>
      <p:sp>
        <p:nvSpPr>
          <p:cNvPr id="12" name="Выноска-облако 11">
            <a:extLst>
              <a:ext uri="{FF2B5EF4-FFF2-40B4-BE49-F238E27FC236}">
                <a16:creationId xmlns:a16="http://schemas.microsoft.com/office/drawing/2014/main" id="{4E80CC3A-FA1B-B64D-99E4-F5159A66D282}"/>
              </a:ext>
            </a:extLst>
          </p:cNvPr>
          <p:cNvSpPr/>
          <p:nvPr/>
        </p:nvSpPr>
        <p:spPr>
          <a:xfrm>
            <a:off x="1963238" y="3017520"/>
            <a:ext cx="7155180" cy="3893820"/>
          </a:xfrm>
          <a:prstGeom prst="cloudCallout">
            <a:avLst>
              <a:gd name="adj1" fmla="val -51901"/>
              <a:gd name="adj2" fmla="val -78041"/>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Да, это ты верно подметил, малыш!</a:t>
            </a:r>
            <a:br>
              <a:rPr lang="ru-RU" dirty="0"/>
            </a:br>
            <a:r>
              <a:rPr lang="ru-RU" dirty="0"/>
              <a:t>Свои познания ты сейчас укрепишь.</a:t>
            </a:r>
            <a:br>
              <a:rPr lang="ru-RU" dirty="0"/>
            </a:br>
            <a:r>
              <a:rPr lang="ru-RU" dirty="0"/>
              <a:t>Дотацией в мире меня величают,</a:t>
            </a:r>
          </a:p>
          <a:p>
            <a:pPr algn="ctr"/>
            <a:r>
              <a:rPr lang="ru-RU" dirty="0"/>
              <a:t>В различные сферы всегда направляют.</a:t>
            </a:r>
          </a:p>
          <a:p>
            <a:pPr algn="ctr"/>
            <a:r>
              <a:rPr lang="ru-RU" dirty="0"/>
              <a:t>Бюджетную обеспеченность выровнять могу,</a:t>
            </a:r>
          </a:p>
          <a:p>
            <a:pPr algn="ctr"/>
            <a:r>
              <a:rPr lang="ru-RU" dirty="0"/>
              <a:t>Безвозмездный, безвозвратный характер мне точно к лицу.</a:t>
            </a:r>
          </a:p>
        </p:txBody>
      </p:sp>
      <p:pic>
        <p:nvPicPr>
          <p:cNvPr id="9" name="Рисунок 8">
            <a:extLst>
              <a:ext uri="{FF2B5EF4-FFF2-40B4-BE49-F238E27FC236}">
                <a16:creationId xmlns:a16="http://schemas.microsoft.com/office/drawing/2014/main" id="{4B4265DC-A64A-EA4F-A8D5-C5B7A6A28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497" y="1006001"/>
            <a:ext cx="3083239" cy="5851999"/>
          </a:xfrm>
          <a:prstGeom prst="rect">
            <a:avLst/>
          </a:prstGeom>
        </p:spPr>
      </p:pic>
      <p:pic>
        <p:nvPicPr>
          <p:cNvPr id="5" name="Объект 4">
            <a:extLst>
              <a:ext uri="{FF2B5EF4-FFF2-40B4-BE49-F238E27FC236}">
                <a16:creationId xmlns:a16="http://schemas.microsoft.com/office/drawing/2014/main" id="{F9925210-FA0C-F04E-BB16-2D26B05CBF5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774347" y="2139615"/>
            <a:ext cx="3417653" cy="4565985"/>
          </a:xfrm>
        </p:spPr>
      </p:pic>
    </p:spTree>
    <p:extLst>
      <p:ext uri="{BB962C8B-B14F-4D97-AF65-F5344CB8AC3E}">
        <p14:creationId xmlns:p14="http://schemas.microsoft.com/office/powerpoint/2010/main" val="146219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2D816AFA-F8C5-1A4F-ABE1-2400D22470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9993086" y="2244029"/>
            <a:ext cx="1895600" cy="4432507"/>
          </a:xfrm>
        </p:spPr>
      </p:pic>
      <p:pic>
        <p:nvPicPr>
          <p:cNvPr id="7" name="Рисунок 6">
            <a:extLst>
              <a:ext uri="{FF2B5EF4-FFF2-40B4-BE49-F238E27FC236}">
                <a16:creationId xmlns:a16="http://schemas.microsoft.com/office/drawing/2014/main" id="{ECBFAEAB-18E4-0145-B564-D71A9A6C56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1131" y="936171"/>
            <a:ext cx="4708924" cy="5921829"/>
          </a:xfrm>
          <a:prstGeom prst="rect">
            <a:avLst/>
          </a:prstGeom>
        </p:spPr>
      </p:pic>
      <p:sp>
        <p:nvSpPr>
          <p:cNvPr id="8" name="Выноска-облако 7">
            <a:extLst>
              <a:ext uri="{FF2B5EF4-FFF2-40B4-BE49-F238E27FC236}">
                <a16:creationId xmlns:a16="http://schemas.microsoft.com/office/drawing/2014/main" id="{AAA35BA8-718A-4C48-9EB7-30DB85D4C9D0}"/>
              </a:ext>
            </a:extLst>
          </p:cNvPr>
          <p:cNvSpPr/>
          <p:nvPr/>
        </p:nvSpPr>
        <p:spPr>
          <a:xfrm>
            <a:off x="2482871" y="-269131"/>
            <a:ext cx="6878844" cy="4100902"/>
          </a:xfrm>
          <a:prstGeom prst="cloudCallout">
            <a:avLst>
              <a:gd name="adj1" fmla="val -55780"/>
              <a:gd name="adj2" fmla="val 21416"/>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Привет, Степа, а я Субсидия,</a:t>
            </a:r>
            <a:br>
              <a:rPr lang="ru-RU" dirty="0"/>
            </a:br>
            <a:r>
              <a:rPr lang="ru-RU" dirty="0"/>
              <a:t>В отличие от дотации не такая всесильная.</a:t>
            </a:r>
            <a:br>
              <a:rPr lang="ru-RU" dirty="0"/>
            </a:br>
            <a:r>
              <a:rPr lang="ru-RU" dirty="0"/>
              <a:t>Расходовать можно меня лишь на цели, </a:t>
            </a:r>
            <a:br>
              <a:rPr lang="ru-RU" dirty="0"/>
            </a:br>
            <a:r>
              <a:rPr lang="ru-RU" dirty="0"/>
              <a:t>С которыми субъект справляется еле-еле.</a:t>
            </a:r>
          </a:p>
        </p:txBody>
      </p:sp>
    </p:spTree>
    <p:extLst>
      <p:ext uri="{BB962C8B-B14F-4D97-AF65-F5344CB8AC3E}">
        <p14:creationId xmlns:p14="http://schemas.microsoft.com/office/powerpoint/2010/main" val="65842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5000" b="-75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93B5464C-208F-CC4A-9D3D-BA30EAC42A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flipH="1">
            <a:off x="7431931" y="2059010"/>
            <a:ext cx="3407992" cy="4931923"/>
          </a:xfrm>
        </p:spPr>
      </p:pic>
      <p:sp>
        <p:nvSpPr>
          <p:cNvPr id="6" name="Выноска-облако 5">
            <a:extLst>
              <a:ext uri="{FF2B5EF4-FFF2-40B4-BE49-F238E27FC236}">
                <a16:creationId xmlns:a16="http://schemas.microsoft.com/office/drawing/2014/main" id="{F8D4897B-724B-F447-A645-DA84116BF0D7}"/>
              </a:ext>
            </a:extLst>
          </p:cNvPr>
          <p:cNvSpPr/>
          <p:nvPr/>
        </p:nvSpPr>
        <p:spPr>
          <a:xfrm>
            <a:off x="1206230" y="176784"/>
            <a:ext cx="6225701" cy="3266807"/>
          </a:xfrm>
          <a:prstGeom prst="cloudCallout">
            <a:avLst>
              <a:gd name="adj1" fmla="val 65292"/>
              <a:gd name="adj2" fmla="val 48796"/>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О, вот теперь я почти разобрался,</a:t>
            </a:r>
            <a:br>
              <a:rPr lang="ru-RU" sz="2400" dirty="0"/>
            </a:br>
            <a:r>
              <a:rPr lang="ru-RU" dirty="0"/>
              <a:t>До вашей внутренней сути добрался!</a:t>
            </a:r>
            <a:br>
              <a:rPr lang="ru-RU" sz="2400" dirty="0"/>
            </a:br>
            <a:r>
              <a:rPr lang="ru-RU" dirty="0"/>
              <a:t>А ты, Субвенция, чего молчишь?</a:t>
            </a:r>
            <a:br>
              <a:rPr lang="ru-RU" sz="2400" dirty="0"/>
            </a:br>
            <a:r>
              <a:rPr lang="ru-RU" dirty="0"/>
              <a:t>О своих особенностях мне сообщишь?</a:t>
            </a:r>
            <a:endParaRPr lang="ru-RU" sz="2400" dirty="0"/>
          </a:p>
        </p:txBody>
      </p:sp>
      <p:pic>
        <p:nvPicPr>
          <p:cNvPr id="8" name="Рисунок 7">
            <a:extLst>
              <a:ext uri="{FF2B5EF4-FFF2-40B4-BE49-F238E27FC236}">
                <a16:creationId xmlns:a16="http://schemas.microsoft.com/office/drawing/2014/main" id="{6DD82748-0695-6C47-83BE-A7AB5CF55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3789" y="-274017"/>
            <a:ext cx="2299354" cy="4666054"/>
          </a:xfrm>
          <a:prstGeom prst="rect">
            <a:avLst/>
          </a:prstGeom>
        </p:spPr>
      </p:pic>
      <p:pic>
        <p:nvPicPr>
          <p:cNvPr id="10" name="Рисунок 9">
            <a:extLst>
              <a:ext uri="{FF2B5EF4-FFF2-40B4-BE49-F238E27FC236}">
                <a16:creationId xmlns:a16="http://schemas.microsoft.com/office/drawing/2014/main" id="{E7CAEE6B-F49D-F945-9EAF-B1E35748B9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11285" y="3478300"/>
            <a:ext cx="3268494" cy="3379700"/>
          </a:xfrm>
          <a:prstGeom prst="rect">
            <a:avLst/>
          </a:prstGeom>
        </p:spPr>
      </p:pic>
    </p:spTree>
    <p:extLst>
      <p:ext uri="{BB962C8B-B14F-4D97-AF65-F5344CB8AC3E}">
        <p14:creationId xmlns:p14="http://schemas.microsoft.com/office/powerpoint/2010/main" val="206208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80">
                                          <p:stCondLst>
                                            <p:cond delay="0"/>
                                          </p:stCondLst>
                                        </p:cTn>
                                        <p:tgtEl>
                                          <p:spTgt spid="10"/>
                                        </p:tgtEl>
                                      </p:cBhvr>
                                    </p:animEffect>
                                    <p:anim calcmode="lin" valueType="num">
                                      <p:cBhvr>
                                        <p:cTn id="1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8" dur="26">
                                          <p:stCondLst>
                                            <p:cond delay="650"/>
                                          </p:stCondLst>
                                        </p:cTn>
                                        <p:tgtEl>
                                          <p:spTgt spid="10"/>
                                        </p:tgtEl>
                                      </p:cBhvr>
                                      <p:to x="100000" y="60000"/>
                                    </p:animScale>
                                    <p:animScale>
                                      <p:cBhvr>
                                        <p:cTn id="19" dur="166" decel="50000">
                                          <p:stCondLst>
                                            <p:cond delay="676"/>
                                          </p:stCondLst>
                                        </p:cTn>
                                        <p:tgtEl>
                                          <p:spTgt spid="10"/>
                                        </p:tgtEl>
                                      </p:cBhvr>
                                      <p:to x="100000" y="100000"/>
                                    </p:animScale>
                                    <p:animScale>
                                      <p:cBhvr>
                                        <p:cTn id="20" dur="26">
                                          <p:stCondLst>
                                            <p:cond delay="1312"/>
                                          </p:stCondLst>
                                        </p:cTn>
                                        <p:tgtEl>
                                          <p:spTgt spid="10"/>
                                        </p:tgtEl>
                                      </p:cBhvr>
                                      <p:to x="100000" y="80000"/>
                                    </p:animScale>
                                    <p:animScale>
                                      <p:cBhvr>
                                        <p:cTn id="21" dur="166" decel="50000">
                                          <p:stCondLst>
                                            <p:cond delay="1338"/>
                                          </p:stCondLst>
                                        </p:cTn>
                                        <p:tgtEl>
                                          <p:spTgt spid="10"/>
                                        </p:tgtEl>
                                      </p:cBhvr>
                                      <p:to x="100000" y="100000"/>
                                    </p:animScale>
                                    <p:animScale>
                                      <p:cBhvr>
                                        <p:cTn id="22" dur="26">
                                          <p:stCondLst>
                                            <p:cond delay="1642"/>
                                          </p:stCondLst>
                                        </p:cTn>
                                        <p:tgtEl>
                                          <p:spTgt spid="10"/>
                                        </p:tgtEl>
                                      </p:cBhvr>
                                      <p:to x="100000" y="90000"/>
                                    </p:animScale>
                                    <p:animScale>
                                      <p:cBhvr>
                                        <p:cTn id="23" dur="166" decel="50000">
                                          <p:stCondLst>
                                            <p:cond delay="1668"/>
                                          </p:stCondLst>
                                        </p:cTn>
                                        <p:tgtEl>
                                          <p:spTgt spid="10"/>
                                        </p:tgtEl>
                                      </p:cBhvr>
                                      <p:to x="100000" y="100000"/>
                                    </p:animScale>
                                    <p:animScale>
                                      <p:cBhvr>
                                        <p:cTn id="24" dur="26">
                                          <p:stCondLst>
                                            <p:cond delay="1808"/>
                                          </p:stCondLst>
                                        </p:cTn>
                                        <p:tgtEl>
                                          <p:spTgt spid="10"/>
                                        </p:tgtEl>
                                      </p:cBhvr>
                                      <p:to x="100000" y="95000"/>
                                    </p:animScale>
                                    <p:animScale>
                                      <p:cBhvr>
                                        <p:cTn id="25"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6" name="Выноска-облако 5">
            <a:extLst>
              <a:ext uri="{FF2B5EF4-FFF2-40B4-BE49-F238E27FC236}">
                <a16:creationId xmlns:a16="http://schemas.microsoft.com/office/drawing/2014/main" id="{D83CAB2E-E6A4-5748-BB8B-83DC1CC538B1}"/>
              </a:ext>
            </a:extLst>
          </p:cNvPr>
          <p:cNvSpPr/>
          <p:nvPr/>
        </p:nvSpPr>
        <p:spPr>
          <a:xfrm>
            <a:off x="4027714" y="0"/>
            <a:ext cx="7872456" cy="4506686"/>
          </a:xfrm>
          <a:prstGeom prst="cloudCallout">
            <a:avLst>
              <a:gd name="adj1" fmla="val -66918"/>
              <a:gd name="adj2" fmla="val -1410"/>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Я – Субвенция, и дама непростая,</a:t>
            </a:r>
            <a:br>
              <a:rPr lang="ru-RU" dirty="0"/>
            </a:br>
            <a:r>
              <a:rPr lang="ru-RU" dirty="0"/>
              <a:t>Для исполнения полномочий я - основная.</a:t>
            </a:r>
            <a:br>
              <a:rPr lang="ru-RU" dirty="0"/>
            </a:br>
            <a:r>
              <a:rPr lang="ru-RU" dirty="0"/>
              <a:t>Иногда на федеральный бюджет возложена непосильная ноша,</a:t>
            </a:r>
            <a:br>
              <a:rPr lang="ru-RU" dirty="0"/>
            </a:br>
            <a:r>
              <a:rPr lang="ru-RU" dirty="0"/>
              <a:t>Тогда на помощь прихожу я - главный помощник.</a:t>
            </a:r>
            <a:br>
              <a:rPr lang="ru-RU" dirty="0"/>
            </a:br>
            <a:r>
              <a:rPr lang="ru-RU" dirty="0"/>
              <a:t>Прихожу я всегда не одна,</a:t>
            </a:r>
            <a:br>
              <a:rPr lang="ru-RU" dirty="0"/>
            </a:br>
            <a:r>
              <a:rPr lang="ru-RU" dirty="0"/>
              <a:t>И награждена набором полномочий сполна.</a:t>
            </a:r>
            <a:br>
              <a:rPr lang="ru-RU" dirty="0"/>
            </a:br>
            <a:r>
              <a:rPr lang="ru-RU" dirty="0"/>
              <a:t>Полномочия эти принадлежат Федеральному Бюджету, </a:t>
            </a:r>
            <a:br>
              <a:rPr lang="ru-RU" dirty="0"/>
            </a:br>
            <a:r>
              <a:rPr lang="ru-RU" dirty="0"/>
              <a:t>Которые возлагаются им на плечи субъекта.</a:t>
            </a:r>
          </a:p>
        </p:txBody>
      </p:sp>
      <p:pic>
        <p:nvPicPr>
          <p:cNvPr id="5" name="Объект 4">
            <a:extLst>
              <a:ext uri="{FF2B5EF4-FFF2-40B4-BE49-F238E27FC236}">
                <a16:creationId xmlns:a16="http://schemas.microsoft.com/office/drawing/2014/main" id="{5FA99AB6-F8A5-9C43-8E59-1FB3CAAF80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7715" y="667159"/>
            <a:ext cx="3810000" cy="5945541"/>
          </a:xfrm>
        </p:spPr>
      </p:pic>
      <p:pic>
        <p:nvPicPr>
          <p:cNvPr id="8" name="Рисунок 7">
            <a:extLst>
              <a:ext uri="{FF2B5EF4-FFF2-40B4-BE49-F238E27FC236}">
                <a16:creationId xmlns:a16="http://schemas.microsoft.com/office/drawing/2014/main" id="{0458668D-5AAF-E646-ACF2-3F529E72DF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6050604" y="4260715"/>
            <a:ext cx="2629710" cy="2620954"/>
          </a:xfrm>
          <a:prstGeom prst="rect">
            <a:avLst/>
          </a:prstGeom>
        </p:spPr>
      </p:pic>
    </p:spTree>
    <p:extLst>
      <p:ext uri="{BB962C8B-B14F-4D97-AF65-F5344CB8AC3E}">
        <p14:creationId xmlns:p14="http://schemas.microsoft.com/office/powerpoint/2010/main" val="154884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D4E9CF7-629E-724D-94D7-CB0C1B4BA7F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315183"/>
            <a:ext cx="4130210" cy="4542817"/>
          </a:xfrm>
        </p:spPr>
      </p:pic>
      <p:sp>
        <p:nvSpPr>
          <p:cNvPr id="8" name="Выноска-облако 7">
            <a:extLst>
              <a:ext uri="{FF2B5EF4-FFF2-40B4-BE49-F238E27FC236}">
                <a16:creationId xmlns:a16="http://schemas.microsoft.com/office/drawing/2014/main" id="{1F36881A-52F4-9F4A-AF09-5197773FDA77}"/>
              </a:ext>
            </a:extLst>
          </p:cNvPr>
          <p:cNvSpPr/>
          <p:nvPr/>
        </p:nvSpPr>
        <p:spPr>
          <a:xfrm>
            <a:off x="525294" y="0"/>
            <a:ext cx="4805464" cy="2178996"/>
          </a:xfrm>
          <a:prstGeom prst="cloudCallout">
            <a:avLst>
              <a:gd name="adj1" fmla="val -27311"/>
              <a:gd name="adj2" fmla="val 5803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Федеральный бюджет, Федеральный бюджет!</a:t>
            </a:r>
            <a:br>
              <a:rPr lang="ru-RU" dirty="0"/>
            </a:br>
            <a:r>
              <a:rPr lang="ru-RU" dirty="0"/>
              <a:t>Теперь знаю все про каждый трансферт!</a:t>
            </a:r>
          </a:p>
        </p:txBody>
      </p:sp>
      <p:pic>
        <p:nvPicPr>
          <p:cNvPr id="7" name="Рисунок 6">
            <a:extLst>
              <a:ext uri="{FF2B5EF4-FFF2-40B4-BE49-F238E27FC236}">
                <a16:creationId xmlns:a16="http://schemas.microsoft.com/office/drawing/2014/main" id="{E8EBC000-AC9F-214B-BC4B-62F8B21491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130210" y="493935"/>
            <a:ext cx="5141466" cy="6364065"/>
          </a:xfrm>
          <a:prstGeom prst="rect">
            <a:avLst/>
          </a:prstGeom>
        </p:spPr>
      </p:pic>
      <p:pic>
        <p:nvPicPr>
          <p:cNvPr id="11" name="Рисунок 10">
            <a:extLst>
              <a:ext uri="{FF2B5EF4-FFF2-40B4-BE49-F238E27FC236}">
                <a16:creationId xmlns:a16="http://schemas.microsoft.com/office/drawing/2014/main" id="{BFC0547F-A326-E44A-AA3A-B37580AC2D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1676" y="-459902"/>
            <a:ext cx="3162300" cy="3098800"/>
          </a:xfrm>
          <a:prstGeom prst="rect">
            <a:avLst/>
          </a:prstGeom>
        </p:spPr>
      </p:pic>
    </p:spTree>
    <p:extLst>
      <p:ext uri="{BB962C8B-B14F-4D97-AF65-F5344CB8AC3E}">
        <p14:creationId xmlns:p14="http://schemas.microsoft.com/office/powerpoint/2010/main" val="281269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 calcmode="lin" valueType="num">
                                      <p:cBhvr>
                                        <p:cTn id="14" dur="1000" fill="hold"/>
                                        <p:tgtEl>
                                          <p:spTgt spid="11"/>
                                        </p:tgtEl>
                                        <p:attrNameLst>
                                          <p:attrName>style.rotation</p:attrName>
                                        </p:attrNameLst>
                                      </p:cBhvr>
                                      <p:tavLst>
                                        <p:tav tm="0">
                                          <p:val>
                                            <p:fltVal val="90"/>
                                          </p:val>
                                        </p:tav>
                                        <p:tav tm="100000">
                                          <p:val>
                                            <p:fltVal val="0"/>
                                          </p:val>
                                        </p:tav>
                                      </p:tavLst>
                                    </p:anim>
                                    <p:animEffect transition="in" filter="fade">
                                      <p:cBhvr>
                                        <p:cTn id="1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F3757D5A-B889-764C-914F-FA9A88F41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106" y="0"/>
            <a:ext cx="3383604" cy="3383604"/>
          </a:xfrm>
          <a:prstGeom prst="rect">
            <a:avLst/>
          </a:prstGeom>
        </p:spPr>
      </p:pic>
      <p:sp>
        <p:nvSpPr>
          <p:cNvPr id="10" name="Выноска-облако 9">
            <a:extLst>
              <a:ext uri="{FF2B5EF4-FFF2-40B4-BE49-F238E27FC236}">
                <a16:creationId xmlns:a16="http://schemas.microsoft.com/office/drawing/2014/main" id="{EDB41F52-1819-8643-8583-D919EFE6282A}"/>
              </a:ext>
            </a:extLst>
          </p:cNvPr>
          <p:cNvSpPr/>
          <p:nvPr/>
        </p:nvSpPr>
        <p:spPr>
          <a:xfrm>
            <a:off x="3430726" y="0"/>
            <a:ext cx="6434408" cy="3383604"/>
          </a:xfrm>
          <a:prstGeom prst="cloudCallout">
            <a:avLst>
              <a:gd name="adj1" fmla="val -34502"/>
              <a:gd name="adj2" fmla="val 4648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a:t>Ох, как быстро время пролетело, </a:t>
            </a:r>
            <a:br>
              <a:rPr lang="ru-RU" dirty="0"/>
            </a:br>
            <a:r>
              <a:rPr lang="ru-RU" dirty="0"/>
              <a:t>А ведь даже ещё не стемнело.</a:t>
            </a:r>
            <a:br>
              <a:rPr lang="ru-RU" dirty="0"/>
            </a:br>
            <a:r>
              <a:rPr lang="ru-RU" dirty="0"/>
              <a:t>Мне очень понравилось в вашей стране,</a:t>
            </a:r>
            <a:br>
              <a:rPr lang="ru-RU" dirty="0"/>
            </a:br>
            <a:r>
              <a:rPr lang="ru-RU" dirty="0"/>
              <a:t>А знания эти пригодятся всей ребятне.</a:t>
            </a:r>
            <a:br>
              <a:rPr lang="ru-RU" dirty="0"/>
            </a:br>
            <a:r>
              <a:rPr lang="ru-RU" dirty="0"/>
              <a:t>Может, я позову Бюджетный Кодекс с собой?</a:t>
            </a:r>
            <a:br>
              <a:rPr lang="ru-RU" dirty="0"/>
            </a:br>
            <a:r>
              <a:rPr lang="ru-RU" dirty="0"/>
              <a:t>Он сможет объяснить любой аспект правовой. </a:t>
            </a:r>
          </a:p>
        </p:txBody>
      </p:sp>
      <p:sp>
        <p:nvSpPr>
          <p:cNvPr id="11" name="Выноска-облако 10">
            <a:extLst>
              <a:ext uri="{FF2B5EF4-FFF2-40B4-BE49-F238E27FC236}">
                <a16:creationId xmlns:a16="http://schemas.microsoft.com/office/drawing/2014/main" id="{6387A1D3-78F1-FB4C-A304-A47F3F35AFB0}"/>
              </a:ext>
            </a:extLst>
          </p:cNvPr>
          <p:cNvSpPr/>
          <p:nvPr/>
        </p:nvSpPr>
        <p:spPr>
          <a:xfrm>
            <a:off x="4876801" y="3383604"/>
            <a:ext cx="4988334" cy="2951881"/>
          </a:xfrm>
          <a:prstGeom prst="cloudCallout">
            <a:avLst>
              <a:gd name="adj1" fmla="val 30387"/>
              <a:gd name="adj2" fmla="val -6540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dirty="0"/>
              <a:t>Конечно бери, умный мальчик.</a:t>
            </a:r>
            <a:br>
              <a:rPr lang="ru-RU" dirty="0"/>
            </a:br>
            <a:r>
              <a:rPr lang="ru-RU" dirty="0"/>
              <a:t>Воспринимай его как настольный журнальчик.</a:t>
            </a:r>
            <a:br>
              <a:rPr lang="ru-RU" dirty="0"/>
            </a:br>
            <a:r>
              <a:rPr lang="ru-RU" dirty="0"/>
              <a:t>Почаще читай, мир бюджетный познавай.</a:t>
            </a:r>
            <a:br>
              <a:rPr lang="ru-RU" dirty="0"/>
            </a:br>
            <a:r>
              <a:rPr lang="ru-RU" dirty="0"/>
              <a:t>Будешь знать про финансы,</a:t>
            </a:r>
            <a:br>
              <a:rPr lang="ru-RU" dirty="0"/>
            </a:br>
            <a:r>
              <a:rPr lang="ru-RU" dirty="0"/>
              <a:t>Понимать все их нюансы.</a:t>
            </a:r>
          </a:p>
        </p:txBody>
      </p:sp>
      <p:pic>
        <p:nvPicPr>
          <p:cNvPr id="5" name="Объект 4">
            <a:extLst>
              <a:ext uri="{FF2B5EF4-FFF2-40B4-BE49-F238E27FC236}">
                <a16:creationId xmlns:a16="http://schemas.microsoft.com/office/drawing/2014/main" id="{E40C0A76-C4CA-B647-A692-263413395DA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652326" y="1816128"/>
            <a:ext cx="3773856" cy="5041872"/>
          </a:xfrm>
        </p:spPr>
      </p:pic>
      <p:pic>
        <p:nvPicPr>
          <p:cNvPr id="7" name="Рисунок 6">
            <a:extLst>
              <a:ext uri="{FF2B5EF4-FFF2-40B4-BE49-F238E27FC236}">
                <a16:creationId xmlns:a16="http://schemas.microsoft.com/office/drawing/2014/main" id="{CA1D2C63-D3F3-0449-8A4E-9073CB7CBB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4582" y="698374"/>
            <a:ext cx="6277583" cy="6277583"/>
          </a:xfrm>
          <a:prstGeom prst="rect">
            <a:avLst/>
          </a:prstGeom>
        </p:spPr>
      </p:pic>
    </p:spTree>
    <p:extLst>
      <p:ext uri="{BB962C8B-B14F-4D97-AF65-F5344CB8AC3E}">
        <p14:creationId xmlns:p14="http://schemas.microsoft.com/office/powerpoint/2010/main" val="2131805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7" name="Выноска-облако 6">
            <a:extLst>
              <a:ext uri="{FF2B5EF4-FFF2-40B4-BE49-F238E27FC236}">
                <a16:creationId xmlns:a16="http://schemas.microsoft.com/office/drawing/2014/main" id="{2E0FCE11-FADE-8241-8377-5F9F4D3A59C1}"/>
              </a:ext>
            </a:extLst>
          </p:cNvPr>
          <p:cNvSpPr/>
          <p:nvPr/>
        </p:nvSpPr>
        <p:spPr>
          <a:xfrm>
            <a:off x="-239485" y="-392668"/>
            <a:ext cx="8490856" cy="5356554"/>
          </a:xfrm>
          <a:prstGeom prst="cloudCallout">
            <a:avLst>
              <a:gd name="adj1" fmla="val 67594"/>
              <a:gd name="adj2" fmla="val -928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Тебе в дальнейшем сильно пригодятся</a:t>
            </a:r>
            <a:br>
              <a:rPr lang="ru-RU" dirty="0">
                <a:solidFill>
                  <a:schemeClr val="tx1"/>
                </a:solidFill>
              </a:rPr>
            </a:br>
            <a:r>
              <a:rPr lang="ru-RU" dirty="0">
                <a:solidFill>
                  <a:schemeClr val="tx1"/>
                </a:solidFill>
              </a:rPr>
              <a:t>И в твоей головке плотно укрепятся </a:t>
            </a:r>
            <a:br>
              <a:rPr lang="ru-RU" dirty="0">
                <a:solidFill>
                  <a:schemeClr val="tx1"/>
                </a:solidFill>
              </a:rPr>
            </a:br>
            <a:r>
              <a:rPr lang="ru-RU" dirty="0">
                <a:solidFill>
                  <a:schemeClr val="tx1"/>
                </a:solidFill>
              </a:rPr>
              <a:t>Знания основной терминологии </a:t>
            </a:r>
            <a:br>
              <a:rPr lang="ru-RU" dirty="0">
                <a:solidFill>
                  <a:schemeClr val="tx1"/>
                </a:solidFill>
              </a:rPr>
            </a:br>
            <a:r>
              <a:rPr lang="ru-RU" dirty="0">
                <a:solidFill>
                  <a:schemeClr val="tx1"/>
                </a:solidFill>
              </a:rPr>
              <a:t>Без всякой тавтологии. </a:t>
            </a:r>
            <a:br>
              <a:rPr lang="ru-RU" dirty="0">
                <a:solidFill>
                  <a:schemeClr val="tx1"/>
                </a:solidFill>
              </a:rPr>
            </a:br>
            <a:r>
              <a:rPr lang="ru-RU" dirty="0">
                <a:solidFill>
                  <a:schemeClr val="tx1"/>
                </a:solidFill>
              </a:rPr>
              <a:t>Ты найдёшь все очень быстро, мистер, </a:t>
            </a:r>
            <a:br>
              <a:rPr lang="ru-RU" dirty="0">
                <a:solidFill>
                  <a:schemeClr val="tx1"/>
                </a:solidFill>
              </a:rPr>
            </a:br>
            <a:r>
              <a:rPr lang="ru-RU" dirty="0">
                <a:solidFill>
                  <a:schemeClr val="tx1"/>
                </a:solidFill>
              </a:rPr>
              <a:t>Посмотрев в БК РФ, он не только для финансистов.</a:t>
            </a:r>
            <a:br>
              <a:rPr lang="ru-RU" dirty="0">
                <a:solidFill>
                  <a:schemeClr val="tx1"/>
                </a:solidFill>
              </a:rPr>
            </a:br>
            <a:r>
              <a:rPr lang="ru-RU" dirty="0">
                <a:solidFill>
                  <a:schemeClr val="tx1"/>
                </a:solidFill>
              </a:rPr>
              <a:t>Мы специально для тебя, </a:t>
            </a:r>
            <a:br>
              <a:rPr lang="ru-RU" dirty="0">
                <a:solidFill>
                  <a:schemeClr val="tx1"/>
                </a:solidFill>
              </a:rPr>
            </a:br>
            <a:r>
              <a:rPr lang="ru-RU" dirty="0">
                <a:solidFill>
                  <a:schemeClr val="tx1"/>
                </a:solidFill>
              </a:rPr>
              <a:t>Проведём ещё один урок любя</a:t>
            </a:r>
            <a:br>
              <a:rPr lang="ru-RU" dirty="0">
                <a:solidFill>
                  <a:schemeClr val="tx1"/>
                </a:solidFill>
              </a:rPr>
            </a:br>
            <a:r>
              <a:rPr lang="ru-RU" dirty="0">
                <a:solidFill>
                  <a:schemeClr val="tx1"/>
                </a:solidFill>
              </a:rPr>
              <a:t>По основным понятиям, </a:t>
            </a:r>
            <a:br>
              <a:rPr lang="ru-RU" dirty="0">
                <a:solidFill>
                  <a:schemeClr val="tx1"/>
                </a:solidFill>
              </a:rPr>
            </a:br>
            <a:r>
              <a:rPr lang="ru-RU" dirty="0">
                <a:solidFill>
                  <a:schemeClr val="tx1"/>
                </a:solidFill>
              </a:rPr>
              <a:t>Что не в силах все понять.</a:t>
            </a:r>
            <a:br>
              <a:rPr lang="ru-RU" dirty="0">
                <a:solidFill>
                  <a:schemeClr val="tx1"/>
                </a:solidFill>
              </a:rPr>
            </a:br>
            <a:r>
              <a:rPr lang="ru-RU" dirty="0">
                <a:solidFill>
                  <a:schemeClr val="tx1"/>
                </a:solidFill>
              </a:rPr>
              <a:t>Благодаря этому в остальном ты разберёшься сам,</a:t>
            </a:r>
            <a:br>
              <a:rPr lang="ru-RU" dirty="0">
                <a:solidFill>
                  <a:schemeClr val="tx1"/>
                </a:solidFill>
              </a:rPr>
            </a:br>
            <a:r>
              <a:rPr lang="ru-RU" dirty="0">
                <a:solidFill>
                  <a:schemeClr val="tx1"/>
                </a:solidFill>
              </a:rPr>
              <a:t>И не место тут слезам.</a:t>
            </a:r>
          </a:p>
        </p:txBody>
      </p:sp>
      <p:pic>
        <p:nvPicPr>
          <p:cNvPr id="5" name="Объект 4">
            <a:extLst>
              <a:ext uri="{FF2B5EF4-FFF2-40B4-BE49-F238E27FC236}">
                <a16:creationId xmlns:a16="http://schemas.microsoft.com/office/drawing/2014/main" id="{149A55C2-09FF-F046-8C71-F6CDE0B02D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90115" y="147371"/>
            <a:ext cx="4201886" cy="6710629"/>
          </a:xfrm>
        </p:spPr>
      </p:pic>
    </p:spTree>
    <p:extLst>
      <p:ext uri="{BB962C8B-B14F-4D97-AF65-F5344CB8AC3E}">
        <p14:creationId xmlns:p14="http://schemas.microsoft.com/office/powerpoint/2010/main" val="69295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Рисунок 17">
            <a:extLst>
              <a:ext uri="{FF2B5EF4-FFF2-40B4-BE49-F238E27FC236}">
                <a16:creationId xmlns:a16="http://schemas.microsoft.com/office/drawing/2014/main" id="{32EF800F-1CF6-C44F-973E-9761D6CE7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1657" y="0"/>
            <a:ext cx="8730343" cy="6700837"/>
          </a:xfrm>
          <a:prstGeom prst="rect">
            <a:avLst/>
          </a:prstGeom>
        </p:spPr>
      </p:pic>
      <p:sp>
        <p:nvSpPr>
          <p:cNvPr id="21" name="Пятно 2 20">
            <a:extLst>
              <a:ext uri="{FF2B5EF4-FFF2-40B4-BE49-F238E27FC236}">
                <a16:creationId xmlns:a16="http://schemas.microsoft.com/office/drawing/2014/main" id="{BBE136CE-6317-B24B-BADA-66D0991297DE}"/>
              </a:ext>
            </a:extLst>
          </p:cNvPr>
          <p:cNvSpPr/>
          <p:nvPr/>
        </p:nvSpPr>
        <p:spPr>
          <a:xfrm rot="21203660">
            <a:off x="-174171" y="-326571"/>
            <a:ext cx="6422571" cy="5551714"/>
          </a:xfrm>
          <a:prstGeom prst="irregularSeal2">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path path="circle">
              <a:fillToRect l="100000" t="100000"/>
            </a:path>
            <a:tileRect r="-100000" b="-10000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sz="3600" dirty="0">
              <a:solidFill>
                <a:schemeClr val="tx1"/>
              </a:solidFill>
            </a:endParaRPr>
          </a:p>
        </p:txBody>
      </p:sp>
      <p:sp>
        <p:nvSpPr>
          <p:cNvPr id="22" name="TextBox 21">
            <a:extLst>
              <a:ext uri="{FF2B5EF4-FFF2-40B4-BE49-F238E27FC236}">
                <a16:creationId xmlns:a16="http://schemas.microsoft.com/office/drawing/2014/main" id="{25E5D891-9D5F-4448-81A2-0C93062042FB}"/>
              </a:ext>
            </a:extLst>
          </p:cNvPr>
          <p:cNvSpPr txBox="1"/>
          <p:nvPr/>
        </p:nvSpPr>
        <p:spPr>
          <a:xfrm rot="18526547">
            <a:off x="587826" y="1941454"/>
            <a:ext cx="4071257" cy="1015663"/>
          </a:xfrm>
          <a:prstGeom prst="rect">
            <a:avLst/>
          </a:prstGeom>
          <a:noFill/>
        </p:spPr>
        <p:txBody>
          <a:bodyPr wrap="square" rtlCol="0">
            <a:spAutoFit/>
          </a:bodyPr>
          <a:lstStyle/>
          <a:p>
            <a:pPr algn="ctr"/>
            <a:r>
              <a:rPr lang="ru-RU" sz="6000" b="1" dirty="0">
                <a:solidFill>
                  <a:srgbClr val="FF0000"/>
                </a:solidFill>
              </a:rPr>
              <a:t>Поехали!</a:t>
            </a:r>
          </a:p>
        </p:txBody>
      </p:sp>
    </p:spTree>
    <p:extLst>
      <p:ext uri="{BB962C8B-B14F-4D97-AF65-F5344CB8AC3E}">
        <p14:creationId xmlns:p14="http://schemas.microsoft.com/office/powerpoint/2010/main" val="376367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anim calcmode="lin" valueType="num">
                                      <p:cBhvr>
                                        <p:cTn id="19" dur="10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22">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22">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AA1017-6ABE-444C-B198-786CC06E7AF0}"/>
              </a:ext>
            </a:extLst>
          </p:cNvPr>
          <p:cNvSpPr txBox="1"/>
          <p:nvPr/>
        </p:nvSpPr>
        <p:spPr>
          <a:xfrm>
            <a:off x="9993087" y="6291943"/>
            <a:ext cx="2198914" cy="566057"/>
          </a:xfrm>
          <a:prstGeom prst="rect">
            <a:avLst/>
          </a:prstGeom>
          <a:solidFill>
            <a:schemeClr val="bg1">
              <a:lumMod val="95000"/>
            </a:schemeClr>
          </a:solidFill>
        </p:spPr>
        <p:txBody>
          <a:bodyPr wrap="square" rtlCol="0">
            <a:spAutoFit/>
          </a:bodyPr>
          <a:lstStyle/>
          <a:p>
            <a:endParaRPr lang="ru-RU" dirty="0"/>
          </a:p>
        </p:txBody>
      </p:sp>
      <p:sp>
        <p:nvSpPr>
          <p:cNvPr id="7" name="TextBox 6">
            <a:extLst>
              <a:ext uri="{FF2B5EF4-FFF2-40B4-BE49-F238E27FC236}">
                <a16:creationId xmlns:a16="http://schemas.microsoft.com/office/drawing/2014/main" id="{F6F42675-2891-1F43-B95C-87779C302DC5}"/>
              </a:ext>
            </a:extLst>
          </p:cNvPr>
          <p:cNvSpPr txBox="1"/>
          <p:nvPr/>
        </p:nvSpPr>
        <p:spPr>
          <a:xfrm>
            <a:off x="-1" y="2"/>
            <a:ext cx="5050972" cy="1600438"/>
          </a:xfrm>
          <a:prstGeom prst="rect">
            <a:avLst/>
          </a:prstGeom>
          <a:solidFill>
            <a:schemeClr val="accent6">
              <a:lumMod val="40000"/>
              <a:lumOff val="60000"/>
            </a:schemeClr>
          </a:solidFill>
        </p:spPr>
        <p:txBody>
          <a:bodyPr wrap="square" rtlCol="0">
            <a:spAutoFit/>
          </a:bodyPr>
          <a:lstStyle/>
          <a:p>
            <a:r>
              <a:rPr lang="ru-RU" sz="2000" dirty="0"/>
              <a:t>Бюджетный кодекс помни везде и всегда </a:t>
            </a:r>
            <a:br>
              <a:rPr lang="ru-RU" sz="2000" dirty="0"/>
            </a:br>
            <a:r>
              <a:rPr lang="ru-RU" sz="2000" dirty="0"/>
              <a:t>Его изучать не </a:t>
            </a:r>
            <a:r>
              <a:rPr lang="ru-RU" sz="2000" dirty="0" err="1"/>
              <a:t>забываи</a:t>
            </a:r>
            <a:r>
              <a:rPr lang="ru-RU" sz="2000" dirty="0"/>
              <a:t>̆ никогда.</a:t>
            </a:r>
            <a:br>
              <a:rPr lang="ru-RU" sz="2000" dirty="0"/>
            </a:br>
            <a:r>
              <a:rPr lang="ru-RU" sz="2000" dirty="0"/>
              <a:t>Если ты хочешь хоть что-то понять, </a:t>
            </a:r>
            <a:br>
              <a:rPr lang="ru-RU" sz="2000" dirty="0"/>
            </a:br>
            <a:r>
              <a:rPr lang="ru-RU" sz="2000" dirty="0"/>
              <a:t>Законы страны поторопись изучать.</a:t>
            </a:r>
            <a:br>
              <a:rPr lang="ru-RU" dirty="0"/>
            </a:br>
            <a:endParaRPr lang="ru-RU" dirty="0"/>
          </a:p>
        </p:txBody>
      </p:sp>
      <p:sp>
        <p:nvSpPr>
          <p:cNvPr id="8" name="TextBox 7">
            <a:extLst>
              <a:ext uri="{FF2B5EF4-FFF2-40B4-BE49-F238E27FC236}">
                <a16:creationId xmlns:a16="http://schemas.microsoft.com/office/drawing/2014/main" id="{8FD77BB4-775C-B84E-8E64-01519F6BBA42}"/>
              </a:ext>
            </a:extLst>
          </p:cNvPr>
          <p:cNvSpPr txBox="1"/>
          <p:nvPr/>
        </p:nvSpPr>
        <p:spPr>
          <a:xfrm>
            <a:off x="5246914" y="6027003"/>
            <a:ext cx="6945087" cy="830997"/>
          </a:xfrm>
          <a:prstGeom prst="rect">
            <a:avLst/>
          </a:prstGeom>
          <a:solidFill>
            <a:schemeClr val="accent6">
              <a:lumMod val="40000"/>
              <a:lumOff val="60000"/>
            </a:schemeClr>
          </a:solidFill>
        </p:spPr>
        <p:txBody>
          <a:bodyPr wrap="square" rtlCol="0">
            <a:spAutoFit/>
          </a:bodyPr>
          <a:lstStyle/>
          <a:p>
            <a:r>
              <a:rPr lang="ru-RU" sz="2400" dirty="0"/>
              <a:t>Тогда ты поймёшь «Что?», «Зачем?», «Почему?»</a:t>
            </a:r>
            <a:br>
              <a:rPr lang="ru-RU" sz="2400" dirty="0"/>
            </a:br>
            <a:r>
              <a:rPr lang="ru-RU" sz="2400" dirty="0"/>
              <a:t>И никогда не будешь кричать «Никак не пойму!».</a:t>
            </a:r>
          </a:p>
        </p:txBody>
      </p:sp>
      <p:pic>
        <p:nvPicPr>
          <p:cNvPr id="3" name="Рисунок 2">
            <a:extLst>
              <a:ext uri="{FF2B5EF4-FFF2-40B4-BE49-F238E27FC236}">
                <a16:creationId xmlns:a16="http://schemas.microsoft.com/office/drawing/2014/main" id="{0CED88D1-9980-1B48-8D03-9918DF2F7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54734" y="3054043"/>
            <a:ext cx="2537267" cy="2972960"/>
          </a:xfrm>
          <a:prstGeom prst="rect">
            <a:avLst/>
          </a:prstGeom>
        </p:spPr>
      </p:pic>
    </p:spTree>
    <p:extLst>
      <p:ext uri="{BB962C8B-B14F-4D97-AF65-F5344CB8AC3E}">
        <p14:creationId xmlns:p14="http://schemas.microsoft.com/office/powerpoint/2010/main" val="122234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01F81734-76DC-D844-8476-01CEFA057F12}"/>
              </a:ext>
            </a:extLst>
          </p:cNvPr>
          <p:cNvPicPr>
            <a:picLocks noChangeAspect="1"/>
          </p:cNvPicPr>
          <p:nvPr/>
        </p:nvPicPr>
        <p:blipFill rotWithShape="1">
          <a:blip r:embed="rId2">
            <a:extLst>
              <a:ext uri="{28A0092B-C50C-407E-A947-70E740481C1C}">
                <a14:useLocalDpi xmlns:a14="http://schemas.microsoft.com/office/drawing/2010/main" val="0"/>
              </a:ext>
            </a:extLst>
          </a:blip>
          <a:srcRect t="12302"/>
          <a:stretch/>
        </p:blipFill>
        <p:spPr>
          <a:xfrm>
            <a:off x="3668485" y="0"/>
            <a:ext cx="8523515" cy="5888504"/>
          </a:xfrm>
          <a:prstGeom prst="rect">
            <a:avLst/>
          </a:prstGeom>
        </p:spPr>
      </p:pic>
      <p:sp>
        <p:nvSpPr>
          <p:cNvPr id="6" name="TextBox 5">
            <a:extLst>
              <a:ext uri="{FF2B5EF4-FFF2-40B4-BE49-F238E27FC236}">
                <a16:creationId xmlns:a16="http://schemas.microsoft.com/office/drawing/2014/main" id="{60742A6B-65C7-7842-87B5-06433D397243}"/>
              </a:ext>
            </a:extLst>
          </p:cNvPr>
          <p:cNvSpPr txBox="1"/>
          <p:nvPr/>
        </p:nvSpPr>
        <p:spPr>
          <a:xfrm>
            <a:off x="3820885" y="4919008"/>
            <a:ext cx="8371115" cy="1938992"/>
          </a:xfrm>
          <a:prstGeom prst="rect">
            <a:avLst/>
          </a:prstGeom>
          <a:solidFill>
            <a:schemeClr val="accent6">
              <a:lumMod val="40000"/>
              <a:lumOff val="60000"/>
            </a:schemeClr>
          </a:solidFill>
        </p:spPr>
        <p:txBody>
          <a:bodyPr wrap="square" rtlCol="0">
            <a:spAutoFit/>
          </a:bodyPr>
          <a:lstStyle/>
          <a:p>
            <a:pPr algn="ctr"/>
            <a:r>
              <a:rPr lang="ru-RU" sz="2000" b="1" i="1" dirty="0"/>
              <a:t>Слово «бюджет» произошло от слова «кошелек», </a:t>
            </a:r>
            <a:br>
              <a:rPr lang="ru-RU" sz="2000" b="1" i="1" dirty="0"/>
            </a:br>
            <a:r>
              <a:rPr lang="ru-RU" sz="2000" b="1" i="1" dirty="0"/>
              <a:t>Со старо-нормандского это значит: </a:t>
            </a:r>
            <a:r>
              <a:rPr lang="ru-RU" sz="2000" b="1" i="1" dirty="0">
                <a:solidFill>
                  <a:srgbClr val="FF0000"/>
                </a:solidFill>
              </a:rPr>
              <a:t>«с деньгами мешок».</a:t>
            </a:r>
            <a:r>
              <a:rPr lang="ru-RU" sz="2000" b="1" i="1" dirty="0"/>
              <a:t> </a:t>
            </a:r>
            <a:br>
              <a:rPr lang="ru-RU" sz="2000" b="1" i="1" dirty="0"/>
            </a:br>
            <a:r>
              <a:rPr lang="ru-RU" sz="2000" b="1" i="1" dirty="0"/>
              <a:t>Доходы и расходы его составляют,</a:t>
            </a:r>
            <a:br>
              <a:rPr lang="ru-RU" sz="2000" b="1" i="1" dirty="0"/>
            </a:br>
            <a:r>
              <a:rPr lang="ru-RU" sz="2000" b="1" i="1" dirty="0"/>
              <a:t>Основой основ они выступают.</a:t>
            </a:r>
            <a:br>
              <a:rPr lang="ru-RU" sz="2000" b="1" i="1" dirty="0"/>
            </a:br>
            <a:r>
              <a:rPr lang="ru-RU" sz="2000" b="1" i="1" dirty="0"/>
              <a:t>Бюджет предназначен для финансового обеспечения</a:t>
            </a:r>
            <a:br>
              <a:rPr lang="ru-RU" sz="2000" b="1" i="1" dirty="0"/>
            </a:br>
            <a:r>
              <a:rPr lang="ru-RU" sz="2000" b="1" i="1" dirty="0"/>
              <a:t>Функций государства и местного самоуправления.</a:t>
            </a:r>
          </a:p>
        </p:txBody>
      </p:sp>
      <p:sp>
        <p:nvSpPr>
          <p:cNvPr id="2" name="TextBox 1">
            <a:extLst>
              <a:ext uri="{FF2B5EF4-FFF2-40B4-BE49-F238E27FC236}">
                <a16:creationId xmlns:a16="http://schemas.microsoft.com/office/drawing/2014/main" id="{542FBAF8-9FCE-194B-8D70-456EA86B97A6}"/>
              </a:ext>
            </a:extLst>
          </p:cNvPr>
          <p:cNvSpPr txBox="1"/>
          <p:nvPr/>
        </p:nvSpPr>
        <p:spPr>
          <a:xfrm>
            <a:off x="0" y="2333685"/>
            <a:ext cx="3820885" cy="2585323"/>
          </a:xfrm>
          <a:prstGeom prst="rect">
            <a:avLst/>
          </a:prstGeom>
          <a:solidFill>
            <a:schemeClr val="accent6">
              <a:lumMod val="40000"/>
              <a:lumOff val="60000"/>
            </a:schemeClr>
          </a:solidFill>
        </p:spPr>
        <p:txBody>
          <a:bodyPr wrap="square" rtlCol="0">
            <a:spAutoFit/>
          </a:bodyPr>
          <a:lstStyle/>
          <a:p>
            <a:pPr marL="285750" indent="-285750">
              <a:buFont typeface="Wingdings" pitchFamily="2" charset="2"/>
              <a:buChar char="Ø"/>
            </a:pPr>
            <a:r>
              <a:rPr lang="ru-RU" b="1" dirty="0"/>
              <a:t>Бюджетный кодекс Российской Федерации</a:t>
            </a:r>
            <a:r>
              <a:rPr lang="ru-RU" b="1" dirty="0">
                <a:sym typeface="Wingdings" pitchFamily="2" charset="2"/>
              </a:rPr>
              <a:t> (ст.6):</a:t>
            </a:r>
          </a:p>
          <a:p>
            <a:pPr marL="285750" indent="-285750">
              <a:buFont typeface="Wingdings" pitchFamily="2" charset="2"/>
              <a:buChar char="Ø"/>
            </a:pPr>
            <a:r>
              <a:rPr lang="ru-RU" b="1" dirty="0"/>
              <a:t>Бюджет </a:t>
            </a:r>
            <a:r>
              <a:rPr lang="ru-RU" dirty="0"/>
              <a:t>-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endParaRPr lang="ru-RU" dirty="0">
              <a:sym typeface="Wingdings" pitchFamily="2" charset="2"/>
            </a:endParaRPr>
          </a:p>
          <a:p>
            <a:endParaRPr lang="ru-RU" dirty="0"/>
          </a:p>
        </p:txBody>
      </p:sp>
      <p:pic>
        <p:nvPicPr>
          <p:cNvPr id="4" name="Рисунок 3">
            <a:extLst>
              <a:ext uri="{FF2B5EF4-FFF2-40B4-BE49-F238E27FC236}">
                <a16:creationId xmlns:a16="http://schemas.microsoft.com/office/drawing/2014/main" id="{F45E79ED-AEDC-4746-BCF8-A68992C11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6515" y="69456"/>
            <a:ext cx="2525485" cy="2264229"/>
          </a:xfrm>
          <a:prstGeom prst="rect">
            <a:avLst/>
          </a:prstGeom>
        </p:spPr>
      </p:pic>
      <p:pic>
        <p:nvPicPr>
          <p:cNvPr id="9" name="Рисунок 8">
            <a:extLst>
              <a:ext uri="{FF2B5EF4-FFF2-40B4-BE49-F238E27FC236}">
                <a16:creationId xmlns:a16="http://schemas.microsoft.com/office/drawing/2014/main" id="{0D8FFAFA-DEF3-1D42-8FD7-3DD42630C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608" y="5031254"/>
            <a:ext cx="2743200" cy="1714500"/>
          </a:xfrm>
          <a:prstGeom prst="rect">
            <a:avLst/>
          </a:prstGeom>
        </p:spPr>
      </p:pic>
      <p:pic>
        <p:nvPicPr>
          <p:cNvPr id="11" name="Рисунок 10">
            <a:extLst>
              <a:ext uri="{FF2B5EF4-FFF2-40B4-BE49-F238E27FC236}">
                <a16:creationId xmlns:a16="http://schemas.microsoft.com/office/drawing/2014/main" id="{C3728530-1F79-674E-A58D-893804B4FC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0699" y="0"/>
            <a:ext cx="2030186" cy="2135925"/>
          </a:xfrm>
          <a:prstGeom prst="rect">
            <a:avLst/>
          </a:prstGeom>
        </p:spPr>
      </p:pic>
    </p:spTree>
    <p:extLst>
      <p:ext uri="{BB962C8B-B14F-4D97-AF65-F5344CB8AC3E}">
        <p14:creationId xmlns:p14="http://schemas.microsoft.com/office/powerpoint/2010/main" val="219804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ppt_y</p:attrName>
                                        </p:attrNameLst>
                                      </p:cBhvr>
                                      <p:tavLst>
                                        <p:tav tm="0">
                                          <p:val>
                                            <p:strVal val="#ppt_y+#ppt_h*1.125000"/>
                                          </p:val>
                                        </p:tav>
                                        <p:tav tm="100000">
                                          <p:val>
                                            <p:strVal val="#ppt_y"/>
                                          </p:val>
                                        </p:tav>
                                      </p:tavLst>
                                    </p:anim>
                                    <p:animEffect transition="in" filter="wipe(up)">
                                      <p:cBhvr>
                                        <p:cTn id="24" dur="500"/>
                                        <p:tgtEl>
                                          <p:spTgt spid="11"/>
                                        </p:tgtEl>
                                      </p:cBhvr>
                                    </p:animEffect>
                                  </p:childTnLst>
                                </p:cTn>
                              </p:par>
                              <p:par>
                                <p:cTn id="25" presetID="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9C2722-4FC7-4145-B6AC-B414CB622C67}"/>
              </a:ext>
            </a:extLst>
          </p:cNvPr>
          <p:cNvSpPr txBox="1"/>
          <p:nvPr/>
        </p:nvSpPr>
        <p:spPr>
          <a:xfrm>
            <a:off x="1632857" y="1071571"/>
            <a:ext cx="8577943" cy="3108543"/>
          </a:xfrm>
          <a:prstGeom prst="rect">
            <a:avLst/>
          </a:prstGeom>
          <a:noFill/>
        </p:spPr>
        <p:txBody>
          <a:bodyPr wrap="square" rtlCol="0">
            <a:spAutoFit/>
          </a:bodyPr>
          <a:lstStyle/>
          <a:p>
            <a:pPr algn="ctr"/>
            <a:r>
              <a:rPr lang="ru-RU" sz="2800" b="1" i="1" dirty="0">
                <a:solidFill>
                  <a:srgbClr val="C00000"/>
                </a:solidFill>
              </a:rPr>
              <a:t>Консолидированный бюджет нам очень интересен,</a:t>
            </a:r>
            <a:br>
              <a:rPr lang="ru-RU" sz="2800" b="1" i="1" dirty="0">
                <a:solidFill>
                  <a:srgbClr val="C00000"/>
                </a:solidFill>
              </a:rPr>
            </a:br>
            <a:r>
              <a:rPr lang="ru-RU" sz="2800" b="1" i="1" dirty="0">
                <a:solidFill>
                  <a:srgbClr val="C00000"/>
                </a:solidFill>
              </a:rPr>
              <a:t>Потому что для анализа бюджетно-финансовой политики он полезен. </a:t>
            </a:r>
            <a:br>
              <a:rPr lang="ru-RU" sz="2800" b="1" i="1" dirty="0">
                <a:solidFill>
                  <a:srgbClr val="C00000"/>
                </a:solidFill>
              </a:rPr>
            </a:br>
            <a:r>
              <a:rPr lang="ru-RU" sz="2800" b="1" i="1" dirty="0">
                <a:solidFill>
                  <a:srgbClr val="C00000"/>
                </a:solidFill>
              </a:rPr>
              <a:t>В нем отсутствует государственных внебюджетных фондов бюджеты,</a:t>
            </a:r>
          </a:p>
          <a:p>
            <a:pPr algn="ctr"/>
            <a:r>
              <a:rPr lang="ru-RU" sz="2800" b="1" i="1" dirty="0">
                <a:solidFill>
                  <a:srgbClr val="C00000"/>
                </a:solidFill>
              </a:rPr>
              <a:t>А информация о его исполнении не таит в себе секреты.</a:t>
            </a:r>
          </a:p>
        </p:txBody>
      </p:sp>
      <p:sp>
        <p:nvSpPr>
          <p:cNvPr id="3" name="TextBox 2">
            <a:extLst>
              <a:ext uri="{FF2B5EF4-FFF2-40B4-BE49-F238E27FC236}">
                <a16:creationId xmlns:a16="http://schemas.microsoft.com/office/drawing/2014/main" id="{AB1DEC73-DE61-9049-8D69-00C0631CDD48}"/>
              </a:ext>
            </a:extLst>
          </p:cNvPr>
          <p:cNvSpPr txBox="1"/>
          <p:nvPr/>
        </p:nvSpPr>
        <p:spPr>
          <a:xfrm>
            <a:off x="1458686" y="4180114"/>
            <a:ext cx="8490857" cy="1477328"/>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 (ст. 6):</a:t>
            </a:r>
          </a:p>
          <a:p>
            <a:pPr marL="285750" indent="-285750">
              <a:buFont typeface="Wingdings" pitchFamily="2" charset="2"/>
              <a:buChar char="Ø"/>
            </a:pPr>
            <a:r>
              <a:rPr lang="ru-RU" b="1" dirty="0"/>
              <a:t>Консолидированный бюджет</a:t>
            </a:r>
            <a:r>
              <a:rPr lang="ru-RU" dirty="0"/>
              <a:t> - свод бюджетов бюджетной системы Российской Федерации на соответствующей территории (за исключением бюджетов государственных внебюджетных фондов) без учета межбюджетных трансфертов между этими бюджетами.</a:t>
            </a:r>
          </a:p>
        </p:txBody>
      </p:sp>
    </p:spTree>
    <p:extLst>
      <p:ext uri="{BB962C8B-B14F-4D97-AF65-F5344CB8AC3E}">
        <p14:creationId xmlns:p14="http://schemas.microsoft.com/office/powerpoint/2010/main" val="121329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p:cTn id="11"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2" dur="500" fill="hold"/>
                                        <p:tgtEl>
                                          <p:spTgt spid="2">
                                            <p:txEl>
                                              <p:pRg st="1" end="1"/>
                                            </p:txEl>
                                          </p:spTgt>
                                        </p:tgtEl>
                                        <p:attrNameLst>
                                          <p:attrName>ppt_h</p:attrName>
                                        </p:attrNameLst>
                                      </p:cBhvr>
                                      <p:tavLst>
                                        <p:tav tm="0">
                                          <p:val>
                                            <p:strVal val="#ppt_h"/>
                                          </p:val>
                                        </p:tav>
                                        <p:tav tm="100000">
                                          <p:val>
                                            <p:strVal val="#ppt_h"/>
                                          </p:val>
                                        </p:tav>
                                      </p:tavLst>
                                    </p:anim>
                                  </p:childTnLst>
                                </p:cTn>
                              </p:par>
                            </p:childTnLst>
                          </p:cTn>
                        </p:par>
                        <p:par>
                          <p:cTn id="13" fill="hold">
                            <p:stCondLst>
                              <p:cond delay="500"/>
                            </p:stCondLst>
                            <p:childTnLst>
                              <p:par>
                                <p:cTn id="14" presetID="31"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 calcmode="lin" valueType="num">
                                      <p:cBhvr>
                                        <p:cTn id="18" dur="1000" fill="hold"/>
                                        <p:tgtEl>
                                          <p:spTgt spid="3"/>
                                        </p:tgtEl>
                                        <p:attrNameLst>
                                          <p:attrName>style.rotation</p:attrName>
                                        </p:attrNameLst>
                                      </p:cBhvr>
                                      <p:tavLst>
                                        <p:tav tm="0">
                                          <p:val>
                                            <p:fltVal val="90"/>
                                          </p:val>
                                        </p:tav>
                                        <p:tav tm="100000">
                                          <p:val>
                                            <p:fltVal val="0"/>
                                          </p:val>
                                        </p:tav>
                                      </p:tavLst>
                                    </p:anim>
                                    <p:animEffect transition="in" filter="fade">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DE6B5D5-EF53-8642-AEA1-EC424AA8C34F}"/>
              </a:ext>
            </a:extLst>
          </p:cNvPr>
          <p:cNvSpPr>
            <a:spLocks noGrp="1"/>
          </p:cNvSpPr>
          <p:nvPr>
            <p:ph idx="1"/>
          </p:nvPr>
        </p:nvSpPr>
        <p:spPr>
          <a:xfrm>
            <a:off x="0" y="239485"/>
            <a:ext cx="11244944" cy="2699658"/>
          </a:xfrm>
        </p:spPr>
        <p:txBody>
          <a:bodyPr>
            <a:normAutofit fontScale="92500"/>
          </a:bodyPr>
          <a:lstStyle/>
          <a:p>
            <a:pPr marL="0" indent="0" algn="ctr">
              <a:buNone/>
            </a:pPr>
            <a:r>
              <a:rPr lang="ru-RU" sz="3200" b="1" i="1" dirty="0">
                <a:solidFill>
                  <a:schemeClr val="accent6">
                    <a:lumMod val="75000"/>
                  </a:schemeClr>
                </a:solidFill>
              </a:rPr>
              <a:t>Все бюджеты дружно собрались,</a:t>
            </a:r>
            <a:br>
              <a:rPr lang="ru-RU" sz="3200" b="1" i="1" dirty="0">
                <a:solidFill>
                  <a:schemeClr val="accent6">
                    <a:lumMod val="75000"/>
                  </a:schemeClr>
                </a:solidFill>
              </a:rPr>
            </a:br>
            <a:r>
              <a:rPr lang="ru-RU" sz="3200" b="1" i="1" dirty="0">
                <a:solidFill>
                  <a:schemeClr val="accent6">
                    <a:lumMod val="75000"/>
                  </a:schemeClr>
                </a:solidFill>
              </a:rPr>
              <a:t>Внебюджетные фонды тоже присоединились.</a:t>
            </a:r>
            <a:br>
              <a:rPr lang="ru-RU" sz="3200" b="1" i="1" dirty="0">
                <a:solidFill>
                  <a:schemeClr val="accent6">
                    <a:lumMod val="75000"/>
                  </a:schemeClr>
                </a:solidFill>
              </a:rPr>
            </a:br>
            <a:r>
              <a:rPr lang="ru-RU" sz="3200" b="1" i="1" dirty="0">
                <a:solidFill>
                  <a:schemeClr val="accent6">
                    <a:lumMod val="75000"/>
                  </a:schemeClr>
                </a:solidFill>
              </a:rPr>
              <a:t>Встали со всеми в один ряд,</a:t>
            </a:r>
            <a:br>
              <a:rPr lang="ru-RU" sz="3200" b="1" i="1" dirty="0">
                <a:solidFill>
                  <a:schemeClr val="accent6">
                    <a:lumMod val="75000"/>
                  </a:schemeClr>
                </a:solidFill>
              </a:rPr>
            </a:br>
            <a:r>
              <a:rPr lang="ru-RU" sz="3200" b="1" i="1" dirty="0">
                <a:solidFill>
                  <a:schemeClr val="accent6">
                    <a:lumMod val="75000"/>
                  </a:schemeClr>
                </a:solidFill>
              </a:rPr>
              <a:t>После всех их утвердят.</a:t>
            </a:r>
            <a:br>
              <a:rPr lang="ru-RU" sz="3200" b="1" i="1" dirty="0">
                <a:solidFill>
                  <a:schemeClr val="accent6">
                    <a:lumMod val="75000"/>
                  </a:schemeClr>
                </a:solidFill>
              </a:rPr>
            </a:br>
            <a:r>
              <a:rPr lang="ru-RU" sz="3200" b="1" i="1" dirty="0">
                <a:solidFill>
                  <a:schemeClr val="accent6">
                    <a:lumMod val="75000"/>
                  </a:schemeClr>
                </a:solidFill>
              </a:rPr>
              <a:t>Экономические отношения пусть основою им служат,</a:t>
            </a:r>
            <a:br>
              <a:rPr lang="ru-RU" sz="3200" b="1" i="1" dirty="0">
                <a:solidFill>
                  <a:schemeClr val="accent6">
                    <a:lumMod val="75000"/>
                  </a:schemeClr>
                </a:solidFill>
              </a:rPr>
            </a:br>
            <a:r>
              <a:rPr lang="ru-RU" sz="3200" b="1" i="1" dirty="0">
                <a:solidFill>
                  <a:schemeClr val="accent6">
                    <a:lumMod val="75000"/>
                  </a:schemeClr>
                </a:solidFill>
              </a:rPr>
              <a:t>А государственное устройство всю структуру тут улучшит.</a:t>
            </a:r>
          </a:p>
        </p:txBody>
      </p:sp>
      <p:sp>
        <p:nvSpPr>
          <p:cNvPr id="5" name="TextBox 4">
            <a:extLst>
              <a:ext uri="{FF2B5EF4-FFF2-40B4-BE49-F238E27FC236}">
                <a16:creationId xmlns:a16="http://schemas.microsoft.com/office/drawing/2014/main" id="{11F5980E-443E-C147-96A6-B44D809A54F7}"/>
              </a:ext>
            </a:extLst>
          </p:cNvPr>
          <p:cNvSpPr txBox="1"/>
          <p:nvPr/>
        </p:nvSpPr>
        <p:spPr>
          <a:xfrm>
            <a:off x="239486" y="4005942"/>
            <a:ext cx="7815943" cy="2031325"/>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 (ст. 6):</a:t>
            </a:r>
          </a:p>
          <a:p>
            <a:pPr marL="285750" indent="-285750">
              <a:buFont typeface="Wingdings" pitchFamily="2" charset="2"/>
              <a:buChar char="Ø"/>
            </a:pPr>
            <a:r>
              <a:rPr lang="ru-RU" b="1" dirty="0"/>
              <a:t>Бюджетная система Российской Федерации </a:t>
            </a:r>
            <a:r>
              <a:rPr lang="ru-RU" dirty="0"/>
              <a:t>- основанная на экономических отношениях и государственном устройстве Российской Федерации, регулируемая законодательством Российской Федерации совокупность федерального бюджета, бюджетов субъектов Российской Федерации, местных бюджетов и бюджетов государственных внебюджетных фондов.</a:t>
            </a:r>
          </a:p>
        </p:txBody>
      </p:sp>
    </p:spTree>
    <p:extLst>
      <p:ext uri="{BB962C8B-B14F-4D97-AF65-F5344CB8AC3E}">
        <p14:creationId xmlns:p14="http://schemas.microsoft.com/office/powerpoint/2010/main" val="238893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8D99B1-C4C1-A647-A293-44398C212B71}"/>
              </a:ext>
            </a:extLst>
          </p:cNvPr>
          <p:cNvSpPr txBox="1"/>
          <p:nvPr/>
        </p:nvSpPr>
        <p:spPr>
          <a:xfrm>
            <a:off x="1262741" y="569415"/>
            <a:ext cx="10668001" cy="3785652"/>
          </a:xfrm>
          <a:prstGeom prst="rect">
            <a:avLst/>
          </a:prstGeom>
          <a:noFill/>
        </p:spPr>
        <p:txBody>
          <a:bodyPr wrap="square" rtlCol="0">
            <a:spAutoFit/>
          </a:bodyPr>
          <a:lstStyle/>
          <a:p>
            <a:pPr algn="r"/>
            <a:r>
              <a:rPr lang="ru-RU" sz="2400" b="1" i="1" dirty="0">
                <a:solidFill>
                  <a:srgbClr val="002060"/>
                </a:solidFill>
              </a:rPr>
              <a:t>Бюджетный процесс регламентируется законодательством РФ</a:t>
            </a:r>
            <a:br>
              <a:rPr lang="ru-RU" sz="2400" b="1" i="1" dirty="0">
                <a:solidFill>
                  <a:srgbClr val="002060"/>
                </a:solidFill>
              </a:rPr>
            </a:br>
            <a:r>
              <a:rPr lang="ru-RU" sz="2400" b="1" i="1" dirty="0">
                <a:solidFill>
                  <a:srgbClr val="002060"/>
                </a:solidFill>
              </a:rPr>
              <a:t>Наказуем в нем любой грех.</a:t>
            </a:r>
            <a:br>
              <a:rPr lang="ru-RU" sz="2400" b="1" i="1" dirty="0">
                <a:solidFill>
                  <a:srgbClr val="002060"/>
                </a:solidFill>
              </a:rPr>
            </a:br>
            <a:r>
              <a:rPr lang="ru-RU" sz="2400" b="1" i="1" dirty="0">
                <a:solidFill>
                  <a:srgbClr val="002060"/>
                </a:solidFill>
              </a:rPr>
              <a:t>Ведь есть стадии бюджетного процесса:</a:t>
            </a:r>
            <a:br>
              <a:rPr lang="ru-RU" sz="2400" b="1" i="1" dirty="0">
                <a:solidFill>
                  <a:srgbClr val="002060"/>
                </a:solidFill>
              </a:rPr>
            </a:br>
            <a:r>
              <a:rPr lang="ru-RU" sz="2400" b="1" i="1" dirty="0">
                <a:solidFill>
                  <a:srgbClr val="002060"/>
                </a:solidFill>
              </a:rPr>
              <a:t>Составление, утверждение и исполнение,</a:t>
            </a:r>
            <a:br>
              <a:rPr lang="ru-RU" sz="2400" b="1" i="1" dirty="0">
                <a:solidFill>
                  <a:srgbClr val="002060"/>
                </a:solidFill>
              </a:rPr>
            </a:br>
            <a:r>
              <a:rPr lang="ru-RU" sz="2400" b="1" i="1" dirty="0">
                <a:solidFill>
                  <a:srgbClr val="002060"/>
                </a:solidFill>
              </a:rPr>
              <a:t>И что бы нам достичь прогресса </a:t>
            </a:r>
            <a:br>
              <a:rPr lang="ru-RU" sz="2400" b="1" i="1" dirty="0">
                <a:solidFill>
                  <a:srgbClr val="002060"/>
                </a:solidFill>
              </a:rPr>
            </a:br>
            <a:r>
              <a:rPr lang="ru-RU" sz="2400" b="1" i="1" dirty="0">
                <a:solidFill>
                  <a:srgbClr val="002060"/>
                </a:solidFill>
              </a:rPr>
              <a:t>Осуществляется контроль за его исполнением. </a:t>
            </a:r>
            <a:br>
              <a:rPr lang="ru-RU" sz="2400" b="1" i="1" dirty="0">
                <a:solidFill>
                  <a:srgbClr val="002060"/>
                </a:solidFill>
              </a:rPr>
            </a:br>
            <a:r>
              <a:rPr lang="ru-RU" sz="2400" b="1" i="1" dirty="0">
                <a:solidFill>
                  <a:srgbClr val="002060"/>
                </a:solidFill>
              </a:rPr>
              <a:t>И так за годом год,</a:t>
            </a:r>
            <a:br>
              <a:rPr lang="ru-RU" sz="2400" b="1" i="1" dirty="0">
                <a:solidFill>
                  <a:srgbClr val="002060"/>
                </a:solidFill>
              </a:rPr>
            </a:br>
            <a:r>
              <a:rPr lang="ru-RU" sz="2400" b="1" i="1" dirty="0">
                <a:solidFill>
                  <a:srgbClr val="002060"/>
                </a:solidFill>
              </a:rPr>
              <a:t>Процесс неразрывно с контролем идет.</a:t>
            </a:r>
            <a:br>
              <a:rPr lang="ru-RU" sz="2400" b="1" i="1" dirty="0">
                <a:solidFill>
                  <a:srgbClr val="002060"/>
                </a:solidFill>
              </a:rPr>
            </a:br>
            <a:r>
              <a:rPr lang="ru-RU" sz="2400" b="1" i="1" dirty="0">
                <a:solidFill>
                  <a:srgbClr val="002060"/>
                </a:solidFill>
              </a:rPr>
              <a:t>Рассматривается и утверждается бюджетная отчетность, </a:t>
            </a:r>
            <a:br>
              <a:rPr lang="ru-RU" sz="2400" b="1" i="1" dirty="0">
                <a:solidFill>
                  <a:srgbClr val="002060"/>
                </a:solidFill>
              </a:rPr>
            </a:br>
            <a:r>
              <a:rPr lang="ru-RU" sz="2400" b="1" i="1" dirty="0">
                <a:solidFill>
                  <a:srgbClr val="002060"/>
                </a:solidFill>
              </a:rPr>
              <a:t>Нельзя вносить в бюджетный процесс беззаботность.</a:t>
            </a:r>
          </a:p>
        </p:txBody>
      </p:sp>
      <p:sp>
        <p:nvSpPr>
          <p:cNvPr id="2" name="TextBox 1">
            <a:extLst>
              <a:ext uri="{FF2B5EF4-FFF2-40B4-BE49-F238E27FC236}">
                <a16:creationId xmlns:a16="http://schemas.microsoft.com/office/drawing/2014/main" id="{C3F61F96-D755-2649-BB09-7881CEA557AB}"/>
              </a:ext>
            </a:extLst>
          </p:cNvPr>
          <p:cNvSpPr txBox="1"/>
          <p:nvPr/>
        </p:nvSpPr>
        <p:spPr>
          <a:xfrm>
            <a:off x="0" y="4550229"/>
            <a:ext cx="9862457" cy="2031325"/>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 (ст.6):</a:t>
            </a:r>
          </a:p>
          <a:p>
            <a:pPr marL="285750" indent="-285750">
              <a:buFont typeface="Wingdings" pitchFamily="2" charset="2"/>
              <a:buChar char="Ø"/>
            </a:pPr>
            <a:r>
              <a:rPr lang="ru-RU" b="1" dirty="0"/>
              <a:t>Бюджетный процесс </a:t>
            </a:r>
            <a:r>
              <a:rPr lang="ru-RU" dirty="0"/>
              <a:t>- регламентируемая законодательством Российской Федерации деятельность органов государственной власти, органов местного самоуправления и иных участников бюджетного процесса по составлению и рассмотрению проектов бюджетов, утверждению и исполнению бюджетов, контролю за их исполнением, осуществлению бюджетного учета, составлению, внешней проверке, рассмотрению и утверждению бюджетной отчетности.</a:t>
            </a:r>
          </a:p>
        </p:txBody>
      </p:sp>
      <p:pic>
        <p:nvPicPr>
          <p:cNvPr id="5" name="Рисунок 4">
            <a:extLst>
              <a:ext uri="{FF2B5EF4-FFF2-40B4-BE49-F238E27FC236}">
                <a16:creationId xmlns:a16="http://schemas.microsoft.com/office/drawing/2014/main" id="{451BD54A-3573-C14A-B450-4931DADEC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53521">
            <a:off x="152399" y="732207"/>
            <a:ext cx="3584929" cy="3289173"/>
          </a:xfrm>
          <a:prstGeom prst="rect">
            <a:avLst/>
          </a:prstGeom>
        </p:spPr>
      </p:pic>
      <p:pic>
        <p:nvPicPr>
          <p:cNvPr id="7" name="Рисунок 6">
            <a:extLst>
              <a:ext uri="{FF2B5EF4-FFF2-40B4-BE49-F238E27FC236}">
                <a16:creationId xmlns:a16="http://schemas.microsoft.com/office/drawing/2014/main" id="{6A5B3B37-F0E6-504D-AF8A-5C4083594E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15862">
            <a:off x="8918087" y="4849449"/>
            <a:ext cx="3102196" cy="1985405"/>
          </a:xfrm>
          <a:prstGeom prst="rect">
            <a:avLst/>
          </a:prstGeom>
        </p:spPr>
      </p:pic>
    </p:spTree>
    <p:extLst>
      <p:ext uri="{BB962C8B-B14F-4D97-AF65-F5344CB8AC3E}">
        <p14:creationId xmlns:p14="http://schemas.microsoft.com/office/powerpoint/2010/main" val="410669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3"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
                                        <p:tgtEl>
                                          <p:spTgt spid="7"/>
                                        </p:tgtEl>
                                      </p:cBhvr>
                                    </p:animEffect>
                                    <p:anim calcmode="lin" valueType="num">
                                      <p:cBhvr>
                                        <p:cTn id="26" dur="400" fill="hold"/>
                                        <p:tgtEl>
                                          <p:spTgt spid="7"/>
                                        </p:tgtEl>
                                        <p:attrNameLst>
                                          <p:attrName>ppt_x</p:attrName>
                                        </p:attrNameLst>
                                      </p:cBhvr>
                                      <p:tavLst>
                                        <p:tav tm="0">
                                          <p:val>
                                            <p:strVal val="#ppt_x"/>
                                          </p:val>
                                        </p:tav>
                                        <p:tav tm="100000">
                                          <p:val>
                                            <p:strVal val="#ppt_x"/>
                                          </p:val>
                                        </p:tav>
                                      </p:tavLst>
                                    </p:anim>
                                    <p:anim calcmode="lin" valueType="num">
                                      <p:cBhvr>
                                        <p:cTn id="27" dur="400" fill="hold"/>
                                        <p:tgtEl>
                                          <p:spTgt spid="7"/>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B90CAE7-46F4-AC40-A82E-40C70CAE310F}"/>
              </a:ext>
            </a:extLst>
          </p:cNvPr>
          <p:cNvSpPr>
            <a:spLocks noGrp="1"/>
          </p:cNvSpPr>
          <p:nvPr>
            <p:ph idx="1"/>
          </p:nvPr>
        </p:nvSpPr>
        <p:spPr>
          <a:xfrm>
            <a:off x="195941" y="135286"/>
            <a:ext cx="6683830" cy="4027715"/>
          </a:xfrm>
        </p:spPr>
        <p:txBody>
          <a:bodyPr>
            <a:normAutofit fontScale="92500" lnSpcReduction="10000"/>
          </a:bodyPr>
          <a:lstStyle/>
          <a:p>
            <a:pPr marL="0" indent="0">
              <a:buNone/>
            </a:pPr>
            <a:r>
              <a:rPr lang="ru-RU" sz="3200" b="1" i="1" dirty="0"/>
              <a:t>Кто в нужде бывал не раз,</a:t>
            </a:r>
            <a:br>
              <a:rPr lang="ru-RU" sz="3200" b="1" i="1" dirty="0"/>
            </a:br>
            <a:r>
              <a:rPr lang="ru-RU" sz="3200" b="1" i="1" dirty="0"/>
              <a:t>Тот поймет в чем смысл фраз.</a:t>
            </a:r>
            <a:br>
              <a:rPr lang="ru-RU" sz="3200" b="1" i="1" dirty="0"/>
            </a:br>
            <a:r>
              <a:rPr lang="ru-RU" sz="3200" b="1" i="1" dirty="0"/>
              <a:t>Если вдруг бюджет в беде </a:t>
            </a:r>
            <a:br>
              <a:rPr lang="ru-RU" sz="3200" b="1" i="1" dirty="0"/>
            </a:br>
            <a:r>
              <a:rPr lang="ru-RU" sz="3200" b="1" i="1" dirty="0"/>
              <a:t>Денег наших нет нигде -</a:t>
            </a:r>
            <a:br>
              <a:rPr lang="ru-RU" sz="3200" b="1" i="1" dirty="0"/>
            </a:br>
            <a:r>
              <a:rPr lang="ru-RU" sz="3200" b="1" i="1" dirty="0"/>
              <a:t>Попроси бюджет другой</a:t>
            </a:r>
            <a:br>
              <a:rPr lang="ru-RU" sz="3200" b="1" i="1" dirty="0"/>
            </a:br>
            <a:r>
              <a:rPr lang="ru-RU" sz="3200" b="1" i="1" dirty="0"/>
              <a:t>Дать деньжат на день с лихвой.</a:t>
            </a:r>
            <a:br>
              <a:rPr lang="ru-RU" sz="3200" b="1" i="1" dirty="0"/>
            </a:br>
            <a:r>
              <a:rPr lang="ru-RU" sz="3200" b="1" i="1" dirty="0"/>
              <a:t>Только помни, дорогой,</a:t>
            </a:r>
            <a:br>
              <a:rPr lang="ru-RU" sz="3200" b="1" i="1" dirty="0"/>
            </a:br>
            <a:r>
              <a:rPr lang="ru-RU" sz="3200" b="1" i="1" dirty="0"/>
              <a:t>Что характер долговой:</a:t>
            </a:r>
            <a:br>
              <a:rPr lang="ru-RU" sz="3200" b="1" i="1" dirty="0"/>
            </a:br>
            <a:r>
              <a:rPr lang="ru-RU" sz="3200" b="1" i="1" dirty="0"/>
              <a:t>Платный он, возвратный, срочный, </a:t>
            </a:r>
            <a:br>
              <a:rPr lang="ru-RU" sz="3200" b="1" i="1" dirty="0"/>
            </a:br>
            <a:r>
              <a:rPr lang="ru-RU" sz="3200" b="1" i="1" dirty="0"/>
              <a:t>Максимально точный!</a:t>
            </a:r>
          </a:p>
        </p:txBody>
      </p:sp>
      <p:sp>
        <p:nvSpPr>
          <p:cNvPr id="4" name="TextBox 3">
            <a:extLst>
              <a:ext uri="{FF2B5EF4-FFF2-40B4-BE49-F238E27FC236}">
                <a16:creationId xmlns:a16="http://schemas.microsoft.com/office/drawing/2014/main" id="{303893BE-685E-E84D-A4A4-A71A02117E97}"/>
              </a:ext>
            </a:extLst>
          </p:cNvPr>
          <p:cNvSpPr txBox="1"/>
          <p:nvPr/>
        </p:nvSpPr>
        <p:spPr>
          <a:xfrm>
            <a:off x="0" y="4416700"/>
            <a:ext cx="7424057" cy="2031325"/>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 (ст. 6):</a:t>
            </a:r>
          </a:p>
          <a:p>
            <a:pPr marL="285750" indent="-285750">
              <a:buFont typeface="Wingdings" pitchFamily="2" charset="2"/>
              <a:buChar char="Ø"/>
            </a:pPr>
            <a:r>
              <a:rPr lang="ru-RU" b="1" dirty="0"/>
              <a:t>Бюджетный кредит </a:t>
            </a:r>
            <a:r>
              <a:rPr lang="ru-RU" dirty="0"/>
              <a:t>- денежные средства, предоставляемые бюджетом другому бюджету бюджетной системы Российской Федерации, юридическому лицу (за исключением государственных (муниципальных) учреждений), иностранному государству, иностранному юридическому лицу на возвратной и возмездной основах.</a:t>
            </a:r>
          </a:p>
        </p:txBody>
      </p:sp>
      <p:pic>
        <p:nvPicPr>
          <p:cNvPr id="8" name="Рисунок 7">
            <a:extLst>
              <a:ext uri="{FF2B5EF4-FFF2-40B4-BE49-F238E27FC236}">
                <a16:creationId xmlns:a16="http://schemas.microsoft.com/office/drawing/2014/main" id="{84C33BB3-4055-5A49-A180-61748C98D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014857" y="48200"/>
            <a:ext cx="2024742" cy="2418138"/>
          </a:xfrm>
          <a:prstGeom prst="rect">
            <a:avLst/>
          </a:prstGeom>
        </p:spPr>
      </p:pic>
    </p:spTree>
    <p:extLst>
      <p:ext uri="{BB962C8B-B14F-4D97-AF65-F5344CB8AC3E}">
        <p14:creationId xmlns:p14="http://schemas.microsoft.com/office/powerpoint/2010/main" val="284185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1"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par>
                          <p:cTn id="16" fill="hold">
                            <p:stCondLst>
                              <p:cond delay="1500"/>
                            </p:stCondLst>
                            <p:childTnLst>
                              <p:par>
                                <p:cTn id="17" presetID="15"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59C0BD4-2E67-084D-AF35-696D581D5588}"/>
              </a:ext>
            </a:extLst>
          </p:cNvPr>
          <p:cNvSpPr>
            <a:spLocks noGrp="1"/>
          </p:cNvSpPr>
          <p:nvPr>
            <p:ph idx="1"/>
          </p:nvPr>
        </p:nvSpPr>
        <p:spPr>
          <a:xfrm>
            <a:off x="500743" y="475796"/>
            <a:ext cx="9372600" cy="3051175"/>
          </a:xfrm>
        </p:spPr>
        <p:txBody>
          <a:bodyPr anchor="ctr">
            <a:normAutofit fontScale="92500" lnSpcReduction="10000"/>
          </a:bodyPr>
          <a:lstStyle/>
          <a:p>
            <a:pPr marL="0" indent="0">
              <a:lnSpc>
                <a:spcPct val="100000"/>
              </a:lnSpc>
              <a:buNone/>
            </a:pPr>
            <a:br>
              <a:rPr lang="ru-RU" b="1" i="1" dirty="0">
                <a:solidFill>
                  <a:schemeClr val="accent6">
                    <a:lumMod val="75000"/>
                  </a:schemeClr>
                </a:solidFill>
              </a:rPr>
            </a:br>
            <a:r>
              <a:rPr lang="ru-RU" b="1" i="1" dirty="0">
                <a:solidFill>
                  <a:schemeClr val="accent6">
                    <a:lumMod val="75000"/>
                  </a:schemeClr>
                </a:solidFill>
              </a:rPr>
              <a:t>Предельные объемы денежных средств,</a:t>
            </a:r>
            <a:br>
              <a:rPr lang="ru-RU" b="1" i="1" dirty="0">
                <a:solidFill>
                  <a:schemeClr val="accent6">
                    <a:lumMod val="75000"/>
                  </a:schemeClr>
                </a:solidFill>
              </a:rPr>
            </a:br>
            <a:r>
              <a:rPr lang="ru-RU" b="1" i="1" dirty="0">
                <a:solidFill>
                  <a:schemeClr val="accent6">
                    <a:lumMod val="75000"/>
                  </a:schemeClr>
                </a:solidFill>
              </a:rPr>
              <a:t>Идущие на круг различных </a:t>
            </a:r>
            <a:r>
              <a:rPr lang="ru-RU" b="1" i="1" dirty="0" err="1">
                <a:solidFill>
                  <a:schemeClr val="accent6">
                    <a:lumMod val="75000"/>
                  </a:schemeClr>
                </a:solidFill>
              </a:rPr>
              <a:t>потребств</a:t>
            </a:r>
            <a:r>
              <a:rPr lang="ru-RU" b="1" i="1" dirty="0">
                <a:solidFill>
                  <a:schemeClr val="accent6">
                    <a:lumMod val="75000"/>
                  </a:schemeClr>
                </a:solidFill>
              </a:rPr>
              <a:t>, -</a:t>
            </a:r>
            <a:br>
              <a:rPr lang="ru-RU" b="1" i="1" dirty="0">
                <a:solidFill>
                  <a:schemeClr val="accent6">
                    <a:lumMod val="75000"/>
                  </a:schemeClr>
                </a:solidFill>
              </a:rPr>
            </a:br>
            <a:r>
              <a:rPr lang="ru-RU" b="1" i="1" dirty="0">
                <a:solidFill>
                  <a:schemeClr val="accent6">
                    <a:lumMod val="75000"/>
                  </a:schemeClr>
                </a:solidFill>
              </a:rPr>
              <a:t>Это бюджетные ассигнования, </a:t>
            </a:r>
            <a:br>
              <a:rPr lang="ru-RU" b="1" i="1" dirty="0">
                <a:solidFill>
                  <a:schemeClr val="accent6">
                    <a:lumMod val="75000"/>
                  </a:schemeClr>
                </a:solidFill>
              </a:rPr>
            </a:br>
            <a:r>
              <a:rPr lang="ru-RU" b="1" i="1" dirty="0">
                <a:solidFill>
                  <a:schemeClr val="accent6">
                    <a:lumMod val="75000"/>
                  </a:schemeClr>
                </a:solidFill>
              </a:rPr>
              <a:t>Исполняющие соответствующие обязательства любого образования.</a:t>
            </a:r>
            <a:br>
              <a:rPr lang="ru-RU" b="1" i="1" dirty="0">
                <a:solidFill>
                  <a:schemeClr val="accent6">
                    <a:lumMod val="75000"/>
                  </a:schemeClr>
                </a:solidFill>
              </a:rPr>
            </a:br>
            <a:r>
              <a:rPr lang="ru-RU" b="1" i="1" dirty="0">
                <a:solidFill>
                  <a:schemeClr val="accent6">
                    <a:lumMod val="75000"/>
                  </a:schemeClr>
                </a:solidFill>
              </a:rPr>
              <a:t>Предназначать или выдавать? </a:t>
            </a:r>
            <a:br>
              <a:rPr lang="ru-RU" b="1" i="1" dirty="0">
                <a:solidFill>
                  <a:schemeClr val="accent6">
                    <a:lumMod val="75000"/>
                  </a:schemeClr>
                </a:solidFill>
              </a:rPr>
            </a:br>
            <a:r>
              <a:rPr lang="ru-RU" b="1" i="1" dirty="0">
                <a:solidFill>
                  <a:schemeClr val="accent6">
                    <a:lumMod val="75000"/>
                  </a:schemeClr>
                </a:solidFill>
              </a:rPr>
              <a:t>Мы говорим «Ассигновать!»</a:t>
            </a:r>
          </a:p>
          <a:p>
            <a:pPr marL="0" indent="0" algn="ctr">
              <a:lnSpc>
                <a:spcPct val="100000"/>
              </a:lnSpc>
              <a:buNone/>
            </a:pPr>
            <a:endParaRPr lang="ru-RU" dirty="0"/>
          </a:p>
        </p:txBody>
      </p:sp>
      <p:sp>
        <p:nvSpPr>
          <p:cNvPr id="2" name="TextBox 1">
            <a:extLst>
              <a:ext uri="{FF2B5EF4-FFF2-40B4-BE49-F238E27FC236}">
                <a16:creationId xmlns:a16="http://schemas.microsoft.com/office/drawing/2014/main" id="{993536D4-6ECD-A24D-9F2D-414A152688CF}"/>
              </a:ext>
            </a:extLst>
          </p:cNvPr>
          <p:cNvSpPr txBox="1"/>
          <p:nvPr/>
        </p:nvSpPr>
        <p:spPr>
          <a:xfrm>
            <a:off x="2677885" y="3918857"/>
            <a:ext cx="7881258" cy="1477328"/>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a:t>
            </a:r>
            <a:r>
              <a:rPr lang="ru-RU" b="1" dirty="0">
                <a:sym typeface="Wingdings" pitchFamily="2" charset="2"/>
              </a:rPr>
              <a:t> (ст. 6):</a:t>
            </a:r>
          </a:p>
          <a:p>
            <a:pPr marL="285750" indent="-285750">
              <a:buFont typeface="Wingdings" pitchFamily="2" charset="2"/>
              <a:buChar char="Ø"/>
            </a:pPr>
            <a:r>
              <a:rPr lang="ru-RU" b="1" dirty="0"/>
              <a:t>Бюджетные ассигнования </a:t>
            </a:r>
            <a:r>
              <a:rPr lang="ru-RU" dirty="0"/>
              <a:t>- предельные объемы денежных средств, предусмотренных в соответствующем финансовом году для исполнения бюджетных обязательств.</a:t>
            </a:r>
            <a:endParaRPr lang="ru-RU" dirty="0">
              <a:sym typeface="Wingdings" pitchFamily="2" charset="2"/>
            </a:endParaRPr>
          </a:p>
          <a:p>
            <a:endParaRPr lang="ru-RU" dirty="0"/>
          </a:p>
        </p:txBody>
      </p:sp>
      <p:pic>
        <p:nvPicPr>
          <p:cNvPr id="5" name="Рисунок 4">
            <a:extLst>
              <a:ext uri="{FF2B5EF4-FFF2-40B4-BE49-F238E27FC236}">
                <a16:creationId xmlns:a16="http://schemas.microsoft.com/office/drawing/2014/main" id="{6F5D026E-A844-B748-B69A-9406F2983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3343" y="0"/>
            <a:ext cx="2106954" cy="3235867"/>
          </a:xfrm>
          <a:prstGeom prst="rect">
            <a:avLst/>
          </a:prstGeom>
        </p:spPr>
      </p:pic>
    </p:spTree>
    <p:extLst>
      <p:ext uri="{BB962C8B-B14F-4D97-AF65-F5344CB8AC3E}">
        <p14:creationId xmlns:p14="http://schemas.microsoft.com/office/powerpoint/2010/main" val="381047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28"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0" fill="hold"/>
                                        <p:tgtEl>
                                          <p:spTgt spid="5"/>
                                        </p:tgtEl>
                                        <p:attrNameLst>
                                          <p:attrName>ppt_x</p:attrName>
                                        </p:attrNameLst>
                                      </p:cBhvr>
                                      <p:tavLst>
                                        <p:tav tm="0">
                                          <p:val>
                                            <p:strVal val="#ppt_x"/>
                                          </p:val>
                                        </p:tav>
                                        <p:tav tm="100000">
                                          <p:val>
                                            <p:strVal val="#ppt_x"/>
                                          </p:val>
                                        </p:tav>
                                      </p:tavLst>
                                    </p:anim>
                                    <p:anim calcmode="lin" valueType="num">
                                      <p:cBhvr>
                                        <p:cTn id="20" dur="15000" fill="hold"/>
                                        <p:tgtEl>
                                          <p:spTgt spid="5"/>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6000" b="-76000"/>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CBF09E2-A80F-F94E-A6BB-9099D1C6180C}"/>
              </a:ext>
            </a:extLst>
          </p:cNvPr>
          <p:cNvSpPr>
            <a:spLocks noGrp="1"/>
          </p:cNvSpPr>
          <p:nvPr>
            <p:ph idx="1"/>
          </p:nvPr>
        </p:nvSpPr>
        <p:spPr>
          <a:xfrm>
            <a:off x="838201" y="107088"/>
            <a:ext cx="10515600" cy="2811688"/>
          </a:xfrm>
        </p:spPr>
        <p:txBody>
          <a:bodyPr>
            <a:normAutofit fontScale="92500"/>
          </a:bodyPr>
          <a:lstStyle/>
          <a:p>
            <a:pPr marL="0" indent="0" algn="ctr">
              <a:buNone/>
            </a:pPr>
            <a:r>
              <a:rPr lang="ru-RU" sz="3200" b="1" i="1" dirty="0">
                <a:solidFill>
                  <a:srgbClr val="0070C0"/>
                </a:solidFill>
              </a:rPr>
              <a:t>Государственный или муниципальный долг есть у страны.</a:t>
            </a:r>
            <a:br>
              <a:rPr lang="ru-RU" sz="3600" b="1" i="1" dirty="0">
                <a:solidFill>
                  <a:srgbClr val="0070C0"/>
                </a:solidFill>
              </a:rPr>
            </a:br>
            <a:r>
              <a:rPr lang="ru-RU" sz="3200" b="1" i="1" dirty="0">
                <a:solidFill>
                  <a:srgbClr val="0070C0"/>
                </a:solidFill>
              </a:rPr>
              <a:t>А из него два вытекают обязательства, смотри:</a:t>
            </a:r>
            <a:br>
              <a:rPr lang="ru-RU" sz="3600" b="1" i="1" dirty="0">
                <a:solidFill>
                  <a:srgbClr val="0070C0"/>
                </a:solidFill>
              </a:rPr>
            </a:br>
            <a:r>
              <a:rPr lang="ru-RU" sz="3200" b="1" i="1" dirty="0">
                <a:solidFill>
                  <a:srgbClr val="0070C0"/>
                </a:solidFill>
              </a:rPr>
              <a:t>Заимствования – это займы и кредиты,</a:t>
            </a:r>
            <a:br>
              <a:rPr lang="ru-RU" sz="3600" b="1" i="1" dirty="0">
                <a:solidFill>
                  <a:srgbClr val="0070C0"/>
                </a:solidFill>
              </a:rPr>
            </a:br>
            <a:r>
              <a:rPr lang="ru-RU" sz="3200" b="1" i="1" dirty="0">
                <a:solidFill>
                  <a:srgbClr val="0070C0"/>
                </a:solidFill>
              </a:rPr>
              <a:t>Помогут нам убрать все наши дефициты.</a:t>
            </a:r>
            <a:br>
              <a:rPr lang="ru-RU" sz="3600" b="1" i="1" dirty="0">
                <a:solidFill>
                  <a:srgbClr val="0070C0"/>
                </a:solidFill>
              </a:rPr>
            </a:br>
            <a:r>
              <a:rPr lang="ru-RU" sz="3200" b="1" i="1" dirty="0">
                <a:solidFill>
                  <a:srgbClr val="0070C0"/>
                </a:solidFill>
              </a:rPr>
              <a:t>И про гарантии нам нужно не забыть ,</a:t>
            </a:r>
            <a:br>
              <a:rPr lang="ru-RU" sz="3600" b="1" i="1" dirty="0">
                <a:solidFill>
                  <a:srgbClr val="0070C0"/>
                </a:solidFill>
              </a:rPr>
            </a:br>
            <a:r>
              <a:rPr lang="ru-RU" sz="3200" b="1" i="1" dirty="0">
                <a:solidFill>
                  <a:srgbClr val="0070C0"/>
                </a:solidFill>
              </a:rPr>
              <a:t>Повысят долг они наш, так тому и быть.</a:t>
            </a:r>
            <a:endParaRPr lang="ru-RU" sz="3600" b="1" i="1" dirty="0">
              <a:solidFill>
                <a:srgbClr val="0070C0"/>
              </a:solidFill>
            </a:endParaRPr>
          </a:p>
        </p:txBody>
      </p:sp>
      <p:sp>
        <p:nvSpPr>
          <p:cNvPr id="2" name="TextBox 1">
            <a:extLst>
              <a:ext uri="{FF2B5EF4-FFF2-40B4-BE49-F238E27FC236}">
                <a16:creationId xmlns:a16="http://schemas.microsoft.com/office/drawing/2014/main" id="{69307164-B44B-7D40-8736-D1EDE04EE2D0}"/>
              </a:ext>
            </a:extLst>
          </p:cNvPr>
          <p:cNvSpPr txBox="1"/>
          <p:nvPr/>
        </p:nvSpPr>
        <p:spPr>
          <a:xfrm>
            <a:off x="312421" y="2934332"/>
            <a:ext cx="11567160" cy="3693319"/>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a:t>
            </a:r>
            <a:r>
              <a:rPr lang="ru-RU" b="1" dirty="0">
                <a:sym typeface="Wingdings" pitchFamily="2" charset="2"/>
              </a:rPr>
              <a:t> (ст.6):</a:t>
            </a:r>
          </a:p>
          <a:p>
            <a:pPr marL="285750" indent="-285750">
              <a:buFont typeface="Wingdings" pitchFamily="2" charset="2"/>
              <a:buChar char="Ø"/>
            </a:pPr>
            <a:r>
              <a:rPr lang="ru-RU" b="1" dirty="0"/>
              <a:t>Государственный или муниципальный долг </a:t>
            </a:r>
            <a:r>
              <a:rPr lang="ru-RU" dirty="0"/>
              <a:t>- обязательства, возникающие из государственных или муниципальных заимствований, гарантий по обязательствам третьих лиц, другие обязательства в соответствии с видами долговых обязательств, установленными настоящим Кодексом, принятые на себя Российской Федерацией, субъектом Российской Федерации или муниципальным образованием.</a:t>
            </a:r>
          </a:p>
          <a:p>
            <a:pPr marL="285750" indent="-285750">
              <a:buFont typeface="Wingdings" pitchFamily="2" charset="2"/>
              <a:buChar char="Ø"/>
            </a:pPr>
            <a:r>
              <a:rPr lang="ru-RU" b="1" dirty="0"/>
              <a:t>Государственная или муниципальная гарантия (государственная гарантия Российской Федерации, государственная гарантия субъекта Российской Федерации, муниципальная гарантия) </a:t>
            </a:r>
            <a:r>
              <a:rPr lang="ru-RU" dirty="0"/>
              <a:t>- вид долгового обязательства, в силу которого соответственно Российская Федерация, субъект Российской Федерации, муниципальное образование (гарант) обязаны при наступлении предусмотренного в гарантии события (гарантийного случая) уплатить лицу, в пользу которого предоставлена гарантия (бенефициару), по его письменному требованию определенную в обязательстве денежную сумму за счет средств соответствующего бюджета в соответствии с условиями даваемого гарантом обязательства отвечать за исполнение третьим лицом (принципалом) его обязательств перед бенефициаром.</a:t>
            </a:r>
          </a:p>
        </p:txBody>
      </p:sp>
      <p:pic>
        <p:nvPicPr>
          <p:cNvPr id="6" name="Рисунок 5">
            <a:extLst>
              <a:ext uri="{FF2B5EF4-FFF2-40B4-BE49-F238E27FC236}">
                <a16:creationId xmlns:a16="http://schemas.microsoft.com/office/drawing/2014/main" id="{D21269BF-B8A1-7C45-8F58-945BC8715A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6620" y="822960"/>
            <a:ext cx="2405380" cy="2405380"/>
          </a:xfrm>
          <a:prstGeom prst="rect">
            <a:avLst/>
          </a:prstGeom>
        </p:spPr>
      </p:pic>
    </p:spTree>
    <p:extLst>
      <p:ext uri="{BB962C8B-B14F-4D97-AF65-F5344CB8AC3E}">
        <p14:creationId xmlns:p14="http://schemas.microsoft.com/office/powerpoint/2010/main" val="327034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DE9DDCC-C653-8340-B1F8-DF806C0ED537}"/>
              </a:ext>
            </a:extLst>
          </p:cNvPr>
          <p:cNvSpPr>
            <a:spLocks noGrp="1"/>
          </p:cNvSpPr>
          <p:nvPr>
            <p:ph idx="1"/>
          </p:nvPr>
        </p:nvSpPr>
        <p:spPr>
          <a:xfrm>
            <a:off x="3265714" y="0"/>
            <a:ext cx="5709557" cy="2786743"/>
          </a:xfrm>
        </p:spPr>
        <p:txBody>
          <a:bodyPr>
            <a:normAutofit/>
          </a:bodyPr>
          <a:lstStyle/>
          <a:p>
            <a:pPr marL="0" indent="0" algn="ctr">
              <a:buNone/>
            </a:pPr>
            <a:r>
              <a:rPr lang="ru-RU" sz="2400" b="1" i="1" dirty="0"/>
              <a:t>Все полномочия страны </a:t>
            </a:r>
            <a:br>
              <a:rPr lang="ru-RU" sz="2400" b="1" i="1" dirty="0"/>
            </a:br>
            <a:r>
              <a:rPr lang="ru-RU" sz="2400" b="1" i="1" dirty="0"/>
              <a:t>Исполним мы на «Раз!», «Два!», «Три!».</a:t>
            </a:r>
            <a:br>
              <a:rPr lang="ru-RU" sz="2400" b="1" i="1" dirty="0"/>
            </a:br>
            <a:r>
              <a:rPr lang="ru-RU" sz="2400" b="1" i="1" dirty="0"/>
              <a:t>Задачу эту мы решим,</a:t>
            </a:r>
            <a:br>
              <a:rPr lang="ru-RU" sz="2400" b="1" i="1" dirty="0"/>
            </a:br>
            <a:r>
              <a:rPr lang="ru-RU" sz="2400" b="1" i="1" dirty="0"/>
              <a:t>учреждение создадим.</a:t>
            </a:r>
            <a:br>
              <a:rPr lang="ru-RU" sz="2400" b="1" i="1" dirty="0"/>
            </a:br>
            <a:r>
              <a:rPr lang="ru-RU" sz="2400" b="1" i="1" dirty="0"/>
              <a:t>Бюджетных средств не пожалеем,</a:t>
            </a:r>
            <a:br>
              <a:rPr lang="ru-RU" sz="2400" b="1" i="1" dirty="0"/>
            </a:br>
            <a:r>
              <a:rPr lang="ru-RU" sz="2400" b="1" i="1" dirty="0"/>
              <a:t>профинансировать сумеем.</a:t>
            </a:r>
            <a:br>
              <a:rPr lang="ru-RU" sz="2400" b="1" i="1" dirty="0"/>
            </a:br>
            <a:r>
              <a:rPr lang="ru-RU" sz="2400" b="1" i="1" dirty="0"/>
              <a:t>Казенным названо оно,</a:t>
            </a:r>
            <a:br>
              <a:rPr lang="ru-RU" sz="2400" b="1" i="1" dirty="0"/>
            </a:br>
            <a:r>
              <a:rPr lang="ru-RU" sz="2400" b="1" i="1" dirty="0"/>
              <a:t>Услуг в стране теперь полно.</a:t>
            </a:r>
          </a:p>
        </p:txBody>
      </p:sp>
      <p:sp>
        <p:nvSpPr>
          <p:cNvPr id="4" name="TextBox 3">
            <a:extLst>
              <a:ext uri="{FF2B5EF4-FFF2-40B4-BE49-F238E27FC236}">
                <a16:creationId xmlns:a16="http://schemas.microsoft.com/office/drawing/2014/main" id="{035CB77F-B5C3-8840-ACFE-F222181512AA}"/>
              </a:ext>
            </a:extLst>
          </p:cNvPr>
          <p:cNvSpPr txBox="1"/>
          <p:nvPr/>
        </p:nvSpPr>
        <p:spPr>
          <a:xfrm>
            <a:off x="0" y="2786743"/>
            <a:ext cx="12192000" cy="1754326"/>
          </a:xfrm>
          <a:prstGeom prst="rect">
            <a:avLst/>
          </a:prstGeom>
          <a:solidFill>
            <a:schemeClr val="accent1">
              <a:lumMod val="40000"/>
              <a:lumOff val="60000"/>
              <a:alpha val="70000"/>
            </a:schemeClr>
          </a:solidFill>
        </p:spPr>
        <p:txBody>
          <a:bodyPr wrap="square" rtlCol="0">
            <a:spAutoFit/>
          </a:bodyPr>
          <a:lstStyle/>
          <a:p>
            <a:pPr marL="285750" indent="-285750">
              <a:buFont typeface="Wingdings" pitchFamily="2" charset="2"/>
              <a:buChar char="Ø"/>
            </a:pPr>
            <a:r>
              <a:rPr lang="ru-RU" b="1" dirty="0"/>
              <a:t>Бюджетный кодекс Российской Федерации (ст.6):</a:t>
            </a:r>
          </a:p>
          <a:p>
            <a:pPr marL="285750" indent="-285750">
              <a:buFont typeface="Wingdings" pitchFamily="2" charset="2"/>
              <a:buChar char="Ø"/>
            </a:pPr>
            <a:r>
              <a:rPr lang="ru-RU" b="1" dirty="0"/>
              <a:t>Казенное учреждение </a:t>
            </a:r>
            <a:r>
              <a:rPr lang="ru-RU" dirty="0"/>
              <a:t>- государственное (муниципальное) учреждение, осуществляющее оказание государственных (муниципальных) услуг, выполнение работ и (или) исполнение государственных (муниципальных) функций в целях обеспечения реализации предусмотренных законодательством Российской Федерации полномочий органов государственной власти (государственных органов) или органов местного самоуправления, финансовое обеспечение деятельности которого осуществляется за счет средств соответствующего бюджета на основании бюджетной сметы</a:t>
            </a:r>
          </a:p>
        </p:txBody>
      </p:sp>
      <p:pic>
        <p:nvPicPr>
          <p:cNvPr id="6" name="Рисунок 5">
            <a:extLst>
              <a:ext uri="{FF2B5EF4-FFF2-40B4-BE49-F238E27FC236}">
                <a16:creationId xmlns:a16="http://schemas.microsoft.com/office/drawing/2014/main" id="{AE99DEBC-7639-6A4A-9ACF-F1F5E6F032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7843" y="137164"/>
            <a:ext cx="2341128" cy="2914466"/>
          </a:xfrm>
          <a:prstGeom prst="rect">
            <a:avLst/>
          </a:prstGeom>
        </p:spPr>
      </p:pic>
      <p:pic>
        <p:nvPicPr>
          <p:cNvPr id="8" name="Рисунок 7">
            <a:extLst>
              <a:ext uri="{FF2B5EF4-FFF2-40B4-BE49-F238E27FC236}">
                <a16:creationId xmlns:a16="http://schemas.microsoft.com/office/drawing/2014/main" id="{5632A51C-7EE8-4549-95B2-55AD8E23FA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4944" y="1"/>
            <a:ext cx="2063456" cy="2831500"/>
          </a:xfrm>
          <a:prstGeom prst="rect">
            <a:avLst/>
          </a:prstGeom>
        </p:spPr>
      </p:pic>
    </p:spTree>
    <p:extLst>
      <p:ext uri="{BB962C8B-B14F-4D97-AF65-F5344CB8AC3E}">
        <p14:creationId xmlns:p14="http://schemas.microsoft.com/office/powerpoint/2010/main" val="338776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par>
                          <p:cTn id="16" fill="hold">
                            <p:stCondLst>
                              <p:cond delay="1500"/>
                            </p:stCondLst>
                            <p:childTnLst>
                              <p:par>
                                <p:cTn id="17" presetID="15"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8A8915-60F1-D644-8DA6-21158C628190}"/>
              </a:ext>
            </a:extLst>
          </p:cNvPr>
          <p:cNvSpPr txBox="1"/>
          <p:nvPr/>
        </p:nvSpPr>
        <p:spPr>
          <a:xfrm>
            <a:off x="0" y="4376057"/>
            <a:ext cx="12192000" cy="2031325"/>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 (ст. 6): </a:t>
            </a:r>
          </a:p>
          <a:p>
            <a:pPr marL="285750" indent="-285750">
              <a:buFont typeface="Wingdings" pitchFamily="2" charset="2"/>
              <a:buChar char="Ø"/>
            </a:pPr>
            <a:r>
              <a:rPr lang="ru-RU" b="1" dirty="0"/>
              <a:t>Главный распорядитель бюджетных средств (главный распорядитель средств соответствующего бюджета) </a:t>
            </a:r>
            <a:r>
              <a:rPr lang="ru-RU" dirty="0"/>
              <a:t>-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а также наиболее значимое учреждение науки, образования, культуры и здравоохранения, указанное в ведомственной структуре расходов бюджета,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средств, если иное не установлено настоящим Кодексом.</a:t>
            </a:r>
          </a:p>
        </p:txBody>
      </p:sp>
      <p:pic>
        <p:nvPicPr>
          <p:cNvPr id="6" name="Рисунок 5">
            <a:extLst>
              <a:ext uri="{FF2B5EF4-FFF2-40B4-BE49-F238E27FC236}">
                <a16:creationId xmlns:a16="http://schemas.microsoft.com/office/drawing/2014/main" id="{879C146C-5E84-0B40-8EFB-A68FA550C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505" y="0"/>
            <a:ext cx="6816110" cy="4376057"/>
          </a:xfrm>
          <a:prstGeom prst="rect">
            <a:avLst/>
          </a:prstGeom>
        </p:spPr>
      </p:pic>
      <p:sp>
        <p:nvSpPr>
          <p:cNvPr id="3" name="Объект 2">
            <a:extLst>
              <a:ext uri="{FF2B5EF4-FFF2-40B4-BE49-F238E27FC236}">
                <a16:creationId xmlns:a16="http://schemas.microsoft.com/office/drawing/2014/main" id="{C7E7B77D-A586-CC4D-9089-2D480ACA0935}"/>
              </a:ext>
            </a:extLst>
          </p:cNvPr>
          <p:cNvSpPr>
            <a:spLocks noGrp="1"/>
          </p:cNvSpPr>
          <p:nvPr>
            <p:ph idx="1"/>
          </p:nvPr>
        </p:nvSpPr>
        <p:spPr>
          <a:xfrm>
            <a:off x="3311978" y="0"/>
            <a:ext cx="8880022" cy="3200401"/>
          </a:xfrm>
        </p:spPr>
        <p:txBody>
          <a:bodyPr>
            <a:normAutofit/>
          </a:bodyPr>
          <a:lstStyle/>
          <a:p>
            <a:pPr marL="0" indent="0" algn="r">
              <a:buNone/>
            </a:pPr>
            <a:r>
              <a:rPr lang="ru-RU" b="1" i="1" dirty="0">
                <a:solidFill>
                  <a:schemeClr val="tx1">
                    <a:lumMod val="95000"/>
                    <a:lumOff val="5000"/>
                  </a:schemeClr>
                </a:solidFill>
              </a:rPr>
              <a:t>Назвался он главным и все неспроста ,</a:t>
            </a:r>
            <a:br>
              <a:rPr lang="ru-RU" b="1" i="1" dirty="0">
                <a:solidFill>
                  <a:schemeClr val="tx1">
                    <a:lumMod val="95000"/>
                    <a:lumOff val="5000"/>
                  </a:schemeClr>
                </a:solidFill>
              </a:rPr>
            </a:br>
            <a:r>
              <a:rPr lang="ru-RU" b="1" i="1" dirty="0">
                <a:solidFill>
                  <a:schemeClr val="tx1">
                    <a:lumMod val="95000"/>
                    <a:lumOff val="5000"/>
                  </a:schemeClr>
                </a:solidFill>
              </a:rPr>
              <a:t>По выдаче средств он имеет права,</a:t>
            </a:r>
            <a:br>
              <a:rPr lang="ru-RU" b="1" i="1" dirty="0">
                <a:solidFill>
                  <a:schemeClr val="tx1">
                    <a:lumMod val="95000"/>
                    <a:lumOff val="5000"/>
                  </a:schemeClr>
                </a:solidFill>
              </a:rPr>
            </a:br>
            <a:r>
              <a:rPr lang="ru-RU" b="1" i="1" dirty="0">
                <a:solidFill>
                  <a:schemeClr val="tx1">
                    <a:lumMod val="95000"/>
                    <a:lumOff val="5000"/>
                  </a:schemeClr>
                </a:solidFill>
              </a:rPr>
              <a:t>Его значимость можем вполне оправдать,</a:t>
            </a:r>
            <a:br>
              <a:rPr lang="ru-RU" b="1" i="1" dirty="0">
                <a:solidFill>
                  <a:schemeClr val="tx1">
                    <a:lumMod val="95000"/>
                    <a:lumOff val="5000"/>
                  </a:schemeClr>
                </a:solidFill>
              </a:rPr>
            </a:br>
            <a:r>
              <a:rPr lang="ru-RU" b="1" i="1" dirty="0">
                <a:solidFill>
                  <a:schemeClr val="tx1">
                    <a:lumMod val="95000"/>
                    <a:lumOff val="5000"/>
                  </a:schemeClr>
                </a:solidFill>
              </a:rPr>
              <a:t>Решает он - сколько средств получать</a:t>
            </a:r>
            <a:br>
              <a:rPr lang="ru-RU" b="1" i="1" dirty="0">
                <a:solidFill>
                  <a:schemeClr val="tx1">
                    <a:lumMod val="95000"/>
                    <a:lumOff val="5000"/>
                  </a:schemeClr>
                </a:solidFill>
              </a:rPr>
            </a:br>
            <a:r>
              <a:rPr lang="ru-RU" b="1" i="1" dirty="0">
                <a:solidFill>
                  <a:schemeClr val="tx1">
                    <a:lumMod val="95000"/>
                    <a:lumOff val="5000"/>
                  </a:schemeClr>
                </a:solidFill>
              </a:rPr>
              <a:t>Учреждения казенные должны, </a:t>
            </a:r>
            <a:br>
              <a:rPr lang="ru-RU" b="1" i="1" dirty="0">
                <a:solidFill>
                  <a:schemeClr val="tx1">
                    <a:lumMod val="95000"/>
                    <a:lumOff val="5000"/>
                  </a:schemeClr>
                </a:solidFill>
              </a:rPr>
            </a:br>
            <a:r>
              <a:rPr lang="ru-RU" b="1" i="1" dirty="0">
                <a:solidFill>
                  <a:schemeClr val="tx1">
                    <a:lumMod val="95000"/>
                    <a:lumOff val="5000"/>
                  </a:schemeClr>
                </a:solidFill>
              </a:rPr>
              <a:t>Только цели должны быть прозрачны, ясны.</a:t>
            </a:r>
          </a:p>
        </p:txBody>
      </p:sp>
    </p:spTree>
    <p:extLst>
      <p:ext uri="{BB962C8B-B14F-4D97-AF65-F5344CB8AC3E}">
        <p14:creationId xmlns:p14="http://schemas.microsoft.com/office/powerpoint/2010/main" val="425498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D4FEF457-B9DD-FB48-A46C-50319570470E}"/>
              </a:ext>
            </a:extLst>
          </p:cNvPr>
          <p:cNvSpPr>
            <a:spLocks noGrp="1"/>
          </p:cNvSpPr>
          <p:nvPr>
            <p:ph idx="1"/>
          </p:nvPr>
        </p:nvSpPr>
        <p:spPr>
          <a:xfrm>
            <a:off x="4072467" y="2065905"/>
            <a:ext cx="6573762" cy="1722324"/>
          </a:xfrm>
          <a:solidFill>
            <a:schemeClr val="accent6">
              <a:lumMod val="40000"/>
              <a:lumOff val="60000"/>
              <a:alpha val="69000"/>
            </a:schemeClr>
          </a:solidFill>
        </p:spPr>
        <p:txBody>
          <a:bodyPr>
            <a:normAutofit/>
          </a:bodyPr>
          <a:lstStyle/>
          <a:p>
            <a:pPr marL="0" indent="0" algn="ctr">
              <a:buNone/>
            </a:pPr>
            <a:r>
              <a:rPr lang="ru-RU" b="1" dirty="0"/>
              <a:t>Распорядитель бюджетных средств -</a:t>
            </a:r>
            <a:br>
              <a:rPr lang="ru-RU" b="1" dirty="0"/>
            </a:br>
            <a:r>
              <a:rPr lang="ru-RU" b="1" dirty="0"/>
              <a:t>Он словно маленький гонец.</a:t>
            </a:r>
            <a:br>
              <a:rPr lang="ru-RU" b="1" dirty="0"/>
            </a:br>
            <a:r>
              <a:rPr lang="ru-RU" b="1" dirty="0"/>
              <a:t>Лимиты денег доводит в срок,</a:t>
            </a:r>
            <a:br>
              <a:rPr lang="ru-RU" b="1" dirty="0"/>
            </a:br>
            <a:r>
              <a:rPr lang="ru-RU" b="1" dirty="0"/>
              <a:t>Такой запомни ты урок.</a:t>
            </a:r>
          </a:p>
        </p:txBody>
      </p:sp>
      <p:pic>
        <p:nvPicPr>
          <p:cNvPr id="5" name="Рисунок 4">
            <a:extLst>
              <a:ext uri="{FF2B5EF4-FFF2-40B4-BE49-F238E27FC236}">
                <a16:creationId xmlns:a16="http://schemas.microsoft.com/office/drawing/2014/main" id="{429EEF7B-388B-8343-BBAE-0ACC884DB0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072467" cy="6858000"/>
          </a:xfrm>
          <a:prstGeom prst="rect">
            <a:avLst/>
          </a:prstGeom>
        </p:spPr>
      </p:pic>
      <p:sp>
        <p:nvSpPr>
          <p:cNvPr id="6" name="TextBox 5">
            <a:extLst>
              <a:ext uri="{FF2B5EF4-FFF2-40B4-BE49-F238E27FC236}">
                <a16:creationId xmlns:a16="http://schemas.microsoft.com/office/drawing/2014/main" id="{94C0786E-A441-B041-9ED8-E7B7F6B9A565}"/>
              </a:ext>
            </a:extLst>
          </p:cNvPr>
          <p:cNvSpPr txBox="1"/>
          <p:nvPr/>
        </p:nvSpPr>
        <p:spPr>
          <a:xfrm>
            <a:off x="3914309" y="4839738"/>
            <a:ext cx="8119533" cy="1815882"/>
          </a:xfrm>
          <a:prstGeom prst="rect">
            <a:avLst/>
          </a:prstGeom>
          <a:solidFill>
            <a:schemeClr val="accent6">
              <a:lumMod val="20000"/>
              <a:lumOff val="80000"/>
              <a:alpha val="82000"/>
            </a:schemeClr>
          </a:solidFill>
        </p:spPr>
        <p:txBody>
          <a:bodyPr wrap="square" rtlCol="0">
            <a:spAutoFit/>
          </a:bodyPr>
          <a:lstStyle/>
          <a:p>
            <a:pPr marL="285750" indent="-285750">
              <a:buFont typeface="Wingdings" pitchFamily="2" charset="2"/>
              <a:buChar char="Ø"/>
            </a:pPr>
            <a:r>
              <a:rPr lang="ru-RU" sz="1600" b="1" dirty="0"/>
              <a:t>Бюджетный кодекс Российской Федерации (ст. 6):</a:t>
            </a:r>
          </a:p>
          <a:p>
            <a:pPr marL="285750" indent="-285750">
              <a:buFont typeface="Wingdings" pitchFamily="2" charset="2"/>
              <a:buChar char="Ø"/>
            </a:pPr>
            <a:r>
              <a:rPr lang="ru-RU" sz="1600" b="1" dirty="0"/>
              <a:t>Распорядитель бюджетных средств (распорядитель средств соответствующего бюджета) </a:t>
            </a:r>
            <a:r>
              <a:rPr lang="ru-RU" sz="1600" dirty="0"/>
              <a:t>- орган государственной власти (государственный орган), орган управления государственным внебюджетным фондом, орган местного самоуправления, орган местной администрации, казенное учреждение, имеющие право распределять бюджетные ассигнования и лимиты бюджетных обязательств между подведомственными распорядителями и (или) получателями бюджетных средств.</a:t>
            </a:r>
          </a:p>
        </p:txBody>
      </p:sp>
    </p:spTree>
    <p:extLst>
      <p:ext uri="{BB962C8B-B14F-4D97-AF65-F5344CB8AC3E}">
        <p14:creationId xmlns:p14="http://schemas.microsoft.com/office/powerpoint/2010/main" val="129813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fltVal val="0"/>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31" presetClass="entr" presetSubtype="0" fill="hold" grpId="1"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A939556-6612-D142-8B55-B47C4B080841}"/>
              </a:ext>
            </a:extLst>
          </p:cNvPr>
          <p:cNvSpPr>
            <a:spLocks noGrp="1"/>
          </p:cNvSpPr>
          <p:nvPr>
            <p:ph idx="1"/>
          </p:nvPr>
        </p:nvSpPr>
        <p:spPr>
          <a:xfrm>
            <a:off x="3380014" y="3617602"/>
            <a:ext cx="5894615" cy="2778733"/>
          </a:xfrm>
        </p:spPr>
        <p:txBody>
          <a:bodyPr>
            <a:normAutofit/>
          </a:bodyPr>
          <a:lstStyle/>
          <a:p>
            <a:pPr marL="0" indent="0" algn="ctr">
              <a:buNone/>
            </a:pPr>
            <a:r>
              <a:rPr lang="ru-RU" sz="2400" b="1" i="1" dirty="0"/>
              <a:t>Создать, иль увеличить</a:t>
            </a:r>
            <a:br>
              <a:rPr lang="ru-RU" sz="2400" b="1" i="1" dirty="0"/>
            </a:br>
            <a:r>
              <a:rPr lang="ru-RU" sz="2400" b="1" i="1" dirty="0"/>
              <a:t>Все то имущество страны,</a:t>
            </a:r>
            <a:br>
              <a:rPr lang="ru-RU" sz="2400" b="1" i="1" dirty="0"/>
            </a:br>
            <a:r>
              <a:rPr lang="ru-RU" sz="2400" b="1" i="1" dirty="0"/>
              <a:t>Что есть внутри казны,</a:t>
            </a:r>
            <a:br>
              <a:rPr lang="ru-RU" sz="2400" b="1" i="1" dirty="0"/>
            </a:br>
            <a:r>
              <a:rPr lang="ru-RU" sz="2400" b="1" i="1" dirty="0"/>
              <a:t>Мы сможем с помощью тех средств,</a:t>
            </a:r>
            <a:br>
              <a:rPr lang="ru-RU" sz="2400" b="1" i="1" dirty="0"/>
            </a:br>
            <a:r>
              <a:rPr lang="ru-RU" sz="2400" b="1" i="1" dirty="0"/>
              <a:t>Что есть в бюджете. А под конец,</a:t>
            </a:r>
            <a:br>
              <a:rPr lang="ru-RU" sz="2400" b="1" i="1" dirty="0"/>
            </a:br>
            <a:r>
              <a:rPr lang="ru-RU" sz="2400" b="1" i="1" dirty="0"/>
              <a:t>Получим прибыль мы большую,</a:t>
            </a:r>
            <a:br>
              <a:rPr lang="ru-RU" sz="2400" b="1" i="1" dirty="0"/>
            </a:br>
            <a:r>
              <a:rPr lang="ru-RU" sz="2400" b="1" i="1" dirty="0"/>
              <a:t>Потратим с пользой, не впустую.</a:t>
            </a:r>
            <a:br>
              <a:rPr lang="ru-RU" sz="2400" b="1" i="1" dirty="0"/>
            </a:br>
            <a:endParaRPr lang="ru-RU" sz="2400" b="1" i="1" dirty="0"/>
          </a:p>
        </p:txBody>
      </p:sp>
      <p:sp>
        <p:nvSpPr>
          <p:cNvPr id="2" name="TextBox 1">
            <a:extLst>
              <a:ext uri="{FF2B5EF4-FFF2-40B4-BE49-F238E27FC236}">
                <a16:creationId xmlns:a16="http://schemas.microsoft.com/office/drawing/2014/main" id="{621E1B50-CE07-F544-AB68-39ABB28C3E89}"/>
              </a:ext>
            </a:extLst>
          </p:cNvPr>
          <p:cNvSpPr txBox="1"/>
          <p:nvPr/>
        </p:nvSpPr>
        <p:spPr>
          <a:xfrm>
            <a:off x="0" y="5934670"/>
            <a:ext cx="12192000" cy="923330"/>
          </a:xfrm>
          <a:prstGeom prst="rect">
            <a:avLst/>
          </a:prstGeom>
          <a:noFill/>
        </p:spPr>
        <p:txBody>
          <a:bodyPr wrap="square" rtlCol="0">
            <a:spAutoFit/>
          </a:bodyPr>
          <a:lstStyle/>
          <a:p>
            <a:pPr marL="285750" indent="-285750">
              <a:buFont typeface="Wingdings" pitchFamily="2" charset="2"/>
              <a:buChar char="Ø"/>
            </a:pPr>
            <a:r>
              <a:rPr lang="ru-RU" b="1" dirty="0"/>
              <a:t>Бюджетный кодекс Российской Федерации (ст. 6):</a:t>
            </a:r>
          </a:p>
          <a:p>
            <a:pPr marL="285750" indent="-285750">
              <a:buFont typeface="Wingdings" pitchFamily="2" charset="2"/>
              <a:buChar char="Ø"/>
            </a:pPr>
            <a:r>
              <a:rPr lang="ru-RU" b="1" dirty="0"/>
              <a:t>Бюджетные инвестиции </a:t>
            </a:r>
            <a:r>
              <a:rPr lang="ru-RU" dirty="0"/>
              <a:t>- бюджетные средства, направляемые на создание или увеличение за счет средств бюджета стоимости государственного (муниципального) имущества.</a:t>
            </a:r>
          </a:p>
        </p:txBody>
      </p:sp>
      <p:pic>
        <p:nvPicPr>
          <p:cNvPr id="5" name="Рисунок 4">
            <a:extLst>
              <a:ext uri="{FF2B5EF4-FFF2-40B4-BE49-F238E27FC236}">
                <a16:creationId xmlns:a16="http://schemas.microsoft.com/office/drawing/2014/main" id="{14F1D571-CB66-0741-9B0C-D68E89DBE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59428"/>
            <a:ext cx="3701143" cy="3701143"/>
          </a:xfrm>
          <a:prstGeom prst="rect">
            <a:avLst/>
          </a:prstGeom>
        </p:spPr>
      </p:pic>
    </p:spTree>
    <p:extLst>
      <p:ext uri="{BB962C8B-B14F-4D97-AF65-F5344CB8AC3E}">
        <p14:creationId xmlns:p14="http://schemas.microsoft.com/office/powerpoint/2010/main" val="366569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43"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
                                        <p:tgtEl>
                                          <p:spTgt spid="5"/>
                                        </p:tgtEl>
                                      </p:cBhvr>
                                    </p:animEffect>
                                    <p:anim calcmode="lin" valueType="num">
                                      <p:cBhvr>
                                        <p:cTn id="20" dur="400" fill="hold"/>
                                        <p:tgtEl>
                                          <p:spTgt spid="5"/>
                                        </p:tgtEl>
                                        <p:attrNameLst>
                                          <p:attrName>ppt_x</p:attrName>
                                        </p:attrNameLst>
                                      </p:cBhvr>
                                      <p:tavLst>
                                        <p:tav tm="0">
                                          <p:val>
                                            <p:strVal val="#ppt_x"/>
                                          </p:val>
                                        </p:tav>
                                        <p:tav tm="100000">
                                          <p:val>
                                            <p:strVal val="#ppt_x"/>
                                          </p:val>
                                        </p:tav>
                                      </p:tavLst>
                                    </p:anim>
                                    <p:anim calcmode="lin" valueType="num">
                                      <p:cBhvr>
                                        <p:cTn id="21" dur="400" fill="hold"/>
                                        <p:tgtEl>
                                          <p:spTgt spid="5"/>
                                        </p:tgtEl>
                                        <p:attrNameLst>
                                          <p:attrName>ppt_y</p:attrName>
                                        </p:attrNameLst>
                                      </p:cBhvr>
                                      <p:tavLst>
                                        <p:tav tm="0">
                                          <p:val>
                                            <p:strVal val="#ppt_y+0.31"/>
                                          </p:val>
                                        </p:tav>
                                        <p:tav tm="100000">
                                          <p:val>
                                            <p:strVal val="#ppt_y+0.31"/>
                                          </p:val>
                                        </p:tav>
                                      </p:tavLst>
                                    </p:anim>
                                    <p:anim calcmode="lin" valueType="num">
                                      <p:cBhvr>
                                        <p:cTn id="22"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3"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9000"/>
            <a:lum/>
          </a:blip>
          <a:srcRect/>
          <a:stretch>
            <a:fillRect t="-9000" b="-9000"/>
          </a:stretch>
        </a:blip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E549E07-B53E-664B-B358-C9CDFA8F8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6536" y="5544766"/>
            <a:ext cx="1295464" cy="1313234"/>
          </a:xfrm>
          <a:prstGeom prst="rect">
            <a:avLst/>
          </a:prstGeom>
        </p:spPr>
      </p:pic>
      <p:sp>
        <p:nvSpPr>
          <p:cNvPr id="7" name="Выноска-облако 6">
            <a:extLst>
              <a:ext uri="{FF2B5EF4-FFF2-40B4-BE49-F238E27FC236}">
                <a16:creationId xmlns:a16="http://schemas.microsoft.com/office/drawing/2014/main" id="{FB0FFCD4-230B-8649-92D8-2A4C057D4371}"/>
              </a:ext>
            </a:extLst>
          </p:cNvPr>
          <p:cNvSpPr/>
          <p:nvPr/>
        </p:nvSpPr>
        <p:spPr>
          <a:xfrm>
            <a:off x="5921829" y="1328058"/>
            <a:ext cx="6270172" cy="3300214"/>
          </a:xfrm>
          <a:prstGeom prst="cloudCallout">
            <a:avLst>
              <a:gd name="adj1" fmla="val -76374"/>
              <a:gd name="adj2" fmla="val -27789"/>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ru-RU" sz="2400" b="1" dirty="0"/>
              <a:t>Спасибо вам, друзья!</a:t>
            </a:r>
          </a:p>
          <a:p>
            <a:pPr algn="ctr"/>
            <a:r>
              <a:rPr lang="ru-RU" sz="2400" b="1" dirty="0"/>
              <a:t>Вы - очень дружная семья!</a:t>
            </a:r>
          </a:p>
          <a:p>
            <a:pPr algn="ctr"/>
            <a:r>
              <a:rPr lang="ru-RU" sz="2400" b="1" dirty="0"/>
              <a:t>Обещаю с вами и дальше я дружить, </a:t>
            </a:r>
          </a:p>
          <a:p>
            <a:pPr algn="ctr"/>
            <a:r>
              <a:rPr lang="ru-RU" sz="2400" b="1" dirty="0"/>
              <a:t>Всеми вами очень дорожить!</a:t>
            </a:r>
          </a:p>
        </p:txBody>
      </p:sp>
      <p:pic>
        <p:nvPicPr>
          <p:cNvPr id="10" name="Рисунок 9">
            <a:extLst>
              <a:ext uri="{FF2B5EF4-FFF2-40B4-BE49-F238E27FC236}">
                <a16:creationId xmlns:a16="http://schemas.microsoft.com/office/drawing/2014/main" id="{426B92A0-384E-2C47-BA14-3C9A924942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829" y="4407452"/>
            <a:ext cx="4055506" cy="2534692"/>
          </a:xfrm>
          <a:prstGeom prst="rect">
            <a:avLst/>
          </a:prstGeom>
        </p:spPr>
      </p:pic>
      <p:pic>
        <p:nvPicPr>
          <p:cNvPr id="12" name="Рисунок 11">
            <a:extLst>
              <a:ext uri="{FF2B5EF4-FFF2-40B4-BE49-F238E27FC236}">
                <a16:creationId xmlns:a16="http://schemas.microsoft.com/office/drawing/2014/main" id="{10B726FB-D9A9-EC45-8B60-9C872D6148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498059"/>
            <a:ext cx="2390796" cy="2850204"/>
          </a:xfrm>
          <a:prstGeom prst="rect">
            <a:avLst/>
          </a:prstGeom>
        </p:spPr>
      </p:pic>
      <p:pic>
        <p:nvPicPr>
          <p:cNvPr id="6" name="Рисунок 5">
            <a:extLst>
              <a:ext uri="{FF2B5EF4-FFF2-40B4-BE49-F238E27FC236}">
                <a16:creationId xmlns:a16="http://schemas.microsoft.com/office/drawing/2014/main" id="{77174F96-BEE6-7C4E-B4F8-022BF3D6CF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28596" y="1776241"/>
            <a:ext cx="3866693" cy="5165903"/>
          </a:xfrm>
          <a:prstGeom prst="rect">
            <a:avLst/>
          </a:prstGeom>
        </p:spPr>
      </p:pic>
    </p:spTree>
    <p:extLst>
      <p:ext uri="{BB962C8B-B14F-4D97-AF65-F5344CB8AC3E}">
        <p14:creationId xmlns:p14="http://schemas.microsoft.com/office/powerpoint/2010/main" val="75019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2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2500"/>
                            </p:stCondLst>
                            <p:childTnLst>
                              <p:par>
                                <p:cTn id="14" presetID="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par>
                                <p:cTn id="18" presetID="28"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5000" fill="hold"/>
                                        <p:tgtEl>
                                          <p:spTgt spid="12"/>
                                        </p:tgtEl>
                                        <p:attrNameLst>
                                          <p:attrName>ppt_x</p:attrName>
                                        </p:attrNameLst>
                                      </p:cBhvr>
                                      <p:tavLst>
                                        <p:tav tm="0">
                                          <p:val>
                                            <p:strVal val="#ppt_x"/>
                                          </p:val>
                                        </p:tav>
                                        <p:tav tm="100000">
                                          <p:val>
                                            <p:strVal val="#ppt_x"/>
                                          </p:val>
                                        </p:tav>
                                      </p:tavLst>
                                    </p:anim>
                                    <p:anim calcmode="lin" valueType="num">
                                      <p:cBhvr>
                                        <p:cTn id="21" dur="15000" fill="hold"/>
                                        <p:tgtEl>
                                          <p:spTgt spid="12"/>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1140</TotalTime>
  <Words>1340</Words>
  <Application>Microsoft Macintosh PowerPoint</Application>
  <PresentationFormat>Широкоэкранный</PresentationFormat>
  <Paragraphs>133</Paragraphs>
  <Slides>43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43</vt:i4>
      </vt:variant>
    </vt:vector>
  </HeadingPairs>
  <TitlesOfParts>
    <vt:vector size="49" baseType="lpstr">
      <vt:lpstr>Brush Script MT</vt:lpstr>
      <vt:lpstr>Arial</vt:lpstr>
      <vt:lpstr>Calibri</vt:lpstr>
      <vt:lpstr>Calibri Light</vt:lpstr>
      <vt:lpstr>Wingdings</vt:lpstr>
      <vt:lpstr>Тема Office</vt:lpstr>
      <vt:lpstr>Откуда берутся денежки?  Бюджет для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Откуда берутся денежки?  Бюджет для маленьких граждан</dc:title>
  <dc:creator>Марина Телегина</dc:creator>
  <cp:lastModifiedBy>Марина Телегина</cp:lastModifiedBy>
  <cp:revision>74</cp:revision>
  <dcterms:created xsi:type="dcterms:W3CDTF">2019-04-16T09:16:39Z</dcterms:created>
  <dcterms:modified xsi:type="dcterms:W3CDTF">2019-04-28T18:04:07Z</dcterms:modified>
</cp:coreProperties>
</file>