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media/image5.jpg" ContentType="image/jpg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5" r:id="rId3"/>
    <p:sldId id="273" r:id="rId4"/>
    <p:sldId id="272" r:id="rId5"/>
    <p:sldId id="284" r:id="rId6"/>
    <p:sldId id="285" r:id="rId7"/>
    <p:sldId id="276" r:id="rId8"/>
    <p:sldId id="277" r:id="rId9"/>
    <p:sldId id="278" r:id="rId10"/>
    <p:sldId id="287" r:id="rId11"/>
    <p:sldId id="280" r:id="rId12"/>
    <p:sldId id="289" r:id="rId13"/>
    <p:sldId id="281" r:id="rId14"/>
    <p:sldId id="286" r:id="rId15"/>
    <p:sldId id="282" r:id="rId16"/>
    <p:sldId id="290" r:id="rId17"/>
    <p:sldId id="283" r:id="rId18"/>
    <p:sldId id="291" r:id="rId19"/>
    <p:sldId id="25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8F8C"/>
    <a:srgbClr val="8FA0B7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A\Desktop\&#1085;&#1072;&#1094;%20&#1087;&#1088;&#1086;&#1077;&#1082;&#1090;&#1099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A\Desktop\&#1085;&#1072;&#1094;%20&#1087;&#1088;&#1086;&#1077;&#1082;&#1090;&#1099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A\Desktop\&#1085;&#1072;&#1094;%20&#1087;&#1088;&#1086;&#1077;&#1082;&#1090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/>
              <a:t>Расходы федерального бюджета, тыс.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Федеральный проект "Развитие системы оказания первичной медико-санитарной помощи"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Лист2!$B$1:$D$1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Лист2!$B$2:$D$2</c:f>
              <c:numCache>
                <c:formatCode>#,##0.00</c:formatCode>
                <c:ptCount val="3"/>
                <c:pt idx="0">
                  <c:v>5938434.5</c:v>
                </c:pt>
                <c:pt idx="1">
                  <c:v>9590000</c:v>
                </c:pt>
                <c:pt idx="2">
                  <c:v>2290000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09D-44D8-8D91-FAFFE20651CF}"/>
            </c:ext>
          </c:extLst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Федеральный проект "Борьба с сердечно-сосудистыми заболеваниями"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Лист2!$B$1:$D$1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Лист2!$B$3:$D$3</c:f>
              <c:numCache>
                <c:formatCode>#,##0.00</c:formatCode>
                <c:ptCount val="3"/>
                <c:pt idx="0">
                  <c:v>11631600</c:v>
                </c:pt>
                <c:pt idx="1">
                  <c:v>13255100</c:v>
                </c:pt>
                <c:pt idx="2">
                  <c:v>10339600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09D-44D8-8D91-FAFFE20651CF}"/>
            </c:ext>
          </c:extLst>
        </c:ser>
        <c:ser>
          <c:idx val="2"/>
          <c:order val="2"/>
          <c:tx>
            <c:strRef>
              <c:f>Лист2!$A$4</c:f>
              <c:strCache>
                <c:ptCount val="1"/>
                <c:pt idx="0">
                  <c:v>Федеральный проект "Борьба с онкологическими заболеваниями":</c:v>
                </c:pt>
              </c:strCache>
            </c:strRef>
          </c:tx>
          <c:spPr>
            <a:ln w="317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Лист2!$B$1:$D$1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Лист2!$B$4:$D$4</c:f>
              <c:numCache>
                <c:formatCode>#,##0.00</c:formatCode>
                <c:ptCount val="3"/>
                <c:pt idx="0">
                  <c:v>26667626.199999999</c:v>
                </c:pt>
                <c:pt idx="1">
                  <c:v>59965001.799999997</c:v>
                </c:pt>
                <c:pt idx="2">
                  <c:v>32617500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09D-44D8-8D91-FAFFE20651CF}"/>
            </c:ext>
          </c:extLst>
        </c:ser>
        <c:ser>
          <c:idx val="3"/>
          <c:order val="3"/>
          <c:tx>
            <c:strRef>
              <c:f>Лист2!$A$5</c:f>
              <c:strCache>
                <c:ptCount val="1"/>
                <c:pt idx="0">
                  <c:v>Федеральный проект "Развитие детского здравоохранения, включая создание современной инфраструктуры оказания медицинской помощи детям"</c:v>
                </c:pt>
              </c:strCache>
            </c:strRef>
          </c:tx>
          <c:spPr>
            <a:ln w="317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Лист2!$B$1:$D$1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Лист2!$B$5:$D$5</c:f>
              <c:numCache>
                <c:formatCode>#,##0.00</c:formatCode>
                <c:ptCount val="3"/>
                <c:pt idx="0">
                  <c:v>10000000</c:v>
                </c:pt>
                <c:pt idx="1">
                  <c:v>10000000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809D-44D8-8D91-FAFFE20651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372640"/>
        <c:axId val="458373624"/>
      </c:lineChart>
      <c:catAx>
        <c:axId val="458372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73624"/>
        <c:crosses val="autoZero"/>
        <c:auto val="1"/>
        <c:lblAlgn val="ctr"/>
        <c:lblOffset val="100"/>
        <c:noMultiLvlLbl val="0"/>
      </c:catAx>
      <c:valAx>
        <c:axId val="45837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837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/>
              <a:t>Расходы федерального бюджета за 2019 год, тыс. руб.</a:t>
            </a:r>
          </a:p>
        </c:rich>
      </c:tx>
      <c:layout>
        <c:manualLayout>
          <c:xMode val="edge"/>
          <c:yMode val="edge"/>
          <c:x val="0.1374723936229956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6450747057823106E-2"/>
          <c:y val="0.14358111523013223"/>
          <c:w val="0.71188572068545064"/>
          <c:h val="0.82299008847245014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B21-4AE9-A700-C4DD00E2E6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B21-4AE9-A700-C4DD00E2E6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B21-4AE9-A700-C4DD00E2E6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B21-4AE9-A700-C4DD00E2E6E5}"/>
              </c:ext>
            </c:extLst>
          </c:dPt>
          <c:dLbls>
            <c:dLbl>
              <c:idx val="2"/>
              <c:layout>
                <c:manualLayout>
                  <c:x val="2.764851268591426E-2"/>
                  <c:y val="8.374599008457275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B21-4AE9-A700-C4DD00E2E6E5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'1'!$A$3:$A$6</c:f>
              <c:strCache>
                <c:ptCount val="4"/>
                <c:pt idx="0">
                  <c:v>Оснащение медицинских организаций передвижными медицинскими комплексами для оказания медицинской помощи жителям населенных пунктов с численностью населения до 100 человек (Межбюджетные трансферты)</c:v>
                </c:pt>
                <c:pt idx="1">
                  <c:v>Создание и замена фельдшерских, фельдшерско-акушерских пунктов и врачебных амбулаторий для населенных пунктов с численностью населения от 100 до 2000 человек (Межбюджетные трансферты)</c:v>
                </c:pt>
                <c:pt idx="2">
                  <c:v>Обеспечение устойчивого развития сельских территорий (Межбюджетные трансферты)</c:v>
                </c:pt>
                <c:pt idx="3">
                  <c:v>Реализация национального проекта "Здравоохранение" (Предоставление субсидий бюджетным, автономным учреждениям и иным некоммерческим организациям)</c:v>
                </c:pt>
              </c:strCache>
            </c:strRef>
          </c:cat>
          <c:val>
            <c:numRef>
              <c:f>'1'!$B$3:$B$6</c:f>
              <c:numCache>
                <c:formatCode>#,##0.00</c:formatCode>
                <c:ptCount val="4"/>
                <c:pt idx="0">
                  <c:v>4000000</c:v>
                </c:pt>
                <c:pt idx="1">
                  <c:v>1700000</c:v>
                </c:pt>
                <c:pt idx="2">
                  <c:v>148434.5</c:v>
                </c:pt>
                <c:pt idx="3">
                  <c:v>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B21-4AE9-A700-C4DD00E2E6E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381753977512642"/>
          <c:y val="5.4525620577866349E-2"/>
          <c:w val="0.38937168153299367"/>
          <c:h val="0.9289129674769244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Расходы федерального бюджета, тыс.руб.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8731442583373542"/>
          <c:y val="7.9215252840450917E-2"/>
          <c:w val="0.78354044631667696"/>
          <c:h val="0.4082530776791875"/>
        </c:manualLayout>
      </c:layout>
      <c:lineChart>
        <c:grouping val="standard"/>
        <c:varyColors val="0"/>
        <c:ser>
          <c:idx val="3"/>
          <c:order val="0"/>
          <c:tx>
            <c:strRef>
              <c:f>'3'!$F$10</c:f>
              <c:strCache>
                <c:ptCount val="1"/>
                <c:pt idx="0">
                  <c:v>Федеральный проект "Борьба с онкологическими заболеваниями":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'3'!$E$11:$E$13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'3'!$F$11:$F$13</c:f>
              <c:numCache>
                <c:formatCode>#,##0.00</c:formatCode>
                <c:ptCount val="3"/>
                <c:pt idx="0">
                  <c:v>200000</c:v>
                </c:pt>
                <c:pt idx="1">
                  <c:v>200000</c:v>
                </c:pt>
                <c:pt idx="2">
                  <c:v>200000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62-40B6-9D15-978E857E71D6}"/>
            </c:ext>
          </c:extLst>
        </c:ser>
        <c:ser>
          <c:idx val="4"/>
          <c:order val="1"/>
          <c:tx>
            <c:strRef>
              <c:f>'3'!$G$10</c:f>
              <c:strCache>
                <c:ptCount val="1"/>
                <c:pt idx="0">
                  <c:v>Реализация национального проекта "Здравоохранение" (Предоставление субсидий бюджетным, автономным учреждениям и иным некоммерческим организациям)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'3'!$E$11:$E$13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'3'!$G$11:$G$13</c:f>
              <c:numCache>
                <c:formatCode>#,##0.00</c:formatCode>
                <c:ptCount val="3"/>
                <c:pt idx="0">
                  <c:v>200000</c:v>
                </c:pt>
                <c:pt idx="1">
                  <c:v>200000</c:v>
                </c:pt>
                <c:pt idx="2">
                  <c:v>200000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9662-40B6-9D15-978E857E71D6}"/>
            </c:ext>
          </c:extLst>
        </c:ser>
        <c:ser>
          <c:idx val="0"/>
          <c:order val="2"/>
          <c:tx>
            <c:strRef>
              <c:f>'3'!$H$10</c:f>
              <c:strCache>
                <c:ptCount val="1"/>
                <c:pt idx="0">
                  <c:v>Федеральный проект "Борьба с онкологическими заболеваниями":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glow rad="76200">
                <a:schemeClr val="accent1">
                  <a:alpha val="7000"/>
                </a:schemeClr>
              </a:glow>
            </a:effectLst>
          </c:spPr>
          <c:marker>
            <c:symbol val="none"/>
          </c:marker>
          <c:cat>
            <c:numRef>
              <c:f>'3'!$E$11:$E$13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'3'!$H$11:$H$13</c:f>
              <c:numCache>
                <c:formatCode>#,##0.00</c:formatCode>
                <c:ptCount val="3"/>
                <c:pt idx="0">
                  <c:v>26467626.199999999</c:v>
                </c:pt>
                <c:pt idx="1">
                  <c:v>59765001.799999997</c:v>
                </c:pt>
                <c:pt idx="2">
                  <c:v>32417500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9662-40B6-9D15-978E857E71D6}"/>
            </c:ext>
          </c:extLst>
        </c:ser>
        <c:ser>
          <c:idx val="1"/>
          <c:order val="3"/>
          <c:tx>
            <c:strRef>
              <c:f>'3'!$J$10</c:f>
              <c:strCache>
                <c:ptCount val="1"/>
                <c:pt idx="0">
                  <c:v>Реализация национального проекта "Здравоохранение" (Предоставление субсидий бюджетным, автономным учреждениям и иным некоммерческим организациям)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'3'!$E$11:$E$13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'3'!$J$11:$J$13</c:f>
              <c:numCache>
                <c:formatCode>#,##0.00</c:formatCode>
                <c:ptCount val="3"/>
                <c:pt idx="0">
                  <c:v>820000</c:v>
                </c:pt>
                <c:pt idx="1">
                  <c:v>14820000</c:v>
                </c:pt>
                <c:pt idx="2">
                  <c:v>14180000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9662-40B6-9D15-978E857E71D6}"/>
            </c:ext>
          </c:extLst>
        </c:ser>
        <c:ser>
          <c:idx val="2"/>
          <c:order val="4"/>
          <c:tx>
            <c:strRef>
              <c:f>'3'!$I$10</c:f>
              <c:strCache>
                <c:ptCount val="1"/>
                <c:pt idx="0">
                  <c:v>Создание и оснащение референс-центров для проведения иммуногистохимических, патоморфологических исследований и лучевых методов исследований, переоснащение сети региональных медицинских организаций, оказывающих помощь больным онкологическими заболеваниями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>
              <a:glow rad="12700">
                <a:schemeClr val="accent3">
                  <a:satMod val="175000"/>
                  <a:alpha val="15000"/>
                </a:schemeClr>
              </a:glow>
            </a:effectLst>
          </c:spPr>
          <c:marker>
            <c:symbol val="none"/>
          </c:marker>
          <c:cat>
            <c:numRef>
              <c:f>'3'!$E$11:$E$13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'3'!$I$11:$I$13</c:f>
              <c:numCache>
                <c:formatCode>#,##0.00</c:formatCode>
                <c:ptCount val="3"/>
                <c:pt idx="0">
                  <c:v>25647626.199999999</c:v>
                </c:pt>
                <c:pt idx="1">
                  <c:v>44945001.799999997</c:v>
                </c:pt>
                <c:pt idx="2">
                  <c:v>18237500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662-40B6-9D15-978E857E7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851656"/>
        <c:axId val="452852640"/>
      </c:lineChart>
      <c:catAx>
        <c:axId val="45285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2852640"/>
        <c:crosses val="autoZero"/>
        <c:auto val="1"/>
        <c:lblAlgn val="ctr"/>
        <c:lblOffset val="100"/>
        <c:noMultiLvlLbl val="0"/>
      </c:catAx>
      <c:valAx>
        <c:axId val="45285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52851656"/>
        <c:crosses val="autoZero"/>
        <c:crossBetween val="between"/>
      </c:valAx>
      <c:spPr>
        <a:noFill/>
        <a:ln>
          <a:solidFill>
            <a:schemeClr val="accent3">
              <a:lumMod val="60000"/>
              <a:lumOff val="4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8.6045481418293018E-2"/>
          <c:y val="0.55928092709398336"/>
          <c:w val="0.8348804476584204"/>
          <c:h val="0.3863656876191998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7B19DD-5404-4F85-9364-9BE68B2D2BD2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D9DC3F-5E2B-4492-A76F-3A9962F2F4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698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CE7B3-CF9C-4636-AC21-9BC92E3628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F5E01F-D597-4484-A3BA-197CF4D20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C82D09-3FF2-43D9-B1A6-C204832B9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C56A7C-0F55-4BA5-B375-905733B6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297598-2163-418A-BAFE-45FDB6DF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77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E12BE-AD22-49A3-9F11-2796791B7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74E4A-2FB4-42EB-A82D-3342FD4E08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2B6FB4-3C10-4EFC-8A6D-CD5A52887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42765E-1AB0-4650-B4CB-DD564D2F3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60C9A2-8A33-4A7E-ADBD-C6C3A0535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199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AB17A-92B4-49DC-97AD-081970F7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21ABF0-F754-428B-B659-75BF9035A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07F6E2-C92D-49FD-9C4F-C449B346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AA2B16-84E5-4B9B-B3A2-1C12723A7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25EA7-BB96-417C-9F5C-F8B80F7AF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247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630AD4-508F-43CA-8097-18E695F39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AAF10-BF63-487D-8E53-9475549840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2B8B7B-DAC1-46C2-8B97-CBAB16DC0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12AC97-9A1A-4B4A-980D-2DAE8B59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D76071-10C5-47E3-B317-C17C0C24C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32476F-7C78-4AA0-9EB3-49FFB5EC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28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86DB7-FCCE-4A70-8009-1A59C574F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4084D6-4278-42FC-BEFB-C01397592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452989-2304-4196-94E7-77F9D3B20E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4C817CA-B65D-48FF-B233-3636F9011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0D9AA9-6385-43C9-A054-8CF4144952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B358EF-8B5B-4906-8FD2-7B1BE416E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A81773D-A73B-46D1-8189-6E7812ADF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AA5798-0B32-4169-80E7-4817C7C1A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209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4058A6-7649-4D0F-B41E-F1A33549B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E38E171-BDAE-47AE-8BA9-5DC1ACA3F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D5AA71B-B018-467B-92AA-79721BA6B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3815BE-14FA-4A21-B29A-8D4CA9EB4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512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816148-BEE4-4863-A890-99E36B728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6A89549-D310-407D-AB13-CA0677A03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BFE427-19FB-48FB-8585-C47D9D572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99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87CB5E-06AF-4F25-B778-A522F23E1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069705-A5B3-45D9-91EA-FED268C9D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43826C9-34C0-4A63-BC3C-1A37B74F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BB0AB1-CA37-4C4D-8C72-CD652BB98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708251-CB4E-498F-B3DF-CD1E67A19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D0D34E-0EFA-4527-BBE2-CC745C388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124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5AE0DE-7680-4710-8A3C-BA03916F9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3A7EAE2-D996-447D-811A-B1F933DBBD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955724-41E3-4DCC-97D6-073E10668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47402D-FBC8-4849-BDF3-8CFD43621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C35724-2BD7-4862-B4B5-1C604F16B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DC42B16-CFC9-470D-9148-32B1A06EE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37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BAB75-22CE-4E14-8E2D-05A68973B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7EB0DB-B1E5-41A3-A640-1A4B98D8A9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E505B7-4F07-4B05-A292-F5CA54C14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C7B04D-82E9-4AA3-8525-0D7A3F278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E579ED-A569-414C-9306-76DA4D93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05C9233-6C8E-4EA5-A791-DF8F0F918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A61E6E-43EC-4E3E-8B5C-1D5E650D86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C4368A-224F-4374-A76A-A64A3A44A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857595-ADF6-497C-9FEC-C907322F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CA243E-7088-4F86-87FC-7D88F3A34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0121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buildings4.jpg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378000" y="386033"/>
            <a:ext cx="11436000" cy="6086000"/>
          </a:xfrm>
          <a:prstGeom prst="rect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2" name="Google Shape;12;p2"/>
          <p:cNvCxnSpPr/>
          <p:nvPr/>
        </p:nvCxnSpPr>
        <p:spPr>
          <a:xfrm>
            <a:off x="1069411" y="2388324"/>
            <a:ext cx="31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914400" y="2452567"/>
            <a:ext cx="8048800" cy="15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7010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5" descr="buildings2.jpg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5"/>
          <p:cNvSpPr/>
          <p:nvPr/>
        </p:nvSpPr>
        <p:spPr>
          <a:xfrm>
            <a:off x="378000" y="386033"/>
            <a:ext cx="11436000" cy="6086000"/>
          </a:xfrm>
          <a:prstGeom prst="rect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30" name="Google Shape;30;p5"/>
          <p:cNvCxnSpPr/>
          <p:nvPr/>
        </p:nvCxnSpPr>
        <p:spPr>
          <a:xfrm>
            <a:off x="772067" y="1446791"/>
            <a:ext cx="31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609600" y="1528033"/>
            <a:ext cx="2872800" cy="108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948733" y="1528033"/>
            <a:ext cx="7337200" cy="4730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1pPr>
            <a:lvl2pPr marL="1219170" lvl="1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2pPr>
            <a:lvl3pPr marL="1828754" lvl="2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3pPr>
            <a:lvl4pPr marL="2438339" lvl="3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4pPr>
            <a:lvl5pPr marL="3047924" lvl="4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5pPr>
            <a:lvl6pPr marL="3657509" lvl="5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6pPr>
            <a:lvl7pPr marL="4267093" lvl="6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7pPr>
            <a:lvl8pPr marL="4876678" lvl="7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Font typeface="Raleway"/>
              <a:buChar char="▫"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ldNum" idx="12"/>
          </p:nvPr>
        </p:nvSpPr>
        <p:spPr>
          <a:xfrm>
            <a:off x="609600" y="5585576"/>
            <a:ext cx="731600" cy="7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1002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7" descr="buildings2.jpg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"/>
          <p:cNvSpPr/>
          <p:nvPr/>
        </p:nvSpPr>
        <p:spPr>
          <a:xfrm>
            <a:off x="378000" y="386033"/>
            <a:ext cx="11436000" cy="6086000"/>
          </a:xfrm>
          <a:prstGeom prst="rect">
            <a:avLst/>
          </a:prstGeom>
          <a:noFill/>
          <a:ln w="28575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45" name="Google Shape;45;p7"/>
          <p:cNvCxnSpPr/>
          <p:nvPr/>
        </p:nvCxnSpPr>
        <p:spPr>
          <a:xfrm>
            <a:off x="772067" y="1446791"/>
            <a:ext cx="313600" cy="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09600" y="1528033"/>
            <a:ext cx="2872800" cy="1088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3652767" y="1446800"/>
            <a:ext cx="2528400" cy="5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310645" y="1446800"/>
            <a:ext cx="2528400" cy="5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8968524" y="1446800"/>
            <a:ext cx="2528400" cy="512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867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609600" y="5585576"/>
            <a:ext cx="731600" cy="7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289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46E80-474F-4BD4-B2D2-2BD6ED44A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9D6F51-772C-4934-A412-EE1E3E9F5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085A74-0DF7-4B72-94F7-D36829AC96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BC73E-E5C5-4996-A248-762A92D27175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F979F0-F9C7-448F-8745-53956C74A1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405232-E2C0-4C2D-A2C3-2B2EEC409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620B1D-7CC5-43F5-9481-4C91780F8D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7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10">
            <a:extLst>
              <a:ext uri="{FF2B5EF4-FFF2-40B4-BE49-F238E27FC236}">
                <a16:creationId xmlns:a16="http://schemas.microsoft.com/office/drawing/2014/main" id="{B8BEF616-F8B8-4550-9E93-A6923DEB42ED}"/>
              </a:ext>
            </a:extLst>
          </p:cNvPr>
          <p:cNvSpPr/>
          <p:nvPr/>
        </p:nvSpPr>
        <p:spPr>
          <a:xfrm>
            <a:off x="860781" y="1544517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377545" y="0"/>
                </a:moveTo>
                <a:lnTo>
                  <a:pt x="330187" y="2941"/>
                </a:lnTo>
                <a:lnTo>
                  <a:pt x="284585" y="11530"/>
                </a:lnTo>
                <a:lnTo>
                  <a:pt x="241091" y="25413"/>
                </a:lnTo>
                <a:lnTo>
                  <a:pt x="200061" y="44236"/>
                </a:lnTo>
                <a:lnTo>
                  <a:pt x="161847" y="67644"/>
                </a:lnTo>
                <a:lnTo>
                  <a:pt x="126804" y="95285"/>
                </a:lnTo>
                <a:lnTo>
                  <a:pt x="95285" y="126804"/>
                </a:lnTo>
                <a:lnTo>
                  <a:pt x="67644" y="161847"/>
                </a:lnTo>
                <a:lnTo>
                  <a:pt x="44236" y="200061"/>
                </a:lnTo>
                <a:lnTo>
                  <a:pt x="25413" y="241091"/>
                </a:lnTo>
                <a:lnTo>
                  <a:pt x="11530" y="284585"/>
                </a:lnTo>
                <a:lnTo>
                  <a:pt x="2941" y="330187"/>
                </a:lnTo>
                <a:lnTo>
                  <a:pt x="0" y="377545"/>
                </a:lnTo>
                <a:lnTo>
                  <a:pt x="2941" y="424903"/>
                </a:lnTo>
                <a:lnTo>
                  <a:pt x="11530" y="470505"/>
                </a:lnTo>
                <a:lnTo>
                  <a:pt x="25413" y="513999"/>
                </a:lnTo>
                <a:lnTo>
                  <a:pt x="44236" y="555029"/>
                </a:lnTo>
                <a:lnTo>
                  <a:pt x="67644" y="593243"/>
                </a:lnTo>
                <a:lnTo>
                  <a:pt x="95285" y="628287"/>
                </a:lnTo>
                <a:lnTo>
                  <a:pt x="126804" y="659805"/>
                </a:lnTo>
                <a:lnTo>
                  <a:pt x="161847" y="687446"/>
                </a:lnTo>
                <a:lnTo>
                  <a:pt x="200061" y="710855"/>
                </a:lnTo>
                <a:lnTo>
                  <a:pt x="241091" y="729677"/>
                </a:lnTo>
                <a:lnTo>
                  <a:pt x="284585" y="743560"/>
                </a:lnTo>
                <a:lnTo>
                  <a:pt x="330187" y="752149"/>
                </a:lnTo>
                <a:lnTo>
                  <a:pt x="377545" y="755091"/>
                </a:lnTo>
                <a:lnTo>
                  <a:pt x="424903" y="752149"/>
                </a:lnTo>
                <a:lnTo>
                  <a:pt x="470505" y="743560"/>
                </a:lnTo>
                <a:lnTo>
                  <a:pt x="513999" y="729677"/>
                </a:lnTo>
                <a:lnTo>
                  <a:pt x="555029" y="710855"/>
                </a:lnTo>
                <a:lnTo>
                  <a:pt x="593243" y="687446"/>
                </a:lnTo>
                <a:lnTo>
                  <a:pt x="628287" y="659805"/>
                </a:lnTo>
                <a:lnTo>
                  <a:pt x="659805" y="628287"/>
                </a:lnTo>
                <a:lnTo>
                  <a:pt x="687446" y="593243"/>
                </a:lnTo>
                <a:lnTo>
                  <a:pt x="710855" y="555029"/>
                </a:lnTo>
                <a:lnTo>
                  <a:pt x="729677" y="513999"/>
                </a:lnTo>
                <a:lnTo>
                  <a:pt x="743560" y="470505"/>
                </a:lnTo>
                <a:lnTo>
                  <a:pt x="752149" y="424903"/>
                </a:lnTo>
                <a:lnTo>
                  <a:pt x="755091" y="377545"/>
                </a:lnTo>
                <a:lnTo>
                  <a:pt x="752149" y="330187"/>
                </a:lnTo>
                <a:lnTo>
                  <a:pt x="743560" y="284585"/>
                </a:lnTo>
                <a:lnTo>
                  <a:pt x="729677" y="241091"/>
                </a:lnTo>
                <a:lnTo>
                  <a:pt x="710855" y="200061"/>
                </a:lnTo>
                <a:lnTo>
                  <a:pt x="687446" y="161847"/>
                </a:lnTo>
                <a:lnTo>
                  <a:pt x="659805" y="126804"/>
                </a:lnTo>
                <a:lnTo>
                  <a:pt x="628287" y="95285"/>
                </a:lnTo>
                <a:lnTo>
                  <a:pt x="593243" y="67644"/>
                </a:lnTo>
                <a:lnTo>
                  <a:pt x="555029" y="44236"/>
                </a:lnTo>
                <a:lnTo>
                  <a:pt x="513999" y="25413"/>
                </a:lnTo>
                <a:lnTo>
                  <a:pt x="470505" y="11530"/>
                </a:lnTo>
                <a:lnTo>
                  <a:pt x="424903" y="2941"/>
                </a:lnTo>
                <a:lnTo>
                  <a:pt x="377545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ctrTitle"/>
          </p:nvPr>
        </p:nvSpPr>
        <p:spPr>
          <a:xfrm>
            <a:off x="355352" y="2761409"/>
            <a:ext cx="11481295" cy="1546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ru-RU" sz="5400" dirty="0"/>
              <a:t>БЮДЖЕТ И НАЦИОНАЛЬНЫЕ ПРОЕКТЫ</a:t>
            </a:r>
            <a:endParaRPr sz="5400" dirty="0"/>
          </a:p>
        </p:txBody>
      </p:sp>
      <p:sp>
        <p:nvSpPr>
          <p:cNvPr id="8" name="object 11">
            <a:extLst>
              <a:ext uri="{FF2B5EF4-FFF2-40B4-BE49-F238E27FC236}">
                <a16:creationId xmlns:a16="http://schemas.microsoft.com/office/drawing/2014/main" id="{14C51AB5-EF28-4224-B1C6-98E0CD9E9599}"/>
              </a:ext>
            </a:extLst>
          </p:cNvPr>
          <p:cNvSpPr/>
          <p:nvPr/>
        </p:nvSpPr>
        <p:spPr>
          <a:xfrm>
            <a:off x="860781" y="1544517"/>
            <a:ext cx="755650" cy="755650"/>
          </a:xfrm>
          <a:custGeom>
            <a:avLst/>
            <a:gdLst/>
            <a:ahLst/>
            <a:cxnLst/>
            <a:rect l="l" t="t" r="r" b="b"/>
            <a:pathLst>
              <a:path w="755650" h="755650">
                <a:moveTo>
                  <a:pt x="377545" y="755091"/>
                </a:moveTo>
                <a:lnTo>
                  <a:pt x="424903" y="752149"/>
                </a:lnTo>
                <a:lnTo>
                  <a:pt x="470505" y="743560"/>
                </a:lnTo>
                <a:lnTo>
                  <a:pt x="513999" y="729677"/>
                </a:lnTo>
                <a:lnTo>
                  <a:pt x="555029" y="710855"/>
                </a:lnTo>
                <a:lnTo>
                  <a:pt x="593243" y="687446"/>
                </a:lnTo>
                <a:lnTo>
                  <a:pt x="628287" y="659805"/>
                </a:lnTo>
                <a:lnTo>
                  <a:pt x="659805" y="628287"/>
                </a:lnTo>
                <a:lnTo>
                  <a:pt x="687446" y="593243"/>
                </a:lnTo>
                <a:lnTo>
                  <a:pt x="710855" y="555029"/>
                </a:lnTo>
                <a:lnTo>
                  <a:pt x="729677" y="513999"/>
                </a:lnTo>
                <a:lnTo>
                  <a:pt x="743560" y="470505"/>
                </a:lnTo>
                <a:lnTo>
                  <a:pt x="752149" y="424903"/>
                </a:lnTo>
                <a:lnTo>
                  <a:pt x="755091" y="377545"/>
                </a:lnTo>
                <a:lnTo>
                  <a:pt x="752149" y="330187"/>
                </a:lnTo>
                <a:lnTo>
                  <a:pt x="743560" y="284585"/>
                </a:lnTo>
                <a:lnTo>
                  <a:pt x="729677" y="241091"/>
                </a:lnTo>
                <a:lnTo>
                  <a:pt x="710855" y="200061"/>
                </a:lnTo>
                <a:lnTo>
                  <a:pt x="687446" y="161847"/>
                </a:lnTo>
                <a:lnTo>
                  <a:pt x="659805" y="126804"/>
                </a:lnTo>
                <a:lnTo>
                  <a:pt x="628287" y="95285"/>
                </a:lnTo>
                <a:lnTo>
                  <a:pt x="593243" y="67644"/>
                </a:lnTo>
                <a:lnTo>
                  <a:pt x="555029" y="44236"/>
                </a:lnTo>
                <a:lnTo>
                  <a:pt x="513999" y="25413"/>
                </a:lnTo>
                <a:lnTo>
                  <a:pt x="470505" y="11530"/>
                </a:lnTo>
                <a:lnTo>
                  <a:pt x="424903" y="2941"/>
                </a:lnTo>
                <a:lnTo>
                  <a:pt x="377545" y="0"/>
                </a:lnTo>
                <a:lnTo>
                  <a:pt x="330187" y="2941"/>
                </a:lnTo>
                <a:lnTo>
                  <a:pt x="284585" y="11530"/>
                </a:lnTo>
                <a:lnTo>
                  <a:pt x="241091" y="25413"/>
                </a:lnTo>
                <a:lnTo>
                  <a:pt x="200061" y="44236"/>
                </a:lnTo>
                <a:lnTo>
                  <a:pt x="161847" y="67644"/>
                </a:lnTo>
                <a:lnTo>
                  <a:pt x="126804" y="95285"/>
                </a:lnTo>
                <a:lnTo>
                  <a:pt x="95285" y="126804"/>
                </a:lnTo>
                <a:lnTo>
                  <a:pt x="67644" y="161847"/>
                </a:lnTo>
                <a:lnTo>
                  <a:pt x="44236" y="200061"/>
                </a:lnTo>
                <a:lnTo>
                  <a:pt x="25413" y="241091"/>
                </a:lnTo>
                <a:lnTo>
                  <a:pt x="11530" y="284585"/>
                </a:lnTo>
                <a:lnTo>
                  <a:pt x="2941" y="330187"/>
                </a:lnTo>
                <a:lnTo>
                  <a:pt x="0" y="377545"/>
                </a:lnTo>
                <a:lnTo>
                  <a:pt x="2941" y="424903"/>
                </a:lnTo>
                <a:lnTo>
                  <a:pt x="11530" y="470505"/>
                </a:lnTo>
                <a:lnTo>
                  <a:pt x="25413" y="513999"/>
                </a:lnTo>
                <a:lnTo>
                  <a:pt x="44236" y="555029"/>
                </a:lnTo>
                <a:lnTo>
                  <a:pt x="67644" y="593243"/>
                </a:lnTo>
                <a:lnTo>
                  <a:pt x="95285" y="628287"/>
                </a:lnTo>
                <a:lnTo>
                  <a:pt x="126804" y="659805"/>
                </a:lnTo>
                <a:lnTo>
                  <a:pt x="161847" y="687446"/>
                </a:lnTo>
                <a:lnTo>
                  <a:pt x="200061" y="710855"/>
                </a:lnTo>
                <a:lnTo>
                  <a:pt x="241091" y="729677"/>
                </a:lnTo>
                <a:lnTo>
                  <a:pt x="284585" y="743560"/>
                </a:lnTo>
                <a:lnTo>
                  <a:pt x="330187" y="752149"/>
                </a:lnTo>
                <a:lnTo>
                  <a:pt x="377545" y="755091"/>
                </a:lnTo>
                <a:close/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0">
            <a:extLst>
              <a:ext uri="{FF2B5EF4-FFF2-40B4-BE49-F238E27FC236}">
                <a16:creationId xmlns:a16="http://schemas.microsoft.com/office/drawing/2014/main" id="{67256072-A5B2-4D32-9E7B-4ECC6112DB62}"/>
              </a:ext>
            </a:extLst>
          </p:cNvPr>
          <p:cNvSpPr/>
          <p:nvPr/>
        </p:nvSpPr>
        <p:spPr>
          <a:xfrm>
            <a:off x="1090395" y="1786443"/>
            <a:ext cx="271145" cy="271145"/>
          </a:xfrm>
          <a:custGeom>
            <a:avLst/>
            <a:gdLst/>
            <a:ahLst/>
            <a:cxnLst/>
            <a:rect l="l" t="t" r="r" b="b"/>
            <a:pathLst>
              <a:path w="271145" h="271145">
                <a:moveTo>
                  <a:pt x="174713" y="0"/>
                </a:moveTo>
                <a:lnTo>
                  <a:pt x="96291" y="0"/>
                </a:lnTo>
                <a:lnTo>
                  <a:pt x="93268" y="3009"/>
                </a:lnTo>
                <a:lnTo>
                  <a:pt x="93268" y="93268"/>
                </a:lnTo>
                <a:lnTo>
                  <a:pt x="3022" y="93268"/>
                </a:lnTo>
                <a:lnTo>
                  <a:pt x="0" y="96291"/>
                </a:lnTo>
                <a:lnTo>
                  <a:pt x="0" y="174701"/>
                </a:lnTo>
                <a:lnTo>
                  <a:pt x="3022" y="177723"/>
                </a:lnTo>
                <a:lnTo>
                  <a:pt x="93268" y="177723"/>
                </a:lnTo>
                <a:lnTo>
                  <a:pt x="93268" y="267982"/>
                </a:lnTo>
                <a:lnTo>
                  <a:pt x="96291" y="270992"/>
                </a:lnTo>
                <a:lnTo>
                  <a:pt x="174713" y="270992"/>
                </a:lnTo>
                <a:lnTo>
                  <a:pt x="177723" y="267982"/>
                </a:lnTo>
                <a:lnTo>
                  <a:pt x="177723" y="257517"/>
                </a:lnTo>
                <a:lnTo>
                  <a:pt x="106743" y="257517"/>
                </a:lnTo>
                <a:lnTo>
                  <a:pt x="106743" y="167271"/>
                </a:lnTo>
                <a:lnTo>
                  <a:pt x="103733" y="164249"/>
                </a:lnTo>
                <a:lnTo>
                  <a:pt x="13474" y="164249"/>
                </a:lnTo>
                <a:lnTo>
                  <a:pt x="13474" y="106743"/>
                </a:lnTo>
                <a:lnTo>
                  <a:pt x="103733" y="106743"/>
                </a:lnTo>
                <a:lnTo>
                  <a:pt x="106743" y="103720"/>
                </a:lnTo>
                <a:lnTo>
                  <a:pt x="106743" y="13474"/>
                </a:lnTo>
                <a:lnTo>
                  <a:pt x="177723" y="13474"/>
                </a:lnTo>
                <a:lnTo>
                  <a:pt x="177723" y="3009"/>
                </a:lnTo>
                <a:lnTo>
                  <a:pt x="174713" y="0"/>
                </a:lnTo>
                <a:close/>
              </a:path>
              <a:path w="271145" h="271145">
                <a:moveTo>
                  <a:pt x="177723" y="13474"/>
                </a:moveTo>
                <a:lnTo>
                  <a:pt x="164261" y="13474"/>
                </a:lnTo>
                <a:lnTo>
                  <a:pt x="164261" y="103720"/>
                </a:lnTo>
                <a:lnTo>
                  <a:pt x="167271" y="106743"/>
                </a:lnTo>
                <a:lnTo>
                  <a:pt x="257530" y="106743"/>
                </a:lnTo>
                <a:lnTo>
                  <a:pt x="257530" y="164249"/>
                </a:lnTo>
                <a:lnTo>
                  <a:pt x="167271" y="164249"/>
                </a:lnTo>
                <a:lnTo>
                  <a:pt x="164261" y="167271"/>
                </a:lnTo>
                <a:lnTo>
                  <a:pt x="164261" y="257517"/>
                </a:lnTo>
                <a:lnTo>
                  <a:pt x="177723" y="257517"/>
                </a:lnTo>
                <a:lnTo>
                  <a:pt x="177723" y="177723"/>
                </a:lnTo>
                <a:lnTo>
                  <a:pt x="267982" y="177723"/>
                </a:lnTo>
                <a:lnTo>
                  <a:pt x="271005" y="174701"/>
                </a:lnTo>
                <a:lnTo>
                  <a:pt x="271005" y="96291"/>
                </a:lnTo>
                <a:lnTo>
                  <a:pt x="267982" y="93268"/>
                </a:lnTo>
                <a:lnTo>
                  <a:pt x="177723" y="93268"/>
                </a:lnTo>
                <a:lnTo>
                  <a:pt x="177723" y="13474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1">
            <a:extLst>
              <a:ext uri="{FF2B5EF4-FFF2-40B4-BE49-F238E27FC236}">
                <a16:creationId xmlns:a16="http://schemas.microsoft.com/office/drawing/2014/main" id="{BB5190A5-27DB-46C0-A795-84629549FED3}"/>
              </a:ext>
            </a:extLst>
          </p:cNvPr>
          <p:cNvSpPr/>
          <p:nvPr/>
        </p:nvSpPr>
        <p:spPr>
          <a:xfrm>
            <a:off x="1022327" y="1706049"/>
            <a:ext cx="432434" cy="432434"/>
          </a:xfrm>
          <a:custGeom>
            <a:avLst/>
            <a:gdLst/>
            <a:ahLst/>
            <a:cxnLst/>
            <a:rect l="l" t="t" r="r" b="b"/>
            <a:pathLst>
              <a:path w="432434" h="432434">
                <a:moveTo>
                  <a:pt x="362445" y="0"/>
                </a:moveTo>
                <a:lnTo>
                  <a:pt x="69557" y="0"/>
                </a:lnTo>
                <a:lnTo>
                  <a:pt x="42508" y="5474"/>
                </a:lnTo>
                <a:lnTo>
                  <a:pt x="20396" y="20396"/>
                </a:lnTo>
                <a:lnTo>
                  <a:pt x="5474" y="42508"/>
                </a:lnTo>
                <a:lnTo>
                  <a:pt x="0" y="69557"/>
                </a:lnTo>
                <a:lnTo>
                  <a:pt x="0" y="362445"/>
                </a:lnTo>
                <a:lnTo>
                  <a:pt x="5474" y="389494"/>
                </a:lnTo>
                <a:lnTo>
                  <a:pt x="20396" y="411606"/>
                </a:lnTo>
                <a:lnTo>
                  <a:pt x="42508" y="426528"/>
                </a:lnTo>
                <a:lnTo>
                  <a:pt x="69557" y="432003"/>
                </a:lnTo>
                <a:lnTo>
                  <a:pt x="362445" y="432003"/>
                </a:lnTo>
                <a:lnTo>
                  <a:pt x="389494" y="426528"/>
                </a:lnTo>
                <a:lnTo>
                  <a:pt x="401349" y="418528"/>
                </a:lnTo>
                <a:lnTo>
                  <a:pt x="69557" y="418528"/>
                </a:lnTo>
                <a:lnTo>
                  <a:pt x="47748" y="414114"/>
                </a:lnTo>
                <a:lnTo>
                  <a:pt x="29919" y="402083"/>
                </a:lnTo>
                <a:lnTo>
                  <a:pt x="17888" y="384254"/>
                </a:lnTo>
                <a:lnTo>
                  <a:pt x="13474" y="362445"/>
                </a:lnTo>
                <a:lnTo>
                  <a:pt x="13474" y="69557"/>
                </a:lnTo>
                <a:lnTo>
                  <a:pt x="17888" y="47748"/>
                </a:lnTo>
                <a:lnTo>
                  <a:pt x="29919" y="29919"/>
                </a:lnTo>
                <a:lnTo>
                  <a:pt x="47748" y="17888"/>
                </a:lnTo>
                <a:lnTo>
                  <a:pt x="69557" y="13474"/>
                </a:lnTo>
                <a:lnTo>
                  <a:pt x="401349" y="13474"/>
                </a:lnTo>
                <a:lnTo>
                  <a:pt x="389494" y="5474"/>
                </a:lnTo>
                <a:lnTo>
                  <a:pt x="362445" y="0"/>
                </a:lnTo>
                <a:close/>
              </a:path>
              <a:path w="432434" h="432434">
                <a:moveTo>
                  <a:pt x="401349" y="13474"/>
                </a:moveTo>
                <a:lnTo>
                  <a:pt x="362445" y="13474"/>
                </a:lnTo>
                <a:lnTo>
                  <a:pt x="384254" y="17888"/>
                </a:lnTo>
                <a:lnTo>
                  <a:pt x="402083" y="29919"/>
                </a:lnTo>
                <a:lnTo>
                  <a:pt x="414114" y="47748"/>
                </a:lnTo>
                <a:lnTo>
                  <a:pt x="418528" y="69557"/>
                </a:lnTo>
                <a:lnTo>
                  <a:pt x="418528" y="362445"/>
                </a:lnTo>
                <a:lnTo>
                  <a:pt x="414114" y="384254"/>
                </a:lnTo>
                <a:lnTo>
                  <a:pt x="402083" y="402083"/>
                </a:lnTo>
                <a:lnTo>
                  <a:pt x="384254" y="414114"/>
                </a:lnTo>
                <a:lnTo>
                  <a:pt x="362445" y="418528"/>
                </a:lnTo>
                <a:lnTo>
                  <a:pt x="401349" y="418528"/>
                </a:lnTo>
                <a:lnTo>
                  <a:pt x="411607" y="411606"/>
                </a:lnTo>
                <a:lnTo>
                  <a:pt x="426528" y="389494"/>
                </a:lnTo>
                <a:lnTo>
                  <a:pt x="432003" y="362445"/>
                </a:lnTo>
                <a:lnTo>
                  <a:pt x="432003" y="69557"/>
                </a:lnTo>
                <a:lnTo>
                  <a:pt x="426528" y="42508"/>
                </a:lnTo>
                <a:lnTo>
                  <a:pt x="411607" y="20396"/>
                </a:lnTo>
                <a:lnTo>
                  <a:pt x="401349" y="13474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B1EBB6-90EF-441F-A189-E93E6ED0F2F5}"/>
              </a:ext>
            </a:extLst>
          </p:cNvPr>
          <p:cNvSpPr txBox="1"/>
          <p:nvPr/>
        </p:nvSpPr>
        <p:spPr>
          <a:xfrm>
            <a:off x="7851876" y="5065203"/>
            <a:ext cx="39847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Финансовый университет при Правительстве Российской Федерации</a:t>
            </a:r>
          </a:p>
          <a:p>
            <a:r>
              <a:rPr lang="ru-RU" dirty="0"/>
              <a:t>Финансово-экономический факультет</a:t>
            </a:r>
          </a:p>
          <a:p>
            <a:r>
              <a:rPr lang="ru-RU" dirty="0"/>
              <a:t>3 курс</a:t>
            </a:r>
          </a:p>
          <a:p>
            <a:r>
              <a:rPr lang="ru-RU" dirty="0"/>
              <a:t>Алиасхабов А.Г.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6F66E0-9837-4E9C-A1E9-9DAF9208E512}"/>
              </a:ext>
            </a:extLst>
          </p:cNvPr>
          <p:cNvSpPr txBox="1"/>
          <p:nvPr/>
        </p:nvSpPr>
        <p:spPr>
          <a:xfrm>
            <a:off x="826402" y="916262"/>
            <a:ext cx="9240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Национальные проекты— новые национальные проекты федерального масштаба, принятые в России в 2018 году, и разработанные по трём направлениям: «Человеческий капитал», «Комфортная среда для жизни» и «Экономический рост».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BFFCF3-8A76-4280-BF03-4144743E5450}"/>
              </a:ext>
            </a:extLst>
          </p:cNvPr>
          <p:cNvSpPr txBox="1"/>
          <p:nvPr/>
        </p:nvSpPr>
        <p:spPr>
          <a:xfrm>
            <a:off x="3803904" y="3958308"/>
            <a:ext cx="79091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«</a:t>
            </a:r>
            <a:r>
              <a:rPr lang="ru-RU" dirty="0"/>
              <a:t>Национальные проекты построены вокруг человека, ради достижения нового качества жизни для всех поколений, которое может быть обеспечено только при динамичном развитии России» В.В. Путин</a:t>
            </a:r>
          </a:p>
        </p:txBody>
      </p:sp>
      <p:pic>
        <p:nvPicPr>
          <p:cNvPr id="12" name="Рисунок 11" descr="Изображение выглядит как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6CDFCF5A-6942-4530-9D8B-240CCAF52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02" y="4010101"/>
            <a:ext cx="2619375" cy="17430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8A3555-1204-46E6-AE1E-AE292AB41C46}"/>
              </a:ext>
            </a:extLst>
          </p:cNvPr>
          <p:cNvSpPr txBox="1"/>
          <p:nvPr/>
        </p:nvSpPr>
        <p:spPr>
          <a:xfrm>
            <a:off x="2400426" y="2228670"/>
            <a:ext cx="93126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Повышение качества жизни граждан России – ключевой вопрос государственной политики. Казалось бы, бесспорная декларация. Именно так она воспринимается сейчас. В том числе – когда звучит в устах власти. Но еще сравнительно недавний исторический опыт показывает, что всего лишь несколько лет назад ее бесспорность вовсе не была столь очевидной.</a:t>
            </a:r>
          </a:p>
        </p:txBody>
      </p:sp>
    </p:spTree>
    <p:extLst>
      <p:ext uri="{BB962C8B-B14F-4D97-AF65-F5344CB8AC3E}">
        <p14:creationId xmlns:p14="http://schemas.microsoft.com/office/powerpoint/2010/main" val="512822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5CA0D5-C98D-48F1-ADFA-BD8A603810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26" y="1531103"/>
            <a:ext cx="11367757" cy="4491572"/>
          </a:xfrm>
          <a:prstGeom prst="rect">
            <a:avLst/>
          </a:prstGeom>
        </p:spPr>
      </p:pic>
      <p:sp>
        <p:nvSpPr>
          <p:cNvPr id="83" name="Google Shape;83;p13"/>
          <p:cNvSpPr txBox="1">
            <a:spLocks noGrp="1"/>
          </p:cNvSpPr>
          <p:nvPr>
            <p:ph type="title"/>
          </p:nvPr>
        </p:nvSpPr>
        <p:spPr>
          <a:xfrm>
            <a:off x="2402659" y="216942"/>
            <a:ext cx="7222435" cy="10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ctr"/>
            <a:r>
              <a:rPr lang="ru-RU" dirty="0"/>
              <a:t>Национальный проект «Здравоохранение»</a:t>
            </a:r>
            <a:endParaRPr dirty="0"/>
          </a:p>
        </p:txBody>
      </p:sp>
      <p:grpSp>
        <p:nvGrpSpPr>
          <p:cNvPr id="88" name="Google Shape;88;p13"/>
          <p:cNvGrpSpPr/>
          <p:nvPr/>
        </p:nvGrpSpPr>
        <p:grpSpPr>
          <a:xfrm>
            <a:off x="746776" y="695456"/>
            <a:ext cx="398595" cy="486067"/>
            <a:chOff x="596350" y="929175"/>
            <a:chExt cx="407950" cy="497475"/>
          </a:xfrm>
        </p:grpSpPr>
        <p:sp>
          <p:nvSpPr>
            <p:cNvPr id="89" name="Google Shape;89;p13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95" name="Google Shape;95;p13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B697A7E-9D30-401B-AB8A-D551F6ACBC54}"/>
              </a:ext>
            </a:extLst>
          </p:cNvPr>
          <p:cNvSpPr txBox="1"/>
          <p:nvPr/>
        </p:nvSpPr>
        <p:spPr>
          <a:xfrm>
            <a:off x="410817" y="2111182"/>
            <a:ext cx="824549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 рамках национального проекта предусматривается снижение смертности населения трудоспособного возраста, смертности от новообразований, младенческой смертности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Отсутствие кадрового дефицита в сфере первичной медико-санитарной помощи;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Все граждане будут иметь ежегодную возможность для профилактического медицинского осмотра;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Экспорт медицинских услуг будет до 1 миллиарда долларов США;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Оптимизация работы медицинских организаций, оказывающих первичную медико-санитарную помощь, сокращение времени ожидания в очереди при обращении граждан в указанные медицинские организации, упрощение процедуры записи на приём к врачу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8"/>
          <p:cNvSpPr txBox="1">
            <a:spLocks noGrp="1"/>
          </p:cNvSpPr>
          <p:nvPr>
            <p:ph type="title"/>
          </p:nvPr>
        </p:nvSpPr>
        <p:spPr>
          <a:xfrm>
            <a:off x="4659599" y="198256"/>
            <a:ext cx="5438557" cy="10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ru-RU" dirty="0"/>
              <a:t>Этапы реализации</a:t>
            </a:r>
            <a:endParaRPr dirty="0"/>
          </a:p>
        </p:txBody>
      </p:sp>
      <p:cxnSp>
        <p:nvCxnSpPr>
          <p:cNvPr id="291" name="Google Shape;291;p28"/>
          <p:cNvCxnSpPr/>
          <p:nvPr/>
        </p:nvCxnSpPr>
        <p:spPr>
          <a:xfrm>
            <a:off x="710613" y="3107553"/>
            <a:ext cx="10494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dash"/>
            <a:round/>
            <a:headEnd type="oval" w="med" len="med"/>
            <a:tailEnd type="oval" w="med" len="med"/>
          </a:ln>
        </p:spPr>
      </p:cxnSp>
      <p:cxnSp>
        <p:nvCxnSpPr>
          <p:cNvPr id="292" name="Google Shape;292;p28"/>
          <p:cNvCxnSpPr/>
          <p:nvPr/>
        </p:nvCxnSpPr>
        <p:spPr>
          <a:xfrm rot="10800000">
            <a:off x="1302137" y="2535614"/>
            <a:ext cx="0" cy="5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93" name="Google Shape;293;p28"/>
          <p:cNvCxnSpPr/>
          <p:nvPr/>
        </p:nvCxnSpPr>
        <p:spPr>
          <a:xfrm rot="10800000">
            <a:off x="2321513" y="3107553"/>
            <a:ext cx="0" cy="553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94" name="Google Shape;294;p28"/>
          <p:cNvSpPr txBox="1"/>
          <p:nvPr/>
        </p:nvSpPr>
        <p:spPr>
          <a:xfrm>
            <a:off x="780121" y="2115535"/>
            <a:ext cx="1688756" cy="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+mj-lt"/>
                <a:ea typeface="Raleway"/>
                <a:cs typeface="Raleway"/>
                <a:sym typeface="Raleway"/>
              </a:rPr>
              <a:t>1. 7 мая 2018</a:t>
            </a:r>
            <a:endParaRPr sz="1600" dirty="0">
              <a:solidFill>
                <a:srgbClr val="FFFFFF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95" name="Google Shape;295;p28"/>
          <p:cNvSpPr txBox="1"/>
          <p:nvPr/>
        </p:nvSpPr>
        <p:spPr>
          <a:xfrm>
            <a:off x="710613" y="3643003"/>
            <a:ext cx="2863347" cy="29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+mj-lt"/>
                <a:ea typeface="Raleway"/>
                <a:cs typeface="Raleway"/>
                <a:sym typeface="Raleway"/>
              </a:rPr>
              <a:t>2. 1 ноября 2018</a:t>
            </a:r>
            <a:endParaRPr sz="1600" dirty="0">
              <a:solidFill>
                <a:srgbClr val="FFFFFF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sp>
        <p:nvSpPr>
          <p:cNvPr id="296" name="Google Shape;296;p28"/>
          <p:cNvSpPr txBox="1"/>
          <p:nvPr/>
        </p:nvSpPr>
        <p:spPr>
          <a:xfrm>
            <a:off x="2281720" y="2304005"/>
            <a:ext cx="2584479" cy="107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+mj-lt"/>
                <a:ea typeface="Raleway"/>
                <a:cs typeface="Raleway"/>
                <a:sym typeface="Raleway"/>
              </a:rPr>
              <a:t>3. 24 декабря 2018</a:t>
            </a:r>
            <a:endParaRPr sz="1600" dirty="0">
              <a:solidFill>
                <a:srgbClr val="FFFFFF"/>
              </a:solidFill>
              <a:latin typeface="+mj-lt"/>
              <a:ea typeface="Raleway"/>
              <a:cs typeface="Raleway"/>
              <a:sym typeface="Raleway"/>
            </a:endParaRPr>
          </a:p>
        </p:txBody>
      </p:sp>
      <p:cxnSp>
        <p:nvCxnSpPr>
          <p:cNvPr id="297" name="Google Shape;297;p28"/>
          <p:cNvCxnSpPr/>
          <p:nvPr/>
        </p:nvCxnSpPr>
        <p:spPr>
          <a:xfrm rot="10800000">
            <a:off x="3325611" y="2523676"/>
            <a:ext cx="0" cy="5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4" name="Google Shape;293;p28">
            <a:extLst>
              <a:ext uri="{FF2B5EF4-FFF2-40B4-BE49-F238E27FC236}">
                <a16:creationId xmlns:a16="http://schemas.microsoft.com/office/drawing/2014/main" id="{DFC423DF-510C-4976-B487-0A9859933959}"/>
              </a:ext>
            </a:extLst>
          </p:cNvPr>
          <p:cNvCxnSpPr/>
          <p:nvPr/>
        </p:nvCxnSpPr>
        <p:spPr>
          <a:xfrm rot="10800000">
            <a:off x="4633759" y="3089403"/>
            <a:ext cx="0" cy="553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510737E-D6F4-4A27-9F7D-F58887096C2F}"/>
              </a:ext>
            </a:extLst>
          </p:cNvPr>
          <p:cNvSpPr txBox="1"/>
          <p:nvPr/>
        </p:nvSpPr>
        <p:spPr>
          <a:xfrm>
            <a:off x="1240196" y="4178453"/>
            <a:ext cx="1056749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+mj-lt"/>
              </a:rPr>
              <a:t>1. Президент подписал Указ «О национальных целях и стратегических задачах развития Российской Федерации на период до 2024 года»</a:t>
            </a:r>
          </a:p>
          <a:p>
            <a:pPr algn="just"/>
            <a:r>
              <a:rPr lang="ru-RU" sz="2000" dirty="0">
                <a:latin typeface="+mj-lt"/>
              </a:rPr>
              <a:t>2. Постановление от 31 октября 2018 года №1288. Об организации проектной деятельности в Правительстве Российской Федерации</a:t>
            </a:r>
          </a:p>
          <a:p>
            <a:pPr algn="just"/>
            <a:r>
              <a:rPr lang="ru-RU" sz="2000" dirty="0">
                <a:latin typeface="+mj-lt"/>
              </a:rPr>
              <a:t>3. По итогам заседания президиума Совета при Президенте Российской Федерации по стратегическому развитию и национальным проектам 24 декабря 2018 года утвержден паспорт национального проекта «Здравоохранение».</a:t>
            </a:r>
          </a:p>
        </p:txBody>
      </p:sp>
      <p:cxnSp>
        <p:nvCxnSpPr>
          <p:cNvPr id="16" name="Google Shape;292;p28">
            <a:extLst>
              <a:ext uri="{FF2B5EF4-FFF2-40B4-BE49-F238E27FC236}">
                <a16:creationId xmlns:a16="http://schemas.microsoft.com/office/drawing/2014/main" id="{1E158956-25BB-4C50-BC23-4242A0226554}"/>
              </a:ext>
            </a:extLst>
          </p:cNvPr>
          <p:cNvCxnSpPr/>
          <p:nvPr/>
        </p:nvCxnSpPr>
        <p:spPr>
          <a:xfrm rot="10800000">
            <a:off x="10850881" y="2523676"/>
            <a:ext cx="0" cy="560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E287006-B456-4B35-A0C6-61E1D3B9BF8A}"/>
              </a:ext>
            </a:extLst>
          </p:cNvPr>
          <p:cNvSpPr txBox="1"/>
          <p:nvPr/>
        </p:nvSpPr>
        <p:spPr>
          <a:xfrm>
            <a:off x="3979961" y="3643003"/>
            <a:ext cx="20232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 января 2019 (начало реализации)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9254DC-206C-471A-B3EA-80F3943CF876}"/>
              </a:ext>
            </a:extLst>
          </p:cNvPr>
          <p:cNvSpPr txBox="1"/>
          <p:nvPr/>
        </p:nvSpPr>
        <p:spPr>
          <a:xfrm>
            <a:off x="9682263" y="1963563"/>
            <a:ext cx="2415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31 декабря 2024 (окончание реализации)</a:t>
            </a:r>
          </a:p>
        </p:txBody>
      </p:sp>
      <p:grpSp>
        <p:nvGrpSpPr>
          <p:cNvPr id="19" name="Google Shape;718;p38">
            <a:extLst>
              <a:ext uri="{FF2B5EF4-FFF2-40B4-BE49-F238E27FC236}">
                <a16:creationId xmlns:a16="http://schemas.microsoft.com/office/drawing/2014/main" id="{115E594E-1B5B-41B2-AF39-22932CDF7358}"/>
              </a:ext>
            </a:extLst>
          </p:cNvPr>
          <p:cNvGrpSpPr/>
          <p:nvPr/>
        </p:nvGrpSpPr>
        <p:grpSpPr>
          <a:xfrm>
            <a:off x="710613" y="420919"/>
            <a:ext cx="630587" cy="577995"/>
            <a:chOff x="6649150" y="309350"/>
            <a:chExt cx="395800" cy="395800"/>
          </a:xfrm>
        </p:grpSpPr>
        <p:sp>
          <p:nvSpPr>
            <p:cNvPr id="20" name="Google Shape;719;p38">
              <a:extLst>
                <a:ext uri="{FF2B5EF4-FFF2-40B4-BE49-F238E27FC236}">
                  <a16:creationId xmlns:a16="http://schemas.microsoft.com/office/drawing/2014/main" id="{158ABD2E-707C-4130-A9ED-EDAD682D6319}"/>
                </a:ext>
              </a:extLst>
            </p:cNvPr>
            <p:cNvSpPr/>
            <p:nvPr/>
          </p:nvSpPr>
          <p:spPr>
            <a:xfrm>
              <a:off x="6649150" y="309350"/>
              <a:ext cx="395800" cy="395800"/>
            </a:xfrm>
            <a:custGeom>
              <a:avLst/>
              <a:gdLst/>
              <a:ahLst/>
              <a:cxnLst/>
              <a:rect l="l" t="t" r="r" b="b"/>
              <a:pathLst>
                <a:path w="15832" h="15832" fill="none" extrusionOk="0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20;p38">
              <a:extLst>
                <a:ext uri="{FF2B5EF4-FFF2-40B4-BE49-F238E27FC236}">
                  <a16:creationId xmlns:a16="http://schemas.microsoft.com/office/drawing/2014/main" id="{DDC53F3A-E4AC-4258-A972-0B18BDC1D97D}"/>
                </a:ext>
              </a:extLst>
            </p:cNvPr>
            <p:cNvSpPr/>
            <p:nvPr/>
          </p:nvSpPr>
          <p:spPr>
            <a:xfrm>
              <a:off x="6673500" y="333700"/>
              <a:ext cx="347100" cy="347100"/>
            </a:xfrm>
            <a:custGeom>
              <a:avLst/>
              <a:gdLst/>
              <a:ahLst/>
              <a:cxnLst/>
              <a:rect l="l" t="t" r="r" b="b"/>
              <a:pathLst>
                <a:path w="13884" h="13884" fill="none" extrusionOk="0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21;p38">
              <a:extLst>
                <a:ext uri="{FF2B5EF4-FFF2-40B4-BE49-F238E27FC236}">
                  <a16:creationId xmlns:a16="http://schemas.microsoft.com/office/drawing/2014/main" id="{F10F925B-C700-42D4-9247-22CCA4741F7A}"/>
                </a:ext>
              </a:extLst>
            </p:cNvPr>
            <p:cNvSpPr/>
            <p:nvPr/>
          </p:nvSpPr>
          <p:spPr>
            <a:xfrm>
              <a:off x="6848850" y="397625"/>
              <a:ext cx="54825" cy="169300"/>
            </a:xfrm>
            <a:custGeom>
              <a:avLst/>
              <a:gdLst/>
              <a:ahLst/>
              <a:cxnLst/>
              <a:rect l="l" t="t" r="r" b="b"/>
              <a:pathLst>
                <a:path w="2193" h="6772" fill="none" extrusionOk="0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722;p38">
              <a:extLst>
                <a:ext uri="{FF2B5EF4-FFF2-40B4-BE49-F238E27FC236}">
                  <a16:creationId xmlns:a16="http://schemas.microsoft.com/office/drawing/2014/main" id="{A41FBE35-3547-47CB-B857-7DC80A34C29D}"/>
                </a:ext>
              </a:extLst>
            </p:cNvPr>
            <p:cNvSpPr/>
            <p:nvPr/>
          </p:nvSpPr>
          <p:spPr>
            <a:xfrm>
              <a:off x="6847025" y="33370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723;p38">
              <a:extLst>
                <a:ext uri="{FF2B5EF4-FFF2-40B4-BE49-F238E27FC236}">
                  <a16:creationId xmlns:a16="http://schemas.microsoft.com/office/drawing/2014/main" id="{8B3DA852-253A-4183-81E1-965AAA1D7DD4}"/>
                </a:ext>
              </a:extLst>
            </p:cNvPr>
            <p:cNvSpPr/>
            <p:nvPr/>
          </p:nvSpPr>
          <p:spPr>
            <a:xfrm>
              <a:off x="6760575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724;p38">
              <a:extLst>
                <a:ext uri="{FF2B5EF4-FFF2-40B4-BE49-F238E27FC236}">
                  <a16:creationId xmlns:a16="http://schemas.microsoft.com/office/drawing/2014/main" id="{2F9BCC45-7858-4571-BD10-0B19B69C2DD2}"/>
                </a:ext>
              </a:extLst>
            </p:cNvPr>
            <p:cNvSpPr/>
            <p:nvPr/>
          </p:nvSpPr>
          <p:spPr>
            <a:xfrm>
              <a:off x="6760575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725;p38">
              <a:extLst>
                <a:ext uri="{FF2B5EF4-FFF2-40B4-BE49-F238E27FC236}">
                  <a16:creationId xmlns:a16="http://schemas.microsoft.com/office/drawing/2014/main" id="{8AF87962-B7CB-41A9-BFA5-05FE97A05770}"/>
                </a:ext>
              </a:extLst>
            </p:cNvPr>
            <p:cNvSpPr/>
            <p:nvPr/>
          </p:nvSpPr>
          <p:spPr>
            <a:xfrm>
              <a:off x="6696650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726;p38">
              <a:extLst>
                <a:ext uri="{FF2B5EF4-FFF2-40B4-BE49-F238E27FC236}">
                  <a16:creationId xmlns:a16="http://schemas.microsoft.com/office/drawing/2014/main" id="{D665EC7D-91A2-41F6-BB5B-9489C7DC5B41}"/>
                </a:ext>
              </a:extLst>
            </p:cNvPr>
            <p:cNvSpPr/>
            <p:nvPr/>
          </p:nvSpPr>
          <p:spPr>
            <a:xfrm>
              <a:off x="6696650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727;p38">
              <a:extLst>
                <a:ext uri="{FF2B5EF4-FFF2-40B4-BE49-F238E27FC236}">
                  <a16:creationId xmlns:a16="http://schemas.microsoft.com/office/drawing/2014/main" id="{72E71AD5-845F-481E-801D-7EF6374FD4C5}"/>
                </a:ext>
              </a:extLst>
            </p:cNvPr>
            <p:cNvSpPr/>
            <p:nvPr/>
          </p:nvSpPr>
          <p:spPr>
            <a:xfrm>
              <a:off x="667350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728;p38">
              <a:extLst>
                <a:ext uri="{FF2B5EF4-FFF2-40B4-BE49-F238E27FC236}">
                  <a16:creationId xmlns:a16="http://schemas.microsoft.com/office/drawing/2014/main" id="{0720D269-718A-419E-A056-E7CE0E909ABE}"/>
                </a:ext>
              </a:extLst>
            </p:cNvPr>
            <p:cNvSpPr/>
            <p:nvPr/>
          </p:nvSpPr>
          <p:spPr>
            <a:xfrm>
              <a:off x="6696650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729;p38">
              <a:extLst>
                <a:ext uri="{FF2B5EF4-FFF2-40B4-BE49-F238E27FC236}">
                  <a16:creationId xmlns:a16="http://schemas.microsoft.com/office/drawing/2014/main" id="{78BFE2AE-77AC-400F-9745-C72A6D537A46}"/>
                </a:ext>
              </a:extLst>
            </p:cNvPr>
            <p:cNvSpPr/>
            <p:nvPr/>
          </p:nvSpPr>
          <p:spPr>
            <a:xfrm>
              <a:off x="6696650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730;p38">
              <a:extLst>
                <a:ext uri="{FF2B5EF4-FFF2-40B4-BE49-F238E27FC236}">
                  <a16:creationId xmlns:a16="http://schemas.microsoft.com/office/drawing/2014/main" id="{1E2947D4-B5CD-46AA-B464-3101CDA62409}"/>
                </a:ext>
              </a:extLst>
            </p:cNvPr>
            <p:cNvSpPr/>
            <p:nvPr/>
          </p:nvSpPr>
          <p:spPr>
            <a:xfrm>
              <a:off x="6760575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731;p38">
              <a:extLst>
                <a:ext uri="{FF2B5EF4-FFF2-40B4-BE49-F238E27FC236}">
                  <a16:creationId xmlns:a16="http://schemas.microsoft.com/office/drawing/2014/main" id="{2F80FE8C-4E03-4585-AEC6-AF1C76860C8C}"/>
                </a:ext>
              </a:extLst>
            </p:cNvPr>
            <p:cNvSpPr/>
            <p:nvPr/>
          </p:nvSpPr>
          <p:spPr>
            <a:xfrm>
              <a:off x="6760575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732;p38">
              <a:extLst>
                <a:ext uri="{FF2B5EF4-FFF2-40B4-BE49-F238E27FC236}">
                  <a16:creationId xmlns:a16="http://schemas.microsoft.com/office/drawing/2014/main" id="{04EDB87F-6F2C-42E2-A6B1-A8AC00897FB8}"/>
                </a:ext>
              </a:extLst>
            </p:cNvPr>
            <p:cNvSpPr/>
            <p:nvPr/>
          </p:nvSpPr>
          <p:spPr>
            <a:xfrm>
              <a:off x="6847025" y="651550"/>
              <a:ext cx="25" cy="29250"/>
            </a:xfrm>
            <a:custGeom>
              <a:avLst/>
              <a:gdLst/>
              <a:ahLst/>
              <a:cxnLst/>
              <a:rect l="l" t="t" r="r" b="b"/>
              <a:pathLst>
                <a:path w="1" h="1170" fill="none" extrusionOk="0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733;p38">
              <a:extLst>
                <a:ext uri="{FF2B5EF4-FFF2-40B4-BE49-F238E27FC236}">
                  <a16:creationId xmlns:a16="http://schemas.microsoft.com/office/drawing/2014/main" id="{240B0FF6-B1AC-469F-BA27-31C8B0C310B2}"/>
                </a:ext>
              </a:extLst>
            </p:cNvPr>
            <p:cNvSpPr/>
            <p:nvPr/>
          </p:nvSpPr>
          <p:spPr>
            <a:xfrm>
              <a:off x="6919500" y="632675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734;p38">
              <a:extLst>
                <a:ext uri="{FF2B5EF4-FFF2-40B4-BE49-F238E27FC236}">
                  <a16:creationId xmlns:a16="http://schemas.microsoft.com/office/drawing/2014/main" id="{CC138D58-0B70-40D3-93A6-5FF319C9E264}"/>
                </a:ext>
              </a:extLst>
            </p:cNvPr>
            <p:cNvSpPr/>
            <p:nvPr/>
          </p:nvSpPr>
          <p:spPr>
            <a:xfrm>
              <a:off x="6933500" y="657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35;p38">
              <a:extLst>
                <a:ext uri="{FF2B5EF4-FFF2-40B4-BE49-F238E27FC236}">
                  <a16:creationId xmlns:a16="http://schemas.microsoft.com/office/drawing/2014/main" id="{F022C852-D2E6-4760-B6CA-75C0EFB7C61A}"/>
                </a:ext>
              </a:extLst>
            </p:cNvPr>
            <p:cNvSpPr/>
            <p:nvPr/>
          </p:nvSpPr>
          <p:spPr>
            <a:xfrm>
              <a:off x="6972475" y="579700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36;p38">
              <a:extLst>
                <a:ext uri="{FF2B5EF4-FFF2-40B4-BE49-F238E27FC236}">
                  <a16:creationId xmlns:a16="http://schemas.microsoft.com/office/drawing/2014/main" id="{F9D7C04B-A244-446C-BEE8-10469D7ED250}"/>
                </a:ext>
              </a:extLst>
            </p:cNvPr>
            <p:cNvSpPr/>
            <p:nvPr/>
          </p:nvSpPr>
          <p:spPr>
            <a:xfrm>
              <a:off x="6997425" y="593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37;p38">
              <a:extLst>
                <a:ext uri="{FF2B5EF4-FFF2-40B4-BE49-F238E27FC236}">
                  <a16:creationId xmlns:a16="http://schemas.microsoft.com/office/drawing/2014/main" id="{F31A1017-D64F-4BA6-B89B-6D32EF4BE34F}"/>
                </a:ext>
              </a:extLst>
            </p:cNvPr>
            <p:cNvSpPr/>
            <p:nvPr/>
          </p:nvSpPr>
          <p:spPr>
            <a:xfrm>
              <a:off x="6991350" y="507225"/>
              <a:ext cx="29250" cy="25"/>
            </a:xfrm>
            <a:custGeom>
              <a:avLst/>
              <a:gdLst/>
              <a:ahLst/>
              <a:cxnLst/>
              <a:rect l="l" t="t" r="r" b="b"/>
              <a:pathLst>
                <a:path w="1170" h="1" fill="none" extrusionOk="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8;p38">
              <a:extLst>
                <a:ext uri="{FF2B5EF4-FFF2-40B4-BE49-F238E27FC236}">
                  <a16:creationId xmlns:a16="http://schemas.microsoft.com/office/drawing/2014/main" id="{E7C96287-4416-4ACC-8EA5-7E21C3EE4A84}"/>
                </a:ext>
              </a:extLst>
            </p:cNvPr>
            <p:cNvSpPr/>
            <p:nvPr/>
          </p:nvSpPr>
          <p:spPr>
            <a:xfrm>
              <a:off x="6972475" y="420775"/>
              <a:ext cx="24975" cy="14025"/>
            </a:xfrm>
            <a:custGeom>
              <a:avLst/>
              <a:gdLst/>
              <a:ahLst/>
              <a:cxnLst/>
              <a:rect l="l" t="t" r="r" b="b"/>
              <a:pathLst>
                <a:path w="999" h="561" fill="none" extrusionOk="0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39;p38">
              <a:extLst>
                <a:ext uri="{FF2B5EF4-FFF2-40B4-BE49-F238E27FC236}">
                  <a16:creationId xmlns:a16="http://schemas.microsoft.com/office/drawing/2014/main" id="{EC170471-6E68-4A1B-B255-8AA034D5DF5D}"/>
                </a:ext>
              </a:extLst>
            </p:cNvPr>
            <p:cNvSpPr/>
            <p:nvPr/>
          </p:nvSpPr>
          <p:spPr>
            <a:xfrm>
              <a:off x="6997425" y="420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40;p38">
              <a:extLst>
                <a:ext uri="{FF2B5EF4-FFF2-40B4-BE49-F238E27FC236}">
                  <a16:creationId xmlns:a16="http://schemas.microsoft.com/office/drawing/2014/main" id="{9BFFA0FA-BD9B-4283-A677-B5A790CC3EEA}"/>
                </a:ext>
              </a:extLst>
            </p:cNvPr>
            <p:cNvSpPr/>
            <p:nvPr/>
          </p:nvSpPr>
          <p:spPr>
            <a:xfrm>
              <a:off x="6919500" y="356850"/>
              <a:ext cx="14025" cy="24975"/>
            </a:xfrm>
            <a:custGeom>
              <a:avLst/>
              <a:gdLst/>
              <a:ahLst/>
              <a:cxnLst/>
              <a:rect l="l" t="t" r="r" b="b"/>
              <a:pathLst>
                <a:path w="561" h="999" fill="none" extrusionOk="0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41;p38">
              <a:extLst>
                <a:ext uri="{FF2B5EF4-FFF2-40B4-BE49-F238E27FC236}">
                  <a16:creationId xmlns:a16="http://schemas.microsoft.com/office/drawing/2014/main" id="{BD2BB859-97BD-4EB7-865E-420BF3AB06D9}"/>
                </a:ext>
              </a:extLst>
            </p:cNvPr>
            <p:cNvSpPr/>
            <p:nvPr/>
          </p:nvSpPr>
          <p:spPr>
            <a:xfrm>
              <a:off x="6933500" y="356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9">
            <a:extLst>
              <a:ext uri="{FF2B5EF4-FFF2-40B4-BE49-F238E27FC236}">
                <a16:creationId xmlns:a16="http://schemas.microsoft.com/office/drawing/2014/main" id="{FC246028-930F-49AA-861A-95E1316FD197}"/>
              </a:ext>
            </a:extLst>
          </p:cNvPr>
          <p:cNvSpPr txBox="1"/>
          <p:nvPr/>
        </p:nvSpPr>
        <p:spPr>
          <a:xfrm>
            <a:off x="4846396" y="2462758"/>
            <a:ext cx="623570" cy="261620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1905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50"/>
              </a:spcBef>
            </a:pP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62,5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20">
            <a:extLst>
              <a:ext uri="{FF2B5EF4-FFF2-40B4-BE49-F238E27FC236}">
                <a16:creationId xmlns:a16="http://schemas.microsoft.com/office/drawing/2014/main" id="{854F12D8-717B-46AE-BA6C-C6A2C18893CD}"/>
              </a:ext>
            </a:extLst>
          </p:cNvPr>
          <p:cNvSpPr txBox="1"/>
          <p:nvPr/>
        </p:nvSpPr>
        <p:spPr>
          <a:xfrm>
            <a:off x="4846396" y="2925534"/>
            <a:ext cx="623570" cy="26162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50"/>
              </a:spcBef>
            </a:pP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75,2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21">
            <a:extLst>
              <a:ext uri="{FF2B5EF4-FFF2-40B4-BE49-F238E27FC236}">
                <a16:creationId xmlns:a16="http://schemas.microsoft.com/office/drawing/2014/main" id="{FC4AE21B-7619-432B-B917-7FD7C90F0B69}"/>
              </a:ext>
            </a:extLst>
          </p:cNvPr>
          <p:cNvSpPr txBox="1"/>
          <p:nvPr/>
        </p:nvSpPr>
        <p:spPr>
          <a:xfrm>
            <a:off x="4846396" y="3388296"/>
            <a:ext cx="623570" cy="2616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73355">
              <a:lnSpc>
                <a:spcPct val="100000"/>
              </a:lnSpc>
              <a:spcBef>
                <a:spcPts val="150"/>
              </a:spcBef>
            </a:pPr>
            <a:r>
              <a:rPr sz="1400" spc="-55" dirty="0">
                <a:solidFill>
                  <a:srgbClr val="FFFFFF"/>
                </a:solidFill>
                <a:latin typeface="Arial"/>
                <a:cs typeface="Arial"/>
              </a:rPr>
              <a:t>969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22">
            <a:extLst>
              <a:ext uri="{FF2B5EF4-FFF2-40B4-BE49-F238E27FC236}">
                <a16:creationId xmlns:a16="http://schemas.microsoft.com/office/drawing/2014/main" id="{F20E2327-AAF4-4398-A8B1-DB68F448A790}"/>
              </a:ext>
            </a:extLst>
          </p:cNvPr>
          <p:cNvSpPr txBox="1"/>
          <p:nvPr/>
        </p:nvSpPr>
        <p:spPr>
          <a:xfrm>
            <a:off x="4846396" y="3851072"/>
            <a:ext cx="623570" cy="2616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wrap="square" lIns="0" tIns="1905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50"/>
              </a:spcBef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211,2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24">
            <a:extLst>
              <a:ext uri="{FF2B5EF4-FFF2-40B4-BE49-F238E27FC236}">
                <a16:creationId xmlns:a16="http://schemas.microsoft.com/office/drawing/2014/main" id="{03285CB9-CD89-4A11-872F-EAA3C490E49E}"/>
              </a:ext>
            </a:extLst>
          </p:cNvPr>
          <p:cNvSpPr txBox="1"/>
          <p:nvPr/>
        </p:nvSpPr>
        <p:spPr>
          <a:xfrm>
            <a:off x="4846396" y="4313834"/>
            <a:ext cx="623570" cy="26162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50"/>
              </a:spcBef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166,1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0" name="object 25">
            <a:extLst>
              <a:ext uri="{FF2B5EF4-FFF2-40B4-BE49-F238E27FC236}">
                <a16:creationId xmlns:a16="http://schemas.microsoft.com/office/drawing/2014/main" id="{B14B0BD0-79D6-45EA-8BAA-6FD98D2771E3}"/>
              </a:ext>
            </a:extLst>
          </p:cNvPr>
          <p:cNvSpPr txBox="1"/>
          <p:nvPr/>
        </p:nvSpPr>
        <p:spPr>
          <a:xfrm>
            <a:off x="4846396" y="4776597"/>
            <a:ext cx="623570" cy="26162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49225">
              <a:lnSpc>
                <a:spcPct val="100000"/>
              </a:lnSpc>
              <a:spcBef>
                <a:spcPts val="150"/>
              </a:spcBef>
            </a:pPr>
            <a:r>
              <a:rPr sz="1400" spc="-45" dirty="0">
                <a:solidFill>
                  <a:srgbClr val="FFFFFF"/>
                </a:solidFill>
                <a:latin typeface="Arial"/>
                <a:cs typeface="Arial"/>
              </a:rPr>
              <a:t>63,9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26">
            <a:extLst>
              <a:ext uri="{FF2B5EF4-FFF2-40B4-BE49-F238E27FC236}">
                <a16:creationId xmlns:a16="http://schemas.microsoft.com/office/drawing/2014/main" id="{B84A75D3-E156-4784-A48C-39BF57851761}"/>
              </a:ext>
            </a:extLst>
          </p:cNvPr>
          <p:cNvSpPr txBox="1"/>
          <p:nvPr/>
        </p:nvSpPr>
        <p:spPr>
          <a:xfrm>
            <a:off x="4846396" y="5239372"/>
            <a:ext cx="623570" cy="2616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50"/>
              </a:spcBef>
            </a:pP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177,7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27">
            <a:extLst>
              <a:ext uri="{FF2B5EF4-FFF2-40B4-BE49-F238E27FC236}">
                <a16:creationId xmlns:a16="http://schemas.microsoft.com/office/drawing/2014/main" id="{5575D030-C57F-4A95-BBCC-C6A30D06A869}"/>
              </a:ext>
            </a:extLst>
          </p:cNvPr>
          <p:cNvSpPr txBox="1"/>
          <p:nvPr/>
        </p:nvSpPr>
        <p:spPr>
          <a:xfrm>
            <a:off x="4845354" y="5702135"/>
            <a:ext cx="623570" cy="2616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wrap="square" lIns="0" tIns="1905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150"/>
              </a:spcBef>
            </a:pP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0,2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10">
            <a:extLst>
              <a:ext uri="{FF2B5EF4-FFF2-40B4-BE49-F238E27FC236}">
                <a16:creationId xmlns:a16="http://schemas.microsoft.com/office/drawing/2014/main" id="{B37787E5-1E37-4F77-9618-1D58100684E2}"/>
              </a:ext>
            </a:extLst>
          </p:cNvPr>
          <p:cNvSpPr/>
          <p:nvPr/>
        </p:nvSpPr>
        <p:spPr>
          <a:xfrm>
            <a:off x="5678169" y="2595623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0" y="0"/>
                </a:moveTo>
                <a:lnTo>
                  <a:pt x="611352" y="0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1">
            <a:extLst>
              <a:ext uri="{FF2B5EF4-FFF2-40B4-BE49-F238E27FC236}">
                <a16:creationId xmlns:a16="http://schemas.microsoft.com/office/drawing/2014/main" id="{A988B9C3-7902-4AF7-97A0-B3EF1A75BA3A}"/>
              </a:ext>
            </a:extLst>
          </p:cNvPr>
          <p:cNvSpPr/>
          <p:nvPr/>
        </p:nvSpPr>
        <p:spPr>
          <a:xfrm>
            <a:off x="5641732" y="2575000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12">
            <a:extLst>
              <a:ext uri="{FF2B5EF4-FFF2-40B4-BE49-F238E27FC236}">
                <a16:creationId xmlns:a16="http://schemas.microsoft.com/office/drawing/2014/main" id="{954E6C3D-5C73-407A-85FC-86C99F03F71C}"/>
              </a:ext>
            </a:extLst>
          </p:cNvPr>
          <p:cNvSpPr/>
          <p:nvPr/>
        </p:nvSpPr>
        <p:spPr>
          <a:xfrm>
            <a:off x="5620472" y="4343844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13">
            <a:extLst>
              <a:ext uri="{FF2B5EF4-FFF2-40B4-BE49-F238E27FC236}">
                <a16:creationId xmlns:a16="http://schemas.microsoft.com/office/drawing/2014/main" id="{09A633FD-7C89-4B72-8360-48B9D9EE2C4D}"/>
              </a:ext>
            </a:extLst>
          </p:cNvPr>
          <p:cNvSpPr/>
          <p:nvPr/>
        </p:nvSpPr>
        <p:spPr>
          <a:xfrm>
            <a:off x="5678170" y="3525761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611352" y="0"/>
                </a:moveTo>
                <a:lnTo>
                  <a:pt x="0" y="0"/>
                </a:lnTo>
              </a:path>
            </a:pathLst>
          </a:cu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14">
            <a:extLst>
              <a:ext uri="{FF2B5EF4-FFF2-40B4-BE49-F238E27FC236}">
                <a16:creationId xmlns:a16="http://schemas.microsoft.com/office/drawing/2014/main" id="{9CE35C64-14EE-45E8-9F18-33C04AB2A851}"/>
              </a:ext>
            </a:extLst>
          </p:cNvPr>
          <p:cNvSpPr/>
          <p:nvPr/>
        </p:nvSpPr>
        <p:spPr>
          <a:xfrm>
            <a:off x="5639714" y="348997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5">
            <a:extLst>
              <a:ext uri="{FF2B5EF4-FFF2-40B4-BE49-F238E27FC236}">
                <a16:creationId xmlns:a16="http://schemas.microsoft.com/office/drawing/2014/main" id="{602D3DF0-9FC8-4EF8-AE19-C15BAAE824B6}"/>
              </a:ext>
            </a:extLst>
          </p:cNvPr>
          <p:cNvSpPr/>
          <p:nvPr/>
        </p:nvSpPr>
        <p:spPr>
          <a:xfrm>
            <a:off x="5665126" y="5377343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0" y="0"/>
                </a:moveTo>
                <a:lnTo>
                  <a:pt x="611352" y="0"/>
                </a:lnTo>
              </a:path>
            </a:pathLst>
          </a:custGeom>
          <a:ln w="12700">
            <a:solidFill>
              <a:schemeClr val="accent3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16">
            <a:extLst>
              <a:ext uri="{FF2B5EF4-FFF2-40B4-BE49-F238E27FC236}">
                <a16:creationId xmlns:a16="http://schemas.microsoft.com/office/drawing/2014/main" id="{0C3759D5-1BBB-4902-8913-5F60A4832FD4}"/>
              </a:ext>
            </a:extLst>
          </p:cNvPr>
          <p:cNvSpPr/>
          <p:nvPr/>
        </p:nvSpPr>
        <p:spPr>
          <a:xfrm>
            <a:off x="5630189" y="535583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399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799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399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17">
            <a:extLst>
              <a:ext uri="{FF2B5EF4-FFF2-40B4-BE49-F238E27FC236}">
                <a16:creationId xmlns:a16="http://schemas.microsoft.com/office/drawing/2014/main" id="{3C597275-F3D4-45EE-8D0F-537DE5E698EE}"/>
              </a:ext>
            </a:extLst>
          </p:cNvPr>
          <p:cNvSpPr/>
          <p:nvPr/>
        </p:nvSpPr>
        <p:spPr>
          <a:xfrm>
            <a:off x="5665126" y="3068116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0" y="0"/>
                </a:moveTo>
                <a:lnTo>
                  <a:pt x="611352" y="0"/>
                </a:lnTo>
              </a:path>
            </a:pathLst>
          </a:custGeom>
          <a:ln w="12700"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118">
            <a:extLst>
              <a:ext uri="{FF2B5EF4-FFF2-40B4-BE49-F238E27FC236}">
                <a16:creationId xmlns:a16="http://schemas.microsoft.com/office/drawing/2014/main" id="{DE6B2AAB-72FE-4CBD-A3D5-524462576426}"/>
              </a:ext>
            </a:extLst>
          </p:cNvPr>
          <p:cNvSpPr/>
          <p:nvPr/>
        </p:nvSpPr>
        <p:spPr>
          <a:xfrm>
            <a:off x="5633288" y="3043377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19">
            <a:extLst>
              <a:ext uri="{FF2B5EF4-FFF2-40B4-BE49-F238E27FC236}">
                <a16:creationId xmlns:a16="http://schemas.microsoft.com/office/drawing/2014/main" id="{41D0239F-6822-45C1-BF5B-FF8DF96148FC}"/>
              </a:ext>
            </a:extLst>
          </p:cNvPr>
          <p:cNvSpPr/>
          <p:nvPr/>
        </p:nvSpPr>
        <p:spPr>
          <a:xfrm>
            <a:off x="5665127" y="4835956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0" y="0"/>
                </a:moveTo>
                <a:lnTo>
                  <a:pt x="611352" y="0"/>
                </a:lnTo>
              </a:path>
            </a:pathLst>
          </a:custGeom>
          <a:ln w="12700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20">
            <a:extLst>
              <a:ext uri="{FF2B5EF4-FFF2-40B4-BE49-F238E27FC236}">
                <a16:creationId xmlns:a16="http://schemas.microsoft.com/office/drawing/2014/main" id="{94B2E842-E4D9-4803-8A6B-6FD152AEA0AD}"/>
              </a:ext>
            </a:extLst>
          </p:cNvPr>
          <p:cNvSpPr/>
          <p:nvPr/>
        </p:nvSpPr>
        <p:spPr>
          <a:xfrm flipH="1">
            <a:off x="5620472" y="4810886"/>
            <a:ext cx="45719" cy="49645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21">
            <a:extLst>
              <a:ext uri="{FF2B5EF4-FFF2-40B4-BE49-F238E27FC236}">
                <a16:creationId xmlns:a16="http://schemas.microsoft.com/office/drawing/2014/main" id="{279F9423-FB35-4118-BECB-6AA7B3AAABE7}"/>
              </a:ext>
            </a:extLst>
          </p:cNvPr>
          <p:cNvSpPr/>
          <p:nvPr/>
        </p:nvSpPr>
        <p:spPr>
          <a:xfrm>
            <a:off x="5678170" y="3991711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611352" y="0"/>
                </a:moveTo>
                <a:lnTo>
                  <a:pt x="0" y="0"/>
                </a:lnTo>
              </a:path>
            </a:pathLst>
          </a:custGeom>
          <a:ln w="12700"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22">
            <a:extLst>
              <a:ext uri="{FF2B5EF4-FFF2-40B4-BE49-F238E27FC236}">
                <a16:creationId xmlns:a16="http://schemas.microsoft.com/office/drawing/2014/main" id="{31F272CC-F137-4BE0-A163-7DF162F1A5D8}"/>
              </a:ext>
            </a:extLst>
          </p:cNvPr>
          <p:cNvSpPr/>
          <p:nvPr/>
        </p:nvSpPr>
        <p:spPr>
          <a:xfrm>
            <a:off x="5639714" y="3962793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3">
            <a:extLst>
              <a:ext uri="{FF2B5EF4-FFF2-40B4-BE49-F238E27FC236}">
                <a16:creationId xmlns:a16="http://schemas.microsoft.com/office/drawing/2014/main" id="{4B020CA4-A9D2-4833-B6F4-4D2513D11827}"/>
              </a:ext>
            </a:extLst>
          </p:cNvPr>
          <p:cNvSpPr/>
          <p:nvPr/>
        </p:nvSpPr>
        <p:spPr>
          <a:xfrm>
            <a:off x="5639727" y="5843231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0" y="0"/>
                </a:moveTo>
                <a:lnTo>
                  <a:pt x="611352" y="0"/>
                </a:lnTo>
              </a:path>
            </a:pathLst>
          </a:custGeom>
          <a:ln w="12700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24">
            <a:extLst>
              <a:ext uri="{FF2B5EF4-FFF2-40B4-BE49-F238E27FC236}">
                <a16:creationId xmlns:a16="http://schemas.microsoft.com/office/drawing/2014/main" id="{B8732765-887A-4BE8-8D2C-CCE22D3E7A0E}"/>
              </a:ext>
            </a:extLst>
          </p:cNvPr>
          <p:cNvSpPr/>
          <p:nvPr/>
        </p:nvSpPr>
        <p:spPr>
          <a:xfrm>
            <a:off x="5614327" y="581783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0"/>
                </a:moveTo>
                <a:lnTo>
                  <a:pt x="15510" y="1997"/>
                </a:lnTo>
                <a:lnTo>
                  <a:pt x="7437" y="7442"/>
                </a:lnTo>
                <a:lnTo>
                  <a:pt x="1995" y="15516"/>
                </a:lnTo>
                <a:lnTo>
                  <a:pt x="0" y="25400"/>
                </a:lnTo>
                <a:lnTo>
                  <a:pt x="1995" y="35283"/>
                </a:lnTo>
                <a:lnTo>
                  <a:pt x="7437" y="43357"/>
                </a:lnTo>
                <a:lnTo>
                  <a:pt x="15510" y="48802"/>
                </a:lnTo>
                <a:lnTo>
                  <a:pt x="25400" y="50800"/>
                </a:lnTo>
                <a:lnTo>
                  <a:pt x="35289" y="48802"/>
                </a:lnTo>
                <a:lnTo>
                  <a:pt x="43362" y="43357"/>
                </a:lnTo>
                <a:lnTo>
                  <a:pt x="48804" y="35283"/>
                </a:lnTo>
                <a:lnTo>
                  <a:pt x="50800" y="25400"/>
                </a:lnTo>
                <a:lnTo>
                  <a:pt x="48804" y="15516"/>
                </a:lnTo>
                <a:lnTo>
                  <a:pt x="43362" y="7442"/>
                </a:lnTo>
                <a:lnTo>
                  <a:pt x="35289" y="1997"/>
                </a:lnTo>
                <a:lnTo>
                  <a:pt x="2540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7">
            <a:extLst>
              <a:ext uri="{FF2B5EF4-FFF2-40B4-BE49-F238E27FC236}">
                <a16:creationId xmlns:a16="http://schemas.microsoft.com/office/drawing/2014/main" id="{50270C24-BE49-4955-81BD-6E16EE225023}"/>
              </a:ext>
            </a:extLst>
          </p:cNvPr>
          <p:cNvSpPr/>
          <p:nvPr/>
        </p:nvSpPr>
        <p:spPr>
          <a:xfrm>
            <a:off x="10641266" y="4721568"/>
            <a:ext cx="294640" cy="184150"/>
          </a:xfrm>
          <a:custGeom>
            <a:avLst/>
            <a:gdLst/>
            <a:ahLst/>
            <a:cxnLst/>
            <a:rect l="l" t="t" r="r" b="b"/>
            <a:pathLst>
              <a:path w="294640" h="184150">
                <a:moveTo>
                  <a:pt x="0" y="0"/>
                </a:moveTo>
                <a:lnTo>
                  <a:pt x="277901" y="183654"/>
                </a:lnTo>
                <a:lnTo>
                  <a:pt x="282113" y="176703"/>
                </a:lnTo>
                <a:lnTo>
                  <a:pt x="286289" y="169703"/>
                </a:lnTo>
                <a:lnTo>
                  <a:pt x="290427" y="162666"/>
                </a:lnTo>
                <a:lnTo>
                  <a:pt x="294525" y="155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48">
            <a:extLst>
              <a:ext uri="{FF2B5EF4-FFF2-40B4-BE49-F238E27FC236}">
                <a16:creationId xmlns:a16="http://schemas.microsoft.com/office/drawing/2014/main" id="{A99A9F84-7DD9-46F5-A370-F0F8F39FB57B}"/>
              </a:ext>
            </a:extLst>
          </p:cNvPr>
          <p:cNvSpPr/>
          <p:nvPr/>
        </p:nvSpPr>
        <p:spPr>
          <a:xfrm>
            <a:off x="9786201" y="5167757"/>
            <a:ext cx="415925" cy="397510"/>
          </a:xfrm>
          <a:custGeom>
            <a:avLst/>
            <a:gdLst/>
            <a:ahLst/>
            <a:cxnLst/>
            <a:rect l="l" t="t" r="r" b="b"/>
            <a:pathLst>
              <a:path w="415925" h="397509">
                <a:moveTo>
                  <a:pt x="289814" y="0"/>
                </a:moveTo>
                <a:lnTo>
                  <a:pt x="242938" y="14666"/>
                </a:lnTo>
                <a:lnTo>
                  <a:pt x="195575" y="27041"/>
                </a:lnTo>
                <a:lnTo>
                  <a:pt x="147810" y="37123"/>
                </a:lnTo>
                <a:lnTo>
                  <a:pt x="99728" y="44912"/>
                </a:lnTo>
                <a:lnTo>
                  <a:pt x="51416" y="50407"/>
                </a:lnTo>
                <a:lnTo>
                  <a:pt x="2959" y="53606"/>
                </a:lnTo>
                <a:lnTo>
                  <a:pt x="0" y="397065"/>
                </a:lnTo>
                <a:lnTo>
                  <a:pt x="52674" y="394498"/>
                </a:lnTo>
                <a:lnTo>
                  <a:pt x="105260" y="389903"/>
                </a:lnTo>
                <a:lnTo>
                  <a:pt x="157694" y="383279"/>
                </a:lnTo>
                <a:lnTo>
                  <a:pt x="209910" y="374627"/>
                </a:lnTo>
                <a:lnTo>
                  <a:pt x="261845" y="363948"/>
                </a:lnTo>
                <a:lnTo>
                  <a:pt x="313433" y="351241"/>
                </a:lnTo>
                <a:lnTo>
                  <a:pt x="364612" y="336508"/>
                </a:lnTo>
                <a:lnTo>
                  <a:pt x="415315" y="319747"/>
                </a:lnTo>
                <a:lnTo>
                  <a:pt x="28981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49">
            <a:extLst>
              <a:ext uri="{FF2B5EF4-FFF2-40B4-BE49-F238E27FC236}">
                <a16:creationId xmlns:a16="http://schemas.microsoft.com/office/drawing/2014/main" id="{41999D92-1AC9-4B73-9D3F-6FA4757C0C8E}"/>
              </a:ext>
            </a:extLst>
          </p:cNvPr>
          <p:cNvSpPr/>
          <p:nvPr/>
        </p:nvSpPr>
        <p:spPr>
          <a:xfrm>
            <a:off x="8995930" y="5064112"/>
            <a:ext cx="692150" cy="500380"/>
          </a:xfrm>
          <a:custGeom>
            <a:avLst/>
            <a:gdLst/>
            <a:ahLst/>
            <a:cxnLst/>
            <a:rect l="l" t="t" r="r" b="b"/>
            <a:pathLst>
              <a:path w="692150" h="500379">
                <a:moveTo>
                  <a:pt x="197954" y="0"/>
                </a:moveTo>
                <a:lnTo>
                  <a:pt x="0" y="280619"/>
                </a:lnTo>
                <a:lnTo>
                  <a:pt x="42148" y="306915"/>
                </a:lnTo>
                <a:lnTo>
                  <a:pt x="85043" y="331554"/>
                </a:lnTo>
                <a:lnTo>
                  <a:pt x="128635" y="354532"/>
                </a:lnTo>
                <a:lnTo>
                  <a:pt x="172876" y="375850"/>
                </a:lnTo>
                <a:lnTo>
                  <a:pt x="217719" y="395504"/>
                </a:lnTo>
                <a:lnTo>
                  <a:pt x="263115" y="413494"/>
                </a:lnTo>
                <a:lnTo>
                  <a:pt x="309017" y="429817"/>
                </a:lnTo>
                <a:lnTo>
                  <a:pt x="355376" y="444471"/>
                </a:lnTo>
                <a:lnTo>
                  <a:pt x="402145" y="457455"/>
                </a:lnTo>
                <a:lnTo>
                  <a:pt x="449276" y="468768"/>
                </a:lnTo>
                <a:lnTo>
                  <a:pt x="496719" y="478406"/>
                </a:lnTo>
                <a:lnTo>
                  <a:pt x="544429" y="486370"/>
                </a:lnTo>
                <a:lnTo>
                  <a:pt x="592356" y="492656"/>
                </a:lnTo>
                <a:lnTo>
                  <a:pt x="640452" y="497263"/>
                </a:lnTo>
                <a:lnTo>
                  <a:pt x="688670" y="500189"/>
                </a:lnTo>
                <a:lnTo>
                  <a:pt x="691629" y="156743"/>
                </a:lnTo>
                <a:lnTo>
                  <a:pt x="639912" y="152623"/>
                </a:lnTo>
                <a:lnTo>
                  <a:pt x="588439" y="145926"/>
                </a:lnTo>
                <a:lnTo>
                  <a:pt x="537315" y="136655"/>
                </a:lnTo>
                <a:lnTo>
                  <a:pt x="486643" y="124815"/>
                </a:lnTo>
                <a:lnTo>
                  <a:pt x="436529" y="110409"/>
                </a:lnTo>
                <a:lnTo>
                  <a:pt x="387075" y="93439"/>
                </a:lnTo>
                <a:lnTo>
                  <a:pt x="338387" y="73910"/>
                </a:lnTo>
                <a:lnTo>
                  <a:pt x="290568" y="51825"/>
                </a:lnTo>
                <a:lnTo>
                  <a:pt x="243722" y="27187"/>
                </a:lnTo>
                <a:lnTo>
                  <a:pt x="197954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50">
            <a:extLst>
              <a:ext uri="{FF2B5EF4-FFF2-40B4-BE49-F238E27FC236}">
                <a16:creationId xmlns:a16="http://schemas.microsoft.com/office/drawing/2014/main" id="{7848CC5A-4DA1-4AE9-A978-A0BE3030F9C8}"/>
              </a:ext>
            </a:extLst>
          </p:cNvPr>
          <p:cNvSpPr/>
          <p:nvPr/>
        </p:nvSpPr>
        <p:spPr>
          <a:xfrm>
            <a:off x="8368361" y="2814563"/>
            <a:ext cx="2690495" cy="1592580"/>
          </a:xfrm>
          <a:custGeom>
            <a:avLst/>
            <a:gdLst/>
            <a:ahLst/>
            <a:cxnLst/>
            <a:rect l="l" t="t" r="r" b="b"/>
            <a:pathLst>
              <a:path w="2690495" h="1592579">
                <a:moveTo>
                  <a:pt x="1385758" y="0"/>
                </a:moveTo>
                <a:lnTo>
                  <a:pt x="1337938" y="457"/>
                </a:lnTo>
                <a:lnTo>
                  <a:pt x="1290140" y="2567"/>
                </a:lnTo>
                <a:lnTo>
                  <a:pt x="1242412" y="6333"/>
                </a:lnTo>
                <a:lnTo>
                  <a:pt x="1194800" y="11757"/>
                </a:lnTo>
                <a:lnTo>
                  <a:pt x="1147349" y="18841"/>
                </a:lnTo>
                <a:lnTo>
                  <a:pt x="1100106" y="27587"/>
                </a:lnTo>
                <a:lnTo>
                  <a:pt x="1053118" y="37997"/>
                </a:lnTo>
                <a:lnTo>
                  <a:pt x="1006432" y="50072"/>
                </a:lnTo>
                <a:lnTo>
                  <a:pt x="960092" y="63816"/>
                </a:lnTo>
                <a:lnTo>
                  <a:pt x="914146" y="79231"/>
                </a:lnTo>
                <a:lnTo>
                  <a:pt x="868640" y="96317"/>
                </a:lnTo>
                <a:lnTo>
                  <a:pt x="823621" y="115078"/>
                </a:lnTo>
                <a:lnTo>
                  <a:pt x="779134" y="135516"/>
                </a:lnTo>
                <a:lnTo>
                  <a:pt x="735226" y="157632"/>
                </a:lnTo>
                <a:lnTo>
                  <a:pt x="691944" y="181429"/>
                </a:lnTo>
                <a:lnTo>
                  <a:pt x="649333" y="206909"/>
                </a:lnTo>
                <a:lnTo>
                  <a:pt x="607441" y="234074"/>
                </a:lnTo>
                <a:lnTo>
                  <a:pt x="566312" y="262926"/>
                </a:lnTo>
                <a:lnTo>
                  <a:pt x="525995" y="293466"/>
                </a:lnTo>
                <a:lnTo>
                  <a:pt x="486535" y="325698"/>
                </a:lnTo>
                <a:lnTo>
                  <a:pt x="447978" y="359624"/>
                </a:lnTo>
                <a:lnTo>
                  <a:pt x="410038" y="395555"/>
                </a:lnTo>
                <a:lnTo>
                  <a:pt x="373759" y="432581"/>
                </a:lnTo>
                <a:lnTo>
                  <a:pt x="339144" y="470653"/>
                </a:lnTo>
                <a:lnTo>
                  <a:pt x="306196" y="509720"/>
                </a:lnTo>
                <a:lnTo>
                  <a:pt x="274916" y="549735"/>
                </a:lnTo>
                <a:lnTo>
                  <a:pt x="245308" y="590647"/>
                </a:lnTo>
                <a:lnTo>
                  <a:pt x="217373" y="632406"/>
                </a:lnTo>
                <a:lnTo>
                  <a:pt x="191115" y="674964"/>
                </a:lnTo>
                <a:lnTo>
                  <a:pt x="166535" y="718271"/>
                </a:lnTo>
                <a:lnTo>
                  <a:pt x="143636" y="762277"/>
                </a:lnTo>
                <a:lnTo>
                  <a:pt x="122420" y="806934"/>
                </a:lnTo>
                <a:lnTo>
                  <a:pt x="102890" y="852191"/>
                </a:lnTo>
                <a:lnTo>
                  <a:pt x="85049" y="897999"/>
                </a:lnTo>
                <a:lnTo>
                  <a:pt x="68898" y="944309"/>
                </a:lnTo>
                <a:lnTo>
                  <a:pt x="54440" y="991071"/>
                </a:lnTo>
                <a:lnTo>
                  <a:pt x="41678" y="1038236"/>
                </a:lnTo>
                <a:lnTo>
                  <a:pt x="30614" y="1085755"/>
                </a:lnTo>
                <a:lnTo>
                  <a:pt x="21250" y="1133577"/>
                </a:lnTo>
                <a:lnTo>
                  <a:pt x="13590" y="1181654"/>
                </a:lnTo>
                <a:lnTo>
                  <a:pt x="7634" y="1229937"/>
                </a:lnTo>
                <a:lnTo>
                  <a:pt x="3387" y="1278375"/>
                </a:lnTo>
                <a:lnTo>
                  <a:pt x="849" y="1326919"/>
                </a:lnTo>
                <a:lnTo>
                  <a:pt x="0" y="1380071"/>
                </a:lnTo>
                <a:lnTo>
                  <a:pt x="1187" y="1433224"/>
                </a:lnTo>
                <a:lnTo>
                  <a:pt x="4416" y="1486310"/>
                </a:lnTo>
                <a:lnTo>
                  <a:pt x="9691" y="1539257"/>
                </a:lnTo>
                <a:lnTo>
                  <a:pt x="17016" y="1591994"/>
                </a:lnTo>
                <a:lnTo>
                  <a:pt x="354074" y="1525992"/>
                </a:lnTo>
                <a:lnTo>
                  <a:pt x="348230" y="1479381"/>
                </a:lnTo>
                <a:lnTo>
                  <a:pt x="344556" y="1432628"/>
                </a:lnTo>
                <a:lnTo>
                  <a:pt x="343034" y="1385817"/>
                </a:lnTo>
                <a:lnTo>
                  <a:pt x="343648" y="1339035"/>
                </a:lnTo>
                <a:lnTo>
                  <a:pt x="346378" y="1291898"/>
                </a:lnTo>
                <a:lnTo>
                  <a:pt x="351255" y="1244914"/>
                </a:lnTo>
                <a:lnTo>
                  <a:pt x="358274" y="1198161"/>
                </a:lnTo>
                <a:lnTo>
                  <a:pt x="367432" y="1151721"/>
                </a:lnTo>
                <a:lnTo>
                  <a:pt x="378726" y="1105673"/>
                </a:lnTo>
                <a:lnTo>
                  <a:pt x="392150" y="1060098"/>
                </a:lnTo>
                <a:lnTo>
                  <a:pt x="407702" y="1015076"/>
                </a:lnTo>
                <a:lnTo>
                  <a:pt x="425378" y="970687"/>
                </a:lnTo>
                <a:lnTo>
                  <a:pt x="445174" y="927011"/>
                </a:lnTo>
                <a:lnTo>
                  <a:pt x="467087" y="884128"/>
                </a:lnTo>
                <a:lnTo>
                  <a:pt x="491112" y="842119"/>
                </a:lnTo>
                <a:lnTo>
                  <a:pt x="517247" y="801063"/>
                </a:lnTo>
                <a:lnTo>
                  <a:pt x="545486" y="761042"/>
                </a:lnTo>
                <a:lnTo>
                  <a:pt x="575827" y="722135"/>
                </a:lnTo>
                <a:lnTo>
                  <a:pt x="608266" y="684422"/>
                </a:lnTo>
                <a:lnTo>
                  <a:pt x="642799" y="647983"/>
                </a:lnTo>
                <a:lnTo>
                  <a:pt x="679423" y="612900"/>
                </a:lnTo>
                <a:lnTo>
                  <a:pt x="717761" y="579578"/>
                </a:lnTo>
                <a:lnTo>
                  <a:pt x="757261" y="548466"/>
                </a:lnTo>
                <a:lnTo>
                  <a:pt x="797845" y="519563"/>
                </a:lnTo>
                <a:lnTo>
                  <a:pt x="839431" y="492863"/>
                </a:lnTo>
                <a:lnTo>
                  <a:pt x="881939" y="468364"/>
                </a:lnTo>
                <a:lnTo>
                  <a:pt x="925290" y="446063"/>
                </a:lnTo>
                <a:lnTo>
                  <a:pt x="969403" y="425955"/>
                </a:lnTo>
                <a:lnTo>
                  <a:pt x="1014198" y="408038"/>
                </a:lnTo>
                <a:lnTo>
                  <a:pt x="1059595" y="392308"/>
                </a:lnTo>
                <a:lnTo>
                  <a:pt x="1105514" y="378762"/>
                </a:lnTo>
                <a:lnTo>
                  <a:pt x="1151875" y="367396"/>
                </a:lnTo>
                <a:lnTo>
                  <a:pt x="1198597" y="358207"/>
                </a:lnTo>
                <a:lnTo>
                  <a:pt x="1245600" y="351191"/>
                </a:lnTo>
                <a:lnTo>
                  <a:pt x="1292806" y="346346"/>
                </a:lnTo>
                <a:lnTo>
                  <a:pt x="1340132" y="343667"/>
                </a:lnTo>
                <a:lnTo>
                  <a:pt x="1387499" y="343152"/>
                </a:lnTo>
                <a:lnTo>
                  <a:pt x="2284561" y="343152"/>
                </a:lnTo>
                <a:lnTo>
                  <a:pt x="2280384" y="339352"/>
                </a:lnTo>
                <a:lnTo>
                  <a:pt x="2241349" y="306405"/>
                </a:lnTo>
                <a:lnTo>
                  <a:pt x="2201377" y="275132"/>
                </a:lnTo>
                <a:lnTo>
                  <a:pt x="2160514" y="245535"/>
                </a:lnTo>
                <a:lnTo>
                  <a:pt x="2118809" y="217614"/>
                </a:lnTo>
                <a:lnTo>
                  <a:pt x="2076309" y="191372"/>
                </a:lnTo>
                <a:lnTo>
                  <a:pt x="2033062" y="166809"/>
                </a:lnTo>
                <a:lnTo>
                  <a:pt x="1989117" y="143928"/>
                </a:lnTo>
                <a:lnTo>
                  <a:pt x="1944521" y="122731"/>
                </a:lnTo>
                <a:lnTo>
                  <a:pt x="1900040" y="103508"/>
                </a:lnTo>
                <a:lnTo>
                  <a:pt x="1855027" y="85914"/>
                </a:lnTo>
                <a:lnTo>
                  <a:pt x="1809526" y="69951"/>
                </a:lnTo>
                <a:lnTo>
                  <a:pt x="1763585" y="55620"/>
                </a:lnTo>
                <a:lnTo>
                  <a:pt x="1717250" y="42924"/>
                </a:lnTo>
                <a:lnTo>
                  <a:pt x="1670567" y="31865"/>
                </a:lnTo>
                <a:lnTo>
                  <a:pt x="1623582" y="22444"/>
                </a:lnTo>
                <a:lnTo>
                  <a:pt x="1576342" y="14665"/>
                </a:lnTo>
                <a:lnTo>
                  <a:pt x="1528894" y="8529"/>
                </a:lnTo>
                <a:lnTo>
                  <a:pt x="1481283" y="4038"/>
                </a:lnTo>
                <a:lnTo>
                  <a:pt x="1433555" y="1194"/>
                </a:lnTo>
                <a:lnTo>
                  <a:pt x="1385758" y="0"/>
                </a:lnTo>
                <a:close/>
              </a:path>
              <a:path w="2690495" h="1592579">
                <a:moveTo>
                  <a:pt x="2284561" y="343152"/>
                </a:moveTo>
                <a:lnTo>
                  <a:pt x="1387499" y="343152"/>
                </a:lnTo>
                <a:lnTo>
                  <a:pt x="1434827" y="344797"/>
                </a:lnTo>
                <a:lnTo>
                  <a:pt x="1482036" y="348598"/>
                </a:lnTo>
                <a:lnTo>
                  <a:pt x="1529046" y="354552"/>
                </a:lnTo>
                <a:lnTo>
                  <a:pt x="1575777" y="362656"/>
                </a:lnTo>
                <a:lnTo>
                  <a:pt x="1622148" y="372906"/>
                </a:lnTo>
                <a:lnTo>
                  <a:pt x="1668079" y="385300"/>
                </a:lnTo>
                <a:lnTo>
                  <a:pt x="1713490" y="399832"/>
                </a:lnTo>
                <a:lnTo>
                  <a:pt x="1758302" y="416501"/>
                </a:lnTo>
                <a:lnTo>
                  <a:pt x="1802433" y="435303"/>
                </a:lnTo>
                <a:lnTo>
                  <a:pt x="1848354" y="457487"/>
                </a:lnTo>
                <a:lnTo>
                  <a:pt x="1893327" y="482067"/>
                </a:lnTo>
                <a:lnTo>
                  <a:pt x="1937259" y="509036"/>
                </a:lnTo>
                <a:lnTo>
                  <a:pt x="1980057" y="538389"/>
                </a:lnTo>
                <a:lnTo>
                  <a:pt x="2021627" y="570118"/>
                </a:lnTo>
                <a:lnTo>
                  <a:pt x="2061874" y="604217"/>
                </a:lnTo>
                <a:lnTo>
                  <a:pt x="2100707" y="640679"/>
                </a:lnTo>
                <a:lnTo>
                  <a:pt x="2138031" y="679499"/>
                </a:lnTo>
                <a:lnTo>
                  <a:pt x="2171717" y="718271"/>
                </a:lnTo>
                <a:lnTo>
                  <a:pt x="2202971" y="757983"/>
                </a:lnTo>
                <a:lnTo>
                  <a:pt x="2232067" y="798901"/>
                </a:lnTo>
                <a:lnTo>
                  <a:pt x="2258918" y="840830"/>
                </a:lnTo>
                <a:lnTo>
                  <a:pt x="2283524" y="883690"/>
                </a:lnTo>
                <a:lnTo>
                  <a:pt x="2305889" y="927402"/>
                </a:lnTo>
                <a:lnTo>
                  <a:pt x="2326014" y="971885"/>
                </a:lnTo>
                <a:lnTo>
                  <a:pt x="2343903" y="1017060"/>
                </a:lnTo>
                <a:lnTo>
                  <a:pt x="2359557" y="1062848"/>
                </a:lnTo>
                <a:lnTo>
                  <a:pt x="2689998" y="969452"/>
                </a:lnTo>
                <a:lnTo>
                  <a:pt x="2674658" y="922664"/>
                </a:lnTo>
                <a:lnTo>
                  <a:pt x="2657591" y="876324"/>
                </a:lnTo>
                <a:lnTo>
                  <a:pt x="2638796" y="830481"/>
                </a:lnTo>
                <a:lnTo>
                  <a:pt x="2618269" y="785183"/>
                </a:lnTo>
                <a:lnTo>
                  <a:pt x="2596007" y="740478"/>
                </a:lnTo>
                <a:lnTo>
                  <a:pt x="2572009" y="696415"/>
                </a:lnTo>
                <a:lnTo>
                  <a:pt x="2546270" y="653042"/>
                </a:lnTo>
                <a:lnTo>
                  <a:pt x="2518789" y="610407"/>
                </a:lnTo>
                <a:lnTo>
                  <a:pt x="2489562" y="568559"/>
                </a:lnTo>
                <a:lnTo>
                  <a:pt x="2458588" y="527546"/>
                </a:lnTo>
                <a:lnTo>
                  <a:pt x="2425862" y="487417"/>
                </a:lnTo>
                <a:lnTo>
                  <a:pt x="2391383" y="448219"/>
                </a:lnTo>
                <a:lnTo>
                  <a:pt x="2355449" y="410260"/>
                </a:lnTo>
                <a:lnTo>
                  <a:pt x="2318433" y="373971"/>
                </a:lnTo>
                <a:lnTo>
                  <a:pt x="2284561" y="34315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51">
            <a:extLst>
              <a:ext uri="{FF2B5EF4-FFF2-40B4-BE49-F238E27FC236}">
                <a16:creationId xmlns:a16="http://schemas.microsoft.com/office/drawing/2014/main" id="{5D24B01A-76DB-427D-8577-71135C553B0D}"/>
              </a:ext>
            </a:extLst>
          </p:cNvPr>
          <p:cNvSpPr/>
          <p:nvPr/>
        </p:nvSpPr>
        <p:spPr>
          <a:xfrm>
            <a:off x="8405076" y="4440187"/>
            <a:ext cx="706120" cy="846455"/>
          </a:xfrm>
          <a:custGeom>
            <a:avLst/>
            <a:gdLst/>
            <a:ahLst/>
            <a:cxnLst/>
            <a:rect l="l" t="t" r="r" b="b"/>
            <a:pathLst>
              <a:path w="706120" h="846454">
                <a:moveTo>
                  <a:pt x="336943" y="0"/>
                </a:moveTo>
                <a:lnTo>
                  <a:pt x="0" y="66039"/>
                </a:lnTo>
                <a:lnTo>
                  <a:pt x="11939" y="113187"/>
                </a:lnTo>
                <a:lnTo>
                  <a:pt x="25579" y="159989"/>
                </a:lnTo>
                <a:lnTo>
                  <a:pt x="40922" y="206398"/>
                </a:lnTo>
                <a:lnTo>
                  <a:pt x="57971" y="252366"/>
                </a:lnTo>
                <a:lnTo>
                  <a:pt x="76726" y="297846"/>
                </a:lnTo>
                <a:lnTo>
                  <a:pt x="97191" y="342789"/>
                </a:lnTo>
                <a:lnTo>
                  <a:pt x="119368" y="387148"/>
                </a:lnTo>
                <a:lnTo>
                  <a:pt x="143259" y="430875"/>
                </a:lnTo>
                <a:lnTo>
                  <a:pt x="168866" y="473922"/>
                </a:lnTo>
                <a:lnTo>
                  <a:pt x="196191" y="516242"/>
                </a:lnTo>
                <a:lnTo>
                  <a:pt x="225340" y="557923"/>
                </a:lnTo>
                <a:lnTo>
                  <a:pt x="256006" y="598508"/>
                </a:lnTo>
                <a:lnTo>
                  <a:pt x="288499" y="638359"/>
                </a:lnTo>
                <a:lnTo>
                  <a:pt x="322719" y="677291"/>
                </a:lnTo>
                <a:lnTo>
                  <a:pt x="359326" y="715908"/>
                </a:lnTo>
                <a:lnTo>
                  <a:pt x="397090" y="752802"/>
                </a:lnTo>
                <a:lnTo>
                  <a:pt x="435940" y="787947"/>
                </a:lnTo>
                <a:lnTo>
                  <a:pt x="475805" y="821321"/>
                </a:lnTo>
                <a:lnTo>
                  <a:pt x="507669" y="846188"/>
                </a:lnTo>
                <a:lnTo>
                  <a:pt x="705662" y="565442"/>
                </a:lnTo>
                <a:lnTo>
                  <a:pt x="700722" y="561784"/>
                </a:lnTo>
                <a:lnTo>
                  <a:pt x="691134" y="554012"/>
                </a:lnTo>
                <a:lnTo>
                  <a:pt x="661203" y="528956"/>
                </a:lnTo>
                <a:lnTo>
                  <a:pt x="632052" y="502592"/>
                </a:lnTo>
                <a:lnTo>
                  <a:pt x="603717" y="474920"/>
                </a:lnTo>
                <a:lnTo>
                  <a:pt x="576237" y="445935"/>
                </a:lnTo>
                <a:lnTo>
                  <a:pt x="541511" y="405931"/>
                </a:lnTo>
                <a:lnTo>
                  <a:pt x="509195" y="364664"/>
                </a:lnTo>
                <a:lnTo>
                  <a:pt x="479285" y="322225"/>
                </a:lnTo>
                <a:lnTo>
                  <a:pt x="451777" y="278706"/>
                </a:lnTo>
                <a:lnTo>
                  <a:pt x="426667" y="234197"/>
                </a:lnTo>
                <a:lnTo>
                  <a:pt x="403951" y="188790"/>
                </a:lnTo>
                <a:lnTo>
                  <a:pt x="383624" y="142575"/>
                </a:lnTo>
                <a:lnTo>
                  <a:pt x="365684" y="95645"/>
                </a:lnTo>
                <a:lnTo>
                  <a:pt x="350125" y="48089"/>
                </a:lnTo>
                <a:lnTo>
                  <a:pt x="336943" y="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52">
            <a:extLst>
              <a:ext uri="{FF2B5EF4-FFF2-40B4-BE49-F238E27FC236}">
                <a16:creationId xmlns:a16="http://schemas.microsoft.com/office/drawing/2014/main" id="{DFF70128-EDCC-4DC7-A105-89ECC6291389}"/>
              </a:ext>
            </a:extLst>
          </p:cNvPr>
          <p:cNvSpPr/>
          <p:nvPr/>
        </p:nvSpPr>
        <p:spPr>
          <a:xfrm>
            <a:off x="10170363" y="4800498"/>
            <a:ext cx="693420" cy="650240"/>
          </a:xfrm>
          <a:custGeom>
            <a:avLst/>
            <a:gdLst/>
            <a:ahLst/>
            <a:cxnLst/>
            <a:rect l="l" t="t" r="r" b="b"/>
            <a:pathLst>
              <a:path w="693420" h="650240">
                <a:moveTo>
                  <a:pt x="406196" y="0"/>
                </a:moveTo>
                <a:lnTo>
                  <a:pt x="375271" y="39954"/>
                </a:lnTo>
                <a:lnTo>
                  <a:pt x="342157" y="78676"/>
                </a:lnTo>
                <a:lnTo>
                  <a:pt x="306852" y="116064"/>
                </a:lnTo>
                <a:lnTo>
                  <a:pt x="269354" y="152019"/>
                </a:lnTo>
                <a:lnTo>
                  <a:pt x="227548" y="188232"/>
                </a:lnTo>
                <a:lnTo>
                  <a:pt x="184369" y="221800"/>
                </a:lnTo>
                <a:lnTo>
                  <a:pt x="139920" y="252734"/>
                </a:lnTo>
                <a:lnTo>
                  <a:pt x="94306" y="281047"/>
                </a:lnTo>
                <a:lnTo>
                  <a:pt x="47631" y="306750"/>
                </a:lnTo>
                <a:lnTo>
                  <a:pt x="0" y="329857"/>
                </a:lnTo>
                <a:lnTo>
                  <a:pt x="125577" y="649770"/>
                </a:lnTo>
                <a:lnTo>
                  <a:pt x="169990" y="629333"/>
                </a:lnTo>
                <a:lnTo>
                  <a:pt x="213830" y="607231"/>
                </a:lnTo>
                <a:lnTo>
                  <a:pt x="257050" y="583458"/>
                </a:lnTo>
                <a:lnTo>
                  <a:pt x="299604" y="558012"/>
                </a:lnTo>
                <a:lnTo>
                  <a:pt x="341443" y="530888"/>
                </a:lnTo>
                <a:lnTo>
                  <a:pt x="382521" y="502082"/>
                </a:lnTo>
                <a:lnTo>
                  <a:pt x="422789" y="471590"/>
                </a:lnTo>
                <a:lnTo>
                  <a:pt x="462201" y="439410"/>
                </a:lnTo>
                <a:lnTo>
                  <a:pt x="500710" y="405536"/>
                </a:lnTo>
                <a:lnTo>
                  <a:pt x="536419" y="371775"/>
                </a:lnTo>
                <a:lnTo>
                  <a:pt x="570650" y="337065"/>
                </a:lnTo>
                <a:lnTo>
                  <a:pt x="603408" y="301439"/>
                </a:lnTo>
                <a:lnTo>
                  <a:pt x="634698" y="264931"/>
                </a:lnTo>
                <a:lnTo>
                  <a:pt x="664522" y="227576"/>
                </a:lnTo>
                <a:lnTo>
                  <a:pt x="692886" y="189407"/>
                </a:lnTo>
                <a:lnTo>
                  <a:pt x="406196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53">
            <a:extLst>
              <a:ext uri="{FF2B5EF4-FFF2-40B4-BE49-F238E27FC236}">
                <a16:creationId xmlns:a16="http://schemas.microsoft.com/office/drawing/2014/main" id="{A3080C37-8399-4728-8726-B94F3F89C2AD}"/>
              </a:ext>
            </a:extLst>
          </p:cNvPr>
          <p:cNvSpPr/>
          <p:nvPr/>
        </p:nvSpPr>
        <p:spPr>
          <a:xfrm>
            <a:off x="10679480" y="4369244"/>
            <a:ext cx="422275" cy="418465"/>
          </a:xfrm>
          <a:custGeom>
            <a:avLst/>
            <a:gdLst/>
            <a:ahLst/>
            <a:cxnLst/>
            <a:rect l="l" t="t" r="r" b="b"/>
            <a:pathLst>
              <a:path w="422275" h="418465">
                <a:moveTo>
                  <a:pt x="81089" y="0"/>
                </a:moveTo>
                <a:lnTo>
                  <a:pt x="70387" y="52822"/>
                </a:lnTo>
                <a:lnTo>
                  <a:pt x="56913" y="105108"/>
                </a:lnTo>
                <a:lnTo>
                  <a:pt x="40681" y="156742"/>
                </a:lnTo>
                <a:lnTo>
                  <a:pt x="21705" y="207606"/>
                </a:lnTo>
                <a:lnTo>
                  <a:pt x="0" y="257581"/>
                </a:lnTo>
                <a:lnTo>
                  <a:pt x="303707" y="418134"/>
                </a:lnTo>
                <a:lnTo>
                  <a:pt x="324470" y="372877"/>
                </a:lnTo>
                <a:lnTo>
                  <a:pt x="343521" y="327036"/>
                </a:lnTo>
                <a:lnTo>
                  <a:pt x="360859" y="280660"/>
                </a:lnTo>
                <a:lnTo>
                  <a:pt x="376481" y="233799"/>
                </a:lnTo>
                <a:lnTo>
                  <a:pt x="390386" y="186501"/>
                </a:lnTo>
                <a:lnTo>
                  <a:pt x="402570" y="138815"/>
                </a:lnTo>
                <a:lnTo>
                  <a:pt x="413031" y="90793"/>
                </a:lnTo>
                <a:lnTo>
                  <a:pt x="421767" y="42481"/>
                </a:lnTo>
                <a:lnTo>
                  <a:pt x="8108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54">
            <a:extLst>
              <a:ext uri="{FF2B5EF4-FFF2-40B4-BE49-F238E27FC236}">
                <a16:creationId xmlns:a16="http://schemas.microsoft.com/office/drawing/2014/main" id="{B9BAF748-7F79-44D4-B0E8-115C33244116}"/>
              </a:ext>
            </a:extLst>
          </p:cNvPr>
          <p:cNvSpPr/>
          <p:nvPr/>
        </p:nvSpPr>
        <p:spPr>
          <a:xfrm>
            <a:off x="10753865" y="3882110"/>
            <a:ext cx="365760" cy="429259"/>
          </a:xfrm>
          <a:custGeom>
            <a:avLst/>
            <a:gdLst/>
            <a:ahLst/>
            <a:cxnLst/>
            <a:rect l="l" t="t" r="r" b="b"/>
            <a:pathLst>
              <a:path w="365759" h="429259">
                <a:moveTo>
                  <a:pt x="330746" y="0"/>
                </a:moveTo>
                <a:lnTo>
                  <a:pt x="0" y="93560"/>
                </a:lnTo>
                <a:lnTo>
                  <a:pt x="9078" y="142038"/>
                </a:lnTo>
                <a:lnTo>
                  <a:pt x="15787" y="190632"/>
                </a:lnTo>
                <a:lnTo>
                  <a:pt x="20167" y="239502"/>
                </a:lnTo>
                <a:lnTo>
                  <a:pt x="22215" y="288474"/>
                </a:lnTo>
                <a:lnTo>
                  <a:pt x="21938" y="337457"/>
                </a:lnTo>
                <a:lnTo>
                  <a:pt x="19342" y="386359"/>
                </a:lnTo>
                <a:lnTo>
                  <a:pt x="360019" y="428828"/>
                </a:lnTo>
                <a:lnTo>
                  <a:pt x="363442" y="381089"/>
                </a:lnTo>
                <a:lnTo>
                  <a:pt x="365193" y="333265"/>
                </a:lnTo>
                <a:lnTo>
                  <a:pt x="365274" y="285400"/>
                </a:lnTo>
                <a:lnTo>
                  <a:pt x="363685" y="237544"/>
                </a:lnTo>
                <a:lnTo>
                  <a:pt x="360429" y="189741"/>
                </a:lnTo>
                <a:lnTo>
                  <a:pt x="355494" y="141954"/>
                </a:lnTo>
                <a:lnTo>
                  <a:pt x="348916" y="94483"/>
                </a:lnTo>
                <a:lnTo>
                  <a:pt x="340663" y="47121"/>
                </a:lnTo>
                <a:lnTo>
                  <a:pt x="330746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55">
            <a:extLst>
              <a:ext uri="{FF2B5EF4-FFF2-40B4-BE49-F238E27FC236}">
                <a16:creationId xmlns:a16="http://schemas.microsoft.com/office/drawing/2014/main" id="{10D1593B-F77A-4431-A689-C6779D6FE27D}"/>
              </a:ext>
            </a:extLst>
          </p:cNvPr>
          <p:cNvSpPr txBox="1"/>
          <p:nvPr/>
        </p:nvSpPr>
        <p:spPr>
          <a:xfrm>
            <a:off x="8923947" y="3702520"/>
            <a:ext cx="1657985" cy="1035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235"/>
              </a:lnSpc>
              <a:spcBef>
                <a:spcPts val="100"/>
              </a:spcBef>
            </a:pPr>
            <a:r>
              <a:rPr sz="4500" spc="-155" dirty="0">
                <a:solidFill>
                  <a:srgbClr val="0067AC"/>
                </a:solidFill>
                <a:latin typeface="Arial"/>
                <a:cs typeface="Arial"/>
              </a:rPr>
              <a:t>1725,8</a:t>
            </a:r>
            <a:endParaRPr sz="4500" dirty="0">
              <a:latin typeface="Arial"/>
              <a:cs typeface="Arial"/>
            </a:endParaRPr>
          </a:p>
          <a:p>
            <a:pPr algn="ctr">
              <a:lnSpc>
                <a:spcPts val="2715"/>
              </a:lnSpc>
            </a:pPr>
            <a:r>
              <a:rPr sz="2400" spc="-110" dirty="0">
                <a:solidFill>
                  <a:srgbClr val="0067AC"/>
                </a:solidFill>
                <a:latin typeface="Arial"/>
                <a:cs typeface="Arial"/>
              </a:rPr>
              <a:t>млрд</a:t>
            </a:r>
            <a:r>
              <a:rPr sz="2400" spc="-155" dirty="0">
                <a:solidFill>
                  <a:srgbClr val="0067AC"/>
                </a:solidFill>
                <a:latin typeface="Arial"/>
                <a:cs typeface="Arial"/>
              </a:rPr>
              <a:t> </a:t>
            </a:r>
            <a:r>
              <a:rPr sz="2400" spc="-95" dirty="0">
                <a:solidFill>
                  <a:srgbClr val="0067AC"/>
                </a:solidFill>
                <a:latin typeface="Arial"/>
                <a:cs typeface="Arial"/>
              </a:rPr>
              <a:t>руб.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37" name="object 156">
            <a:extLst>
              <a:ext uri="{FF2B5EF4-FFF2-40B4-BE49-F238E27FC236}">
                <a16:creationId xmlns:a16="http://schemas.microsoft.com/office/drawing/2014/main" id="{D261DFDB-EDF1-4E62-BBF6-ABF6C485D87D}"/>
              </a:ext>
            </a:extLst>
          </p:cNvPr>
          <p:cNvSpPr/>
          <p:nvPr/>
        </p:nvSpPr>
        <p:spPr>
          <a:xfrm>
            <a:off x="6263919" y="2596057"/>
            <a:ext cx="5067300" cy="2049145"/>
          </a:xfrm>
          <a:custGeom>
            <a:avLst/>
            <a:gdLst/>
            <a:ahLst/>
            <a:cxnLst/>
            <a:rect l="l" t="t" r="r" b="b"/>
            <a:pathLst>
              <a:path w="5067300" h="2049145">
                <a:moveTo>
                  <a:pt x="0" y="0"/>
                </a:moveTo>
                <a:lnTo>
                  <a:pt x="4959261" y="0"/>
                </a:lnTo>
                <a:lnTo>
                  <a:pt x="5021696" y="1687"/>
                </a:lnTo>
                <a:lnTo>
                  <a:pt x="5053737" y="13500"/>
                </a:lnTo>
                <a:lnTo>
                  <a:pt x="5065494" y="45562"/>
                </a:lnTo>
                <a:lnTo>
                  <a:pt x="5067071" y="108000"/>
                </a:lnTo>
                <a:lnTo>
                  <a:pt x="5063705" y="1955114"/>
                </a:lnTo>
                <a:lnTo>
                  <a:pt x="5061970" y="2017096"/>
                </a:lnTo>
                <a:lnTo>
                  <a:pt x="5050539" y="2045969"/>
                </a:lnTo>
                <a:lnTo>
                  <a:pt x="5019643" y="2049125"/>
                </a:lnTo>
                <a:lnTo>
                  <a:pt x="4959515" y="2033955"/>
                </a:lnTo>
                <a:lnTo>
                  <a:pt x="4720767" y="1967039"/>
                </a:lnTo>
              </a:path>
            </a:pathLst>
          </a:custGeom>
          <a:ln w="127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157">
            <a:extLst>
              <a:ext uri="{FF2B5EF4-FFF2-40B4-BE49-F238E27FC236}">
                <a16:creationId xmlns:a16="http://schemas.microsoft.com/office/drawing/2014/main" id="{DCE8722B-1B6B-4CC3-AC76-A40424CB6255}"/>
              </a:ext>
            </a:extLst>
          </p:cNvPr>
          <p:cNvSpPr/>
          <p:nvPr/>
        </p:nvSpPr>
        <p:spPr>
          <a:xfrm>
            <a:off x="6263919" y="2757043"/>
            <a:ext cx="4947920" cy="1381125"/>
          </a:xfrm>
          <a:custGeom>
            <a:avLst/>
            <a:gdLst/>
            <a:ahLst/>
            <a:cxnLst/>
            <a:rect l="l" t="t" r="r" b="b"/>
            <a:pathLst>
              <a:path w="4947919" h="1381125">
                <a:moveTo>
                  <a:pt x="0" y="310095"/>
                </a:moveTo>
                <a:lnTo>
                  <a:pt x="1140358" y="310095"/>
                </a:lnTo>
                <a:lnTo>
                  <a:pt x="1184411" y="308905"/>
                </a:lnTo>
                <a:lnTo>
                  <a:pt x="1207033" y="300570"/>
                </a:lnTo>
                <a:lnTo>
                  <a:pt x="1215367" y="277949"/>
                </a:lnTo>
                <a:lnTo>
                  <a:pt x="1216558" y="233895"/>
                </a:lnTo>
                <a:lnTo>
                  <a:pt x="1216558" y="107988"/>
                </a:lnTo>
                <a:lnTo>
                  <a:pt x="1218245" y="45557"/>
                </a:lnTo>
                <a:lnTo>
                  <a:pt x="1230058" y="13498"/>
                </a:lnTo>
                <a:lnTo>
                  <a:pt x="1262121" y="1687"/>
                </a:lnTo>
                <a:lnTo>
                  <a:pt x="1324559" y="0"/>
                </a:lnTo>
                <a:lnTo>
                  <a:pt x="4840084" y="0"/>
                </a:lnTo>
                <a:lnTo>
                  <a:pt x="4902517" y="1687"/>
                </a:lnTo>
                <a:lnTo>
                  <a:pt x="4934546" y="13498"/>
                </a:lnTo>
                <a:lnTo>
                  <a:pt x="4946269" y="45557"/>
                </a:lnTo>
                <a:lnTo>
                  <a:pt x="4947780" y="107988"/>
                </a:lnTo>
                <a:lnTo>
                  <a:pt x="4944643" y="1197013"/>
                </a:lnTo>
                <a:lnTo>
                  <a:pt x="4942829" y="1259858"/>
                </a:lnTo>
                <a:lnTo>
                  <a:pt x="4931275" y="1294771"/>
                </a:lnTo>
                <a:lnTo>
                  <a:pt x="4900125" y="1314320"/>
                </a:lnTo>
                <a:lnTo>
                  <a:pt x="4839525" y="1331074"/>
                </a:lnTo>
                <a:lnTo>
                  <a:pt x="4640402" y="1380604"/>
                </a:lnTo>
              </a:path>
            </a:pathLst>
          </a:custGeom>
          <a:ln w="12699">
            <a:solidFill>
              <a:schemeClr val="bg2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158">
            <a:extLst>
              <a:ext uri="{FF2B5EF4-FFF2-40B4-BE49-F238E27FC236}">
                <a16:creationId xmlns:a16="http://schemas.microsoft.com/office/drawing/2014/main" id="{FC11809F-500A-4035-A3B0-D3E15320AC54}"/>
              </a:ext>
            </a:extLst>
          </p:cNvPr>
          <p:cNvSpPr/>
          <p:nvPr/>
        </p:nvSpPr>
        <p:spPr>
          <a:xfrm>
            <a:off x="6263919" y="5106809"/>
            <a:ext cx="4273550" cy="640080"/>
          </a:xfrm>
          <a:custGeom>
            <a:avLst/>
            <a:gdLst/>
            <a:ahLst/>
            <a:cxnLst/>
            <a:rect l="l" t="t" r="r" b="b"/>
            <a:pathLst>
              <a:path w="4273550" h="640079">
                <a:moveTo>
                  <a:pt x="0" y="270370"/>
                </a:moveTo>
                <a:lnTo>
                  <a:pt x="865847" y="270370"/>
                </a:lnTo>
                <a:lnTo>
                  <a:pt x="928285" y="272057"/>
                </a:lnTo>
                <a:lnTo>
                  <a:pt x="960348" y="283870"/>
                </a:lnTo>
                <a:lnTo>
                  <a:pt x="972161" y="315933"/>
                </a:lnTo>
                <a:lnTo>
                  <a:pt x="973848" y="378371"/>
                </a:lnTo>
                <a:lnTo>
                  <a:pt x="973848" y="531901"/>
                </a:lnTo>
                <a:lnTo>
                  <a:pt x="975536" y="594339"/>
                </a:lnTo>
                <a:lnTo>
                  <a:pt x="987348" y="626402"/>
                </a:lnTo>
                <a:lnTo>
                  <a:pt x="1019411" y="638214"/>
                </a:lnTo>
                <a:lnTo>
                  <a:pt x="1081849" y="639902"/>
                </a:lnTo>
                <a:lnTo>
                  <a:pt x="4166069" y="639902"/>
                </a:lnTo>
                <a:lnTo>
                  <a:pt x="4228490" y="638214"/>
                </a:lnTo>
                <a:lnTo>
                  <a:pt x="4260481" y="626402"/>
                </a:lnTo>
                <a:lnTo>
                  <a:pt x="4272108" y="594339"/>
                </a:lnTo>
                <a:lnTo>
                  <a:pt x="4273435" y="531901"/>
                </a:lnTo>
                <a:lnTo>
                  <a:pt x="4270311" y="0"/>
                </a:lnTo>
              </a:path>
            </a:pathLst>
          </a:custGeom>
          <a:ln w="12700">
            <a:solidFill>
              <a:schemeClr val="accent3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59">
            <a:extLst>
              <a:ext uri="{FF2B5EF4-FFF2-40B4-BE49-F238E27FC236}">
                <a16:creationId xmlns:a16="http://schemas.microsoft.com/office/drawing/2014/main" id="{C8656E0A-4778-4A14-A044-E324B61810E7}"/>
              </a:ext>
            </a:extLst>
          </p:cNvPr>
          <p:cNvSpPr/>
          <p:nvPr/>
        </p:nvSpPr>
        <p:spPr>
          <a:xfrm>
            <a:off x="6263919" y="4835956"/>
            <a:ext cx="3730625" cy="805180"/>
          </a:xfrm>
          <a:custGeom>
            <a:avLst/>
            <a:gdLst/>
            <a:ahLst/>
            <a:cxnLst/>
            <a:rect l="l" t="t" r="r" b="b"/>
            <a:pathLst>
              <a:path w="3730625" h="805179">
                <a:moveTo>
                  <a:pt x="0" y="0"/>
                </a:moveTo>
                <a:lnTo>
                  <a:pt x="1170216" y="0"/>
                </a:lnTo>
                <a:lnTo>
                  <a:pt x="1232654" y="1687"/>
                </a:lnTo>
                <a:lnTo>
                  <a:pt x="1264716" y="13500"/>
                </a:lnTo>
                <a:lnTo>
                  <a:pt x="1276529" y="45562"/>
                </a:lnTo>
                <a:lnTo>
                  <a:pt x="1278216" y="108000"/>
                </a:lnTo>
                <a:lnTo>
                  <a:pt x="1278216" y="696988"/>
                </a:lnTo>
                <a:lnTo>
                  <a:pt x="1279904" y="759426"/>
                </a:lnTo>
                <a:lnTo>
                  <a:pt x="1291717" y="791489"/>
                </a:lnTo>
                <a:lnTo>
                  <a:pt x="1323779" y="803301"/>
                </a:lnTo>
                <a:lnTo>
                  <a:pt x="1386217" y="804989"/>
                </a:lnTo>
                <a:lnTo>
                  <a:pt x="3623932" y="804989"/>
                </a:lnTo>
                <a:lnTo>
                  <a:pt x="3686346" y="803302"/>
                </a:lnTo>
                <a:lnTo>
                  <a:pt x="3718245" y="791490"/>
                </a:lnTo>
                <a:lnTo>
                  <a:pt x="3729613" y="759432"/>
                </a:lnTo>
                <a:lnTo>
                  <a:pt x="3730434" y="697001"/>
                </a:lnTo>
                <a:lnTo>
                  <a:pt x="3728021" y="523481"/>
                </a:lnTo>
              </a:path>
            </a:pathLst>
          </a:custGeom>
          <a:ln w="12699">
            <a:solidFill>
              <a:schemeClr val="accent4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160">
            <a:extLst>
              <a:ext uri="{FF2B5EF4-FFF2-40B4-BE49-F238E27FC236}">
                <a16:creationId xmlns:a16="http://schemas.microsoft.com/office/drawing/2014/main" id="{69A90927-7765-46F9-9C66-5FB0538FA3B1}"/>
              </a:ext>
            </a:extLst>
          </p:cNvPr>
          <p:cNvSpPr/>
          <p:nvPr/>
        </p:nvSpPr>
        <p:spPr>
          <a:xfrm>
            <a:off x="6251200" y="4864062"/>
            <a:ext cx="4659630" cy="979169"/>
          </a:xfrm>
          <a:custGeom>
            <a:avLst/>
            <a:gdLst/>
            <a:ahLst/>
            <a:cxnLst/>
            <a:rect l="l" t="t" r="r" b="b"/>
            <a:pathLst>
              <a:path w="4659630" h="979170">
                <a:moveTo>
                  <a:pt x="0" y="978738"/>
                </a:moveTo>
                <a:lnTo>
                  <a:pt x="4551616" y="978738"/>
                </a:lnTo>
                <a:lnTo>
                  <a:pt x="4614046" y="977050"/>
                </a:lnTo>
                <a:lnTo>
                  <a:pt x="4646052" y="965238"/>
                </a:lnTo>
                <a:lnTo>
                  <a:pt x="4657710" y="933175"/>
                </a:lnTo>
                <a:lnTo>
                  <a:pt x="4659096" y="870737"/>
                </a:lnTo>
                <a:lnTo>
                  <a:pt x="4655121" y="32029"/>
                </a:lnTo>
                <a:lnTo>
                  <a:pt x="4626000" y="0"/>
                </a:lnTo>
              </a:path>
            </a:pathLst>
          </a:custGeom>
          <a:ln w="12699">
            <a:solidFill>
              <a:schemeClr val="accent2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164">
            <a:extLst>
              <a:ext uri="{FF2B5EF4-FFF2-40B4-BE49-F238E27FC236}">
                <a16:creationId xmlns:a16="http://schemas.microsoft.com/office/drawing/2014/main" id="{857FE3A5-FA33-435B-B5D1-D1E3A4433819}"/>
              </a:ext>
            </a:extLst>
          </p:cNvPr>
          <p:cNvSpPr/>
          <p:nvPr/>
        </p:nvSpPr>
        <p:spPr>
          <a:xfrm>
            <a:off x="6263919" y="3525761"/>
            <a:ext cx="2366645" cy="0"/>
          </a:xfrm>
          <a:custGeom>
            <a:avLst/>
            <a:gdLst/>
            <a:ahLst/>
            <a:cxnLst/>
            <a:rect l="l" t="t" r="r" b="b"/>
            <a:pathLst>
              <a:path w="2366645">
                <a:moveTo>
                  <a:pt x="2366365" y="0"/>
                </a:moveTo>
                <a:lnTo>
                  <a:pt x="0" y="0"/>
                </a:lnTo>
              </a:path>
            </a:pathLst>
          </a:custGeom>
          <a:ln w="127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165">
            <a:extLst>
              <a:ext uri="{FF2B5EF4-FFF2-40B4-BE49-F238E27FC236}">
                <a16:creationId xmlns:a16="http://schemas.microsoft.com/office/drawing/2014/main" id="{09344937-B155-4536-B687-0F335491FDD7}"/>
              </a:ext>
            </a:extLst>
          </p:cNvPr>
          <p:cNvSpPr/>
          <p:nvPr/>
        </p:nvSpPr>
        <p:spPr>
          <a:xfrm>
            <a:off x="6263919" y="3991711"/>
            <a:ext cx="2259330" cy="633730"/>
          </a:xfrm>
          <a:custGeom>
            <a:avLst/>
            <a:gdLst/>
            <a:ahLst/>
            <a:cxnLst/>
            <a:rect l="l" t="t" r="r" b="b"/>
            <a:pathLst>
              <a:path w="2259329" h="633729">
                <a:moveTo>
                  <a:pt x="2258999" y="589495"/>
                </a:moveTo>
                <a:lnTo>
                  <a:pt x="2063851" y="629996"/>
                </a:lnTo>
                <a:lnTo>
                  <a:pt x="2043313" y="633684"/>
                </a:lnTo>
                <a:lnTo>
                  <a:pt x="2031755" y="632072"/>
                </a:lnTo>
                <a:lnTo>
                  <a:pt x="2008318" y="566637"/>
                </a:lnTo>
                <a:lnTo>
                  <a:pt x="1989565" y="493772"/>
                </a:lnTo>
                <a:lnTo>
                  <a:pt x="1981382" y="454847"/>
                </a:lnTo>
                <a:lnTo>
                  <a:pt x="1974177" y="412833"/>
                </a:lnTo>
                <a:lnTo>
                  <a:pt x="1968087" y="366662"/>
                </a:lnTo>
                <a:lnTo>
                  <a:pt x="1963251" y="315262"/>
                </a:lnTo>
                <a:lnTo>
                  <a:pt x="1959804" y="257565"/>
                </a:lnTo>
                <a:lnTo>
                  <a:pt x="1957885" y="192501"/>
                </a:lnTo>
                <a:lnTo>
                  <a:pt x="1957631" y="119000"/>
                </a:lnTo>
                <a:lnTo>
                  <a:pt x="1959178" y="35991"/>
                </a:lnTo>
                <a:lnTo>
                  <a:pt x="1959203" y="15184"/>
                </a:lnTo>
                <a:lnTo>
                  <a:pt x="1955568" y="4498"/>
                </a:lnTo>
                <a:lnTo>
                  <a:pt x="1944994" y="562"/>
                </a:lnTo>
                <a:lnTo>
                  <a:pt x="1924202" y="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6">
                <a:lumMod val="50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66">
            <a:extLst>
              <a:ext uri="{FF2B5EF4-FFF2-40B4-BE49-F238E27FC236}">
                <a16:creationId xmlns:a16="http://schemas.microsoft.com/office/drawing/2014/main" id="{7AB7FBD2-000F-49A3-A57C-250F8604B4D4}"/>
              </a:ext>
            </a:extLst>
          </p:cNvPr>
          <p:cNvSpPr/>
          <p:nvPr/>
        </p:nvSpPr>
        <p:spPr>
          <a:xfrm>
            <a:off x="6251200" y="4372863"/>
            <a:ext cx="2919730" cy="1104265"/>
          </a:xfrm>
          <a:custGeom>
            <a:avLst/>
            <a:gdLst/>
            <a:ahLst/>
            <a:cxnLst/>
            <a:rect l="l" t="t" r="r" b="b"/>
            <a:pathLst>
              <a:path w="2919729" h="1104265">
                <a:moveTo>
                  <a:pt x="2919603" y="783399"/>
                </a:moveTo>
                <a:lnTo>
                  <a:pt x="2733560" y="1079296"/>
                </a:lnTo>
                <a:lnTo>
                  <a:pt x="2721996" y="1096645"/>
                </a:lnTo>
                <a:lnTo>
                  <a:pt x="2712864" y="1103788"/>
                </a:lnTo>
                <a:lnTo>
                  <a:pt x="2701415" y="1101949"/>
                </a:lnTo>
                <a:lnTo>
                  <a:pt x="2682900" y="1092352"/>
                </a:lnTo>
                <a:lnTo>
                  <a:pt x="2669332" y="1085077"/>
                </a:lnTo>
                <a:lnTo>
                  <a:pt x="2653488" y="1076863"/>
                </a:lnTo>
                <a:lnTo>
                  <a:pt x="2615543" y="1057108"/>
                </a:lnTo>
                <a:lnTo>
                  <a:pt x="2570210" y="1032067"/>
                </a:lnTo>
                <a:lnTo>
                  <a:pt x="2518634" y="1000723"/>
                </a:lnTo>
                <a:lnTo>
                  <a:pt x="2461956" y="962056"/>
                </a:lnTo>
                <a:lnTo>
                  <a:pt x="2401323" y="915049"/>
                </a:lnTo>
                <a:lnTo>
                  <a:pt x="2369880" y="888099"/>
                </a:lnTo>
                <a:lnTo>
                  <a:pt x="2337877" y="858682"/>
                </a:lnTo>
                <a:lnTo>
                  <a:pt x="2305457" y="826670"/>
                </a:lnTo>
                <a:lnTo>
                  <a:pt x="2272763" y="791937"/>
                </a:lnTo>
                <a:lnTo>
                  <a:pt x="2239937" y="754354"/>
                </a:lnTo>
                <a:lnTo>
                  <a:pt x="2207124" y="713795"/>
                </a:lnTo>
                <a:lnTo>
                  <a:pt x="2174465" y="670132"/>
                </a:lnTo>
                <a:lnTo>
                  <a:pt x="2142105" y="623238"/>
                </a:lnTo>
                <a:lnTo>
                  <a:pt x="2110185" y="572986"/>
                </a:lnTo>
                <a:lnTo>
                  <a:pt x="2078849" y="519248"/>
                </a:lnTo>
                <a:lnTo>
                  <a:pt x="2048239" y="461896"/>
                </a:lnTo>
                <a:lnTo>
                  <a:pt x="2018500" y="400805"/>
                </a:lnTo>
                <a:lnTo>
                  <a:pt x="1989773" y="335846"/>
                </a:lnTo>
                <a:lnTo>
                  <a:pt x="1962202" y="266891"/>
                </a:lnTo>
                <a:lnTo>
                  <a:pt x="1935930" y="193815"/>
                </a:lnTo>
                <a:lnTo>
                  <a:pt x="1911100" y="116488"/>
                </a:lnTo>
                <a:lnTo>
                  <a:pt x="1887854" y="34785"/>
                </a:lnTo>
                <a:lnTo>
                  <a:pt x="1881925" y="14675"/>
                </a:lnTo>
                <a:lnTo>
                  <a:pt x="1875231" y="4348"/>
                </a:lnTo>
                <a:lnTo>
                  <a:pt x="1863526" y="543"/>
                </a:lnTo>
                <a:lnTo>
                  <a:pt x="1842566" y="0"/>
                </a:lnTo>
                <a:lnTo>
                  <a:pt x="0" y="0"/>
                </a:lnTo>
              </a:path>
            </a:pathLst>
          </a:custGeom>
          <a:ln w="1270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1">
            <a:extLst>
              <a:ext uri="{FF2B5EF4-FFF2-40B4-BE49-F238E27FC236}">
                <a16:creationId xmlns:a16="http://schemas.microsoft.com/office/drawing/2014/main" id="{CFD4A1A6-2FAF-4611-94F9-81192EE3831C}"/>
              </a:ext>
            </a:extLst>
          </p:cNvPr>
          <p:cNvSpPr txBox="1"/>
          <p:nvPr/>
        </p:nvSpPr>
        <p:spPr>
          <a:xfrm>
            <a:off x="614077" y="2864535"/>
            <a:ext cx="256095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46556D"/>
                </a:solidFill>
                <a:latin typeface="Arial"/>
                <a:cs typeface="Arial"/>
              </a:rPr>
              <a:t>Борьба с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сердечно-сосудистыми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заболеваниями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2">
            <a:extLst>
              <a:ext uri="{FF2B5EF4-FFF2-40B4-BE49-F238E27FC236}">
                <a16:creationId xmlns:a16="http://schemas.microsoft.com/office/drawing/2014/main" id="{D656369C-F1AB-40CE-9F68-D387BC2CEC0D}"/>
              </a:ext>
            </a:extLst>
          </p:cNvPr>
          <p:cNvSpPr txBox="1"/>
          <p:nvPr/>
        </p:nvSpPr>
        <p:spPr>
          <a:xfrm>
            <a:off x="614077" y="5641136"/>
            <a:ext cx="20237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Развитие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экспорта медицинских</a:t>
            </a:r>
            <a:r>
              <a:rPr sz="1000" spc="-50" dirty="0">
                <a:solidFill>
                  <a:srgbClr val="46556D"/>
                </a:solidFill>
                <a:latin typeface="Arial"/>
                <a:cs typeface="Arial"/>
              </a:rPr>
              <a:t> услуг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2C564978-FEAA-46C3-A0DA-1A782E5D5B69}"/>
              </a:ext>
            </a:extLst>
          </p:cNvPr>
          <p:cNvSpPr txBox="1"/>
          <p:nvPr/>
        </p:nvSpPr>
        <p:spPr>
          <a:xfrm>
            <a:off x="614077" y="3327311"/>
            <a:ext cx="22694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46556D"/>
                </a:solidFill>
                <a:latin typeface="Arial"/>
                <a:cs typeface="Arial"/>
              </a:rPr>
              <a:t>Борьба с </a:t>
            </a:r>
            <a:r>
              <a:rPr sz="1000" spc="-50" dirty="0">
                <a:solidFill>
                  <a:srgbClr val="46556D"/>
                </a:solidFill>
                <a:latin typeface="Arial"/>
                <a:cs typeface="Arial"/>
              </a:rPr>
              <a:t>онкологическими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заболеваниями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50">
            <a:extLst>
              <a:ext uri="{FF2B5EF4-FFF2-40B4-BE49-F238E27FC236}">
                <a16:creationId xmlns:a16="http://schemas.microsoft.com/office/drawing/2014/main" id="{BBBBE1FE-293B-45EC-A690-E34A5E0F00B6}"/>
              </a:ext>
            </a:extLst>
          </p:cNvPr>
          <p:cNvSpPr txBox="1"/>
          <p:nvPr/>
        </p:nvSpPr>
        <p:spPr>
          <a:xfrm>
            <a:off x="614077" y="3713873"/>
            <a:ext cx="3633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Развитие </a:t>
            </a:r>
            <a:r>
              <a:rPr sz="1000" spc="-40" dirty="0">
                <a:solidFill>
                  <a:srgbClr val="46556D"/>
                </a:solidFill>
                <a:latin typeface="Arial"/>
                <a:cs typeface="Arial"/>
              </a:rPr>
              <a:t>детского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здравоохранения, включая создание 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современной инфраструктуры 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оказания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медицинской </a:t>
            </a: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помощи</a:t>
            </a:r>
            <a:r>
              <a:rPr sz="1000" spc="3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детям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53">
            <a:extLst>
              <a:ext uri="{FF2B5EF4-FFF2-40B4-BE49-F238E27FC236}">
                <a16:creationId xmlns:a16="http://schemas.microsoft.com/office/drawing/2014/main" id="{BA4E07C8-ADDA-4207-9F52-ACDF280CD0F4}"/>
              </a:ext>
            </a:extLst>
          </p:cNvPr>
          <p:cNvSpPr txBox="1"/>
          <p:nvPr/>
        </p:nvSpPr>
        <p:spPr>
          <a:xfrm>
            <a:off x="614077" y="4176636"/>
            <a:ext cx="35267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85" dirty="0">
                <a:solidFill>
                  <a:srgbClr val="46556D"/>
                </a:solidFill>
                <a:latin typeface="Arial"/>
                <a:cs typeface="Arial"/>
              </a:rPr>
              <a:t>Обеспечение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медицинских организаций </a:t>
            </a:r>
            <a:r>
              <a:rPr sz="1000" spc="-85" dirty="0">
                <a:solidFill>
                  <a:srgbClr val="46556D"/>
                </a:solidFill>
                <a:latin typeface="Arial"/>
                <a:cs typeface="Arial"/>
              </a:rPr>
              <a:t>системы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здравоохранения  </a:t>
            </a: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квалифицированными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кадрами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6">
            <a:extLst>
              <a:ext uri="{FF2B5EF4-FFF2-40B4-BE49-F238E27FC236}">
                <a16:creationId xmlns:a16="http://schemas.microsoft.com/office/drawing/2014/main" id="{E545853C-08B3-47AC-AD49-6AD7A68E141A}"/>
              </a:ext>
            </a:extLst>
          </p:cNvPr>
          <p:cNvSpPr txBox="1"/>
          <p:nvPr/>
        </p:nvSpPr>
        <p:spPr>
          <a:xfrm>
            <a:off x="614077" y="4639412"/>
            <a:ext cx="37509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Развитие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сети </a:t>
            </a: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национальных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медицинских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исследовательских центров 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и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внедрение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инновационных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медицинских</a:t>
            </a:r>
            <a:r>
              <a:rPr sz="1000" spc="-2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технологий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7">
            <a:extLst>
              <a:ext uri="{FF2B5EF4-FFF2-40B4-BE49-F238E27FC236}">
                <a16:creationId xmlns:a16="http://schemas.microsoft.com/office/drawing/2014/main" id="{762B7784-1613-4A87-8050-4F295490A242}"/>
              </a:ext>
            </a:extLst>
          </p:cNvPr>
          <p:cNvSpPr txBox="1"/>
          <p:nvPr/>
        </p:nvSpPr>
        <p:spPr>
          <a:xfrm>
            <a:off x="614077" y="5111978"/>
            <a:ext cx="41148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80" dirty="0">
                <a:solidFill>
                  <a:srgbClr val="46556D"/>
                </a:solidFill>
                <a:latin typeface="Arial"/>
                <a:cs typeface="Arial"/>
              </a:rPr>
              <a:t>Создание </a:t>
            </a:r>
            <a:r>
              <a:rPr sz="1000" spc="-50" dirty="0">
                <a:solidFill>
                  <a:srgbClr val="46556D"/>
                </a:solidFill>
                <a:latin typeface="Arial"/>
                <a:cs typeface="Arial"/>
              </a:rPr>
              <a:t>единого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цифрового </a:t>
            </a:r>
            <a:r>
              <a:rPr sz="1000" spc="-45" dirty="0">
                <a:solidFill>
                  <a:srgbClr val="46556D"/>
                </a:solidFill>
                <a:latin typeface="Arial"/>
                <a:cs typeface="Arial"/>
              </a:rPr>
              <a:t>контура </a:t>
            </a: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в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здравоохранении на</a:t>
            </a:r>
            <a:r>
              <a:rPr sz="1000" spc="-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70" dirty="0">
                <a:solidFill>
                  <a:srgbClr val="46556D"/>
                </a:solidFill>
                <a:latin typeface="Arial"/>
                <a:cs typeface="Arial"/>
              </a:rPr>
              <a:t>основе</a:t>
            </a:r>
            <a:endParaRPr sz="10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000" spc="-60" dirty="0">
                <a:solidFill>
                  <a:srgbClr val="46556D"/>
                </a:solidFill>
                <a:latin typeface="Arial"/>
                <a:cs typeface="Arial"/>
              </a:rPr>
              <a:t>единой государственной </a:t>
            </a: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информационной </a:t>
            </a:r>
            <a:r>
              <a:rPr sz="1000" spc="-85" dirty="0">
                <a:solidFill>
                  <a:srgbClr val="46556D"/>
                </a:solidFill>
                <a:latin typeface="Arial"/>
                <a:cs typeface="Arial"/>
              </a:rPr>
              <a:t>системы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здравоохранения</a:t>
            </a:r>
            <a:r>
              <a:rPr sz="1000" spc="2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95" dirty="0">
                <a:solidFill>
                  <a:srgbClr val="46556D"/>
                </a:solidFill>
                <a:latin typeface="Arial"/>
                <a:cs typeface="Arial"/>
              </a:rPr>
              <a:t>(ЕГИСЗ)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2" name="object 62">
            <a:extLst>
              <a:ext uri="{FF2B5EF4-FFF2-40B4-BE49-F238E27FC236}">
                <a16:creationId xmlns:a16="http://schemas.microsoft.com/office/drawing/2014/main" id="{B9F689C9-EE5C-4D21-B0FE-5AAF92066914}"/>
              </a:ext>
            </a:extLst>
          </p:cNvPr>
          <p:cNvSpPr txBox="1"/>
          <p:nvPr/>
        </p:nvSpPr>
        <p:spPr>
          <a:xfrm>
            <a:off x="614077" y="2401773"/>
            <a:ext cx="358012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Развитие </a:t>
            </a:r>
            <a:r>
              <a:rPr sz="1000" spc="-85" dirty="0">
                <a:solidFill>
                  <a:srgbClr val="46556D"/>
                </a:solidFill>
                <a:latin typeface="Arial"/>
                <a:cs typeface="Arial"/>
              </a:rPr>
              <a:t>системы 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оказания </a:t>
            </a:r>
            <a:r>
              <a:rPr sz="1000" spc="-65" dirty="0">
                <a:solidFill>
                  <a:srgbClr val="46556D"/>
                </a:solidFill>
                <a:latin typeface="Arial"/>
                <a:cs typeface="Arial"/>
              </a:rPr>
              <a:t>первичной </a:t>
            </a:r>
            <a:r>
              <a:rPr sz="1000" spc="-55" dirty="0">
                <a:solidFill>
                  <a:srgbClr val="46556D"/>
                </a:solidFill>
                <a:latin typeface="Arial"/>
                <a:cs typeface="Arial"/>
              </a:rPr>
              <a:t>медико-санитарной</a:t>
            </a:r>
            <a:r>
              <a:rPr sz="1000" spc="6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000" spc="-75" dirty="0">
                <a:solidFill>
                  <a:srgbClr val="46556D"/>
                </a:solidFill>
                <a:latin typeface="Arial"/>
                <a:cs typeface="Arial"/>
              </a:rPr>
              <a:t>помощи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3" name="object 121">
            <a:extLst>
              <a:ext uri="{FF2B5EF4-FFF2-40B4-BE49-F238E27FC236}">
                <a16:creationId xmlns:a16="http://schemas.microsoft.com/office/drawing/2014/main" id="{67A70602-10BA-4377-B00C-E8B3EDC101F8}"/>
              </a:ext>
            </a:extLst>
          </p:cNvPr>
          <p:cNvSpPr/>
          <p:nvPr/>
        </p:nvSpPr>
        <p:spPr>
          <a:xfrm>
            <a:off x="5652770" y="4369244"/>
            <a:ext cx="611505" cy="0"/>
          </a:xfrm>
          <a:custGeom>
            <a:avLst/>
            <a:gdLst/>
            <a:ahLst/>
            <a:cxnLst/>
            <a:rect l="l" t="t" r="r" b="b"/>
            <a:pathLst>
              <a:path w="611504">
                <a:moveTo>
                  <a:pt x="611352" y="0"/>
                </a:moveTo>
                <a:lnTo>
                  <a:pt x="0" y="0"/>
                </a:lnTo>
              </a:path>
            </a:pathLst>
          </a:custGeom>
          <a:ln w="12700">
            <a:solidFill>
              <a:schemeClr val="accent5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B057CB-26CF-4BCA-890A-CFA8F317CCD8}"/>
              </a:ext>
            </a:extLst>
          </p:cNvPr>
          <p:cNvSpPr txBox="1"/>
          <p:nvPr/>
        </p:nvSpPr>
        <p:spPr>
          <a:xfrm>
            <a:off x="1222008" y="1054240"/>
            <a:ext cx="362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Затраты связанные с проектом</a:t>
            </a:r>
          </a:p>
        </p:txBody>
      </p:sp>
      <p:sp>
        <p:nvSpPr>
          <p:cNvPr id="55" name="object 167">
            <a:extLst>
              <a:ext uri="{FF2B5EF4-FFF2-40B4-BE49-F238E27FC236}">
                <a16:creationId xmlns:a16="http://schemas.microsoft.com/office/drawing/2014/main" id="{5CB7415E-02EA-4FF3-A6F8-F4FDE815BD37}"/>
              </a:ext>
            </a:extLst>
          </p:cNvPr>
          <p:cNvSpPr txBox="1"/>
          <p:nvPr/>
        </p:nvSpPr>
        <p:spPr>
          <a:xfrm>
            <a:off x="7590675" y="603315"/>
            <a:ext cx="2810510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10" dirty="0">
                <a:solidFill>
                  <a:srgbClr val="0067AC"/>
                </a:solidFill>
                <a:latin typeface="Arial"/>
                <a:cs typeface="Arial"/>
              </a:rPr>
              <a:t>ИСТОЧНИКИ:</a:t>
            </a:r>
            <a:endParaRPr sz="1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 dirty="0">
              <a:latin typeface="Times New Roman"/>
              <a:cs typeface="Times New Roman"/>
            </a:endParaRPr>
          </a:p>
          <a:p>
            <a:pPr marL="1304925">
              <a:lnSpc>
                <a:spcPct val="100000"/>
              </a:lnSpc>
            </a:pPr>
            <a:r>
              <a:rPr sz="1200" spc="-75" dirty="0">
                <a:solidFill>
                  <a:srgbClr val="46556D"/>
                </a:solidFill>
                <a:latin typeface="Arial"/>
                <a:cs typeface="Arial"/>
              </a:rPr>
              <a:t>– </a:t>
            </a:r>
            <a:r>
              <a:rPr sz="1200" spc="-105" dirty="0">
                <a:solidFill>
                  <a:srgbClr val="46556D"/>
                </a:solidFill>
                <a:latin typeface="Arial"/>
                <a:cs typeface="Arial"/>
              </a:rPr>
              <a:t>федеральный</a:t>
            </a:r>
            <a:r>
              <a:rPr sz="1200" spc="-114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200" spc="-75" dirty="0">
                <a:solidFill>
                  <a:srgbClr val="46556D"/>
                </a:solidFill>
                <a:latin typeface="Arial"/>
                <a:cs typeface="Arial"/>
              </a:rPr>
              <a:t>бюджет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56" name="object 168">
            <a:extLst>
              <a:ext uri="{FF2B5EF4-FFF2-40B4-BE49-F238E27FC236}">
                <a16:creationId xmlns:a16="http://schemas.microsoft.com/office/drawing/2014/main" id="{97E3424B-C62B-4C01-871B-70E7109F6DA8}"/>
              </a:ext>
            </a:extLst>
          </p:cNvPr>
          <p:cNvSpPr txBox="1"/>
          <p:nvPr/>
        </p:nvSpPr>
        <p:spPr>
          <a:xfrm>
            <a:off x="8883471" y="1562622"/>
            <a:ext cx="26549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5" dirty="0">
                <a:solidFill>
                  <a:srgbClr val="46556D"/>
                </a:solidFill>
                <a:latin typeface="Arial"/>
                <a:cs typeface="Arial"/>
              </a:rPr>
              <a:t>– </a:t>
            </a:r>
            <a:r>
              <a:rPr sz="1200" spc="-80" dirty="0">
                <a:solidFill>
                  <a:srgbClr val="46556D"/>
                </a:solidFill>
                <a:latin typeface="Arial"/>
                <a:cs typeface="Arial"/>
              </a:rPr>
              <a:t>государственные </a:t>
            </a:r>
            <a:r>
              <a:rPr sz="1200" spc="-85" dirty="0">
                <a:solidFill>
                  <a:srgbClr val="46556D"/>
                </a:solidFill>
                <a:latin typeface="Arial"/>
                <a:cs typeface="Arial"/>
              </a:rPr>
              <a:t>внебюджетные</a:t>
            </a:r>
            <a:r>
              <a:rPr sz="1200" spc="-3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200" spc="-120" dirty="0">
                <a:solidFill>
                  <a:srgbClr val="46556D"/>
                </a:solidFill>
                <a:latin typeface="Arial"/>
                <a:cs typeface="Arial"/>
              </a:rPr>
              <a:t>фонды</a:t>
            </a:r>
            <a:endParaRPr sz="1200">
              <a:latin typeface="Arial"/>
              <a:cs typeface="Arial"/>
            </a:endParaRPr>
          </a:p>
        </p:txBody>
      </p:sp>
      <p:sp>
        <p:nvSpPr>
          <p:cNvPr id="57" name="object 169">
            <a:extLst>
              <a:ext uri="{FF2B5EF4-FFF2-40B4-BE49-F238E27FC236}">
                <a16:creationId xmlns:a16="http://schemas.microsoft.com/office/drawing/2014/main" id="{19BA71C5-E981-40EB-9BEC-04DD1ACA5E67}"/>
              </a:ext>
            </a:extLst>
          </p:cNvPr>
          <p:cNvSpPr txBox="1"/>
          <p:nvPr/>
        </p:nvSpPr>
        <p:spPr>
          <a:xfrm>
            <a:off x="8883471" y="1849439"/>
            <a:ext cx="17697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75" dirty="0">
                <a:solidFill>
                  <a:srgbClr val="46556D"/>
                </a:solidFill>
                <a:latin typeface="Arial"/>
                <a:cs typeface="Arial"/>
              </a:rPr>
              <a:t>– </a:t>
            </a:r>
            <a:r>
              <a:rPr sz="1200" spc="-85" dirty="0">
                <a:solidFill>
                  <a:srgbClr val="46556D"/>
                </a:solidFill>
                <a:latin typeface="Arial"/>
                <a:cs typeface="Arial"/>
              </a:rPr>
              <a:t>внебюджетные</a:t>
            </a:r>
            <a:r>
              <a:rPr sz="1200" spc="-105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46556D"/>
                </a:solidFill>
                <a:latin typeface="Arial"/>
                <a:cs typeface="Arial"/>
              </a:rPr>
              <a:t>источники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58" name="object 170">
            <a:extLst>
              <a:ext uri="{FF2B5EF4-FFF2-40B4-BE49-F238E27FC236}">
                <a16:creationId xmlns:a16="http://schemas.microsoft.com/office/drawing/2014/main" id="{7EB6951B-30CA-4EF0-99BD-DA580123D558}"/>
              </a:ext>
            </a:extLst>
          </p:cNvPr>
          <p:cNvSpPr txBox="1"/>
          <p:nvPr/>
        </p:nvSpPr>
        <p:spPr>
          <a:xfrm>
            <a:off x="8883471" y="1280936"/>
            <a:ext cx="1566545" cy="20066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1200" spc="-75" dirty="0">
                <a:solidFill>
                  <a:srgbClr val="46556D"/>
                </a:solidFill>
                <a:latin typeface="Arial"/>
                <a:cs typeface="Arial"/>
              </a:rPr>
              <a:t>– </a:t>
            </a:r>
            <a:r>
              <a:rPr sz="1150" spc="-80" dirty="0">
                <a:solidFill>
                  <a:srgbClr val="46556D"/>
                </a:solidFill>
                <a:latin typeface="Arial"/>
                <a:cs typeface="Arial"/>
              </a:rPr>
              <a:t>бюджеты </a:t>
            </a:r>
            <a:r>
              <a:rPr sz="1150" spc="-65" dirty="0">
                <a:solidFill>
                  <a:srgbClr val="46556D"/>
                </a:solidFill>
                <a:latin typeface="Arial"/>
                <a:cs typeface="Arial"/>
              </a:rPr>
              <a:t>субъектов</a:t>
            </a:r>
            <a:r>
              <a:rPr sz="1150" spc="-110" dirty="0">
                <a:solidFill>
                  <a:srgbClr val="46556D"/>
                </a:solidFill>
                <a:latin typeface="Arial"/>
                <a:cs typeface="Arial"/>
              </a:rPr>
              <a:t> </a:t>
            </a:r>
            <a:r>
              <a:rPr sz="1150" spc="-85" dirty="0">
                <a:solidFill>
                  <a:srgbClr val="46556D"/>
                </a:solidFill>
                <a:latin typeface="Arial"/>
                <a:cs typeface="Arial"/>
              </a:rPr>
              <a:t>РФ</a:t>
            </a:r>
            <a:endParaRPr sz="1150">
              <a:latin typeface="Arial"/>
              <a:cs typeface="Arial"/>
            </a:endParaRPr>
          </a:p>
        </p:txBody>
      </p:sp>
      <p:graphicFrame>
        <p:nvGraphicFramePr>
          <p:cNvPr id="59" name="object 171">
            <a:extLst>
              <a:ext uri="{FF2B5EF4-FFF2-40B4-BE49-F238E27FC236}">
                <a16:creationId xmlns:a16="http://schemas.microsoft.com/office/drawing/2014/main" id="{13C246ED-E064-4145-97AD-DA3E01B8C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22778"/>
              </p:ext>
            </p:extLst>
          </p:nvPr>
        </p:nvGraphicFramePr>
        <p:xfrm>
          <a:off x="7601327" y="997932"/>
          <a:ext cx="1228090" cy="1125220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122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955">
                <a:tc>
                  <a:txBody>
                    <a:bodyPr/>
                    <a:lstStyle/>
                    <a:p>
                      <a:pPr marR="16510" algn="ctr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1400" b="0" spc="-50" dirty="0"/>
                        <a:t>1366,7 </a:t>
                      </a:r>
                      <a:r>
                        <a:rPr sz="1725" b="0" spc="-82" baseline="4830" dirty="0"/>
                        <a:t>млрд</a:t>
                      </a:r>
                      <a:r>
                        <a:rPr sz="1725" b="0" spc="-112" baseline="4830" dirty="0"/>
                        <a:t> </a:t>
                      </a:r>
                      <a:r>
                        <a:rPr sz="1725" b="0" spc="-67" baseline="4830" dirty="0"/>
                        <a:t>руб.</a:t>
                      </a:r>
                      <a:endParaRPr sz="1725" b="0" baseline="4830" dirty="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400" b="0" spc="-50" dirty="0"/>
                        <a:t>265,0 </a:t>
                      </a:r>
                      <a:r>
                        <a:rPr lang="ru-RU" sz="1400" b="0" spc="-50" dirty="0"/>
                        <a:t>  </a:t>
                      </a:r>
                      <a:r>
                        <a:rPr sz="1725" b="0" spc="-82" baseline="4830" dirty="0" err="1"/>
                        <a:t>млрд</a:t>
                      </a:r>
                      <a:r>
                        <a:rPr sz="1725" b="0" spc="-75" baseline="4830" dirty="0"/>
                        <a:t> </a:t>
                      </a:r>
                      <a:r>
                        <a:rPr sz="1725" b="0" spc="-67" baseline="4830" dirty="0"/>
                        <a:t>руб.</a:t>
                      </a:r>
                      <a:endParaRPr sz="1725" b="0" baseline="4830" dirty="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464184" algn="l"/>
                        </a:tabLst>
                      </a:pPr>
                      <a:r>
                        <a:rPr sz="1400" b="0" spc="-45" dirty="0"/>
                        <a:t>94,0	</a:t>
                      </a:r>
                      <a:r>
                        <a:rPr sz="1725" b="0" spc="-82" baseline="4830" dirty="0"/>
                        <a:t>млрд</a:t>
                      </a:r>
                      <a:r>
                        <a:rPr sz="1725" b="0" spc="-202" baseline="4830" dirty="0"/>
                        <a:t> </a:t>
                      </a:r>
                      <a:r>
                        <a:rPr sz="1725" b="0" spc="-67" baseline="4830" dirty="0"/>
                        <a:t>руб.</a:t>
                      </a:r>
                      <a:endParaRPr sz="1725" b="0" baseline="4830" dirty="0">
                        <a:latin typeface="Arial"/>
                        <a:cs typeface="Arial"/>
                      </a:endParaRPr>
                    </a:p>
                  </a:txBody>
                  <a:tcPr marL="0" marR="0" marT="330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  <a:tabLst>
                          <a:tab pos="418465" algn="l"/>
                        </a:tabLst>
                      </a:pPr>
                      <a:r>
                        <a:rPr sz="1400" b="0" spc="-40" dirty="0"/>
                        <a:t>0,1	</a:t>
                      </a:r>
                      <a:r>
                        <a:rPr sz="1725" b="0" spc="-82" baseline="4830" dirty="0"/>
                        <a:t>млрд</a:t>
                      </a:r>
                      <a:r>
                        <a:rPr sz="1725" b="0" spc="-202" baseline="4830" dirty="0"/>
                        <a:t> </a:t>
                      </a:r>
                      <a:r>
                        <a:rPr sz="1725" b="0" spc="-67" baseline="4830" dirty="0"/>
                        <a:t>руб.</a:t>
                      </a:r>
                      <a:endParaRPr sz="1725" b="0" baseline="4830" dirty="0">
                        <a:latin typeface="Arial"/>
                        <a:cs typeface="Arial"/>
                      </a:endParaRPr>
                    </a:p>
                  </a:txBody>
                  <a:tcPr marL="0" marR="0" marT="3238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60" name="Google Shape;598;p38">
            <a:extLst>
              <a:ext uri="{FF2B5EF4-FFF2-40B4-BE49-F238E27FC236}">
                <a16:creationId xmlns:a16="http://schemas.microsoft.com/office/drawing/2014/main" id="{72C94F37-D819-41E9-83D1-A4E16A504055}"/>
              </a:ext>
            </a:extLst>
          </p:cNvPr>
          <p:cNvGrpSpPr/>
          <p:nvPr/>
        </p:nvGrpSpPr>
        <p:grpSpPr>
          <a:xfrm>
            <a:off x="788405" y="1082376"/>
            <a:ext cx="304677" cy="300456"/>
            <a:chOff x="3292425" y="3664250"/>
            <a:chExt cx="397025" cy="391525"/>
          </a:xfrm>
        </p:grpSpPr>
        <p:sp>
          <p:nvSpPr>
            <p:cNvPr id="61" name="Google Shape;599;p38">
              <a:extLst>
                <a:ext uri="{FF2B5EF4-FFF2-40B4-BE49-F238E27FC236}">
                  <a16:creationId xmlns:a16="http://schemas.microsoft.com/office/drawing/2014/main" id="{16971301-9FF8-4395-8520-3A6590313DD3}"/>
                </a:ext>
              </a:extLst>
            </p:cNvPr>
            <p:cNvSpPr/>
            <p:nvPr/>
          </p:nvSpPr>
          <p:spPr>
            <a:xfrm>
              <a:off x="3292425" y="3680675"/>
              <a:ext cx="375100" cy="375100"/>
            </a:xfrm>
            <a:custGeom>
              <a:avLst/>
              <a:gdLst/>
              <a:ahLst/>
              <a:cxnLst/>
              <a:rect l="l" t="t" r="r" b="b"/>
              <a:pathLst>
                <a:path w="15004" h="15004" fill="none" extrusionOk="0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00;p38">
              <a:extLst>
                <a:ext uri="{FF2B5EF4-FFF2-40B4-BE49-F238E27FC236}">
                  <a16:creationId xmlns:a16="http://schemas.microsoft.com/office/drawing/2014/main" id="{7F1D553C-E6B3-43DE-98C9-B69A8EEBE373}"/>
                </a:ext>
              </a:extLst>
            </p:cNvPr>
            <p:cNvSpPr/>
            <p:nvPr/>
          </p:nvSpPr>
          <p:spPr>
            <a:xfrm>
              <a:off x="3504325" y="3664250"/>
              <a:ext cx="131525" cy="153450"/>
            </a:xfrm>
            <a:custGeom>
              <a:avLst/>
              <a:gdLst/>
              <a:ahLst/>
              <a:cxnLst/>
              <a:rect l="l" t="t" r="r" b="b"/>
              <a:pathLst>
                <a:path w="5261" h="6138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01;p38">
              <a:extLst>
                <a:ext uri="{FF2B5EF4-FFF2-40B4-BE49-F238E27FC236}">
                  <a16:creationId xmlns:a16="http://schemas.microsoft.com/office/drawing/2014/main" id="{2E92DAB8-11D3-46E4-8078-9D4C6D6FE1F0}"/>
                </a:ext>
              </a:extLst>
            </p:cNvPr>
            <p:cNvSpPr/>
            <p:nvPr/>
          </p:nvSpPr>
          <p:spPr>
            <a:xfrm>
              <a:off x="3501875" y="3749500"/>
              <a:ext cx="187575" cy="96825"/>
            </a:xfrm>
            <a:custGeom>
              <a:avLst/>
              <a:gdLst/>
              <a:ahLst/>
              <a:cxnLst/>
              <a:rect l="l" t="t" r="r" b="b"/>
              <a:pathLst>
                <a:path w="7503" h="3873" fill="none" extrusionOk="0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853596BC-717F-4431-8E23-E836C7E2EE53}"/>
              </a:ext>
            </a:extLst>
          </p:cNvPr>
          <p:cNvSpPr txBox="1"/>
          <p:nvPr/>
        </p:nvSpPr>
        <p:spPr>
          <a:xfrm>
            <a:off x="8162488" y="6107185"/>
            <a:ext cx="3246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Итого затрат на 1 гражданина 11 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63620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731161-A37B-4EA9-9F5A-A1814F60D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6267" y="247540"/>
            <a:ext cx="4307355" cy="636226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algn="ctr">
              <a:buNone/>
            </a:pP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Всего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реализацию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национального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проекта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ближайшие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шесть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лет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будут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выделены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1,36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триллиона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рублей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Скворцова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уточнила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что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самым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затратным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окажется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направление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онкологии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так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как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планируется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внедрение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новых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клинических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рекомендаций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и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ядерной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медицины</a:t>
            </a:r>
            <a:r>
              <a:rPr lang="en-US" sz="3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2908B591-F697-419C-B08D-8652C21BBF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425027"/>
              </p:ext>
            </p:extLst>
          </p:nvPr>
        </p:nvGraphicFramePr>
        <p:xfrm>
          <a:off x="5297763" y="643467"/>
          <a:ext cx="6250769" cy="541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2300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E6E72D-6AEF-4ADF-A3AE-9967FF605A0C}"/>
              </a:ext>
            </a:extLst>
          </p:cNvPr>
          <p:cNvSpPr txBox="1"/>
          <p:nvPr/>
        </p:nvSpPr>
        <p:spPr>
          <a:xfrm>
            <a:off x="1136428" y="627564"/>
            <a:ext cx="74741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В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рамках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нацпроектов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реализуются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федеральные</a:t>
            </a: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проекты</a:t>
            </a: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B6A43B-47CD-43B6-96C3-043081A547CB}"/>
              </a:ext>
            </a:extLst>
          </p:cNvPr>
          <p:cNvSpPr txBox="1"/>
          <p:nvPr/>
        </p:nvSpPr>
        <p:spPr>
          <a:xfrm>
            <a:off x="1136429" y="2278173"/>
            <a:ext cx="6824814" cy="345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ru-RU" sz="2400" dirty="0"/>
              <a:t>Нацпроект "Здравоохранение", разработанный Минздравом, предусматривает восемь направлений развития здравоохранения, включая совершенствование оказания первичной медицинской помощи, помощи при сердечно-сосудистых и онкологических заболеваниях, развитие медицинской помощи детям, подготовку специалистов-медиков, цифровизацию здравоохранения, развитие национальных медицинских центров и медицинского туризма.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58">
            <a:extLst>
              <a:ext uri="{FF2B5EF4-FFF2-40B4-BE49-F238E27FC236}">
                <a16:creationId xmlns:a16="http://schemas.microsoft.com/office/drawing/2014/main" id="{50175156-7FE9-4110-9717-6B434A67D888}"/>
              </a:ext>
            </a:extLst>
          </p:cNvPr>
          <p:cNvSpPr/>
          <p:nvPr/>
        </p:nvSpPr>
        <p:spPr>
          <a:xfrm>
            <a:off x="9339030" y="2944419"/>
            <a:ext cx="1499699" cy="969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6665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5D3BED-AA7F-4A37-AF8D-328837B6F81E}"/>
              </a:ext>
            </a:extLst>
          </p:cNvPr>
          <p:cNvSpPr txBox="1"/>
          <p:nvPr/>
        </p:nvSpPr>
        <p:spPr>
          <a:xfrm>
            <a:off x="1572127" y="625641"/>
            <a:ext cx="101386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Федеральный проект «Развитие системы оказания первичной медико-санитарной помощи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9976ED-24B5-401D-913A-8BAFE599F9D0}"/>
              </a:ext>
            </a:extLst>
          </p:cNvPr>
          <p:cNvSpPr txBox="1"/>
          <p:nvPr/>
        </p:nvSpPr>
        <p:spPr>
          <a:xfrm>
            <a:off x="1026695" y="1859339"/>
            <a:ext cx="101386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В рамках проекта реализуются 3 задачи:</a:t>
            </a:r>
          </a:p>
          <a:p>
            <a:pPr algn="just"/>
            <a:r>
              <a:rPr lang="ru-RU" sz="2000" dirty="0"/>
              <a:t>1. Задача: "Завершение формирования сети медицинских организаций первичного звена здравоохранения с использованием в сфере здравоохранения геоинформационной системы с учетом необходимости строительства врачебных амбулаторий, фельдшерских и фельдшерско-акушерских пунктов в населенных пунктах с численностью населения от 100 человек до 2 тыс. человек, а также с учетом использования мобильных медицинских комплексов в населенных пунктах с численностью населения менее 100 человек"</a:t>
            </a:r>
          </a:p>
          <a:p>
            <a:pPr algn="just"/>
            <a:r>
              <a:rPr lang="ru-RU" sz="2000" dirty="0"/>
              <a:t>2. Задача: "Оптимизация работы медицинских организаций, оказывающих первичную медико-санитарную помощь, сокращение времени ожидания в очереди при обращении граждан в указанные медицинские организации, упрощение процедуры записи на прием к врачу"</a:t>
            </a:r>
          </a:p>
          <a:p>
            <a:pPr algn="just"/>
            <a:r>
              <a:rPr lang="ru-RU" sz="2000" dirty="0"/>
              <a:t>3. Задача: "Формирование системы защиты прав пациентов"</a:t>
            </a:r>
          </a:p>
        </p:txBody>
      </p:sp>
      <p:grpSp>
        <p:nvGrpSpPr>
          <p:cNvPr id="7" name="Google Shape;498;p38">
            <a:extLst>
              <a:ext uri="{FF2B5EF4-FFF2-40B4-BE49-F238E27FC236}">
                <a16:creationId xmlns:a16="http://schemas.microsoft.com/office/drawing/2014/main" id="{D1E221BC-4E60-4441-A036-AA8F1D0CCDC0}"/>
              </a:ext>
            </a:extLst>
          </p:cNvPr>
          <p:cNvGrpSpPr/>
          <p:nvPr/>
        </p:nvGrpSpPr>
        <p:grpSpPr>
          <a:xfrm>
            <a:off x="774870" y="1041139"/>
            <a:ext cx="328025" cy="343929"/>
            <a:chOff x="5961125" y="1623900"/>
            <a:chExt cx="427450" cy="448175"/>
          </a:xfrm>
        </p:grpSpPr>
        <p:sp>
          <p:nvSpPr>
            <p:cNvPr id="8" name="Google Shape;499;p38">
              <a:extLst>
                <a:ext uri="{FF2B5EF4-FFF2-40B4-BE49-F238E27FC236}">
                  <a16:creationId xmlns:a16="http://schemas.microsoft.com/office/drawing/2014/main" id="{7D384F89-4D16-424A-BD48-4C90373CC74D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00;p38">
              <a:extLst>
                <a:ext uri="{FF2B5EF4-FFF2-40B4-BE49-F238E27FC236}">
                  <a16:creationId xmlns:a16="http://schemas.microsoft.com/office/drawing/2014/main" id="{E8718BAE-A0AA-44F4-9048-E324A4B11030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01;p38">
              <a:extLst>
                <a:ext uri="{FF2B5EF4-FFF2-40B4-BE49-F238E27FC236}">
                  <a16:creationId xmlns:a16="http://schemas.microsoft.com/office/drawing/2014/main" id="{80D089C5-1B8A-4479-9DCF-145B2E887045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02;p38">
              <a:extLst>
                <a:ext uri="{FF2B5EF4-FFF2-40B4-BE49-F238E27FC236}">
                  <a16:creationId xmlns:a16="http://schemas.microsoft.com/office/drawing/2014/main" id="{C03350C5-D26B-4B34-AD93-0758AB75E119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03;p38">
              <a:extLst>
                <a:ext uri="{FF2B5EF4-FFF2-40B4-BE49-F238E27FC236}">
                  <a16:creationId xmlns:a16="http://schemas.microsoft.com/office/drawing/2014/main" id="{0C9F02FD-882F-48E7-890C-C12145B73DB9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04;p38">
              <a:extLst>
                <a:ext uri="{FF2B5EF4-FFF2-40B4-BE49-F238E27FC236}">
                  <a16:creationId xmlns:a16="http://schemas.microsoft.com/office/drawing/2014/main" id="{5B0B05F0-DDCF-43A5-9EE8-D5EF33889C9D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05;p38">
              <a:extLst>
                <a:ext uri="{FF2B5EF4-FFF2-40B4-BE49-F238E27FC236}">
                  <a16:creationId xmlns:a16="http://schemas.microsoft.com/office/drawing/2014/main" id="{41808160-93F3-4D09-9F13-702DF9A74D58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29315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E7BFFC2-62A9-4882-B0B1-7DC1B161AB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1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Федеральный проект «Развитие системы оказания первичной медико-санитарной помощи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632CAA-4722-433B-92C9-C97E1BFC4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89320" y="1103448"/>
            <a:ext cx="718819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marL="101598" indent="-228600">
              <a:buFont typeface="Arial" panose="020B0604020202020204" pitchFamily="34" charset="0"/>
              <a:buChar char="•"/>
            </a:pPr>
            <a:r>
              <a:rPr lang="en-US" sz="1800" dirty="0" err="1">
                <a:latin typeface="+mn-lt"/>
                <a:ea typeface="+mn-ea"/>
                <a:cs typeface="+mn-cs"/>
              </a:rPr>
              <a:t>Для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решения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задач</a:t>
            </a:r>
            <a:r>
              <a:rPr lang="en-US" sz="1800" dirty="0">
                <a:latin typeface="+mn-lt"/>
                <a:ea typeface="+mn-ea"/>
                <a:cs typeface="+mn-cs"/>
              </a:rPr>
              <a:t> в </a:t>
            </a:r>
            <a:r>
              <a:rPr lang="ru-RU" sz="1800" dirty="0">
                <a:latin typeface="+mn-lt"/>
                <a:ea typeface="+mn-ea"/>
                <a:cs typeface="+mn-cs"/>
              </a:rPr>
              <a:t>ф</a:t>
            </a:r>
            <a:r>
              <a:rPr lang="en-US" sz="1800" dirty="0" err="1">
                <a:latin typeface="+mn-lt"/>
                <a:ea typeface="+mn-ea"/>
                <a:cs typeface="+mn-cs"/>
              </a:rPr>
              <a:t>едеральном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бюджете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предусмотрены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следующие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расходы</a:t>
            </a:r>
            <a:r>
              <a:rPr lang="en-US" sz="1800" dirty="0">
                <a:latin typeface="+mn-lt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1A63548-3BEC-4913-88A1-B71B85144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5422987"/>
              </p:ext>
            </p:extLst>
          </p:nvPr>
        </p:nvGraphicFramePr>
        <p:xfrm>
          <a:off x="3562351" y="2570962"/>
          <a:ext cx="8029575" cy="331902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269739">
                  <a:extLst>
                    <a:ext uri="{9D8B030D-6E8A-4147-A177-3AD203B41FA5}">
                      <a16:colId xmlns:a16="http://schemas.microsoft.com/office/drawing/2014/main" val="708828271"/>
                    </a:ext>
                  </a:extLst>
                </a:gridCol>
                <a:gridCol w="1241403">
                  <a:extLst>
                    <a:ext uri="{9D8B030D-6E8A-4147-A177-3AD203B41FA5}">
                      <a16:colId xmlns:a16="http://schemas.microsoft.com/office/drawing/2014/main" val="3089290933"/>
                    </a:ext>
                  </a:extLst>
                </a:gridCol>
                <a:gridCol w="1241403">
                  <a:extLst>
                    <a:ext uri="{9D8B030D-6E8A-4147-A177-3AD203B41FA5}">
                      <a16:colId xmlns:a16="http://schemas.microsoft.com/office/drawing/2014/main" val="348927028"/>
                    </a:ext>
                  </a:extLst>
                </a:gridCol>
                <a:gridCol w="1277030">
                  <a:extLst>
                    <a:ext uri="{9D8B030D-6E8A-4147-A177-3AD203B41FA5}">
                      <a16:colId xmlns:a16="http://schemas.microsoft.com/office/drawing/2014/main" val="821649061"/>
                    </a:ext>
                  </a:extLst>
                </a:gridCol>
              </a:tblGrid>
              <a:tr h="2600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Статья расходов</a:t>
                      </a:r>
                      <a:endParaRPr lang="ru-RU" sz="11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2020</a:t>
                      </a:r>
                      <a:endParaRPr lang="ru-RU" sz="11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2021</a:t>
                      </a:r>
                      <a:endParaRPr lang="ru-RU" sz="11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953174209"/>
                  </a:ext>
                </a:extLst>
              </a:tr>
              <a:tr h="3926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Федеральный проект "Развитие системы оказания первичной медико-санитарной помощи«: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b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5 938 434,50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9 590 000,00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2 290 000,00 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2148169912"/>
                  </a:ext>
                </a:extLst>
              </a:tr>
              <a:tr h="658004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Оснащение медицинских организаций передвижными медицинскими комплексами для оказания медицинской помощи жителям населенных пунктов с численностью населения до 100 человек (Межбюджетные трансферты)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4 000 000,00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3 800 000,00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2 200 000,00 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3668730844"/>
                  </a:ext>
                </a:extLst>
              </a:tr>
              <a:tr h="525342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Создание и замена фельдшерских, фельдшерско-акушерских пунктов и врачебных амбулаторий для населенных пунктов с численностью населения от 100 до 2000 человек (Межбюджетные трансферты)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1 700 000,00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5 700 000,00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  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3855240686"/>
                  </a:ext>
                </a:extLst>
              </a:tr>
              <a:tr h="392680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Обеспечение устойчивого развития сельских территорий (Межбюджетные трансферты)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148 434,50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  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1361293033"/>
                  </a:ext>
                </a:extLst>
              </a:tr>
              <a:tr h="525342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Реализация национального проекта "Здравоохранение" (Предоставление субсидий бюджетным, автономным учреждениям и иным некоммерческим организациям)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90 000,00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90 000,00</a:t>
                      </a:r>
                      <a:endParaRPr lang="ru-RU" sz="1100" b="0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90 000,00 </a:t>
                      </a:r>
                      <a:endParaRPr lang="ru-RU" sz="11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30" marR="4422" marT="53065" marB="53065" anchor="ctr"/>
                </a:tc>
                <a:extLst>
                  <a:ext uri="{0D108BD9-81ED-4DB2-BD59-A6C34878D82A}">
                    <a16:rowId xmlns:a16="http://schemas.microsoft.com/office/drawing/2014/main" val="2241959888"/>
                  </a:ext>
                </a:extLst>
              </a:tr>
            </a:tbl>
          </a:graphicData>
        </a:graphic>
      </p:graphicFrame>
      <p:sp>
        <p:nvSpPr>
          <p:cNvPr id="9" name="object 48">
            <a:extLst>
              <a:ext uri="{FF2B5EF4-FFF2-40B4-BE49-F238E27FC236}">
                <a16:creationId xmlns:a16="http://schemas.microsoft.com/office/drawing/2014/main" id="{4F6DB508-9841-437C-9787-ED50F2CD6A46}"/>
              </a:ext>
            </a:extLst>
          </p:cNvPr>
          <p:cNvSpPr/>
          <p:nvPr/>
        </p:nvSpPr>
        <p:spPr>
          <a:xfrm>
            <a:off x="694510" y="299771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3">
            <a:extLst>
              <a:ext uri="{FF2B5EF4-FFF2-40B4-BE49-F238E27FC236}">
                <a16:creationId xmlns:a16="http://schemas.microsoft.com/office/drawing/2014/main" id="{94EE8DF8-8E1C-44BA-B531-95269B0212CD}"/>
              </a:ext>
            </a:extLst>
          </p:cNvPr>
          <p:cNvSpPr/>
          <p:nvPr/>
        </p:nvSpPr>
        <p:spPr>
          <a:xfrm>
            <a:off x="798176" y="526574"/>
            <a:ext cx="244475" cy="0"/>
          </a:xfrm>
          <a:custGeom>
            <a:avLst/>
            <a:gdLst/>
            <a:ahLst/>
            <a:cxnLst/>
            <a:rect l="l" t="t" r="r" b="b"/>
            <a:pathLst>
              <a:path w="244475">
                <a:moveTo>
                  <a:pt x="0" y="0"/>
                </a:moveTo>
                <a:lnTo>
                  <a:pt x="243966" y="0"/>
                </a:lnTo>
              </a:path>
            </a:pathLst>
          </a:custGeom>
          <a:ln w="7302">
            <a:solidFill>
              <a:srgbClr val="D714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4">
            <a:extLst>
              <a:ext uri="{FF2B5EF4-FFF2-40B4-BE49-F238E27FC236}">
                <a16:creationId xmlns:a16="http://schemas.microsoft.com/office/drawing/2014/main" id="{DC4E6B4F-120E-4F89-BEE1-CAA97B44D205}"/>
              </a:ext>
            </a:extLst>
          </p:cNvPr>
          <p:cNvSpPr/>
          <p:nvPr/>
        </p:nvSpPr>
        <p:spPr>
          <a:xfrm>
            <a:off x="815797" y="556298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25793" y="0"/>
                </a:moveTo>
                <a:lnTo>
                  <a:pt x="15762" y="2031"/>
                </a:lnTo>
                <a:lnTo>
                  <a:pt x="7562" y="7569"/>
                </a:lnTo>
                <a:lnTo>
                  <a:pt x="2030" y="15773"/>
                </a:lnTo>
                <a:lnTo>
                  <a:pt x="0" y="25806"/>
                </a:lnTo>
                <a:lnTo>
                  <a:pt x="2030" y="35848"/>
                </a:lnTo>
                <a:lnTo>
                  <a:pt x="7562" y="44061"/>
                </a:lnTo>
                <a:lnTo>
                  <a:pt x="15762" y="49604"/>
                </a:lnTo>
                <a:lnTo>
                  <a:pt x="25793" y="51638"/>
                </a:lnTo>
                <a:lnTo>
                  <a:pt x="35826" y="49604"/>
                </a:lnTo>
                <a:lnTo>
                  <a:pt x="43624" y="44335"/>
                </a:lnTo>
                <a:lnTo>
                  <a:pt x="25793" y="44335"/>
                </a:lnTo>
                <a:lnTo>
                  <a:pt x="18602" y="42878"/>
                </a:lnTo>
                <a:lnTo>
                  <a:pt x="12723" y="38904"/>
                </a:lnTo>
                <a:lnTo>
                  <a:pt x="8757" y="33014"/>
                </a:lnTo>
                <a:lnTo>
                  <a:pt x="7302" y="25806"/>
                </a:lnTo>
                <a:lnTo>
                  <a:pt x="8757" y="18612"/>
                </a:lnTo>
                <a:lnTo>
                  <a:pt x="12723" y="12730"/>
                </a:lnTo>
                <a:lnTo>
                  <a:pt x="18602" y="8759"/>
                </a:lnTo>
                <a:lnTo>
                  <a:pt x="25793" y="7302"/>
                </a:lnTo>
                <a:lnTo>
                  <a:pt x="43635" y="7302"/>
                </a:lnTo>
                <a:lnTo>
                  <a:pt x="35826" y="2031"/>
                </a:lnTo>
                <a:lnTo>
                  <a:pt x="25793" y="0"/>
                </a:lnTo>
                <a:close/>
              </a:path>
              <a:path w="52070" h="52070">
                <a:moveTo>
                  <a:pt x="43635" y="7302"/>
                </a:moveTo>
                <a:lnTo>
                  <a:pt x="25793" y="7302"/>
                </a:lnTo>
                <a:lnTo>
                  <a:pt x="32987" y="8759"/>
                </a:lnTo>
                <a:lnTo>
                  <a:pt x="38869" y="12730"/>
                </a:lnTo>
                <a:lnTo>
                  <a:pt x="42840" y="18612"/>
                </a:lnTo>
                <a:lnTo>
                  <a:pt x="44297" y="25806"/>
                </a:lnTo>
                <a:lnTo>
                  <a:pt x="42840" y="33014"/>
                </a:lnTo>
                <a:lnTo>
                  <a:pt x="38869" y="38904"/>
                </a:lnTo>
                <a:lnTo>
                  <a:pt x="32987" y="42878"/>
                </a:lnTo>
                <a:lnTo>
                  <a:pt x="25793" y="44335"/>
                </a:lnTo>
                <a:lnTo>
                  <a:pt x="43624" y="44335"/>
                </a:lnTo>
                <a:lnTo>
                  <a:pt x="44030" y="44061"/>
                </a:lnTo>
                <a:lnTo>
                  <a:pt x="49568" y="35848"/>
                </a:lnTo>
                <a:lnTo>
                  <a:pt x="51600" y="25806"/>
                </a:lnTo>
                <a:lnTo>
                  <a:pt x="49568" y="15773"/>
                </a:lnTo>
                <a:lnTo>
                  <a:pt x="44030" y="7569"/>
                </a:lnTo>
                <a:lnTo>
                  <a:pt x="43635" y="7302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75">
            <a:extLst>
              <a:ext uri="{FF2B5EF4-FFF2-40B4-BE49-F238E27FC236}">
                <a16:creationId xmlns:a16="http://schemas.microsoft.com/office/drawing/2014/main" id="{57A9E4FE-2DF0-4600-8C8F-5CD836654725}"/>
              </a:ext>
            </a:extLst>
          </p:cNvPr>
          <p:cNvSpPr/>
          <p:nvPr/>
        </p:nvSpPr>
        <p:spPr>
          <a:xfrm>
            <a:off x="956265" y="556298"/>
            <a:ext cx="52069" cy="52069"/>
          </a:xfrm>
          <a:custGeom>
            <a:avLst/>
            <a:gdLst/>
            <a:ahLst/>
            <a:cxnLst/>
            <a:rect l="l" t="t" r="r" b="b"/>
            <a:pathLst>
              <a:path w="52070" h="52070">
                <a:moveTo>
                  <a:pt x="25806" y="0"/>
                </a:moveTo>
                <a:lnTo>
                  <a:pt x="15773" y="2031"/>
                </a:lnTo>
                <a:lnTo>
                  <a:pt x="7569" y="7569"/>
                </a:lnTo>
                <a:lnTo>
                  <a:pt x="2031" y="15773"/>
                </a:lnTo>
                <a:lnTo>
                  <a:pt x="0" y="25806"/>
                </a:lnTo>
                <a:lnTo>
                  <a:pt x="2031" y="35848"/>
                </a:lnTo>
                <a:lnTo>
                  <a:pt x="7569" y="44061"/>
                </a:lnTo>
                <a:lnTo>
                  <a:pt x="15773" y="49604"/>
                </a:lnTo>
                <a:lnTo>
                  <a:pt x="25806" y="51638"/>
                </a:lnTo>
                <a:lnTo>
                  <a:pt x="35837" y="49604"/>
                </a:lnTo>
                <a:lnTo>
                  <a:pt x="43630" y="44335"/>
                </a:lnTo>
                <a:lnTo>
                  <a:pt x="25806" y="44335"/>
                </a:lnTo>
                <a:lnTo>
                  <a:pt x="18612" y="42878"/>
                </a:lnTo>
                <a:lnTo>
                  <a:pt x="12730" y="38904"/>
                </a:lnTo>
                <a:lnTo>
                  <a:pt x="8759" y="33014"/>
                </a:lnTo>
                <a:lnTo>
                  <a:pt x="7302" y="25806"/>
                </a:lnTo>
                <a:lnTo>
                  <a:pt x="8759" y="18612"/>
                </a:lnTo>
                <a:lnTo>
                  <a:pt x="12730" y="12730"/>
                </a:lnTo>
                <a:lnTo>
                  <a:pt x="18612" y="8759"/>
                </a:lnTo>
                <a:lnTo>
                  <a:pt x="25806" y="7302"/>
                </a:lnTo>
                <a:lnTo>
                  <a:pt x="43642" y="7302"/>
                </a:lnTo>
                <a:lnTo>
                  <a:pt x="35837" y="2031"/>
                </a:lnTo>
                <a:lnTo>
                  <a:pt x="25806" y="0"/>
                </a:lnTo>
                <a:close/>
              </a:path>
              <a:path w="52070" h="52070">
                <a:moveTo>
                  <a:pt x="43642" y="7302"/>
                </a:moveTo>
                <a:lnTo>
                  <a:pt x="25806" y="7302"/>
                </a:lnTo>
                <a:lnTo>
                  <a:pt x="32997" y="8759"/>
                </a:lnTo>
                <a:lnTo>
                  <a:pt x="38876" y="12730"/>
                </a:lnTo>
                <a:lnTo>
                  <a:pt x="42842" y="18612"/>
                </a:lnTo>
                <a:lnTo>
                  <a:pt x="44297" y="25806"/>
                </a:lnTo>
                <a:lnTo>
                  <a:pt x="42842" y="33014"/>
                </a:lnTo>
                <a:lnTo>
                  <a:pt x="38876" y="38904"/>
                </a:lnTo>
                <a:lnTo>
                  <a:pt x="32997" y="42878"/>
                </a:lnTo>
                <a:lnTo>
                  <a:pt x="25806" y="44335"/>
                </a:lnTo>
                <a:lnTo>
                  <a:pt x="43630" y="44335"/>
                </a:lnTo>
                <a:lnTo>
                  <a:pt x="44037" y="44061"/>
                </a:lnTo>
                <a:lnTo>
                  <a:pt x="49570" y="35848"/>
                </a:lnTo>
                <a:lnTo>
                  <a:pt x="51600" y="25806"/>
                </a:lnTo>
                <a:lnTo>
                  <a:pt x="49570" y="15773"/>
                </a:lnTo>
                <a:lnTo>
                  <a:pt x="44037" y="7569"/>
                </a:lnTo>
                <a:lnTo>
                  <a:pt x="43642" y="7302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76">
            <a:extLst>
              <a:ext uri="{FF2B5EF4-FFF2-40B4-BE49-F238E27FC236}">
                <a16:creationId xmlns:a16="http://schemas.microsoft.com/office/drawing/2014/main" id="{B94A14AA-3C43-40DB-8A9E-26485C9D1B25}"/>
              </a:ext>
            </a:extLst>
          </p:cNvPr>
          <p:cNvSpPr/>
          <p:nvPr/>
        </p:nvSpPr>
        <p:spPr>
          <a:xfrm>
            <a:off x="842898" y="477076"/>
            <a:ext cx="44450" cy="34925"/>
          </a:xfrm>
          <a:custGeom>
            <a:avLst/>
            <a:gdLst/>
            <a:ahLst/>
            <a:cxnLst/>
            <a:rect l="l" t="t" r="r" b="b"/>
            <a:pathLst>
              <a:path w="44450" h="34925">
                <a:moveTo>
                  <a:pt x="39725" y="0"/>
                </a:moveTo>
                <a:lnTo>
                  <a:pt x="16395" y="0"/>
                </a:lnTo>
                <a:lnTo>
                  <a:pt x="13944" y="1320"/>
                </a:lnTo>
                <a:lnTo>
                  <a:pt x="12357" y="3733"/>
                </a:lnTo>
                <a:lnTo>
                  <a:pt x="1638" y="22656"/>
                </a:lnTo>
                <a:lnTo>
                  <a:pt x="114" y="25057"/>
                </a:lnTo>
                <a:lnTo>
                  <a:pt x="0" y="28079"/>
                </a:lnTo>
                <a:lnTo>
                  <a:pt x="2717" y="33121"/>
                </a:lnTo>
                <a:lnTo>
                  <a:pt x="5359" y="34709"/>
                </a:lnTo>
                <a:lnTo>
                  <a:pt x="39725" y="34709"/>
                </a:lnTo>
                <a:lnTo>
                  <a:pt x="44170" y="30251"/>
                </a:lnTo>
                <a:lnTo>
                  <a:pt x="44170" y="27406"/>
                </a:lnTo>
                <a:lnTo>
                  <a:pt x="7937" y="27406"/>
                </a:lnTo>
                <a:lnTo>
                  <a:pt x="7632" y="26835"/>
                </a:lnTo>
                <a:lnTo>
                  <a:pt x="7848" y="26504"/>
                </a:lnTo>
                <a:lnTo>
                  <a:pt x="18580" y="7543"/>
                </a:lnTo>
                <a:lnTo>
                  <a:pt x="18681" y="7391"/>
                </a:lnTo>
                <a:lnTo>
                  <a:pt x="18846" y="7302"/>
                </a:lnTo>
                <a:lnTo>
                  <a:pt x="44170" y="7302"/>
                </a:lnTo>
                <a:lnTo>
                  <a:pt x="44170" y="4445"/>
                </a:lnTo>
                <a:lnTo>
                  <a:pt x="39725" y="0"/>
                </a:lnTo>
                <a:close/>
              </a:path>
              <a:path w="44450" h="34925">
                <a:moveTo>
                  <a:pt x="44170" y="7302"/>
                </a:moveTo>
                <a:lnTo>
                  <a:pt x="35687" y="7302"/>
                </a:lnTo>
                <a:lnTo>
                  <a:pt x="36868" y="8483"/>
                </a:lnTo>
                <a:lnTo>
                  <a:pt x="36868" y="26238"/>
                </a:lnTo>
                <a:lnTo>
                  <a:pt x="35687" y="27406"/>
                </a:lnTo>
                <a:lnTo>
                  <a:pt x="44170" y="27406"/>
                </a:lnTo>
                <a:lnTo>
                  <a:pt x="44170" y="7302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77">
            <a:extLst>
              <a:ext uri="{FF2B5EF4-FFF2-40B4-BE49-F238E27FC236}">
                <a16:creationId xmlns:a16="http://schemas.microsoft.com/office/drawing/2014/main" id="{835B6AD0-B65F-4BB9-BB56-CEB0E14B9F58}"/>
              </a:ext>
            </a:extLst>
          </p:cNvPr>
          <p:cNvSpPr/>
          <p:nvPr/>
        </p:nvSpPr>
        <p:spPr>
          <a:xfrm>
            <a:off x="903482" y="477076"/>
            <a:ext cx="60325" cy="34925"/>
          </a:xfrm>
          <a:custGeom>
            <a:avLst/>
            <a:gdLst/>
            <a:ahLst/>
            <a:cxnLst/>
            <a:rect l="l" t="t" r="r" b="b"/>
            <a:pathLst>
              <a:path w="60325" h="34925">
                <a:moveTo>
                  <a:pt x="58458" y="0"/>
                </a:moveTo>
                <a:lnTo>
                  <a:pt x="1638" y="0"/>
                </a:lnTo>
                <a:lnTo>
                  <a:pt x="0" y="1638"/>
                </a:lnTo>
                <a:lnTo>
                  <a:pt x="0" y="33070"/>
                </a:lnTo>
                <a:lnTo>
                  <a:pt x="1638" y="34709"/>
                </a:lnTo>
                <a:lnTo>
                  <a:pt x="58458" y="34709"/>
                </a:lnTo>
                <a:lnTo>
                  <a:pt x="60096" y="33070"/>
                </a:lnTo>
                <a:lnTo>
                  <a:pt x="60096" y="27406"/>
                </a:lnTo>
                <a:lnTo>
                  <a:pt x="7302" y="27406"/>
                </a:lnTo>
                <a:lnTo>
                  <a:pt x="7302" y="7302"/>
                </a:lnTo>
                <a:lnTo>
                  <a:pt x="60096" y="7302"/>
                </a:lnTo>
                <a:lnTo>
                  <a:pt x="60096" y="1638"/>
                </a:lnTo>
                <a:lnTo>
                  <a:pt x="58458" y="0"/>
                </a:lnTo>
                <a:close/>
              </a:path>
              <a:path w="60325" h="34925">
                <a:moveTo>
                  <a:pt x="60096" y="7302"/>
                </a:moveTo>
                <a:lnTo>
                  <a:pt x="52781" y="7302"/>
                </a:lnTo>
                <a:lnTo>
                  <a:pt x="52781" y="27406"/>
                </a:lnTo>
                <a:lnTo>
                  <a:pt x="60096" y="27406"/>
                </a:lnTo>
                <a:lnTo>
                  <a:pt x="60096" y="7302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78">
            <a:extLst>
              <a:ext uri="{FF2B5EF4-FFF2-40B4-BE49-F238E27FC236}">
                <a16:creationId xmlns:a16="http://schemas.microsoft.com/office/drawing/2014/main" id="{D662B7AA-321C-46A4-8EFD-1CD3C65B4AE3}"/>
              </a:ext>
            </a:extLst>
          </p:cNvPr>
          <p:cNvSpPr/>
          <p:nvPr/>
        </p:nvSpPr>
        <p:spPr>
          <a:xfrm>
            <a:off x="977043" y="472021"/>
            <a:ext cx="43815" cy="43815"/>
          </a:xfrm>
          <a:custGeom>
            <a:avLst/>
            <a:gdLst/>
            <a:ahLst/>
            <a:cxnLst/>
            <a:rect l="l" t="t" r="r" b="b"/>
            <a:pathLst>
              <a:path w="43815" h="43814">
                <a:moveTo>
                  <a:pt x="21793" y="0"/>
                </a:moveTo>
                <a:lnTo>
                  <a:pt x="13314" y="1715"/>
                </a:lnTo>
                <a:lnTo>
                  <a:pt x="6386" y="6392"/>
                </a:lnTo>
                <a:lnTo>
                  <a:pt x="1713" y="13324"/>
                </a:lnTo>
                <a:lnTo>
                  <a:pt x="0" y="21805"/>
                </a:lnTo>
                <a:lnTo>
                  <a:pt x="1713" y="30279"/>
                </a:lnTo>
                <a:lnTo>
                  <a:pt x="6386" y="37207"/>
                </a:lnTo>
                <a:lnTo>
                  <a:pt x="13314" y="41883"/>
                </a:lnTo>
                <a:lnTo>
                  <a:pt x="21793" y="43599"/>
                </a:lnTo>
                <a:lnTo>
                  <a:pt x="30266" y="41883"/>
                </a:lnTo>
                <a:lnTo>
                  <a:pt x="37195" y="37207"/>
                </a:lnTo>
                <a:lnTo>
                  <a:pt x="37810" y="36296"/>
                </a:lnTo>
                <a:lnTo>
                  <a:pt x="13804" y="36296"/>
                </a:lnTo>
                <a:lnTo>
                  <a:pt x="7302" y="29794"/>
                </a:lnTo>
                <a:lnTo>
                  <a:pt x="7302" y="13804"/>
                </a:lnTo>
                <a:lnTo>
                  <a:pt x="13804" y="7315"/>
                </a:lnTo>
                <a:lnTo>
                  <a:pt x="37817" y="7315"/>
                </a:lnTo>
                <a:lnTo>
                  <a:pt x="37195" y="6392"/>
                </a:lnTo>
                <a:lnTo>
                  <a:pt x="30266" y="1715"/>
                </a:lnTo>
                <a:lnTo>
                  <a:pt x="21793" y="0"/>
                </a:lnTo>
                <a:close/>
              </a:path>
              <a:path w="43815" h="43814">
                <a:moveTo>
                  <a:pt x="37817" y="7315"/>
                </a:moveTo>
                <a:lnTo>
                  <a:pt x="29781" y="7315"/>
                </a:lnTo>
                <a:lnTo>
                  <a:pt x="36283" y="13804"/>
                </a:lnTo>
                <a:lnTo>
                  <a:pt x="36283" y="29794"/>
                </a:lnTo>
                <a:lnTo>
                  <a:pt x="29781" y="36296"/>
                </a:lnTo>
                <a:lnTo>
                  <a:pt x="37810" y="36296"/>
                </a:lnTo>
                <a:lnTo>
                  <a:pt x="41870" y="30279"/>
                </a:lnTo>
                <a:lnTo>
                  <a:pt x="43586" y="21805"/>
                </a:lnTo>
                <a:lnTo>
                  <a:pt x="41870" y="13324"/>
                </a:lnTo>
                <a:lnTo>
                  <a:pt x="37817" y="7315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79">
            <a:extLst>
              <a:ext uri="{FF2B5EF4-FFF2-40B4-BE49-F238E27FC236}">
                <a16:creationId xmlns:a16="http://schemas.microsoft.com/office/drawing/2014/main" id="{27FCA75D-9BAE-4AF5-9B42-088380F0366D}"/>
              </a:ext>
            </a:extLst>
          </p:cNvPr>
          <p:cNvSpPr/>
          <p:nvPr/>
        </p:nvSpPr>
        <p:spPr>
          <a:xfrm>
            <a:off x="995179" y="483248"/>
            <a:ext cx="7620" cy="21590"/>
          </a:xfrm>
          <a:custGeom>
            <a:avLst/>
            <a:gdLst/>
            <a:ahLst/>
            <a:cxnLst/>
            <a:rect l="l" t="t" r="r" b="b"/>
            <a:pathLst>
              <a:path w="7620" h="21589">
                <a:moveTo>
                  <a:pt x="5676" y="0"/>
                </a:moveTo>
                <a:lnTo>
                  <a:pt x="1638" y="0"/>
                </a:lnTo>
                <a:lnTo>
                  <a:pt x="0" y="1625"/>
                </a:lnTo>
                <a:lnTo>
                  <a:pt x="0" y="19532"/>
                </a:lnTo>
                <a:lnTo>
                  <a:pt x="1638" y="21170"/>
                </a:lnTo>
                <a:lnTo>
                  <a:pt x="5676" y="21170"/>
                </a:lnTo>
                <a:lnTo>
                  <a:pt x="7315" y="19532"/>
                </a:lnTo>
                <a:lnTo>
                  <a:pt x="7315" y="1625"/>
                </a:lnTo>
                <a:lnTo>
                  <a:pt x="5676" y="0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0">
            <a:extLst>
              <a:ext uri="{FF2B5EF4-FFF2-40B4-BE49-F238E27FC236}">
                <a16:creationId xmlns:a16="http://schemas.microsoft.com/office/drawing/2014/main" id="{D4FCC427-4C31-4877-A6BB-DDFC1B91C3FF}"/>
              </a:ext>
            </a:extLst>
          </p:cNvPr>
          <p:cNvSpPr/>
          <p:nvPr/>
        </p:nvSpPr>
        <p:spPr>
          <a:xfrm>
            <a:off x="988243" y="490182"/>
            <a:ext cx="21590" cy="7620"/>
          </a:xfrm>
          <a:custGeom>
            <a:avLst/>
            <a:gdLst/>
            <a:ahLst/>
            <a:cxnLst/>
            <a:rect l="l" t="t" r="r" b="b"/>
            <a:pathLst>
              <a:path w="21590" h="7620">
                <a:moveTo>
                  <a:pt x="19545" y="0"/>
                </a:moveTo>
                <a:lnTo>
                  <a:pt x="1638" y="0"/>
                </a:lnTo>
                <a:lnTo>
                  <a:pt x="0" y="1638"/>
                </a:lnTo>
                <a:lnTo>
                  <a:pt x="0" y="5664"/>
                </a:lnTo>
                <a:lnTo>
                  <a:pt x="1638" y="7302"/>
                </a:lnTo>
                <a:lnTo>
                  <a:pt x="19545" y="7302"/>
                </a:lnTo>
                <a:lnTo>
                  <a:pt x="21183" y="5664"/>
                </a:lnTo>
                <a:lnTo>
                  <a:pt x="21183" y="1638"/>
                </a:lnTo>
                <a:lnTo>
                  <a:pt x="19545" y="0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1">
            <a:extLst>
              <a:ext uri="{FF2B5EF4-FFF2-40B4-BE49-F238E27FC236}">
                <a16:creationId xmlns:a16="http://schemas.microsoft.com/office/drawing/2014/main" id="{5874DB32-989A-4560-803D-F9011202AE46}"/>
              </a:ext>
            </a:extLst>
          </p:cNvPr>
          <p:cNvSpPr/>
          <p:nvPr/>
        </p:nvSpPr>
        <p:spPr>
          <a:xfrm>
            <a:off x="890260" y="425806"/>
            <a:ext cx="7620" cy="32384"/>
          </a:xfrm>
          <a:custGeom>
            <a:avLst/>
            <a:gdLst/>
            <a:ahLst/>
            <a:cxnLst/>
            <a:rect l="l" t="t" r="r" b="b"/>
            <a:pathLst>
              <a:path w="7620" h="32385">
                <a:moveTo>
                  <a:pt x="5676" y="0"/>
                </a:moveTo>
                <a:lnTo>
                  <a:pt x="1638" y="0"/>
                </a:lnTo>
                <a:lnTo>
                  <a:pt x="0" y="1625"/>
                </a:lnTo>
                <a:lnTo>
                  <a:pt x="0" y="30149"/>
                </a:lnTo>
                <a:lnTo>
                  <a:pt x="1638" y="31788"/>
                </a:lnTo>
                <a:lnTo>
                  <a:pt x="5676" y="31788"/>
                </a:lnTo>
                <a:lnTo>
                  <a:pt x="7315" y="30149"/>
                </a:lnTo>
                <a:lnTo>
                  <a:pt x="7315" y="1625"/>
                </a:lnTo>
                <a:lnTo>
                  <a:pt x="567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2">
            <a:extLst>
              <a:ext uri="{FF2B5EF4-FFF2-40B4-BE49-F238E27FC236}">
                <a16:creationId xmlns:a16="http://schemas.microsoft.com/office/drawing/2014/main" id="{309DBF89-174E-4862-AB01-B159E94FEC28}"/>
              </a:ext>
            </a:extLst>
          </p:cNvPr>
          <p:cNvSpPr/>
          <p:nvPr/>
        </p:nvSpPr>
        <p:spPr>
          <a:xfrm>
            <a:off x="910866" y="398450"/>
            <a:ext cx="45720" cy="18415"/>
          </a:xfrm>
          <a:custGeom>
            <a:avLst/>
            <a:gdLst/>
            <a:ahLst/>
            <a:cxnLst/>
            <a:rect l="l" t="t" r="r" b="b"/>
            <a:pathLst>
              <a:path w="45720" h="18414">
                <a:moveTo>
                  <a:pt x="41998" y="0"/>
                </a:moveTo>
                <a:lnTo>
                  <a:pt x="1130" y="11366"/>
                </a:lnTo>
                <a:lnTo>
                  <a:pt x="0" y="13373"/>
                </a:lnTo>
                <a:lnTo>
                  <a:pt x="977" y="16941"/>
                </a:lnTo>
                <a:lnTo>
                  <a:pt x="2451" y="17995"/>
                </a:lnTo>
                <a:lnTo>
                  <a:pt x="4381" y="17995"/>
                </a:lnTo>
                <a:lnTo>
                  <a:pt x="4699" y="17945"/>
                </a:lnTo>
                <a:lnTo>
                  <a:pt x="43954" y="7048"/>
                </a:lnTo>
                <a:lnTo>
                  <a:pt x="45097" y="5029"/>
                </a:lnTo>
                <a:lnTo>
                  <a:pt x="44018" y="1142"/>
                </a:lnTo>
                <a:lnTo>
                  <a:pt x="4199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83">
            <a:extLst>
              <a:ext uri="{FF2B5EF4-FFF2-40B4-BE49-F238E27FC236}">
                <a16:creationId xmlns:a16="http://schemas.microsoft.com/office/drawing/2014/main" id="{5501C504-5807-481B-BB9E-F3317DD702F5}"/>
              </a:ext>
            </a:extLst>
          </p:cNvPr>
          <p:cNvSpPr/>
          <p:nvPr/>
        </p:nvSpPr>
        <p:spPr>
          <a:xfrm>
            <a:off x="910859" y="425387"/>
            <a:ext cx="45720" cy="18415"/>
          </a:xfrm>
          <a:custGeom>
            <a:avLst/>
            <a:gdLst/>
            <a:ahLst/>
            <a:cxnLst/>
            <a:rect l="l" t="t" r="r" b="b"/>
            <a:pathLst>
              <a:path w="45720" h="18414">
                <a:moveTo>
                  <a:pt x="3086" y="0"/>
                </a:moveTo>
                <a:lnTo>
                  <a:pt x="1079" y="1142"/>
                </a:lnTo>
                <a:lnTo>
                  <a:pt x="0" y="5029"/>
                </a:lnTo>
                <a:lnTo>
                  <a:pt x="1142" y="7048"/>
                </a:lnTo>
                <a:lnTo>
                  <a:pt x="40398" y="17945"/>
                </a:lnTo>
                <a:lnTo>
                  <a:pt x="40716" y="17995"/>
                </a:lnTo>
                <a:lnTo>
                  <a:pt x="42646" y="17995"/>
                </a:lnTo>
                <a:lnTo>
                  <a:pt x="44119" y="16941"/>
                </a:lnTo>
                <a:lnTo>
                  <a:pt x="45097" y="13373"/>
                </a:lnTo>
                <a:lnTo>
                  <a:pt x="43967" y="11366"/>
                </a:lnTo>
                <a:lnTo>
                  <a:pt x="308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84">
            <a:extLst>
              <a:ext uri="{FF2B5EF4-FFF2-40B4-BE49-F238E27FC236}">
                <a16:creationId xmlns:a16="http://schemas.microsoft.com/office/drawing/2014/main" id="{6B85AEA1-0990-4E2E-A600-4EBD11844E94}"/>
              </a:ext>
            </a:extLst>
          </p:cNvPr>
          <p:cNvSpPr/>
          <p:nvPr/>
        </p:nvSpPr>
        <p:spPr>
          <a:xfrm>
            <a:off x="919946" y="417272"/>
            <a:ext cx="28575" cy="7620"/>
          </a:xfrm>
          <a:custGeom>
            <a:avLst/>
            <a:gdLst/>
            <a:ahLst/>
            <a:cxnLst/>
            <a:rect l="l" t="t" r="r" b="b"/>
            <a:pathLst>
              <a:path w="28575" h="7620">
                <a:moveTo>
                  <a:pt x="26441" y="0"/>
                </a:moveTo>
                <a:lnTo>
                  <a:pt x="1625" y="0"/>
                </a:lnTo>
                <a:lnTo>
                  <a:pt x="0" y="1638"/>
                </a:lnTo>
                <a:lnTo>
                  <a:pt x="0" y="5664"/>
                </a:lnTo>
                <a:lnTo>
                  <a:pt x="1625" y="7302"/>
                </a:lnTo>
                <a:lnTo>
                  <a:pt x="26441" y="7302"/>
                </a:lnTo>
                <a:lnTo>
                  <a:pt x="28079" y="5664"/>
                </a:lnTo>
                <a:lnTo>
                  <a:pt x="28079" y="1638"/>
                </a:lnTo>
                <a:lnTo>
                  <a:pt x="26441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85">
            <a:extLst>
              <a:ext uri="{FF2B5EF4-FFF2-40B4-BE49-F238E27FC236}">
                <a16:creationId xmlns:a16="http://schemas.microsoft.com/office/drawing/2014/main" id="{326D7C81-B397-4DB2-81B7-30EBFCA32D40}"/>
              </a:ext>
            </a:extLst>
          </p:cNvPr>
          <p:cNvSpPr/>
          <p:nvPr/>
        </p:nvSpPr>
        <p:spPr>
          <a:xfrm>
            <a:off x="831873" y="398450"/>
            <a:ext cx="45720" cy="18415"/>
          </a:xfrm>
          <a:custGeom>
            <a:avLst/>
            <a:gdLst/>
            <a:ahLst/>
            <a:cxnLst/>
            <a:rect l="l" t="t" r="r" b="b"/>
            <a:pathLst>
              <a:path w="45720" h="18414">
                <a:moveTo>
                  <a:pt x="3098" y="0"/>
                </a:moveTo>
                <a:lnTo>
                  <a:pt x="1079" y="1142"/>
                </a:lnTo>
                <a:lnTo>
                  <a:pt x="0" y="5029"/>
                </a:lnTo>
                <a:lnTo>
                  <a:pt x="1142" y="7048"/>
                </a:lnTo>
                <a:lnTo>
                  <a:pt x="40398" y="17945"/>
                </a:lnTo>
                <a:lnTo>
                  <a:pt x="40716" y="17995"/>
                </a:lnTo>
                <a:lnTo>
                  <a:pt x="42646" y="17995"/>
                </a:lnTo>
                <a:lnTo>
                  <a:pt x="44119" y="16941"/>
                </a:lnTo>
                <a:lnTo>
                  <a:pt x="45097" y="13373"/>
                </a:lnTo>
                <a:lnTo>
                  <a:pt x="43967" y="11366"/>
                </a:lnTo>
                <a:lnTo>
                  <a:pt x="309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86">
            <a:extLst>
              <a:ext uri="{FF2B5EF4-FFF2-40B4-BE49-F238E27FC236}">
                <a16:creationId xmlns:a16="http://schemas.microsoft.com/office/drawing/2014/main" id="{CB9AF8AF-C9EB-4F51-A9AB-E23EC8428C5D}"/>
              </a:ext>
            </a:extLst>
          </p:cNvPr>
          <p:cNvSpPr/>
          <p:nvPr/>
        </p:nvSpPr>
        <p:spPr>
          <a:xfrm>
            <a:off x="831879" y="425387"/>
            <a:ext cx="45720" cy="18415"/>
          </a:xfrm>
          <a:custGeom>
            <a:avLst/>
            <a:gdLst/>
            <a:ahLst/>
            <a:cxnLst/>
            <a:rect l="l" t="t" r="r" b="b"/>
            <a:pathLst>
              <a:path w="45720" h="18414">
                <a:moveTo>
                  <a:pt x="41998" y="0"/>
                </a:moveTo>
                <a:lnTo>
                  <a:pt x="1130" y="11366"/>
                </a:lnTo>
                <a:lnTo>
                  <a:pt x="0" y="13373"/>
                </a:lnTo>
                <a:lnTo>
                  <a:pt x="977" y="16941"/>
                </a:lnTo>
                <a:lnTo>
                  <a:pt x="2451" y="17995"/>
                </a:lnTo>
                <a:lnTo>
                  <a:pt x="4381" y="17995"/>
                </a:lnTo>
                <a:lnTo>
                  <a:pt x="4699" y="17945"/>
                </a:lnTo>
                <a:lnTo>
                  <a:pt x="43954" y="7048"/>
                </a:lnTo>
                <a:lnTo>
                  <a:pt x="45097" y="5029"/>
                </a:lnTo>
                <a:lnTo>
                  <a:pt x="44018" y="1142"/>
                </a:lnTo>
                <a:lnTo>
                  <a:pt x="41998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87">
            <a:extLst>
              <a:ext uri="{FF2B5EF4-FFF2-40B4-BE49-F238E27FC236}">
                <a16:creationId xmlns:a16="http://schemas.microsoft.com/office/drawing/2014/main" id="{76CB9108-E6AF-42BE-927E-DDB47E40DB5C}"/>
              </a:ext>
            </a:extLst>
          </p:cNvPr>
          <p:cNvSpPr/>
          <p:nvPr/>
        </p:nvSpPr>
        <p:spPr>
          <a:xfrm>
            <a:off x="839820" y="417272"/>
            <a:ext cx="28575" cy="7620"/>
          </a:xfrm>
          <a:custGeom>
            <a:avLst/>
            <a:gdLst/>
            <a:ahLst/>
            <a:cxnLst/>
            <a:rect l="l" t="t" r="r" b="b"/>
            <a:pathLst>
              <a:path w="28575" h="7620">
                <a:moveTo>
                  <a:pt x="26441" y="0"/>
                </a:moveTo>
                <a:lnTo>
                  <a:pt x="1625" y="0"/>
                </a:lnTo>
                <a:lnTo>
                  <a:pt x="0" y="1638"/>
                </a:lnTo>
                <a:lnTo>
                  <a:pt x="0" y="5664"/>
                </a:lnTo>
                <a:lnTo>
                  <a:pt x="1625" y="7302"/>
                </a:lnTo>
                <a:lnTo>
                  <a:pt x="26441" y="7302"/>
                </a:lnTo>
                <a:lnTo>
                  <a:pt x="28079" y="5664"/>
                </a:lnTo>
                <a:lnTo>
                  <a:pt x="28079" y="1638"/>
                </a:lnTo>
                <a:lnTo>
                  <a:pt x="26441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88">
            <a:extLst>
              <a:ext uri="{FF2B5EF4-FFF2-40B4-BE49-F238E27FC236}">
                <a16:creationId xmlns:a16="http://schemas.microsoft.com/office/drawing/2014/main" id="{AE49D87F-90A5-4B41-A593-4AB491E25251}"/>
              </a:ext>
            </a:extLst>
          </p:cNvPr>
          <p:cNvSpPr/>
          <p:nvPr/>
        </p:nvSpPr>
        <p:spPr>
          <a:xfrm>
            <a:off x="880634" y="408750"/>
            <a:ext cx="26670" cy="24765"/>
          </a:xfrm>
          <a:custGeom>
            <a:avLst/>
            <a:gdLst/>
            <a:ahLst/>
            <a:cxnLst/>
            <a:rect l="l" t="t" r="r" b="b"/>
            <a:pathLst>
              <a:path w="26670" h="24764">
                <a:moveTo>
                  <a:pt x="18364" y="0"/>
                </a:moveTo>
                <a:lnTo>
                  <a:pt x="8204" y="0"/>
                </a:lnTo>
                <a:lnTo>
                  <a:pt x="3848" y="3035"/>
                </a:lnTo>
                <a:lnTo>
                  <a:pt x="0" y="21018"/>
                </a:lnTo>
                <a:lnTo>
                  <a:pt x="266" y="22136"/>
                </a:lnTo>
                <a:lnTo>
                  <a:pt x="1663" y="23850"/>
                </a:lnTo>
                <a:lnTo>
                  <a:pt x="2705" y="24358"/>
                </a:lnTo>
                <a:lnTo>
                  <a:pt x="23863" y="24358"/>
                </a:lnTo>
                <a:lnTo>
                  <a:pt x="24904" y="23850"/>
                </a:lnTo>
                <a:lnTo>
                  <a:pt x="26289" y="22136"/>
                </a:lnTo>
                <a:lnTo>
                  <a:pt x="26555" y="21018"/>
                </a:lnTo>
                <a:lnTo>
                  <a:pt x="25707" y="17056"/>
                </a:lnTo>
                <a:lnTo>
                  <a:pt x="8331" y="17056"/>
                </a:lnTo>
                <a:lnTo>
                  <a:pt x="10210" y="8242"/>
                </a:lnTo>
                <a:lnTo>
                  <a:pt x="11404" y="7302"/>
                </a:lnTo>
                <a:lnTo>
                  <a:pt x="23620" y="7302"/>
                </a:lnTo>
                <a:lnTo>
                  <a:pt x="22707" y="3035"/>
                </a:lnTo>
                <a:lnTo>
                  <a:pt x="18364" y="0"/>
                </a:lnTo>
                <a:close/>
              </a:path>
              <a:path w="26670" h="24764">
                <a:moveTo>
                  <a:pt x="23620" y="7302"/>
                </a:moveTo>
                <a:lnTo>
                  <a:pt x="15163" y="7302"/>
                </a:lnTo>
                <a:lnTo>
                  <a:pt x="16357" y="8242"/>
                </a:lnTo>
                <a:lnTo>
                  <a:pt x="18237" y="17056"/>
                </a:lnTo>
                <a:lnTo>
                  <a:pt x="25707" y="17056"/>
                </a:lnTo>
                <a:lnTo>
                  <a:pt x="23620" y="7302"/>
                </a:lnTo>
                <a:close/>
              </a:path>
            </a:pathLst>
          </a:custGeom>
          <a:solidFill>
            <a:srgbClr val="D714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89">
            <a:extLst>
              <a:ext uri="{FF2B5EF4-FFF2-40B4-BE49-F238E27FC236}">
                <a16:creationId xmlns:a16="http://schemas.microsoft.com/office/drawing/2014/main" id="{BCD5292C-F48C-4E8D-BAF5-3798DB85D3E9}"/>
              </a:ext>
            </a:extLst>
          </p:cNvPr>
          <p:cNvSpPr/>
          <p:nvPr/>
        </p:nvSpPr>
        <p:spPr>
          <a:xfrm>
            <a:off x="772080" y="450203"/>
            <a:ext cx="270510" cy="135890"/>
          </a:xfrm>
          <a:custGeom>
            <a:avLst/>
            <a:gdLst/>
            <a:ahLst/>
            <a:cxnLst/>
            <a:rect l="l" t="t" r="r" b="b"/>
            <a:pathLst>
              <a:path w="270509" h="135889">
                <a:moveTo>
                  <a:pt x="101599" y="8737"/>
                </a:moveTo>
                <a:lnTo>
                  <a:pt x="63195" y="28930"/>
                </a:lnTo>
                <a:lnTo>
                  <a:pt x="41719" y="64592"/>
                </a:lnTo>
                <a:lnTo>
                  <a:pt x="38265" y="69786"/>
                </a:lnTo>
                <a:lnTo>
                  <a:pt x="32473" y="72885"/>
                </a:lnTo>
                <a:lnTo>
                  <a:pt x="26212" y="72885"/>
                </a:lnTo>
                <a:lnTo>
                  <a:pt x="16156" y="74914"/>
                </a:lnTo>
                <a:lnTo>
                  <a:pt x="7902" y="80443"/>
                </a:lnTo>
                <a:lnTo>
                  <a:pt x="2291" y="88631"/>
                </a:lnTo>
                <a:lnTo>
                  <a:pt x="165" y="98640"/>
                </a:lnTo>
                <a:lnTo>
                  <a:pt x="0" y="116332"/>
                </a:lnTo>
                <a:lnTo>
                  <a:pt x="2679" y="122910"/>
                </a:lnTo>
                <a:lnTo>
                  <a:pt x="12509" y="132842"/>
                </a:lnTo>
                <a:lnTo>
                  <a:pt x="19075" y="135572"/>
                </a:lnTo>
                <a:lnTo>
                  <a:pt x="36487" y="135572"/>
                </a:lnTo>
                <a:lnTo>
                  <a:pt x="38125" y="133934"/>
                </a:lnTo>
                <a:lnTo>
                  <a:pt x="38125" y="131914"/>
                </a:lnTo>
                <a:lnTo>
                  <a:pt x="38863" y="128270"/>
                </a:lnTo>
                <a:lnTo>
                  <a:pt x="21031" y="128270"/>
                </a:lnTo>
                <a:lnTo>
                  <a:pt x="16319" y="126301"/>
                </a:lnTo>
                <a:lnTo>
                  <a:pt x="9245" y="119164"/>
                </a:lnTo>
                <a:lnTo>
                  <a:pt x="7327" y="114427"/>
                </a:lnTo>
                <a:lnTo>
                  <a:pt x="7496" y="98640"/>
                </a:lnTo>
                <a:lnTo>
                  <a:pt x="9005" y="91516"/>
                </a:lnTo>
                <a:lnTo>
                  <a:pt x="13041" y="85629"/>
                </a:lnTo>
                <a:lnTo>
                  <a:pt x="18979" y="81657"/>
                </a:lnTo>
                <a:lnTo>
                  <a:pt x="26212" y="80200"/>
                </a:lnTo>
                <a:lnTo>
                  <a:pt x="34924" y="80200"/>
                </a:lnTo>
                <a:lnTo>
                  <a:pt x="42989" y="75869"/>
                </a:lnTo>
                <a:lnTo>
                  <a:pt x="47891" y="68491"/>
                </a:lnTo>
                <a:lnTo>
                  <a:pt x="69354" y="32854"/>
                </a:lnTo>
                <a:lnTo>
                  <a:pt x="75524" y="25785"/>
                </a:lnTo>
                <a:lnTo>
                  <a:pt x="83196" y="20499"/>
                </a:lnTo>
                <a:lnTo>
                  <a:pt x="91998" y="17186"/>
                </a:lnTo>
                <a:lnTo>
                  <a:pt x="101561" y="16040"/>
                </a:lnTo>
                <a:lnTo>
                  <a:pt x="111452" y="16040"/>
                </a:lnTo>
                <a:lnTo>
                  <a:pt x="112077" y="15760"/>
                </a:lnTo>
                <a:lnTo>
                  <a:pt x="113461" y="14389"/>
                </a:lnTo>
                <a:lnTo>
                  <a:pt x="113842" y="13449"/>
                </a:lnTo>
                <a:lnTo>
                  <a:pt x="113842" y="9144"/>
                </a:lnTo>
                <a:lnTo>
                  <a:pt x="114200" y="8788"/>
                </a:lnTo>
                <a:lnTo>
                  <a:pt x="106845" y="8788"/>
                </a:lnTo>
                <a:lnTo>
                  <a:pt x="101599" y="8737"/>
                </a:lnTo>
                <a:close/>
              </a:path>
              <a:path w="270509" h="135889">
                <a:moveTo>
                  <a:pt x="91435" y="100291"/>
                </a:moveTo>
                <a:lnTo>
                  <a:pt x="69786" y="100291"/>
                </a:lnTo>
                <a:lnTo>
                  <a:pt x="82102" y="102780"/>
                </a:lnTo>
                <a:lnTo>
                  <a:pt x="92171" y="109564"/>
                </a:lnTo>
                <a:lnTo>
                  <a:pt x="98966" y="119617"/>
                </a:lnTo>
                <a:lnTo>
                  <a:pt x="101460" y="131914"/>
                </a:lnTo>
                <a:lnTo>
                  <a:pt x="101460" y="133934"/>
                </a:lnTo>
                <a:lnTo>
                  <a:pt x="103085" y="135572"/>
                </a:lnTo>
                <a:lnTo>
                  <a:pt x="176301" y="135572"/>
                </a:lnTo>
                <a:lnTo>
                  <a:pt x="177939" y="133934"/>
                </a:lnTo>
                <a:lnTo>
                  <a:pt x="177939" y="131914"/>
                </a:lnTo>
                <a:lnTo>
                  <a:pt x="178678" y="128270"/>
                </a:lnTo>
                <a:lnTo>
                  <a:pt x="108584" y="128270"/>
                </a:lnTo>
                <a:lnTo>
                  <a:pt x="104594" y="114418"/>
                </a:lnTo>
                <a:lnTo>
                  <a:pt x="96091" y="103212"/>
                </a:lnTo>
                <a:lnTo>
                  <a:pt x="91435" y="100291"/>
                </a:lnTo>
                <a:close/>
              </a:path>
              <a:path w="270509" h="135889">
                <a:moveTo>
                  <a:pt x="231250" y="100291"/>
                </a:moveTo>
                <a:lnTo>
                  <a:pt x="209600" y="100291"/>
                </a:lnTo>
                <a:lnTo>
                  <a:pt x="221916" y="102780"/>
                </a:lnTo>
                <a:lnTo>
                  <a:pt x="231986" y="109564"/>
                </a:lnTo>
                <a:lnTo>
                  <a:pt x="238781" y="119617"/>
                </a:lnTo>
                <a:lnTo>
                  <a:pt x="241274" y="131914"/>
                </a:lnTo>
                <a:lnTo>
                  <a:pt x="241274" y="133934"/>
                </a:lnTo>
                <a:lnTo>
                  <a:pt x="242912" y="135572"/>
                </a:lnTo>
                <a:lnTo>
                  <a:pt x="263245" y="135572"/>
                </a:lnTo>
                <a:lnTo>
                  <a:pt x="270052" y="128752"/>
                </a:lnTo>
                <a:lnTo>
                  <a:pt x="270052" y="128270"/>
                </a:lnTo>
                <a:lnTo>
                  <a:pt x="248411" y="128270"/>
                </a:lnTo>
                <a:lnTo>
                  <a:pt x="244414" y="114418"/>
                </a:lnTo>
                <a:lnTo>
                  <a:pt x="235907" y="103212"/>
                </a:lnTo>
                <a:lnTo>
                  <a:pt x="231250" y="100291"/>
                </a:lnTo>
                <a:close/>
              </a:path>
              <a:path w="270509" h="135889">
                <a:moveTo>
                  <a:pt x="69786" y="92976"/>
                </a:moveTo>
                <a:lnTo>
                  <a:pt x="55439" y="95712"/>
                </a:lnTo>
                <a:lnTo>
                  <a:pt x="43486" y="103212"/>
                </a:lnTo>
                <a:lnTo>
                  <a:pt x="34981" y="114427"/>
                </a:lnTo>
                <a:lnTo>
                  <a:pt x="30987" y="128270"/>
                </a:lnTo>
                <a:lnTo>
                  <a:pt x="38863" y="128270"/>
                </a:lnTo>
                <a:lnTo>
                  <a:pt x="40616" y="119617"/>
                </a:lnTo>
                <a:lnTo>
                  <a:pt x="47407" y="109564"/>
                </a:lnTo>
                <a:lnTo>
                  <a:pt x="57472" y="102780"/>
                </a:lnTo>
                <a:lnTo>
                  <a:pt x="69786" y="100291"/>
                </a:lnTo>
                <a:lnTo>
                  <a:pt x="91435" y="100291"/>
                </a:lnTo>
                <a:lnTo>
                  <a:pt x="84135" y="95712"/>
                </a:lnTo>
                <a:lnTo>
                  <a:pt x="69786" y="92976"/>
                </a:lnTo>
                <a:close/>
              </a:path>
              <a:path w="270509" h="135889">
                <a:moveTo>
                  <a:pt x="209600" y="92976"/>
                </a:moveTo>
                <a:lnTo>
                  <a:pt x="195253" y="95712"/>
                </a:lnTo>
                <a:lnTo>
                  <a:pt x="183300" y="103212"/>
                </a:lnTo>
                <a:lnTo>
                  <a:pt x="174795" y="114427"/>
                </a:lnTo>
                <a:lnTo>
                  <a:pt x="170802" y="128270"/>
                </a:lnTo>
                <a:lnTo>
                  <a:pt x="178678" y="128270"/>
                </a:lnTo>
                <a:lnTo>
                  <a:pt x="180432" y="119617"/>
                </a:lnTo>
                <a:lnTo>
                  <a:pt x="187226" y="109564"/>
                </a:lnTo>
                <a:lnTo>
                  <a:pt x="197292" y="102780"/>
                </a:lnTo>
                <a:lnTo>
                  <a:pt x="209600" y="100291"/>
                </a:lnTo>
                <a:lnTo>
                  <a:pt x="231250" y="100291"/>
                </a:lnTo>
                <a:lnTo>
                  <a:pt x="223950" y="95712"/>
                </a:lnTo>
                <a:lnTo>
                  <a:pt x="209600" y="92976"/>
                </a:lnTo>
                <a:close/>
              </a:path>
              <a:path w="270509" h="135889">
                <a:moveTo>
                  <a:pt x="245527" y="7734"/>
                </a:moveTo>
                <a:lnTo>
                  <a:pt x="237108" y="7734"/>
                </a:lnTo>
                <a:lnTo>
                  <a:pt x="239013" y="9652"/>
                </a:lnTo>
                <a:lnTo>
                  <a:pt x="239064" y="14071"/>
                </a:lnTo>
                <a:lnTo>
                  <a:pt x="240639" y="15659"/>
                </a:lnTo>
                <a:lnTo>
                  <a:pt x="259219" y="15659"/>
                </a:lnTo>
                <a:lnTo>
                  <a:pt x="262750" y="19215"/>
                </a:lnTo>
                <a:lnTo>
                  <a:pt x="262750" y="124726"/>
                </a:lnTo>
                <a:lnTo>
                  <a:pt x="259219" y="128270"/>
                </a:lnTo>
                <a:lnTo>
                  <a:pt x="270052" y="128270"/>
                </a:lnTo>
                <a:lnTo>
                  <a:pt x="270052" y="15189"/>
                </a:lnTo>
                <a:lnTo>
                  <a:pt x="263245" y="8343"/>
                </a:lnTo>
                <a:lnTo>
                  <a:pt x="245732" y="8343"/>
                </a:lnTo>
                <a:lnTo>
                  <a:pt x="245527" y="7734"/>
                </a:lnTo>
                <a:close/>
              </a:path>
              <a:path w="270509" h="135889">
                <a:moveTo>
                  <a:pt x="136731" y="7302"/>
                </a:moveTo>
                <a:lnTo>
                  <a:pt x="128206" y="7302"/>
                </a:lnTo>
                <a:lnTo>
                  <a:pt x="130060" y="9144"/>
                </a:lnTo>
                <a:lnTo>
                  <a:pt x="130060" y="14643"/>
                </a:lnTo>
                <a:lnTo>
                  <a:pt x="131686" y="16281"/>
                </a:lnTo>
                <a:lnTo>
                  <a:pt x="224599" y="16281"/>
                </a:lnTo>
                <a:lnTo>
                  <a:pt x="226225" y="14643"/>
                </a:lnTo>
                <a:lnTo>
                  <a:pt x="226225" y="9652"/>
                </a:lnTo>
                <a:lnTo>
                  <a:pt x="226898" y="8978"/>
                </a:lnTo>
                <a:lnTo>
                  <a:pt x="137096" y="8978"/>
                </a:lnTo>
                <a:lnTo>
                  <a:pt x="136731" y="7302"/>
                </a:lnTo>
                <a:close/>
              </a:path>
              <a:path w="270509" h="135889">
                <a:moveTo>
                  <a:pt x="111452" y="16040"/>
                </a:moveTo>
                <a:lnTo>
                  <a:pt x="101561" y="16040"/>
                </a:lnTo>
                <a:lnTo>
                  <a:pt x="110159" y="16129"/>
                </a:lnTo>
                <a:lnTo>
                  <a:pt x="111112" y="16192"/>
                </a:lnTo>
                <a:lnTo>
                  <a:pt x="111452" y="16040"/>
                </a:lnTo>
                <a:close/>
              </a:path>
              <a:path w="270509" h="135889">
                <a:moveTo>
                  <a:pt x="239864" y="419"/>
                </a:moveTo>
                <a:lnTo>
                  <a:pt x="225170" y="419"/>
                </a:lnTo>
                <a:lnTo>
                  <a:pt x="220662" y="4051"/>
                </a:lnTo>
                <a:lnTo>
                  <a:pt x="219328" y="8978"/>
                </a:lnTo>
                <a:lnTo>
                  <a:pt x="226898" y="8978"/>
                </a:lnTo>
                <a:lnTo>
                  <a:pt x="228142" y="7734"/>
                </a:lnTo>
                <a:lnTo>
                  <a:pt x="245527" y="7734"/>
                </a:lnTo>
                <a:lnTo>
                  <a:pt x="244195" y="3759"/>
                </a:lnTo>
                <a:lnTo>
                  <a:pt x="239864" y="419"/>
                </a:lnTo>
                <a:close/>
              </a:path>
              <a:path w="270509" h="135889">
                <a:moveTo>
                  <a:pt x="131406" y="0"/>
                </a:moveTo>
                <a:lnTo>
                  <a:pt x="112560" y="0"/>
                </a:lnTo>
                <a:lnTo>
                  <a:pt x="108038" y="3759"/>
                </a:lnTo>
                <a:lnTo>
                  <a:pt x="106845" y="8788"/>
                </a:lnTo>
                <a:lnTo>
                  <a:pt x="114200" y="8788"/>
                </a:lnTo>
                <a:lnTo>
                  <a:pt x="115696" y="7302"/>
                </a:lnTo>
                <a:lnTo>
                  <a:pt x="136731" y="7302"/>
                </a:lnTo>
                <a:lnTo>
                  <a:pt x="135978" y="3848"/>
                </a:lnTo>
                <a:lnTo>
                  <a:pt x="131406" y="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49">
            <a:extLst>
              <a:ext uri="{FF2B5EF4-FFF2-40B4-BE49-F238E27FC236}">
                <a16:creationId xmlns:a16="http://schemas.microsoft.com/office/drawing/2014/main" id="{B0ABB91A-C701-4AAA-A41E-ACF9B50B7D2C}"/>
              </a:ext>
            </a:extLst>
          </p:cNvPr>
          <p:cNvSpPr/>
          <p:nvPr/>
        </p:nvSpPr>
        <p:spPr>
          <a:xfrm>
            <a:off x="698013" y="299771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9259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3951171-0F25-449A-BF6A-4CC74EFA1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8713" y="308835"/>
            <a:ext cx="10547074" cy="208981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>
                <a:latin typeface="+mj-lt"/>
              </a:rPr>
              <a:t>В сентябре Т.А. Голикова заявила, что в рамках нацпроекта появится около 1,5 тысячи новых фельдшерско-акушерских пунктов и 1,3 тысячи медицинских выездных комплексов.</a:t>
            </a:r>
          </a:p>
          <a:p>
            <a:pPr algn="just"/>
            <a:r>
              <a:rPr lang="ru-RU" dirty="0">
                <a:latin typeface="+mj-lt"/>
              </a:rPr>
              <a:t>Кроме того, согласно нацпроекту планируется сделать бережливыми не менее половины всех взрослых и все детские поликлиники.</a:t>
            </a:r>
          </a:p>
          <a:p>
            <a:pPr algn="just"/>
            <a:r>
              <a:rPr lang="ru-RU" dirty="0">
                <a:latin typeface="+mj-lt"/>
              </a:rPr>
              <a:t>В начале сентября замминистра здравоохранения России Евгений Камкин сообщал, что в рамках нацпроекта планируется построить почти 80 вертолетных площадок для развития санитарной авиации.</a:t>
            </a:r>
          </a:p>
          <a:p>
            <a:endParaRPr lang="ru-RU" dirty="0">
              <a:latin typeface="+mj-lt"/>
            </a:endParaRP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4C73CDE-B6CE-4A8A-AE17-7F99816AF6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887928"/>
              </p:ext>
            </p:extLst>
          </p:nvPr>
        </p:nvGraphicFramePr>
        <p:xfrm>
          <a:off x="142461" y="2604411"/>
          <a:ext cx="11188148" cy="3709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3320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355A-2FE7-49F4-933C-C48B835AB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1800" kern="1200">
                <a:solidFill>
                  <a:srgbClr val="FFFFFF"/>
                </a:solidFill>
                <a:latin typeface="+mn-lt"/>
                <a:ea typeface="+mj-ea"/>
                <a:cs typeface="+mj-cs"/>
              </a:rPr>
              <a:t>Федеральный проект «Борьба с сердечно-сосудистыми заболеваниями»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6E14B5-086C-4A7F-9065-8A5DFC25A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2220" y="841227"/>
            <a:ext cx="718819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US" sz="1800" dirty="0">
                <a:latin typeface="+mn-lt"/>
                <a:ea typeface="+mn-ea"/>
                <a:cs typeface="+mn-cs"/>
              </a:rPr>
              <a:t>В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рамках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проекта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для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решение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задачи</a:t>
            </a:r>
            <a:r>
              <a:rPr lang="en-US" sz="1800" dirty="0">
                <a:latin typeface="+mn-lt"/>
                <a:ea typeface="+mn-ea"/>
                <a:cs typeface="+mn-cs"/>
              </a:rPr>
              <a:t>: "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Разработка</a:t>
            </a:r>
            <a:r>
              <a:rPr lang="en-US" sz="1800" dirty="0">
                <a:latin typeface="+mn-lt"/>
                <a:ea typeface="+mn-ea"/>
                <a:cs typeface="+mn-cs"/>
              </a:rPr>
              <a:t> и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реализация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программ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борьбы</a:t>
            </a:r>
            <a:r>
              <a:rPr lang="en-US" sz="1800" dirty="0">
                <a:latin typeface="+mn-lt"/>
                <a:ea typeface="+mn-ea"/>
                <a:cs typeface="+mn-cs"/>
              </a:rPr>
              <a:t> с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сердечно-сосудистыми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заболеваниями</a:t>
            </a:r>
            <a:r>
              <a:rPr lang="en-US" sz="1800" dirty="0">
                <a:latin typeface="+mn-lt"/>
                <a:ea typeface="+mn-ea"/>
                <a:cs typeface="+mn-cs"/>
              </a:rPr>
              <a:t>”. В </a:t>
            </a:r>
            <a:r>
              <a:rPr lang="ru-RU" sz="1800" dirty="0">
                <a:latin typeface="+mn-lt"/>
                <a:ea typeface="+mn-ea"/>
                <a:cs typeface="+mn-cs"/>
              </a:rPr>
              <a:t>ф</a:t>
            </a:r>
            <a:r>
              <a:rPr lang="en-US" sz="1800" dirty="0" err="1">
                <a:latin typeface="+mn-lt"/>
                <a:ea typeface="+mn-ea"/>
                <a:cs typeface="+mn-cs"/>
              </a:rPr>
              <a:t>едеральный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бюджет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заложено</a:t>
            </a:r>
            <a:r>
              <a:rPr lang="en-US" sz="1800" dirty="0">
                <a:latin typeface="+mn-lt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ECE8CC9-17AF-4F09-BDFE-A3754A690A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9345796"/>
              </p:ext>
            </p:extLst>
          </p:nvPr>
        </p:nvGraphicFramePr>
        <p:xfrm>
          <a:off x="3594613" y="2432904"/>
          <a:ext cx="8045699" cy="301203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452670">
                  <a:extLst>
                    <a:ext uri="{9D8B030D-6E8A-4147-A177-3AD203B41FA5}">
                      <a16:colId xmlns:a16="http://schemas.microsoft.com/office/drawing/2014/main" val="3236260498"/>
                    </a:ext>
                  </a:extLst>
                </a:gridCol>
                <a:gridCol w="1097227">
                  <a:extLst>
                    <a:ext uri="{9D8B030D-6E8A-4147-A177-3AD203B41FA5}">
                      <a16:colId xmlns:a16="http://schemas.microsoft.com/office/drawing/2014/main" val="3978727139"/>
                    </a:ext>
                  </a:extLst>
                </a:gridCol>
                <a:gridCol w="1248949">
                  <a:extLst>
                    <a:ext uri="{9D8B030D-6E8A-4147-A177-3AD203B41FA5}">
                      <a16:colId xmlns:a16="http://schemas.microsoft.com/office/drawing/2014/main" val="2319793991"/>
                    </a:ext>
                  </a:extLst>
                </a:gridCol>
                <a:gridCol w="1246853">
                  <a:extLst>
                    <a:ext uri="{9D8B030D-6E8A-4147-A177-3AD203B41FA5}">
                      <a16:colId xmlns:a16="http://schemas.microsoft.com/office/drawing/2014/main" val="588127008"/>
                    </a:ext>
                  </a:extLst>
                </a:gridCol>
              </a:tblGrid>
              <a:tr h="389056">
                <a:tc>
                  <a:txBody>
                    <a:bodyPr/>
                    <a:lstStyle/>
                    <a:p>
                      <a:pPr algn="l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Статья расходов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b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2019 (тыс. руб.)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2020 (тыс. руб.)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tc>
                  <a:txBody>
                    <a:bodyPr/>
                    <a:lstStyle/>
                    <a:p>
                      <a:pPr algn="ct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2021 (тыс. руб.)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extLst>
                  <a:ext uri="{0D108BD9-81ED-4DB2-BD59-A6C34878D82A}">
                    <a16:rowId xmlns:a16="http://schemas.microsoft.com/office/drawing/2014/main" val="130395202"/>
                  </a:ext>
                </a:extLst>
              </a:tr>
              <a:tr h="617913">
                <a:tc>
                  <a:txBody>
                    <a:bodyPr/>
                    <a:lstStyle/>
                    <a:p>
                      <a:pPr marR="36576" algn="just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Федеральный проект "Борьба с сердечно-сосудистыми заболеваниями«: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11 631 600,0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>
                          <a:effectLst/>
                        </a:rPr>
                        <a:t>13 255 100,00</a:t>
                      </a:r>
                      <a:endParaRPr lang="ru-RU" sz="1400" b="0" i="0" u="none" strike="noStrike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10 339 600,00 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0" anchor="ctr"/>
                </a:tc>
                <a:extLst>
                  <a:ext uri="{0D108BD9-81ED-4DB2-BD59-A6C34878D82A}">
                    <a16:rowId xmlns:a16="http://schemas.microsoft.com/office/drawing/2014/main" val="271441072"/>
                  </a:ext>
                </a:extLst>
              </a:tr>
              <a:tr h="977543">
                <a:tc>
                  <a:txBody>
                    <a:bodyPr/>
                    <a:lstStyle/>
                    <a:p>
                      <a:pPr marR="36576" algn="just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Оснащение оборудованием региональных сосудистых центров и первичных сосудистых отделений (Межбюджетные трансферты)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11 541 600,0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13 165 100,0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10 249 600,0 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extLst>
                  <a:ext uri="{0D108BD9-81ED-4DB2-BD59-A6C34878D82A}">
                    <a16:rowId xmlns:a16="http://schemas.microsoft.com/office/drawing/2014/main" val="2970712565"/>
                  </a:ext>
                </a:extLst>
              </a:tr>
              <a:tr h="977543">
                <a:tc>
                  <a:txBody>
                    <a:bodyPr/>
                    <a:lstStyle/>
                    <a:p>
                      <a:pPr marR="36576" algn="just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Реализация национального проекта "Здравоохранение" (Предоставление субсидий бюджетным, автономным учреждениям и иным некоммерческим организациям)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90 000,0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90 000,0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tc>
                  <a:txBody>
                    <a:bodyPr/>
                    <a:lstStyle/>
                    <a:p>
                      <a:pPr marR="36576" algn="r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u="none" strike="noStrike" dirty="0">
                          <a:effectLst/>
                        </a:rPr>
                        <a:t>90 000,0 </a:t>
                      </a:r>
                      <a:endParaRPr lang="ru-RU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2319" marR="12319" marT="12319" marB="73915" anchor="ctr"/>
                </a:tc>
                <a:extLst>
                  <a:ext uri="{0D108BD9-81ED-4DB2-BD59-A6C34878D82A}">
                    <a16:rowId xmlns:a16="http://schemas.microsoft.com/office/drawing/2014/main" val="3511483095"/>
                  </a:ext>
                </a:extLst>
              </a:tr>
            </a:tbl>
          </a:graphicData>
        </a:graphic>
      </p:graphicFrame>
      <p:sp>
        <p:nvSpPr>
          <p:cNvPr id="29" name="object 63">
            <a:extLst>
              <a:ext uri="{FF2B5EF4-FFF2-40B4-BE49-F238E27FC236}">
                <a16:creationId xmlns:a16="http://schemas.microsoft.com/office/drawing/2014/main" id="{5C613F19-C935-4C86-AF15-218722C1B934}"/>
              </a:ext>
            </a:extLst>
          </p:cNvPr>
          <p:cNvSpPr/>
          <p:nvPr/>
        </p:nvSpPr>
        <p:spPr>
          <a:xfrm>
            <a:off x="694510" y="300069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64">
            <a:extLst>
              <a:ext uri="{FF2B5EF4-FFF2-40B4-BE49-F238E27FC236}">
                <a16:creationId xmlns:a16="http://schemas.microsoft.com/office/drawing/2014/main" id="{6423AC36-85D1-4413-84E1-FD623B80095A}"/>
              </a:ext>
            </a:extLst>
          </p:cNvPr>
          <p:cNvSpPr/>
          <p:nvPr/>
        </p:nvSpPr>
        <p:spPr>
          <a:xfrm>
            <a:off x="694510" y="300069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90">
            <a:extLst>
              <a:ext uri="{FF2B5EF4-FFF2-40B4-BE49-F238E27FC236}">
                <a16:creationId xmlns:a16="http://schemas.microsoft.com/office/drawing/2014/main" id="{89FDCD1D-2081-4EE7-AA89-9C96A1BC084C}"/>
              </a:ext>
            </a:extLst>
          </p:cNvPr>
          <p:cNvSpPr/>
          <p:nvPr/>
        </p:nvSpPr>
        <p:spPr>
          <a:xfrm>
            <a:off x="781138" y="386696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9" y="3422"/>
                </a:lnTo>
                <a:lnTo>
                  <a:pt x="12749" y="12749"/>
                </a:lnTo>
                <a:lnTo>
                  <a:pt x="3422" y="26569"/>
                </a:lnTo>
                <a:lnTo>
                  <a:pt x="0" y="43472"/>
                </a:lnTo>
                <a:lnTo>
                  <a:pt x="0" y="226529"/>
                </a:lnTo>
                <a:lnTo>
                  <a:pt x="3422" y="243432"/>
                </a:lnTo>
                <a:lnTo>
                  <a:pt x="12749" y="257252"/>
                </a:lnTo>
                <a:lnTo>
                  <a:pt x="26569" y="266579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79"/>
                </a:lnTo>
                <a:lnTo>
                  <a:pt x="250838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38" y="8420"/>
                </a:lnTo>
                <a:lnTo>
                  <a:pt x="243432" y="3422"/>
                </a:lnTo>
                <a:lnTo>
                  <a:pt x="226529" y="0"/>
                </a:lnTo>
                <a:close/>
              </a:path>
              <a:path w="270509" h="270510">
                <a:moveTo>
                  <a:pt x="250838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38" y="261581"/>
                </a:lnTo>
                <a:lnTo>
                  <a:pt x="257252" y="257252"/>
                </a:lnTo>
                <a:lnTo>
                  <a:pt x="266579" y="243432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9"/>
                </a:lnTo>
                <a:lnTo>
                  <a:pt x="257252" y="12749"/>
                </a:lnTo>
                <a:lnTo>
                  <a:pt x="250838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91">
            <a:extLst>
              <a:ext uri="{FF2B5EF4-FFF2-40B4-BE49-F238E27FC236}">
                <a16:creationId xmlns:a16="http://schemas.microsoft.com/office/drawing/2014/main" id="{6B18A349-507A-4B3F-A7FD-2F0F2A34BBBB}"/>
              </a:ext>
            </a:extLst>
          </p:cNvPr>
          <p:cNvSpPr/>
          <p:nvPr/>
        </p:nvSpPr>
        <p:spPr>
          <a:xfrm>
            <a:off x="814814" y="453727"/>
            <a:ext cx="202641" cy="1359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6282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человек, мужчина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8B5510F3-3A05-44A7-A732-78E68FBFB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757" y="2753139"/>
            <a:ext cx="7205041" cy="2216425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24CA4371-E99F-4385-BADB-1A1F4CBAC1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786" y="254627"/>
            <a:ext cx="11360426" cy="2924698"/>
          </a:xfrm>
        </p:spPr>
        <p:txBody>
          <a:bodyPr/>
          <a:lstStyle/>
          <a:p>
            <a:pPr marL="101598" indent="0" algn="just">
              <a:buNone/>
            </a:pPr>
            <a:r>
              <a:rPr lang="ru-RU" dirty="0" smtClean="0">
                <a:latin typeface="+mj-lt"/>
              </a:rPr>
              <a:t>«</a:t>
            </a:r>
            <a:r>
              <a:rPr lang="ru-RU" dirty="0">
                <a:latin typeface="+mj-lt"/>
              </a:rPr>
              <a:t>Федеральный проект направлен на развитие </a:t>
            </a:r>
            <a:r>
              <a:rPr lang="ru-RU" dirty="0" smtClean="0">
                <a:latin typeface="+mj-lt"/>
              </a:rPr>
              <a:t>всей</a:t>
            </a:r>
            <a:r>
              <a:rPr lang="en-US" dirty="0" smtClean="0">
                <a:latin typeface="+mj-lt"/>
              </a:rPr>
              <a:t> “</a:t>
            </a:r>
            <a:r>
              <a:rPr lang="ru-RU" dirty="0" smtClean="0">
                <a:latin typeface="+mj-lt"/>
              </a:rPr>
              <a:t>сосудистой системы</a:t>
            </a:r>
            <a:r>
              <a:rPr lang="en-US" dirty="0" smtClean="0">
                <a:latin typeface="+mj-lt"/>
              </a:rPr>
              <a:t>” </a:t>
            </a:r>
            <a:r>
              <a:rPr lang="ru-RU" dirty="0" smtClean="0">
                <a:latin typeface="+mj-lt"/>
              </a:rPr>
              <a:t>и</a:t>
            </a:r>
            <a:r>
              <a:rPr lang="ru-RU" dirty="0" smtClean="0">
                <a:latin typeface="+mj-lt"/>
              </a:rPr>
              <a:t> повышение </a:t>
            </a:r>
            <a:r>
              <a:rPr lang="ru-RU" dirty="0">
                <a:latin typeface="+mj-lt"/>
              </a:rPr>
              <a:t>доступности и качества медицинской помощи больным с сердечно-сосудистыми заболеваниями и снижение смертности от них на 23,4 % (до 450 случаев на 100 тысяч населения) к 2024 году. Это значит, что в 2024 году более чем на 200 тысяч должно сократиться число смертей от сосудистых причин.» В.И. Скворцова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F525CC-12BE-4081-8897-3AF5A2215411}"/>
              </a:ext>
            </a:extLst>
          </p:cNvPr>
          <p:cNvSpPr txBox="1"/>
          <p:nvPr/>
        </p:nvSpPr>
        <p:spPr>
          <a:xfrm>
            <a:off x="415786" y="4942340"/>
            <a:ext cx="113604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latin typeface="+mj-lt"/>
              </a:rPr>
              <a:t>Для </a:t>
            </a:r>
            <a:r>
              <a:rPr lang="ru-RU" sz="2000" dirty="0" smtClean="0">
                <a:latin typeface="+mj-lt"/>
              </a:rPr>
              <a:t>этого </a:t>
            </a:r>
            <a:r>
              <a:rPr lang="ru-RU" sz="2000" dirty="0">
                <a:latin typeface="+mj-lt"/>
              </a:rPr>
              <a:t>Правительство Российской </a:t>
            </a:r>
            <a:r>
              <a:rPr lang="ru-RU" sz="2000" dirty="0" smtClean="0">
                <a:latin typeface="+mj-lt"/>
              </a:rPr>
              <a:t>Федерации подняло </a:t>
            </a:r>
            <a:r>
              <a:rPr lang="ru-RU" sz="2000" dirty="0">
                <a:latin typeface="+mj-lt"/>
              </a:rPr>
              <a:t>вопрос о создании во всех регионах межрайонных центров амбулаторной онкологической помощи. Они могут быть созданы на базе имеющихся многопрофильных больниц, работать на муниципальном уровне. Но главное, чтобы в них было всё необходимое оборудование, чтобы специалисты были готовы быстро провести исследования и поставить диагноз.</a:t>
            </a:r>
          </a:p>
        </p:txBody>
      </p:sp>
    </p:spTree>
    <p:extLst>
      <p:ext uri="{BB962C8B-B14F-4D97-AF65-F5344CB8AC3E}">
        <p14:creationId xmlns:p14="http://schemas.microsoft.com/office/powerpoint/2010/main" val="105805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2F85F9-45E7-4E1A-B114-DF9F582C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1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Федеральный проект «Борьба с онкологическими заболеваниями»</a:t>
            </a:r>
            <a:br>
              <a:rPr lang="en-US" sz="1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8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F739F7-9DD8-44B6-BB43-758825EC8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32220" y="841227"/>
            <a:ext cx="718819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+mn-lt"/>
                <a:ea typeface="+mn-ea"/>
                <a:cs typeface="+mn-cs"/>
              </a:rPr>
              <a:t>В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рамках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проекта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реализуется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задача</a:t>
            </a:r>
            <a:r>
              <a:rPr lang="en-US" sz="1800" dirty="0">
                <a:latin typeface="+mn-lt"/>
                <a:ea typeface="+mn-ea"/>
                <a:cs typeface="+mn-cs"/>
              </a:rPr>
              <a:t>: "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Разработка</a:t>
            </a:r>
            <a:r>
              <a:rPr lang="en-US" sz="1800" dirty="0">
                <a:latin typeface="+mn-lt"/>
                <a:ea typeface="+mn-ea"/>
                <a:cs typeface="+mn-cs"/>
              </a:rPr>
              <a:t> и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реализация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программ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борьбы</a:t>
            </a:r>
            <a:r>
              <a:rPr lang="en-US" sz="1800" dirty="0">
                <a:latin typeface="+mn-lt"/>
                <a:ea typeface="+mn-ea"/>
                <a:cs typeface="+mn-cs"/>
              </a:rPr>
              <a:t> с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онкологическими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заболеваниями</a:t>
            </a:r>
            <a:r>
              <a:rPr lang="en-US" sz="1800" dirty="0">
                <a:latin typeface="+mn-lt"/>
              </a:rPr>
              <a:t>"</a:t>
            </a:r>
            <a:r>
              <a:rPr lang="en-US" sz="1800" dirty="0">
                <a:latin typeface="+mn-lt"/>
                <a:ea typeface="+mn-ea"/>
                <a:cs typeface="+mn-cs"/>
              </a:rPr>
              <a:t> и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для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ее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реализации</a:t>
            </a:r>
            <a:r>
              <a:rPr lang="en-US" sz="1800" dirty="0">
                <a:latin typeface="+mn-lt"/>
                <a:ea typeface="+mn-ea"/>
                <a:cs typeface="+mn-cs"/>
              </a:rPr>
              <a:t> в </a:t>
            </a:r>
            <a:r>
              <a:rPr lang="ru-RU" sz="1800" dirty="0" err="1">
                <a:latin typeface="+mn-lt"/>
                <a:ea typeface="+mn-ea"/>
                <a:cs typeface="+mn-cs"/>
              </a:rPr>
              <a:t>фе</a:t>
            </a:r>
            <a:r>
              <a:rPr lang="en-US" sz="1800" dirty="0" err="1">
                <a:latin typeface="+mn-lt"/>
                <a:ea typeface="+mn-ea"/>
                <a:cs typeface="+mn-cs"/>
              </a:rPr>
              <a:t>деральном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бюджете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предусмотрены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следующие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расходы</a:t>
            </a:r>
            <a:r>
              <a:rPr lang="en-US" sz="1800" dirty="0">
                <a:latin typeface="+mn-lt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E04DC832-5CDF-4D0B-9237-4B96CA309A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512699"/>
              </p:ext>
            </p:extLst>
          </p:nvPr>
        </p:nvGraphicFramePr>
        <p:xfrm>
          <a:off x="3795393" y="2133317"/>
          <a:ext cx="7963790" cy="423286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027455">
                  <a:extLst>
                    <a:ext uri="{9D8B030D-6E8A-4147-A177-3AD203B41FA5}">
                      <a16:colId xmlns:a16="http://schemas.microsoft.com/office/drawing/2014/main" val="269167569"/>
                    </a:ext>
                  </a:extLst>
                </a:gridCol>
                <a:gridCol w="1117548">
                  <a:extLst>
                    <a:ext uri="{9D8B030D-6E8A-4147-A177-3AD203B41FA5}">
                      <a16:colId xmlns:a16="http://schemas.microsoft.com/office/drawing/2014/main" val="1931040311"/>
                    </a:ext>
                  </a:extLst>
                </a:gridCol>
                <a:gridCol w="1349113">
                  <a:extLst>
                    <a:ext uri="{9D8B030D-6E8A-4147-A177-3AD203B41FA5}">
                      <a16:colId xmlns:a16="http://schemas.microsoft.com/office/drawing/2014/main" val="2716041024"/>
                    </a:ext>
                  </a:extLst>
                </a:gridCol>
                <a:gridCol w="1469674">
                  <a:extLst>
                    <a:ext uri="{9D8B030D-6E8A-4147-A177-3AD203B41FA5}">
                      <a16:colId xmlns:a16="http://schemas.microsoft.com/office/drawing/2014/main" val="86867669"/>
                    </a:ext>
                  </a:extLst>
                </a:gridCol>
              </a:tblGrid>
              <a:tr h="2129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Статья расходов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2019 (тыс. руб.)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2020 (тыс. руб.)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2021 (тыс. руб.)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59301679"/>
                  </a:ext>
                </a:extLst>
              </a:tr>
              <a:tr h="416605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Федеральный проект "Борьба с онкологическими заболеваниями«: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10598994"/>
                  </a:ext>
                </a:extLst>
              </a:tr>
              <a:tr h="701245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Реализация национального проекта "Здравоохранение" (Предоставление субсидий бюджетным, автономным учреждениям и иным некоммерческим организациям)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200 000,0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extLst>
                  <a:ext uri="{0D108BD9-81ED-4DB2-BD59-A6C34878D82A}">
                    <a16:rowId xmlns:a16="http://schemas.microsoft.com/office/drawing/2014/main" val="2086091741"/>
                  </a:ext>
                </a:extLst>
              </a:tr>
              <a:tr h="472152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Федеральный проект "Борьба с онкологическими заболеваниями«: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>
                          <a:effectLst/>
                        </a:rPr>
                        <a:t>26 467 626,20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59 765 001,80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32 417 500,0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extLst>
                  <a:ext uri="{0D108BD9-81ED-4DB2-BD59-A6C34878D82A}">
                    <a16:rowId xmlns:a16="http://schemas.microsoft.com/office/drawing/2014/main" val="868499821"/>
                  </a:ext>
                </a:extLst>
              </a:tr>
              <a:tr h="1507273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>
                          <a:effectLst/>
                        </a:rPr>
                        <a:t>Создание и оснащение референс-центров для проведения иммуногистохимических, патоморфологических исследований и лучевых методов исследований, переоснащение сети региональных медицинских организаций, оказывающих помощь больным онкологическими заболеваниями в субъектах Российской Федерации (Межбюджетные трансферты)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>
                          <a:effectLst/>
                        </a:rPr>
                        <a:t>25 647 626,20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44 945 001,80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18 237 500,0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extLst>
                  <a:ext uri="{0D108BD9-81ED-4DB2-BD59-A6C34878D82A}">
                    <a16:rowId xmlns:a16="http://schemas.microsoft.com/office/drawing/2014/main" val="413621238"/>
                  </a:ext>
                </a:extLst>
              </a:tr>
              <a:tr h="701245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100" u="none" strike="noStrike" dirty="0">
                          <a:effectLst/>
                        </a:rPr>
                        <a:t>Реализация национального проекта "Здравоохранение" (Предоставление субсидий бюджетным, автономным учреждениям и иным некоммерческим организациям)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820 000,0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14 820 000,0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14 180 000,0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anchor="ctr"/>
                </a:tc>
                <a:extLst>
                  <a:ext uri="{0D108BD9-81ED-4DB2-BD59-A6C34878D82A}">
                    <a16:rowId xmlns:a16="http://schemas.microsoft.com/office/drawing/2014/main" val="1533464025"/>
                  </a:ext>
                </a:extLst>
              </a:tr>
            </a:tbl>
          </a:graphicData>
        </a:graphic>
      </p:graphicFrame>
      <p:sp>
        <p:nvSpPr>
          <p:cNvPr id="8" name="object 43">
            <a:extLst>
              <a:ext uri="{FF2B5EF4-FFF2-40B4-BE49-F238E27FC236}">
                <a16:creationId xmlns:a16="http://schemas.microsoft.com/office/drawing/2014/main" id="{56D3C296-8351-4950-BA1C-1D75D9465360}"/>
              </a:ext>
            </a:extLst>
          </p:cNvPr>
          <p:cNvSpPr/>
          <p:nvPr/>
        </p:nvSpPr>
        <p:spPr>
          <a:xfrm>
            <a:off x="699209" y="32517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4">
            <a:extLst>
              <a:ext uri="{FF2B5EF4-FFF2-40B4-BE49-F238E27FC236}">
                <a16:creationId xmlns:a16="http://schemas.microsoft.com/office/drawing/2014/main" id="{F3E5684A-AA4B-427C-ACCB-5EC405CCDE8A}"/>
              </a:ext>
            </a:extLst>
          </p:cNvPr>
          <p:cNvSpPr/>
          <p:nvPr/>
        </p:nvSpPr>
        <p:spPr>
          <a:xfrm>
            <a:off x="699209" y="32517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4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2">
            <a:extLst>
              <a:ext uri="{FF2B5EF4-FFF2-40B4-BE49-F238E27FC236}">
                <a16:creationId xmlns:a16="http://schemas.microsoft.com/office/drawing/2014/main" id="{BE631365-ABA3-465E-ABFE-22A59D844357}"/>
              </a:ext>
            </a:extLst>
          </p:cNvPr>
          <p:cNvSpPr/>
          <p:nvPr/>
        </p:nvSpPr>
        <p:spPr>
          <a:xfrm>
            <a:off x="861643" y="442039"/>
            <a:ext cx="120597" cy="2127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93">
            <a:extLst>
              <a:ext uri="{FF2B5EF4-FFF2-40B4-BE49-F238E27FC236}">
                <a16:creationId xmlns:a16="http://schemas.microsoft.com/office/drawing/2014/main" id="{92A20268-8E3A-493D-AAEB-CAE786CD5775}"/>
              </a:ext>
            </a:extLst>
          </p:cNvPr>
          <p:cNvSpPr/>
          <p:nvPr/>
        </p:nvSpPr>
        <p:spPr>
          <a:xfrm>
            <a:off x="786952" y="411800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226529" y="0"/>
                </a:moveTo>
                <a:lnTo>
                  <a:pt x="43472" y="0"/>
                </a:lnTo>
                <a:lnTo>
                  <a:pt x="26564" y="3420"/>
                </a:lnTo>
                <a:lnTo>
                  <a:pt x="12744" y="12744"/>
                </a:lnTo>
                <a:lnTo>
                  <a:pt x="3420" y="26564"/>
                </a:lnTo>
                <a:lnTo>
                  <a:pt x="0" y="43472"/>
                </a:lnTo>
                <a:lnTo>
                  <a:pt x="0" y="226529"/>
                </a:lnTo>
                <a:lnTo>
                  <a:pt x="3420" y="243437"/>
                </a:lnTo>
                <a:lnTo>
                  <a:pt x="12744" y="257257"/>
                </a:lnTo>
                <a:lnTo>
                  <a:pt x="26564" y="266581"/>
                </a:lnTo>
                <a:lnTo>
                  <a:pt x="43472" y="270001"/>
                </a:lnTo>
                <a:lnTo>
                  <a:pt x="226529" y="270001"/>
                </a:lnTo>
                <a:lnTo>
                  <a:pt x="243432" y="266581"/>
                </a:lnTo>
                <a:lnTo>
                  <a:pt x="250843" y="261581"/>
                </a:lnTo>
                <a:lnTo>
                  <a:pt x="43472" y="261581"/>
                </a:lnTo>
                <a:lnTo>
                  <a:pt x="29840" y="258823"/>
                </a:lnTo>
                <a:lnTo>
                  <a:pt x="18697" y="251304"/>
                </a:lnTo>
                <a:lnTo>
                  <a:pt x="11178" y="240161"/>
                </a:lnTo>
                <a:lnTo>
                  <a:pt x="8420" y="226529"/>
                </a:lnTo>
                <a:lnTo>
                  <a:pt x="8420" y="43472"/>
                </a:lnTo>
                <a:lnTo>
                  <a:pt x="11178" y="29840"/>
                </a:lnTo>
                <a:lnTo>
                  <a:pt x="18697" y="18697"/>
                </a:lnTo>
                <a:lnTo>
                  <a:pt x="29840" y="11178"/>
                </a:lnTo>
                <a:lnTo>
                  <a:pt x="43472" y="8420"/>
                </a:lnTo>
                <a:lnTo>
                  <a:pt x="250843" y="8420"/>
                </a:lnTo>
                <a:lnTo>
                  <a:pt x="243432" y="3420"/>
                </a:lnTo>
                <a:lnTo>
                  <a:pt x="226529" y="0"/>
                </a:lnTo>
                <a:close/>
              </a:path>
              <a:path w="270509" h="270510">
                <a:moveTo>
                  <a:pt x="250843" y="8420"/>
                </a:moveTo>
                <a:lnTo>
                  <a:pt x="226529" y="8420"/>
                </a:lnTo>
                <a:lnTo>
                  <a:pt x="240161" y="11178"/>
                </a:lnTo>
                <a:lnTo>
                  <a:pt x="251304" y="18697"/>
                </a:lnTo>
                <a:lnTo>
                  <a:pt x="258823" y="29840"/>
                </a:lnTo>
                <a:lnTo>
                  <a:pt x="261581" y="43472"/>
                </a:lnTo>
                <a:lnTo>
                  <a:pt x="261581" y="226529"/>
                </a:lnTo>
                <a:lnTo>
                  <a:pt x="258823" y="240161"/>
                </a:lnTo>
                <a:lnTo>
                  <a:pt x="251304" y="251304"/>
                </a:lnTo>
                <a:lnTo>
                  <a:pt x="240161" y="258823"/>
                </a:lnTo>
                <a:lnTo>
                  <a:pt x="226529" y="261581"/>
                </a:lnTo>
                <a:lnTo>
                  <a:pt x="250843" y="261581"/>
                </a:lnTo>
                <a:lnTo>
                  <a:pt x="257252" y="257257"/>
                </a:lnTo>
                <a:lnTo>
                  <a:pt x="266579" y="243437"/>
                </a:lnTo>
                <a:lnTo>
                  <a:pt x="270002" y="226529"/>
                </a:lnTo>
                <a:lnTo>
                  <a:pt x="270002" y="43472"/>
                </a:lnTo>
                <a:lnTo>
                  <a:pt x="266579" y="26564"/>
                </a:lnTo>
                <a:lnTo>
                  <a:pt x="257252" y="12744"/>
                </a:lnTo>
                <a:lnTo>
                  <a:pt x="250843" y="8420"/>
                </a:lnTo>
                <a:close/>
              </a:path>
            </a:pathLst>
          </a:custGeom>
          <a:solidFill>
            <a:srgbClr val="0067A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7417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19A7756B-7ECD-4725-9A2F-FEDC8E43A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748" y="434729"/>
            <a:ext cx="11494655" cy="1423888"/>
          </a:xfrm>
        </p:spPr>
        <p:txBody>
          <a:bodyPr>
            <a:normAutofit fontScale="92500" lnSpcReduction="10000"/>
          </a:bodyPr>
          <a:lstStyle/>
          <a:p>
            <a:pPr marL="101598" indent="0" algn="just">
              <a:buNone/>
            </a:pPr>
            <a:r>
              <a:rPr lang="ru-RU" sz="3200" dirty="0">
                <a:latin typeface="+mj-lt"/>
              </a:rPr>
              <a:t>«Реализация национального проекта "Здравоохранение" должна помочь к 2024 году снизить показатели смертности от онкологических заболеваний в России на 8%» Т.А. Голикова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C5EDE27-E391-4B3C-8D6D-4620047699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393346"/>
              </p:ext>
            </p:extLst>
          </p:nvPr>
        </p:nvGraphicFramePr>
        <p:xfrm>
          <a:off x="1050616" y="2239280"/>
          <a:ext cx="9958760" cy="4055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4075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67788-60BB-453C-A837-EB9E290AC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1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Федеральный проект «Развитие детского здравоохранения, включая создание современной инфраструктуры оказания медицинской помощи детям»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AC6778-44BA-4DC3-BC0F-EF7624D62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31158" y="417648"/>
            <a:ext cx="7188199" cy="129209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just">
              <a:buNone/>
            </a:pPr>
            <a:r>
              <a:rPr lang="en-US" sz="1800" dirty="0">
                <a:latin typeface="+mn-lt"/>
                <a:ea typeface="+mn-ea"/>
                <a:cs typeface="+mn-cs"/>
              </a:rPr>
              <a:t>В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рамках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проекта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реализуется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ru-RU" sz="1800" dirty="0" smtClean="0">
                <a:latin typeface="+mn-lt"/>
                <a:ea typeface="+mn-ea"/>
                <a:cs typeface="+mn-cs"/>
              </a:rPr>
              <a:t>одна</a:t>
            </a:r>
            <a:r>
              <a:rPr lang="en-US" sz="1800" dirty="0" smtClean="0">
                <a:latin typeface="+mn-lt"/>
                <a:ea typeface="+mn-ea"/>
                <a:cs typeface="+mn-cs"/>
              </a:rPr>
              <a:t> </a:t>
            </a:r>
            <a:r>
              <a:rPr lang="ru-RU" sz="1800" dirty="0" err="1">
                <a:latin typeface="+mn-lt"/>
                <a:ea typeface="+mn-ea"/>
                <a:cs typeface="+mn-cs"/>
              </a:rPr>
              <a:t>з</a:t>
            </a:r>
            <a:r>
              <a:rPr lang="en-US" sz="1800" dirty="0" err="1" smtClean="0">
                <a:latin typeface="+mn-lt"/>
                <a:ea typeface="+mn-ea"/>
                <a:cs typeface="+mn-cs"/>
              </a:rPr>
              <a:t>адача</a:t>
            </a:r>
            <a:r>
              <a:rPr lang="en-US" sz="1800" dirty="0">
                <a:latin typeface="+mn-lt"/>
                <a:ea typeface="+mn-ea"/>
                <a:cs typeface="+mn-cs"/>
              </a:rPr>
              <a:t>: "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Разработка</a:t>
            </a:r>
            <a:r>
              <a:rPr lang="en-US" sz="1800" dirty="0">
                <a:latin typeface="+mn-lt"/>
                <a:ea typeface="+mn-ea"/>
                <a:cs typeface="+mn-cs"/>
              </a:rPr>
              <a:t> и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реализация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программ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развития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детского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здравоохранения</a:t>
            </a:r>
            <a:r>
              <a:rPr lang="en-US" sz="1800" dirty="0">
                <a:latin typeface="+mn-lt"/>
                <a:ea typeface="+mn-ea"/>
                <a:cs typeface="+mn-cs"/>
              </a:rPr>
              <a:t>,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включая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создание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современной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инфраструктур</a:t>
            </a:r>
            <a:r>
              <a:rPr lang="ru-RU" sz="1800" dirty="0">
                <a:latin typeface="+mn-lt"/>
                <a:ea typeface="+mn-ea"/>
                <a:cs typeface="+mn-cs"/>
              </a:rPr>
              <a:t>ы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ок</a:t>
            </a:r>
            <a:r>
              <a:rPr lang="ru-RU" sz="1800" dirty="0">
                <a:latin typeface="+mn-lt"/>
                <a:ea typeface="+mn-ea"/>
                <a:cs typeface="+mn-cs"/>
              </a:rPr>
              <a:t>а</a:t>
            </a:r>
            <a:r>
              <a:rPr lang="en-US" sz="1800" dirty="0" err="1">
                <a:latin typeface="+mn-lt"/>
                <a:ea typeface="+mn-ea"/>
                <a:cs typeface="+mn-cs"/>
              </a:rPr>
              <a:t>зания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медицинской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помощи</a:t>
            </a:r>
            <a:r>
              <a:rPr lang="en-US" sz="1800" dirty="0">
                <a:latin typeface="+mn-lt"/>
                <a:ea typeface="+mn-ea"/>
                <a:cs typeface="+mn-cs"/>
              </a:rPr>
              <a:t> </a:t>
            </a:r>
            <a:r>
              <a:rPr lang="en-US" sz="1800" dirty="0" err="1">
                <a:latin typeface="+mn-lt"/>
                <a:ea typeface="+mn-ea"/>
                <a:cs typeface="+mn-cs"/>
              </a:rPr>
              <a:t>детям</a:t>
            </a:r>
            <a:r>
              <a:rPr lang="en-US" sz="1800" dirty="0" smtClean="0">
                <a:latin typeface="+mn-lt"/>
              </a:rPr>
              <a:t>"</a:t>
            </a:r>
            <a:r>
              <a:rPr lang="ru-RU" sz="1800" dirty="0" smtClean="0">
                <a:latin typeface="+mn-lt"/>
                <a:ea typeface="+mn-ea"/>
                <a:cs typeface="+mn-cs"/>
              </a:rPr>
              <a:t>.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FE6659A-B0EA-46B2-B6E8-3AF2CA5C58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536225"/>
              </p:ext>
            </p:extLst>
          </p:nvPr>
        </p:nvGraphicFramePr>
        <p:xfrm>
          <a:off x="3690688" y="2063390"/>
          <a:ext cx="7794175" cy="408137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840405">
                  <a:extLst>
                    <a:ext uri="{9D8B030D-6E8A-4147-A177-3AD203B41FA5}">
                      <a16:colId xmlns:a16="http://schemas.microsoft.com/office/drawing/2014/main" val="3327224210"/>
                    </a:ext>
                  </a:extLst>
                </a:gridCol>
                <a:gridCol w="1861910">
                  <a:extLst>
                    <a:ext uri="{9D8B030D-6E8A-4147-A177-3AD203B41FA5}">
                      <a16:colId xmlns:a16="http://schemas.microsoft.com/office/drawing/2014/main" val="2702709888"/>
                    </a:ext>
                  </a:extLst>
                </a:gridCol>
                <a:gridCol w="1091860">
                  <a:extLst>
                    <a:ext uri="{9D8B030D-6E8A-4147-A177-3AD203B41FA5}">
                      <a16:colId xmlns:a16="http://schemas.microsoft.com/office/drawing/2014/main" val="2814901068"/>
                    </a:ext>
                  </a:extLst>
                </a:gridCol>
              </a:tblGrid>
              <a:tr h="441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Статья расходов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9" marR="10619" marT="106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2019</a:t>
                      </a:r>
                      <a:r>
                        <a:rPr lang="en-US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</a:rPr>
                        <a:t>(</a:t>
                      </a:r>
                      <a:r>
                        <a:rPr lang="ru-RU" sz="1400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9" marR="10619" marT="106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2020 (</a:t>
                      </a:r>
                      <a:r>
                        <a:rPr lang="ru-RU" sz="1400" u="none" strike="noStrike" dirty="0" err="1">
                          <a:effectLst/>
                        </a:rPr>
                        <a:t>тыс.руб</a:t>
                      </a:r>
                      <a:r>
                        <a:rPr lang="ru-RU" sz="1400" u="none" strike="noStrike" dirty="0">
                          <a:effectLst/>
                        </a:rPr>
                        <a:t>.)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619" marR="10619" marT="10619" marB="0" anchor="ctr"/>
                </a:tc>
                <a:extLst>
                  <a:ext uri="{0D108BD9-81ED-4DB2-BD59-A6C34878D82A}">
                    <a16:rowId xmlns:a16="http://schemas.microsoft.com/office/drawing/2014/main" val="2303195195"/>
                  </a:ext>
                </a:extLst>
              </a:tr>
              <a:tr h="1044147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Федеральный проект "Развитие детского здравоохранения, включая создание современной инфраструктуры оказания медицинской помощи детям«: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10 000 000,0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0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10 000 000,0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0" anchor="ctr"/>
                </a:tc>
                <a:extLst>
                  <a:ext uri="{0D108BD9-81ED-4DB2-BD59-A6C34878D82A}">
                    <a16:rowId xmlns:a16="http://schemas.microsoft.com/office/drawing/2014/main" val="3136694026"/>
                  </a:ext>
                </a:extLst>
              </a:tr>
              <a:tr h="1456728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Развитие материально-технической базы детских поликлиник и детских поликлинических отделений медицинских организаций, оказывающих первичную медико-санитарную помощь (Межбюджетные трансферты)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>
                          <a:effectLst/>
                        </a:rPr>
                        <a:t>9 649 554,30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>
                          <a:effectLst/>
                        </a:rPr>
                        <a:t>9 649 554,30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extLst>
                  <a:ext uri="{0D108BD9-81ED-4DB2-BD59-A6C34878D82A}">
                    <a16:rowId xmlns:a16="http://schemas.microsoft.com/office/drawing/2014/main" val="730833846"/>
                  </a:ext>
                </a:extLst>
              </a:tr>
              <a:tr h="1139357"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Реализация национального проекта "Здравоохранение" (Предоставление субсидий бюджетным, автономным учреждениям и иным некоммерческим организациям)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>
                          <a:effectLst/>
                        </a:rPr>
                        <a:t>350 445,70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tc>
                  <a:txBody>
                    <a:bodyPr/>
                    <a:lstStyle/>
                    <a:p>
                      <a:pPr marR="38100" algn="ctr" fontAlgn="ctr"/>
                      <a:r>
                        <a:rPr lang="ru-RU" sz="1400" u="none" strike="noStrike" dirty="0">
                          <a:effectLst/>
                        </a:rPr>
                        <a:t>350 445,70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619" marR="10619" marT="10619" marB="63714" anchor="ctr"/>
                </a:tc>
                <a:extLst>
                  <a:ext uri="{0D108BD9-81ED-4DB2-BD59-A6C34878D82A}">
                    <a16:rowId xmlns:a16="http://schemas.microsoft.com/office/drawing/2014/main" val="2722773134"/>
                  </a:ext>
                </a:extLst>
              </a:tr>
            </a:tbl>
          </a:graphicData>
        </a:graphic>
      </p:graphicFrame>
      <p:sp>
        <p:nvSpPr>
          <p:cNvPr id="6" name="object 51">
            <a:extLst>
              <a:ext uri="{FF2B5EF4-FFF2-40B4-BE49-F238E27FC236}">
                <a16:creationId xmlns:a16="http://schemas.microsoft.com/office/drawing/2014/main" id="{C77FD920-FD98-4F9F-A4B3-760AD836AF1A}"/>
              </a:ext>
            </a:extLst>
          </p:cNvPr>
          <p:cNvSpPr/>
          <p:nvPr/>
        </p:nvSpPr>
        <p:spPr>
          <a:xfrm>
            <a:off x="694510" y="33253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0"/>
                </a:move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2">
            <a:extLst>
              <a:ext uri="{FF2B5EF4-FFF2-40B4-BE49-F238E27FC236}">
                <a16:creationId xmlns:a16="http://schemas.microsoft.com/office/drawing/2014/main" id="{ECCE51C8-9FEC-4FED-A314-909865F0495A}"/>
              </a:ext>
            </a:extLst>
          </p:cNvPr>
          <p:cNvSpPr/>
          <p:nvPr/>
        </p:nvSpPr>
        <p:spPr>
          <a:xfrm>
            <a:off x="694510" y="332533"/>
            <a:ext cx="443865" cy="443865"/>
          </a:xfrm>
          <a:custGeom>
            <a:avLst/>
            <a:gdLst/>
            <a:ahLst/>
            <a:cxnLst/>
            <a:rect l="l" t="t" r="r" b="b"/>
            <a:pathLst>
              <a:path w="443865" h="443865">
                <a:moveTo>
                  <a:pt x="221627" y="443255"/>
                </a:moveTo>
                <a:lnTo>
                  <a:pt x="266293" y="438752"/>
                </a:lnTo>
                <a:lnTo>
                  <a:pt x="307895" y="425838"/>
                </a:lnTo>
                <a:lnTo>
                  <a:pt x="345542" y="405405"/>
                </a:lnTo>
                <a:lnTo>
                  <a:pt x="378342" y="378342"/>
                </a:lnTo>
                <a:lnTo>
                  <a:pt x="405405" y="345542"/>
                </a:lnTo>
                <a:lnTo>
                  <a:pt x="425838" y="307895"/>
                </a:lnTo>
                <a:lnTo>
                  <a:pt x="438752" y="266293"/>
                </a:lnTo>
                <a:lnTo>
                  <a:pt x="443255" y="221627"/>
                </a:lnTo>
                <a:lnTo>
                  <a:pt x="438752" y="176961"/>
                </a:lnTo>
                <a:lnTo>
                  <a:pt x="425838" y="135359"/>
                </a:lnTo>
                <a:lnTo>
                  <a:pt x="405405" y="97713"/>
                </a:lnTo>
                <a:lnTo>
                  <a:pt x="378342" y="64912"/>
                </a:lnTo>
                <a:lnTo>
                  <a:pt x="345542" y="37850"/>
                </a:lnTo>
                <a:lnTo>
                  <a:pt x="307895" y="17416"/>
                </a:lnTo>
                <a:lnTo>
                  <a:pt x="266293" y="4502"/>
                </a:lnTo>
                <a:lnTo>
                  <a:pt x="221627" y="0"/>
                </a:lnTo>
                <a:lnTo>
                  <a:pt x="176961" y="4502"/>
                </a:lnTo>
                <a:lnTo>
                  <a:pt x="135359" y="17416"/>
                </a:lnTo>
                <a:lnTo>
                  <a:pt x="97713" y="37850"/>
                </a:lnTo>
                <a:lnTo>
                  <a:pt x="64912" y="64912"/>
                </a:lnTo>
                <a:lnTo>
                  <a:pt x="37850" y="97713"/>
                </a:lnTo>
                <a:lnTo>
                  <a:pt x="17416" y="135359"/>
                </a:lnTo>
                <a:lnTo>
                  <a:pt x="4502" y="176961"/>
                </a:lnTo>
                <a:lnTo>
                  <a:pt x="0" y="221627"/>
                </a:lnTo>
                <a:lnTo>
                  <a:pt x="4502" y="266293"/>
                </a:lnTo>
                <a:lnTo>
                  <a:pt x="17416" y="307895"/>
                </a:lnTo>
                <a:lnTo>
                  <a:pt x="37850" y="345542"/>
                </a:lnTo>
                <a:lnTo>
                  <a:pt x="64912" y="378342"/>
                </a:lnTo>
                <a:lnTo>
                  <a:pt x="97713" y="405405"/>
                </a:lnTo>
                <a:lnTo>
                  <a:pt x="135359" y="425838"/>
                </a:lnTo>
                <a:lnTo>
                  <a:pt x="176961" y="438752"/>
                </a:lnTo>
                <a:lnTo>
                  <a:pt x="221627" y="443255"/>
                </a:lnTo>
                <a:close/>
              </a:path>
            </a:pathLst>
          </a:custGeom>
          <a:solidFill>
            <a:srgbClr val="7F7F7F"/>
          </a:solidFill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4">
            <a:extLst>
              <a:ext uri="{FF2B5EF4-FFF2-40B4-BE49-F238E27FC236}">
                <a16:creationId xmlns:a16="http://schemas.microsoft.com/office/drawing/2014/main" id="{FEAB49F2-F4C3-4D2B-8D74-961B63642055}"/>
              </a:ext>
            </a:extLst>
          </p:cNvPr>
          <p:cNvSpPr/>
          <p:nvPr/>
        </p:nvSpPr>
        <p:spPr>
          <a:xfrm>
            <a:off x="772741" y="417648"/>
            <a:ext cx="270333" cy="2729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207435" y="1596775"/>
            <a:ext cx="476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Заложенные расходы федерального бюджета</a:t>
            </a:r>
            <a:r>
              <a:rPr lang="ru-RU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90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46B8C74-C410-4EC6-95A8-4CC405C01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750386"/>
              </p:ext>
            </p:extLst>
          </p:nvPr>
        </p:nvGraphicFramePr>
        <p:xfrm>
          <a:off x="983975" y="1560443"/>
          <a:ext cx="10207488" cy="4426399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921747">
                  <a:extLst>
                    <a:ext uri="{9D8B030D-6E8A-4147-A177-3AD203B41FA5}">
                      <a16:colId xmlns:a16="http://schemas.microsoft.com/office/drawing/2014/main" val="1691913500"/>
                    </a:ext>
                  </a:extLst>
                </a:gridCol>
                <a:gridCol w="1092441">
                  <a:extLst>
                    <a:ext uri="{9D8B030D-6E8A-4147-A177-3AD203B41FA5}">
                      <a16:colId xmlns:a16="http://schemas.microsoft.com/office/drawing/2014/main" val="2060533639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2240971935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851188641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2733631204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1951088407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3468731662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828577883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1957567610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4026533775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1727595576"/>
                    </a:ext>
                  </a:extLst>
                </a:gridCol>
                <a:gridCol w="819330">
                  <a:extLst>
                    <a:ext uri="{9D8B030D-6E8A-4147-A177-3AD203B41FA5}">
                      <a16:colId xmlns:a16="http://schemas.microsoft.com/office/drawing/2014/main" val="142417909"/>
                    </a:ext>
                  </a:extLst>
                </a:gridCol>
              </a:tblGrid>
              <a:tr h="407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Наименование показателя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Единица измерения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2018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2019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2020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>
                          <a:effectLst/>
                        </a:rPr>
                        <a:t>2021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2021 к 2017, 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2022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2024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2024 к 2017, %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extLst>
                  <a:ext uri="{0D108BD9-81ED-4DB2-BD59-A6C34878D82A}">
                    <a16:rowId xmlns:a16="http://schemas.microsoft.com/office/drawing/2014/main" val="3650378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Смертность детей в возрасте 0-1 год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на 1000 родившихся живыми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5,5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-10,7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-19,6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extLst>
                  <a:ext uri="{0D108BD9-81ED-4DB2-BD59-A6C34878D82A}">
                    <a16:rowId xmlns:a16="http://schemas.microsoft.com/office/drawing/2014/main" val="2078275646"/>
                  </a:ext>
                </a:extLst>
              </a:tr>
              <a:tr h="6522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Смертность детей в возрасте 0-4 года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на 1000 родившихся живыми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7,4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7,1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-12,2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6,1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5,9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-20,3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extLst>
                  <a:ext uri="{0D108BD9-81ED-4DB2-BD59-A6C34878D82A}">
                    <a16:rowId xmlns:a16="http://schemas.microsoft.com/office/drawing/2014/main" val="1658349540"/>
                  </a:ext>
                </a:extLst>
              </a:tr>
              <a:tr h="12110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Смертность детей в возрасте 0-17 лет,на 100 000 детей соответствующего возраста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на 100 000 детей соответствующего возраста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69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67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63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-11,6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>
                          <a:effectLst/>
                        </a:rPr>
                        <a:t>55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-20,3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extLst>
                  <a:ext uri="{0D108BD9-81ED-4DB2-BD59-A6C34878D82A}">
                    <a16:rowId xmlns:a16="http://schemas.microsoft.com/office/drawing/2014/main" val="1519804476"/>
                  </a:ext>
                </a:extLst>
              </a:tr>
              <a:tr h="1503145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Доля посещений детьми медицинских организаций с профилактическими целями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Процент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47,9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48,5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49,5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3,3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50,5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6,5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15" marR="6315" marT="6315" marB="0" anchor="ctr"/>
                </a:tc>
                <a:extLst>
                  <a:ext uri="{0D108BD9-81ED-4DB2-BD59-A6C34878D82A}">
                    <a16:rowId xmlns:a16="http://schemas.microsoft.com/office/drawing/2014/main" val="258025979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4FF70C4-A990-4E88-864D-4B0E2F75BEC4}"/>
              </a:ext>
            </a:extLst>
          </p:cNvPr>
          <p:cNvSpPr txBox="1"/>
          <p:nvPr/>
        </p:nvSpPr>
        <p:spPr>
          <a:xfrm>
            <a:off x="3491326" y="871158"/>
            <a:ext cx="5192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ПОКАЗАТЕЛИ, КОТОРЫЕ НЕОБХОДИМО ДОСТИЧЬ</a:t>
            </a:r>
          </a:p>
        </p:txBody>
      </p:sp>
    </p:spTree>
    <p:extLst>
      <p:ext uri="{BB962C8B-B14F-4D97-AF65-F5344CB8AC3E}">
        <p14:creationId xmlns:p14="http://schemas.microsoft.com/office/powerpoint/2010/main" val="1882211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9"/>
          <p:cNvSpPr txBox="1">
            <a:spLocks noGrp="1"/>
          </p:cNvSpPr>
          <p:nvPr>
            <p:ph type="title"/>
          </p:nvPr>
        </p:nvSpPr>
        <p:spPr>
          <a:xfrm>
            <a:off x="609600" y="1528033"/>
            <a:ext cx="2872800" cy="1088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ru-RU" sz="2800" dirty="0"/>
              <a:t>Некоторые проекты которые будут реализованы до 2022 года</a:t>
            </a:r>
            <a:endParaRPr sz="2800" dirty="0"/>
          </a:p>
        </p:txBody>
      </p:sp>
      <p:sp>
        <p:nvSpPr>
          <p:cNvPr id="306" name="Google Shape;306;p29"/>
          <p:cNvSpPr txBox="1">
            <a:spLocks noGrp="1"/>
          </p:cNvSpPr>
          <p:nvPr>
            <p:ph type="body" idx="1"/>
          </p:nvPr>
        </p:nvSpPr>
        <p:spPr>
          <a:xfrm>
            <a:off x="3652767" y="1446800"/>
            <a:ext cx="2528400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Будет начато строительство/реконструкция 9 детских больниц	</a:t>
            </a:r>
            <a:endParaRPr sz="1600" dirty="0"/>
          </a:p>
        </p:txBody>
      </p:sp>
      <p:sp>
        <p:nvSpPr>
          <p:cNvPr id="307" name="Google Shape;307;p29"/>
          <p:cNvSpPr txBox="1">
            <a:spLocks noGrp="1"/>
          </p:cNvSpPr>
          <p:nvPr>
            <p:ph type="body" idx="2"/>
          </p:nvPr>
        </p:nvSpPr>
        <p:spPr>
          <a:xfrm>
            <a:off x="6310648" y="1446800"/>
            <a:ext cx="2528400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Не менее 1350000 женщин получат медицинскую помощь в период беременности, родов и в послеродовой период</a:t>
            </a:r>
            <a:endParaRPr sz="1600" dirty="0"/>
          </a:p>
        </p:txBody>
      </p:sp>
      <p:sp>
        <p:nvSpPr>
          <p:cNvPr id="308" name="Google Shape;308;p29"/>
          <p:cNvSpPr txBox="1">
            <a:spLocks noGrp="1"/>
          </p:cNvSpPr>
          <p:nvPr>
            <p:ph type="body" idx="3"/>
          </p:nvPr>
        </p:nvSpPr>
        <p:spPr>
          <a:xfrm>
            <a:off x="8968531" y="1446800"/>
            <a:ext cx="2528400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Создание 9 референс-центров </a:t>
            </a:r>
            <a:r>
              <a:rPr lang="ru-RU" sz="1600" dirty="0" err="1"/>
              <a:t>иммунуногистохимических</a:t>
            </a:r>
            <a:r>
              <a:rPr lang="ru-RU" sz="1600" dirty="0"/>
              <a:t>, патоморфологических и лучевых методов исследования</a:t>
            </a:r>
            <a:endParaRPr sz="1600" dirty="0"/>
          </a:p>
          <a:p>
            <a:pPr marL="0" indent="0">
              <a:buNone/>
            </a:pPr>
            <a:endParaRPr sz="1600" dirty="0"/>
          </a:p>
        </p:txBody>
      </p:sp>
      <p:sp>
        <p:nvSpPr>
          <p:cNvPr id="310" name="Google Shape;310;p29"/>
          <p:cNvSpPr txBox="1">
            <a:spLocks noGrp="1"/>
          </p:cNvSpPr>
          <p:nvPr>
            <p:ph type="body" idx="1"/>
          </p:nvPr>
        </p:nvSpPr>
        <p:spPr>
          <a:xfrm>
            <a:off x="3652766" y="3682000"/>
            <a:ext cx="2698767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Не менее 15 федеральных медицинских организаций, имеющих в своей структуре онкологических подразделений учувствуют в переоснащении медицинского оборудования</a:t>
            </a:r>
            <a:r>
              <a:rPr lang="en" sz="1200" dirty="0"/>
              <a:t>.</a:t>
            </a:r>
            <a:endParaRPr sz="1200" dirty="0"/>
          </a:p>
        </p:txBody>
      </p:sp>
      <p:sp>
        <p:nvSpPr>
          <p:cNvPr id="311" name="Google Shape;311;p29"/>
          <p:cNvSpPr txBox="1">
            <a:spLocks noGrp="1"/>
          </p:cNvSpPr>
          <p:nvPr>
            <p:ph type="body" idx="2"/>
          </p:nvPr>
        </p:nvSpPr>
        <p:spPr>
          <a:xfrm>
            <a:off x="6310648" y="3682000"/>
            <a:ext cx="2528400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Обеспечен 66,1% охват застрахованных лиц информированием страховыми медицинскими представителями о праве на прохождение профилактического медицинского осмотра</a:t>
            </a:r>
            <a:endParaRPr sz="1600" dirty="0"/>
          </a:p>
        </p:txBody>
      </p:sp>
      <p:sp>
        <p:nvSpPr>
          <p:cNvPr id="312" name="Google Shape;312;p29"/>
          <p:cNvSpPr txBox="1">
            <a:spLocks noGrp="1"/>
          </p:cNvSpPr>
          <p:nvPr>
            <p:ph type="body" idx="3"/>
          </p:nvPr>
        </p:nvSpPr>
        <p:spPr>
          <a:xfrm>
            <a:off x="8968531" y="3682000"/>
            <a:ext cx="2528400" cy="229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marL="0" indent="0" algn="just">
              <a:buNone/>
            </a:pPr>
            <a:r>
              <a:rPr lang="ru-RU" sz="1600" dirty="0"/>
              <a:t>Выполнено не менее 9 500 вылетов санитарной авиации дополнительно к вылетам, осуществляемым за счет собственных средств бюджетов субъектов Российской Федерации</a:t>
            </a:r>
            <a:endParaRPr sz="1600" dirty="0"/>
          </a:p>
        </p:txBody>
      </p:sp>
      <p:grpSp>
        <p:nvGrpSpPr>
          <p:cNvPr id="11" name="Google Shape;611;p38">
            <a:extLst>
              <a:ext uri="{FF2B5EF4-FFF2-40B4-BE49-F238E27FC236}">
                <a16:creationId xmlns:a16="http://schemas.microsoft.com/office/drawing/2014/main" id="{1BC2849B-3246-4E60-944F-BBA8BD8B15A7}"/>
              </a:ext>
            </a:extLst>
          </p:cNvPr>
          <p:cNvGrpSpPr/>
          <p:nvPr/>
        </p:nvGrpSpPr>
        <p:grpSpPr>
          <a:xfrm>
            <a:off x="760848" y="1083898"/>
            <a:ext cx="322423" cy="286451"/>
            <a:chOff x="5292575" y="3681900"/>
            <a:chExt cx="420150" cy="373275"/>
          </a:xfrm>
        </p:grpSpPr>
        <p:sp>
          <p:nvSpPr>
            <p:cNvPr id="12" name="Google Shape;612;p38">
              <a:extLst>
                <a:ext uri="{FF2B5EF4-FFF2-40B4-BE49-F238E27FC236}">
                  <a16:creationId xmlns:a16="http://schemas.microsoft.com/office/drawing/2014/main" id="{62313DCF-988F-494E-B15E-E9EE03E492BB}"/>
                </a:ext>
              </a:extLst>
            </p:cNvPr>
            <p:cNvSpPr/>
            <p:nvPr/>
          </p:nvSpPr>
          <p:spPr>
            <a:xfrm>
              <a:off x="5292575" y="3706875"/>
              <a:ext cx="420150" cy="266700"/>
            </a:xfrm>
            <a:custGeom>
              <a:avLst/>
              <a:gdLst/>
              <a:ahLst/>
              <a:cxnLst/>
              <a:rect l="l" t="t" r="r" b="b"/>
              <a:pathLst>
                <a:path w="16806" h="10668" fill="none" extrusionOk="0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13;p38">
              <a:extLst>
                <a:ext uri="{FF2B5EF4-FFF2-40B4-BE49-F238E27FC236}">
                  <a16:creationId xmlns:a16="http://schemas.microsoft.com/office/drawing/2014/main" id="{50FB3BC8-177D-40D8-9E4D-BE8057D9F6F3}"/>
                </a:ext>
              </a:extLst>
            </p:cNvPr>
            <p:cNvSpPr/>
            <p:nvPr/>
          </p:nvSpPr>
          <p:spPr>
            <a:xfrm>
              <a:off x="5490475" y="3681900"/>
              <a:ext cx="24375" cy="25000"/>
            </a:xfrm>
            <a:custGeom>
              <a:avLst/>
              <a:gdLst/>
              <a:ahLst/>
              <a:cxnLst/>
              <a:rect l="l" t="t" r="r" b="b"/>
              <a:pathLst>
                <a:path w="975" h="1000" fill="none" extrusionOk="0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14;p38">
              <a:extLst>
                <a:ext uri="{FF2B5EF4-FFF2-40B4-BE49-F238E27FC236}">
                  <a16:creationId xmlns:a16="http://schemas.microsoft.com/office/drawing/2014/main" id="{D3E1D6D0-DBFF-4B37-A081-E1ACD1B5C355}"/>
                </a:ext>
              </a:extLst>
            </p:cNvPr>
            <p:cNvSpPr/>
            <p:nvPr/>
          </p:nvSpPr>
          <p:spPr>
            <a:xfrm>
              <a:off x="5358350" y="3973550"/>
              <a:ext cx="60900" cy="81625"/>
            </a:xfrm>
            <a:custGeom>
              <a:avLst/>
              <a:gdLst/>
              <a:ahLst/>
              <a:cxnLst/>
              <a:rect l="l" t="t" r="r" b="b"/>
              <a:pathLst>
                <a:path w="2436" h="3265" fill="none" extrusionOk="0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15;p38">
              <a:extLst>
                <a:ext uri="{FF2B5EF4-FFF2-40B4-BE49-F238E27FC236}">
                  <a16:creationId xmlns:a16="http://schemas.microsoft.com/office/drawing/2014/main" id="{E232E494-7F17-4572-9842-EE8E21711086}"/>
                </a:ext>
              </a:extLst>
            </p:cNvPr>
            <p:cNvSpPr/>
            <p:nvPr/>
          </p:nvSpPr>
          <p:spPr>
            <a:xfrm>
              <a:off x="5586050" y="3973550"/>
              <a:ext cx="60925" cy="81625"/>
            </a:xfrm>
            <a:custGeom>
              <a:avLst/>
              <a:gdLst/>
              <a:ahLst/>
              <a:cxnLst/>
              <a:rect l="l" t="t" r="r" b="b"/>
              <a:pathLst>
                <a:path w="2437" h="3265" fill="none" extrusionOk="0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16;p38">
              <a:extLst>
                <a:ext uri="{FF2B5EF4-FFF2-40B4-BE49-F238E27FC236}">
                  <a16:creationId xmlns:a16="http://schemas.microsoft.com/office/drawing/2014/main" id="{1CB18056-D737-4BB9-885E-F5CA00B45C97}"/>
                </a:ext>
              </a:extLst>
            </p:cNvPr>
            <p:cNvSpPr/>
            <p:nvPr/>
          </p:nvSpPr>
          <p:spPr>
            <a:xfrm>
              <a:off x="5316925" y="3731225"/>
              <a:ext cx="371450" cy="218000"/>
            </a:xfrm>
            <a:custGeom>
              <a:avLst/>
              <a:gdLst/>
              <a:ahLst/>
              <a:cxnLst/>
              <a:rect l="l" t="t" r="r" b="b"/>
              <a:pathLst>
                <a:path w="14858" h="8720" fill="none" extrusionOk="0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17;p38">
              <a:extLst>
                <a:ext uri="{FF2B5EF4-FFF2-40B4-BE49-F238E27FC236}">
                  <a16:creationId xmlns:a16="http://schemas.microsoft.com/office/drawing/2014/main" id="{53093A89-936F-4C74-B29E-768F5A59CDD9}"/>
                </a:ext>
              </a:extLst>
            </p:cNvPr>
            <p:cNvSpPr/>
            <p:nvPr/>
          </p:nvSpPr>
          <p:spPr>
            <a:xfrm>
              <a:off x="5380250" y="3784800"/>
              <a:ext cx="230200" cy="115725"/>
            </a:xfrm>
            <a:custGeom>
              <a:avLst/>
              <a:gdLst/>
              <a:ahLst/>
              <a:cxnLst/>
              <a:rect l="l" t="t" r="r" b="b"/>
              <a:pathLst>
                <a:path w="9208" h="4629" fill="none" extrusionOk="0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18;p38">
              <a:extLst>
                <a:ext uri="{FF2B5EF4-FFF2-40B4-BE49-F238E27FC236}">
                  <a16:creationId xmlns:a16="http://schemas.microsoft.com/office/drawing/2014/main" id="{A857B44D-7C09-4777-80E0-D08467DE03B3}"/>
                </a:ext>
              </a:extLst>
            </p:cNvPr>
            <p:cNvSpPr/>
            <p:nvPr/>
          </p:nvSpPr>
          <p:spPr>
            <a:xfrm>
              <a:off x="5547700" y="3779925"/>
              <a:ext cx="68825" cy="68825"/>
            </a:xfrm>
            <a:custGeom>
              <a:avLst/>
              <a:gdLst/>
              <a:ahLst/>
              <a:cxnLst/>
              <a:rect l="l" t="t" r="r" b="b"/>
              <a:pathLst>
                <a:path w="2753" h="2753" fill="none" extrusionOk="0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76C0BA5-043E-461A-BF67-0BB04A884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396" y="1828799"/>
            <a:ext cx="10796632" cy="4429233"/>
          </a:xfrm>
        </p:spPr>
        <p:txBody>
          <a:bodyPr/>
          <a:lstStyle/>
          <a:p>
            <a:pPr marL="101598" indent="0" algn="just">
              <a:buNone/>
            </a:pPr>
            <a:r>
              <a:rPr lang="ru-RU" dirty="0">
                <a:latin typeface="+mj-lt"/>
              </a:rPr>
              <a:t>Как мы можем заметить роль федерального бюджета при реализации данного национального проекта велика, так как 79,19% расходов связанных с ним будут финансироваться из федерального бюджета. </a:t>
            </a:r>
          </a:p>
          <a:p>
            <a:pPr marL="101598" indent="0" algn="just">
              <a:buNone/>
            </a:pPr>
            <a:r>
              <a:rPr lang="ru-RU" dirty="0">
                <a:latin typeface="+mj-lt"/>
              </a:rPr>
              <a:t>Общий объем расходов заложенных в бюджет на 2019 год и плановый период 2020, 2021 превышает 192 миллиарда рублей.</a:t>
            </a:r>
          </a:p>
        </p:txBody>
      </p:sp>
      <p:grpSp>
        <p:nvGrpSpPr>
          <p:cNvPr id="4" name="Google Shape;438;p38">
            <a:extLst>
              <a:ext uri="{FF2B5EF4-FFF2-40B4-BE49-F238E27FC236}">
                <a16:creationId xmlns:a16="http://schemas.microsoft.com/office/drawing/2014/main" id="{BD8E9BD5-579C-41CA-B113-F773C27A0181}"/>
              </a:ext>
            </a:extLst>
          </p:cNvPr>
          <p:cNvGrpSpPr/>
          <p:nvPr/>
        </p:nvGrpSpPr>
        <p:grpSpPr>
          <a:xfrm>
            <a:off x="774740" y="1008465"/>
            <a:ext cx="313061" cy="381762"/>
            <a:chOff x="596350" y="929175"/>
            <a:chExt cx="407950" cy="497475"/>
          </a:xfrm>
        </p:grpSpPr>
        <p:sp>
          <p:nvSpPr>
            <p:cNvPr id="5" name="Google Shape;439;p38">
              <a:extLst>
                <a:ext uri="{FF2B5EF4-FFF2-40B4-BE49-F238E27FC236}">
                  <a16:creationId xmlns:a16="http://schemas.microsoft.com/office/drawing/2014/main" id="{462651AA-A354-4916-9281-77E1F1EABC5E}"/>
                </a:ext>
              </a:extLst>
            </p:cNvPr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440;p38">
              <a:extLst>
                <a:ext uri="{FF2B5EF4-FFF2-40B4-BE49-F238E27FC236}">
                  <a16:creationId xmlns:a16="http://schemas.microsoft.com/office/drawing/2014/main" id="{D379B992-2B13-4001-BC68-F18B915DC6E0}"/>
                </a:ext>
              </a:extLst>
            </p:cNvPr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41;p38">
              <a:extLst>
                <a:ext uri="{FF2B5EF4-FFF2-40B4-BE49-F238E27FC236}">
                  <a16:creationId xmlns:a16="http://schemas.microsoft.com/office/drawing/2014/main" id="{8231892B-7CA5-4D4C-8C90-8EE88C1493CA}"/>
                </a:ext>
              </a:extLst>
            </p:cNvPr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42;p38">
              <a:extLst>
                <a:ext uri="{FF2B5EF4-FFF2-40B4-BE49-F238E27FC236}">
                  <a16:creationId xmlns:a16="http://schemas.microsoft.com/office/drawing/2014/main" id="{2DD78989-41DB-4F08-9D98-977649B137C1}"/>
                </a:ext>
              </a:extLst>
            </p:cNvPr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443;p38">
              <a:extLst>
                <a:ext uri="{FF2B5EF4-FFF2-40B4-BE49-F238E27FC236}">
                  <a16:creationId xmlns:a16="http://schemas.microsoft.com/office/drawing/2014/main" id="{970DF386-556D-4AEE-8C12-1DBE2853DCC3}"/>
                </a:ext>
              </a:extLst>
            </p:cNvPr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44;p38">
              <a:extLst>
                <a:ext uri="{FF2B5EF4-FFF2-40B4-BE49-F238E27FC236}">
                  <a16:creationId xmlns:a16="http://schemas.microsoft.com/office/drawing/2014/main" id="{958EFFAD-0620-41A9-9009-80D04D294412}"/>
                </a:ext>
              </a:extLst>
            </p:cNvPr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45;p38">
              <a:extLst>
                <a:ext uri="{FF2B5EF4-FFF2-40B4-BE49-F238E27FC236}">
                  <a16:creationId xmlns:a16="http://schemas.microsoft.com/office/drawing/2014/main" id="{62370518-2984-45B2-B55B-62F7FC64E7EE}"/>
                </a:ext>
              </a:extLst>
            </p:cNvPr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21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63289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1D0AC-58D0-4CAC-A969-0D64A5C17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397042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1664</Words>
  <Application>Microsoft Office PowerPoint</Application>
  <PresentationFormat>Широкоэкранный</PresentationFormat>
  <Paragraphs>228</Paragraphs>
  <Slides>19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Raleway</vt:lpstr>
      <vt:lpstr>Times New Roman</vt:lpstr>
      <vt:lpstr>Тема Office</vt:lpstr>
      <vt:lpstr>БЮДЖЕТ И НАЦИОНАЛЬНЫЕ ПРОЕКТЫ</vt:lpstr>
      <vt:lpstr>Презентация PowerPoint</vt:lpstr>
      <vt:lpstr>Национальный проект «Здравоохранение»</vt:lpstr>
      <vt:lpstr>Этапы реализации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проект «Развитие системы оказания первичной медико-санитарной помощи</vt:lpstr>
      <vt:lpstr>Презентация PowerPoint</vt:lpstr>
      <vt:lpstr>Федеральный проект «Борьба с сердечно-сосудистыми заболеваниями»</vt:lpstr>
      <vt:lpstr>Презентация PowerPoint</vt:lpstr>
      <vt:lpstr>Федеральный проект «Борьба с онкологическими заболеваниями» </vt:lpstr>
      <vt:lpstr>Презентация PowerPoint</vt:lpstr>
      <vt:lpstr>Федеральный проект «Развитие детского здравоохранения, включая создание современной инфраструктуры оказания медицинской помощи детям»</vt:lpstr>
      <vt:lpstr>Презентация PowerPoint</vt:lpstr>
      <vt:lpstr>Некоторые проекты которые будут реализованы до 2022 года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Национальный проект «Здравоохранение» и федеральный бюджет</dc:title>
  <dc:creator>Алиасхабов Артур Гаирбегович</dc:creator>
  <cp:lastModifiedBy>amidara@mail.ru</cp:lastModifiedBy>
  <cp:revision>15</cp:revision>
  <dcterms:created xsi:type="dcterms:W3CDTF">2019-04-28T22:31:17Z</dcterms:created>
  <dcterms:modified xsi:type="dcterms:W3CDTF">2019-06-28T19:31:02Z</dcterms:modified>
</cp:coreProperties>
</file>