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2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3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4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5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6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8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4" r:id="rId3"/>
    <p:sldId id="259" r:id="rId4"/>
    <p:sldId id="262" r:id="rId5"/>
    <p:sldId id="293" r:id="rId6"/>
    <p:sldId id="275" r:id="rId7"/>
    <p:sldId id="295" r:id="rId8"/>
    <p:sldId id="280" r:id="rId9"/>
    <p:sldId id="277" r:id="rId10"/>
    <p:sldId id="281" r:id="rId11"/>
    <p:sldId id="278" r:id="rId12"/>
    <p:sldId id="263" r:id="rId13"/>
    <p:sldId id="264" r:id="rId14"/>
    <p:sldId id="266" r:id="rId15"/>
    <p:sldId id="268" r:id="rId16"/>
    <p:sldId id="269" r:id="rId17"/>
    <p:sldId id="271" r:id="rId18"/>
    <p:sldId id="272" r:id="rId19"/>
    <p:sldId id="273" r:id="rId20"/>
    <p:sldId id="290" r:id="rId21"/>
    <p:sldId id="283" r:id="rId22"/>
    <p:sldId id="286" r:id="rId23"/>
    <p:sldId id="284" r:id="rId24"/>
    <p:sldId id="287" r:id="rId25"/>
    <p:sldId id="289" r:id="rId26"/>
    <p:sldId id="288" r:id="rId27"/>
    <p:sldId id="292" r:id="rId28"/>
    <p:sldId id="296" r:id="rId29"/>
  </p:sldIdLst>
  <p:sldSz cx="12192000" cy="6858000"/>
  <p:notesSz cx="6858000" cy="9144000"/>
  <p:custDataLst>
    <p:tags r:id="rId3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AA"/>
    <a:srgbClr val="FFC000"/>
    <a:srgbClr val="ED7D31"/>
    <a:srgbClr val="00B05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85039" autoAdjust="0"/>
  </p:normalViewPr>
  <p:slideViewPr>
    <p:cSldViewPr snapToGrid="0">
      <p:cViewPr varScale="1">
        <p:scale>
          <a:sx n="59" d="100"/>
          <a:sy n="59" d="100"/>
        </p:scale>
        <p:origin x="119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67A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ECA-4407-9581-4CEC2BCBE35B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6ECA-4407-9581-4CEC2BCBE35B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ECA-4407-9581-4CEC2BCBE35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93-40AC-94DC-E9EBD3325864}"/>
              </c:ext>
            </c:extLst>
          </c:dPt>
          <c:cat>
            <c:strRef>
              <c:f>Лист1!$A$2:$A$5</c:f>
              <c:strCache>
                <c:ptCount val="4"/>
                <c:pt idx="0">
                  <c:v>Федеральный бюджет</c:v>
                </c:pt>
                <c:pt idx="1">
                  <c:v>Бюджеты субъектов РФ</c:v>
                </c:pt>
                <c:pt idx="2">
                  <c:v>Внебюджетные фонды</c:v>
                </c:pt>
                <c:pt idx="3">
                  <c:v>Государственные внебюджетные фонды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13158.2</c:v>
                </c:pt>
                <c:pt idx="1">
                  <c:v>4903.8999999999996</c:v>
                </c:pt>
                <c:pt idx="2">
                  <c:v>7515.3</c:v>
                </c:pt>
                <c:pt idx="3">
                  <c:v>147.80000000000001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CA-4407-9581-4CEC2BCBE3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0067AA"/>
              </a:solidFill>
            </a:ln>
          </c:spPr>
          <c:dPt>
            <c:idx val="0"/>
            <c:bubble3D val="0"/>
            <c:spPr>
              <a:solidFill>
                <a:srgbClr val="0067AA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741-4A7C-B45B-2EFD86029F1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1-4A7C-B45B-2EFD86029F1B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0.00%</c:formatCode>
                <c:ptCount val="2"/>
                <c:pt idx="0">
                  <c:v>7.0000000000000007E-2</c:v>
                </c:pt>
                <c:pt idx="1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A7C-B45B-2EFD86029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0067AA"/>
              </a:solidFill>
            </a:ln>
          </c:spPr>
          <c:dPt>
            <c:idx val="0"/>
            <c:bubble3D val="0"/>
            <c:spPr>
              <a:solidFill>
                <a:srgbClr val="0067AA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741-4A7C-B45B-2EFD86029F1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1-4A7C-B45B-2EFD86029F1B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0.03</c:v>
                </c:pt>
                <c:pt idx="1">
                  <c:v>0.97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A7C-B45B-2EFD86029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0067AA"/>
              </a:solidFill>
            </a:ln>
          </c:spPr>
          <c:dPt>
            <c:idx val="0"/>
            <c:bubble3D val="0"/>
            <c:spPr>
              <a:solidFill>
                <a:srgbClr val="0067AA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741-4A7C-B45B-2EFD86029F1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1-4A7C-B45B-2EFD86029F1B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0.12</c:v>
                </c:pt>
                <c:pt idx="1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A7C-B45B-2EFD86029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0067AA"/>
              </a:solidFill>
            </a:ln>
          </c:spPr>
          <c:dPt>
            <c:idx val="0"/>
            <c:bubble3D val="0"/>
            <c:spPr>
              <a:solidFill>
                <a:srgbClr val="0067AA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741-4A7C-B45B-2EFD86029F1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1-4A7C-B45B-2EFD86029F1B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0.16</c:v>
                </c:pt>
                <c:pt idx="1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A7C-B45B-2EFD86029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0067AA"/>
              </a:solidFill>
            </a:ln>
          </c:spPr>
          <c:dPt>
            <c:idx val="0"/>
            <c:bubble3D val="0"/>
            <c:spPr>
              <a:solidFill>
                <a:srgbClr val="0067AA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741-4A7C-B45B-2EFD86029F1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1-4A7C-B45B-2EFD86029F1B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0.04</c:v>
                </c:pt>
                <c:pt idx="1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A7C-B45B-2EFD86029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0067AA"/>
              </a:solidFill>
            </a:ln>
          </c:spPr>
          <c:dPt>
            <c:idx val="0"/>
            <c:bubble3D val="0"/>
            <c:spPr>
              <a:solidFill>
                <a:srgbClr val="0067AA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741-4A7C-B45B-2EFD86029F1B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rgbClr val="0067AA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41-4A7C-B45B-2EFD86029F1B}"/>
              </c:ext>
            </c:extLst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0.00%</c:formatCode>
                <c:ptCount val="2"/>
                <c:pt idx="0">
                  <c:v>2E-3</c:v>
                </c:pt>
                <c:pt idx="1">
                  <c:v>0.998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41-4A7C-B45B-2EFD86029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3257C-7375-0343-A82F-A455F0402B8A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6E29C-2FBA-D44A-8162-B68BEC346F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5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0592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848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664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775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955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988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496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8431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16E29C-2FBA-D44A-8162-B68BEC346F7E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089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34AA3F-3301-4787-9638-F12F5C3812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E43F15-BCC1-45F0-99B2-FE494BB9CE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C4F4AE-8ED3-47A5-8F70-CBAF03D40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F125A3-E26C-461A-8009-8EE1A8F79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F18DFA-59E4-403B-9C3B-0D7720F1B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433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1B28-2CBA-4D82-882D-F8E87379F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1DCDA9-86F7-4FEA-B798-B79559983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AFB602-5008-4D11-B30A-55AC89881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3FD046-9DC5-402B-8D85-CCB8CC8B5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443CD2-BA2E-4714-8858-A80A67676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853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FD9624-FA10-41EC-8CD1-7F62C4BE1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90FFE12-BED8-4F1E-A053-9CC633B10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638373-1F6D-49B0-ABAF-26C455C3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48B04F-227B-4FCC-87B0-01ED84BC5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05D41F-A417-4B52-BB7A-A6D6EF1D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936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97E9D-D751-4150-A6CC-8867D4F0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28928E-DCAD-4D8F-95DA-FB167D87C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027042-C329-4A77-A2AB-5256481F7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1BFAA0-8826-4FFF-AB86-C5664891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BD9F4C-F7A0-4B54-9A4F-F0652C7B3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66E228B-1729-4BE8-8832-A605A398E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057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2D47C-31F0-45F6-9A01-C82330780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B5EC96-D173-48AE-9CDD-68E2FB484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4C31BD-C811-40D8-B8ED-67D1682C69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E36185-7839-425E-B470-6713533613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F68010-E74B-4968-90BA-3D3CB32EA6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0D250D6-C46F-4C99-986E-49280533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65D4A3F-FC27-455E-BFA2-F9F2C2ECC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890C30-3945-476D-B0B9-1ADB61E50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32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CFD3B0-AE36-46A1-9124-2B474B9F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5D845E-6B8D-40CC-B281-2A818A8F4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E0C3E0-4C0A-4980-9FED-FD90D4F0F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3887A3-9669-4648-A247-118BC9CB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01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E7737D-6A20-4F81-A94D-B80C3D770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34A5A2E-C44D-4519-B8E8-17D7A8047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85E1AF9-F1D0-4AAE-A39F-AC526BC4E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63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E45E6-09BE-43DE-9024-20420F642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96576D-1195-48AC-ABC1-9ABFEB424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B46C43F-B98A-4D5E-B72B-46B8C88CD4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0511C4-2D1A-454C-96F4-DEA30A59A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AFAB99-E71D-419C-9776-C2CF16E41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FDBEC2-70E3-465A-9AC5-93BB66F9D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273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59F34D-389D-4AD6-A6E5-EA2D01125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DF82D89-37C3-4243-B670-8499A24E8D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43B18E-7A5A-491F-803F-55363845B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B0F0DB-AAA5-4527-84B1-8814F19CD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BEC908-E059-4397-9127-F3D741E93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DA3883-A3A5-4357-AE4F-92556345A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957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1285E-2E62-4171-A036-ABC41B8A4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03CAC45-875B-496D-83D2-633E8F2EC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A3DE1F-E052-47EA-AEA2-5C3178C60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D85534-2B8A-493D-A70A-1373C852E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DD1F3C-59FB-4103-8A89-50CBB101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20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266F4A-A427-4E39-83CF-A4DBA09350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8B2C73F-375A-4099-A07C-4ACEB80DB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B8502E-F04C-48F7-911E-F1B91CEC5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734519-6707-4B97-B4A7-9CEC1448E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229762-073E-483A-94DA-646E60883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312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8E4C73-DBC2-4673-AF11-28FED71F0D7A}"/>
              </a:ext>
            </a:extLst>
          </p:cNvPr>
          <p:cNvSpPr/>
          <p:nvPr userDrawn="1"/>
        </p:nvSpPr>
        <p:spPr>
          <a:xfrm>
            <a:off x="-1097280" y="316992"/>
            <a:ext cx="804672" cy="633984"/>
          </a:xfrm>
          <a:prstGeom prst="rect">
            <a:avLst/>
          </a:prstGeom>
          <a:solidFill>
            <a:srgbClr val="1544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EF55272-6B52-4A2F-B61D-B468D6E12325}"/>
              </a:ext>
            </a:extLst>
          </p:cNvPr>
          <p:cNvSpPr/>
          <p:nvPr userDrawn="1"/>
        </p:nvSpPr>
        <p:spPr>
          <a:xfrm>
            <a:off x="-1097280" y="1395984"/>
            <a:ext cx="804672" cy="633984"/>
          </a:xfrm>
          <a:prstGeom prst="rect">
            <a:avLst/>
          </a:prstGeom>
          <a:solidFill>
            <a:srgbClr val="098EA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9571836-EA73-4A88-ADED-53492069B67E}"/>
              </a:ext>
            </a:extLst>
          </p:cNvPr>
          <p:cNvSpPr/>
          <p:nvPr userDrawn="1"/>
        </p:nvSpPr>
        <p:spPr>
          <a:xfrm>
            <a:off x="-1097280" y="2474976"/>
            <a:ext cx="804672" cy="633984"/>
          </a:xfrm>
          <a:prstGeom prst="rect">
            <a:avLst/>
          </a:prstGeom>
          <a:solidFill>
            <a:srgbClr val="69B5C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2A93B7C-271C-475B-B170-C87F603512D2}"/>
              </a:ext>
            </a:extLst>
          </p:cNvPr>
          <p:cNvSpPr/>
          <p:nvPr userDrawn="1"/>
        </p:nvSpPr>
        <p:spPr>
          <a:xfrm>
            <a:off x="-1097280" y="3553968"/>
            <a:ext cx="804672" cy="633984"/>
          </a:xfrm>
          <a:prstGeom prst="rect">
            <a:avLst/>
          </a:prstGeom>
          <a:solidFill>
            <a:srgbClr val="0159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AD2664A-2A7C-4718-BDAD-FBD0F6417916}"/>
              </a:ext>
            </a:extLst>
          </p:cNvPr>
          <p:cNvSpPr/>
          <p:nvPr userDrawn="1"/>
        </p:nvSpPr>
        <p:spPr>
          <a:xfrm>
            <a:off x="-1097280" y="4632960"/>
            <a:ext cx="804672" cy="633984"/>
          </a:xfrm>
          <a:prstGeom prst="rect">
            <a:avLst/>
          </a:prstGeom>
          <a:solidFill>
            <a:srgbClr val="1846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6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AA03E6-2B19-4E60-8508-DE3156217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3C955C-2EA8-4B95-BBF8-A4B9C6559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813510-20C4-4E75-9778-3AEE47ED64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18009-4C77-4142-B9D1-46944E4ED844}" type="datetimeFigureOut">
              <a:rPr lang="ru-RU" smtClean="0"/>
              <a:t>28.06.2019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8C7118B-B1AF-4ECE-BF2C-C8D06F522F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159683-3328-4290-9221-90BC7C567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765F6-7EFC-4592-AA18-29D53E7A14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41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26" Type="http://schemas.openxmlformats.org/officeDocument/2006/relationships/image" Target="../media/image19.png"/><Relationship Id="rId3" Type="http://schemas.openxmlformats.org/officeDocument/2006/relationships/tags" Target="../tags/tag3.xml"/><Relationship Id="rId21" Type="http://schemas.openxmlformats.org/officeDocument/2006/relationships/image" Target="../media/image15.png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5" Type="http://schemas.openxmlformats.org/officeDocument/2006/relationships/image" Target="../media/image19.svg"/><Relationship Id="rId2" Type="http://schemas.openxmlformats.org/officeDocument/2006/relationships/tags" Target="../tags/tag2.xml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11" Type="http://schemas.openxmlformats.org/officeDocument/2006/relationships/image" Target="../media/image5.png"/><Relationship Id="rId24" Type="http://schemas.openxmlformats.org/officeDocument/2006/relationships/image" Target="../media/image18.png"/><Relationship Id="rId5" Type="http://schemas.openxmlformats.org/officeDocument/2006/relationships/oleObject" Target="../embeddings/oleObject1.bin"/><Relationship Id="rId15" Type="http://schemas.openxmlformats.org/officeDocument/2006/relationships/image" Target="../media/image9.png"/><Relationship Id="rId23" Type="http://schemas.openxmlformats.org/officeDocument/2006/relationships/image" Target="../media/image17.png"/><Relationship Id="rId28" Type="http://schemas.openxmlformats.org/officeDocument/2006/relationships/image" Target="../media/image21.png"/><Relationship Id="rId10" Type="http://schemas.microsoft.com/office/2007/relationships/hdphoto" Target="../media/hdphoto1.wdp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Relationship Id="rId14" Type="http://schemas.openxmlformats.org/officeDocument/2006/relationships/image" Target="../media/image8.png"/><Relationship Id="rId22" Type="http://schemas.openxmlformats.org/officeDocument/2006/relationships/image" Target="../media/image16.png"/><Relationship Id="rId27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5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tags" Target="../tags/tag7.xml"/><Relationship Id="rId7" Type="http://schemas.openxmlformats.org/officeDocument/2006/relationships/image" Target="../media/image23.png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9.xml"/><Relationship Id="rId7" Type="http://schemas.openxmlformats.org/officeDocument/2006/relationships/image" Target="../media/image23.png"/><Relationship Id="rId2" Type="http://schemas.openxmlformats.org/officeDocument/2006/relationships/tags" Target="../tags/tag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28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tags" Target="../tags/tag11.xml"/><Relationship Id="rId7" Type="http://schemas.openxmlformats.org/officeDocument/2006/relationships/image" Target="../media/image23.png"/><Relationship Id="rId2" Type="http://schemas.openxmlformats.org/officeDocument/2006/relationships/tags" Target="../tags/tag10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5.bin"/><Relationship Id="rId4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13.xml"/><Relationship Id="rId7" Type="http://schemas.openxmlformats.org/officeDocument/2006/relationships/image" Target="../media/image23.png"/><Relationship Id="rId2" Type="http://schemas.openxmlformats.org/officeDocument/2006/relationships/tags" Target="../tags/tag1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6.bin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5.xml"/><Relationship Id="rId7" Type="http://schemas.openxmlformats.org/officeDocument/2006/relationships/image" Target="../media/image23.png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2.xml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tags" Target="../tags/tag17.xml"/><Relationship Id="rId7" Type="http://schemas.openxmlformats.org/officeDocument/2006/relationships/image" Target="../media/image23.png"/><Relationship Id="rId2" Type="http://schemas.openxmlformats.org/officeDocument/2006/relationships/tags" Target="../tags/tag16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19.xml"/><Relationship Id="rId7" Type="http://schemas.openxmlformats.org/officeDocument/2006/relationships/image" Target="../media/image23.png"/><Relationship Id="rId2" Type="http://schemas.openxmlformats.org/officeDocument/2006/relationships/tags" Target="../tags/tag18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21.xml"/><Relationship Id="rId7" Type="http://schemas.openxmlformats.org/officeDocument/2006/relationships/image" Target="../media/image23.png"/><Relationship Id="rId2" Type="http://schemas.openxmlformats.org/officeDocument/2006/relationships/tags" Target="../tags/tag20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35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tags" Target="../tags/tag23.xml"/><Relationship Id="rId7" Type="http://schemas.openxmlformats.org/officeDocument/2006/relationships/image" Target="../media/image23.png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image" Target="../media/image23.png"/><Relationship Id="rId2" Type="http://schemas.openxmlformats.org/officeDocument/2006/relationships/tags" Target="../tags/tag24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2.bin"/><Relationship Id="rId4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1.png"/><Relationship Id="rId3" Type="http://schemas.openxmlformats.org/officeDocument/2006/relationships/tags" Target="../tags/tag27.xml"/><Relationship Id="rId7" Type="http://schemas.openxmlformats.org/officeDocument/2006/relationships/image" Target="../media/image23.png"/><Relationship Id="rId12" Type="http://schemas.openxmlformats.org/officeDocument/2006/relationships/image" Target="../media/image40.png"/><Relationship Id="rId2" Type="http://schemas.openxmlformats.org/officeDocument/2006/relationships/tags" Target="../tags/tag26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.emf"/><Relationship Id="rId11" Type="http://schemas.openxmlformats.org/officeDocument/2006/relationships/image" Target="../media/image39.pn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38.png"/><Relationship Id="rId4" Type="http://schemas.openxmlformats.org/officeDocument/2006/relationships/slideLayout" Target="../slideLayouts/slideLayout12.xml"/><Relationship Id="rId9" Type="http://schemas.microsoft.com/office/2007/relationships/hdphoto" Target="../media/hdphoto1.wdp"/><Relationship Id="rId1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46.svg"/><Relationship Id="rId3" Type="http://schemas.openxmlformats.org/officeDocument/2006/relationships/tags" Target="../tags/tag29.xml"/><Relationship Id="rId7" Type="http://schemas.openxmlformats.org/officeDocument/2006/relationships/image" Target="../media/image4.png"/><Relationship Id="rId12" Type="http://schemas.openxmlformats.org/officeDocument/2006/relationships/image" Target="../media/image44.png"/><Relationship Id="rId2" Type="http://schemas.openxmlformats.org/officeDocument/2006/relationships/tags" Target="../tags/tag28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.emf"/><Relationship Id="rId11" Type="http://schemas.openxmlformats.org/officeDocument/2006/relationships/chart" Target="../charts/chart2.xml"/><Relationship Id="rId5" Type="http://schemas.openxmlformats.org/officeDocument/2006/relationships/oleObject" Target="../embeddings/oleObject14.bin"/><Relationship Id="rId10" Type="http://schemas.microsoft.com/office/2007/relationships/hdphoto" Target="../media/hdphoto2.wdp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44.png"/><Relationship Id="rId3" Type="http://schemas.openxmlformats.org/officeDocument/2006/relationships/tags" Target="../tags/tag31.xml"/><Relationship Id="rId7" Type="http://schemas.openxmlformats.org/officeDocument/2006/relationships/chart" Target="../charts/chart3.xml"/><Relationship Id="rId12" Type="http://schemas.openxmlformats.org/officeDocument/2006/relationships/image" Target="../media/image46.svg"/><Relationship Id="rId2" Type="http://schemas.openxmlformats.org/officeDocument/2006/relationships/tags" Target="../tags/tag30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.emf"/><Relationship Id="rId11" Type="http://schemas.openxmlformats.org/officeDocument/2006/relationships/image" Target="../media/image46.png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2.xml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48.png"/><Relationship Id="rId3" Type="http://schemas.openxmlformats.org/officeDocument/2006/relationships/tags" Target="../tags/tag33.xml"/><Relationship Id="rId7" Type="http://schemas.openxmlformats.org/officeDocument/2006/relationships/image" Target="../media/image46.png"/><Relationship Id="rId12" Type="http://schemas.openxmlformats.org/officeDocument/2006/relationships/image" Target="../media/image8.png"/><Relationship Id="rId2" Type="http://schemas.openxmlformats.org/officeDocument/2006/relationships/tags" Target="../tags/tag3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.emf"/><Relationship Id="rId11" Type="http://schemas.microsoft.com/office/2007/relationships/hdphoto" Target="../media/hdphoto4.wdp"/><Relationship Id="rId5" Type="http://schemas.openxmlformats.org/officeDocument/2006/relationships/oleObject" Target="../embeddings/oleObject16.bin"/><Relationship Id="rId10" Type="http://schemas.openxmlformats.org/officeDocument/2006/relationships/image" Target="../media/image47.png"/><Relationship Id="rId4" Type="http://schemas.openxmlformats.org/officeDocument/2006/relationships/slideLayout" Target="../slideLayouts/slideLayout12.xml"/><Relationship Id="rId9" Type="http://schemas.openxmlformats.org/officeDocument/2006/relationships/chart" Target="../charts/chart4.xml"/><Relationship Id="rId14" Type="http://schemas.openxmlformats.org/officeDocument/2006/relationships/image" Target="../media/image5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6.png"/><Relationship Id="rId3" Type="http://schemas.openxmlformats.org/officeDocument/2006/relationships/tags" Target="../tags/tag35.xml"/><Relationship Id="rId7" Type="http://schemas.openxmlformats.org/officeDocument/2006/relationships/chart" Target="../charts/chart5.xml"/><Relationship Id="rId12" Type="http://schemas.openxmlformats.org/officeDocument/2006/relationships/image" Target="../media/image46.png"/><Relationship Id="rId2" Type="http://schemas.openxmlformats.org/officeDocument/2006/relationships/tags" Target="../tags/tag34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1.emf"/><Relationship Id="rId11" Type="http://schemas.openxmlformats.org/officeDocument/2006/relationships/image" Target="../media/image46.svg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44.png"/><Relationship Id="rId4" Type="http://schemas.openxmlformats.org/officeDocument/2006/relationships/slideLayout" Target="../slideLayouts/slideLayout12.xml"/><Relationship Id="rId9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7.png"/><Relationship Id="rId3" Type="http://schemas.openxmlformats.org/officeDocument/2006/relationships/tags" Target="../tags/tag37.xml"/><Relationship Id="rId7" Type="http://schemas.openxmlformats.org/officeDocument/2006/relationships/chart" Target="../charts/chart6.xml"/><Relationship Id="rId12" Type="http://schemas.microsoft.com/office/2007/relationships/hdphoto" Target="../media/hdphoto6.wdp"/><Relationship Id="rId2" Type="http://schemas.openxmlformats.org/officeDocument/2006/relationships/tags" Target="../tags/tag36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.emf"/><Relationship Id="rId11" Type="http://schemas.openxmlformats.org/officeDocument/2006/relationships/image" Target="../media/image50.png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46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4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48.png"/><Relationship Id="rId3" Type="http://schemas.openxmlformats.org/officeDocument/2006/relationships/tags" Target="../tags/tag39.xml"/><Relationship Id="rId7" Type="http://schemas.openxmlformats.org/officeDocument/2006/relationships/chart" Target="../charts/chart7.xml"/><Relationship Id="rId12" Type="http://schemas.openxmlformats.org/officeDocument/2006/relationships/image" Target="../media/image9.png"/><Relationship Id="rId2" Type="http://schemas.openxmlformats.org/officeDocument/2006/relationships/tags" Target="../tags/tag38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.emf"/><Relationship Id="rId11" Type="http://schemas.microsoft.com/office/2007/relationships/hdphoto" Target="../media/hdphoto7.wdp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51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46.svg"/><Relationship Id="rId14" Type="http://schemas.openxmlformats.org/officeDocument/2006/relationships/image" Target="../media/image51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2.xml"/><Relationship Id="rId7" Type="http://schemas.microsoft.com/office/2007/relationships/hdphoto" Target="../media/hdphoto1.wdp"/><Relationship Id="rId12" Type="http://schemas.openxmlformats.org/officeDocument/2006/relationships/image" Target="../media/image9.png"/><Relationship Id="rId2" Type="http://schemas.openxmlformats.org/officeDocument/2006/relationships/tags" Target="../tags/tag40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1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2.xml"/><Relationship Id="rId7" Type="http://schemas.openxmlformats.org/officeDocument/2006/relationships/image" Target="../media/image1.emf"/><Relationship Id="rId2" Type="http://schemas.openxmlformats.org/officeDocument/2006/relationships/tags" Target="../tags/tag41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21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9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4.xml"/><Relationship Id="rId7" Type="http://schemas.openxmlformats.org/officeDocument/2006/relationships/image" Target="../media/image1.emf"/><Relationship Id="rId12" Type="http://schemas.openxmlformats.org/officeDocument/2006/relationships/image" Target="../media/image53.png"/><Relationship Id="rId2" Type="http://schemas.openxmlformats.org/officeDocument/2006/relationships/tags" Target="../tags/tag43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52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12.xml"/><Relationship Id="rId9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6.xml"/><Relationship Id="rId7" Type="http://schemas.openxmlformats.org/officeDocument/2006/relationships/image" Target="../media/image1.emf"/><Relationship Id="rId12" Type="http://schemas.openxmlformats.org/officeDocument/2006/relationships/image" Target="../media/image30.png"/><Relationship Id="rId2" Type="http://schemas.openxmlformats.org/officeDocument/2006/relationships/tags" Target="../tags/tag45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oleObject23.bin"/><Relationship Id="rId11" Type="http://schemas.openxmlformats.org/officeDocument/2006/relationships/hyperlink" Target="http://www.consultant.ru/document/cons_doc_LAW_121895/03764148a1ec0889d20135a4580f8aa76bbf364b/" TargetMode="External"/><Relationship Id="rId5" Type="http://schemas.openxmlformats.org/officeDocument/2006/relationships/notesSlide" Target="../notesSlides/notesSlide4.xml"/><Relationship Id="rId10" Type="http://schemas.openxmlformats.org/officeDocument/2006/relationships/hyperlink" Target="http://www.ffoms.ru/for-citizens/phones/" TargetMode="External"/><Relationship Id="rId4" Type="http://schemas.openxmlformats.org/officeDocument/2006/relationships/slideLayout" Target="../slideLayouts/slideLayout12.xml"/><Relationship Id="rId9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8.xml"/><Relationship Id="rId7" Type="http://schemas.openxmlformats.org/officeDocument/2006/relationships/image" Target="../media/image1.emf"/><Relationship Id="rId2" Type="http://schemas.openxmlformats.org/officeDocument/2006/relationships/tags" Target="../tags/tag47.xml"/><Relationship Id="rId1" Type="http://schemas.openxmlformats.org/officeDocument/2006/relationships/vmlDrawing" Target="../drawings/vmlDrawing24.vml"/><Relationship Id="rId6" Type="http://schemas.openxmlformats.org/officeDocument/2006/relationships/oleObject" Target="../embeddings/oleObject24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5.png"/><Relationship Id="rId3" Type="http://schemas.openxmlformats.org/officeDocument/2006/relationships/tags" Target="../tags/tag50.xml"/><Relationship Id="rId7" Type="http://schemas.openxmlformats.org/officeDocument/2006/relationships/image" Target="../media/image1.emf"/><Relationship Id="rId12" Type="http://schemas.openxmlformats.org/officeDocument/2006/relationships/hyperlink" Target="https://ru.coursera.org/" TargetMode="External"/><Relationship Id="rId2" Type="http://schemas.openxmlformats.org/officeDocument/2006/relationships/tags" Target="../tags/tag49.xml"/><Relationship Id="rId16" Type="http://schemas.openxmlformats.org/officeDocument/2006/relationships/image" Target="../media/image5.png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25.bin"/><Relationship Id="rId11" Type="http://schemas.openxmlformats.org/officeDocument/2006/relationships/image" Target="../media/image54.png"/><Relationship Id="rId5" Type="http://schemas.openxmlformats.org/officeDocument/2006/relationships/notesSlide" Target="../notesSlides/notesSlide6.xml"/><Relationship Id="rId15" Type="http://schemas.openxmlformats.org/officeDocument/2006/relationships/image" Target="../media/image56.png"/><Relationship Id="rId10" Type="http://schemas.openxmlformats.org/officeDocument/2006/relationships/hyperlink" Target="https://resh.edu.ru/" TargetMode="Externa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29.png"/><Relationship Id="rId14" Type="http://schemas.openxmlformats.org/officeDocument/2006/relationships/hyperlink" Target="https://openedu.ru/course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kudago.com/" TargetMode="External"/><Relationship Id="rId3" Type="http://schemas.openxmlformats.org/officeDocument/2006/relationships/tags" Target="../tags/tag52.xml"/><Relationship Id="rId7" Type="http://schemas.openxmlformats.org/officeDocument/2006/relationships/image" Target="../media/image1.emf"/><Relationship Id="rId2" Type="http://schemas.openxmlformats.org/officeDocument/2006/relationships/tags" Target="../tags/tag51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57.png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52.png"/><Relationship Id="rId4" Type="http://schemas.openxmlformats.org/officeDocument/2006/relationships/slideLayout" Target="../slideLayouts/slideLayout12.xml"/><Relationship Id="rId9" Type="http://schemas.openxmlformats.org/officeDocument/2006/relationships/hyperlink" Target="https://artsandculture.google.com/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54.xml"/><Relationship Id="rId7" Type="http://schemas.openxmlformats.org/officeDocument/2006/relationships/image" Target="../media/image1.emf"/><Relationship Id="rId2" Type="http://schemas.openxmlformats.org/officeDocument/2006/relationships/tags" Target="../tags/tag53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27.bin"/><Relationship Id="rId5" Type="http://schemas.openxmlformats.org/officeDocument/2006/relationships/notesSlide" Target="../notesSlides/notesSlide8.xml"/><Relationship Id="rId10" Type="http://schemas.openxmlformats.org/officeDocument/2006/relationships/hyperlink" Target="https://vk.com/im?sel=-183550595" TargetMode="External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58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hyperlink" Target="https://futurerussia.gov.ru/" TargetMode="External"/><Relationship Id="rId18" Type="http://schemas.openxmlformats.org/officeDocument/2006/relationships/image" Target="../media/image62.png"/><Relationship Id="rId3" Type="http://schemas.openxmlformats.org/officeDocument/2006/relationships/tags" Target="../tags/tag56.xml"/><Relationship Id="rId7" Type="http://schemas.openxmlformats.org/officeDocument/2006/relationships/image" Target="../media/image1.emf"/><Relationship Id="rId12" Type="http://schemas.openxmlformats.org/officeDocument/2006/relationships/image" Target="../media/image59.JPG"/><Relationship Id="rId17" Type="http://schemas.openxmlformats.org/officeDocument/2006/relationships/hyperlink" Target="https://www.rbc.ru/" TargetMode="External"/><Relationship Id="rId2" Type="http://schemas.openxmlformats.org/officeDocument/2006/relationships/tags" Target="../tags/tag55.xml"/><Relationship Id="rId16" Type="http://schemas.openxmlformats.org/officeDocument/2006/relationships/image" Target="../media/image61.png"/><Relationship Id="rId20" Type="http://schemas.openxmlformats.org/officeDocument/2006/relationships/image" Target="../media/image63.JPG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28.bin"/><Relationship Id="rId11" Type="http://schemas.openxmlformats.org/officeDocument/2006/relationships/hyperlink" Target="http://government.ru/rugovclassifier/section/2641/" TargetMode="External"/><Relationship Id="rId5" Type="http://schemas.openxmlformats.org/officeDocument/2006/relationships/notesSlide" Target="../notesSlides/notesSlide9.xml"/><Relationship Id="rId15" Type="http://schemas.openxmlformats.org/officeDocument/2006/relationships/hyperlink" Target="https://www.vedomosti.ru/" TargetMode="External"/><Relationship Id="rId10" Type="http://schemas.openxmlformats.org/officeDocument/2006/relationships/image" Target="../media/image30.png"/><Relationship Id="rId19" Type="http://schemas.openxmlformats.org/officeDocument/2006/relationships/hyperlink" Target="https://tass.ru/nacionalnye-proekty" TargetMode="External"/><Relationship Id="rId4" Type="http://schemas.openxmlformats.org/officeDocument/2006/relationships/slideLayout" Target="../slideLayouts/slideLayout12.xml"/><Relationship Id="rId9" Type="http://schemas.microsoft.com/office/2007/relationships/hdphoto" Target="../media/hdphoto1.wdp"/><Relationship Id="rId1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6BE94928-831A-4268-B82B-255081F0B96D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391500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5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 hidden="1">
            <a:extLst>
              <a:ext uri="{FF2B5EF4-FFF2-40B4-BE49-F238E27FC236}">
                <a16:creationId xmlns:a16="http://schemas.microsoft.com/office/drawing/2014/main" id="{4A097EBE-CE05-4976-B098-6DEFB6D2418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4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5FAD7141-AF33-4E47-AE5D-574FB4F8CF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099" y="5435121"/>
            <a:ext cx="1603734" cy="1603734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DCE59652-97C2-4617-813E-13764CDDB495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95" y="6284040"/>
            <a:ext cx="573960" cy="573960"/>
          </a:xfrm>
          <a:prstGeom prst="rect">
            <a:avLst/>
          </a:prstGeom>
        </p:spPr>
      </p:pic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D0492728-EF87-481B-8CF1-D453A4928748}"/>
              </a:ext>
            </a:extLst>
          </p:cNvPr>
          <p:cNvSpPr/>
          <p:nvPr/>
        </p:nvSpPr>
        <p:spPr>
          <a:xfrm>
            <a:off x="2143662" y="2138067"/>
            <a:ext cx="8036653" cy="214758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2555614" y="3922951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12AF50B2-54C8-401D-9F66-79446BA51CBD}"/>
              </a:ext>
            </a:extLst>
          </p:cNvPr>
          <p:cNvSpPr>
            <a:spLocks noChangeAspect="1"/>
          </p:cNvSpPr>
          <p:nvPr/>
        </p:nvSpPr>
        <p:spPr>
          <a:xfrm>
            <a:off x="4018087" y="3922951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ACB340D6-C828-46E2-9699-D3BF5DD163B9}"/>
              </a:ext>
            </a:extLst>
          </p:cNvPr>
          <p:cNvSpPr>
            <a:spLocks noChangeAspect="1"/>
          </p:cNvSpPr>
          <p:nvPr/>
        </p:nvSpPr>
        <p:spPr>
          <a:xfrm>
            <a:off x="5256872" y="3922951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5B961695-426D-4CB6-AA8F-3B2463C59ACF}"/>
              </a:ext>
            </a:extLst>
          </p:cNvPr>
          <p:cNvSpPr>
            <a:spLocks noChangeAspect="1"/>
          </p:cNvSpPr>
          <p:nvPr/>
        </p:nvSpPr>
        <p:spPr>
          <a:xfrm>
            <a:off x="6503018" y="3923984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ABE851B6-9056-4675-89FC-51941363E45C}"/>
              </a:ext>
            </a:extLst>
          </p:cNvPr>
          <p:cNvSpPr>
            <a:spLocks noChangeAspect="1"/>
          </p:cNvSpPr>
          <p:nvPr/>
        </p:nvSpPr>
        <p:spPr>
          <a:xfrm>
            <a:off x="7756794" y="3928451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59C35DB0-08EB-49CA-AFC2-8242E84B323D}"/>
              </a:ext>
            </a:extLst>
          </p:cNvPr>
          <p:cNvSpPr>
            <a:spLocks noChangeAspect="1"/>
          </p:cNvSpPr>
          <p:nvPr/>
        </p:nvSpPr>
        <p:spPr>
          <a:xfrm>
            <a:off x="9023533" y="3925840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5698" y="2486434"/>
            <a:ext cx="7812581" cy="1345603"/>
          </a:xfrm>
        </p:spPr>
        <p:txBody>
          <a:bodyPr>
            <a:normAutofit fontScale="90000"/>
          </a:bodyPr>
          <a:lstStyle/>
          <a:p>
            <a:r>
              <a:rPr lang="ru-RU" sz="4800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Национальные проекты для граждан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386C878-BB46-4CF5-A0C8-AE78E233954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2654991" y="4041736"/>
            <a:ext cx="531703" cy="511232"/>
          </a:xfrm>
          <a:prstGeom prst="rect">
            <a:avLst/>
          </a:prstGeom>
          <a:ln>
            <a:noFill/>
          </a:ln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7AAD15F-517C-470B-88C3-6CCDCD21E279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998" y="4041736"/>
            <a:ext cx="511232" cy="5112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89FA2CB-DEB4-4064-9446-EBB3649103E3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58" y="4041735"/>
            <a:ext cx="511232" cy="5112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EE4EE83-7405-44C7-A85A-5DB5996D4354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105" y="4024958"/>
            <a:ext cx="511232" cy="51123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3B25690-75D7-40EF-9B8E-AD597B823A54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52" y="4024958"/>
            <a:ext cx="511231" cy="51123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7DCDDFA-CC5C-443B-B5BE-8962FF0B28A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211" y="3991413"/>
            <a:ext cx="544776" cy="54477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32772C2-CDCB-449A-A0F9-E9426F79990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570" y="5203024"/>
            <a:ext cx="1681113" cy="1681113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FF7F6492-9E7D-4571-A161-EE191618CE30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753" y="5638014"/>
            <a:ext cx="1297144" cy="1297144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A9BF41F-A4FB-4807-9FC2-C7A01F3DBF2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11" y="5229163"/>
            <a:ext cx="1628837" cy="1628837"/>
          </a:xfrm>
          <a:prstGeom prst="rect">
            <a:avLst/>
          </a:prstGeom>
        </p:spPr>
      </p:pic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0313126A-3D14-45B8-A0CC-F9A64CBA43A3}"/>
              </a:ext>
            </a:extLst>
          </p:cNvPr>
          <p:cNvCxnSpPr>
            <a:cxnSpLocks/>
          </p:cNvCxnSpPr>
          <p:nvPr/>
        </p:nvCxnSpPr>
        <p:spPr>
          <a:xfrm>
            <a:off x="9427" y="6858000"/>
            <a:ext cx="12273699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F11E1972-36EF-454D-AB80-21D038A6510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308" y="5228130"/>
            <a:ext cx="1603734" cy="1603734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A2B3FA41-6713-4D53-B4C3-832BB562299B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039" y="6341545"/>
            <a:ext cx="516455" cy="516455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D323CF2A-C957-4016-97F7-19DCC5330DFB}"/>
              </a:ext>
            </a:extLst>
          </p:cNvPr>
          <p:cNvPicPr>
            <a:picLocks noChangeAspect="1"/>
          </p:cNvPicPr>
          <p:nvPr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88" y="6043580"/>
            <a:ext cx="825022" cy="825022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C7BFE68-5DE1-4544-96E2-9AEA4B555B16}"/>
              </a:ext>
            </a:extLst>
          </p:cNvPr>
          <p:cNvPicPr>
            <a:picLocks noChangeAspect="1"/>
          </p:cNvPicPr>
          <p:nvPr/>
        </p:nvPicPr>
        <p:blipFill>
          <a:blip r:embed="rId2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0245" y="6398643"/>
            <a:ext cx="512414" cy="512414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ED62DE36-CBC3-4A9E-888C-224C3413672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544" y="-1595723"/>
            <a:ext cx="4064388" cy="4064388"/>
          </a:xfrm>
          <a:prstGeom prst="rect">
            <a:avLst/>
          </a:prstGeom>
        </p:spPr>
      </p:pic>
      <p:pic>
        <p:nvPicPr>
          <p:cNvPr id="64" name="Рисунок 63" descr="Облако">
            <a:extLst>
              <a:ext uri="{FF2B5EF4-FFF2-40B4-BE49-F238E27FC236}">
                <a16:creationId xmlns:a16="http://schemas.microsoft.com/office/drawing/2014/main" id="{20E00C7D-FF10-44CC-91B2-4C8CE8C3A30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2752470" y="-581700"/>
            <a:ext cx="4743370" cy="2922253"/>
          </a:xfrm>
          <a:prstGeom prst="rect">
            <a:avLst/>
          </a:prstGeom>
        </p:spPr>
      </p:pic>
      <p:pic>
        <p:nvPicPr>
          <p:cNvPr id="65" name="Рисунок 64" descr="Облако">
            <a:extLst>
              <a:ext uri="{FF2B5EF4-FFF2-40B4-BE49-F238E27FC236}">
                <a16:creationId xmlns:a16="http://schemas.microsoft.com/office/drawing/2014/main" id="{A8C63FF5-CDCC-40D1-87FF-97820022387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5"/>
              </a:ext>
            </a:extLst>
          </a:blip>
          <a:stretch>
            <a:fillRect/>
          </a:stretch>
        </p:blipFill>
        <p:spPr>
          <a:xfrm>
            <a:off x="7330039" y="-595071"/>
            <a:ext cx="4743370" cy="2922253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A0FC0CDF-E786-411A-BF15-C8B383C426D2}"/>
              </a:ext>
            </a:extLst>
          </p:cNvPr>
          <p:cNvSpPr txBox="1"/>
          <p:nvPr/>
        </p:nvSpPr>
        <p:spPr>
          <a:xfrm>
            <a:off x="3295656" y="1027637"/>
            <a:ext cx="392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 и национальные проекты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FF45788-E007-45FC-A649-91BEBD92CD31}"/>
              </a:ext>
            </a:extLst>
          </p:cNvPr>
          <p:cNvSpPr txBox="1"/>
          <p:nvPr/>
        </p:nvSpPr>
        <p:spPr>
          <a:xfrm>
            <a:off x="8331813" y="794049"/>
            <a:ext cx="2537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Денисенко Александр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Ложников Александр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80B6B86-A4C3-4B88-9157-1D28E930A577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412" y="6607533"/>
            <a:ext cx="239833" cy="239833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4C5AA78E-423E-47B5-94A7-9F2C259C62E1}"/>
              </a:ext>
            </a:extLst>
          </p:cNvPr>
          <p:cNvPicPr>
            <a:picLocks noChangeAspect="1"/>
          </p:cNvPicPr>
          <p:nvPr/>
        </p:nvPicPr>
        <p:blipFill>
          <a:blip r:embed="rId2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659" y="6609562"/>
            <a:ext cx="239833" cy="239833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7EA81D3E-DC06-432C-BD1D-D6E578B53309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39" y="4381505"/>
            <a:ext cx="717595" cy="717595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FDAF8991-1249-4878-846A-20B89151E0FB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371" y="3874996"/>
            <a:ext cx="717595" cy="717595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4ECEE2D-06EE-4D77-A208-123249291851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32" y="3379907"/>
            <a:ext cx="717595" cy="717595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E4E841C9-9B4F-4A6B-AC9D-F384DE2E9825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527" y="2725971"/>
            <a:ext cx="717595" cy="717595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39EE37D7-040F-4225-9149-651ADF4845D0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575" y="2008435"/>
            <a:ext cx="820213" cy="820213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532E579A-9F69-4178-8A47-25289BEAC1F6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3506" y="2701224"/>
            <a:ext cx="820213" cy="820213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637D11C9-EE6B-4C2A-9899-B0C8263B5D41}"/>
              </a:ext>
            </a:extLst>
          </p:cNvPr>
          <p:cNvPicPr>
            <a:picLocks noChangeAspect="1"/>
          </p:cNvPicPr>
          <p:nvPr/>
        </p:nvPicPr>
        <p:blipFill>
          <a:blip r:embed="rId2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659" y="3539281"/>
            <a:ext cx="820213" cy="82021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AE15B2B-5C5A-4D04-9DD8-518FE2AD5D23}"/>
              </a:ext>
            </a:extLst>
          </p:cNvPr>
          <p:cNvSpPr txBox="1"/>
          <p:nvPr/>
        </p:nvSpPr>
        <p:spPr>
          <a:xfrm>
            <a:off x="7572506" y="4827366"/>
            <a:ext cx="3296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Научный руководитель:</a:t>
            </a:r>
          </a:p>
          <a:p>
            <a:r>
              <a:rPr lang="ru-RU" dirty="0" err="1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Балынин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И.В.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56025FC-16B1-4F5A-A3FD-9D0B5632F4A4}"/>
              </a:ext>
            </a:extLst>
          </p:cNvPr>
          <p:cNvSpPr txBox="1"/>
          <p:nvPr/>
        </p:nvSpPr>
        <p:spPr>
          <a:xfrm>
            <a:off x="8827325" y="445066"/>
            <a:ext cx="1399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Авторы: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C5AD522-D745-4993-8977-E34A44D6BF62}"/>
              </a:ext>
            </a:extLst>
          </p:cNvPr>
          <p:cNvSpPr txBox="1"/>
          <p:nvPr/>
        </p:nvSpPr>
        <p:spPr>
          <a:xfrm>
            <a:off x="3988544" y="645237"/>
            <a:ext cx="1789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Номинация:</a:t>
            </a:r>
          </a:p>
        </p:txBody>
      </p:sp>
    </p:spTree>
    <p:extLst>
      <p:ext uri="{BB962C8B-B14F-4D97-AF65-F5344CB8AC3E}">
        <p14:creationId xmlns:p14="http://schemas.microsoft.com/office/powerpoint/2010/main" val="529517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66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Актуальность темы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AEED773-3C0A-4899-8E43-044D2AC84071}"/>
              </a:ext>
            </a:extLst>
          </p:cNvPr>
          <p:cNvCxnSpPr>
            <a:stCxn id="65" idx="4"/>
          </p:cNvCxnSpPr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3031F3F-E2A0-4E5A-8F0D-DC598F1E962A}"/>
              </a:ext>
            </a:extLst>
          </p:cNvPr>
          <p:cNvCxnSpPr>
            <a:cxnSpLocks/>
          </p:cNvCxnSpPr>
          <p:nvPr/>
        </p:nvCxnSpPr>
        <p:spPr>
          <a:xfrm rot="5400000" flipH="1">
            <a:off x="6233663" y="1011893"/>
            <a:ext cx="1" cy="1044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7DEA182-14E3-4086-859B-83A6778B2203}"/>
              </a:ext>
            </a:extLst>
          </p:cNvPr>
          <p:cNvSpPr/>
          <p:nvPr/>
        </p:nvSpPr>
        <p:spPr>
          <a:xfrm>
            <a:off x="1279516" y="1486586"/>
            <a:ext cx="4019658" cy="1295590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Было проведено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социологическое исследования о Национальных проектах 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7D1CA14D-7D4A-4428-8C29-D7DA40038289}"/>
              </a:ext>
            </a:extLst>
          </p:cNvPr>
          <p:cNvSpPr/>
          <p:nvPr/>
        </p:nvSpPr>
        <p:spPr>
          <a:xfrm>
            <a:off x="1279516" y="2999836"/>
            <a:ext cx="4019658" cy="1295590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Согласно исследованию: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44% слышали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проектах</a:t>
            </a:r>
          </a:p>
          <a:p>
            <a:pPr algn="ctr"/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7% понимают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они из себя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представляют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DBD54E97-A1EC-47A4-9A9E-452EF5AEAE04}"/>
              </a:ext>
            </a:extLst>
          </p:cNvPr>
          <p:cNvSpPr/>
          <p:nvPr/>
        </p:nvSpPr>
        <p:spPr>
          <a:xfrm>
            <a:off x="1279516" y="4536275"/>
            <a:ext cx="4019658" cy="1295590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Большинство граждан не знают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что такое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Национальные проекты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7DD281-2B75-4871-8DA8-7020BD76CB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395" y="1461607"/>
            <a:ext cx="3285205" cy="4437478"/>
          </a:xfrm>
          <a:prstGeom prst="rect">
            <a:avLst/>
          </a:prstGeom>
          <a:ln w="19050">
            <a:solidFill>
              <a:srgbClr val="0067AA"/>
            </a:solidFill>
          </a:ln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827054F-64C1-41CF-9D65-FC7516321674}"/>
              </a:ext>
            </a:extLst>
          </p:cNvPr>
          <p:cNvCxnSpPr>
            <a:stCxn id="43" idx="1"/>
          </p:cNvCxnSpPr>
          <p:nvPr/>
        </p:nvCxnSpPr>
        <p:spPr>
          <a:xfrm flipH="1">
            <a:off x="1013663" y="2134381"/>
            <a:ext cx="265853" cy="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6B076F76-2BBD-4A99-BA79-BB42181B38A7}"/>
              </a:ext>
            </a:extLst>
          </p:cNvPr>
          <p:cNvCxnSpPr/>
          <p:nvPr/>
        </p:nvCxnSpPr>
        <p:spPr>
          <a:xfrm flipH="1">
            <a:off x="1013662" y="3653343"/>
            <a:ext cx="265853" cy="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EB8578D7-4FDC-425E-984A-D22B5A6966CE}"/>
              </a:ext>
            </a:extLst>
          </p:cNvPr>
          <p:cNvCxnSpPr>
            <a:cxnSpLocks/>
          </p:cNvCxnSpPr>
          <p:nvPr/>
        </p:nvCxnSpPr>
        <p:spPr>
          <a:xfrm flipH="1">
            <a:off x="1020755" y="5175918"/>
            <a:ext cx="265853" cy="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: изогнутый 15">
            <a:extLst>
              <a:ext uri="{FF2B5EF4-FFF2-40B4-BE49-F238E27FC236}">
                <a16:creationId xmlns:a16="http://schemas.microsoft.com/office/drawing/2014/main" id="{6A2AFD86-C3FB-4385-BAB6-CDA526F44F9C}"/>
              </a:ext>
            </a:extLst>
          </p:cNvPr>
          <p:cNvCxnSpPr>
            <a:cxnSpLocks/>
            <a:stCxn id="45" idx="3"/>
            <a:endCxn id="80" idx="0"/>
          </p:cNvCxnSpPr>
          <p:nvPr/>
        </p:nvCxnSpPr>
        <p:spPr>
          <a:xfrm flipV="1">
            <a:off x="5299174" y="1348655"/>
            <a:ext cx="3808823" cy="3835415"/>
          </a:xfrm>
          <a:prstGeom prst="curvedConnector4">
            <a:avLst>
              <a:gd name="adj1" fmla="val 21145"/>
              <a:gd name="adj2" fmla="val 107742"/>
            </a:avLst>
          </a:prstGeom>
          <a:ln w="12700">
            <a:solidFill>
              <a:srgbClr val="0067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Овал 79">
            <a:extLst>
              <a:ext uri="{FF2B5EF4-FFF2-40B4-BE49-F238E27FC236}">
                <a16:creationId xmlns:a16="http://schemas.microsoft.com/office/drawing/2014/main" id="{1ADB238C-E2B8-4140-A292-0C9D0CD947B2}"/>
              </a:ext>
            </a:extLst>
          </p:cNvPr>
          <p:cNvSpPr>
            <a:spLocks noChangeAspect="1"/>
          </p:cNvSpPr>
          <p:nvPr/>
        </p:nvSpPr>
        <p:spPr>
          <a:xfrm>
            <a:off x="8995074" y="1348655"/>
            <a:ext cx="225845" cy="225903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239FE6B-8A14-4548-A914-1CB0102D19F0}"/>
              </a:ext>
            </a:extLst>
          </p:cNvPr>
          <p:cNvSpPr/>
          <p:nvPr/>
        </p:nvSpPr>
        <p:spPr>
          <a:xfrm>
            <a:off x="7465395" y="4751462"/>
            <a:ext cx="1370956" cy="2478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18B200D-071B-434F-993C-B4A900A51026}"/>
              </a:ext>
            </a:extLst>
          </p:cNvPr>
          <p:cNvSpPr/>
          <p:nvPr/>
        </p:nvSpPr>
        <p:spPr>
          <a:xfrm>
            <a:off x="7501130" y="5262203"/>
            <a:ext cx="3249470" cy="4122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B3C94782-522E-4D5B-B96B-03AD1698296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BEF5EF-A84D-4E11-A14C-F29B0C00FC83}"/>
              </a:ext>
            </a:extLst>
          </p:cNvPr>
          <p:cNvSpPr txBox="1"/>
          <p:nvPr/>
        </p:nvSpPr>
        <p:spPr>
          <a:xfrm>
            <a:off x="11716691" y="6320680"/>
            <a:ext cx="35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07214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841756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3B254D1A-7DCB-4C2F-ABD9-3070B1C9C76B}"/>
              </a:ext>
            </a:extLst>
          </p:cNvPr>
          <p:cNvSpPr/>
          <p:nvPr/>
        </p:nvSpPr>
        <p:spPr>
          <a:xfrm>
            <a:off x="1689762" y="1302642"/>
            <a:ext cx="3907781" cy="76278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Предпосылки и направления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972189" y="1380374"/>
            <a:ext cx="3467678" cy="6070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качества жизни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7356771" y="1352319"/>
            <a:ext cx="3232404" cy="61797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Ускорение экономического роста</a:t>
            </a:r>
          </a:p>
        </p:txBody>
      </p:sp>
      <p:sp>
        <p:nvSpPr>
          <p:cNvPr id="7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372917" y="2838240"/>
            <a:ext cx="9428009" cy="1574783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Национальный проект 2018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</a:t>
            </a:r>
            <a:r>
              <a:rPr lang="ru-RU" sz="2400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стратегия качественного развития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определенной сферы общественной жизни</a:t>
            </a:r>
          </a:p>
          <a:p>
            <a:pPr algn="ctr"/>
            <a:endParaRPr lang="ru-RU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Три направления: </a:t>
            </a:r>
          </a:p>
        </p:txBody>
      </p:sp>
      <p:sp>
        <p:nvSpPr>
          <p:cNvPr id="71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387968" y="4951942"/>
            <a:ext cx="2842114" cy="1328281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Человеческий капитал</a:t>
            </a:r>
          </a:p>
        </p:txBody>
      </p:sp>
      <p:sp>
        <p:nvSpPr>
          <p:cNvPr id="72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4673389" y="4951942"/>
            <a:ext cx="2842115" cy="1315945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Комфортная среда для жизни</a:t>
            </a:r>
          </a:p>
        </p:txBody>
      </p:sp>
      <p:sp>
        <p:nvSpPr>
          <p:cNvPr id="73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7958811" y="4926339"/>
            <a:ext cx="2842115" cy="1375484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Экономический рост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C5EE60-7E9F-4185-88E6-AAF86536F4E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id="{0B0E1F1A-4766-4987-83AB-5E6A03A07168}"/>
              </a:ext>
            </a:extLst>
          </p:cNvPr>
          <p:cNvSpPr>
            <a:spLocks noChangeAspect="1"/>
          </p:cNvSpPr>
          <p:nvPr/>
        </p:nvSpPr>
        <p:spPr>
          <a:xfrm>
            <a:off x="1372917" y="1287791"/>
            <a:ext cx="780471" cy="78067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99359EF2-9401-4BA6-84E3-5593691C512D}"/>
              </a:ext>
            </a:extLst>
          </p:cNvPr>
          <p:cNvSpPr/>
          <p:nvPr/>
        </p:nvSpPr>
        <p:spPr>
          <a:xfrm>
            <a:off x="6893145" y="1302642"/>
            <a:ext cx="3907781" cy="76278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38">
            <a:extLst>
              <a:ext uri="{FF2B5EF4-FFF2-40B4-BE49-F238E27FC236}">
                <a16:creationId xmlns:a16="http://schemas.microsoft.com/office/drawing/2014/main" id="{951F721D-69FB-481A-B875-E6D759B7DA02}"/>
              </a:ext>
            </a:extLst>
          </p:cNvPr>
          <p:cNvSpPr>
            <a:spLocks noChangeAspect="1"/>
          </p:cNvSpPr>
          <p:nvPr/>
        </p:nvSpPr>
        <p:spPr>
          <a:xfrm>
            <a:off x="6576300" y="1287791"/>
            <a:ext cx="780471" cy="78067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404E74B-E2D6-4580-B250-64579EE5F9A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115" y="1397803"/>
            <a:ext cx="560645" cy="56064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7819EB3-5DE7-46A9-9F6B-4372E944860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653" y="1397466"/>
            <a:ext cx="533149" cy="533149"/>
          </a:xfrm>
          <a:prstGeom prst="rect">
            <a:avLst/>
          </a:prstGeom>
        </p:spPr>
      </p:pic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B41A92DE-2F60-41E4-BA72-273D685E65D4}"/>
              </a:ext>
            </a:extLst>
          </p:cNvPr>
          <p:cNvSpPr/>
          <p:nvPr/>
        </p:nvSpPr>
        <p:spPr>
          <a:xfrm>
            <a:off x="1387969" y="2826170"/>
            <a:ext cx="9412957" cy="160845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Соединитель: уступ 12">
            <a:extLst>
              <a:ext uri="{FF2B5EF4-FFF2-40B4-BE49-F238E27FC236}">
                <a16:creationId xmlns:a16="http://schemas.microsoft.com/office/drawing/2014/main" id="{5E8701B9-C077-4ABA-BB66-B9142D21AF2B}"/>
              </a:ext>
            </a:extLst>
          </p:cNvPr>
          <p:cNvCxnSpPr>
            <a:stCxn id="32" idx="2"/>
            <a:endCxn id="44" idx="0"/>
          </p:cNvCxnSpPr>
          <p:nvPr/>
        </p:nvCxnSpPr>
        <p:spPr>
          <a:xfrm rot="16200000" flipH="1">
            <a:off x="4488680" y="1220401"/>
            <a:ext cx="760741" cy="2450795"/>
          </a:xfrm>
          <a:prstGeom prst="bentConnector3">
            <a:avLst/>
          </a:prstGeom>
          <a:ln w="19050">
            <a:solidFill>
              <a:srgbClr val="0067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: уступ 46">
            <a:extLst>
              <a:ext uri="{FF2B5EF4-FFF2-40B4-BE49-F238E27FC236}">
                <a16:creationId xmlns:a16="http://schemas.microsoft.com/office/drawing/2014/main" id="{0A6D6F8E-C3BD-4F74-A7D4-364822BF3F5D}"/>
              </a:ext>
            </a:extLst>
          </p:cNvPr>
          <p:cNvCxnSpPr>
            <a:cxnSpLocks/>
            <a:stCxn id="37" idx="2"/>
            <a:endCxn id="44" idx="0"/>
          </p:cNvCxnSpPr>
          <p:nvPr/>
        </p:nvCxnSpPr>
        <p:spPr>
          <a:xfrm rot="5400000">
            <a:off x="7090372" y="1069505"/>
            <a:ext cx="760741" cy="2752588"/>
          </a:xfrm>
          <a:prstGeom prst="bentConnector3">
            <a:avLst>
              <a:gd name="adj1" fmla="val 50000"/>
            </a:avLst>
          </a:prstGeom>
          <a:ln w="19050">
            <a:solidFill>
              <a:srgbClr val="0067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7555830E-58D7-4E58-929E-5267BC1507FC}"/>
              </a:ext>
            </a:extLst>
          </p:cNvPr>
          <p:cNvSpPr/>
          <p:nvPr/>
        </p:nvSpPr>
        <p:spPr>
          <a:xfrm>
            <a:off x="1387969" y="4951942"/>
            <a:ext cx="2842114" cy="134988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118981D7-FDDF-488A-85A8-EC0ADBE49331}"/>
              </a:ext>
            </a:extLst>
          </p:cNvPr>
          <p:cNvSpPr/>
          <p:nvPr/>
        </p:nvSpPr>
        <p:spPr>
          <a:xfrm>
            <a:off x="4673390" y="4951942"/>
            <a:ext cx="2842114" cy="134988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4134EABE-710A-43BE-A9D3-78743270BAA9}"/>
              </a:ext>
            </a:extLst>
          </p:cNvPr>
          <p:cNvSpPr/>
          <p:nvPr/>
        </p:nvSpPr>
        <p:spPr>
          <a:xfrm>
            <a:off x="7958812" y="4951942"/>
            <a:ext cx="2842114" cy="134988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Соединитель: уступ 17">
            <a:extLst>
              <a:ext uri="{FF2B5EF4-FFF2-40B4-BE49-F238E27FC236}">
                <a16:creationId xmlns:a16="http://schemas.microsoft.com/office/drawing/2014/main" id="{FAEB564E-1DB4-4C7B-A2A3-C315916A86E3}"/>
              </a:ext>
            </a:extLst>
          </p:cNvPr>
          <p:cNvCxnSpPr>
            <a:stCxn id="44" idx="2"/>
            <a:endCxn id="51" idx="0"/>
          </p:cNvCxnSpPr>
          <p:nvPr/>
        </p:nvCxnSpPr>
        <p:spPr>
          <a:xfrm rot="5400000">
            <a:off x="4193078" y="3050571"/>
            <a:ext cx="517319" cy="3285422"/>
          </a:xfrm>
          <a:prstGeom prst="bentConnector3">
            <a:avLst/>
          </a:prstGeom>
          <a:ln w="19050">
            <a:solidFill>
              <a:srgbClr val="0067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Соединитель: уступ 56">
            <a:extLst>
              <a:ext uri="{FF2B5EF4-FFF2-40B4-BE49-F238E27FC236}">
                <a16:creationId xmlns:a16="http://schemas.microsoft.com/office/drawing/2014/main" id="{1B698165-808A-4D09-9820-12697BF378D4}"/>
              </a:ext>
            </a:extLst>
          </p:cNvPr>
          <p:cNvCxnSpPr>
            <a:cxnSpLocks/>
            <a:stCxn id="44" idx="2"/>
            <a:endCxn id="53" idx="0"/>
          </p:cNvCxnSpPr>
          <p:nvPr/>
        </p:nvCxnSpPr>
        <p:spPr>
          <a:xfrm rot="5400000">
            <a:off x="5835789" y="4693282"/>
            <a:ext cx="517319" cy="1"/>
          </a:xfrm>
          <a:prstGeom prst="bentConnector3">
            <a:avLst>
              <a:gd name="adj1" fmla="val 50000"/>
            </a:avLst>
          </a:prstGeom>
          <a:ln w="19050">
            <a:solidFill>
              <a:srgbClr val="0067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Соединитель: уступ 60">
            <a:extLst>
              <a:ext uri="{FF2B5EF4-FFF2-40B4-BE49-F238E27FC236}">
                <a16:creationId xmlns:a16="http://schemas.microsoft.com/office/drawing/2014/main" id="{7255DD91-AC23-4D1A-A693-02878F9C47DD}"/>
              </a:ext>
            </a:extLst>
          </p:cNvPr>
          <p:cNvCxnSpPr>
            <a:cxnSpLocks/>
            <a:stCxn id="44" idx="2"/>
            <a:endCxn id="54" idx="0"/>
          </p:cNvCxnSpPr>
          <p:nvPr/>
        </p:nvCxnSpPr>
        <p:spPr>
          <a:xfrm rot="16200000" flipH="1">
            <a:off x="7478499" y="3050571"/>
            <a:ext cx="517319" cy="3285421"/>
          </a:xfrm>
          <a:prstGeom prst="bentConnector3">
            <a:avLst>
              <a:gd name="adj1" fmla="val 50000"/>
            </a:avLst>
          </a:prstGeom>
          <a:ln w="19050">
            <a:solidFill>
              <a:srgbClr val="0067A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2677914-AC03-485D-B4D3-A864A1FA07BC}"/>
              </a:ext>
            </a:extLst>
          </p:cNvPr>
          <p:cNvSpPr txBox="1"/>
          <p:nvPr/>
        </p:nvSpPr>
        <p:spPr>
          <a:xfrm>
            <a:off x="11716691" y="6320680"/>
            <a:ext cx="35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endParaRPr lang="ru-RU" sz="20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379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21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93969" y="0"/>
            <a:ext cx="11791129" cy="68497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Национальные проекты в 2018-2024 гг.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C5EE60-7E9F-4185-88E6-AAF86536F4E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647A7C34-3EFA-4DF9-97F2-BA0E8F506253}"/>
              </a:ext>
            </a:extLst>
          </p:cNvPr>
          <p:cNvSpPr/>
          <p:nvPr/>
        </p:nvSpPr>
        <p:spPr>
          <a:xfrm>
            <a:off x="1541794" y="1015074"/>
            <a:ext cx="9412957" cy="10228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Заголовок 1">
            <a:extLst>
              <a:ext uri="{FF2B5EF4-FFF2-40B4-BE49-F238E27FC236}">
                <a16:creationId xmlns:a16="http://schemas.microsoft.com/office/drawing/2014/main" id="{D115E86F-3C19-4DA0-B35A-2511F518EF03}"/>
              </a:ext>
            </a:extLst>
          </p:cNvPr>
          <p:cNvSpPr txBox="1">
            <a:spLocks/>
          </p:cNvSpPr>
          <p:nvPr/>
        </p:nvSpPr>
        <p:spPr>
          <a:xfrm>
            <a:off x="1526742" y="1031908"/>
            <a:ext cx="9428009" cy="1006029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Было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сформировано 13 Национальных проектов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цели которых были </a:t>
            </a:r>
            <a:r>
              <a:rPr lang="ru-RU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заданы Указом Президента России от 07.05.2018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63C0B0BE-6E5B-41E4-BD70-BCA9A2116490}"/>
              </a:ext>
            </a:extLst>
          </p:cNvPr>
          <p:cNvSpPr/>
          <p:nvPr/>
        </p:nvSpPr>
        <p:spPr>
          <a:xfrm>
            <a:off x="310745" y="2336729"/>
            <a:ext cx="3671750" cy="404847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204F5B83-A545-4D10-9313-003063C72E92}"/>
              </a:ext>
            </a:extLst>
          </p:cNvPr>
          <p:cNvSpPr/>
          <p:nvPr/>
        </p:nvSpPr>
        <p:spPr>
          <a:xfrm>
            <a:off x="4183213" y="2336728"/>
            <a:ext cx="3671750" cy="404847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22B254C5-6CF8-4751-8120-EAB38BB75E7C}"/>
              </a:ext>
            </a:extLst>
          </p:cNvPr>
          <p:cNvSpPr/>
          <p:nvPr/>
        </p:nvSpPr>
        <p:spPr>
          <a:xfrm>
            <a:off x="8055681" y="2334696"/>
            <a:ext cx="3671750" cy="404847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Заголовок 1">
            <a:extLst>
              <a:ext uri="{FF2B5EF4-FFF2-40B4-BE49-F238E27FC236}">
                <a16:creationId xmlns:a16="http://schemas.microsoft.com/office/drawing/2014/main" id="{9F56510D-83A5-456C-B84A-A564C51F3F5D}"/>
              </a:ext>
            </a:extLst>
          </p:cNvPr>
          <p:cNvSpPr txBox="1">
            <a:spLocks/>
          </p:cNvSpPr>
          <p:nvPr/>
        </p:nvSpPr>
        <p:spPr>
          <a:xfrm>
            <a:off x="1272337" y="2421638"/>
            <a:ext cx="2466638" cy="74880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Человеческий капитал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BF75391-88BC-4CFE-A23A-3D312E18F20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12" y="2478820"/>
            <a:ext cx="659045" cy="6590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A7DE03A-B223-4DAB-A375-A2BB734D014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5207" y="2426127"/>
            <a:ext cx="764429" cy="76442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DBAD517-5C0B-4FCB-B69E-33C8E3B9B37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754" y="2421638"/>
            <a:ext cx="646632" cy="646632"/>
          </a:xfrm>
          <a:prstGeom prst="rect">
            <a:avLst/>
          </a:prstGeom>
        </p:spPr>
      </p:pic>
      <p:sp>
        <p:nvSpPr>
          <p:cNvPr id="46" name="Заголовок 1">
            <a:extLst>
              <a:ext uri="{FF2B5EF4-FFF2-40B4-BE49-F238E27FC236}">
                <a16:creationId xmlns:a16="http://schemas.microsoft.com/office/drawing/2014/main" id="{B45FAE38-4796-4A71-8383-1A6B8A1127F1}"/>
              </a:ext>
            </a:extLst>
          </p:cNvPr>
          <p:cNvSpPr txBox="1">
            <a:spLocks/>
          </p:cNvSpPr>
          <p:nvPr/>
        </p:nvSpPr>
        <p:spPr>
          <a:xfrm>
            <a:off x="5219636" y="2384776"/>
            <a:ext cx="2635327" cy="822524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Комфортная среда для жизни</a:t>
            </a: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7923CBF1-2AED-4BA8-8D60-B229CB1FBB85}"/>
              </a:ext>
            </a:extLst>
          </p:cNvPr>
          <p:cNvSpPr txBox="1">
            <a:spLocks/>
          </p:cNvSpPr>
          <p:nvPr/>
        </p:nvSpPr>
        <p:spPr>
          <a:xfrm>
            <a:off x="8882281" y="2369319"/>
            <a:ext cx="2842115" cy="853438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Экономический рост</a:t>
            </a:r>
          </a:p>
        </p:txBody>
      </p:sp>
      <p:sp>
        <p:nvSpPr>
          <p:cNvPr id="49" name="Объект 2">
            <a:extLst>
              <a:ext uri="{FF2B5EF4-FFF2-40B4-BE49-F238E27FC236}">
                <a16:creationId xmlns:a16="http://schemas.microsoft.com/office/drawing/2014/main" id="{4A7E7BA3-7F8F-497D-9801-65BB0CA67BEB}"/>
              </a:ext>
            </a:extLst>
          </p:cNvPr>
          <p:cNvSpPr txBox="1">
            <a:spLocks/>
          </p:cNvSpPr>
          <p:nvPr/>
        </p:nvSpPr>
        <p:spPr>
          <a:xfrm>
            <a:off x="310745" y="3315720"/>
            <a:ext cx="3671750" cy="2096748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Здравоохранение</a:t>
            </a:r>
            <a:endParaRPr lang="en-US" sz="18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Образование</a:t>
            </a:r>
            <a:endParaRPr lang="en-US" sz="18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Демография</a:t>
            </a:r>
            <a:endParaRPr lang="en-US" sz="18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lnSpc>
                <a:spcPct val="110000"/>
              </a:lnSpc>
              <a:spcBef>
                <a:spcPct val="0"/>
              </a:spcBef>
              <a:buNone/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Культура</a:t>
            </a:r>
          </a:p>
        </p:txBody>
      </p:sp>
      <p:sp>
        <p:nvSpPr>
          <p:cNvPr id="50" name="Объект 2">
            <a:extLst>
              <a:ext uri="{FF2B5EF4-FFF2-40B4-BE49-F238E27FC236}">
                <a16:creationId xmlns:a16="http://schemas.microsoft.com/office/drawing/2014/main" id="{4135628C-0CD8-4146-A317-8A8CA22D30FF}"/>
              </a:ext>
            </a:extLst>
          </p:cNvPr>
          <p:cNvSpPr txBox="1">
            <a:spLocks/>
          </p:cNvSpPr>
          <p:nvPr/>
        </p:nvSpPr>
        <p:spPr>
          <a:xfrm>
            <a:off x="4305655" y="3283147"/>
            <a:ext cx="3426865" cy="2032337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Безопасные автомобильные дороги </a:t>
            </a:r>
            <a:endParaRPr lang="en-US" sz="18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Жильё и городская среда </a:t>
            </a:r>
            <a:endParaRPr lang="en-US" sz="18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Экология</a:t>
            </a:r>
          </a:p>
        </p:txBody>
      </p:sp>
      <p:sp>
        <p:nvSpPr>
          <p:cNvPr id="52" name="Объект 2">
            <a:extLst>
              <a:ext uri="{FF2B5EF4-FFF2-40B4-BE49-F238E27FC236}">
                <a16:creationId xmlns:a16="http://schemas.microsoft.com/office/drawing/2014/main" id="{86CD67E7-BBF7-4B00-B743-23103E380726}"/>
              </a:ext>
            </a:extLst>
          </p:cNvPr>
          <p:cNvSpPr txBox="1">
            <a:spLocks/>
          </p:cNvSpPr>
          <p:nvPr/>
        </p:nvSpPr>
        <p:spPr>
          <a:xfrm>
            <a:off x="8135349" y="3310733"/>
            <a:ext cx="3512414" cy="2678544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Наука</a:t>
            </a:r>
          </a:p>
          <a:p>
            <a:pPr marL="0" indent="0" algn="just">
              <a:buNone/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Предпринимательство</a:t>
            </a:r>
          </a:p>
          <a:p>
            <a:pPr marL="0" indent="0" algn="just">
              <a:buNone/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Цифровая экономика</a:t>
            </a:r>
          </a:p>
          <a:p>
            <a:pPr marL="0" indent="0" algn="just">
              <a:buNone/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Производительность труда</a:t>
            </a:r>
          </a:p>
          <a:p>
            <a:pPr marL="0" indent="0" algn="just">
              <a:buNone/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Международная кооперация и экспорт</a:t>
            </a:r>
          </a:p>
          <a:p>
            <a:pPr marL="0" indent="0" algn="just">
              <a:buNone/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Модернизации и расширения магистральной инфраструктуры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5374F82-FE8F-4BA1-B220-5C61D357DD92}"/>
              </a:ext>
            </a:extLst>
          </p:cNvPr>
          <p:cNvSpPr txBox="1"/>
          <p:nvPr/>
        </p:nvSpPr>
        <p:spPr>
          <a:xfrm>
            <a:off x="11716691" y="6320680"/>
            <a:ext cx="35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  <a:endParaRPr lang="ru-RU" sz="20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113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7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93969" y="0"/>
            <a:ext cx="11791129" cy="684979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Национальные проекты в 2018-2024 гг.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C5EE60-7E9F-4185-88E6-AAF86536F4E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5374F82-FE8F-4BA1-B220-5C61D357DD92}"/>
              </a:ext>
            </a:extLst>
          </p:cNvPr>
          <p:cNvSpPr txBox="1"/>
          <p:nvPr/>
        </p:nvSpPr>
        <p:spPr>
          <a:xfrm>
            <a:off x="11716691" y="6320680"/>
            <a:ext cx="35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EA9A6161-DBEF-42E5-8F4F-89185E2821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344564"/>
              </p:ext>
            </p:extLst>
          </p:nvPr>
        </p:nvGraphicFramePr>
        <p:xfrm>
          <a:off x="338666" y="1219694"/>
          <a:ext cx="6129867" cy="4782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9" name="Заголовок 1">
            <a:extLst>
              <a:ext uri="{FF2B5EF4-FFF2-40B4-BE49-F238E27FC236}">
                <a16:creationId xmlns:a16="http://schemas.microsoft.com/office/drawing/2014/main" id="{7C9108CF-C87B-4C27-9FE9-402EE6314B40}"/>
              </a:ext>
            </a:extLst>
          </p:cNvPr>
          <p:cNvSpPr txBox="1">
            <a:spLocks/>
          </p:cNvSpPr>
          <p:nvPr/>
        </p:nvSpPr>
        <p:spPr>
          <a:xfrm>
            <a:off x="8069394" y="1508711"/>
            <a:ext cx="3915704" cy="621561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бюджет</a:t>
            </a:r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6314F1E9-59EB-4EE5-89F8-EA9C8563714B}"/>
              </a:ext>
            </a:extLst>
          </p:cNvPr>
          <p:cNvSpPr txBox="1">
            <a:spLocks/>
          </p:cNvSpPr>
          <p:nvPr/>
        </p:nvSpPr>
        <p:spPr>
          <a:xfrm>
            <a:off x="8069394" y="2433781"/>
            <a:ext cx="3915704" cy="798065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Бюджеты субъектов РФ (85 субъектов)</a:t>
            </a:r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EEDF64AC-16A2-46FF-9BA4-4D49000ED418}"/>
              </a:ext>
            </a:extLst>
          </p:cNvPr>
          <p:cNvSpPr txBox="1">
            <a:spLocks/>
          </p:cNvSpPr>
          <p:nvPr/>
        </p:nvSpPr>
        <p:spPr>
          <a:xfrm>
            <a:off x="8074340" y="3535355"/>
            <a:ext cx="3931916" cy="94469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Внебюджетные источники (инвестиции от бизнеса и </a:t>
            </a:r>
            <a:r>
              <a:rPr lang="ru-RU" sz="2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тд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9E1F5C77-9147-495C-B2F1-FAAD5EFA8F9F}"/>
              </a:ext>
            </a:extLst>
          </p:cNvPr>
          <p:cNvSpPr txBox="1">
            <a:spLocks/>
          </p:cNvSpPr>
          <p:nvPr/>
        </p:nvSpPr>
        <p:spPr>
          <a:xfrm>
            <a:off x="8074340" y="4787913"/>
            <a:ext cx="3931916" cy="94469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Государственные внебюджетные фонды </a:t>
            </a:r>
          </a:p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(ПФР, ФСС, ОМС)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3246AC4-72E8-4759-A16E-66E0E684833D}"/>
              </a:ext>
            </a:extLst>
          </p:cNvPr>
          <p:cNvSpPr/>
          <p:nvPr/>
        </p:nvSpPr>
        <p:spPr>
          <a:xfrm>
            <a:off x="6468534" y="1613264"/>
            <a:ext cx="1422400" cy="412454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13 158,2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C668141-9AC9-445C-9E0A-2645E64C90A5}"/>
              </a:ext>
            </a:extLst>
          </p:cNvPr>
          <p:cNvSpPr/>
          <p:nvPr/>
        </p:nvSpPr>
        <p:spPr>
          <a:xfrm>
            <a:off x="6468534" y="2626586"/>
            <a:ext cx="1422400" cy="41245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4 903,9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B35B935B-3862-4986-AF2B-6176CAABD111}"/>
              </a:ext>
            </a:extLst>
          </p:cNvPr>
          <p:cNvSpPr/>
          <p:nvPr/>
        </p:nvSpPr>
        <p:spPr>
          <a:xfrm>
            <a:off x="6468534" y="3797237"/>
            <a:ext cx="1422400" cy="412454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7 515,3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B2D1EE2E-2C76-4BE1-8D74-73067B7E56D8}"/>
              </a:ext>
            </a:extLst>
          </p:cNvPr>
          <p:cNvSpPr/>
          <p:nvPr/>
        </p:nvSpPr>
        <p:spPr>
          <a:xfrm>
            <a:off x="6468534" y="5054031"/>
            <a:ext cx="1422400" cy="41245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147,8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9AA506B-15E1-4559-904C-8D72E36B6D83}"/>
              </a:ext>
            </a:extLst>
          </p:cNvPr>
          <p:cNvSpPr/>
          <p:nvPr/>
        </p:nvSpPr>
        <p:spPr>
          <a:xfrm>
            <a:off x="1805244" y="2750525"/>
            <a:ext cx="319670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25,7</a:t>
            </a:r>
          </a:p>
          <a:p>
            <a:pPr algn="ctr"/>
            <a:r>
              <a:rPr lang="ru-RU" sz="4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трлн руб.</a:t>
            </a:r>
            <a:endParaRPr lang="ru-RU" sz="4800" dirty="0"/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7155D828-9DD6-48F1-98AA-B8F1707C7568}"/>
              </a:ext>
            </a:extLst>
          </p:cNvPr>
          <p:cNvSpPr txBox="1">
            <a:spLocks/>
          </p:cNvSpPr>
          <p:nvPr/>
        </p:nvSpPr>
        <p:spPr>
          <a:xfrm>
            <a:off x="6430764" y="1053464"/>
            <a:ext cx="1676399" cy="621561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Млрд руб.</a:t>
            </a:r>
          </a:p>
        </p:txBody>
      </p:sp>
    </p:spTree>
    <p:extLst>
      <p:ext uri="{BB962C8B-B14F-4D97-AF65-F5344CB8AC3E}">
        <p14:creationId xmlns:p14="http://schemas.microsoft.com/office/powerpoint/2010/main" val="3138462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1506445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83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Расходы на Национальные проекты в 2018-2024 гг.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A822839-07A8-4088-AAB2-1AE74CEC07F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118" name="Прямоугольник: скругленные углы 117">
            <a:extLst>
              <a:ext uri="{FF2B5EF4-FFF2-40B4-BE49-F238E27FC236}">
                <a16:creationId xmlns:a16="http://schemas.microsoft.com/office/drawing/2014/main" id="{E91840B3-B279-41A0-B636-786512190275}"/>
              </a:ext>
            </a:extLst>
          </p:cNvPr>
          <p:cNvSpPr/>
          <p:nvPr/>
        </p:nvSpPr>
        <p:spPr>
          <a:xfrm>
            <a:off x="1397554" y="4967317"/>
            <a:ext cx="2727965" cy="999129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9" name="Заголовок 1">
            <a:extLst>
              <a:ext uri="{FF2B5EF4-FFF2-40B4-BE49-F238E27FC236}">
                <a16:creationId xmlns:a16="http://schemas.microsoft.com/office/drawing/2014/main" id="{153578E8-BB53-489A-ACEA-1EC1EB17B934}"/>
              </a:ext>
            </a:extLst>
          </p:cNvPr>
          <p:cNvSpPr txBox="1">
            <a:spLocks/>
          </p:cNvSpPr>
          <p:nvPr/>
        </p:nvSpPr>
        <p:spPr>
          <a:xfrm>
            <a:off x="1397542" y="5035233"/>
            <a:ext cx="2727965" cy="89693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Всего на Национальные проекты</a:t>
            </a:r>
          </a:p>
        </p:txBody>
      </p:sp>
      <p:sp>
        <p:nvSpPr>
          <p:cNvPr id="121" name="Прямоугольник: скругленные углы 120">
            <a:extLst>
              <a:ext uri="{FF2B5EF4-FFF2-40B4-BE49-F238E27FC236}">
                <a16:creationId xmlns:a16="http://schemas.microsoft.com/office/drawing/2014/main" id="{AA01046B-D026-4A35-B876-663A3285EB35}"/>
              </a:ext>
            </a:extLst>
          </p:cNvPr>
          <p:cNvSpPr/>
          <p:nvPr/>
        </p:nvSpPr>
        <p:spPr>
          <a:xfrm>
            <a:off x="4773448" y="4967317"/>
            <a:ext cx="6483734" cy="999129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Заголовок 1">
            <a:extLst>
              <a:ext uri="{FF2B5EF4-FFF2-40B4-BE49-F238E27FC236}">
                <a16:creationId xmlns:a16="http://schemas.microsoft.com/office/drawing/2014/main" id="{917C45A9-D068-4450-9640-542E51C61A20}"/>
              </a:ext>
            </a:extLst>
          </p:cNvPr>
          <p:cNvSpPr txBox="1">
            <a:spLocks/>
          </p:cNvSpPr>
          <p:nvPr/>
        </p:nvSpPr>
        <p:spPr>
          <a:xfrm>
            <a:off x="5147787" y="4942685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1,3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9,2 млн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184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80,3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cxnSp>
        <p:nvCxnSpPr>
          <p:cNvPr id="123" name="Прямая соединительная линия 122">
            <a:extLst>
              <a:ext uri="{FF2B5EF4-FFF2-40B4-BE49-F238E27FC236}">
                <a16:creationId xmlns:a16="http://schemas.microsoft.com/office/drawing/2014/main" id="{31FCB615-6C5A-44A4-A7BB-FB8B42789CB4}"/>
              </a:ext>
            </a:extLst>
          </p:cNvPr>
          <p:cNvCxnSpPr>
            <a:cxnSpLocks/>
            <a:endCxn id="121" idx="1"/>
          </p:cNvCxnSpPr>
          <p:nvPr/>
        </p:nvCxnSpPr>
        <p:spPr>
          <a:xfrm>
            <a:off x="4125542" y="5466881"/>
            <a:ext cx="647906" cy="1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384B4294-BCFF-4373-8AA9-0F2424302361}"/>
              </a:ext>
            </a:extLst>
          </p:cNvPr>
          <p:cNvSpPr txBox="1"/>
          <p:nvPr/>
        </p:nvSpPr>
        <p:spPr>
          <a:xfrm>
            <a:off x="11716691" y="6320680"/>
            <a:ext cx="35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6CDB23DF-C745-4015-A996-098088820BEE}"/>
              </a:ext>
            </a:extLst>
          </p:cNvPr>
          <p:cNvSpPr/>
          <p:nvPr/>
        </p:nvSpPr>
        <p:spPr>
          <a:xfrm>
            <a:off x="6265199" y="4467593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25,7 трлн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78049831-9CE0-40BD-9E10-2350F7442B65}"/>
              </a:ext>
            </a:extLst>
          </p:cNvPr>
          <p:cNvSpPr/>
          <p:nvPr/>
        </p:nvSpPr>
        <p:spPr>
          <a:xfrm>
            <a:off x="1717769" y="1374753"/>
            <a:ext cx="9851080" cy="10222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507A21AC-F5CD-47C8-B36C-94594A54F74F}"/>
              </a:ext>
            </a:extLst>
          </p:cNvPr>
          <p:cNvSpPr>
            <a:spLocks noChangeAspect="1"/>
          </p:cNvSpPr>
          <p:nvPr/>
        </p:nvSpPr>
        <p:spPr>
          <a:xfrm>
            <a:off x="1272357" y="1373177"/>
            <a:ext cx="1035289" cy="103555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BF3616C7-084D-4381-B59A-7A2D6343F14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0640" y="1496529"/>
            <a:ext cx="778722" cy="778722"/>
          </a:xfrm>
          <a:prstGeom prst="rect">
            <a:avLst/>
          </a:prstGeom>
        </p:spPr>
      </p:pic>
      <p:sp>
        <p:nvSpPr>
          <p:cNvPr id="40" name="Заголовок 1">
            <a:extLst>
              <a:ext uri="{FF2B5EF4-FFF2-40B4-BE49-F238E27FC236}">
                <a16:creationId xmlns:a16="http://schemas.microsoft.com/office/drawing/2014/main" id="{1E70F924-392D-4023-9709-54248916548C}"/>
              </a:ext>
            </a:extLst>
          </p:cNvPr>
          <p:cNvSpPr txBox="1">
            <a:spLocks/>
          </p:cNvSpPr>
          <p:nvPr/>
        </p:nvSpPr>
        <p:spPr>
          <a:xfrm>
            <a:off x="2435929" y="1591954"/>
            <a:ext cx="9132920" cy="5784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понять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масштабность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выделенных средств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8BBE8BD5-2E20-424C-BB64-E28618333E2A}"/>
              </a:ext>
            </a:extLst>
          </p:cNvPr>
          <p:cNvSpPr/>
          <p:nvPr/>
        </p:nvSpPr>
        <p:spPr>
          <a:xfrm>
            <a:off x="1717769" y="2816631"/>
            <a:ext cx="9851080" cy="10222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0A7022A6-D0D0-4F77-9860-5FD2B0ECBC0E}"/>
              </a:ext>
            </a:extLst>
          </p:cNvPr>
          <p:cNvSpPr>
            <a:spLocks noChangeAspect="1"/>
          </p:cNvSpPr>
          <p:nvPr/>
        </p:nvSpPr>
        <p:spPr>
          <a:xfrm>
            <a:off x="1272357" y="2815055"/>
            <a:ext cx="1035289" cy="103555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2745BA0B-6D07-423C-B2A8-52D354374B90}"/>
              </a:ext>
            </a:extLst>
          </p:cNvPr>
          <p:cNvSpPr txBox="1">
            <a:spLocks/>
          </p:cNvSpPr>
          <p:nvPr/>
        </p:nvSpPr>
        <p:spPr>
          <a:xfrm>
            <a:off x="2435928" y="3033832"/>
            <a:ext cx="8912791" cy="5784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этого в презентации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денежные средства представлены в более ощутимых величинах </a:t>
            </a:r>
          </a:p>
        </p:txBody>
      </p:sp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B722FC5D-A8B4-4805-8B4C-45941E53124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696" y="2948763"/>
            <a:ext cx="748609" cy="74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017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2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EED53F24-D1DD-4B46-B7E9-B4EC4DDE7850}"/>
              </a:ext>
            </a:extLst>
          </p:cNvPr>
          <p:cNvSpPr/>
          <p:nvPr/>
        </p:nvSpPr>
        <p:spPr>
          <a:xfrm>
            <a:off x="1762292" y="2085419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Расходы на Национальные проекты в 2018-2024 гг.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AEED773-3C0A-4899-8E43-044D2AC84071}"/>
              </a:ext>
            </a:extLst>
          </p:cNvPr>
          <p:cNvCxnSpPr>
            <a:stCxn id="65" idx="4"/>
          </p:cNvCxnSpPr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7DF96179-E11E-44FC-881F-DF37F31EED6A}"/>
              </a:ext>
            </a:extLst>
          </p:cNvPr>
          <p:cNvSpPr>
            <a:spLocks noChangeAspect="1"/>
          </p:cNvSpPr>
          <p:nvPr/>
        </p:nvSpPr>
        <p:spPr>
          <a:xfrm>
            <a:off x="639380" y="21595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A822839-07A8-4088-AAB2-1AE74CEC07F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A8DD7E2-B7AF-4932-A2F6-85CEA9D22338}"/>
              </a:ext>
            </a:extLst>
          </p:cNvPr>
          <p:cNvCxnSpPr>
            <a:cxnSpLocks/>
            <a:stCxn id="43" idx="6"/>
            <a:endCxn id="46" idx="1"/>
          </p:cNvCxnSpPr>
          <p:nvPr/>
        </p:nvCxnSpPr>
        <p:spPr>
          <a:xfrm flipV="1">
            <a:off x="1387988" y="2533888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93EEBABB-C59D-4F0F-A0A4-813C330FBF6F}"/>
              </a:ext>
            </a:extLst>
          </p:cNvPr>
          <p:cNvSpPr/>
          <p:nvPr/>
        </p:nvSpPr>
        <p:spPr>
          <a:xfrm>
            <a:off x="5788977" y="2085420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7D6B4E32-89C1-40A3-85AF-26F45C72E4A2}"/>
              </a:ext>
            </a:extLst>
          </p:cNvPr>
          <p:cNvCxnSpPr>
            <a:cxnSpLocks/>
          </p:cNvCxnSpPr>
          <p:nvPr/>
        </p:nvCxnSpPr>
        <p:spPr>
          <a:xfrm>
            <a:off x="5040350" y="2550757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A45A6AED-001E-46DC-94F4-6F3B60D6DFF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740673" y="2295141"/>
            <a:ext cx="531703" cy="511232"/>
          </a:xfrm>
          <a:prstGeom prst="rect">
            <a:avLst/>
          </a:prstGeom>
          <a:ln>
            <a:noFill/>
          </a:ln>
        </p:spPr>
      </p:pic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583D1D12-9E07-4019-ADFA-9EB2532A7503}"/>
              </a:ext>
            </a:extLst>
          </p:cNvPr>
          <p:cNvSpPr txBox="1">
            <a:spLocks/>
          </p:cNvSpPr>
          <p:nvPr/>
        </p:nvSpPr>
        <p:spPr>
          <a:xfrm>
            <a:off x="1762291" y="2085419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Здравоохранение</a:t>
            </a:r>
          </a:p>
        </p:txBody>
      </p:sp>
      <p:sp>
        <p:nvSpPr>
          <p:cNvPr id="57" name="Заголовок 1">
            <a:extLst>
              <a:ext uri="{FF2B5EF4-FFF2-40B4-BE49-F238E27FC236}">
                <a16:creationId xmlns:a16="http://schemas.microsoft.com/office/drawing/2014/main" id="{637EBC9F-C756-4CF7-B379-145E4A7D4398}"/>
              </a:ext>
            </a:extLst>
          </p:cNvPr>
          <p:cNvSpPr txBox="1">
            <a:spLocks/>
          </p:cNvSpPr>
          <p:nvPr/>
        </p:nvSpPr>
        <p:spPr>
          <a:xfrm>
            <a:off x="5788976" y="2060788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86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620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123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5,4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EE4BC492-4223-403C-B7B6-7C48A7ABFE49}"/>
              </a:ext>
            </a:extLst>
          </p:cNvPr>
          <p:cNvSpPr/>
          <p:nvPr/>
        </p:nvSpPr>
        <p:spPr>
          <a:xfrm>
            <a:off x="1762273" y="4018643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31207A21-C87F-4EC9-A33D-36174895A315}"/>
              </a:ext>
            </a:extLst>
          </p:cNvPr>
          <p:cNvSpPr>
            <a:spLocks noChangeAspect="1"/>
          </p:cNvSpPr>
          <p:nvPr/>
        </p:nvSpPr>
        <p:spPr>
          <a:xfrm>
            <a:off x="639361" y="4092737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EED3BA33-2ED8-4C9E-A16A-55A319D1F5B4}"/>
              </a:ext>
            </a:extLst>
          </p:cNvPr>
          <p:cNvCxnSpPr>
            <a:cxnSpLocks/>
            <a:stCxn id="87" idx="6"/>
            <a:endCxn id="86" idx="1"/>
          </p:cNvCxnSpPr>
          <p:nvPr/>
        </p:nvCxnSpPr>
        <p:spPr>
          <a:xfrm flipV="1">
            <a:off x="1387969" y="4467112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B34A060F-8E98-47B2-82AE-B3FACD2614B4}"/>
              </a:ext>
            </a:extLst>
          </p:cNvPr>
          <p:cNvSpPr/>
          <p:nvPr/>
        </p:nvSpPr>
        <p:spPr>
          <a:xfrm>
            <a:off x="5788958" y="4018644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AFC76954-AFC3-45AD-97E8-4215930EA0B4}"/>
              </a:ext>
            </a:extLst>
          </p:cNvPr>
          <p:cNvCxnSpPr>
            <a:cxnSpLocks/>
          </p:cNvCxnSpPr>
          <p:nvPr/>
        </p:nvCxnSpPr>
        <p:spPr>
          <a:xfrm>
            <a:off x="5037578" y="4467086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Заголовок 1">
            <a:extLst>
              <a:ext uri="{FF2B5EF4-FFF2-40B4-BE49-F238E27FC236}">
                <a16:creationId xmlns:a16="http://schemas.microsoft.com/office/drawing/2014/main" id="{A5D02CDA-C885-403F-B8A8-897B1C246E5C}"/>
              </a:ext>
            </a:extLst>
          </p:cNvPr>
          <p:cNvSpPr txBox="1">
            <a:spLocks/>
          </p:cNvSpPr>
          <p:nvPr/>
        </p:nvSpPr>
        <p:spPr>
          <a:xfrm>
            <a:off x="1762272" y="4018643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Образование</a:t>
            </a:r>
          </a:p>
        </p:txBody>
      </p:sp>
      <p:sp>
        <p:nvSpPr>
          <p:cNvPr id="93" name="Заголовок 1">
            <a:extLst>
              <a:ext uri="{FF2B5EF4-FFF2-40B4-BE49-F238E27FC236}">
                <a16:creationId xmlns:a16="http://schemas.microsoft.com/office/drawing/2014/main" id="{F23C8663-24F9-40E6-8FD2-566B230010D4}"/>
              </a:ext>
            </a:extLst>
          </p:cNvPr>
          <p:cNvSpPr txBox="1">
            <a:spLocks/>
          </p:cNvSpPr>
          <p:nvPr/>
        </p:nvSpPr>
        <p:spPr>
          <a:xfrm>
            <a:off x="5788957" y="3994012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280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5,6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2,5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pic>
        <p:nvPicPr>
          <p:cNvPr id="124" name="Рисунок 123">
            <a:extLst>
              <a:ext uri="{FF2B5EF4-FFF2-40B4-BE49-F238E27FC236}">
                <a16:creationId xmlns:a16="http://schemas.microsoft.com/office/drawing/2014/main" id="{FF16AAE5-4CB2-4646-946C-3E08C46AFF28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49" y="4211470"/>
            <a:ext cx="511232" cy="511232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384B4294-BCFF-4373-8AA9-0F2424302361}"/>
              </a:ext>
            </a:extLst>
          </p:cNvPr>
          <p:cNvSpPr txBox="1"/>
          <p:nvPr/>
        </p:nvSpPr>
        <p:spPr>
          <a:xfrm>
            <a:off x="11716691" y="6320680"/>
            <a:ext cx="35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1EEC218B-798D-4A98-B23B-CC2679BEAEF7}"/>
              </a:ext>
            </a:extLst>
          </p:cNvPr>
          <p:cNvSpPr/>
          <p:nvPr/>
        </p:nvSpPr>
        <p:spPr>
          <a:xfrm>
            <a:off x="6903585" y="1589171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1 725,8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мдрд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071FAEF7-7A4A-40F4-B078-92558312B43D}"/>
              </a:ext>
            </a:extLst>
          </p:cNvPr>
          <p:cNvSpPr/>
          <p:nvPr/>
        </p:nvSpPr>
        <p:spPr>
          <a:xfrm>
            <a:off x="6903584" y="3514912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784,5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</p:spTree>
    <p:extLst>
      <p:ext uri="{BB962C8B-B14F-4D97-AF65-F5344CB8AC3E}">
        <p14:creationId xmlns:p14="http://schemas.microsoft.com/office/powerpoint/2010/main" val="2510144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5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EED53F24-D1DD-4B46-B7E9-B4EC4DDE7850}"/>
              </a:ext>
            </a:extLst>
          </p:cNvPr>
          <p:cNvSpPr/>
          <p:nvPr/>
        </p:nvSpPr>
        <p:spPr>
          <a:xfrm>
            <a:off x="1759482" y="3361456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Расходы на Национальные проекты в 2018-2024 гг.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AEED773-3C0A-4899-8E43-044D2AC84071}"/>
              </a:ext>
            </a:extLst>
          </p:cNvPr>
          <p:cNvCxnSpPr>
            <a:stCxn id="65" idx="4"/>
          </p:cNvCxnSpPr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7DF96179-E11E-44FC-881F-DF37F31EED6A}"/>
              </a:ext>
            </a:extLst>
          </p:cNvPr>
          <p:cNvSpPr>
            <a:spLocks noChangeAspect="1"/>
          </p:cNvSpPr>
          <p:nvPr/>
        </p:nvSpPr>
        <p:spPr>
          <a:xfrm>
            <a:off x="636570" y="3435550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A822839-07A8-4088-AAB2-1AE74CEC07F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A8DD7E2-B7AF-4932-A2F6-85CEA9D22338}"/>
              </a:ext>
            </a:extLst>
          </p:cNvPr>
          <p:cNvCxnSpPr>
            <a:cxnSpLocks/>
            <a:stCxn id="43" idx="6"/>
            <a:endCxn id="46" idx="1"/>
          </p:cNvCxnSpPr>
          <p:nvPr/>
        </p:nvCxnSpPr>
        <p:spPr>
          <a:xfrm flipV="1">
            <a:off x="1385178" y="3809925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93EEBABB-C59D-4F0F-A0A4-813C330FBF6F}"/>
              </a:ext>
            </a:extLst>
          </p:cNvPr>
          <p:cNvSpPr/>
          <p:nvPr/>
        </p:nvSpPr>
        <p:spPr>
          <a:xfrm>
            <a:off x="5786167" y="3361457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7D6B4E32-89C1-40A3-85AF-26F45C72E4A2}"/>
              </a:ext>
            </a:extLst>
          </p:cNvPr>
          <p:cNvCxnSpPr>
            <a:cxnSpLocks/>
          </p:cNvCxnSpPr>
          <p:nvPr/>
        </p:nvCxnSpPr>
        <p:spPr>
          <a:xfrm>
            <a:off x="5037540" y="3826794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583D1D12-9E07-4019-ADFA-9EB2532A7503}"/>
              </a:ext>
            </a:extLst>
          </p:cNvPr>
          <p:cNvSpPr txBox="1">
            <a:spLocks/>
          </p:cNvSpPr>
          <p:nvPr/>
        </p:nvSpPr>
        <p:spPr>
          <a:xfrm>
            <a:off x="1759481" y="3361456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Культура</a:t>
            </a:r>
          </a:p>
        </p:txBody>
      </p:sp>
      <p:sp>
        <p:nvSpPr>
          <p:cNvPr id="57" name="Заголовок 1">
            <a:extLst>
              <a:ext uri="{FF2B5EF4-FFF2-40B4-BE49-F238E27FC236}">
                <a16:creationId xmlns:a16="http://schemas.microsoft.com/office/drawing/2014/main" id="{637EBC9F-C756-4CF7-B379-145E4A7D4398}"/>
              </a:ext>
            </a:extLst>
          </p:cNvPr>
          <p:cNvSpPr txBox="1">
            <a:spLocks/>
          </p:cNvSpPr>
          <p:nvPr/>
        </p:nvSpPr>
        <p:spPr>
          <a:xfrm>
            <a:off x="5786166" y="3336825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5,7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40,5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811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355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EE4BC492-4223-403C-B7B6-7C48A7ABFE49}"/>
              </a:ext>
            </a:extLst>
          </p:cNvPr>
          <p:cNvSpPr/>
          <p:nvPr/>
        </p:nvSpPr>
        <p:spPr>
          <a:xfrm>
            <a:off x="1762254" y="5166802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31207A21-C87F-4EC9-A33D-36174895A315}"/>
              </a:ext>
            </a:extLst>
          </p:cNvPr>
          <p:cNvSpPr>
            <a:spLocks noChangeAspect="1"/>
          </p:cNvSpPr>
          <p:nvPr/>
        </p:nvSpPr>
        <p:spPr>
          <a:xfrm>
            <a:off x="639342" y="5240896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EED3BA33-2ED8-4C9E-A16A-55A319D1F5B4}"/>
              </a:ext>
            </a:extLst>
          </p:cNvPr>
          <p:cNvCxnSpPr>
            <a:cxnSpLocks/>
            <a:stCxn id="87" idx="6"/>
            <a:endCxn id="86" idx="1"/>
          </p:cNvCxnSpPr>
          <p:nvPr/>
        </p:nvCxnSpPr>
        <p:spPr>
          <a:xfrm flipV="1">
            <a:off x="1387950" y="5615271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B34A060F-8E98-47B2-82AE-B3FACD2614B4}"/>
              </a:ext>
            </a:extLst>
          </p:cNvPr>
          <p:cNvSpPr/>
          <p:nvPr/>
        </p:nvSpPr>
        <p:spPr>
          <a:xfrm>
            <a:off x="5788939" y="5166803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AFC76954-AFC3-45AD-97E8-4215930EA0B4}"/>
              </a:ext>
            </a:extLst>
          </p:cNvPr>
          <p:cNvCxnSpPr>
            <a:cxnSpLocks/>
          </p:cNvCxnSpPr>
          <p:nvPr/>
        </p:nvCxnSpPr>
        <p:spPr>
          <a:xfrm>
            <a:off x="5037559" y="5615245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Заголовок 1">
            <a:extLst>
              <a:ext uri="{FF2B5EF4-FFF2-40B4-BE49-F238E27FC236}">
                <a16:creationId xmlns:a16="http://schemas.microsoft.com/office/drawing/2014/main" id="{A5D02CDA-C885-403F-B8A8-897B1C246E5C}"/>
              </a:ext>
            </a:extLst>
          </p:cNvPr>
          <p:cNvSpPr txBox="1">
            <a:spLocks/>
          </p:cNvSpPr>
          <p:nvPr/>
        </p:nvSpPr>
        <p:spPr>
          <a:xfrm>
            <a:off x="1762253" y="5166802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Безопасные и качественные автомобильные дороги</a:t>
            </a:r>
          </a:p>
        </p:txBody>
      </p:sp>
      <p:sp>
        <p:nvSpPr>
          <p:cNvPr id="93" name="Заголовок 1">
            <a:extLst>
              <a:ext uri="{FF2B5EF4-FFF2-40B4-BE49-F238E27FC236}">
                <a16:creationId xmlns:a16="http://schemas.microsoft.com/office/drawing/2014/main" id="{F23C8663-24F9-40E6-8FD2-566B230010D4}"/>
              </a:ext>
            </a:extLst>
          </p:cNvPr>
          <p:cNvSpPr txBox="1">
            <a:spLocks/>
          </p:cNvSpPr>
          <p:nvPr/>
        </p:nvSpPr>
        <p:spPr>
          <a:xfrm>
            <a:off x="5788938" y="5142171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240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1,7 млн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34,1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5BB28F6-BEA1-4404-80DE-C103E6BB363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780" y="3518174"/>
            <a:ext cx="498190" cy="49819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EB61EE-0334-4FC3-B75A-0165E087509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97" y="5284157"/>
            <a:ext cx="558270" cy="55827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DEF3941-5A23-40F6-B12D-F7F23047EA44}"/>
              </a:ext>
            </a:extLst>
          </p:cNvPr>
          <p:cNvSpPr txBox="1"/>
          <p:nvPr/>
        </p:nvSpPr>
        <p:spPr>
          <a:xfrm>
            <a:off x="11716691" y="6320680"/>
            <a:ext cx="35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32B48F44-2ECB-4E81-948F-9CC1094C456F}"/>
              </a:ext>
            </a:extLst>
          </p:cNvPr>
          <p:cNvSpPr/>
          <p:nvPr/>
        </p:nvSpPr>
        <p:spPr>
          <a:xfrm>
            <a:off x="1759462" y="1649793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>
            <a:extLst>
              <a:ext uri="{FF2B5EF4-FFF2-40B4-BE49-F238E27FC236}">
                <a16:creationId xmlns:a16="http://schemas.microsoft.com/office/drawing/2014/main" id="{4B4A0CED-5191-4D7B-93AD-80AA145C564F}"/>
              </a:ext>
            </a:extLst>
          </p:cNvPr>
          <p:cNvSpPr>
            <a:spLocks noChangeAspect="1"/>
          </p:cNvSpPr>
          <p:nvPr/>
        </p:nvSpPr>
        <p:spPr>
          <a:xfrm>
            <a:off x="636550" y="1723887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345D6C60-B71A-49AC-B1C6-B449CD214D36}"/>
              </a:ext>
            </a:extLst>
          </p:cNvPr>
          <p:cNvCxnSpPr>
            <a:cxnSpLocks/>
            <a:stCxn id="51" idx="6"/>
            <a:endCxn id="48" idx="1"/>
          </p:cNvCxnSpPr>
          <p:nvPr/>
        </p:nvCxnSpPr>
        <p:spPr>
          <a:xfrm flipV="1">
            <a:off x="1385158" y="2098262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EF8224A5-3F9F-44EC-B199-7238BC9938C9}"/>
              </a:ext>
            </a:extLst>
          </p:cNvPr>
          <p:cNvSpPr/>
          <p:nvPr/>
        </p:nvSpPr>
        <p:spPr>
          <a:xfrm>
            <a:off x="5786147" y="1649794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0D8EA318-DD83-49F1-95DD-C891EF9A82C0}"/>
              </a:ext>
            </a:extLst>
          </p:cNvPr>
          <p:cNvCxnSpPr>
            <a:cxnSpLocks/>
          </p:cNvCxnSpPr>
          <p:nvPr/>
        </p:nvCxnSpPr>
        <p:spPr>
          <a:xfrm>
            <a:off x="5037520" y="2115131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2BF9A148-CEB5-4C18-B42A-5BB914225FC5}"/>
              </a:ext>
            </a:extLst>
          </p:cNvPr>
          <p:cNvSpPr txBox="1">
            <a:spLocks/>
          </p:cNvSpPr>
          <p:nvPr/>
        </p:nvSpPr>
        <p:spPr>
          <a:xfrm>
            <a:off x="1759461" y="1649793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Демография</a:t>
            </a:r>
          </a:p>
        </p:txBody>
      </p:sp>
      <p:sp>
        <p:nvSpPr>
          <p:cNvPr id="59" name="Заголовок 1">
            <a:extLst>
              <a:ext uri="{FF2B5EF4-FFF2-40B4-BE49-F238E27FC236}">
                <a16:creationId xmlns:a16="http://schemas.microsoft.com/office/drawing/2014/main" id="{6CB7F3B8-EF5F-41EB-9808-E23545ECE45E}"/>
              </a:ext>
            </a:extLst>
          </p:cNvPr>
          <p:cNvSpPr txBox="1">
            <a:spLocks/>
          </p:cNvSpPr>
          <p:nvPr/>
        </p:nvSpPr>
        <p:spPr>
          <a:xfrm>
            <a:off x="5786146" y="1625162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155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1,1 млн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22,2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9,7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FF86936B-3A28-4079-9AFE-C32694E73BB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39" y="1825870"/>
            <a:ext cx="511231" cy="511231"/>
          </a:xfrm>
          <a:prstGeom prst="rect">
            <a:avLst/>
          </a:prstGeom>
        </p:spPr>
      </p:pic>
      <p:sp>
        <p:nvSpPr>
          <p:cNvPr id="62" name="Прямоугольник: скругленные углы 61">
            <a:extLst>
              <a:ext uri="{FF2B5EF4-FFF2-40B4-BE49-F238E27FC236}">
                <a16:creationId xmlns:a16="http://schemas.microsoft.com/office/drawing/2014/main" id="{5F2054D3-5E6A-4322-83C9-8A826F19323E}"/>
              </a:ext>
            </a:extLst>
          </p:cNvPr>
          <p:cNvSpPr/>
          <p:nvPr/>
        </p:nvSpPr>
        <p:spPr>
          <a:xfrm>
            <a:off x="6903558" y="4660733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4 779,7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EBDB62E1-AC00-4A35-AE74-F5D2CC0CFB6D}"/>
              </a:ext>
            </a:extLst>
          </p:cNvPr>
          <p:cNvSpPr/>
          <p:nvPr/>
        </p:nvSpPr>
        <p:spPr>
          <a:xfrm>
            <a:off x="6903557" y="2862306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113,5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DCC187C0-66A4-4B7F-A8E0-E1DE13D82460}"/>
              </a:ext>
            </a:extLst>
          </p:cNvPr>
          <p:cNvSpPr/>
          <p:nvPr/>
        </p:nvSpPr>
        <p:spPr>
          <a:xfrm>
            <a:off x="6903557" y="1150643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3 105,2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</p:spTree>
    <p:extLst>
      <p:ext uri="{BB962C8B-B14F-4D97-AF65-F5344CB8AC3E}">
        <p14:creationId xmlns:p14="http://schemas.microsoft.com/office/powerpoint/2010/main" val="3727012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8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EED53F24-D1DD-4B46-B7E9-B4EC4DDE7850}"/>
              </a:ext>
            </a:extLst>
          </p:cNvPr>
          <p:cNvSpPr/>
          <p:nvPr/>
        </p:nvSpPr>
        <p:spPr>
          <a:xfrm>
            <a:off x="1762273" y="5040370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Расходы на Национальные проекты в 2018-2024 гг.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AEED773-3C0A-4899-8E43-044D2AC84071}"/>
              </a:ext>
            </a:extLst>
          </p:cNvPr>
          <p:cNvCxnSpPr>
            <a:stCxn id="65" idx="4"/>
          </p:cNvCxnSpPr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7DF96179-E11E-44FC-881F-DF37F31EED6A}"/>
              </a:ext>
            </a:extLst>
          </p:cNvPr>
          <p:cNvSpPr>
            <a:spLocks noChangeAspect="1"/>
          </p:cNvSpPr>
          <p:nvPr/>
        </p:nvSpPr>
        <p:spPr>
          <a:xfrm>
            <a:off x="639361" y="5114464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A822839-07A8-4088-AAB2-1AE74CEC07F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A8DD7E2-B7AF-4932-A2F6-85CEA9D22338}"/>
              </a:ext>
            </a:extLst>
          </p:cNvPr>
          <p:cNvCxnSpPr>
            <a:cxnSpLocks/>
            <a:stCxn id="43" idx="6"/>
            <a:endCxn id="46" idx="1"/>
          </p:cNvCxnSpPr>
          <p:nvPr/>
        </p:nvCxnSpPr>
        <p:spPr>
          <a:xfrm flipV="1">
            <a:off x="1387969" y="5488839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93EEBABB-C59D-4F0F-A0A4-813C330FBF6F}"/>
              </a:ext>
            </a:extLst>
          </p:cNvPr>
          <p:cNvSpPr/>
          <p:nvPr/>
        </p:nvSpPr>
        <p:spPr>
          <a:xfrm>
            <a:off x="5788958" y="5040371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7D6B4E32-89C1-40A3-85AF-26F45C72E4A2}"/>
              </a:ext>
            </a:extLst>
          </p:cNvPr>
          <p:cNvCxnSpPr>
            <a:cxnSpLocks/>
          </p:cNvCxnSpPr>
          <p:nvPr/>
        </p:nvCxnSpPr>
        <p:spPr>
          <a:xfrm>
            <a:off x="5040331" y="5505708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583D1D12-9E07-4019-ADFA-9EB2532A7503}"/>
              </a:ext>
            </a:extLst>
          </p:cNvPr>
          <p:cNvSpPr txBox="1">
            <a:spLocks/>
          </p:cNvSpPr>
          <p:nvPr/>
        </p:nvSpPr>
        <p:spPr>
          <a:xfrm>
            <a:off x="1762272" y="5040370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Наука</a:t>
            </a:r>
          </a:p>
        </p:txBody>
      </p:sp>
      <p:sp>
        <p:nvSpPr>
          <p:cNvPr id="57" name="Заголовок 1">
            <a:extLst>
              <a:ext uri="{FF2B5EF4-FFF2-40B4-BE49-F238E27FC236}">
                <a16:creationId xmlns:a16="http://schemas.microsoft.com/office/drawing/2014/main" id="{637EBC9F-C756-4CF7-B379-145E4A7D4398}"/>
              </a:ext>
            </a:extLst>
          </p:cNvPr>
          <p:cNvSpPr txBox="1">
            <a:spLocks/>
          </p:cNvSpPr>
          <p:nvPr/>
        </p:nvSpPr>
        <p:spPr>
          <a:xfrm>
            <a:off x="5788957" y="5015739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32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227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4,5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160319-A238-410E-B6A0-39B5BF870C74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61" y="5183496"/>
            <a:ext cx="612996" cy="61299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E0915B50-E875-4EF7-8E4C-D4A98CD69555}"/>
              </a:ext>
            </a:extLst>
          </p:cNvPr>
          <p:cNvSpPr txBox="1"/>
          <p:nvPr/>
        </p:nvSpPr>
        <p:spPr>
          <a:xfrm>
            <a:off x="11716691" y="6320680"/>
            <a:ext cx="354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433CD443-DE86-4199-9B79-3D9ACB66BF82}"/>
              </a:ext>
            </a:extLst>
          </p:cNvPr>
          <p:cNvSpPr/>
          <p:nvPr/>
        </p:nvSpPr>
        <p:spPr>
          <a:xfrm>
            <a:off x="1762235" y="1504653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>
            <a:extLst>
              <a:ext uri="{FF2B5EF4-FFF2-40B4-BE49-F238E27FC236}">
                <a16:creationId xmlns:a16="http://schemas.microsoft.com/office/drawing/2014/main" id="{7D50E62D-8F34-4813-9CE0-67E9CDB825AF}"/>
              </a:ext>
            </a:extLst>
          </p:cNvPr>
          <p:cNvSpPr>
            <a:spLocks noChangeAspect="1"/>
          </p:cNvSpPr>
          <p:nvPr/>
        </p:nvSpPr>
        <p:spPr>
          <a:xfrm>
            <a:off x="639323" y="1578747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ED4342C3-1A85-427A-BE5E-C3E8278BFB6D}"/>
              </a:ext>
            </a:extLst>
          </p:cNvPr>
          <p:cNvCxnSpPr>
            <a:cxnSpLocks/>
            <a:stCxn id="48" idx="6"/>
            <a:endCxn id="47" idx="1"/>
          </p:cNvCxnSpPr>
          <p:nvPr/>
        </p:nvCxnSpPr>
        <p:spPr>
          <a:xfrm flipV="1">
            <a:off x="1387931" y="1953122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3A23965F-6523-49F9-902F-3430B203FF0A}"/>
              </a:ext>
            </a:extLst>
          </p:cNvPr>
          <p:cNvSpPr/>
          <p:nvPr/>
        </p:nvSpPr>
        <p:spPr>
          <a:xfrm>
            <a:off x="5788920" y="1504654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DB8922DE-6154-4663-8A6C-1B0E35AB0EA6}"/>
              </a:ext>
            </a:extLst>
          </p:cNvPr>
          <p:cNvCxnSpPr>
            <a:cxnSpLocks/>
          </p:cNvCxnSpPr>
          <p:nvPr/>
        </p:nvCxnSpPr>
        <p:spPr>
          <a:xfrm>
            <a:off x="5040293" y="1969991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Заголовок 1">
            <a:extLst>
              <a:ext uri="{FF2B5EF4-FFF2-40B4-BE49-F238E27FC236}">
                <a16:creationId xmlns:a16="http://schemas.microsoft.com/office/drawing/2014/main" id="{C9E81144-2CB3-4FED-AF5B-A2A480CA593E}"/>
              </a:ext>
            </a:extLst>
          </p:cNvPr>
          <p:cNvSpPr txBox="1">
            <a:spLocks/>
          </p:cNvSpPr>
          <p:nvPr/>
        </p:nvSpPr>
        <p:spPr>
          <a:xfrm>
            <a:off x="1762234" y="1504653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Жилье и городская среда</a:t>
            </a: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8B17B6A6-D710-42A2-AE48-59E5E22F6ED5}"/>
              </a:ext>
            </a:extLst>
          </p:cNvPr>
          <p:cNvSpPr txBox="1">
            <a:spLocks/>
          </p:cNvSpPr>
          <p:nvPr/>
        </p:nvSpPr>
        <p:spPr>
          <a:xfrm>
            <a:off x="5788919" y="1480022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53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381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7,6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3,3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214F5C99-E85F-4BDD-8552-B3E40BDA3C39}"/>
              </a:ext>
            </a:extLst>
          </p:cNvPr>
          <p:cNvSpPr/>
          <p:nvPr/>
        </p:nvSpPr>
        <p:spPr>
          <a:xfrm>
            <a:off x="1762216" y="3196842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>
            <a:extLst>
              <a:ext uri="{FF2B5EF4-FFF2-40B4-BE49-F238E27FC236}">
                <a16:creationId xmlns:a16="http://schemas.microsoft.com/office/drawing/2014/main" id="{FDA0FD11-EE75-43ED-9D37-AE97AB5F6604}"/>
              </a:ext>
            </a:extLst>
          </p:cNvPr>
          <p:cNvSpPr>
            <a:spLocks noChangeAspect="1"/>
          </p:cNvSpPr>
          <p:nvPr/>
        </p:nvSpPr>
        <p:spPr>
          <a:xfrm>
            <a:off x="639304" y="3270936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5F32F17C-F020-4F81-9296-CFF27B1F5D54}"/>
              </a:ext>
            </a:extLst>
          </p:cNvPr>
          <p:cNvCxnSpPr>
            <a:cxnSpLocks/>
            <a:stCxn id="61" idx="6"/>
            <a:endCxn id="59" idx="1"/>
          </p:cNvCxnSpPr>
          <p:nvPr/>
        </p:nvCxnSpPr>
        <p:spPr>
          <a:xfrm flipV="1">
            <a:off x="1387912" y="3645311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: скругленные углы 62">
            <a:extLst>
              <a:ext uri="{FF2B5EF4-FFF2-40B4-BE49-F238E27FC236}">
                <a16:creationId xmlns:a16="http://schemas.microsoft.com/office/drawing/2014/main" id="{013FD610-607A-4F68-9E9C-5614449F40A7}"/>
              </a:ext>
            </a:extLst>
          </p:cNvPr>
          <p:cNvSpPr/>
          <p:nvPr/>
        </p:nvSpPr>
        <p:spPr>
          <a:xfrm>
            <a:off x="5788901" y="3196843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EC27C12B-A4B7-47E2-A981-0AD859F13E3D}"/>
              </a:ext>
            </a:extLst>
          </p:cNvPr>
          <p:cNvCxnSpPr>
            <a:cxnSpLocks/>
          </p:cNvCxnSpPr>
          <p:nvPr/>
        </p:nvCxnSpPr>
        <p:spPr>
          <a:xfrm>
            <a:off x="5040274" y="3662180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Заголовок 1">
            <a:extLst>
              <a:ext uri="{FF2B5EF4-FFF2-40B4-BE49-F238E27FC236}">
                <a16:creationId xmlns:a16="http://schemas.microsoft.com/office/drawing/2014/main" id="{21112305-45AE-43F6-9A64-272CC70436E3}"/>
              </a:ext>
            </a:extLst>
          </p:cNvPr>
          <p:cNvSpPr txBox="1">
            <a:spLocks/>
          </p:cNvSpPr>
          <p:nvPr/>
        </p:nvSpPr>
        <p:spPr>
          <a:xfrm>
            <a:off x="1762215" y="3196842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Экология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156A5A08-A70E-4FF9-BF79-B5DADF6555B3}"/>
              </a:ext>
            </a:extLst>
          </p:cNvPr>
          <p:cNvSpPr txBox="1">
            <a:spLocks/>
          </p:cNvSpPr>
          <p:nvPr/>
        </p:nvSpPr>
        <p:spPr>
          <a:xfrm>
            <a:off x="5788900" y="3172211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1,4 млн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29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12,6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9D86A7B1-1811-455B-9488-30B1706F4EC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52" y="1673388"/>
            <a:ext cx="511232" cy="51123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7EBC382E-7A4C-4FFE-B9BF-ADEA331D088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05" y="3389694"/>
            <a:ext cx="511232" cy="511232"/>
          </a:xfrm>
          <a:prstGeom prst="rect">
            <a:avLst/>
          </a:prstGeom>
        </p:spPr>
      </p:pic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7933B269-195C-4A89-9397-7C1B2A178FC9}"/>
              </a:ext>
            </a:extLst>
          </p:cNvPr>
          <p:cNvSpPr/>
          <p:nvPr/>
        </p:nvSpPr>
        <p:spPr>
          <a:xfrm>
            <a:off x="6906312" y="4541220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636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059DF787-F118-45AE-BEDF-8A6DD9EE1FAB}"/>
              </a:ext>
            </a:extLst>
          </p:cNvPr>
          <p:cNvSpPr/>
          <p:nvPr/>
        </p:nvSpPr>
        <p:spPr>
          <a:xfrm>
            <a:off x="6906311" y="2694590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4 041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:a16="http://schemas.microsoft.com/office/drawing/2014/main" id="{DA1319A0-8C92-4BE9-B7C4-5736AF2F60C2}"/>
              </a:ext>
            </a:extLst>
          </p:cNvPr>
          <p:cNvSpPr/>
          <p:nvPr/>
        </p:nvSpPr>
        <p:spPr>
          <a:xfrm>
            <a:off x="6906310" y="1003296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1 066,2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</p:spTree>
    <p:extLst>
      <p:ext uri="{BB962C8B-B14F-4D97-AF65-F5344CB8AC3E}">
        <p14:creationId xmlns:p14="http://schemas.microsoft.com/office/powerpoint/2010/main" val="475086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9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Расходы на Национальные проекты в 2018-2024 гг.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AEED773-3C0A-4899-8E43-044D2AC84071}"/>
              </a:ext>
            </a:extLst>
          </p:cNvPr>
          <p:cNvCxnSpPr>
            <a:stCxn id="65" idx="4"/>
          </p:cNvCxnSpPr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A822839-07A8-4088-AAB2-1AE74CEC07F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EE4BC492-4223-403C-B7B6-7C48A7ABFE49}"/>
              </a:ext>
            </a:extLst>
          </p:cNvPr>
          <p:cNvSpPr/>
          <p:nvPr/>
        </p:nvSpPr>
        <p:spPr>
          <a:xfrm>
            <a:off x="1759482" y="1479795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31207A21-C87F-4EC9-A33D-36174895A315}"/>
              </a:ext>
            </a:extLst>
          </p:cNvPr>
          <p:cNvSpPr>
            <a:spLocks noChangeAspect="1"/>
          </p:cNvSpPr>
          <p:nvPr/>
        </p:nvSpPr>
        <p:spPr>
          <a:xfrm>
            <a:off x="636570" y="1553889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EED3BA33-2ED8-4C9E-A16A-55A319D1F5B4}"/>
              </a:ext>
            </a:extLst>
          </p:cNvPr>
          <p:cNvCxnSpPr>
            <a:cxnSpLocks/>
            <a:stCxn id="87" idx="6"/>
            <a:endCxn id="86" idx="1"/>
          </p:cNvCxnSpPr>
          <p:nvPr/>
        </p:nvCxnSpPr>
        <p:spPr>
          <a:xfrm flipV="1">
            <a:off x="1385178" y="1928264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B34A060F-8E98-47B2-82AE-B3FACD2614B4}"/>
              </a:ext>
            </a:extLst>
          </p:cNvPr>
          <p:cNvSpPr/>
          <p:nvPr/>
        </p:nvSpPr>
        <p:spPr>
          <a:xfrm>
            <a:off x="5786167" y="1479796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AFC76954-AFC3-45AD-97E8-4215930EA0B4}"/>
              </a:ext>
            </a:extLst>
          </p:cNvPr>
          <p:cNvCxnSpPr>
            <a:cxnSpLocks/>
          </p:cNvCxnSpPr>
          <p:nvPr/>
        </p:nvCxnSpPr>
        <p:spPr>
          <a:xfrm>
            <a:off x="5034787" y="1928238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Заголовок 1">
            <a:extLst>
              <a:ext uri="{FF2B5EF4-FFF2-40B4-BE49-F238E27FC236}">
                <a16:creationId xmlns:a16="http://schemas.microsoft.com/office/drawing/2014/main" id="{A5D02CDA-C885-403F-B8A8-897B1C246E5C}"/>
              </a:ext>
            </a:extLst>
          </p:cNvPr>
          <p:cNvSpPr txBox="1">
            <a:spLocks/>
          </p:cNvSpPr>
          <p:nvPr/>
        </p:nvSpPr>
        <p:spPr>
          <a:xfrm>
            <a:off x="1759481" y="1479795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Малое и среднее предпринимательство…</a:t>
            </a:r>
          </a:p>
        </p:txBody>
      </p:sp>
      <p:sp>
        <p:nvSpPr>
          <p:cNvPr id="93" name="Заголовок 1">
            <a:extLst>
              <a:ext uri="{FF2B5EF4-FFF2-40B4-BE49-F238E27FC236}">
                <a16:creationId xmlns:a16="http://schemas.microsoft.com/office/drawing/2014/main" id="{F23C8663-24F9-40E6-8FD2-566B230010D4}"/>
              </a:ext>
            </a:extLst>
          </p:cNvPr>
          <p:cNvSpPr txBox="1">
            <a:spLocks/>
          </p:cNvSpPr>
          <p:nvPr/>
        </p:nvSpPr>
        <p:spPr>
          <a:xfrm>
            <a:off x="5786166" y="1455164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172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3,4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1,5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sp>
        <p:nvSpPr>
          <p:cNvPr id="102" name="Прямоугольник: скругленные углы 101">
            <a:extLst>
              <a:ext uri="{FF2B5EF4-FFF2-40B4-BE49-F238E27FC236}">
                <a16:creationId xmlns:a16="http://schemas.microsoft.com/office/drawing/2014/main" id="{EA51D59C-F363-4AC3-A45B-6DA7ED5671BF}"/>
              </a:ext>
            </a:extLst>
          </p:cNvPr>
          <p:cNvSpPr/>
          <p:nvPr/>
        </p:nvSpPr>
        <p:spPr>
          <a:xfrm>
            <a:off x="1756691" y="3284157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Овал 102">
            <a:extLst>
              <a:ext uri="{FF2B5EF4-FFF2-40B4-BE49-F238E27FC236}">
                <a16:creationId xmlns:a16="http://schemas.microsoft.com/office/drawing/2014/main" id="{B10834E5-BBEC-441D-9E23-956AD33C3AC6}"/>
              </a:ext>
            </a:extLst>
          </p:cNvPr>
          <p:cNvSpPr>
            <a:spLocks noChangeAspect="1"/>
          </p:cNvSpPr>
          <p:nvPr/>
        </p:nvSpPr>
        <p:spPr>
          <a:xfrm>
            <a:off x="633779" y="3358251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4" name="Прямая соединительная линия 103">
            <a:extLst>
              <a:ext uri="{FF2B5EF4-FFF2-40B4-BE49-F238E27FC236}">
                <a16:creationId xmlns:a16="http://schemas.microsoft.com/office/drawing/2014/main" id="{E8B826FC-3F2A-4657-B42D-893D0956FAAA}"/>
              </a:ext>
            </a:extLst>
          </p:cNvPr>
          <p:cNvCxnSpPr>
            <a:cxnSpLocks/>
            <a:stCxn id="103" idx="6"/>
            <a:endCxn id="102" idx="1"/>
          </p:cNvCxnSpPr>
          <p:nvPr/>
        </p:nvCxnSpPr>
        <p:spPr>
          <a:xfrm flipV="1">
            <a:off x="1382387" y="3732626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Прямоугольник: скругленные углы 104">
            <a:extLst>
              <a:ext uri="{FF2B5EF4-FFF2-40B4-BE49-F238E27FC236}">
                <a16:creationId xmlns:a16="http://schemas.microsoft.com/office/drawing/2014/main" id="{6760F2CB-60D3-4FBD-98CF-841345BFA77B}"/>
              </a:ext>
            </a:extLst>
          </p:cNvPr>
          <p:cNvSpPr/>
          <p:nvPr/>
        </p:nvSpPr>
        <p:spPr>
          <a:xfrm>
            <a:off x="5783376" y="3284158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6" name="Прямая соединительная линия 105">
            <a:extLst>
              <a:ext uri="{FF2B5EF4-FFF2-40B4-BE49-F238E27FC236}">
                <a16:creationId xmlns:a16="http://schemas.microsoft.com/office/drawing/2014/main" id="{CA46F6ED-FD25-49CC-87CC-125843E5DF88}"/>
              </a:ext>
            </a:extLst>
          </p:cNvPr>
          <p:cNvCxnSpPr>
            <a:cxnSpLocks/>
          </p:cNvCxnSpPr>
          <p:nvPr/>
        </p:nvCxnSpPr>
        <p:spPr>
          <a:xfrm>
            <a:off x="5034749" y="3749495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Заголовок 1">
            <a:extLst>
              <a:ext uri="{FF2B5EF4-FFF2-40B4-BE49-F238E27FC236}">
                <a16:creationId xmlns:a16="http://schemas.microsoft.com/office/drawing/2014/main" id="{878F0120-E3F9-47AF-B6C7-77BF06C5DF65}"/>
              </a:ext>
            </a:extLst>
          </p:cNvPr>
          <p:cNvSpPr txBox="1">
            <a:spLocks/>
          </p:cNvSpPr>
          <p:nvPr/>
        </p:nvSpPr>
        <p:spPr>
          <a:xfrm>
            <a:off x="1756690" y="3284157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Цифровая экономика</a:t>
            </a:r>
          </a:p>
        </p:txBody>
      </p:sp>
      <p:sp>
        <p:nvSpPr>
          <p:cNvPr id="109" name="Заголовок 1">
            <a:extLst>
              <a:ext uri="{FF2B5EF4-FFF2-40B4-BE49-F238E27FC236}">
                <a16:creationId xmlns:a16="http://schemas.microsoft.com/office/drawing/2014/main" id="{B16A2806-D875-41A7-BB71-2B9BABB40614}"/>
              </a:ext>
            </a:extLst>
          </p:cNvPr>
          <p:cNvSpPr txBox="1">
            <a:spLocks/>
          </p:cNvSpPr>
          <p:nvPr/>
        </p:nvSpPr>
        <p:spPr>
          <a:xfrm>
            <a:off x="5783375" y="3259526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81,7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585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11,7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5,1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93C50F43-341D-4956-B9B8-D12AB4CCBA3C}"/>
              </a:ext>
            </a:extLst>
          </p:cNvPr>
          <p:cNvSpPr/>
          <p:nvPr/>
        </p:nvSpPr>
        <p:spPr>
          <a:xfrm>
            <a:off x="1756710" y="5155741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1046C81D-8619-4B68-ABCA-09024168A494}"/>
              </a:ext>
            </a:extLst>
          </p:cNvPr>
          <p:cNvSpPr>
            <a:spLocks noChangeAspect="1"/>
          </p:cNvSpPr>
          <p:nvPr/>
        </p:nvSpPr>
        <p:spPr>
          <a:xfrm>
            <a:off x="633798" y="5229835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9A7ACA3C-7B9D-4DDE-B56B-550AFFBD67C2}"/>
              </a:ext>
            </a:extLst>
          </p:cNvPr>
          <p:cNvCxnSpPr>
            <a:cxnSpLocks/>
            <a:stCxn id="36" idx="6"/>
            <a:endCxn id="35" idx="1"/>
          </p:cNvCxnSpPr>
          <p:nvPr/>
        </p:nvCxnSpPr>
        <p:spPr>
          <a:xfrm flipV="1">
            <a:off x="1382406" y="5604210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9852C186-BE2E-4DF5-AE1B-F2D3BD25EDE2}"/>
              </a:ext>
            </a:extLst>
          </p:cNvPr>
          <p:cNvSpPr/>
          <p:nvPr/>
        </p:nvSpPr>
        <p:spPr>
          <a:xfrm>
            <a:off x="5783395" y="5155742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7B0D31A1-4D41-402F-8653-BF581AA15E1E}"/>
              </a:ext>
            </a:extLst>
          </p:cNvPr>
          <p:cNvCxnSpPr>
            <a:cxnSpLocks/>
          </p:cNvCxnSpPr>
          <p:nvPr/>
        </p:nvCxnSpPr>
        <p:spPr>
          <a:xfrm>
            <a:off x="5034768" y="5621079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Заголовок 1">
            <a:extLst>
              <a:ext uri="{FF2B5EF4-FFF2-40B4-BE49-F238E27FC236}">
                <a16:creationId xmlns:a16="http://schemas.microsoft.com/office/drawing/2014/main" id="{F1D63837-EC5D-46EC-A3E4-FA5266F92554}"/>
              </a:ext>
            </a:extLst>
          </p:cNvPr>
          <p:cNvSpPr txBox="1">
            <a:spLocks/>
          </p:cNvSpPr>
          <p:nvPr/>
        </p:nvSpPr>
        <p:spPr>
          <a:xfrm>
            <a:off x="1756709" y="5155741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Производительность труда и поддержка занятости</a:t>
            </a:r>
          </a:p>
        </p:txBody>
      </p:sp>
      <p:sp>
        <p:nvSpPr>
          <p:cNvPr id="42" name="Заголовок 1">
            <a:extLst>
              <a:ext uri="{FF2B5EF4-FFF2-40B4-BE49-F238E27FC236}">
                <a16:creationId xmlns:a16="http://schemas.microsoft.com/office/drawing/2014/main" id="{7EC92595-1361-4C70-BDFF-2B14677B6BA8}"/>
              </a:ext>
            </a:extLst>
          </p:cNvPr>
          <p:cNvSpPr txBox="1">
            <a:spLocks/>
          </p:cNvSpPr>
          <p:nvPr/>
        </p:nvSpPr>
        <p:spPr>
          <a:xfrm>
            <a:off x="5783394" y="5131110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2,6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18,6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370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162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8998F58-239F-450F-8C1C-B3F662E7F2F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22" y="5291040"/>
            <a:ext cx="544776" cy="54477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2A6AB3-B39A-482E-AB9E-45F3752EDA4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25" y="1691386"/>
            <a:ext cx="506099" cy="5060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69CF736-41CB-42C1-9232-C9DFB30C5772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00" y="3450007"/>
            <a:ext cx="561381" cy="561381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E0915B50-E875-4EF7-8E4C-D4A98CD69555}"/>
              </a:ext>
            </a:extLst>
          </p:cNvPr>
          <p:cNvSpPr txBox="1"/>
          <p:nvPr/>
        </p:nvSpPr>
        <p:spPr>
          <a:xfrm>
            <a:off x="11651226" y="6320680"/>
            <a:ext cx="540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1F25B8D1-DF50-425A-B9D0-77255D88A0CE}"/>
              </a:ext>
            </a:extLst>
          </p:cNvPr>
          <p:cNvSpPr/>
          <p:nvPr/>
        </p:nvSpPr>
        <p:spPr>
          <a:xfrm>
            <a:off x="6900787" y="4650311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52,1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7753481D-174A-40B2-A4CA-632322AB355B}"/>
              </a:ext>
            </a:extLst>
          </p:cNvPr>
          <p:cNvSpPr/>
          <p:nvPr/>
        </p:nvSpPr>
        <p:spPr>
          <a:xfrm>
            <a:off x="6900786" y="2785021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1 634,9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83779110-CF19-4ABC-9349-CE00D450176C}"/>
              </a:ext>
            </a:extLst>
          </p:cNvPr>
          <p:cNvSpPr/>
          <p:nvPr/>
        </p:nvSpPr>
        <p:spPr>
          <a:xfrm>
            <a:off x="6900786" y="981802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481,5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</p:spTree>
    <p:extLst>
      <p:ext uri="{BB962C8B-B14F-4D97-AF65-F5344CB8AC3E}">
        <p14:creationId xmlns:p14="http://schemas.microsoft.com/office/powerpoint/2010/main" val="3091452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2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EED53F24-D1DD-4B46-B7E9-B4EC4DDE7850}"/>
              </a:ext>
            </a:extLst>
          </p:cNvPr>
          <p:cNvSpPr/>
          <p:nvPr/>
        </p:nvSpPr>
        <p:spPr>
          <a:xfrm>
            <a:off x="1756665" y="1687161"/>
            <a:ext cx="3278078" cy="89693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Расходы на Национальные проекты в 2018-2024 гг.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AEED773-3C0A-4899-8E43-044D2AC84071}"/>
              </a:ext>
            </a:extLst>
          </p:cNvPr>
          <p:cNvCxnSpPr>
            <a:stCxn id="65" idx="4"/>
          </p:cNvCxnSpPr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Овал 42">
            <a:extLst>
              <a:ext uri="{FF2B5EF4-FFF2-40B4-BE49-F238E27FC236}">
                <a16:creationId xmlns:a16="http://schemas.microsoft.com/office/drawing/2014/main" id="{7DF96179-E11E-44FC-881F-DF37F31EED6A}"/>
              </a:ext>
            </a:extLst>
          </p:cNvPr>
          <p:cNvSpPr>
            <a:spLocks noChangeAspect="1"/>
          </p:cNvSpPr>
          <p:nvPr/>
        </p:nvSpPr>
        <p:spPr>
          <a:xfrm>
            <a:off x="633753" y="1761255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A822839-07A8-4088-AAB2-1AE74CEC07F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A8DD7E2-B7AF-4932-A2F6-85CEA9D22338}"/>
              </a:ext>
            </a:extLst>
          </p:cNvPr>
          <p:cNvCxnSpPr>
            <a:cxnSpLocks/>
            <a:stCxn id="43" idx="6"/>
            <a:endCxn id="46" idx="1"/>
          </p:cNvCxnSpPr>
          <p:nvPr/>
        </p:nvCxnSpPr>
        <p:spPr>
          <a:xfrm flipV="1">
            <a:off x="1382361" y="2135630"/>
            <a:ext cx="374304" cy="2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93EEBABB-C59D-4F0F-A0A4-813C330FBF6F}"/>
              </a:ext>
            </a:extLst>
          </p:cNvPr>
          <p:cNvSpPr/>
          <p:nvPr/>
        </p:nvSpPr>
        <p:spPr>
          <a:xfrm>
            <a:off x="5783350" y="1687162"/>
            <a:ext cx="6109393" cy="92099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7D6B4E32-89C1-40A3-85AF-26F45C72E4A2}"/>
              </a:ext>
            </a:extLst>
          </p:cNvPr>
          <p:cNvCxnSpPr>
            <a:cxnSpLocks/>
          </p:cNvCxnSpPr>
          <p:nvPr/>
        </p:nvCxnSpPr>
        <p:spPr>
          <a:xfrm>
            <a:off x="5034723" y="2152499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583D1D12-9E07-4019-ADFA-9EB2532A7503}"/>
              </a:ext>
            </a:extLst>
          </p:cNvPr>
          <p:cNvSpPr txBox="1">
            <a:spLocks/>
          </p:cNvSpPr>
          <p:nvPr/>
        </p:nvSpPr>
        <p:spPr>
          <a:xfrm>
            <a:off x="1756664" y="1687161"/>
            <a:ext cx="3278078" cy="89693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Международная кооперация и экспорт</a:t>
            </a:r>
          </a:p>
        </p:txBody>
      </p:sp>
      <p:sp>
        <p:nvSpPr>
          <p:cNvPr id="57" name="Заголовок 1">
            <a:extLst>
              <a:ext uri="{FF2B5EF4-FFF2-40B4-BE49-F238E27FC236}">
                <a16:creationId xmlns:a16="http://schemas.microsoft.com/office/drawing/2014/main" id="{637EBC9F-C756-4CF7-B379-145E4A7D4398}"/>
              </a:ext>
            </a:extLst>
          </p:cNvPr>
          <p:cNvSpPr txBox="1">
            <a:spLocks/>
          </p:cNvSpPr>
          <p:nvPr/>
        </p:nvSpPr>
        <p:spPr>
          <a:xfrm>
            <a:off x="5783349" y="1662530"/>
            <a:ext cx="6109375" cy="96722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47,8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342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en-US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6,8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2,9 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EE4BC492-4223-403C-B7B6-7C48A7ABFE49}"/>
              </a:ext>
            </a:extLst>
          </p:cNvPr>
          <p:cNvSpPr/>
          <p:nvPr/>
        </p:nvSpPr>
        <p:spPr>
          <a:xfrm>
            <a:off x="1759436" y="3939876"/>
            <a:ext cx="3272506" cy="142271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31207A21-C87F-4EC9-A33D-36174895A315}"/>
              </a:ext>
            </a:extLst>
          </p:cNvPr>
          <p:cNvSpPr>
            <a:spLocks noChangeAspect="1"/>
          </p:cNvSpPr>
          <p:nvPr/>
        </p:nvSpPr>
        <p:spPr>
          <a:xfrm>
            <a:off x="636543" y="4269187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8" name="Прямая соединительная линия 87">
            <a:extLst>
              <a:ext uri="{FF2B5EF4-FFF2-40B4-BE49-F238E27FC236}">
                <a16:creationId xmlns:a16="http://schemas.microsoft.com/office/drawing/2014/main" id="{EED3BA33-2ED8-4C9E-A16A-55A319D1F5B4}"/>
              </a:ext>
            </a:extLst>
          </p:cNvPr>
          <p:cNvCxnSpPr>
            <a:cxnSpLocks/>
            <a:stCxn id="87" idx="6"/>
            <a:endCxn id="86" idx="1"/>
          </p:cNvCxnSpPr>
          <p:nvPr/>
        </p:nvCxnSpPr>
        <p:spPr>
          <a:xfrm>
            <a:off x="1385151" y="4643587"/>
            <a:ext cx="374285" cy="7645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B34A060F-8E98-47B2-82AE-B3FACD2614B4}"/>
              </a:ext>
            </a:extLst>
          </p:cNvPr>
          <p:cNvSpPr/>
          <p:nvPr/>
        </p:nvSpPr>
        <p:spPr>
          <a:xfrm>
            <a:off x="5786121" y="3939877"/>
            <a:ext cx="6109393" cy="1422710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0" name="Прямая соединительная линия 89">
            <a:extLst>
              <a:ext uri="{FF2B5EF4-FFF2-40B4-BE49-F238E27FC236}">
                <a16:creationId xmlns:a16="http://schemas.microsoft.com/office/drawing/2014/main" id="{AFC76954-AFC3-45AD-97E8-4215930EA0B4}"/>
              </a:ext>
            </a:extLst>
          </p:cNvPr>
          <p:cNvCxnSpPr>
            <a:cxnSpLocks/>
          </p:cNvCxnSpPr>
          <p:nvPr/>
        </p:nvCxnSpPr>
        <p:spPr>
          <a:xfrm>
            <a:off x="5031924" y="4643587"/>
            <a:ext cx="748607" cy="4158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Заголовок 1">
            <a:extLst>
              <a:ext uri="{FF2B5EF4-FFF2-40B4-BE49-F238E27FC236}">
                <a16:creationId xmlns:a16="http://schemas.microsoft.com/office/drawing/2014/main" id="{A5D02CDA-C885-403F-B8A8-897B1C246E5C}"/>
              </a:ext>
            </a:extLst>
          </p:cNvPr>
          <p:cNvSpPr txBox="1">
            <a:spLocks/>
          </p:cNvSpPr>
          <p:nvPr/>
        </p:nvSpPr>
        <p:spPr>
          <a:xfrm>
            <a:off x="1756664" y="3960879"/>
            <a:ext cx="3278078" cy="138010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Модернизация и расширение магистральной инфраструктуры</a:t>
            </a:r>
          </a:p>
        </p:txBody>
      </p:sp>
      <p:sp>
        <p:nvSpPr>
          <p:cNvPr id="93" name="Заголовок 1">
            <a:extLst>
              <a:ext uri="{FF2B5EF4-FFF2-40B4-BE49-F238E27FC236}">
                <a16:creationId xmlns:a16="http://schemas.microsoft.com/office/drawing/2014/main" id="{F23C8663-24F9-40E6-8FD2-566B230010D4}"/>
              </a:ext>
            </a:extLst>
          </p:cNvPr>
          <p:cNvSpPr txBox="1">
            <a:spLocks/>
          </p:cNvSpPr>
          <p:nvPr/>
        </p:nvSpPr>
        <p:spPr>
          <a:xfrm>
            <a:off x="5786120" y="3960879"/>
            <a:ext cx="6109375" cy="1447363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317 </a:t>
            </a:r>
            <a:r>
              <a:rPr lang="ru-RU" sz="18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тыс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Однушек в Москве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2,3 млн 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Lada Vesta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+</a:t>
            </a:r>
          </a:p>
          <a:p>
            <a:pPr algn="ctr"/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45,3 млн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Смартфонов +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19,8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млрд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Порций Оливье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7FCD9B-C516-41E9-A29C-E422FD760F7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21" y="1868162"/>
            <a:ext cx="568674" cy="56867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A02A5FC-5E42-42A8-AF92-7303865DD5C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596" y="4410237"/>
            <a:ext cx="516768" cy="516768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BCD293BB-BD14-46F5-92A1-0013D6195AD5}"/>
              </a:ext>
            </a:extLst>
          </p:cNvPr>
          <p:cNvSpPr txBox="1"/>
          <p:nvPr/>
        </p:nvSpPr>
        <p:spPr>
          <a:xfrm>
            <a:off x="11661058" y="6320680"/>
            <a:ext cx="530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B66DE0D4-A4D4-49D6-B7B2-8640396E3ABA}"/>
              </a:ext>
            </a:extLst>
          </p:cNvPr>
          <p:cNvSpPr/>
          <p:nvPr/>
        </p:nvSpPr>
        <p:spPr>
          <a:xfrm>
            <a:off x="6900761" y="3439784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6 348,1 млрд </a:t>
            </a:r>
            <a:r>
              <a:rPr lang="ru-RU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руб; Это:</a:t>
            </a:r>
            <a:endParaRPr lang="ru-RU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597EC715-FF2C-4F2F-B1DA-39BFE6D73764}"/>
              </a:ext>
            </a:extLst>
          </p:cNvPr>
          <p:cNvSpPr/>
          <p:nvPr/>
        </p:nvSpPr>
        <p:spPr>
          <a:xfrm>
            <a:off x="6900760" y="1186698"/>
            <a:ext cx="3874549" cy="500463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956,8 млрд 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Это:</a:t>
            </a:r>
          </a:p>
        </p:txBody>
      </p:sp>
    </p:spTree>
    <p:extLst>
      <p:ext uri="{BB962C8B-B14F-4D97-AF65-F5344CB8AC3E}">
        <p14:creationId xmlns:p14="http://schemas.microsoft.com/office/powerpoint/2010/main" val="366241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42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 Национального проекта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C5EE60-7E9F-4185-88E6-AAF86536F4E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DA7A52A6-6FC0-4D7E-BCF7-291394EE9762}"/>
              </a:ext>
            </a:extLst>
          </p:cNvPr>
          <p:cNvSpPr/>
          <p:nvPr/>
        </p:nvSpPr>
        <p:spPr>
          <a:xfrm>
            <a:off x="1390296" y="1535223"/>
            <a:ext cx="9412957" cy="74880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8AD887A7-3981-4918-8055-27D721463E7D}"/>
              </a:ext>
            </a:extLst>
          </p:cNvPr>
          <p:cNvSpPr txBox="1">
            <a:spLocks/>
          </p:cNvSpPr>
          <p:nvPr/>
        </p:nvSpPr>
        <p:spPr>
          <a:xfrm>
            <a:off x="1388744" y="1535223"/>
            <a:ext cx="9414509" cy="748801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Национальный проект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7F585D5A-F262-4DD7-82C6-5EFECBE65DFA}"/>
              </a:ext>
            </a:extLst>
          </p:cNvPr>
          <p:cNvSpPr/>
          <p:nvPr/>
        </p:nvSpPr>
        <p:spPr>
          <a:xfrm>
            <a:off x="1383055" y="3268333"/>
            <a:ext cx="9412957" cy="74880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Заголовок 1">
            <a:extLst>
              <a:ext uri="{FF2B5EF4-FFF2-40B4-BE49-F238E27FC236}">
                <a16:creationId xmlns:a16="http://schemas.microsoft.com/office/drawing/2014/main" id="{9CD29CB8-22BF-4215-90C8-7FF532693111}"/>
              </a:ext>
            </a:extLst>
          </p:cNvPr>
          <p:cNvSpPr txBox="1">
            <a:spLocks/>
          </p:cNvSpPr>
          <p:nvPr/>
        </p:nvSpPr>
        <p:spPr>
          <a:xfrm>
            <a:off x="1381503" y="3268333"/>
            <a:ext cx="9414509" cy="748801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Федеральный проект</a:t>
            </a:r>
          </a:p>
        </p:txBody>
      </p: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07EA7588-E676-433C-A0A3-FAD214C9CF31}"/>
              </a:ext>
            </a:extLst>
          </p:cNvPr>
          <p:cNvSpPr/>
          <p:nvPr/>
        </p:nvSpPr>
        <p:spPr>
          <a:xfrm>
            <a:off x="1389521" y="5001443"/>
            <a:ext cx="9412957" cy="748801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Заголовок 1">
            <a:extLst>
              <a:ext uri="{FF2B5EF4-FFF2-40B4-BE49-F238E27FC236}">
                <a16:creationId xmlns:a16="http://schemas.microsoft.com/office/drawing/2014/main" id="{F7F2484B-862D-472C-8532-AB8CA7BECE68}"/>
              </a:ext>
            </a:extLst>
          </p:cNvPr>
          <p:cNvSpPr txBox="1">
            <a:spLocks/>
          </p:cNvSpPr>
          <p:nvPr/>
        </p:nvSpPr>
        <p:spPr>
          <a:xfrm>
            <a:off x="1371036" y="5001443"/>
            <a:ext cx="9414509" cy="748801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Мероприятия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D2E580-0B82-43D8-9F65-C3C9570869AC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541F1669-21BE-4878-9D7D-7C6A11E85107}"/>
              </a:ext>
            </a:extLst>
          </p:cNvPr>
          <p:cNvCxnSpPr>
            <a:stCxn id="38" idx="2"/>
            <a:endCxn id="40" idx="0"/>
          </p:cNvCxnSpPr>
          <p:nvPr/>
        </p:nvCxnSpPr>
        <p:spPr>
          <a:xfrm flipH="1">
            <a:off x="6089534" y="2284024"/>
            <a:ext cx="6465" cy="984309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D8DE927C-14B7-45E0-97D9-FF4E2DE14FCB}"/>
              </a:ext>
            </a:extLst>
          </p:cNvPr>
          <p:cNvCxnSpPr/>
          <p:nvPr/>
        </p:nvCxnSpPr>
        <p:spPr>
          <a:xfrm flipH="1">
            <a:off x="6071825" y="4027876"/>
            <a:ext cx="6465" cy="984309"/>
          </a:xfrm>
          <a:prstGeom prst="straightConnector1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092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940420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67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Наиболее важные Национальные проекты для граждан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9C5EE60-7E9F-4185-88E6-AAF86536F4E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E9BB1FA5-1F62-461E-B4D9-11290999EF2A}"/>
              </a:ext>
            </a:extLst>
          </p:cNvPr>
          <p:cNvSpPr/>
          <p:nvPr/>
        </p:nvSpPr>
        <p:spPr>
          <a:xfrm>
            <a:off x="902853" y="1655478"/>
            <a:ext cx="5024184" cy="1147358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Овал 124">
            <a:extLst>
              <a:ext uri="{FF2B5EF4-FFF2-40B4-BE49-F238E27FC236}">
                <a16:creationId xmlns:a16="http://schemas.microsoft.com/office/drawing/2014/main" id="{825F3145-C170-4D53-9D94-C8ACEADE3A8B}"/>
              </a:ext>
            </a:extLst>
          </p:cNvPr>
          <p:cNvSpPr>
            <a:spLocks noChangeAspect="1"/>
          </p:cNvSpPr>
          <p:nvPr/>
        </p:nvSpPr>
        <p:spPr>
          <a:xfrm>
            <a:off x="586009" y="1649173"/>
            <a:ext cx="1161912" cy="11622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Заголовок 1">
            <a:extLst>
              <a:ext uri="{FF2B5EF4-FFF2-40B4-BE49-F238E27FC236}">
                <a16:creationId xmlns:a16="http://schemas.microsoft.com/office/drawing/2014/main" id="{B4D5EF3A-1EB0-4953-8091-5347D6DEBB23}"/>
              </a:ext>
            </a:extLst>
          </p:cNvPr>
          <p:cNvSpPr txBox="1">
            <a:spLocks/>
          </p:cNvSpPr>
          <p:nvPr/>
        </p:nvSpPr>
        <p:spPr>
          <a:xfrm>
            <a:off x="1219006" y="1677078"/>
            <a:ext cx="4708031" cy="11257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Здравоохранение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(Выбрало 71%)</a:t>
            </a:r>
          </a:p>
        </p:txBody>
      </p:sp>
      <p:sp>
        <p:nvSpPr>
          <p:cNvPr id="132" name="Прямоугольник: скругленные углы 131">
            <a:extLst>
              <a:ext uri="{FF2B5EF4-FFF2-40B4-BE49-F238E27FC236}">
                <a16:creationId xmlns:a16="http://schemas.microsoft.com/office/drawing/2014/main" id="{67BE9479-064E-4BED-A131-E35DEE9913E1}"/>
              </a:ext>
            </a:extLst>
          </p:cNvPr>
          <p:cNvSpPr/>
          <p:nvPr/>
        </p:nvSpPr>
        <p:spPr>
          <a:xfrm>
            <a:off x="902853" y="3156645"/>
            <a:ext cx="5024184" cy="1147358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Овал 132">
            <a:extLst>
              <a:ext uri="{FF2B5EF4-FFF2-40B4-BE49-F238E27FC236}">
                <a16:creationId xmlns:a16="http://schemas.microsoft.com/office/drawing/2014/main" id="{A0D01A00-373E-44BE-96BA-FC46CA4DD201}"/>
              </a:ext>
            </a:extLst>
          </p:cNvPr>
          <p:cNvSpPr>
            <a:spLocks noChangeAspect="1"/>
          </p:cNvSpPr>
          <p:nvPr/>
        </p:nvSpPr>
        <p:spPr>
          <a:xfrm>
            <a:off x="586009" y="3150340"/>
            <a:ext cx="1161912" cy="11622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Заголовок 1">
            <a:extLst>
              <a:ext uri="{FF2B5EF4-FFF2-40B4-BE49-F238E27FC236}">
                <a16:creationId xmlns:a16="http://schemas.microsoft.com/office/drawing/2014/main" id="{9612081B-0621-4B03-B8AC-07BCA78A339D}"/>
              </a:ext>
            </a:extLst>
          </p:cNvPr>
          <p:cNvSpPr txBox="1">
            <a:spLocks/>
          </p:cNvSpPr>
          <p:nvPr/>
        </p:nvSpPr>
        <p:spPr>
          <a:xfrm>
            <a:off x="1219006" y="3178245"/>
            <a:ext cx="4708031" cy="11257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Образование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(Выбрало 70%)</a:t>
            </a:r>
          </a:p>
        </p:txBody>
      </p:sp>
      <p:sp>
        <p:nvSpPr>
          <p:cNvPr id="135" name="Прямоугольник: скругленные углы 134">
            <a:extLst>
              <a:ext uri="{FF2B5EF4-FFF2-40B4-BE49-F238E27FC236}">
                <a16:creationId xmlns:a16="http://schemas.microsoft.com/office/drawing/2014/main" id="{E571486E-1360-43B9-8A65-08D47D46173A}"/>
              </a:ext>
            </a:extLst>
          </p:cNvPr>
          <p:cNvSpPr/>
          <p:nvPr/>
        </p:nvSpPr>
        <p:spPr>
          <a:xfrm>
            <a:off x="902852" y="4674364"/>
            <a:ext cx="5024184" cy="1147358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6" name="Овал 135">
            <a:extLst>
              <a:ext uri="{FF2B5EF4-FFF2-40B4-BE49-F238E27FC236}">
                <a16:creationId xmlns:a16="http://schemas.microsoft.com/office/drawing/2014/main" id="{C17B1286-B352-4C65-A890-461542FD5978}"/>
              </a:ext>
            </a:extLst>
          </p:cNvPr>
          <p:cNvSpPr>
            <a:spLocks noChangeAspect="1"/>
          </p:cNvSpPr>
          <p:nvPr/>
        </p:nvSpPr>
        <p:spPr>
          <a:xfrm>
            <a:off x="586008" y="4668059"/>
            <a:ext cx="1161912" cy="11622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Заголовок 1">
            <a:extLst>
              <a:ext uri="{FF2B5EF4-FFF2-40B4-BE49-F238E27FC236}">
                <a16:creationId xmlns:a16="http://schemas.microsoft.com/office/drawing/2014/main" id="{7CDB2DD8-F40C-4EDA-8882-4E03A521CAEA}"/>
              </a:ext>
            </a:extLst>
          </p:cNvPr>
          <p:cNvSpPr txBox="1">
            <a:spLocks/>
          </p:cNvSpPr>
          <p:nvPr/>
        </p:nvSpPr>
        <p:spPr>
          <a:xfrm>
            <a:off x="1219005" y="4695964"/>
            <a:ext cx="4708031" cy="11257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Демография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(Выбрало 67%)</a:t>
            </a:r>
          </a:p>
        </p:txBody>
      </p:sp>
      <p:sp>
        <p:nvSpPr>
          <p:cNvPr id="138" name="Прямоугольник: скругленные углы 137">
            <a:extLst>
              <a:ext uri="{FF2B5EF4-FFF2-40B4-BE49-F238E27FC236}">
                <a16:creationId xmlns:a16="http://schemas.microsoft.com/office/drawing/2014/main" id="{83BE9610-BAED-427A-BB12-35A7DD0D168E}"/>
              </a:ext>
            </a:extLst>
          </p:cNvPr>
          <p:cNvSpPr/>
          <p:nvPr/>
        </p:nvSpPr>
        <p:spPr>
          <a:xfrm>
            <a:off x="6560034" y="1655478"/>
            <a:ext cx="5024184" cy="1147358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9" name="Овал 138">
            <a:extLst>
              <a:ext uri="{FF2B5EF4-FFF2-40B4-BE49-F238E27FC236}">
                <a16:creationId xmlns:a16="http://schemas.microsoft.com/office/drawing/2014/main" id="{9BCFA080-C21E-42B2-8128-0FE40EFED487}"/>
              </a:ext>
            </a:extLst>
          </p:cNvPr>
          <p:cNvSpPr>
            <a:spLocks noChangeAspect="1"/>
          </p:cNvSpPr>
          <p:nvPr/>
        </p:nvSpPr>
        <p:spPr>
          <a:xfrm>
            <a:off x="6243190" y="1649173"/>
            <a:ext cx="1161912" cy="11622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Заголовок 1">
            <a:extLst>
              <a:ext uri="{FF2B5EF4-FFF2-40B4-BE49-F238E27FC236}">
                <a16:creationId xmlns:a16="http://schemas.microsoft.com/office/drawing/2014/main" id="{073F2628-8A0B-4176-AFD9-6C853D36267B}"/>
              </a:ext>
            </a:extLst>
          </p:cNvPr>
          <p:cNvSpPr txBox="1">
            <a:spLocks/>
          </p:cNvSpPr>
          <p:nvPr/>
        </p:nvSpPr>
        <p:spPr>
          <a:xfrm>
            <a:off x="7159925" y="1677078"/>
            <a:ext cx="4424293" cy="11257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Жилье и городская среда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(Выбрало 65%)</a:t>
            </a:r>
          </a:p>
        </p:txBody>
      </p:sp>
      <p:sp>
        <p:nvSpPr>
          <p:cNvPr id="141" name="Прямоугольник: скругленные углы 140">
            <a:extLst>
              <a:ext uri="{FF2B5EF4-FFF2-40B4-BE49-F238E27FC236}">
                <a16:creationId xmlns:a16="http://schemas.microsoft.com/office/drawing/2014/main" id="{E0A59B1B-B519-4B20-859A-772EA32FF9F8}"/>
              </a:ext>
            </a:extLst>
          </p:cNvPr>
          <p:cNvSpPr/>
          <p:nvPr/>
        </p:nvSpPr>
        <p:spPr>
          <a:xfrm>
            <a:off x="6560034" y="3156645"/>
            <a:ext cx="5024184" cy="1147358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2" name="Овал 141">
            <a:extLst>
              <a:ext uri="{FF2B5EF4-FFF2-40B4-BE49-F238E27FC236}">
                <a16:creationId xmlns:a16="http://schemas.microsoft.com/office/drawing/2014/main" id="{8F03551F-0CDC-4D95-ABF2-F0EAE1EC3CC3}"/>
              </a:ext>
            </a:extLst>
          </p:cNvPr>
          <p:cNvSpPr>
            <a:spLocks noChangeAspect="1"/>
          </p:cNvSpPr>
          <p:nvPr/>
        </p:nvSpPr>
        <p:spPr>
          <a:xfrm>
            <a:off x="6243190" y="3150340"/>
            <a:ext cx="1161912" cy="11622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3" name="Заголовок 1">
            <a:extLst>
              <a:ext uri="{FF2B5EF4-FFF2-40B4-BE49-F238E27FC236}">
                <a16:creationId xmlns:a16="http://schemas.microsoft.com/office/drawing/2014/main" id="{E916BB54-73C8-4F6E-8B17-4D44A9EB98FD}"/>
              </a:ext>
            </a:extLst>
          </p:cNvPr>
          <p:cNvSpPr txBox="1">
            <a:spLocks/>
          </p:cNvSpPr>
          <p:nvPr/>
        </p:nvSpPr>
        <p:spPr>
          <a:xfrm>
            <a:off x="7405101" y="3178245"/>
            <a:ext cx="4179117" cy="11257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Производительность труда и занятость населения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(Выбрало 65%)</a:t>
            </a:r>
          </a:p>
        </p:txBody>
      </p:sp>
      <p:sp>
        <p:nvSpPr>
          <p:cNvPr id="144" name="Прямоугольник: скругленные углы 143">
            <a:extLst>
              <a:ext uri="{FF2B5EF4-FFF2-40B4-BE49-F238E27FC236}">
                <a16:creationId xmlns:a16="http://schemas.microsoft.com/office/drawing/2014/main" id="{75B06D97-67CC-4F7D-A24A-84E1DD9B74A1}"/>
              </a:ext>
            </a:extLst>
          </p:cNvPr>
          <p:cNvSpPr/>
          <p:nvPr/>
        </p:nvSpPr>
        <p:spPr>
          <a:xfrm>
            <a:off x="6560033" y="4674364"/>
            <a:ext cx="5024184" cy="1147358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Овал 144">
            <a:extLst>
              <a:ext uri="{FF2B5EF4-FFF2-40B4-BE49-F238E27FC236}">
                <a16:creationId xmlns:a16="http://schemas.microsoft.com/office/drawing/2014/main" id="{3DEF4F9F-ECF7-4406-AC65-7EB2702BA4E9}"/>
              </a:ext>
            </a:extLst>
          </p:cNvPr>
          <p:cNvSpPr>
            <a:spLocks noChangeAspect="1"/>
          </p:cNvSpPr>
          <p:nvPr/>
        </p:nvSpPr>
        <p:spPr>
          <a:xfrm>
            <a:off x="6243189" y="4668059"/>
            <a:ext cx="1161912" cy="116221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6" name="Заголовок 1">
            <a:extLst>
              <a:ext uri="{FF2B5EF4-FFF2-40B4-BE49-F238E27FC236}">
                <a16:creationId xmlns:a16="http://schemas.microsoft.com/office/drawing/2014/main" id="{89832C59-CC77-4076-94C5-B1B57E2A5505}"/>
              </a:ext>
            </a:extLst>
          </p:cNvPr>
          <p:cNvSpPr txBox="1">
            <a:spLocks/>
          </p:cNvSpPr>
          <p:nvPr/>
        </p:nvSpPr>
        <p:spPr>
          <a:xfrm>
            <a:off x="6876186" y="4695964"/>
            <a:ext cx="4708031" cy="112575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Экология</a:t>
            </a:r>
          </a:p>
          <a:p>
            <a:pPr algn="ctr"/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(Выбрало 60%)</a:t>
            </a:r>
          </a:p>
        </p:txBody>
      </p:sp>
      <p:pic>
        <p:nvPicPr>
          <p:cNvPr id="147" name="Рисунок 146">
            <a:extLst>
              <a:ext uri="{FF2B5EF4-FFF2-40B4-BE49-F238E27FC236}">
                <a16:creationId xmlns:a16="http://schemas.microsoft.com/office/drawing/2014/main" id="{9352755F-F090-47E2-8BD8-B8B2B103AC7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694028" y="1803635"/>
            <a:ext cx="919307" cy="883913"/>
          </a:xfrm>
          <a:prstGeom prst="rect">
            <a:avLst/>
          </a:prstGeom>
          <a:ln>
            <a:noFill/>
          </a:ln>
        </p:spPr>
      </p:pic>
      <p:pic>
        <p:nvPicPr>
          <p:cNvPr id="148" name="Рисунок 147">
            <a:extLst>
              <a:ext uri="{FF2B5EF4-FFF2-40B4-BE49-F238E27FC236}">
                <a16:creationId xmlns:a16="http://schemas.microsoft.com/office/drawing/2014/main" id="{AF33139C-A731-427A-91E4-8E30A2DD6D5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87" y="3357006"/>
            <a:ext cx="766298" cy="766298"/>
          </a:xfrm>
          <a:prstGeom prst="rect">
            <a:avLst/>
          </a:prstGeom>
        </p:spPr>
      </p:pic>
      <p:pic>
        <p:nvPicPr>
          <p:cNvPr id="149" name="Рисунок 148">
            <a:extLst>
              <a:ext uri="{FF2B5EF4-FFF2-40B4-BE49-F238E27FC236}">
                <a16:creationId xmlns:a16="http://schemas.microsoft.com/office/drawing/2014/main" id="{BDA52B43-B493-4C2C-8A10-50BC139ECC8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194" y="4836634"/>
            <a:ext cx="779901" cy="779901"/>
          </a:xfrm>
          <a:prstGeom prst="rect">
            <a:avLst/>
          </a:prstGeom>
        </p:spPr>
      </p:pic>
      <p:pic>
        <p:nvPicPr>
          <p:cNvPr id="150" name="Рисунок 149">
            <a:extLst>
              <a:ext uri="{FF2B5EF4-FFF2-40B4-BE49-F238E27FC236}">
                <a16:creationId xmlns:a16="http://schemas.microsoft.com/office/drawing/2014/main" id="{56799F76-6AAD-47CC-A3C7-2359D3073CD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194" y="1820420"/>
            <a:ext cx="779901" cy="779901"/>
          </a:xfrm>
          <a:prstGeom prst="rect">
            <a:avLst/>
          </a:prstGeom>
        </p:spPr>
      </p:pic>
      <p:pic>
        <p:nvPicPr>
          <p:cNvPr id="151" name="Рисунок 150">
            <a:extLst>
              <a:ext uri="{FF2B5EF4-FFF2-40B4-BE49-F238E27FC236}">
                <a16:creationId xmlns:a16="http://schemas.microsoft.com/office/drawing/2014/main" id="{B69CFB0C-C63C-4C9C-93AE-537BC0BACEF9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87" y="4836634"/>
            <a:ext cx="782122" cy="782122"/>
          </a:xfrm>
          <a:prstGeom prst="rect">
            <a:avLst/>
          </a:prstGeom>
        </p:spPr>
      </p:pic>
      <p:pic>
        <p:nvPicPr>
          <p:cNvPr id="152" name="Рисунок 151">
            <a:extLst>
              <a:ext uri="{FF2B5EF4-FFF2-40B4-BE49-F238E27FC236}">
                <a16:creationId xmlns:a16="http://schemas.microsoft.com/office/drawing/2014/main" id="{89E3FCFA-218F-4878-A79D-628DB6580953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193" y="3261614"/>
            <a:ext cx="812485" cy="812485"/>
          </a:xfrm>
          <a:prstGeom prst="rect">
            <a:avLst/>
          </a:prstGeom>
        </p:spPr>
      </p:pic>
      <p:sp>
        <p:nvSpPr>
          <p:cNvPr id="153" name="Заголовок 1">
            <a:extLst>
              <a:ext uri="{FF2B5EF4-FFF2-40B4-BE49-F238E27FC236}">
                <a16:creationId xmlns:a16="http://schemas.microsoft.com/office/drawing/2014/main" id="{ABE3F3EB-EA37-4396-BD8D-2188942C9493}"/>
              </a:ext>
            </a:extLst>
          </p:cNvPr>
          <p:cNvSpPr txBox="1">
            <a:spLocks/>
          </p:cNvSpPr>
          <p:nvPr/>
        </p:nvSpPr>
        <p:spPr>
          <a:xfrm>
            <a:off x="1375529" y="856228"/>
            <a:ext cx="9780151" cy="705562"/>
          </a:xfrm>
          <a:prstGeom prst="rect">
            <a:avLst/>
          </a:prstGeom>
        </p:spPr>
        <p:txBody>
          <a:bodyPr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результатам </a:t>
            </a:r>
            <a:r>
              <a:rPr lang="ru-RU" sz="24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опроса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граждан, который </a:t>
            </a:r>
            <a:r>
              <a:rPr lang="ru-RU" sz="2400" b="1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был проведен авторами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/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(можно было выбрать до 6 вариантов ответа. Опрос прошло 147 человек)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E5F936-A0D0-46F4-837D-9B9C1B230E7B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8580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7484755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7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Здравоохранение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A3B00AC-0165-407F-8D91-CD609E43C9E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747813" y="471003"/>
            <a:ext cx="531703" cy="511232"/>
          </a:xfrm>
          <a:prstGeom prst="rect">
            <a:avLst/>
          </a:prstGeom>
          <a:ln>
            <a:noFill/>
          </a:ln>
        </p:spPr>
      </p:pic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8570FE0-02CD-4DFC-82D3-E8364B709319}"/>
              </a:ext>
            </a:extLst>
          </p:cNvPr>
          <p:cNvSpPr/>
          <p:nvPr/>
        </p:nvSpPr>
        <p:spPr>
          <a:xfrm>
            <a:off x="192203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537997A-6A3F-4F34-998E-0B5CB20D339E}"/>
              </a:ext>
            </a:extLst>
          </p:cNvPr>
          <p:cNvSpPr>
            <a:spLocks noChangeAspect="1"/>
          </p:cNvSpPr>
          <p:nvPr/>
        </p:nvSpPr>
        <p:spPr>
          <a:xfrm>
            <a:off x="161800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FC4CB5-EB2D-4EE9-BF05-1399FB68B8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974" b="98718" l="9859" r="88732">
                        <a14:foregroundMark x1="22535" y1="79487" x2="22535" y2="79487"/>
                        <a14:foregroundMark x1="73239" y1="88462" x2="73239" y2="88462"/>
                        <a14:foregroundMark x1="45070" y1="11538" x2="45070" y2="11538"/>
                        <a14:foregroundMark x1="43662" y1="98718" x2="43662" y2="98718"/>
                        <a14:foregroundMark x1="56338" y1="98718" x2="56338" y2="98718"/>
                        <a14:foregroundMark x1="87324" y1="82051" x2="87324" y2="82051"/>
                        <a14:foregroundMark x1="8451" y1="82051" x2="8451" y2="820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606" y="946356"/>
            <a:ext cx="676369" cy="743054"/>
          </a:xfrm>
          <a:prstGeom prst="rect">
            <a:avLst/>
          </a:prstGeom>
        </p:spPr>
      </p:pic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34A553B1-7A93-4C66-A549-95D0FD7270BD}"/>
              </a:ext>
            </a:extLst>
          </p:cNvPr>
          <p:cNvSpPr/>
          <p:nvPr/>
        </p:nvSpPr>
        <p:spPr>
          <a:xfrm>
            <a:off x="691135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EBB22652-01E2-4079-8066-42F54CB8BE26}"/>
              </a:ext>
            </a:extLst>
          </p:cNvPr>
          <p:cNvSpPr>
            <a:spLocks noChangeAspect="1"/>
          </p:cNvSpPr>
          <p:nvPr/>
        </p:nvSpPr>
        <p:spPr>
          <a:xfrm>
            <a:off x="660732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775931B1-057C-407D-B630-CB987D98A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5369892"/>
              </p:ext>
            </p:extLst>
          </p:nvPr>
        </p:nvGraphicFramePr>
        <p:xfrm>
          <a:off x="6409507" y="767481"/>
          <a:ext cx="1271558" cy="118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D7D8B667-4548-4518-8676-7CFB72B40823}"/>
              </a:ext>
            </a:extLst>
          </p:cNvPr>
          <p:cNvSpPr txBox="1">
            <a:spLocks/>
          </p:cNvSpPr>
          <p:nvPr/>
        </p:nvSpPr>
        <p:spPr>
          <a:xfrm>
            <a:off x="1922035" y="921679"/>
            <a:ext cx="4173965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В.И Скворцова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 здравоохранения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186805A8-CE87-4269-A4D7-26C511EBBEC9}"/>
              </a:ext>
            </a:extLst>
          </p:cNvPr>
          <p:cNvSpPr txBox="1">
            <a:spLocks/>
          </p:cNvSpPr>
          <p:nvPr/>
        </p:nvSpPr>
        <p:spPr>
          <a:xfrm>
            <a:off x="7285383" y="921678"/>
            <a:ext cx="3799936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7% от всех расходов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Национальные проекты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27D836-4BDD-4DC4-8F60-0B248A99B8DB}"/>
              </a:ext>
            </a:extLst>
          </p:cNvPr>
          <p:cNvSpPr txBox="1"/>
          <p:nvPr/>
        </p:nvSpPr>
        <p:spPr>
          <a:xfrm>
            <a:off x="1279516" y="2495324"/>
            <a:ext cx="47915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смертности трудоспособного населения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смертности от болезней системы кровообращения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смертности от злокачественных новообразований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младенческой смертности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количества медицинских кадров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C743973-18B6-499A-807C-3B213601F1C2}"/>
              </a:ext>
            </a:extLst>
          </p:cNvPr>
          <p:cNvSpPr txBox="1"/>
          <p:nvPr/>
        </p:nvSpPr>
        <p:spPr>
          <a:xfrm>
            <a:off x="6702800" y="2460829"/>
            <a:ext cx="47915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Охват всех граждан профилактическими мерами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оптимальной доступности для населения медицинских организаций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Сокращение временных издержек по медицинским услугам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качества медицинских услуг и увеличение их экспорта</a:t>
            </a: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AEED773-3C0A-4899-8E43-044D2AC84071}"/>
              </a:ext>
            </a:extLst>
          </p:cNvPr>
          <p:cNvCxnSpPr>
            <a:stCxn id="65" idx="4"/>
          </p:cNvCxnSpPr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3031F3F-E2A0-4E5A-8F0D-DC598F1E962A}"/>
              </a:ext>
            </a:extLst>
          </p:cNvPr>
          <p:cNvCxnSpPr>
            <a:cxnSpLocks/>
          </p:cNvCxnSpPr>
          <p:nvPr/>
        </p:nvCxnSpPr>
        <p:spPr>
          <a:xfrm rot="5400000" flipH="1">
            <a:off x="6233663" y="1011893"/>
            <a:ext cx="1" cy="1044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961CB0FA-7F27-4820-8B01-628AFFCE156B}"/>
              </a:ext>
            </a:extLst>
          </p:cNvPr>
          <p:cNvCxnSpPr/>
          <p:nvPr/>
        </p:nvCxnSpPr>
        <p:spPr>
          <a:xfrm flipH="1">
            <a:off x="6291255" y="2446971"/>
            <a:ext cx="1" cy="378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>
            <a:extLst>
              <a:ext uri="{FF2B5EF4-FFF2-40B4-BE49-F238E27FC236}">
                <a16:creationId xmlns:a16="http://schemas.microsoft.com/office/drawing/2014/main" id="{9B8B8757-4703-480D-815D-A083826AEF30}"/>
              </a:ext>
            </a:extLst>
          </p:cNvPr>
          <p:cNvSpPr>
            <a:spLocks noChangeAspect="1"/>
          </p:cNvSpPr>
          <p:nvPr/>
        </p:nvSpPr>
        <p:spPr>
          <a:xfrm>
            <a:off x="803706" y="2629370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Круг со стрелкой вправо">
            <a:extLst>
              <a:ext uri="{FF2B5EF4-FFF2-40B4-BE49-F238E27FC236}">
                <a16:creationId xmlns:a16="http://schemas.microsoft.com/office/drawing/2014/main" id="{5B82078F-6909-4425-B89B-0C2A66A4DF8A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16200000">
            <a:off x="747810" y="2573528"/>
            <a:ext cx="531701" cy="531701"/>
          </a:xfrm>
          <a:prstGeom prst="rect">
            <a:avLst/>
          </a:prstGeom>
        </p:spPr>
      </p:pic>
      <p:sp>
        <p:nvSpPr>
          <p:cNvPr id="62" name="Овал 61">
            <a:extLst>
              <a:ext uri="{FF2B5EF4-FFF2-40B4-BE49-F238E27FC236}">
                <a16:creationId xmlns:a16="http://schemas.microsoft.com/office/drawing/2014/main" id="{AB8A4E0A-ECE8-42C0-8882-4E9B7AE21514}"/>
              </a:ext>
            </a:extLst>
          </p:cNvPr>
          <p:cNvSpPr>
            <a:spLocks noChangeAspect="1"/>
          </p:cNvSpPr>
          <p:nvPr/>
        </p:nvSpPr>
        <p:spPr>
          <a:xfrm>
            <a:off x="803705" y="3442544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 descr="Круг со стрелкой вправо">
            <a:extLst>
              <a:ext uri="{FF2B5EF4-FFF2-40B4-BE49-F238E27FC236}">
                <a16:creationId xmlns:a16="http://schemas.microsoft.com/office/drawing/2014/main" id="{ABCEE5C2-F12E-4723-A339-6053DD74487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16200000">
            <a:off x="747809" y="3386702"/>
            <a:ext cx="531701" cy="531701"/>
          </a:xfrm>
          <a:prstGeom prst="rect">
            <a:avLst/>
          </a:prstGeom>
        </p:spPr>
      </p:pic>
      <p:sp>
        <p:nvSpPr>
          <p:cNvPr id="64" name="Овал 63">
            <a:extLst>
              <a:ext uri="{FF2B5EF4-FFF2-40B4-BE49-F238E27FC236}">
                <a16:creationId xmlns:a16="http://schemas.microsoft.com/office/drawing/2014/main" id="{010D6C25-EC03-4DE2-A44E-F2BA00CE3191}"/>
              </a:ext>
            </a:extLst>
          </p:cNvPr>
          <p:cNvSpPr>
            <a:spLocks noChangeAspect="1"/>
          </p:cNvSpPr>
          <p:nvPr/>
        </p:nvSpPr>
        <p:spPr>
          <a:xfrm>
            <a:off x="803704" y="4250973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 descr="Круг со стрелкой вправо">
            <a:extLst>
              <a:ext uri="{FF2B5EF4-FFF2-40B4-BE49-F238E27FC236}">
                <a16:creationId xmlns:a16="http://schemas.microsoft.com/office/drawing/2014/main" id="{71A5FC92-CE4A-4848-BEB7-9F0EE443A50E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16200000">
            <a:off x="747808" y="4195131"/>
            <a:ext cx="531701" cy="531701"/>
          </a:xfrm>
          <a:prstGeom prst="rect">
            <a:avLst/>
          </a:prstGeom>
        </p:spPr>
      </p:pic>
      <p:sp>
        <p:nvSpPr>
          <p:cNvPr id="68" name="Овал 67">
            <a:extLst>
              <a:ext uri="{FF2B5EF4-FFF2-40B4-BE49-F238E27FC236}">
                <a16:creationId xmlns:a16="http://schemas.microsoft.com/office/drawing/2014/main" id="{3937987E-AA2D-4A45-985A-F2A9AD171632}"/>
              </a:ext>
            </a:extLst>
          </p:cNvPr>
          <p:cNvSpPr>
            <a:spLocks noChangeAspect="1"/>
          </p:cNvSpPr>
          <p:nvPr/>
        </p:nvSpPr>
        <p:spPr>
          <a:xfrm>
            <a:off x="807983" y="4986383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9" name="Рисунок 68" descr="Круг со стрелкой вправо">
            <a:extLst>
              <a:ext uri="{FF2B5EF4-FFF2-40B4-BE49-F238E27FC236}">
                <a16:creationId xmlns:a16="http://schemas.microsoft.com/office/drawing/2014/main" id="{702BC48A-6DF2-457F-B15B-69344256712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16200000">
            <a:off x="752087" y="4930541"/>
            <a:ext cx="531701" cy="531701"/>
          </a:xfrm>
          <a:prstGeom prst="rect">
            <a:avLst/>
          </a:prstGeom>
        </p:spPr>
      </p:pic>
      <p:sp>
        <p:nvSpPr>
          <p:cNvPr id="70" name="Овал 69">
            <a:extLst>
              <a:ext uri="{FF2B5EF4-FFF2-40B4-BE49-F238E27FC236}">
                <a16:creationId xmlns:a16="http://schemas.microsoft.com/office/drawing/2014/main" id="{A3890802-4EEA-4810-98D8-636A054FE034}"/>
              </a:ext>
            </a:extLst>
          </p:cNvPr>
          <p:cNvSpPr>
            <a:spLocks noChangeAspect="1"/>
          </p:cNvSpPr>
          <p:nvPr/>
        </p:nvSpPr>
        <p:spPr>
          <a:xfrm>
            <a:off x="803707" y="5609062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" name="Рисунок 70" descr="Круг со стрелкой вправо">
            <a:extLst>
              <a:ext uri="{FF2B5EF4-FFF2-40B4-BE49-F238E27FC236}">
                <a16:creationId xmlns:a16="http://schemas.microsoft.com/office/drawing/2014/main" id="{C9748851-E5A6-48C0-80CB-7835AA8CAD7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16200000">
            <a:off x="747811" y="5553220"/>
            <a:ext cx="531701" cy="531701"/>
          </a:xfrm>
          <a:prstGeom prst="rect">
            <a:avLst/>
          </a:prstGeom>
        </p:spPr>
      </p:pic>
      <p:sp>
        <p:nvSpPr>
          <p:cNvPr id="72" name="Овал 71">
            <a:extLst>
              <a:ext uri="{FF2B5EF4-FFF2-40B4-BE49-F238E27FC236}">
                <a16:creationId xmlns:a16="http://schemas.microsoft.com/office/drawing/2014/main" id="{E1535EE3-755E-4FE7-A6BF-3BB6FC0BDAB8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2568402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3" name="Рисунок 72" descr="Круг со стрелкой вправо">
            <a:extLst>
              <a:ext uri="{FF2B5EF4-FFF2-40B4-BE49-F238E27FC236}">
                <a16:creationId xmlns:a16="http://schemas.microsoft.com/office/drawing/2014/main" id="{63FEC2AD-81E8-43F5-A895-257C4E267C0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5400000">
            <a:off x="6025404" y="2512560"/>
            <a:ext cx="531701" cy="531701"/>
          </a:xfrm>
          <a:prstGeom prst="rect">
            <a:avLst/>
          </a:prstGeom>
        </p:spPr>
      </p:pic>
      <p:sp>
        <p:nvSpPr>
          <p:cNvPr id="74" name="Овал 73">
            <a:extLst>
              <a:ext uri="{FF2B5EF4-FFF2-40B4-BE49-F238E27FC236}">
                <a16:creationId xmlns:a16="http://schemas.microsoft.com/office/drawing/2014/main" id="{318F1998-2404-4742-B3C9-23FC1BEF321A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3396238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 descr="Круг со стрелкой вправо">
            <a:extLst>
              <a:ext uri="{FF2B5EF4-FFF2-40B4-BE49-F238E27FC236}">
                <a16:creationId xmlns:a16="http://schemas.microsoft.com/office/drawing/2014/main" id="{0517D7A1-56D4-47CB-8DB2-251C3721A36D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5400000">
            <a:off x="6025404" y="3340396"/>
            <a:ext cx="531701" cy="531701"/>
          </a:xfrm>
          <a:prstGeom prst="rect">
            <a:avLst/>
          </a:prstGeom>
        </p:spPr>
      </p:pic>
      <p:sp>
        <p:nvSpPr>
          <p:cNvPr id="76" name="Овал 75">
            <a:extLst>
              <a:ext uri="{FF2B5EF4-FFF2-40B4-BE49-F238E27FC236}">
                <a16:creationId xmlns:a16="http://schemas.microsoft.com/office/drawing/2014/main" id="{63EDF18F-87EE-48CC-9E1A-1CAA3EB06721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4206587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 descr="Круг со стрелкой вправо">
            <a:extLst>
              <a:ext uri="{FF2B5EF4-FFF2-40B4-BE49-F238E27FC236}">
                <a16:creationId xmlns:a16="http://schemas.microsoft.com/office/drawing/2014/main" id="{9E5C4A7A-F90E-420C-914E-2903D87E9C1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5400000">
            <a:off x="6025404" y="4150745"/>
            <a:ext cx="531701" cy="531701"/>
          </a:xfrm>
          <a:prstGeom prst="rect">
            <a:avLst/>
          </a:prstGeom>
        </p:spPr>
      </p:pic>
      <p:sp>
        <p:nvSpPr>
          <p:cNvPr id="78" name="Овал 77">
            <a:extLst>
              <a:ext uri="{FF2B5EF4-FFF2-40B4-BE49-F238E27FC236}">
                <a16:creationId xmlns:a16="http://schemas.microsoft.com/office/drawing/2014/main" id="{98DB62BA-B1A6-4943-9D4B-466C6797F60E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5044173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Рисунок 78" descr="Круг со стрелкой вправо">
            <a:extLst>
              <a:ext uri="{FF2B5EF4-FFF2-40B4-BE49-F238E27FC236}">
                <a16:creationId xmlns:a16="http://schemas.microsoft.com/office/drawing/2014/main" id="{091AA46A-8E20-4652-9FC1-236B23C17FB0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 rot="5400000">
            <a:off x="6025404" y="4988331"/>
            <a:ext cx="531701" cy="53170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79DED1D-44F9-4A53-BEFE-4A8D89C58686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35047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0354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3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Образование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8570FE0-02CD-4DFC-82D3-E8364B709319}"/>
              </a:ext>
            </a:extLst>
          </p:cNvPr>
          <p:cNvSpPr/>
          <p:nvPr/>
        </p:nvSpPr>
        <p:spPr>
          <a:xfrm>
            <a:off x="192203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537997A-6A3F-4F34-998E-0B5CB20D339E}"/>
              </a:ext>
            </a:extLst>
          </p:cNvPr>
          <p:cNvSpPr>
            <a:spLocks noChangeAspect="1"/>
          </p:cNvSpPr>
          <p:nvPr/>
        </p:nvSpPr>
        <p:spPr>
          <a:xfrm>
            <a:off x="161800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34A553B1-7A93-4C66-A549-95D0FD7270BD}"/>
              </a:ext>
            </a:extLst>
          </p:cNvPr>
          <p:cNvSpPr/>
          <p:nvPr/>
        </p:nvSpPr>
        <p:spPr>
          <a:xfrm>
            <a:off x="691135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EBB22652-01E2-4079-8066-42F54CB8BE26}"/>
              </a:ext>
            </a:extLst>
          </p:cNvPr>
          <p:cNvSpPr>
            <a:spLocks noChangeAspect="1"/>
          </p:cNvSpPr>
          <p:nvPr/>
        </p:nvSpPr>
        <p:spPr>
          <a:xfrm>
            <a:off x="660732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775931B1-057C-407D-B630-CB987D98A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5564559"/>
              </p:ext>
            </p:extLst>
          </p:nvPr>
        </p:nvGraphicFramePr>
        <p:xfrm>
          <a:off x="6409507" y="767481"/>
          <a:ext cx="1271558" cy="118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D7D8B667-4548-4518-8676-7CFB72B40823}"/>
              </a:ext>
            </a:extLst>
          </p:cNvPr>
          <p:cNvSpPr txBox="1">
            <a:spLocks/>
          </p:cNvSpPr>
          <p:nvPr/>
        </p:nvSpPr>
        <p:spPr>
          <a:xfrm>
            <a:off x="1922035" y="921679"/>
            <a:ext cx="4173965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О.Ю Васильева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 просвещения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186805A8-CE87-4269-A4D7-26C511EBBEC9}"/>
              </a:ext>
            </a:extLst>
          </p:cNvPr>
          <p:cNvSpPr txBox="1">
            <a:spLocks/>
          </p:cNvSpPr>
          <p:nvPr/>
        </p:nvSpPr>
        <p:spPr>
          <a:xfrm>
            <a:off x="7285383" y="921678"/>
            <a:ext cx="3799936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3% от всех расходов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Национальные проекты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C743973-18B6-499A-807C-3B213601F1C2}"/>
              </a:ext>
            </a:extLst>
          </p:cNvPr>
          <p:cNvSpPr txBox="1"/>
          <p:nvPr/>
        </p:nvSpPr>
        <p:spPr>
          <a:xfrm>
            <a:off x="1618003" y="2422389"/>
            <a:ext cx="4737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Вхождение России в число 10 ведущих стран мира по качеству общего образования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Воспитание гармонично развитой и социально ответственной личности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C9F9C8-CA6D-4CD0-898E-15440D9F4F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05" b="95946" l="7937" r="93651">
                        <a14:foregroundMark x1="73016" y1="90541" x2="73016" y2="90541"/>
                        <a14:foregroundMark x1="58730" y1="89189" x2="58730" y2="89189"/>
                        <a14:foregroundMark x1="31746" y1="87838" x2="31746" y2="87838"/>
                        <a14:foregroundMark x1="22222" y1="83784" x2="22222" y2="83784"/>
                        <a14:foregroundMark x1="15873" y1="78378" x2="26984" y2="89189"/>
                        <a14:foregroundMark x1="14286" y1="90541" x2="14286" y2="90541"/>
                        <a14:foregroundMark x1="20635" y1="97297" x2="20635" y2="97297"/>
                        <a14:foregroundMark x1="7937" y1="91892" x2="7937" y2="91892"/>
                        <a14:foregroundMark x1="73016" y1="87838" x2="73016" y2="87838"/>
                        <a14:foregroundMark x1="85714" y1="87838" x2="85714" y2="87838"/>
                        <a14:foregroundMark x1="87302" y1="91892" x2="87302" y2="91892"/>
                        <a14:foregroundMark x1="92063" y1="93243" x2="92063" y2="93243"/>
                        <a14:foregroundMark x1="93651" y1="90541" x2="93651" y2="90541"/>
                        <a14:foregroundMark x1="53968" y1="5405" x2="53968" y2="5405"/>
                        <a14:foregroundMark x1="49206" y1="5405" x2="49206" y2="5405"/>
                        <a14:foregroundMark x1="58730" y1="5405" x2="58730" y2="5405"/>
                        <a14:foregroundMark x1="47619" y1="6757" x2="47619" y2="6757"/>
                        <a14:foregroundMark x1="42857" y1="8108" x2="42857" y2="8108"/>
                        <a14:foregroundMark x1="42857" y1="6757" x2="42857" y2="6757"/>
                        <a14:foregroundMark x1="38095" y1="6757" x2="38095" y2="6757"/>
                        <a14:foregroundMark x1="38095" y1="6757" x2="41270" y2="54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86" y="956659"/>
            <a:ext cx="600159" cy="70494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C3ED79D-C05D-4125-A994-9D6D20DF86F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47" y="443197"/>
            <a:ext cx="511232" cy="511232"/>
          </a:xfrm>
          <a:prstGeom prst="rect">
            <a:avLst/>
          </a:prstGeom>
        </p:spPr>
      </p:pic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54285B67-09F5-47AF-A0D5-55BFF8F7BFDA}"/>
              </a:ext>
            </a:extLst>
          </p:cNvPr>
          <p:cNvCxnSpPr/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B4FCFAC6-8006-43BA-9184-4F1DCF036FAC}"/>
              </a:ext>
            </a:extLst>
          </p:cNvPr>
          <p:cNvCxnSpPr>
            <a:cxnSpLocks/>
          </p:cNvCxnSpPr>
          <p:nvPr/>
        </p:nvCxnSpPr>
        <p:spPr>
          <a:xfrm rot="5400000" flipH="1">
            <a:off x="6233663" y="1011893"/>
            <a:ext cx="1" cy="1044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>
            <a:extLst>
              <a:ext uri="{FF2B5EF4-FFF2-40B4-BE49-F238E27FC236}">
                <a16:creationId xmlns:a16="http://schemas.microsoft.com/office/drawing/2014/main" id="{F4A8CA99-746A-483A-9F3B-F0A32B68EE68}"/>
              </a:ext>
            </a:extLst>
          </p:cNvPr>
          <p:cNvSpPr>
            <a:spLocks noChangeAspect="1"/>
          </p:cNvSpPr>
          <p:nvPr/>
        </p:nvSpPr>
        <p:spPr>
          <a:xfrm rot="10800000">
            <a:off x="568767" y="2414136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Круг со стрелкой вправо">
            <a:extLst>
              <a:ext uri="{FF2B5EF4-FFF2-40B4-BE49-F238E27FC236}">
                <a16:creationId xmlns:a16="http://schemas.microsoft.com/office/drawing/2014/main" id="{9FA2C5BB-AAAA-4CF6-9F60-EFBCC842AA1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5400000">
            <a:off x="478556" y="2323789"/>
            <a:ext cx="1105211" cy="1105211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6DB3B1F6-2096-4CE0-B480-CCAB4663841F}"/>
              </a:ext>
            </a:extLst>
          </p:cNvPr>
          <p:cNvSpPr>
            <a:spLocks noChangeAspect="1"/>
          </p:cNvSpPr>
          <p:nvPr/>
        </p:nvSpPr>
        <p:spPr>
          <a:xfrm rot="10800000">
            <a:off x="568767" y="4360174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 descr="Круг со стрелкой вправо">
            <a:extLst>
              <a:ext uri="{FF2B5EF4-FFF2-40B4-BE49-F238E27FC236}">
                <a16:creationId xmlns:a16="http://schemas.microsoft.com/office/drawing/2014/main" id="{0B237072-948F-45AF-88EE-23B0B265630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5400000">
            <a:off x="478556" y="4269827"/>
            <a:ext cx="1105211" cy="1105211"/>
          </a:xfrm>
          <a:prstGeom prst="rect">
            <a:avLst/>
          </a:prstGeom>
        </p:spPr>
      </p:pic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38FC21EF-4FC1-4945-8EF7-1E5DE15EBD3F}"/>
              </a:ext>
            </a:extLst>
          </p:cNvPr>
          <p:cNvCxnSpPr/>
          <p:nvPr/>
        </p:nvCxnSpPr>
        <p:spPr>
          <a:xfrm flipH="1">
            <a:off x="6959398" y="2414136"/>
            <a:ext cx="1" cy="378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1281708-7838-4F89-B3C8-4803BD73EA87}"/>
              </a:ext>
            </a:extLst>
          </p:cNvPr>
          <p:cNvSpPr txBox="1"/>
          <p:nvPr/>
        </p:nvSpPr>
        <p:spPr>
          <a:xfrm>
            <a:off x="7157833" y="2386940"/>
            <a:ext cx="4465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Вовлечение школьников и студентов в деятельность общественных объединений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конкурсов профессионального и карьерного роста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иностранных студентов, а также учебных программ, которые прошли международную аккредитацию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мест в студенческих городках</a:t>
            </a: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22CE1B3F-F2E4-4D5E-8800-DF3D12A87DED}"/>
              </a:ext>
            </a:extLst>
          </p:cNvPr>
          <p:cNvSpPr>
            <a:spLocks noChangeAspect="1"/>
          </p:cNvSpPr>
          <p:nvPr/>
        </p:nvSpPr>
        <p:spPr>
          <a:xfrm rot="10800000">
            <a:off x="6754163" y="2568402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6" name="Рисунок 45" descr="Круг со стрелкой вправо">
            <a:extLst>
              <a:ext uri="{FF2B5EF4-FFF2-40B4-BE49-F238E27FC236}">
                <a16:creationId xmlns:a16="http://schemas.microsoft.com/office/drawing/2014/main" id="{1819D836-E80F-405B-995C-2B8FD5D0205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5400000">
            <a:off x="6698267" y="2512560"/>
            <a:ext cx="531701" cy="531701"/>
          </a:xfrm>
          <a:prstGeom prst="rect">
            <a:avLst/>
          </a:prstGeom>
        </p:spPr>
      </p:pic>
      <p:sp>
        <p:nvSpPr>
          <p:cNvPr id="47" name="Овал 46">
            <a:extLst>
              <a:ext uri="{FF2B5EF4-FFF2-40B4-BE49-F238E27FC236}">
                <a16:creationId xmlns:a16="http://schemas.microsoft.com/office/drawing/2014/main" id="{A9784EA5-5164-49D9-836E-45E29189E5F2}"/>
              </a:ext>
            </a:extLst>
          </p:cNvPr>
          <p:cNvSpPr>
            <a:spLocks noChangeAspect="1"/>
          </p:cNvSpPr>
          <p:nvPr/>
        </p:nvSpPr>
        <p:spPr>
          <a:xfrm rot="10800000">
            <a:off x="6754163" y="3568768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 descr="Круг со стрелкой вправо">
            <a:extLst>
              <a:ext uri="{FF2B5EF4-FFF2-40B4-BE49-F238E27FC236}">
                <a16:creationId xmlns:a16="http://schemas.microsoft.com/office/drawing/2014/main" id="{4B87FA5A-CDF6-4AAF-BF6A-353795F645C2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5400000">
            <a:off x="6698267" y="3512926"/>
            <a:ext cx="531701" cy="531701"/>
          </a:xfrm>
          <a:prstGeom prst="rect">
            <a:avLst/>
          </a:prstGeom>
        </p:spPr>
      </p:pic>
      <p:sp>
        <p:nvSpPr>
          <p:cNvPr id="55" name="Овал 54">
            <a:extLst>
              <a:ext uri="{FF2B5EF4-FFF2-40B4-BE49-F238E27FC236}">
                <a16:creationId xmlns:a16="http://schemas.microsoft.com/office/drawing/2014/main" id="{A0FA2957-94A2-4462-BE8E-001A6F6E9137}"/>
              </a:ext>
            </a:extLst>
          </p:cNvPr>
          <p:cNvSpPr>
            <a:spLocks noChangeAspect="1"/>
          </p:cNvSpPr>
          <p:nvPr/>
        </p:nvSpPr>
        <p:spPr>
          <a:xfrm rot="10800000">
            <a:off x="6754163" y="4517141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6" name="Рисунок 55" descr="Круг со стрелкой вправо">
            <a:extLst>
              <a:ext uri="{FF2B5EF4-FFF2-40B4-BE49-F238E27FC236}">
                <a16:creationId xmlns:a16="http://schemas.microsoft.com/office/drawing/2014/main" id="{1177ED21-FCE5-4E14-9C10-002E7BF6FD02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5400000">
            <a:off x="6698267" y="4461299"/>
            <a:ext cx="531701" cy="531701"/>
          </a:xfrm>
          <a:prstGeom prst="rect">
            <a:avLst/>
          </a:prstGeom>
        </p:spPr>
      </p:pic>
      <p:sp>
        <p:nvSpPr>
          <p:cNvPr id="58" name="Овал 57">
            <a:extLst>
              <a:ext uri="{FF2B5EF4-FFF2-40B4-BE49-F238E27FC236}">
                <a16:creationId xmlns:a16="http://schemas.microsoft.com/office/drawing/2014/main" id="{172F89AE-669A-42DB-995A-0ED09349B20E}"/>
              </a:ext>
            </a:extLst>
          </p:cNvPr>
          <p:cNvSpPr>
            <a:spLocks noChangeAspect="1"/>
          </p:cNvSpPr>
          <p:nvPr/>
        </p:nvSpPr>
        <p:spPr>
          <a:xfrm rot="10800000">
            <a:off x="6754163" y="5492751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 descr="Круг со стрелкой вправо">
            <a:extLst>
              <a:ext uri="{FF2B5EF4-FFF2-40B4-BE49-F238E27FC236}">
                <a16:creationId xmlns:a16="http://schemas.microsoft.com/office/drawing/2014/main" id="{5B8B87E3-144B-46AD-AFDE-14125B58891C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5400000">
            <a:off x="6698267" y="5436909"/>
            <a:ext cx="531701" cy="53170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8F698C3F-CD57-47C7-A96C-62DCE77CBBD9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04359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538998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8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E3A38D49-9813-43C7-94A0-D42967EB612B}"/>
              </a:ext>
            </a:extLst>
          </p:cNvPr>
          <p:cNvCxnSpPr/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Овал 49">
            <a:extLst>
              <a:ext uri="{FF2B5EF4-FFF2-40B4-BE49-F238E27FC236}">
                <a16:creationId xmlns:a16="http://schemas.microsoft.com/office/drawing/2014/main" id="{EA762593-A80C-4B95-99C2-35A827506723}"/>
              </a:ext>
            </a:extLst>
          </p:cNvPr>
          <p:cNvSpPr>
            <a:spLocks noChangeAspect="1"/>
          </p:cNvSpPr>
          <p:nvPr/>
        </p:nvSpPr>
        <p:spPr>
          <a:xfrm rot="10800000">
            <a:off x="737673" y="4121857"/>
            <a:ext cx="567653" cy="56779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5" name="Рисунок 54" descr="Круг со стрелкой вправо">
            <a:extLst>
              <a:ext uri="{FF2B5EF4-FFF2-40B4-BE49-F238E27FC236}">
                <a16:creationId xmlns:a16="http://schemas.microsoft.com/office/drawing/2014/main" id="{422B91AF-B341-45CC-92B0-342AD6B45DE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5400000">
            <a:off x="668739" y="4044031"/>
            <a:ext cx="718775" cy="718775"/>
          </a:xfrm>
          <a:prstGeom prst="rect">
            <a:avLst/>
          </a:prstGeom>
        </p:spPr>
      </p:pic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Демография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8570FE0-02CD-4DFC-82D3-E8364B709319}"/>
              </a:ext>
            </a:extLst>
          </p:cNvPr>
          <p:cNvSpPr/>
          <p:nvPr/>
        </p:nvSpPr>
        <p:spPr>
          <a:xfrm>
            <a:off x="192203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537997A-6A3F-4F34-998E-0B5CB20D339E}"/>
              </a:ext>
            </a:extLst>
          </p:cNvPr>
          <p:cNvSpPr>
            <a:spLocks noChangeAspect="1"/>
          </p:cNvSpPr>
          <p:nvPr/>
        </p:nvSpPr>
        <p:spPr>
          <a:xfrm>
            <a:off x="161800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34A553B1-7A93-4C66-A549-95D0FD7270BD}"/>
              </a:ext>
            </a:extLst>
          </p:cNvPr>
          <p:cNvSpPr/>
          <p:nvPr/>
        </p:nvSpPr>
        <p:spPr>
          <a:xfrm>
            <a:off x="691135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EBB22652-01E2-4079-8066-42F54CB8BE26}"/>
              </a:ext>
            </a:extLst>
          </p:cNvPr>
          <p:cNvSpPr>
            <a:spLocks noChangeAspect="1"/>
          </p:cNvSpPr>
          <p:nvPr/>
        </p:nvSpPr>
        <p:spPr>
          <a:xfrm>
            <a:off x="660732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775931B1-057C-407D-B630-CB987D98A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6293784"/>
              </p:ext>
            </p:extLst>
          </p:nvPr>
        </p:nvGraphicFramePr>
        <p:xfrm>
          <a:off x="6409507" y="767481"/>
          <a:ext cx="1271558" cy="118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D7D8B667-4548-4518-8676-7CFB72B40823}"/>
              </a:ext>
            </a:extLst>
          </p:cNvPr>
          <p:cNvSpPr txBox="1">
            <a:spLocks/>
          </p:cNvSpPr>
          <p:nvPr/>
        </p:nvSpPr>
        <p:spPr>
          <a:xfrm>
            <a:off x="1922035" y="921679"/>
            <a:ext cx="4173965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М.А. </a:t>
            </a:r>
            <a:r>
              <a:rPr lang="ru-RU" sz="2000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Топилин</a:t>
            </a:r>
            <a:endParaRPr lang="ru-RU" sz="20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 труда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социальной защиты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186805A8-CE87-4269-A4D7-26C511EBBEC9}"/>
              </a:ext>
            </a:extLst>
          </p:cNvPr>
          <p:cNvSpPr txBox="1">
            <a:spLocks/>
          </p:cNvSpPr>
          <p:nvPr/>
        </p:nvSpPr>
        <p:spPr>
          <a:xfrm>
            <a:off x="7285383" y="921678"/>
            <a:ext cx="3799936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12% от всех расходов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Национальные проекты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C743973-18B6-499A-807C-3B213601F1C2}"/>
              </a:ext>
            </a:extLst>
          </p:cNvPr>
          <p:cNvSpPr txBox="1"/>
          <p:nvPr/>
        </p:nvSpPr>
        <p:spPr>
          <a:xfrm>
            <a:off x="1463936" y="2219292"/>
            <a:ext cx="47370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ожидаемой продолжительности здоровой жизни до 67 лет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рождаемости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доли граждан, ведущих здоровый образ жизни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Увеличить долю граждан, систематически занимающихся физической культурой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E1EAB8-B7E6-436A-817E-C00D0B6932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333" b="96429" l="4412" r="89706">
                        <a14:foregroundMark x1="16176" y1="84524" x2="16176" y2="84524"/>
                        <a14:foregroundMark x1="33824" y1="84524" x2="33824" y2="84524"/>
                        <a14:foregroundMark x1="64706" y1="78571" x2="64706" y2="78571"/>
                        <a14:foregroundMark x1="63235" y1="92857" x2="63235" y2="92857"/>
                        <a14:foregroundMark x1="83824" y1="80952" x2="83824" y2="80952"/>
                        <a14:foregroundMark x1="75000" y1="80952" x2="75000" y2="80952"/>
                        <a14:foregroundMark x1="64706" y1="85714" x2="69118" y2="86905"/>
                        <a14:foregroundMark x1="54412" y1="92857" x2="54412" y2="92857"/>
                        <a14:foregroundMark x1="50000" y1="94048" x2="50000" y2="94048"/>
                        <a14:foregroundMark x1="47059" y1="96429" x2="47059" y2="96429"/>
                        <a14:foregroundMark x1="7353" y1="86905" x2="7353" y2="86905"/>
                        <a14:foregroundMark x1="4412" y1="85714" x2="4412" y2="85714"/>
                        <a14:foregroundMark x1="91176" y1="77381" x2="91176" y2="77381"/>
                        <a14:foregroundMark x1="50000" y1="11905" x2="50000" y2="11905"/>
                        <a14:foregroundMark x1="42647" y1="11905" x2="45588" y2="8333"/>
                        <a14:foregroundMark x1="38235" y1="13095" x2="50000" y2="71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071" y="933101"/>
            <a:ext cx="647790" cy="80021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9E4FD839-CB80-455A-968A-D025BA212CFD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49" y="443197"/>
            <a:ext cx="511231" cy="511231"/>
          </a:xfrm>
          <a:prstGeom prst="rect">
            <a:avLst/>
          </a:prstGeom>
        </p:spPr>
      </p:pic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525BDC04-ACB3-4CE1-A1A8-F064631D54DD}"/>
              </a:ext>
            </a:extLst>
          </p:cNvPr>
          <p:cNvCxnSpPr>
            <a:cxnSpLocks/>
          </p:cNvCxnSpPr>
          <p:nvPr/>
        </p:nvCxnSpPr>
        <p:spPr>
          <a:xfrm rot="5400000" flipH="1">
            <a:off x="6233663" y="1011893"/>
            <a:ext cx="1" cy="1044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Овал 51">
            <a:extLst>
              <a:ext uri="{FF2B5EF4-FFF2-40B4-BE49-F238E27FC236}">
                <a16:creationId xmlns:a16="http://schemas.microsoft.com/office/drawing/2014/main" id="{9A1D5CAE-F849-4A67-AE9A-8F97DFA86596}"/>
              </a:ext>
            </a:extLst>
          </p:cNvPr>
          <p:cNvSpPr>
            <a:spLocks noChangeAspect="1"/>
          </p:cNvSpPr>
          <p:nvPr/>
        </p:nvSpPr>
        <p:spPr>
          <a:xfrm rot="10800000">
            <a:off x="850343" y="2383176"/>
            <a:ext cx="567653" cy="56779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 descr="Круг со стрелкой вправо">
            <a:extLst>
              <a:ext uri="{FF2B5EF4-FFF2-40B4-BE49-F238E27FC236}">
                <a16:creationId xmlns:a16="http://schemas.microsoft.com/office/drawing/2014/main" id="{A06B6E93-2E26-43B5-9C20-0EC83D9BE75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5400000">
            <a:off x="673867" y="2292830"/>
            <a:ext cx="718775" cy="718775"/>
          </a:xfrm>
          <a:prstGeom prst="rect">
            <a:avLst/>
          </a:prstGeom>
        </p:spPr>
      </p:pic>
      <p:sp>
        <p:nvSpPr>
          <p:cNvPr id="46" name="Овал 45">
            <a:extLst>
              <a:ext uri="{FF2B5EF4-FFF2-40B4-BE49-F238E27FC236}">
                <a16:creationId xmlns:a16="http://schemas.microsoft.com/office/drawing/2014/main" id="{1BF325B8-B3AF-4463-8A51-730292DF85D6}"/>
              </a:ext>
            </a:extLst>
          </p:cNvPr>
          <p:cNvSpPr>
            <a:spLocks noChangeAspect="1"/>
          </p:cNvSpPr>
          <p:nvPr/>
        </p:nvSpPr>
        <p:spPr>
          <a:xfrm rot="10800000">
            <a:off x="850343" y="3219523"/>
            <a:ext cx="567653" cy="56779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 descr="Круг со стрелкой вправо">
            <a:extLst>
              <a:ext uri="{FF2B5EF4-FFF2-40B4-BE49-F238E27FC236}">
                <a16:creationId xmlns:a16="http://schemas.microsoft.com/office/drawing/2014/main" id="{C3891597-E1D9-4C9C-997B-2D29560BECE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5400000">
            <a:off x="673867" y="3129177"/>
            <a:ext cx="718775" cy="718775"/>
          </a:xfrm>
          <a:prstGeom prst="rect">
            <a:avLst/>
          </a:prstGeom>
        </p:spPr>
      </p:pic>
      <p:sp>
        <p:nvSpPr>
          <p:cNvPr id="56" name="Овал 55">
            <a:extLst>
              <a:ext uri="{FF2B5EF4-FFF2-40B4-BE49-F238E27FC236}">
                <a16:creationId xmlns:a16="http://schemas.microsoft.com/office/drawing/2014/main" id="{E06AA3DF-3AA0-47D8-9DD5-BF79ED6AD7D4}"/>
              </a:ext>
            </a:extLst>
          </p:cNvPr>
          <p:cNvSpPr>
            <a:spLocks noChangeAspect="1"/>
          </p:cNvSpPr>
          <p:nvPr/>
        </p:nvSpPr>
        <p:spPr>
          <a:xfrm rot="10800000">
            <a:off x="850343" y="4948231"/>
            <a:ext cx="567653" cy="56779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 descr="Круг со стрелкой вправо">
            <a:extLst>
              <a:ext uri="{FF2B5EF4-FFF2-40B4-BE49-F238E27FC236}">
                <a16:creationId xmlns:a16="http://schemas.microsoft.com/office/drawing/2014/main" id="{79335B32-3DE4-43D0-A4CE-E5F2AB345252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5400000">
            <a:off x="673867" y="4857885"/>
            <a:ext cx="718775" cy="718775"/>
          </a:xfrm>
          <a:prstGeom prst="rect">
            <a:avLst/>
          </a:prstGeom>
        </p:spPr>
      </p:pic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F668115D-4416-4522-B2FC-8D5CA353DA2F}"/>
              </a:ext>
            </a:extLst>
          </p:cNvPr>
          <p:cNvCxnSpPr/>
          <p:nvPr/>
        </p:nvCxnSpPr>
        <p:spPr>
          <a:xfrm flipH="1">
            <a:off x="6669182" y="2451892"/>
            <a:ext cx="1" cy="378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Овал 38">
            <a:extLst>
              <a:ext uri="{FF2B5EF4-FFF2-40B4-BE49-F238E27FC236}">
                <a16:creationId xmlns:a16="http://schemas.microsoft.com/office/drawing/2014/main" id="{95817818-CFC3-46B7-9550-98872DB64BF1}"/>
              </a:ext>
            </a:extLst>
          </p:cNvPr>
          <p:cNvSpPr>
            <a:spLocks noChangeAspect="1"/>
          </p:cNvSpPr>
          <p:nvPr/>
        </p:nvSpPr>
        <p:spPr>
          <a:xfrm rot="10800000">
            <a:off x="6471203" y="2337252"/>
            <a:ext cx="426564" cy="42667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Галочка">
            <a:extLst>
              <a:ext uri="{FF2B5EF4-FFF2-40B4-BE49-F238E27FC236}">
                <a16:creationId xmlns:a16="http://schemas.microsoft.com/office/drawing/2014/main" id="{F4BA68C3-EA1B-40C3-91A5-1F4CC72D2A7C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505499" y="2343186"/>
            <a:ext cx="361872" cy="361872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A537AB54-F77A-44B3-9240-D8D5B8393F05}"/>
              </a:ext>
            </a:extLst>
          </p:cNvPr>
          <p:cNvSpPr txBox="1"/>
          <p:nvPr/>
        </p:nvSpPr>
        <p:spPr>
          <a:xfrm>
            <a:off x="6996933" y="2239664"/>
            <a:ext cx="473705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Финансовая поддержка семей при рождении детей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Содействие занятости женщин – создание условий дошкольного образования детей до 3 лет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Укрепление общественного питания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Дополнительные профилактические меры для старшего поколения</a:t>
            </a:r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4BA76328-FBE1-46C9-A4B8-694B5E08F3D4}"/>
              </a:ext>
            </a:extLst>
          </p:cNvPr>
          <p:cNvSpPr>
            <a:spLocks noChangeAspect="1"/>
          </p:cNvSpPr>
          <p:nvPr/>
        </p:nvSpPr>
        <p:spPr>
          <a:xfrm rot="10800000">
            <a:off x="6471203" y="3312736"/>
            <a:ext cx="426564" cy="42667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 descr="Галочка">
            <a:extLst>
              <a:ext uri="{FF2B5EF4-FFF2-40B4-BE49-F238E27FC236}">
                <a16:creationId xmlns:a16="http://schemas.microsoft.com/office/drawing/2014/main" id="{F66151A8-FBE1-4FDD-9142-FE0ECDDEF285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505499" y="3318670"/>
            <a:ext cx="361872" cy="361872"/>
          </a:xfrm>
          <a:prstGeom prst="rect">
            <a:avLst/>
          </a:prstGeom>
        </p:spPr>
      </p:pic>
      <p:sp>
        <p:nvSpPr>
          <p:cNvPr id="59" name="Овал 58">
            <a:extLst>
              <a:ext uri="{FF2B5EF4-FFF2-40B4-BE49-F238E27FC236}">
                <a16:creationId xmlns:a16="http://schemas.microsoft.com/office/drawing/2014/main" id="{66E2D961-4D15-4B93-A168-2EFF3262B4E2}"/>
              </a:ext>
            </a:extLst>
          </p:cNvPr>
          <p:cNvSpPr>
            <a:spLocks noChangeAspect="1"/>
          </p:cNvSpPr>
          <p:nvPr/>
        </p:nvSpPr>
        <p:spPr>
          <a:xfrm rot="10800000">
            <a:off x="6471203" y="4165643"/>
            <a:ext cx="426564" cy="42667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 descr="Галочка">
            <a:extLst>
              <a:ext uri="{FF2B5EF4-FFF2-40B4-BE49-F238E27FC236}">
                <a16:creationId xmlns:a16="http://schemas.microsoft.com/office/drawing/2014/main" id="{E5463100-EDF9-4248-896E-FF3E342616D7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505499" y="4171577"/>
            <a:ext cx="361872" cy="361872"/>
          </a:xfrm>
          <a:prstGeom prst="rect">
            <a:avLst/>
          </a:prstGeom>
        </p:spPr>
      </p:pic>
      <p:sp>
        <p:nvSpPr>
          <p:cNvPr id="62" name="Овал 61">
            <a:extLst>
              <a:ext uri="{FF2B5EF4-FFF2-40B4-BE49-F238E27FC236}">
                <a16:creationId xmlns:a16="http://schemas.microsoft.com/office/drawing/2014/main" id="{F797EE5F-5DA8-44C1-86FB-D39D9EECC70C}"/>
              </a:ext>
            </a:extLst>
          </p:cNvPr>
          <p:cNvSpPr>
            <a:spLocks noChangeAspect="1"/>
          </p:cNvSpPr>
          <p:nvPr/>
        </p:nvSpPr>
        <p:spPr>
          <a:xfrm rot="10800000">
            <a:off x="6471203" y="4875307"/>
            <a:ext cx="426564" cy="42667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 descr="Галочка">
            <a:extLst>
              <a:ext uri="{FF2B5EF4-FFF2-40B4-BE49-F238E27FC236}">
                <a16:creationId xmlns:a16="http://schemas.microsoft.com/office/drawing/2014/main" id="{43A41D37-748B-42AE-BAE7-5A815F8649E5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505499" y="4881241"/>
            <a:ext cx="361872" cy="36187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03508134-9E53-41EE-A410-794886848F26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12526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8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Экология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8570FE0-02CD-4DFC-82D3-E8364B709319}"/>
              </a:ext>
            </a:extLst>
          </p:cNvPr>
          <p:cNvSpPr/>
          <p:nvPr/>
        </p:nvSpPr>
        <p:spPr>
          <a:xfrm>
            <a:off x="192203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537997A-6A3F-4F34-998E-0B5CB20D339E}"/>
              </a:ext>
            </a:extLst>
          </p:cNvPr>
          <p:cNvSpPr>
            <a:spLocks noChangeAspect="1"/>
          </p:cNvSpPr>
          <p:nvPr/>
        </p:nvSpPr>
        <p:spPr>
          <a:xfrm>
            <a:off x="161800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34A553B1-7A93-4C66-A549-95D0FD7270BD}"/>
              </a:ext>
            </a:extLst>
          </p:cNvPr>
          <p:cNvSpPr/>
          <p:nvPr/>
        </p:nvSpPr>
        <p:spPr>
          <a:xfrm>
            <a:off x="691135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EBB22652-01E2-4079-8066-42F54CB8BE26}"/>
              </a:ext>
            </a:extLst>
          </p:cNvPr>
          <p:cNvSpPr>
            <a:spLocks noChangeAspect="1"/>
          </p:cNvSpPr>
          <p:nvPr/>
        </p:nvSpPr>
        <p:spPr>
          <a:xfrm>
            <a:off x="660732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775931B1-057C-407D-B630-CB987D98A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1979164"/>
              </p:ext>
            </p:extLst>
          </p:nvPr>
        </p:nvGraphicFramePr>
        <p:xfrm>
          <a:off x="6409507" y="767481"/>
          <a:ext cx="1271558" cy="118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D7D8B667-4548-4518-8676-7CFB72B40823}"/>
              </a:ext>
            </a:extLst>
          </p:cNvPr>
          <p:cNvSpPr txBox="1">
            <a:spLocks/>
          </p:cNvSpPr>
          <p:nvPr/>
        </p:nvSpPr>
        <p:spPr>
          <a:xfrm>
            <a:off x="1922035" y="921679"/>
            <a:ext cx="4173965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Д.Н. Кобылкин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 природных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ресурсов и экологии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186805A8-CE87-4269-A4D7-26C511EBBEC9}"/>
              </a:ext>
            </a:extLst>
          </p:cNvPr>
          <p:cNvSpPr txBox="1">
            <a:spLocks/>
          </p:cNvSpPr>
          <p:nvPr/>
        </p:nvSpPr>
        <p:spPr>
          <a:xfrm>
            <a:off x="7515467" y="921678"/>
            <a:ext cx="3569851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16% от всех расходов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Национальные проекты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43C17B-E622-41E6-A262-BA251823B4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614" b="93976" l="6579" r="89474">
                        <a14:foregroundMark x1="48684" y1="6024" x2="48684" y2="6024"/>
                        <a14:foregroundMark x1="22368" y1="79518" x2="22368" y2="79518"/>
                        <a14:foregroundMark x1="47368" y1="80723" x2="47368" y2="80723"/>
                        <a14:foregroundMark x1="44737" y1="93976" x2="44737" y2="93976"/>
                        <a14:foregroundMark x1="56579" y1="93976" x2="56579" y2="93976"/>
                        <a14:foregroundMark x1="64474" y1="89157" x2="64474" y2="89157"/>
                        <a14:foregroundMark x1="78947" y1="89157" x2="78947" y2="89157"/>
                        <a14:foregroundMark x1="88158" y1="83133" x2="88158" y2="83133"/>
                        <a14:foregroundMark x1="86842" y1="85542" x2="86842" y2="85542"/>
                        <a14:foregroundMark x1="75000" y1="89157" x2="75000" y2="89157"/>
                        <a14:foregroundMark x1="57895" y1="91566" x2="51316" y2="91566"/>
                        <a14:foregroundMark x1="44737" y1="91566" x2="40789" y2="91566"/>
                        <a14:foregroundMark x1="28947" y1="89157" x2="21053" y2="85542"/>
                        <a14:foregroundMark x1="15789" y1="81928" x2="15789" y2="81928"/>
                        <a14:foregroundMark x1="10526" y1="78313" x2="10526" y2="78313"/>
                        <a14:foregroundMark x1="6579" y1="74699" x2="6579" y2="746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001" y="964411"/>
            <a:ext cx="724001" cy="79068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F2D8FA24-D7C1-4171-B783-7FA16A5B878B}"/>
              </a:ext>
            </a:extLst>
          </p:cNvPr>
          <p:cNvSpPr txBox="1"/>
          <p:nvPr/>
        </p:nvSpPr>
        <p:spPr>
          <a:xfrm>
            <a:off x="1497502" y="2522798"/>
            <a:ext cx="43738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Утилизация отходов производства и потребления и устранение не законных свалок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уровня загрязнения атмосферного воздуха в крупных промышленных центрах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78D297-2323-4A70-B218-96BF99EE2309}"/>
              </a:ext>
            </a:extLst>
          </p:cNvPr>
          <p:cNvSpPr txBox="1"/>
          <p:nvPr/>
        </p:nvSpPr>
        <p:spPr>
          <a:xfrm>
            <a:off x="6662701" y="2498586"/>
            <a:ext cx="47915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качества питьевой воды для населения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Экологическое оздоровление водных объектов (в том числе реку Волгу) и сохранение уникальных водных систем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Сохранение биологического разнообразия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баланса выбытия и воспроизводства лесов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6F0C55E1-3CE0-463F-970F-AB29CB4A8E5B}"/>
              </a:ext>
            </a:extLst>
          </p:cNvPr>
          <p:cNvCxnSpPr/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4E04865E-FC60-425B-B9FE-3BA5B14AC2DC}"/>
              </a:ext>
            </a:extLst>
          </p:cNvPr>
          <p:cNvCxnSpPr>
            <a:cxnSpLocks/>
          </p:cNvCxnSpPr>
          <p:nvPr/>
        </p:nvCxnSpPr>
        <p:spPr>
          <a:xfrm rot="5400000" flipH="1">
            <a:off x="6233663" y="1011893"/>
            <a:ext cx="1" cy="1044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EBF6D442-F9CC-4CF0-9064-BB2597A6468A}"/>
              </a:ext>
            </a:extLst>
          </p:cNvPr>
          <p:cNvCxnSpPr/>
          <p:nvPr/>
        </p:nvCxnSpPr>
        <p:spPr>
          <a:xfrm flipH="1">
            <a:off x="6291255" y="2446971"/>
            <a:ext cx="1" cy="378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>
            <a:extLst>
              <a:ext uri="{FF2B5EF4-FFF2-40B4-BE49-F238E27FC236}">
                <a16:creationId xmlns:a16="http://schemas.microsoft.com/office/drawing/2014/main" id="{D99FFD67-4B3B-4B23-BA37-CAD794559AFA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2568402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 descr="Круг со стрелкой вправо">
            <a:extLst>
              <a:ext uri="{FF2B5EF4-FFF2-40B4-BE49-F238E27FC236}">
                <a16:creationId xmlns:a16="http://schemas.microsoft.com/office/drawing/2014/main" id="{7D18A93D-AA68-4212-AAF2-4B8D66087B5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5400000">
            <a:off x="6025404" y="2512560"/>
            <a:ext cx="531701" cy="531701"/>
          </a:xfrm>
          <a:prstGeom prst="rect">
            <a:avLst/>
          </a:prstGeom>
        </p:spPr>
      </p:pic>
      <p:sp>
        <p:nvSpPr>
          <p:cNvPr id="68" name="Овал 67">
            <a:extLst>
              <a:ext uri="{FF2B5EF4-FFF2-40B4-BE49-F238E27FC236}">
                <a16:creationId xmlns:a16="http://schemas.microsoft.com/office/drawing/2014/main" id="{22F9824A-EF09-47FE-86B7-851F2A1229D8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3396238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9" name="Рисунок 68" descr="Круг со стрелкой вправо">
            <a:extLst>
              <a:ext uri="{FF2B5EF4-FFF2-40B4-BE49-F238E27FC236}">
                <a16:creationId xmlns:a16="http://schemas.microsoft.com/office/drawing/2014/main" id="{0421DCC7-4AA5-488D-9E61-F99341D9CDF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5400000">
            <a:off x="6025404" y="3340396"/>
            <a:ext cx="531701" cy="531701"/>
          </a:xfrm>
          <a:prstGeom prst="rect">
            <a:avLst/>
          </a:prstGeom>
        </p:spPr>
      </p:pic>
      <p:sp>
        <p:nvSpPr>
          <p:cNvPr id="70" name="Овал 69">
            <a:extLst>
              <a:ext uri="{FF2B5EF4-FFF2-40B4-BE49-F238E27FC236}">
                <a16:creationId xmlns:a16="http://schemas.microsoft.com/office/drawing/2014/main" id="{2B537750-1A7F-4681-AA94-B94FE36D7C34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4361864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" name="Рисунок 70" descr="Круг со стрелкой вправо">
            <a:extLst>
              <a:ext uri="{FF2B5EF4-FFF2-40B4-BE49-F238E27FC236}">
                <a16:creationId xmlns:a16="http://schemas.microsoft.com/office/drawing/2014/main" id="{D24A898F-C55E-4C7A-9838-6843860C24AD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5400000">
            <a:off x="6025404" y="4306022"/>
            <a:ext cx="531701" cy="531701"/>
          </a:xfrm>
          <a:prstGeom prst="rect">
            <a:avLst/>
          </a:prstGeom>
        </p:spPr>
      </p:pic>
      <p:sp>
        <p:nvSpPr>
          <p:cNvPr id="72" name="Овал 71">
            <a:extLst>
              <a:ext uri="{FF2B5EF4-FFF2-40B4-BE49-F238E27FC236}">
                <a16:creationId xmlns:a16="http://schemas.microsoft.com/office/drawing/2014/main" id="{B84C7420-0174-4E34-8ABC-1514BD39DBB1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5044173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3" name="Рисунок 72" descr="Круг со стрелкой вправо">
            <a:extLst>
              <a:ext uri="{FF2B5EF4-FFF2-40B4-BE49-F238E27FC236}">
                <a16:creationId xmlns:a16="http://schemas.microsoft.com/office/drawing/2014/main" id="{9324E7F8-B1FE-4502-8D81-27E6AF758B5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5400000">
            <a:off x="6025404" y="4988331"/>
            <a:ext cx="531701" cy="531701"/>
          </a:xfrm>
          <a:prstGeom prst="rect">
            <a:avLst/>
          </a:prstGeom>
        </p:spPr>
      </p:pic>
      <p:sp>
        <p:nvSpPr>
          <p:cNvPr id="74" name="Овал 73">
            <a:extLst>
              <a:ext uri="{FF2B5EF4-FFF2-40B4-BE49-F238E27FC236}">
                <a16:creationId xmlns:a16="http://schemas.microsoft.com/office/drawing/2014/main" id="{69BA6C5D-FB94-4E7D-8FEA-42226BF6A79C}"/>
              </a:ext>
            </a:extLst>
          </p:cNvPr>
          <p:cNvSpPr>
            <a:spLocks noChangeAspect="1"/>
          </p:cNvSpPr>
          <p:nvPr/>
        </p:nvSpPr>
        <p:spPr>
          <a:xfrm>
            <a:off x="654063" y="2503288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 descr="Круг со стрелкой вправо">
            <a:extLst>
              <a:ext uri="{FF2B5EF4-FFF2-40B4-BE49-F238E27FC236}">
                <a16:creationId xmlns:a16="http://schemas.microsoft.com/office/drawing/2014/main" id="{9224170A-62B3-431F-B34F-893B4238980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16200000">
            <a:off x="477587" y="2412941"/>
            <a:ext cx="1105211" cy="1105211"/>
          </a:xfrm>
          <a:prstGeom prst="rect">
            <a:avLst/>
          </a:prstGeom>
        </p:spPr>
      </p:pic>
      <p:sp>
        <p:nvSpPr>
          <p:cNvPr id="76" name="Овал 75">
            <a:extLst>
              <a:ext uri="{FF2B5EF4-FFF2-40B4-BE49-F238E27FC236}">
                <a16:creationId xmlns:a16="http://schemas.microsoft.com/office/drawing/2014/main" id="{ECAE50A2-760B-4BA2-B5E0-63F20F91F0DF}"/>
              </a:ext>
            </a:extLst>
          </p:cNvPr>
          <p:cNvSpPr>
            <a:spLocks noChangeAspect="1"/>
          </p:cNvSpPr>
          <p:nvPr/>
        </p:nvSpPr>
        <p:spPr>
          <a:xfrm>
            <a:off x="654063" y="4449326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 descr="Круг со стрелкой вправо">
            <a:extLst>
              <a:ext uri="{FF2B5EF4-FFF2-40B4-BE49-F238E27FC236}">
                <a16:creationId xmlns:a16="http://schemas.microsoft.com/office/drawing/2014/main" id="{4A631F0D-DEB7-4485-84CF-C53A50A8D97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 rot="16200000">
            <a:off x="477587" y="4358979"/>
            <a:ext cx="1105211" cy="1105211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88BDD88D-509A-4F60-897D-7CDD27CC3A15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47" y="420182"/>
            <a:ext cx="511232" cy="511232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A42FE192-D832-4C2A-91B2-596D9B41B74A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52216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5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Жилье и городская среда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8570FE0-02CD-4DFC-82D3-E8364B709319}"/>
              </a:ext>
            </a:extLst>
          </p:cNvPr>
          <p:cNvSpPr/>
          <p:nvPr/>
        </p:nvSpPr>
        <p:spPr>
          <a:xfrm>
            <a:off x="192203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537997A-6A3F-4F34-998E-0B5CB20D339E}"/>
              </a:ext>
            </a:extLst>
          </p:cNvPr>
          <p:cNvSpPr>
            <a:spLocks noChangeAspect="1"/>
          </p:cNvSpPr>
          <p:nvPr/>
        </p:nvSpPr>
        <p:spPr>
          <a:xfrm>
            <a:off x="161800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34A553B1-7A93-4C66-A549-95D0FD7270BD}"/>
              </a:ext>
            </a:extLst>
          </p:cNvPr>
          <p:cNvSpPr/>
          <p:nvPr/>
        </p:nvSpPr>
        <p:spPr>
          <a:xfrm>
            <a:off x="691135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EBB22652-01E2-4079-8066-42F54CB8BE26}"/>
              </a:ext>
            </a:extLst>
          </p:cNvPr>
          <p:cNvSpPr>
            <a:spLocks noChangeAspect="1"/>
          </p:cNvSpPr>
          <p:nvPr/>
        </p:nvSpPr>
        <p:spPr>
          <a:xfrm>
            <a:off x="660732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775931B1-057C-407D-B630-CB987D98A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8821513"/>
              </p:ext>
            </p:extLst>
          </p:nvPr>
        </p:nvGraphicFramePr>
        <p:xfrm>
          <a:off x="6409507" y="767481"/>
          <a:ext cx="1271558" cy="118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D7D8B667-4548-4518-8676-7CFB72B40823}"/>
              </a:ext>
            </a:extLst>
          </p:cNvPr>
          <p:cNvSpPr txBox="1">
            <a:spLocks/>
          </p:cNvSpPr>
          <p:nvPr/>
        </p:nvSpPr>
        <p:spPr>
          <a:xfrm>
            <a:off x="1922035" y="921679"/>
            <a:ext cx="4173965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В.В. Якушев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 строительства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ЖКХ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186805A8-CE87-4269-A4D7-26C511EBBEC9}"/>
              </a:ext>
            </a:extLst>
          </p:cNvPr>
          <p:cNvSpPr txBox="1">
            <a:spLocks/>
          </p:cNvSpPr>
          <p:nvPr/>
        </p:nvSpPr>
        <p:spPr>
          <a:xfrm>
            <a:off x="7515467" y="921678"/>
            <a:ext cx="3569851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4% от всех расходов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Национальные проекты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D8FA24-D7C1-4171-B783-7FA16A5B878B}"/>
              </a:ext>
            </a:extLst>
          </p:cNvPr>
          <p:cNvSpPr txBox="1"/>
          <p:nvPr/>
        </p:nvSpPr>
        <p:spPr>
          <a:xfrm>
            <a:off x="1497502" y="2522798"/>
            <a:ext cx="437384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доступным жильем семей со средним достатком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Кардинальное повышение комфортности городской среды. Повышение индекса качества городской среды на 30%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78D297-2323-4A70-B218-96BF99EE2309}"/>
              </a:ext>
            </a:extLst>
          </p:cNvPr>
          <p:cNvSpPr txBox="1"/>
          <p:nvPr/>
        </p:nvSpPr>
        <p:spPr>
          <a:xfrm>
            <a:off x="6662701" y="2498586"/>
            <a:ext cx="479150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объема жилищного строительства не менее чем до 120 млн. кв. метров в год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механизма прямого участия граждан в формировании комфортной городской среды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 устойчивого сокращения непригодного для  проживания жилищного фонда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6F0C55E1-3CE0-463F-970F-AB29CB4A8E5B}"/>
              </a:ext>
            </a:extLst>
          </p:cNvPr>
          <p:cNvCxnSpPr/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4E04865E-FC60-425B-B9FE-3BA5B14AC2DC}"/>
              </a:ext>
            </a:extLst>
          </p:cNvPr>
          <p:cNvCxnSpPr>
            <a:cxnSpLocks/>
          </p:cNvCxnSpPr>
          <p:nvPr/>
        </p:nvCxnSpPr>
        <p:spPr>
          <a:xfrm rot="5400000" flipH="1">
            <a:off x="6233663" y="1011893"/>
            <a:ext cx="1" cy="1044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EBF6D442-F9CC-4CF0-9064-BB2597A6468A}"/>
              </a:ext>
            </a:extLst>
          </p:cNvPr>
          <p:cNvCxnSpPr/>
          <p:nvPr/>
        </p:nvCxnSpPr>
        <p:spPr>
          <a:xfrm flipH="1">
            <a:off x="6291255" y="2446971"/>
            <a:ext cx="1" cy="378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Овал 63">
            <a:extLst>
              <a:ext uri="{FF2B5EF4-FFF2-40B4-BE49-F238E27FC236}">
                <a16:creationId xmlns:a16="http://schemas.microsoft.com/office/drawing/2014/main" id="{D99FFD67-4B3B-4B23-BA37-CAD794559AFA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2740932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7" name="Рисунок 66" descr="Круг со стрелкой вправо">
            <a:extLst>
              <a:ext uri="{FF2B5EF4-FFF2-40B4-BE49-F238E27FC236}">
                <a16:creationId xmlns:a16="http://schemas.microsoft.com/office/drawing/2014/main" id="{7D18A93D-AA68-4212-AAF2-4B8D66087B5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6025404" y="2685090"/>
            <a:ext cx="531701" cy="531701"/>
          </a:xfrm>
          <a:prstGeom prst="rect">
            <a:avLst/>
          </a:prstGeom>
        </p:spPr>
      </p:pic>
      <p:sp>
        <p:nvSpPr>
          <p:cNvPr id="68" name="Овал 67">
            <a:extLst>
              <a:ext uri="{FF2B5EF4-FFF2-40B4-BE49-F238E27FC236}">
                <a16:creationId xmlns:a16="http://schemas.microsoft.com/office/drawing/2014/main" id="{22F9824A-EF09-47FE-86B7-851F2A1229D8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3793057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9" name="Рисунок 68" descr="Круг со стрелкой вправо">
            <a:extLst>
              <a:ext uri="{FF2B5EF4-FFF2-40B4-BE49-F238E27FC236}">
                <a16:creationId xmlns:a16="http://schemas.microsoft.com/office/drawing/2014/main" id="{0421DCC7-4AA5-488D-9E61-F99341D9CDF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6025404" y="3737215"/>
            <a:ext cx="531701" cy="531701"/>
          </a:xfrm>
          <a:prstGeom prst="rect">
            <a:avLst/>
          </a:prstGeom>
        </p:spPr>
      </p:pic>
      <p:sp>
        <p:nvSpPr>
          <p:cNvPr id="70" name="Овал 69">
            <a:extLst>
              <a:ext uri="{FF2B5EF4-FFF2-40B4-BE49-F238E27FC236}">
                <a16:creationId xmlns:a16="http://schemas.microsoft.com/office/drawing/2014/main" id="{2B537750-1A7F-4681-AA94-B94FE36D7C34}"/>
              </a:ext>
            </a:extLst>
          </p:cNvPr>
          <p:cNvSpPr>
            <a:spLocks noChangeAspect="1"/>
          </p:cNvSpPr>
          <p:nvPr/>
        </p:nvSpPr>
        <p:spPr>
          <a:xfrm rot="10800000">
            <a:off x="6081300" y="4844944"/>
            <a:ext cx="419911" cy="420019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1" name="Рисунок 70" descr="Круг со стрелкой вправо">
            <a:extLst>
              <a:ext uri="{FF2B5EF4-FFF2-40B4-BE49-F238E27FC236}">
                <a16:creationId xmlns:a16="http://schemas.microsoft.com/office/drawing/2014/main" id="{D24A898F-C55E-4C7A-9838-6843860C24A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6025404" y="4789102"/>
            <a:ext cx="531701" cy="531701"/>
          </a:xfrm>
          <a:prstGeom prst="rect">
            <a:avLst/>
          </a:prstGeom>
        </p:spPr>
      </p:pic>
      <p:sp>
        <p:nvSpPr>
          <p:cNvPr id="74" name="Овал 73">
            <a:extLst>
              <a:ext uri="{FF2B5EF4-FFF2-40B4-BE49-F238E27FC236}">
                <a16:creationId xmlns:a16="http://schemas.microsoft.com/office/drawing/2014/main" id="{69BA6C5D-FB94-4E7D-8FEA-42226BF6A79C}"/>
              </a:ext>
            </a:extLst>
          </p:cNvPr>
          <p:cNvSpPr>
            <a:spLocks noChangeAspect="1"/>
          </p:cNvSpPr>
          <p:nvPr/>
        </p:nvSpPr>
        <p:spPr>
          <a:xfrm rot="10800000">
            <a:off x="568767" y="2414136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 descr="Круг со стрелкой вправо">
            <a:extLst>
              <a:ext uri="{FF2B5EF4-FFF2-40B4-BE49-F238E27FC236}">
                <a16:creationId xmlns:a16="http://schemas.microsoft.com/office/drawing/2014/main" id="{9224170A-62B3-431F-B34F-893B423898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392291" y="2323789"/>
            <a:ext cx="1105211" cy="1105211"/>
          </a:xfrm>
          <a:prstGeom prst="rect">
            <a:avLst/>
          </a:prstGeom>
        </p:spPr>
      </p:pic>
      <p:sp>
        <p:nvSpPr>
          <p:cNvPr id="76" name="Овал 75">
            <a:extLst>
              <a:ext uri="{FF2B5EF4-FFF2-40B4-BE49-F238E27FC236}">
                <a16:creationId xmlns:a16="http://schemas.microsoft.com/office/drawing/2014/main" id="{ECAE50A2-760B-4BA2-B5E0-63F20F91F0DF}"/>
              </a:ext>
            </a:extLst>
          </p:cNvPr>
          <p:cNvSpPr>
            <a:spLocks noChangeAspect="1"/>
          </p:cNvSpPr>
          <p:nvPr/>
        </p:nvSpPr>
        <p:spPr>
          <a:xfrm rot="10800000">
            <a:off x="568767" y="4360174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 descr="Круг со стрелкой вправо">
            <a:extLst>
              <a:ext uri="{FF2B5EF4-FFF2-40B4-BE49-F238E27FC236}">
                <a16:creationId xmlns:a16="http://schemas.microsoft.com/office/drawing/2014/main" id="{4A631F0D-DEB7-4485-84CF-C53A50A8D9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392291" y="4269827"/>
            <a:ext cx="1105211" cy="11052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A29718A-4BF1-4D11-B8D2-C91BE7AAFE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39" b="95181" l="8333" r="88889">
                        <a14:foregroundMark x1="20833" y1="83133" x2="20833" y2="83133"/>
                        <a14:foregroundMark x1="26389" y1="80723" x2="26389" y2="80723"/>
                        <a14:foregroundMark x1="34722" y1="93976" x2="34722" y2="93976"/>
                        <a14:foregroundMark x1="38889" y1="95181" x2="38889" y2="95181"/>
                        <a14:foregroundMark x1="50000" y1="95181" x2="55556" y2="95181"/>
                        <a14:foregroundMark x1="61111" y1="95181" x2="61111" y2="95181"/>
                        <a14:foregroundMark x1="72222" y1="91566" x2="72222" y2="91566"/>
                        <a14:foregroundMark x1="72222" y1="86747" x2="68056" y2="85542"/>
                        <a14:foregroundMark x1="66667" y1="85542" x2="72222" y2="85542"/>
                        <a14:foregroundMark x1="80556" y1="85542" x2="80556" y2="85542"/>
                        <a14:foregroundMark x1="84722" y1="85542" x2="84722" y2="85542"/>
                        <a14:foregroundMark x1="51389" y1="12048" x2="51389" y2="12048"/>
                        <a14:foregroundMark x1="56944" y1="12048" x2="56944" y2="12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018" y="964411"/>
            <a:ext cx="685896" cy="79068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9295DA9-3B0A-4A5D-80D9-660E7ACAC1FF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47" y="429365"/>
            <a:ext cx="511232" cy="51123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39965EA-4284-4E8E-8F10-40068AF16E7C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678645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4" name="Слайд think-cell" r:id="rId5" imgW="359" imgH="355" progId="TCLayout.ActiveDocument.1">
                  <p:embed/>
                </p:oleObj>
              </mc:Choice>
              <mc:Fallback>
                <p:oleObj name="Слайд think-cell" r:id="rId5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Производительность труда и поддержка занятости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E8570FE0-02CD-4DFC-82D3-E8364B709319}"/>
              </a:ext>
            </a:extLst>
          </p:cNvPr>
          <p:cNvSpPr/>
          <p:nvPr/>
        </p:nvSpPr>
        <p:spPr>
          <a:xfrm>
            <a:off x="192203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id="{B537997A-6A3F-4F34-998E-0B5CB20D339E}"/>
              </a:ext>
            </a:extLst>
          </p:cNvPr>
          <p:cNvSpPr>
            <a:spLocks noChangeAspect="1"/>
          </p:cNvSpPr>
          <p:nvPr/>
        </p:nvSpPr>
        <p:spPr>
          <a:xfrm>
            <a:off x="161800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34A553B1-7A93-4C66-A549-95D0FD7270BD}"/>
              </a:ext>
            </a:extLst>
          </p:cNvPr>
          <p:cNvSpPr/>
          <p:nvPr/>
        </p:nvSpPr>
        <p:spPr>
          <a:xfrm>
            <a:off x="6911355" y="926623"/>
            <a:ext cx="4173965" cy="871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EBB22652-01E2-4079-8066-42F54CB8BE26}"/>
              </a:ext>
            </a:extLst>
          </p:cNvPr>
          <p:cNvSpPr>
            <a:spLocks noChangeAspect="1"/>
          </p:cNvSpPr>
          <p:nvPr/>
        </p:nvSpPr>
        <p:spPr>
          <a:xfrm>
            <a:off x="6607323" y="921679"/>
            <a:ext cx="875927" cy="876151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775931B1-057C-407D-B630-CB987D98A4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4407873"/>
              </p:ext>
            </p:extLst>
          </p:nvPr>
        </p:nvGraphicFramePr>
        <p:xfrm>
          <a:off x="6409507" y="767481"/>
          <a:ext cx="1271558" cy="118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D7D8B667-4548-4518-8676-7CFB72B40823}"/>
              </a:ext>
            </a:extLst>
          </p:cNvPr>
          <p:cNvSpPr txBox="1">
            <a:spLocks/>
          </p:cNvSpPr>
          <p:nvPr/>
        </p:nvSpPr>
        <p:spPr>
          <a:xfrm>
            <a:off x="1922035" y="921679"/>
            <a:ext cx="4173965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М.С. Орешкин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Министр экономического</a:t>
            </a:r>
          </a:p>
          <a:p>
            <a:pPr algn="ctr"/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развития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186805A8-CE87-4269-A4D7-26C511EBBEC9}"/>
              </a:ext>
            </a:extLst>
          </p:cNvPr>
          <p:cNvSpPr txBox="1">
            <a:spLocks/>
          </p:cNvSpPr>
          <p:nvPr/>
        </p:nvSpPr>
        <p:spPr>
          <a:xfrm>
            <a:off x="7515467" y="921678"/>
            <a:ext cx="3569851" cy="87615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0,2% от всех расходов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Национальные проекты</a:t>
            </a:r>
            <a:endParaRPr lang="ru-RU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D8FA24-D7C1-4171-B783-7FA16A5B878B}"/>
              </a:ext>
            </a:extLst>
          </p:cNvPr>
          <p:cNvSpPr txBox="1"/>
          <p:nvPr/>
        </p:nvSpPr>
        <p:spPr>
          <a:xfrm>
            <a:off x="1618003" y="2296940"/>
            <a:ext cx="43738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Рост производительности труда на средних и крупных предприятиях не ниже 5% в год в 2024 г.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Реализация Национального проекта всеми Субъектами России в 2024 г.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Увеличение количества средних и крупных предприятий, вовлеченных в реализацию задач до 10 тыс. в 2024 г.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6F0C55E1-3CE0-463F-970F-AB29CB4A8E5B}"/>
              </a:ext>
            </a:extLst>
          </p:cNvPr>
          <p:cNvCxnSpPr/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>
            <a:extLst>
              <a:ext uri="{FF2B5EF4-FFF2-40B4-BE49-F238E27FC236}">
                <a16:creationId xmlns:a16="http://schemas.microsoft.com/office/drawing/2014/main" id="{4E04865E-FC60-425B-B9FE-3BA5B14AC2DC}"/>
              </a:ext>
            </a:extLst>
          </p:cNvPr>
          <p:cNvCxnSpPr>
            <a:cxnSpLocks/>
          </p:cNvCxnSpPr>
          <p:nvPr/>
        </p:nvCxnSpPr>
        <p:spPr>
          <a:xfrm rot="5400000" flipH="1">
            <a:off x="6233663" y="1011893"/>
            <a:ext cx="1" cy="1044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Овал 73">
            <a:extLst>
              <a:ext uri="{FF2B5EF4-FFF2-40B4-BE49-F238E27FC236}">
                <a16:creationId xmlns:a16="http://schemas.microsoft.com/office/drawing/2014/main" id="{69BA6C5D-FB94-4E7D-8FEA-42226BF6A79C}"/>
              </a:ext>
            </a:extLst>
          </p:cNvPr>
          <p:cNvSpPr>
            <a:spLocks noChangeAspect="1"/>
          </p:cNvSpPr>
          <p:nvPr/>
        </p:nvSpPr>
        <p:spPr>
          <a:xfrm rot="10800000">
            <a:off x="661755" y="2290152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5" name="Рисунок 74" descr="Круг со стрелкой вправо">
            <a:extLst>
              <a:ext uri="{FF2B5EF4-FFF2-40B4-BE49-F238E27FC236}">
                <a16:creationId xmlns:a16="http://schemas.microsoft.com/office/drawing/2014/main" id="{9224170A-62B3-431F-B34F-893B423898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485279" y="2199805"/>
            <a:ext cx="1105211" cy="1105211"/>
          </a:xfrm>
          <a:prstGeom prst="rect">
            <a:avLst/>
          </a:prstGeom>
        </p:spPr>
      </p:pic>
      <p:sp>
        <p:nvSpPr>
          <p:cNvPr id="76" name="Овал 75">
            <a:extLst>
              <a:ext uri="{FF2B5EF4-FFF2-40B4-BE49-F238E27FC236}">
                <a16:creationId xmlns:a16="http://schemas.microsoft.com/office/drawing/2014/main" id="{ECAE50A2-760B-4BA2-B5E0-63F20F91F0DF}"/>
              </a:ext>
            </a:extLst>
          </p:cNvPr>
          <p:cNvSpPr>
            <a:spLocks noChangeAspect="1"/>
          </p:cNvSpPr>
          <p:nvPr/>
        </p:nvSpPr>
        <p:spPr>
          <a:xfrm rot="10800000">
            <a:off x="661755" y="4825117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 descr="Круг со стрелкой вправо">
            <a:extLst>
              <a:ext uri="{FF2B5EF4-FFF2-40B4-BE49-F238E27FC236}">
                <a16:creationId xmlns:a16="http://schemas.microsoft.com/office/drawing/2014/main" id="{4A631F0D-DEB7-4485-84CF-C53A50A8D9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485279" y="4734770"/>
            <a:ext cx="1105211" cy="1105211"/>
          </a:xfrm>
          <a:prstGeom prst="rect">
            <a:avLst/>
          </a:prstGeom>
        </p:spPr>
      </p:pic>
      <p:sp>
        <p:nvSpPr>
          <p:cNvPr id="34" name="Овал 33">
            <a:extLst>
              <a:ext uri="{FF2B5EF4-FFF2-40B4-BE49-F238E27FC236}">
                <a16:creationId xmlns:a16="http://schemas.microsoft.com/office/drawing/2014/main" id="{35FB85C0-7EEC-4715-A059-88EAD6981BDE}"/>
              </a:ext>
            </a:extLst>
          </p:cNvPr>
          <p:cNvSpPr>
            <a:spLocks noChangeAspect="1"/>
          </p:cNvSpPr>
          <p:nvPr/>
        </p:nvSpPr>
        <p:spPr>
          <a:xfrm rot="10800000">
            <a:off x="661755" y="3629701"/>
            <a:ext cx="872841" cy="8730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 descr="Круг со стрелкой вправо">
            <a:extLst>
              <a:ext uri="{FF2B5EF4-FFF2-40B4-BE49-F238E27FC236}">
                <a16:creationId xmlns:a16="http://schemas.microsoft.com/office/drawing/2014/main" id="{248581F4-F5D0-4382-982D-A19A1CFFA3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rot="5400000">
            <a:off x="485279" y="3539354"/>
            <a:ext cx="1105211" cy="11052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BF08C4-70E9-4C4D-B748-59673C0A47E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250" b="98750" l="6757" r="98649">
                        <a14:foregroundMark x1="51351" y1="6250" x2="51351" y2="6250"/>
                        <a14:foregroundMark x1="68919" y1="77500" x2="68919" y2="77500"/>
                        <a14:foregroundMark x1="55405" y1="85000" x2="55405" y2="85000"/>
                        <a14:foregroundMark x1="40541" y1="86250" x2="40541" y2="86250"/>
                        <a14:foregroundMark x1="51351" y1="91250" x2="52703" y2="96250"/>
                        <a14:foregroundMark x1="45946" y1="98750" x2="41892" y2="98750"/>
                        <a14:foregroundMark x1="22973" y1="85000" x2="22973" y2="85000"/>
                        <a14:foregroundMark x1="16216" y1="73750" x2="16216" y2="73750"/>
                        <a14:foregroundMark x1="45946" y1="80000" x2="50000" y2="81250"/>
                        <a14:foregroundMark x1="58108" y1="87500" x2="58108" y2="87500"/>
                        <a14:foregroundMark x1="68919" y1="88750" x2="68919" y2="88750"/>
                        <a14:foregroundMark x1="81081" y1="78750" x2="81081" y2="78750"/>
                        <a14:foregroundMark x1="91892" y1="77500" x2="91892" y2="77500"/>
                        <a14:foregroundMark x1="98649" y1="77500" x2="98649" y2="77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492" y="976958"/>
            <a:ext cx="704948" cy="76210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BFC687C-E394-4ABB-8A76-5FDBACCE0185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75" y="416174"/>
            <a:ext cx="544776" cy="544776"/>
          </a:xfrm>
          <a:prstGeom prst="rect">
            <a:avLst/>
          </a:prstGeom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47DA4404-9EB2-48C0-9B12-4AA0D8C7D189}"/>
              </a:ext>
            </a:extLst>
          </p:cNvPr>
          <p:cNvCxnSpPr/>
          <p:nvPr/>
        </p:nvCxnSpPr>
        <p:spPr>
          <a:xfrm flipH="1">
            <a:off x="6669182" y="2451892"/>
            <a:ext cx="1" cy="378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Овал 28">
            <a:extLst>
              <a:ext uri="{FF2B5EF4-FFF2-40B4-BE49-F238E27FC236}">
                <a16:creationId xmlns:a16="http://schemas.microsoft.com/office/drawing/2014/main" id="{EF9C01B1-D932-4EE3-BAC1-6092FA0EE255}"/>
              </a:ext>
            </a:extLst>
          </p:cNvPr>
          <p:cNvSpPr>
            <a:spLocks noChangeAspect="1"/>
          </p:cNvSpPr>
          <p:nvPr/>
        </p:nvSpPr>
        <p:spPr>
          <a:xfrm rot="10800000">
            <a:off x="6471203" y="2337252"/>
            <a:ext cx="426564" cy="42667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" name="Рисунок 29" descr="Галочка">
            <a:extLst>
              <a:ext uri="{FF2B5EF4-FFF2-40B4-BE49-F238E27FC236}">
                <a16:creationId xmlns:a16="http://schemas.microsoft.com/office/drawing/2014/main" id="{87616B66-9EAB-499A-BC18-ACB4AF7FF728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505499" y="2343186"/>
            <a:ext cx="361872" cy="361872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:a16="http://schemas.microsoft.com/office/drawing/2014/main" id="{9803D3B5-4BA7-4C5C-9BB2-6EFD7A791476}"/>
              </a:ext>
            </a:extLst>
          </p:cNvPr>
          <p:cNvSpPr>
            <a:spLocks noChangeAspect="1"/>
          </p:cNvSpPr>
          <p:nvPr/>
        </p:nvSpPr>
        <p:spPr>
          <a:xfrm rot="10800000">
            <a:off x="6471203" y="3160339"/>
            <a:ext cx="426564" cy="42667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Рисунок 31" descr="Галочка">
            <a:extLst>
              <a:ext uri="{FF2B5EF4-FFF2-40B4-BE49-F238E27FC236}">
                <a16:creationId xmlns:a16="http://schemas.microsoft.com/office/drawing/2014/main" id="{2CF66A37-4CDB-4ACE-9AD6-497D9416505A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505499" y="3166273"/>
            <a:ext cx="361872" cy="361872"/>
          </a:xfrm>
          <a:prstGeom prst="rect">
            <a:avLst/>
          </a:prstGeom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65CCB5BB-53FE-468A-88CB-AC161F5FC868}"/>
              </a:ext>
            </a:extLst>
          </p:cNvPr>
          <p:cNvSpPr>
            <a:spLocks noChangeAspect="1"/>
          </p:cNvSpPr>
          <p:nvPr/>
        </p:nvSpPr>
        <p:spPr>
          <a:xfrm rot="10800000">
            <a:off x="6471203" y="4030179"/>
            <a:ext cx="426564" cy="42667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 descr="Галочка">
            <a:extLst>
              <a:ext uri="{FF2B5EF4-FFF2-40B4-BE49-F238E27FC236}">
                <a16:creationId xmlns:a16="http://schemas.microsoft.com/office/drawing/2014/main" id="{73718675-D6B3-4BBA-9D40-0A65862489C0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6505499" y="4036113"/>
            <a:ext cx="361872" cy="361872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10172314-7681-4CC5-B53D-2BA409C6EDA2}"/>
              </a:ext>
            </a:extLst>
          </p:cNvPr>
          <p:cNvSpPr txBox="1"/>
          <p:nvPr/>
        </p:nvSpPr>
        <p:spPr>
          <a:xfrm>
            <a:off x="6996933" y="2239664"/>
            <a:ext cx="47370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специальных центров для формирования компетенции работников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 цифровых технологий в производственные процессы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Адресная поддержка повышения производительности труда на предприятиях</a:t>
            </a:r>
          </a:p>
          <a:p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273837-4188-4CDB-92CB-634E3C861711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28175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Объект 15" hidden="1">
            <a:extLst>
              <a:ext uri="{FF2B5EF4-FFF2-40B4-BE49-F238E27FC236}">
                <a16:creationId xmlns:a16="http://schemas.microsoft.com/office/drawing/2014/main" id="{2CF74F13-6155-4C09-8230-320FFF57A4D4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044797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3" name="Слайд think-cell" r:id="rId4" imgW="359" imgH="355" progId="TCLayout.ActiveDocument.1">
                  <p:embed/>
                </p:oleObj>
              </mc:Choice>
              <mc:Fallback>
                <p:oleObj name="Слайд think-cell" r:id="rId4" imgW="359" imgH="355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190D4539-1C9A-420B-950A-6CCAC1918955}"/>
              </a:ext>
            </a:extLst>
          </p:cNvPr>
          <p:cNvSpPr txBox="1">
            <a:spLocks/>
          </p:cNvSpPr>
          <p:nvPr/>
        </p:nvSpPr>
        <p:spPr>
          <a:xfrm>
            <a:off x="1490133" y="1684456"/>
            <a:ext cx="9465733" cy="3260077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граждане могут способствовать реализации Национальных проектов и повешению собственного уровня жизни</a:t>
            </a: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5284ECB-1510-43DA-A2DE-B1AC60F62F68}"/>
              </a:ext>
            </a:extLst>
          </p:cNvPr>
          <p:cNvSpPr/>
          <p:nvPr/>
        </p:nvSpPr>
        <p:spPr>
          <a:xfrm>
            <a:off x="1236134" y="1286932"/>
            <a:ext cx="9889066" cy="376839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94E5035E-A57E-440D-A9D8-2B88226FBCBD}"/>
              </a:ext>
            </a:extLst>
          </p:cNvPr>
          <p:cNvSpPr>
            <a:spLocks noChangeAspect="1"/>
          </p:cNvSpPr>
          <p:nvPr/>
        </p:nvSpPr>
        <p:spPr>
          <a:xfrm>
            <a:off x="2369348" y="5193779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9E1C6CA1-AA38-482B-B714-9C85A9DA2FEF}"/>
              </a:ext>
            </a:extLst>
          </p:cNvPr>
          <p:cNvSpPr>
            <a:spLocks noChangeAspect="1"/>
          </p:cNvSpPr>
          <p:nvPr/>
        </p:nvSpPr>
        <p:spPr>
          <a:xfrm>
            <a:off x="3831821" y="5193779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D098487B-AA73-4ECA-AB1C-04E663D85369}"/>
              </a:ext>
            </a:extLst>
          </p:cNvPr>
          <p:cNvSpPr>
            <a:spLocks noChangeAspect="1"/>
          </p:cNvSpPr>
          <p:nvPr/>
        </p:nvSpPr>
        <p:spPr>
          <a:xfrm>
            <a:off x="5070606" y="5193779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7BEBA137-C963-4F2D-AC38-8D3ADF8AC7A7}"/>
              </a:ext>
            </a:extLst>
          </p:cNvPr>
          <p:cNvSpPr>
            <a:spLocks noChangeAspect="1"/>
          </p:cNvSpPr>
          <p:nvPr/>
        </p:nvSpPr>
        <p:spPr>
          <a:xfrm>
            <a:off x="6316752" y="5194812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DAB7B4DB-B9CD-4BA9-A1F7-25C75F18A04A}"/>
              </a:ext>
            </a:extLst>
          </p:cNvPr>
          <p:cNvSpPr>
            <a:spLocks noChangeAspect="1"/>
          </p:cNvSpPr>
          <p:nvPr/>
        </p:nvSpPr>
        <p:spPr>
          <a:xfrm>
            <a:off x="7570528" y="5199279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6700BBF-EE20-4B45-8590-D226E7F55592}"/>
              </a:ext>
            </a:extLst>
          </p:cNvPr>
          <p:cNvSpPr>
            <a:spLocks noChangeAspect="1"/>
          </p:cNvSpPr>
          <p:nvPr/>
        </p:nvSpPr>
        <p:spPr>
          <a:xfrm>
            <a:off x="8837267" y="5196668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A46492D-7146-4818-B9F4-5BAD4450605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2468725" y="5312564"/>
            <a:ext cx="531703" cy="511232"/>
          </a:xfrm>
          <a:prstGeom prst="rect">
            <a:avLst/>
          </a:prstGeom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8106A8-5B8A-482E-BAD8-1A7E4A1CD84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32" y="5312564"/>
            <a:ext cx="511232" cy="51123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A287D7-2307-488A-A937-2B01890508B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7392" y="5312563"/>
            <a:ext cx="511232" cy="5112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F836CCB-C199-4AD9-B33A-DC21354AC7F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839" y="5295786"/>
            <a:ext cx="511232" cy="5112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3052B54-3E01-40E6-90B9-ADB62CBE98F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286" y="5295786"/>
            <a:ext cx="511231" cy="51123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5CBF0-4BF8-46B0-971F-E2ABB2363AF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45" y="5262241"/>
            <a:ext cx="544776" cy="54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44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1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Национальные проекты «Здравоохранение» и «Демография»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273837-4188-4CDB-92CB-634E3C861711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758CA5E-B7C3-49A6-A1C9-3B52505F7B75}"/>
              </a:ext>
            </a:extLst>
          </p:cNvPr>
          <p:cNvSpPr/>
          <p:nvPr/>
        </p:nvSpPr>
        <p:spPr>
          <a:xfrm>
            <a:off x="2945137" y="1242456"/>
            <a:ext cx="8538514" cy="960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4319E9FB-4846-4744-9AFF-8DEA1E515E95}"/>
              </a:ext>
            </a:extLst>
          </p:cNvPr>
          <p:cNvSpPr txBox="1">
            <a:spLocks/>
          </p:cNvSpPr>
          <p:nvPr/>
        </p:nvSpPr>
        <p:spPr>
          <a:xfrm>
            <a:off x="3333450" y="1143184"/>
            <a:ext cx="8192930" cy="1069970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Снижение смертности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разных видов болезни</a:t>
            </a:r>
          </a:p>
          <a:p>
            <a:pPr algn="ctr">
              <a:lnSpc>
                <a:spcPct val="130000"/>
              </a:lnSpc>
            </a:pP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ожидаемой продолжительности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здоровой жизни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67 лет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2F1990DB-0CF4-4238-B7CE-DACDB7D830F5}"/>
              </a:ext>
            </a:extLst>
          </p:cNvPr>
          <p:cNvSpPr/>
          <p:nvPr/>
        </p:nvSpPr>
        <p:spPr>
          <a:xfrm>
            <a:off x="885028" y="1232055"/>
            <a:ext cx="2448422" cy="97060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Главные цели</a:t>
            </a:r>
          </a:p>
        </p:txBody>
      </p:sp>
      <p:sp>
        <p:nvSpPr>
          <p:cNvPr id="59" name="Заголовок 1">
            <a:extLst>
              <a:ext uri="{FF2B5EF4-FFF2-40B4-BE49-F238E27FC236}">
                <a16:creationId xmlns:a16="http://schemas.microsoft.com/office/drawing/2014/main" id="{F08AC0F6-3C26-4691-BDF5-89F1BDF520BD}"/>
              </a:ext>
            </a:extLst>
          </p:cNvPr>
          <p:cNvSpPr txBox="1">
            <a:spLocks/>
          </p:cNvSpPr>
          <p:nvPr/>
        </p:nvSpPr>
        <p:spPr>
          <a:xfrm>
            <a:off x="3173350" y="2479563"/>
            <a:ext cx="8082088" cy="7106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Заблаговременное обнаружение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предшествующих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симптомов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E1A30937-664B-4F74-85E6-BE73E6655A6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747813" y="443197"/>
            <a:ext cx="531703" cy="511232"/>
          </a:xfrm>
          <a:prstGeom prst="rect">
            <a:avLst/>
          </a:prstGeom>
          <a:ln>
            <a:noFill/>
          </a:ln>
        </p:spPr>
      </p:pic>
      <p:sp>
        <p:nvSpPr>
          <p:cNvPr id="67" name="Заголовок 1">
            <a:extLst>
              <a:ext uri="{FF2B5EF4-FFF2-40B4-BE49-F238E27FC236}">
                <a16:creationId xmlns:a16="http://schemas.microsoft.com/office/drawing/2014/main" id="{FAE26B6D-001A-4E08-A1B6-B840FC2C2267}"/>
              </a:ext>
            </a:extLst>
          </p:cNvPr>
          <p:cNvSpPr txBox="1">
            <a:spLocks/>
          </p:cNvSpPr>
          <p:nvPr/>
        </p:nvSpPr>
        <p:spPr>
          <a:xfrm>
            <a:off x="3114041" y="3446601"/>
            <a:ext cx="8192931" cy="1119745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Профилактические медицинские осмотры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Диспансеризация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99DEF501-242F-4E26-BA33-C472575D8124}"/>
              </a:ext>
            </a:extLst>
          </p:cNvPr>
          <p:cNvSpPr txBox="1">
            <a:spLocks/>
          </p:cNvSpPr>
          <p:nvPr/>
        </p:nvSpPr>
        <p:spPr>
          <a:xfrm>
            <a:off x="882876" y="5674243"/>
            <a:ext cx="10641351" cy="7488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400" b="1" i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«Если хочешь изменить мир – начни с себя» </a:t>
            </a:r>
            <a:r>
              <a:rPr lang="ru-RU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народная мудрость</a:t>
            </a: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C7608EDD-6524-47AD-BFEA-C15EA06A0009}"/>
              </a:ext>
            </a:extLst>
          </p:cNvPr>
          <p:cNvSpPr/>
          <p:nvPr/>
        </p:nvSpPr>
        <p:spPr>
          <a:xfrm>
            <a:off x="2945137" y="2385535"/>
            <a:ext cx="8538514" cy="960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525CBC2C-4957-46C6-9286-DDEF3E30A6E4}"/>
              </a:ext>
            </a:extLst>
          </p:cNvPr>
          <p:cNvSpPr/>
          <p:nvPr/>
        </p:nvSpPr>
        <p:spPr>
          <a:xfrm>
            <a:off x="885028" y="2375134"/>
            <a:ext cx="2448422" cy="97060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Ключевой аспект в успешном лечении заболевания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1BF2D371-9484-4EC6-A51E-5BA308366618}"/>
              </a:ext>
            </a:extLst>
          </p:cNvPr>
          <p:cNvSpPr/>
          <p:nvPr/>
        </p:nvSpPr>
        <p:spPr>
          <a:xfrm>
            <a:off x="2945137" y="3540225"/>
            <a:ext cx="8538514" cy="960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860BD61A-151C-4298-99B6-D0A212FC045B}"/>
              </a:ext>
            </a:extLst>
          </p:cNvPr>
          <p:cNvSpPr/>
          <p:nvPr/>
        </p:nvSpPr>
        <p:spPr>
          <a:xfrm>
            <a:off x="885028" y="3529824"/>
            <a:ext cx="2448422" cy="97060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Инструменты граждан по здравоохранению</a:t>
            </a: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C38F2852-87CE-4363-A54C-587D7ECEB43D}"/>
              </a:ext>
            </a:extLst>
          </p:cNvPr>
          <p:cNvSpPr txBox="1">
            <a:spLocks/>
          </p:cNvSpPr>
          <p:nvPr/>
        </p:nvSpPr>
        <p:spPr>
          <a:xfrm>
            <a:off x="3333450" y="4598803"/>
            <a:ext cx="8150201" cy="1119745"/>
          </a:xfrm>
          <a:prstGeom prst="rect">
            <a:avLst/>
          </a:prstGeom>
        </p:spPr>
        <p:txBody>
          <a:bodyPr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Деньги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направленные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совокупное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профилактического медицинского осмотра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диспансеризации</a:t>
            </a:r>
            <a:endParaRPr lang="ru-RU" sz="2000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C1BDA014-E932-4FD4-900B-FCC986FE3E37}"/>
              </a:ext>
            </a:extLst>
          </p:cNvPr>
          <p:cNvSpPr/>
          <p:nvPr/>
        </p:nvSpPr>
        <p:spPr>
          <a:xfrm>
            <a:off x="2945138" y="4692427"/>
            <a:ext cx="8538514" cy="960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B3F74E3-A0EB-4C94-8D70-964412F82405}"/>
              </a:ext>
            </a:extLst>
          </p:cNvPr>
          <p:cNvSpPr/>
          <p:nvPr/>
        </p:nvSpPr>
        <p:spPr>
          <a:xfrm>
            <a:off x="885029" y="4682026"/>
            <a:ext cx="2448422" cy="97060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450 </a:t>
            </a:r>
            <a:r>
              <a:rPr lang="ru-RU" sz="2000" b="1" dirty="0">
                <a:solidFill>
                  <a:schemeClr val="tx1"/>
                </a:solidFill>
              </a:rPr>
              <a:t>млрд рублей</a:t>
            </a:r>
          </a:p>
        </p:txBody>
      </p:sp>
    </p:spTree>
    <p:extLst>
      <p:ext uri="{BB962C8B-B14F-4D97-AF65-F5344CB8AC3E}">
        <p14:creationId xmlns:p14="http://schemas.microsoft.com/office/powerpoint/2010/main" val="3844924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7" name="Прямоугольник: скругленные углы 66">
            <a:extLst>
              <a:ext uri="{FF2B5EF4-FFF2-40B4-BE49-F238E27FC236}">
                <a16:creationId xmlns:a16="http://schemas.microsoft.com/office/drawing/2014/main" id="{5DFC0E83-3AD9-463A-94C7-6C5EB7FA1ABA}"/>
              </a:ext>
            </a:extLst>
          </p:cNvPr>
          <p:cNvSpPr/>
          <p:nvPr/>
        </p:nvSpPr>
        <p:spPr>
          <a:xfrm>
            <a:off x="8524856" y="1583272"/>
            <a:ext cx="3241778" cy="4856928"/>
          </a:xfrm>
          <a:prstGeom prst="roundRect">
            <a:avLst>
              <a:gd name="adj" fmla="val 5313"/>
            </a:avLst>
          </a:prstGeom>
          <a:noFill/>
          <a:ln w="19050">
            <a:solidFill>
              <a:srgbClr val="0067A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E575A5D9-FD97-4C68-80E9-F3BFB5B9F4DF}"/>
              </a:ext>
            </a:extLst>
          </p:cNvPr>
          <p:cNvSpPr/>
          <p:nvPr/>
        </p:nvSpPr>
        <p:spPr>
          <a:xfrm>
            <a:off x="4596743" y="1586285"/>
            <a:ext cx="3241778" cy="4856928"/>
          </a:xfrm>
          <a:prstGeom prst="roundRect">
            <a:avLst>
              <a:gd name="adj" fmla="val 5313"/>
            </a:avLst>
          </a:prstGeom>
          <a:noFill/>
          <a:ln w="19050">
            <a:solidFill>
              <a:srgbClr val="0067A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569D47FA-218E-448D-B807-4F44EF9AAC60}"/>
              </a:ext>
            </a:extLst>
          </p:cNvPr>
          <p:cNvSpPr/>
          <p:nvPr/>
        </p:nvSpPr>
        <p:spPr>
          <a:xfrm>
            <a:off x="639361" y="1583272"/>
            <a:ext cx="3241778" cy="4856928"/>
          </a:xfrm>
          <a:prstGeom prst="roundRect">
            <a:avLst>
              <a:gd name="adj" fmla="val 5313"/>
            </a:avLst>
          </a:prstGeom>
          <a:noFill/>
          <a:ln w="19050">
            <a:solidFill>
              <a:srgbClr val="0067A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729120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Национальные проекты «Здравоохранение» и «Демография»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399025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750720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273837-4188-4CDB-92CB-634E3C861711}"/>
              </a:ext>
            </a:extLst>
          </p:cNvPr>
          <p:cNvSpPr txBox="1"/>
          <p:nvPr/>
        </p:nvSpPr>
        <p:spPr>
          <a:xfrm>
            <a:off x="11647865" y="6470073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E1A30937-664B-4F74-85E6-BE73E6655A6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747813" y="443197"/>
            <a:ext cx="531703" cy="511232"/>
          </a:xfrm>
          <a:prstGeom prst="rect">
            <a:avLst/>
          </a:prstGeom>
          <a:ln>
            <a:noFill/>
          </a:ln>
        </p:spPr>
      </p:pic>
      <p:sp>
        <p:nvSpPr>
          <p:cNvPr id="44" name="Заголовок 1">
            <a:extLst>
              <a:ext uri="{FF2B5EF4-FFF2-40B4-BE49-F238E27FC236}">
                <a16:creationId xmlns:a16="http://schemas.microsoft.com/office/drawing/2014/main" id="{5A3E4719-79AD-422E-AA53-45869CBF7D12}"/>
              </a:ext>
            </a:extLst>
          </p:cNvPr>
          <p:cNvSpPr txBox="1">
            <a:spLocks/>
          </p:cNvSpPr>
          <p:nvPr/>
        </p:nvSpPr>
        <p:spPr>
          <a:xfrm>
            <a:off x="4595653" y="3910264"/>
            <a:ext cx="3235706" cy="175974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buAutoNum type="arabicParenR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Следить, чтобы образовательное учреждение проводило медицинскую профилактику**</a:t>
            </a:r>
          </a:p>
          <a:p>
            <a:pPr marL="342900" indent="-342900">
              <a:lnSpc>
                <a:spcPct val="100000"/>
              </a:lnSpc>
              <a:buAutoNum type="arabicParenR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Обеспечивать на нее явку своего ребенка</a:t>
            </a:r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id="{EE4C083B-51BD-45A6-91D7-4518FDB95DBC}"/>
              </a:ext>
            </a:extLst>
          </p:cNvPr>
          <p:cNvSpPr txBox="1">
            <a:spLocks/>
          </p:cNvSpPr>
          <p:nvPr/>
        </p:nvSpPr>
        <p:spPr>
          <a:xfrm>
            <a:off x="4620199" y="3430845"/>
            <a:ext cx="3218322" cy="48477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я могу</a:t>
            </a:r>
            <a:r>
              <a:rPr lang="en-US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6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Заголовок 1">
            <a:extLst>
              <a:ext uri="{FF2B5EF4-FFF2-40B4-BE49-F238E27FC236}">
                <a16:creationId xmlns:a16="http://schemas.microsoft.com/office/drawing/2014/main" id="{E4D8677B-3D8F-4913-9020-02E9914D8135}"/>
              </a:ext>
            </a:extLst>
          </p:cNvPr>
          <p:cNvSpPr txBox="1">
            <a:spLocks/>
          </p:cNvSpPr>
          <p:nvPr/>
        </p:nvSpPr>
        <p:spPr>
          <a:xfrm>
            <a:off x="8524856" y="3916959"/>
            <a:ext cx="3255145" cy="1623064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buAutoNum type="arabicParenR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Следить за новостями своего ТФОМС*</a:t>
            </a:r>
          </a:p>
          <a:p>
            <a:pPr marL="342900" indent="-342900">
              <a:lnSpc>
                <a:spcPct val="100000"/>
              </a:lnSpc>
              <a:buAutoNum type="arabicParenR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Уведомлять о специальных профилактических мерах старшее поколение</a:t>
            </a:r>
          </a:p>
          <a:p>
            <a:pPr>
              <a:lnSpc>
                <a:spcPct val="100000"/>
              </a:lnSpc>
            </a:pPr>
            <a:endParaRPr lang="ru-RU" sz="13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76F0EEFA-4713-49AE-A894-7B65E4BD188D}"/>
              </a:ext>
            </a:extLst>
          </p:cNvPr>
          <p:cNvSpPr txBox="1">
            <a:spLocks/>
          </p:cNvSpPr>
          <p:nvPr/>
        </p:nvSpPr>
        <p:spPr>
          <a:xfrm>
            <a:off x="635254" y="3430845"/>
            <a:ext cx="3241778" cy="48477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я могу</a:t>
            </a:r>
            <a:r>
              <a:rPr lang="en-US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6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1" name="Заголовок 1">
            <a:extLst>
              <a:ext uri="{FF2B5EF4-FFF2-40B4-BE49-F238E27FC236}">
                <a16:creationId xmlns:a16="http://schemas.microsoft.com/office/drawing/2014/main" id="{36542287-3725-461E-A52B-E481CCEE28F4}"/>
              </a:ext>
            </a:extLst>
          </p:cNvPr>
          <p:cNvSpPr txBox="1">
            <a:spLocks/>
          </p:cNvSpPr>
          <p:nvPr/>
        </p:nvSpPr>
        <p:spPr>
          <a:xfrm>
            <a:off x="8511489" y="5674857"/>
            <a:ext cx="3241778" cy="7488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*Территориальный фонд ОМС – введите в браузере «ТФОМС … (название своего региона)» 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306E020-E982-4E76-AA10-36CD231EA411}"/>
              </a:ext>
            </a:extLst>
          </p:cNvPr>
          <p:cNvSpPr/>
          <p:nvPr/>
        </p:nvSpPr>
        <p:spPr>
          <a:xfrm>
            <a:off x="4605485" y="5692904"/>
            <a:ext cx="3225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**Если не проводят, то можно пройти </a:t>
            </a:r>
            <a:r>
              <a:rPr lang="ru-RU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бесплатный </a:t>
            </a:r>
            <a:r>
              <a:rPr lang="ru-RU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медицинский осмотр в прикрепленном медицинском учреждении</a:t>
            </a:r>
          </a:p>
          <a:p>
            <a:pPr algn="ctr">
              <a:lnSpc>
                <a:spcPct val="100000"/>
              </a:lnSpc>
            </a:pPr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3DF67327-8435-40DC-84EA-1E1A5C29BDF2}"/>
              </a:ext>
            </a:extLst>
          </p:cNvPr>
          <p:cNvSpPr/>
          <p:nvPr/>
        </p:nvSpPr>
        <p:spPr>
          <a:xfrm>
            <a:off x="864573" y="1366477"/>
            <a:ext cx="3025308" cy="10222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105285AD-FD17-498B-A18B-A60618344836}"/>
              </a:ext>
            </a:extLst>
          </p:cNvPr>
          <p:cNvSpPr>
            <a:spLocks noChangeAspect="1"/>
          </p:cNvSpPr>
          <p:nvPr/>
        </p:nvSpPr>
        <p:spPr>
          <a:xfrm>
            <a:off x="419160" y="1364901"/>
            <a:ext cx="1035289" cy="103555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D027E82-64B1-4D88-B657-24B09B1C547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43" y="1488253"/>
            <a:ext cx="778722" cy="778722"/>
          </a:xfrm>
          <a:prstGeom prst="rect">
            <a:avLst/>
          </a:prstGeom>
        </p:spPr>
      </p:pic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B6D1D0D7-B3B2-497B-880A-2BBFD13AB136}"/>
              </a:ext>
            </a:extLst>
          </p:cNvPr>
          <p:cNvSpPr/>
          <p:nvPr/>
        </p:nvSpPr>
        <p:spPr>
          <a:xfrm>
            <a:off x="4806052" y="1361809"/>
            <a:ext cx="3025308" cy="10222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3C87B8BE-7A89-46EA-BDB0-BEF27674A1A2}"/>
              </a:ext>
            </a:extLst>
          </p:cNvPr>
          <p:cNvSpPr>
            <a:spLocks noChangeAspect="1"/>
          </p:cNvSpPr>
          <p:nvPr/>
        </p:nvSpPr>
        <p:spPr>
          <a:xfrm>
            <a:off x="4360639" y="1360233"/>
            <a:ext cx="1035289" cy="103555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936219A8-D0A8-4E6E-9777-5C4AB8134D06}"/>
              </a:ext>
            </a:extLst>
          </p:cNvPr>
          <p:cNvSpPr/>
          <p:nvPr/>
        </p:nvSpPr>
        <p:spPr>
          <a:xfrm>
            <a:off x="8747532" y="1361778"/>
            <a:ext cx="3025308" cy="1022275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E62B0732-41E3-4D7E-8ACD-8D24024D4371}"/>
              </a:ext>
            </a:extLst>
          </p:cNvPr>
          <p:cNvSpPr>
            <a:spLocks noChangeAspect="1"/>
          </p:cNvSpPr>
          <p:nvPr/>
        </p:nvSpPr>
        <p:spPr>
          <a:xfrm>
            <a:off x="8302119" y="1360202"/>
            <a:ext cx="1035289" cy="103555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9D65B08-965C-4EC2-98BA-8CD2B305DAA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546" y="1455967"/>
            <a:ext cx="833756" cy="83375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FC92D5-DC02-4198-B9A0-97A17985A93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193" y="1429189"/>
            <a:ext cx="848180" cy="84818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57BB25B-1164-4C73-950E-F470C94B05AA}"/>
              </a:ext>
            </a:extLst>
          </p:cNvPr>
          <p:cNvSpPr/>
          <p:nvPr/>
        </p:nvSpPr>
        <p:spPr>
          <a:xfrm>
            <a:off x="648103" y="2507515"/>
            <a:ext cx="32417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Увеличить продолжительность своей жизни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DDDADFD-C659-4882-8B12-4959C5AABAE8}"/>
              </a:ext>
            </a:extLst>
          </p:cNvPr>
          <p:cNvSpPr/>
          <p:nvPr/>
        </p:nvSpPr>
        <p:spPr>
          <a:xfrm>
            <a:off x="4716706" y="2506778"/>
            <a:ext cx="30253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Обеспечить здоровую и неограниченную жизнь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85A9D9A-585B-4836-BB84-534A401EC4D1}"/>
              </a:ext>
            </a:extLst>
          </p:cNvPr>
          <p:cNvSpPr/>
          <p:nvPr/>
        </p:nvSpPr>
        <p:spPr>
          <a:xfrm>
            <a:off x="8531061" y="2505937"/>
            <a:ext cx="32417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позволить опасному заболеванию забрать родного человека</a:t>
            </a:r>
          </a:p>
        </p:txBody>
      </p:sp>
      <p:sp>
        <p:nvSpPr>
          <p:cNvPr id="55" name="Заголовок 1">
            <a:extLst>
              <a:ext uri="{FF2B5EF4-FFF2-40B4-BE49-F238E27FC236}">
                <a16:creationId xmlns:a16="http://schemas.microsoft.com/office/drawing/2014/main" id="{FFAA028A-265D-43EA-944F-F23AA2E7626B}"/>
              </a:ext>
            </a:extLst>
          </p:cNvPr>
          <p:cNvSpPr txBox="1">
            <a:spLocks/>
          </p:cNvSpPr>
          <p:nvPr/>
        </p:nvSpPr>
        <p:spPr>
          <a:xfrm>
            <a:off x="8517694" y="3430845"/>
            <a:ext cx="3238152" cy="48477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я могу</a:t>
            </a:r>
            <a:r>
              <a:rPr lang="en-US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600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Заголовок 1">
            <a:extLst>
              <a:ext uri="{FF2B5EF4-FFF2-40B4-BE49-F238E27FC236}">
                <a16:creationId xmlns:a16="http://schemas.microsoft.com/office/drawing/2014/main" id="{400B327B-05BA-4609-BA51-C2DC4725DF01}"/>
              </a:ext>
            </a:extLst>
          </p:cNvPr>
          <p:cNvSpPr txBox="1">
            <a:spLocks/>
          </p:cNvSpPr>
          <p:nvPr/>
        </p:nvSpPr>
        <p:spPr>
          <a:xfrm>
            <a:off x="638271" y="3910962"/>
            <a:ext cx="3241778" cy="1387266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00000"/>
              </a:lnSpc>
              <a:buAutoNum type="arabicParenR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Проходить один раз в два года профилактический медицинский осмотр</a:t>
            </a:r>
          </a:p>
          <a:p>
            <a:pPr marL="342900" indent="-342900">
              <a:lnSpc>
                <a:spcPct val="100000"/>
              </a:lnSpc>
              <a:buAutoNum type="arabicParenR"/>
            </a:pPr>
            <a:r>
              <a:rPr lang="ru-RU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Проходить один раз в три года диспансеризацию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84239E51-476D-463F-BCD6-5D468F9D88FF}"/>
              </a:ext>
            </a:extLst>
          </p:cNvPr>
          <p:cNvSpPr/>
          <p:nvPr/>
        </p:nvSpPr>
        <p:spPr>
          <a:xfrm>
            <a:off x="630619" y="5689943"/>
            <a:ext cx="32417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2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Профилактический медицинский осмотр и диспансеризацию проводятся в </a:t>
            </a:r>
            <a:r>
              <a:rPr lang="ru-RU" sz="12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разные года</a:t>
            </a:r>
          </a:p>
          <a:p>
            <a:pPr algn="ctr">
              <a:lnSpc>
                <a:spcPct val="100000"/>
              </a:lnSpc>
            </a:pPr>
            <a:endParaRPr lang="ru-RU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Заголовок 1">
            <a:extLst>
              <a:ext uri="{FF2B5EF4-FFF2-40B4-BE49-F238E27FC236}">
                <a16:creationId xmlns:a16="http://schemas.microsoft.com/office/drawing/2014/main" id="{6AF5C254-26F0-43E2-B66B-4B6841F82A82}"/>
              </a:ext>
            </a:extLst>
          </p:cNvPr>
          <p:cNvSpPr txBox="1">
            <a:spLocks/>
          </p:cNvSpPr>
          <p:nvPr/>
        </p:nvSpPr>
        <p:spPr>
          <a:xfrm>
            <a:off x="1582732" y="1583678"/>
            <a:ext cx="1936894" cy="57847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Зачем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мне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нужна профилактика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1D4D8DA6-9225-48E9-BFEF-2FA90A62E181}"/>
              </a:ext>
            </a:extLst>
          </p:cNvPr>
          <p:cNvSpPr txBox="1">
            <a:spLocks/>
          </p:cNvSpPr>
          <p:nvPr/>
        </p:nvSpPr>
        <p:spPr>
          <a:xfrm>
            <a:off x="5173314" y="1481994"/>
            <a:ext cx="2834882" cy="7488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Зачем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моим родителям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нужна профилактика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8AF7CA24-0AFA-4051-AB31-DD96D0E577B0}"/>
              </a:ext>
            </a:extLst>
          </p:cNvPr>
          <p:cNvSpPr txBox="1">
            <a:spLocks/>
          </p:cNvSpPr>
          <p:nvPr/>
        </p:nvSpPr>
        <p:spPr>
          <a:xfrm>
            <a:off x="9256134" y="1517123"/>
            <a:ext cx="2506874" cy="71144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Зачем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моим детям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нужна профилактика</a:t>
            </a: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4040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0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61976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Национальные проекты «Здравоохранение» и «Демография»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31881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83576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273837-4188-4CDB-92CB-634E3C861711}"/>
              </a:ext>
            </a:extLst>
          </p:cNvPr>
          <p:cNvSpPr txBox="1"/>
          <p:nvPr/>
        </p:nvSpPr>
        <p:spPr>
          <a:xfrm>
            <a:off x="11647865" y="6342257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E1A30937-664B-4F74-85E6-BE73E6655A6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747813" y="443197"/>
            <a:ext cx="531703" cy="511232"/>
          </a:xfrm>
          <a:prstGeom prst="rect">
            <a:avLst/>
          </a:prstGeom>
          <a:ln>
            <a:noFill/>
          </a:ln>
        </p:spPr>
      </p:pic>
      <p:sp>
        <p:nvSpPr>
          <p:cNvPr id="27" name="Облачко с текстом: прямоугольное со скругленными углами 26">
            <a:extLst>
              <a:ext uri="{FF2B5EF4-FFF2-40B4-BE49-F238E27FC236}">
                <a16:creationId xmlns:a16="http://schemas.microsoft.com/office/drawing/2014/main" id="{867804D9-51DF-4D65-90B6-8B431D0DEC95}"/>
              </a:ext>
            </a:extLst>
          </p:cNvPr>
          <p:cNvSpPr/>
          <p:nvPr/>
        </p:nvSpPr>
        <p:spPr>
          <a:xfrm>
            <a:off x="235801" y="1754553"/>
            <a:ext cx="11749298" cy="4587703"/>
          </a:xfrm>
          <a:prstGeom prst="wedgeRoundRectCallout">
            <a:avLst>
              <a:gd name="adj1" fmla="val -23320"/>
              <a:gd name="adj2" fmla="val -46070"/>
              <a:gd name="adj3" fmla="val 16667"/>
            </a:avLst>
          </a:prstGeom>
          <a:solidFill>
            <a:schemeClr val="bg1"/>
          </a:solidFill>
          <a:ln w="28575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нужно иметь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Полис ОМС и паспорт гражданина России </a:t>
            </a:r>
            <a:r>
              <a:rPr lang="ru-RU" sz="16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(если старше 14 лет)</a:t>
            </a:r>
          </a:p>
          <a:p>
            <a:endParaRPr lang="ru-RU" sz="1600" i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пройти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</a:p>
          <a:p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Позвонить в прикрепленное медицинское учреждение и отдельно узнать в какое время и в какую дату можно пройти медицинский осмотр или диспансеризацию</a:t>
            </a:r>
          </a:p>
          <a:p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Внимание! Прохождение диспансеризации возможно начиная с 21 года. (Пройти можно в возрасте кратное трем: 21, 24, 27, 30 и </a:t>
            </a:r>
            <a:r>
              <a:rPr lang="ru-RU" sz="1600" i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тд</a:t>
            </a:r>
            <a:r>
              <a:rPr lang="ru-RU" sz="16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</a:t>
            </a:r>
          </a:p>
          <a:p>
            <a:endParaRPr lang="ru-RU" sz="1600" i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Сколько это стоит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Медицинский осмотр можно пройти </a:t>
            </a: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бесплатно</a:t>
            </a:r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один раз в два года, а диспансеризацию </a:t>
            </a:r>
            <a:r>
              <a:rPr lang="ru-RU" sz="16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бесплатно</a:t>
            </a:r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один раз в три года.</a:t>
            </a:r>
          </a:p>
          <a:p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делать в случае нарушений моих прав</a:t>
            </a:r>
            <a:r>
              <a:rPr lang="en-US" sz="1600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1600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AutoNum type="arabicParenR"/>
            </a:pPr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Обратиться к Вашей Страховой медицинской организации.</a:t>
            </a:r>
          </a:p>
          <a:p>
            <a:pPr marL="342900" indent="-342900">
              <a:buAutoNum type="arabicParenR"/>
            </a:pPr>
            <a:r>
              <a:rPr lang="ru-RU" sz="16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Позвонить на горячую линию вашего Территориального фонда ОМС: </a:t>
            </a:r>
            <a:r>
              <a:rPr lang="en-US" sz="1600" dirty="0">
                <a:hlinkClick r:id="rId10"/>
              </a:rPr>
              <a:t>http://www.ffoms.ru/for-citizens/phones/</a:t>
            </a:r>
            <a:r>
              <a:rPr lang="ru-RU" sz="1600" dirty="0"/>
              <a:t> </a:t>
            </a:r>
          </a:p>
          <a:p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705BBEE1-DE6D-46AE-AE1F-5407EEC68970}"/>
              </a:ext>
            </a:extLst>
          </p:cNvPr>
          <p:cNvSpPr/>
          <p:nvPr/>
        </p:nvSpPr>
        <p:spPr>
          <a:xfrm>
            <a:off x="235800" y="6572776"/>
            <a:ext cx="942066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11"/>
              </a:rPr>
              <a:t>Подробнее в ФЗ "Об основах охраны здоровья граждан в Российской Федерации" от 21.11.2011 N 323, статья 46</a:t>
            </a:r>
            <a:r>
              <a:rPr lang="ru-RU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23945867-10AF-4947-9BD1-79CA3E9CBC45}"/>
              </a:ext>
            </a:extLst>
          </p:cNvPr>
          <p:cNvSpPr txBox="1">
            <a:spLocks/>
          </p:cNvSpPr>
          <p:nvPr/>
        </p:nvSpPr>
        <p:spPr>
          <a:xfrm>
            <a:off x="3684159" y="959197"/>
            <a:ext cx="6570887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Памятка для прохождения профилактического медицинского осмотра или диспансеризации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ED2393-EF7B-4F52-A487-2B9235BF302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363" y="895568"/>
            <a:ext cx="748609" cy="74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9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Национальный проект «Образование»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273837-4188-4CDB-92CB-634E3C861711}"/>
              </a:ext>
            </a:extLst>
          </p:cNvPr>
          <p:cNvSpPr txBox="1"/>
          <p:nvPr/>
        </p:nvSpPr>
        <p:spPr>
          <a:xfrm>
            <a:off x="11647865" y="6332425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758CA5E-B7C3-49A6-A1C9-3B52505F7B75}"/>
              </a:ext>
            </a:extLst>
          </p:cNvPr>
          <p:cNvSpPr/>
          <p:nvPr/>
        </p:nvSpPr>
        <p:spPr>
          <a:xfrm>
            <a:off x="2945137" y="1242456"/>
            <a:ext cx="8538514" cy="960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Заголовок 1">
            <a:extLst>
              <a:ext uri="{FF2B5EF4-FFF2-40B4-BE49-F238E27FC236}">
                <a16:creationId xmlns:a16="http://schemas.microsoft.com/office/drawing/2014/main" id="{4319E9FB-4846-4744-9AFF-8DEA1E515E95}"/>
              </a:ext>
            </a:extLst>
          </p:cNvPr>
          <p:cNvSpPr txBox="1">
            <a:spLocks/>
          </p:cNvSpPr>
          <p:nvPr/>
        </p:nvSpPr>
        <p:spPr>
          <a:xfrm>
            <a:off x="3333450" y="1143184"/>
            <a:ext cx="8192930" cy="1069970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Развитие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гармонично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развитого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социально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ответственного населения</a:t>
            </a:r>
            <a:endParaRPr 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2F1990DB-0CF4-4238-B7CE-DACDB7D830F5}"/>
              </a:ext>
            </a:extLst>
          </p:cNvPr>
          <p:cNvSpPr/>
          <p:nvPr/>
        </p:nvSpPr>
        <p:spPr>
          <a:xfrm>
            <a:off x="885028" y="1232055"/>
            <a:ext cx="2448422" cy="97060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Главные цели</a:t>
            </a:r>
          </a:p>
        </p:txBody>
      </p:sp>
      <p:sp>
        <p:nvSpPr>
          <p:cNvPr id="59" name="Заголовок 1">
            <a:extLst>
              <a:ext uri="{FF2B5EF4-FFF2-40B4-BE49-F238E27FC236}">
                <a16:creationId xmlns:a16="http://schemas.microsoft.com/office/drawing/2014/main" id="{F08AC0F6-3C26-4691-BDF5-89F1BDF520BD}"/>
              </a:ext>
            </a:extLst>
          </p:cNvPr>
          <p:cNvSpPr txBox="1">
            <a:spLocks/>
          </p:cNvSpPr>
          <p:nvPr/>
        </p:nvSpPr>
        <p:spPr>
          <a:xfrm>
            <a:off x="3173350" y="2479563"/>
            <a:ext cx="8082088" cy="7106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Самообразование</a:t>
            </a:r>
            <a:endParaRPr lang="ru-RU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7" name="Заголовок 1">
            <a:extLst>
              <a:ext uri="{FF2B5EF4-FFF2-40B4-BE49-F238E27FC236}">
                <a16:creationId xmlns:a16="http://schemas.microsoft.com/office/drawing/2014/main" id="{FAE26B6D-001A-4E08-A1B6-B840FC2C2267}"/>
              </a:ext>
            </a:extLst>
          </p:cNvPr>
          <p:cNvSpPr txBox="1">
            <a:spLocks/>
          </p:cNvSpPr>
          <p:nvPr/>
        </p:nvSpPr>
        <p:spPr>
          <a:xfrm>
            <a:off x="3333450" y="3446601"/>
            <a:ext cx="8150200" cy="1119745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Образовательные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интернет-ресурсы, курсы от университетов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ru-RU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дополнительное образование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организаций</a:t>
            </a:r>
          </a:p>
        </p:txBody>
      </p:sp>
      <p:sp>
        <p:nvSpPr>
          <p:cNvPr id="68" name="Заголовок 1">
            <a:extLst>
              <a:ext uri="{FF2B5EF4-FFF2-40B4-BE49-F238E27FC236}">
                <a16:creationId xmlns:a16="http://schemas.microsoft.com/office/drawing/2014/main" id="{99DEF501-242F-4E26-BA33-C472575D8124}"/>
              </a:ext>
            </a:extLst>
          </p:cNvPr>
          <p:cNvSpPr txBox="1">
            <a:spLocks/>
          </p:cNvSpPr>
          <p:nvPr/>
        </p:nvSpPr>
        <p:spPr>
          <a:xfrm>
            <a:off x="882876" y="5708109"/>
            <a:ext cx="10641351" cy="7488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200" b="1" i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«Самая великая вещь в жизни – сохранять свой разум молодым» </a:t>
            </a:r>
            <a:r>
              <a:rPr lang="ru-RU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Генри Форд</a:t>
            </a:r>
          </a:p>
        </p:txBody>
      </p:sp>
      <p:sp>
        <p:nvSpPr>
          <p:cNvPr id="69" name="Прямоугольник: скругленные углы 68">
            <a:extLst>
              <a:ext uri="{FF2B5EF4-FFF2-40B4-BE49-F238E27FC236}">
                <a16:creationId xmlns:a16="http://schemas.microsoft.com/office/drawing/2014/main" id="{C7608EDD-6524-47AD-BFEA-C15EA06A0009}"/>
              </a:ext>
            </a:extLst>
          </p:cNvPr>
          <p:cNvSpPr/>
          <p:nvPr/>
        </p:nvSpPr>
        <p:spPr>
          <a:xfrm>
            <a:off x="2945137" y="2385535"/>
            <a:ext cx="8538514" cy="960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: скругленные углы 70">
            <a:extLst>
              <a:ext uri="{FF2B5EF4-FFF2-40B4-BE49-F238E27FC236}">
                <a16:creationId xmlns:a16="http://schemas.microsoft.com/office/drawing/2014/main" id="{525CBC2C-4957-46C6-9286-DDEF3E30A6E4}"/>
              </a:ext>
            </a:extLst>
          </p:cNvPr>
          <p:cNvSpPr/>
          <p:nvPr/>
        </p:nvSpPr>
        <p:spPr>
          <a:xfrm>
            <a:off x="885028" y="2375134"/>
            <a:ext cx="2448422" cy="97060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Ключевой аспект для собственного развития</a:t>
            </a:r>
          </a:p>
        </p:txBody>
      </p:sp>
      <p:sp>
        <p:nvSpPr>
          <p:cNvPr id="73" name="Прямоугольник: скругленные углы 72">
            <a:extLst>
              <a:ext uri="{FF2B5EF4-FFF2-40B4-BE49-F238E27FC236}">
                <a16:creationId xmlns:a16="http://schemas.microsoft.com/office/drawing/2014/main" id="{1BF2D371-9484-4EC6-A51E-5BA308366618}"/>
              </a:ext>
            </a:extLst>
          </p:cNvPr>
          <p:cNvSpPr/>
          <p:nvPr/>
        </p:nvSpPr>
        <p:spPr>
          <a:xfrm>
            <a:off x="2945137" y="3540225"/>
            <a:ext cx="8538514" cy="960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860BD61A-151C-4298-99B6-D0A212FC045B}"/>
              </a:ext>
            </a:extLst>
          </p:cNvPr>
          <p:cNvSpPr/>
          <p:nvPr/>
        </p:nvSpPr>
        <p:spPr>
          <a:xfrm>
            <a:off x="885028" y="3529824"/>
            <a:ext cx="2448422" cy="97060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Инструменты граждан по самообразованию</a:t>
            </a: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C38F2852-87CE-4363-A54C-587D7ECEB43D}"/>
              </a:ext>
            </a:extLst>
          </p:cNvPr>
          <p:cNvSpPr txBox="1">
            <a:spLocks/>
          </p:cNvSpPr>
          <p:nvPr/>
        </p:nvSpPr>
        <p:spPr>
          <a:xfrm>
            <a:off x="3333450" y="4598803"/>
            <a:ext cx="8150201" cy="1119745"/>
          </a:xfrm>
          <a:prstGeom prst="rect">
            <a:avLst/>
          </a:prstGeom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Деньги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направленные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</a:t>
            </a:r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платформ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самообразования </a:t>
            </a:r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</a:t>
            </a:r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квалификации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C1BDA014-E932-4FD4-900B-FCC986FE3E37}"/>
              </a:ext>
            </a:extLst>
          </p:cNvPr>
          <p:cNvSpPr/>
          <p:nvPr/>
        </p:nvSpPr>
        <p:spPr>
          <a:xfrm>
            <a:off x="2945138" y="4692427"/>
            <a:ext cx="8538514" cy="960207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B3F74E3-A0EB-4C94-8D70-964412F82405}"/>
              </a:ext>
            </a:extLst>
          </p:cNvPr>
          <p:cNvSpPr/>
          <p:nvPr/>
        </p:nvSpPr>
        <p:spPr>
          <a:xfrm>
            <a:off x="885029" y="4682026"/>
            <a:ext cx="2448422" cy="970608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350 млрд рублей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184E014-48CA-4E34-B6C5-6FBB2A8FDBCC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49" y="436567"/>
            <a:ext cx="511232" cy="51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927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7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64" name="Прямоугольник: скругленные углы 63">
            <a:extLst>
              <a:ext uri="{FF2B5EF4-FFF2-40B4-BE49-F238E27FC236}">
                <a16:creationId xmlns:a16="http://schemas.microsoft.com/office/drawing/2014/main" id="{E575A5D9-FD97-4C68-80E9-F3BFB5B9F4DF}"/>
              </a:ext>
            </a:extLst>
          </p:cNvPr>
          <p:cNvSpPr/>
          <p:nvPr/>
        </p:nvSpPr>
        <p:spPr>
          <a:xfrm>
            <a:off x="639362" y="1416952"/>
            <a:ext cx="11076802" cy="2217315"/>
          </a:xfrm>
          <a:prstGeom prst="roundRect">
            <a:avLst>
              <a:gd name="adj" fmla="val 5313"/>
            </a:avLst>
          </a:prstGeom>
          <a:noFill/>
          <a:ln w="19050">
            <a:solidFill>
              <a:srgbClr val="0067A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729120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399025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750720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273837-4188-4CDB-92CB-634E3C861711}"/>
              </a:ext>
            </a:extLst>
          </p:cNvPr>
          <p:cNvSpPr txBox="1"/>
          <p:nvPr/>
        </p:nvSpPr>
        <p:spPr>
          <a:xfrm>
            <a:off x="11647865" y="6470073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25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B6D1D0D7-B3B2-497B-880A-2BBFD13AB136}"/>
              </a:ext>
            </a:extLst>
          </p:cNvPr>
          <p:cNvSpPr/>
          <p:nvPr/>
        </p:nvSpPr>
        <p:spPr>
          <a:xfrm>
            <a:off x="921249" y="1269414"/>
            <a:ext cx="3653236" cy="10222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41">
            <a:extLst>
              <a:ext uri="{FF2B5EF4-FFF2-40B4-BE49-F238E27FC236}">
                <a16:creationId xmlns:a16="http://schemas.microsoft.com/office/drawing/2014/main" id="{3C87B8BE-7A89-46EA-BDB0-BEF27674A1A2}"/>
              </a:ext>
            </a:extLst>
          </p:cNvPr>
          <p:cNvSpPr>
            <a:spLocks noChangeAspect="1"/>
          </p:cNvSpPr>
          <p:nvPr/>
        </p:nvSpPr>
        <p:spPr>
          <a:xfrm>
            <a:off x="475836" y="1267838"/>
            <a:ext cx="1035289" cy="103555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FC92D5-DC02-4198-B9A0-97A17985A93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90" y="1336794"/>
            <a:ext cx="848180" cy="84818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DDDADFD-C659-4882-8B12-4959C5AABAE8}"/>
              </a:ext>
            </a:extLst>
          </p:cNvPr>
          <p:cNvSpPr/>
          <p:nvPr/>
        </p:nvSpPr>
        <p:spPr>
          <a:xfrm>
            <a:off x="5032235" y="1468745"/>
            <a:ext cx="62261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делать если упустил материал или есть желание его закрепить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Заголовок 1">
            <a:extLst>
              <a:ext uri="{FF2B5EF4-FFF2-40B4-BE49-F238E27FC236}">
                <a16:creationId xmlns:a16="http://schemas.microsoft.com/office/drawing/2014/main" id="{1D4D8DA6-9225-48E9-BFEF-2FA90A62E181}"/>
              </a:ext>
            </a:extLst>
          </p:cNvPr>
          <p:cNvSpPr txBox="1">
            <a:spLocks/>
          </p:cNvSpPr>
          <p:nvPr/>
        </p:nvSpPr>
        <p:spPr>
          <a:xfrm>
            <a:off x="1475248" y="1415436"/>
            <a:ext cx="3054889" cy="7488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Школьные знания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опора для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будущих 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успехов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14DE5DB5-E886-4340-953D-DAB1CB134B7F}"/>
              </a:ext>
            </a:extLst>
          </p:cNvPr>
          <p:cNvSpPr/>
          <p:nvPr/>
        </p:nvSpPr>
        <p:spPr>
          <a:xfrm>
            <a:off x="639362" y="3959492"/>
            <a:ext cx="11076802" cy="2217315"/>
          </a:xfrm>
          <a:prstGeom prst="roundRect">
            <a:avLst>
              <a:gd name="adj" fmla="val 5313"/>
            </a:avLst>
          </a:prstGeom>
          <a:noFill/>
          <a:ln w="19050">
            <a:solidFill>
              <a:srgbClr val="0067A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BEBA000A-EF8E-415A-8DBC-2D63EB60E268}"/>
              </a:ext>
            </a:extLst>
          </p:cNvPr>
          <p:cNvSpPr/>
          <p:nvPr/>
        </p:nvSpPr>
        <p:spPr>
          <a:xfrm>
            <a:off x="921248" y="3811954"/>
            <a:ext cx="3653237" cy="102227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:a16="http://schemas.microsoft.com/office/drawing/2014/main" id="{656F78FF-4D63-43FD-BB6E-D1E1F544EF74}"/>
              </a:ext>
            </a:extLst>
          </p:cNvPr>
          <p:cNvSpPr>
            <a:spLocks noChangeAspect="1"/>
          </p:cNvSpPr>
          <p:nvPr/>
        </p:nvSpPr>
        <p:spPr>
          <a:xfrm>
            <a:off x="475836" y="3810378"/>
            <a:ext cx="1035289" cy="103555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Заголовок 1">
            <a:extLst>
              <a:ext uri="{FF2B5EF4-FFF2-40B4-BE49-F238E27FC236}">
                <a16:creationId xmlns:a16="http://schemas.microsoft.com/office/drawing/2014/main" id="{1FE069FF-4B0A-416C-813E-B08FACD87694}"/>
              </a:ext>
            </a:extLst>
          </p:cNvPr>
          <p:cNvSpPr txBox="1">
            <a:spLocks/>
          </p:cNvSpPr>
          <p:nvPr/>
        </p:nvSpPr>
        <p:spPr>
          <a:xfrm>
            <a:off x="1413369" y="3944390"/>
            <a:ext cx="3116768" cy="7488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Конкурентоспособность </a:t>
            </a:r>
            <a:r>
              <a:rPr lang="ru-RU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рынке</a:t>
            </a:r>
            <a:r>
              <a:rPr lang="ru-RU" sz="18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зависит от квалификации</a:t>
            </a:r>
          </a:p>
        </p:txBody>
      </p:sp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69ACFE19-93FA-4BE8-8AF1-A9E0F7B7CBA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99" y="3924796"/>
            <a:ext cx="778722" cy="778722"/>
          </a:xfrm>
          <a:prstGeom prst="rect">
            <a:avLst/>
          </a:prstGeom>
        </p:spPr>
      </p:pic>
      <p:sp>
        <p:nvSpPr>
          <p:cNvPr id="74" name="Заголовок 1">
            <a:extLst>
              <a:ext uri="{FF2B5EF4-FFF2-40B4-BE49-F238E27FC236}">
                <a16:creationId xmlns:a16="http://schemas.microsoft.com/office/drawing/2014/main" id="{0380228E-9288-4592-992D-A62990066141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Национальный проект «Образование»</a:t>
            </a: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C40D0A3A-59BF-4AF7-A0EF-A31D71830952}"/>
              </a:ext>
            </a:extLst>
          </p:cNvPr>
          <p:cNvSpPr/>
          <p:nvPr/>
        </p:nvSpPr>
        <p:spPr>
          <a:xfrm>
            <a:off x="2737281" y="2475558"/>
            <a:ext cx="2512052" cy="922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Министерства Просвещения:</a:t>
            </a:r>
          </a:p>
          <a:p>
            <a:pPr algn="ctr"/>
            <a:r>
              <a:rPr lang="en-US" dirty="0">
                <a:hlinkClick r:id="rId10"/>
              </a:rPr>
              <a:t>https://resh.edu.ru/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6" name="Рисунок 75">
            <a:hlinkClick r:id="rId10"/>
            <a:extLst>
              <a:ext uri="{FF2B5EF4-FFF2-40B4-BE49-F238E27FC236}">
                <a16:creationId xmlns:a16="http://schemas.microsoft.com/office/drawing/2014/main" id="{284EFD63-DB7C-49FA-87D0-B74C4FDE39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5214" y="2480664"/>
            <a:ext cx="2070607" cy="909812"/>
          </a:xfrm>
          <a:prstGeom prst="rect">
            <a:avLst/>
          </a:prstGeom>
        </p:spPr>
      </p:pic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B0F56179-4EA9-470B-BD8E-172BF47B0108}"/>
              </a:ext>
            </a:extLst>
          </p:cNvPr>
          <p:cNvSpPr/>
          <p:nvPr/>
        </p:nvSpPr>
        <p:spPr>
          <a:xfrm>
            <a:off x="5249333" y="2591255"/>
            <a:ext cx="287070" cy="646331"/>
          </a:xfrm>
          <a:prstGeom prst="rightArrow">
            <a:avLst/>
          </a:prstGeom>
          <a:solidFill>
            <a:srgbClr val="FFFFFF"/>
          </a:solidFill>
          <a:ln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8" name="Прямоугольник 77">
            <a:extLst>
              <a:ext uri="{FF2B5EF4-FFF2-40B4-BE49-F238E27FC236}">
                <a16:creationId xmlns:a16="http://schemas.microsoft.com/office/drawing/2014/main" id="{75C7AF22-C4EB-4BF5-86E1-64B7185EDE41}"/>
              </a:ext>
            </a:extLst>
          </p:cNvPr>
          <p:cNvSpPr/>
          <p:nvPr/>
        </p:nvSpPr>
        <p:spPr>
          <a:xfrm>
            <a:off x="5628201" y="2440301"/>
            <a:ext cx="59961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Видеокурсы по всем предметам </a:t>
            </a: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1-11 классов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задач </a:t>
            </a: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проверки освоения материала</a:t>
            </a:r>
          </a:p>
          <a:p>
            <a:endParaRPr lang="ru-RU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83CE9356-DA78-432E-AD11-EB5B29240C1B}"/>
              </a:ext>
            </a:extLst>
          </p:cNvPr>
          <p:cNvSpPr/>
          <p:nvPr/>
        </p:nvSpPr>
        <p:spPr>
          <a:xfrm>
            <a:off x="5249333" y="4075579"/>
            <a:ext cx="62261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можно повысить квалификацию без обращения в университет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3" name="Прямоугольник 82">
            <a:extLst>
              <a:ext uri="{FF2B5EF4-FFF2-40B4-BE49-F238E27FC236}">
                <a16:creationId xmlns:a16="http://schemas.microsoft.com/office/drawing/2014/main" id="{6ABD34F2-6B91-4A37-880B-2F79B87B0935}"/>
              </a:ext>
            </a:extLst>
          </p:cNvPr>
          <p:cNvSpPr/>
          <p:nvPr/>
        </p:nvSpPr>
        <p:spPr>
          <a:xfrm>
            <a:off x="4705667" y="5068149"/>
            <a:ext cx="2978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Существует множество лицензированных интернет-ресурсов</a:t>
            </a:r>
          </a:p>
          <a:p>
            <a:endParaRPr lang="ru-RU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4" name="Стрелка: вправо 83">
            <a:extLst>
              <a:ext uri="{FF2B5EF4-FFF2-40B4-BE49-F238E27FC236}">
                <a16:creationId xmlns:a16="http://schemas.microsoft.com/office/drawing/2014/main" id="{DB70DE76-DDB1-4E1A-BA84-C745FCB67ED2}"/>
              </a:ext>
            </a:extLst>
          </p:cNvPr>
          <p:cNvSpPr/>
          <p:nvPr/>
        </p:nvSpPr>
        <p:spPr>
          <a:xfrm>
            <a:off x="7666791" y="5194289"/>
            <a:ext cx="287070" cy="646331"/>
          </a:xfrm>
          <a:prstGeom prst="rightArrow">
            <a:avLst/>
          </a:prstGeom>
          <a:solidFill>
            <a:srgbClr val="FFFFFF"/>
          </a:solidFill>
          <a:ln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Стрелка: вправо 84">
            <a:extLst>
              <a:ext uri="{FF2B5EF4-FFF2-40B4-BE49-F238E27FC236}">
                <a16:creationId xmlns:a16="http://schemas.microsoft.com/office/drawing/2014/main" id="{F513D81A-8F3A-4EE1-9A78-661950EA1B52}"/>
              </a:ext>
            </a:extLst>
          </p:cNvPr>
          <p:cNvSpPr/>
          <p:nvPr/>
        </p:nvSpPr>
        <p:spPr>
          <a:xfrm rot="10800000">
            <a:off x="4397084" y="5194289"/>
            <a:ext cx="287070" cy="646331"/>
          </a:xfrm>
          <a:prstGeom prst="rightArrow">
            <a:avLst/>
          </a:prstGeom>
          <a:solidFill>
            <a:srgbClr val="FFFFFF"/>
          </a:solidFill>
          <a:ln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6" name="Рисунок 85">
            <a:hlinkClick r:id="rId12"/>
            <a:extLst>
              <a:ext uri="{FF2B5EF4-FFF2-40B4-BE49-F238E27FC236}">
                <a16:creationId xmlns:a16="http://schemas.microsoft.com/office/drawing/2014/main" id="{4C0A9B04-7E61-47AE-BB06-CB7F2D960CB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3241" y="5569869"/>
            <a:ext cx="1555768" cy="47869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58233B3-D57D-45B9-B6A2-00D38E6BA79A}"/>
              </a:ext>
            </a:extLst>
          </p:cNvPr>
          <p:cNvSpPr/>
          <p:nvPr/>
        </p:nvSpPr>
        <p:spPr>
          <a:xfrm>
            <a:off x="2264844" y="5517454"/>
            <a:ext cx="20504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2"/>
              </a:rPr>
              <a:t>https://ru.coursera.org/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88EB397-4DA1-4477-9F40-B2EF2EB2C7CB}"/>
              </a:ext>
            </a:extLst>
          </p:cNvPr>
          <p:cNvSpPr/>
          <p:nvPr/>
        </p:nvSpPr>
        <p:spPr>
          <a:xfrm>
            <a:off x="785214" y="4905106"/>
            <a:ext cx="3341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Сбор международных программ:</a:t>
            </a:r>
          </a:p>
        </p:txBody>
      </p:sp>
      <p:sp>
        <p:nvSpPr>
          <p:cNvPr id="87" name="Прямоугольник 86">
            <a:extLst>
              <a:ext uri="{FF2B5EF4-FFF2-40B4-BE49-F238E27FC236}">
                <a16:creationId xmlns:a16="http://schemas.microsoft.com/office/drawing/2014/main" id="{117CAD08-5BBD-4E65-9030-96E006CBF9D8}"/>
              </a:ext>
            </a:extLst>
          </p:cNvPr>
          <p:cNvSpPr/>
          <p:nvPr/>
        </p:nvSpPr>
        <p:spPr>
          <a:xfrm>
            <a:off x="8117387" y="4905106"/>
            <a:ext cx="3341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Сбор отечественных программ:</a:t>
            </a:r>
          </a:p>
        </p:txBody>
      </p:sp>
      <p:pic>
        <p:nvPicPr>
          <p:cNvPr id="88" name="Рисунок 87">
            <a:hlinkClick r:id="rId14"/>
            <a:extLst>
              <a:ext uri="{FF2B5EF4-FFF2-40B4-BE49-F238E27FC236}">
                <a16:creationId xmlns:a16="http://schemas.microsoft.com/office/drawing/2014/main" id="{A5E13D10-7CFA-4E4C-80E1-D73BC418919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36036" y="5593300"/>
            <a:ext cx="1028846" cy="479189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C3A68B5-FAA8-494C-888C-C1BFBDB032BA}"/>
              </a:ext>
            </a:extLst>
          </p:cNvPr>
          <p:cNvSpPr/>
          <p:nvPr/>
        </p:nvSpPr>
        <p:spPr>
          <a:xfrm>
            <a:off x="9323863" y="5545578"/>
            <a:ext cx="21676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4"/>
              </a:rPr>
              <a:t>https://openedu.ru/course/</a:t>
            </a:r>
            <a:endParaRPr lang="ru-RU" dirty="0"/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126466EF-872B-4DD1-AADB-676FED5A39E3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93" y="435599"/>
            <a:ext cx="511232" cy="51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613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1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729120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399025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750720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273837-4188-4CDB-92CB-634E3C861711}"/>
              </a:ext>
            </a:extLst>
          </p:cNvPr>
          <p:cNvSpPr txBox="1"/>
          <p:nvPr/>
        </p:nvSpPr>
        <p:spPr>
          <a:xfrm>
            <a:off x="11647865" y="6470073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26</a:t>
            </a:r>
          </a:p>
        </p:txBody>
      </p:sp>
      <p:sp>
        <p:nvSpPr>
          <p:cNvPr id="74" name="Заголовок 1">
            <a:extLst>
              <a:ext uri="{FF2B5EF4-FFF2-40B4-BE49-F238E27FC236}">
                <a16:creationId xmlns:a16="http://schemas.microsoft.com/office/drawing/2014/main" id="{0380228E-9288-4592-992D-A62990066141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Национальный проект «Культура»</a:t>
            </a:r>
          </a:p>
        </p:txBody>
      </p:sp>
      <p:sp>
        <p:nvSpPr>
          <p:cNvPr id="89" name="Облачко с текстом: прямоугольное со скругленными углами 88">
            <a:extLst>
              <a:ext uri="{FF2B5EF4-FFF2-40B4-BE49-F238E27FC236}">
                <a16:creationId xmlns:a16="http://schemas.microsoft.com/office/drawing/2014/main" id="{C1E38E9C-6924-42FC-A1B7-98DCA7C88C7D}"/>
              </a:ext>
            </a:extLst>
          </p:cNvPr>
          <p:cNvSpPr/>
          <p:nvPr/>
        </p:nvSpPr>
        <p:spPr>
          <a:xfrm>
            <a:off x="235801" y="1754553"/>
            <a:ext cx="11749298" cy="4587703"/>
          </a:xfrm>
          <a:prstGeom prst="wedgeRoundRectCallout">
            <a:avLst>
              <a:gd name="adj1" fmla="val -23320"/>
              <a:gd name="adj2" fmla="val -46070"/>
              <a:gd name="adj3" fmla="val 16667"/>
            </a:avLst>
          </a:prstGeom>
          <a:solidFill>
            <a:schemeClr val="bg1"/>
          </a:solidFill>
          <a:ln w="28575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узнать о мероприятиях</a:t>
            </a:r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Информацию можно посмотреть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сайте Департамента культуры конкретного города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(Департамент культуры города Москвы, Тюмени и </a:t>
            </a:r>
            <a:r>
              <a:rPr lang="ru-RU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тд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.)</a:t>
            </a:r>
          </a:p>
          <a:p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Существуют негосударственные сайты:</a:t>
            </a:r>
          </a:p>
          <a:p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Кудаго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8"/>
              </a:rPr>
              <a:t>https://kudago.com/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 данный момент есть информация про Москву, Казань, Екатеринбург, Самару, Красноярск, Сочи, Санкт-Петербург, Новосибирск, Нижний Новгород, Уфа, Краснодар, Выборг</a:t>
            </a:r>
          </a:p>
          <a:p>
            <a:endParaRPr lang="ru-RU" i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возможности есть с использованием интернет-ресурсов</a:t>
            </a:r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Сайт: </a:t>
            </a:r>
            <a:r>
              <a:rPr lang="en-US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Google </a:t>
            </a:r>
            <a:r>
              <a:rPr lang="en-US" b="1" dirty="0" err="1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Arts&amp;Culture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ru-RU" u="sng" dirty="0">
                <a:hlinkClick r:id="rId9"/>
              </a:rPr>
              <a:t>https://artsandculture.google.com/</a:t>
            </a:r>
            <a:r>
              <a:rPr lang="ru-RU" dirty="0"/>
              <a:t>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– сайт позволяющий виртуально «прогуляться» по самым интересным музеям мира</a:t>
            </a:r>
            <a:endParaRPr lang="en-US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894C3DFF-C489-4B4C-9682-FF53B916798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946" y="815205"/>
            <a:ext cx="833756" cy="833756"/>
          </a:xfrm>
          <a:prstGeom prst="rect">
            <a:avLst/>
          </a:prstGeom>
        </p:spPr>
      </p:pic>
      <p:sp>
        <p:nvSpPr>
          <p:cNvPr id="91" name="Заголовок 1">
            <a:extLst>
              <a:ext uri="{FF2B5EF4-FFF2-40B4-BE49-F238E27FC236}">
                <a16:creationId xmlns:a16="http://schemas.microsoft.com/office/drawing/2014/main" id="{AB982285-74E6-440F-AE4F-1BADFBE23394}"/>
              </a:ext>
            </a:extLst>
          </p:cNvPr>
          <p:cNvSpPr txBox="1">
            <a:spLocks/>
          </p:cNvSpPr>
          <p:nvPr/>
        </p:nvSpPr>
        <p:spPr>
          <a:xfrm>
            <a:off x="4098568" y="944028"/>
            <a:ext cx="6570887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узнать о мероприятиях и как посмотреть труднодоступные места</a:t>
            </a: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406F17-E028-4345-A79E-A875C0DB41E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39" y="359424"/>
            <a:ext cx="644052" cy="644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194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0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52144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Электронный помощник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22049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73744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BAEED773-3C0A-4899-8E43-044D2AC84071}"/>
              </a:ext>
            </a:extLst>
          </p:cNvPr>
          <p:cNvCxnSpPr>
            <a:stCxn id="65" idx="4"/>
          </p:cNvCxnSpPr>
          <p:nvPr/>
        </p:nvCxnSpPr>
        <p:spPr>
          <a:xfrm flipH="1">
            <a:off x="1013664" y="1073213"/>
            <a:ext cx="1" cy="5148836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id="{73031F3F-E2A0-4E5A-8F0D-DC598F1E962A}"/>
              </a:ext>
            </a:extLst>
          </p:cNvPr>
          <p:cNvCxnSpPr>
            <a:cxnSpLocks/>
          </p:cNvCxnSpPr>
          <p:nvPr/>
        </p:nvCxnSpPr>
        <p:spPr>
          <a:xfrm rot="5400000" flipH="1">
            <a:off x="6233663" y="1011893"/>
            <a:ext cx="1" cy="1044000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77DEA182-14E3-4086-859B-83A6778B2203}"/>
              </a:ext>
            </a:extLst>
          </p:cNvPr>
          <p:cNvSpPr/>
          <p:nvPr/>
        </p:nvSpPr>
        <p:spPr>
          <a:xfrm>
            <a:off x="1279515" y="1486586"/>
            <a:ext cx="6134001" cy="1295590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Электронный помощник – Бот в социальной сети «</a:t>
            </a:r>
            <a:r>
              <a:rPr lang="ru-RU" b="1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Вконтакте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»</a:t>
            </a:r>
            <a:endParaRPr lang="ru-RU" b="1" dirty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Может дать ответ на вопрос </a:t>
            </a:r>
            <a:endParaRPr lang="ru-RU" b="1" dirty="0" smtClean="0">
              <a:solidFill>
                <a:srgbClr val="0067AA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 Национальных проектах (НП)</a:t>
            </a:r>
            <a:endParaRPr lang="ru-RU" b="1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7D1CA14D-7D4A-4428-8C29-D7DA40038289}"/>
              </a:ext>
            </a:extLst>
          </p:cNvPr>
          <p:cNvSpPr/>
          <p:nvPr/>
        </p:nvSpPr>
        <p:spPr>
          <a:xfrm>
            <a:off x="1279515" y="2999836"/>
            <a:ext cx="6133995" cy="1295590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Этап запуска</a:t>
            </a:r>
          </a:p>
          <a:p>
            <a:pPr algn="ctr"/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Ответ на общие вопросы о НП:</a:t>
            </a:r>
          </a:p>
          <a:p>
            <a:pPr marL="342900" indent="-342900" algn="ctr">
              <a:buAutoNum type="arabicParenR"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такое НП</a:t>
            </a:r>
            <a:r>
              <a:rPr lang="en-US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</a:t>
            </a:r>
            <a:endParaRPr lang="ru-RU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ctr">
              <a:buAutoNum type="arabicParenR"/>
            </a:pP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Что содержит НП «Здравоохранение» и </a:t>
            </a:r>
            <a:r>
              <a:rPr lang="ru-RU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тд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DBD54E97-A1EC-47A4-9A9E-452EF5AEAE04}"/>
              </a:ext>
            </a:extLst>
          </p:cNvPr>
          <p:cNvSpPr/>
          <p:nvPr/>
        </p:nvSpPr>
        <p:spPr>
          <a:xfrm>
            <a:off x="1279515" y="4536275"/>
            <a:ext cx="6133987" cy="1295590"/>
          </a:xfrm>
          <a:prstGeom prst="roundRect">
            <a:avLst/>
          </a:prstGeom>
          <a:noFill/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II</a:t>
            </a:r>
            <a:r>
              <a:rPr lang="ru-RU" b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Этап запуска</a:t>
            </a:r>
          </a:p>
          <a:p>
            <a:pPr algn="ctr"/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Подсказывает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гражданам,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они могут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внести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свой 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вклад в развитие страны </a:t>
            </a:r>
            <a:r>
              <a:rPr lang="ru-RU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</a:t>
            </a:r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реализации НП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1827054F-64C1-41CF-9D65-FC7516321674}"/>
              </a:ext>
            </a:extLst>
          </p:cNvPr>
          <p:cNvCxnSpPr>
            <a:cxnSpLocks/>
            <a:stCxn id="43" idx="1"/>
          </p:cNvCxnSpPr>
          <p:nvPr/>
        </p:nvCxnSpPr>
        <p:spPr>
          <a:xfrm flipH="1">
            <a:off x="1013665" y="2134381"/>
            <a:ext cx="265850" cy="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6B076F76-2BBD-4A99-BA79-BB42181B38A7}"/>
              </a:ext>
            </a:extLst>
          </p:cNvPr>
          <p:cNvCxnSpPr/>
          <p:nvPr/>
        </p:nvCxnSpPr>
        <p:spPr>
          <a:xfrm flipH="1">
            <a:off x="1013662" y="3653343"/>
            <a:ext cx="265853" cy="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EB8578D7-4FDC-425E-984A-D22B5A6966CE}"/>
              </a:ext>
            </a:extLst>
          </p:cNvPr>
          <p:cNvCxnSpPr>
            <a:cxnSpLocks/>
          </p:cNvCxnSpPr>
          <p:nvPr/>
        </p:nvCxnSpPr>
        <p:spPr>
          <a:xfrm flipH="1">
            <a:off x="1020755" y="5175918"/>
            <a:ext cx="265853" cy="0"/>
          </a:xfrm>
          <a:prstGeom prst="line">
            <a:avLst/>
          </a:prstGeom>
          <a:ln w="12700">
            <a:solidFill>
              <a:srgbClr val="0067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B3C94782-522E-4D5B-B96B-03AD1698296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971" y="449295"/>
            <a:ext cx="517386" cy="5173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BEF5EF-A84D-4E11-A14C-F29B0C00FC83}"/>
              </a:ext>
            </a:extLst>
          </p:cNvPr>
          <p:cNvSpPr txBox="1"/>
          <p:nvPr/>
        </p:nvSpPr>
        <p:spPr>
          <a:xfrm>
            <a:off x="11641394" y="6320680"/>
            <a:ext cx="550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27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769454E-8E53-4D23-BE0F-1B2EEEFE9C90}"/>
              </a:ext>
            </a:extLst>
          </p:cNvPr>
          <p:cNvSpPr/>
          <p:nvPr/>
        </p:nvSpPr>
        <p:spPr>
          <a:xfrm>
            <a:off x="8822099" y="4134697"/>
            <a:ext cx="2149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Ссылка на Бота:</a:t>
            </a:r>
            <a:endParaRPr lang="ru-RU" dirty="0"/>
          </a:p>
        </p:txBody>
      </p:sp>
      <p:pic>
        <p:nvPicPr>
          <p:cNvPr id="6" name="Рисунок 5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AFA7606F-2A6C-47FF-9A4D-BF5A4CFD8D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696" y="1531494"/>
            <a:ext cx="3275397" cy="219447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A982FE-1BBF-4DF0-96EB-FD9039CAC7D7}"/>
              </a:ext>
            </a:extLst>
          </p:cNvPr>
          <p:cNvSpPr/>
          <p:nvPr/>
        </p:nvSpPr>
        <p:spPr>
          <a:xfrm>
            <a:off x="8101773" y="4413160"/>
            <a:ext cx="3507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2A5885"/>
                </a:solidFill>
                <a:latin typeface="-apple-system"/>
                <a:hlinkClick r:id="rId10"/>
              </a:rPr>
              <a:t>https://vk.com/im?sel=-183550595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04472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 hidden="1">
            <a:extLst>
              <a:ext uri="{FF2B5EF4-FFF2-40B4-BE49-F238E27FC236}">
                <a16:creationId xmlns:a16="http://schemas.microsoft.com/office/drawing/2014/main" id="{1CE1158A-1DD2-4A05-BACF-C45AEBA14DA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163648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6" name="Слайд think-cell" r:id="rId6" imgW="359" imgH="355" progId="TCLayout.ActiveDocument.1">
                  <p:embed/>
                </p:oleObj>
              </mc:Choice>
              <mc:Fallback>
                <p:oleObj name="Слайд think-cell" r:id="rId6" imgW="359" imgH="355" progId="TCLayout.ActiveDocument.1">
                  <p:embed/>
                  <p:pic>
                    <p:nvPicPr>
                      <p:cNvPr id="3" name="Объект 2" hidden="1">
                        <a:extLst>
                          <a:ext uri="{FF2B5EF4-FFF2-40B4-BE49-F238E27FC236}">
                            <a16:creationId xmlns:a16="http://schemas.microsoft.com/office/drawing/2014/main" id="{1CE1158A-1DD2-4A05-BACF-C45AEBA14D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 hidden="1">
            <a:extLst>
              <a:ext uri="{FF2B5EF4-FFF2-40B4-BE49-F238E27FC236}">
                <a16:creationId xmlns:a16="http://schemas.microsoft.com/office/drawing/2014/main" id="{96C8FECC-EC61-48FE-945C-9586FF15C17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/>
            <a:endParaRPr lang="ru-RU" sz="1400" dirty="0">
              <a:latin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7" name="Облачко с текстом: прямоугольное со скругленными углами 26">
            <a:extLst>
              <a:ext uri="{FF2B5EF4-FFF2-40B4-BE49-F238E27FC236}">
                <a16:creationId xmlns:a16="http://schemas.microsoft.com/office/drawing/2014/main" id="{867804D9-51DF-4D65-90B6-8B431D0DEC95}"/>
              </a:ext>
            </a:extLst>
          </p:cNvPr>
          <p:cNvSpPr/>
          <p:nvPr/>
        </p:nvSpPr>
        <p:spPr>
          <a:xfrm>
            <a:off x="235801" y="1754553"/>
            <a:ext cx="11749298" cy="4587703"/>
          </a:xfrm>
          <a:prstGeom prst="wedgeRoundRectCallout">
            <a:avLst>
              <a:gd name="adj1" fmla="val -23320"/>
              <a:gd name="adj2" fmla="val -46070"/>
              <a:gd name="adj3" fmla="val 16667"/>
            </a:avLst>
          </a:prstGeom>
          <a:solidFill>
            <a:schemeClr val="bg1"/>
          </a:solidFill>
          <a:ln w="28575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ru-RU" sz="16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4" name="Прямоугольник 243">
            <a:extLst>
              <a:ext uri="{FF2B5EF4-FFF2-40B4-BE49-F238E27FC236}">
                <a16:creationId xmlns:a16="http://schemas.microsoft.com/office/drawing/2014/main" id="{C57FC0B9-F5EA-4665-88DF-3595441543C0}"/>
              </a:ext>
            </a:extLst>
          </p:cNvPr>
          <p:cNvSpPr/>
          <p:nvPr/>
        </p:nvSpPr>
        <p:spPr>
          <a:xfrm>
            <a:off x="193969" y="688013"/>
            <a:ext cx="1179113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5" name="Прямоугольник 584">
            <a:extLst>
              <a:ext uri="{FF2B5EF4-FFF2-40B4-BE49-F238E27FC236}">
                <a16:creationId xmlns:a16="http://schemas.microsoft.com/office/drawing/2014/main" id="{710BF9FA-C4A2-4F49-A498-515AA0AD56DA}"/>
              </a:ext>
            </a:extLst>
          </p:cNvPr>
          <p:cNvSpPr/>
          <p:nvPr/>
        </p:nvSpPr>
        <p:spPr>
          <a:xfrm>
            <a:off x="0" y="6561976"/>
            <a:ext cx="12192000" cy="21600"/>
          </a:xfrm>
          <a:prstGeom prst="rect">
            <a:avLst/>
          </a:prstGeom>
          <a:solidFill>
            <a:srgbClr val="0067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Заголовок 1">
            <a:extLst>
              <a:ext uri="{FF2B5EF4-FFF2-40B4-BE49-F238E27FC236}">
                <a16:creationId xmlns:a16="http://schemas.microsoft.com/office/drawing/2014/main" id="{1AB5DA31-7641-4A9C-877D-5F91860E2DAB}"/>
              </a:ext>
            </a:extLst>
          </p:cNvPr>
          <p:cNvSpPr txBox="1">
            <a:spLocks/>
          </p:cNvSpPr>
          <p:nvPr/>
        </p:nvSpPr>
        <p:spPr>
          <a:xfrm>
            <a:off x="1153682" y="1"/>
            <a:ext cx="10874146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Информационные источники</a:t>
            </a: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639361" y="324413"/>
            <a:ext cx="748608" cy="7488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Овал 65">
            <a:extLst>
              <a:ext uri="{FF2B5EF4-FFF2-40B4-BE49-F238E27FC236}">
                <a16:creationId xmlns:a16="http://schemas.microsoft.com/office/drawing/2014/main" id="{826844DF-9429-4FF9-813E-66B86F60535B}"/>
              </a:ext>
            </a:extLst>
          </p:cNvPr>
          <p:cNvSpPr>
            <a:spLocks noChangeAspect="1"/>
          </p:cNvSpPr>
          <p:nvPr/>
        </p:nvSpPr>
        <p:spPr>
          <a:xfrm>
            <a:off x="11568849" y="6231881"/>
            <a:ext cx="874814" cy="875038"/>
          </a:xfrm>
          <a:prstGeom prst="ellipse">
            <a:avLst/>
          </a:prstGeom>
          <a:solidFill>
            <a:schemeClr val="bg1"/>
          </a:solidFill>
          <a:ln w="19050">
            <a:solidFill>
              <a:srgbClr val="0067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0455173" y="6583576"/>
            <a:ext cx="1736827" cy="28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F273837-4188-4CDB-92CB-634E3C861711}"/>
              </a:ext>
            </a:extLst>
          </p:cNvPr>
          <p:cNvSpPr txBox="1"/>
          <p:nvPr/>
        </p:nvSpPr>
        <p:spPr>
          <a:xfrm>
            <a:off x="11647865" y="6342257"/>
            <a:ext cx="5637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28</a:t>
            </a:r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E1A30937-664B-4F74-85E6-BE73E6655A6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8197" b="73362" l="25511" r="724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22551" r="21643" b="20992"/>
          <a:stretch/>
        </p:blipFill>
        <p:spPr>
          <a:xfrm>
            <a:off x="747813" y="443197"/>
            <a:ext cx="531703" cy="511232"/>
          </a:xfrm>
          <a:prstGeom prst="rect">
            <a:avLst/>
          </a:prstGeom>
          <a:ln>
            <a:noFill/>
          </a:ln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23945867-10AF-4947-9BD1-79CA3E9CBC45}"/>
              </a:ext>
            </a:extLst>
          </p:cNvPr>
          <p:cNvSpPr txBox="1">
            <a:spLocks/>
          </p:cNvSpPr>
          <p:nvPr/>
        </p:nvSpPr>
        <p:spPr>
          <a:xfrm>
            <a:off x="3684159" y="959197"/>
            <a:ext cx="6771014" cy="6849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Источники,  по которым можно более детально узнать информацию про национальные проекты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ED2393-EF7B-4F52-A487-2B9235BF3026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363" y="895568"/>
            <a:ext cx="748609" cy="74860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4E1B49-0B48-476D-B36C-2FB605F18883}"/>
              </a:ext>
            </a:extLst>
          </p:cNvPr>
          <p:cNvSpPr/>
          <p:nvPr/>
        </p:nvSpPr>
        <p:spPr>
          <a:xfrm>
            <a:off x="3129280" y="2120374"/>
            <a:ext cx="8826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Официальный сайт Правительства России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Полная исчерпывающая информация по каждому Национальному проекту, а также все новости по данной тематике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A3CF7FD-2EEA-48B7-AF39-9C0ECE5FEAD5}"/>
              </a:ext>
            </a:extLst>
          </p:cNvPr>
          <p:cNvSpPr/>
          <p:nvPr/>
        </p:nvSpPr>
        <p:spPr>
          <a:xfrm>
            <a:off x="1099808" y="3020575"/>
            <a:ext cx="936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hlinkClick r:id="rId11"/>
              </a:rPr>
              <a:t>http://government.ru/rugovclassifier/section/2641/</a:t>
            </a:r>
            <a:endParaRPr lang="ru-RU" sz="800" dirty="0"/>
          </a:p>
        </p:txBody>
      </p:sp>
      <p:pic>
        <p:nvPicPr>
          <p:cNvPr id="9" name="Рисунок 8" descr="Изображение выглядит как коллекция картинок&#10;&#10;Автоматически созданное описание">
            <a:hlinkClick r:id="rId11"/>
            <a:extLst>
              <a:ext uri="{FF2B5EF4-FFF2-40B4-BE49-F238E27FC236}">
                <a16:creationId xmlns:a16="http://schemas.microsoft.com/office/drawing/2014/main" id="{6123C9E3-32AD-4C53-85A6-5C7D86F336E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747" y="2073436"/>
            <a:ext cx="1044141" cy="92333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D5BE53E-DAF2-4F7A-93DC-B57B1A74756B}"/>
              </a:ext>
            </a:extLst>
          </p:cNvPr>
          <p:cNvSpPr/>
          <p:nvPr/>
        </p:nvSpPr>
        <p:spPr>
          <a:xfrm>
            <a:off x="895998" y="4288311"/>
            <a:ext cx="134363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>
                <a:hlinkClick r:id="rId13"/>
              </a:rPr>
              <a:t>https://futurerussia.gov.ru/</a:t>
            </a:r>
            <a:endParaRPr lang="ru-RU" sz="800" dirty="0"/>
          </a:p>
        </p:txBody>
      </p:sp>
      <p:pic>
        <p:nvPicPr>
          <p:cNvPr id="12" name="Рисунок 11">
            <a:hlinkClick r:id="rId13"/>
            <a:extLst>
              <a:ext uri="{FF2B5EF4-FFF2-40B4-BE49-F238E27FC236}">
                <a16:creationId xmlns:a16="http://schemas.microsoft.com/office/drawing/2014/main" id="{4A681638-7F68-4B77-B555-BE10FEA187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61" y="3746596"/>
            <a:ext cx="1856915" cy="522549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DCB04CC-DFD0-475B-80F8-DC6009B7041B}"/>
              </a:ext>
            </a:extLst>
          </p:cNvPr>
          <p:cNvSpPr/>
          <p:nvPr/>
        </p:nvSpPr>
        <p:spPr>
          <a:xfrm>
            <a:off x="3129280" y="3607090"/>
            <a:ext cx="88269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Будущее России. Национальные проекты</a:t>
            </a:r>
          </a:p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Главная информация по содержанию национальных проектов, а также отражение достижений ключевых показателей и новости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FA0C0AF3-8488-4390-AC8C-C1C6D1AF5767}"/>
              </a:ext>
            </a:extLst>
          </p:cNvPr>
          <p:cNvSpPr/>
          <p:nvPr/>
        </p:nvSpPr>
        <p:spPr>
          <a:xfrm>
            <a:off x="3920335" y="4750139"/>
            <a:ext cx="43802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7A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Прочие информационные ресурсы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Рисунок 13">
            <a:hlinkClick r:id="rId15"/>
            <a:extLst>
              <a:ext uri="{FF2B5EF4-FFF2-40B4-BE49-F238E27FC236}">
                <a16:creationId xmlns:a16="http://schemas.microsoft.com/office/drawing/2014/main" id="{0C417995-8196-4B8C-9CC8-3B522C7FD3C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97" y="5314085"/>
            <a:ext cx="3591897" cy="682182"/>
          </a:xfrm>
          <a:prstGeom prst="rect">
            <a:avLst/>
          </a:prstGeom>
        </p:spPr>
      </p:pic>
      <p:pic>
        <p:nvPicPr>
          <p:cNvPr id="16" name="Рисунок 15">
            <a:hlinkClick r:id="rId17"/>
            <a:extLst>
              <a:ext uri="{FF2B5EF4-FFF2-40B4-BE49-F238E27FC236}">
                <a16:creationId xmlns:a16="http://schemas.microsoft.com/office/drawing/2014/main" id="{4F6605C4-E894-42C3-8AE9-743A8B16AFC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662" y="5392031"/>
            <a:ext cx="1973581" cy="526289"/>
          </a:xfrm>
          <a:prstGeom prst="rect">
            <a:avLst/>
          </a:prstGeom>
        </p:spPr>
      </p:pic>
      <p:pic>
        <p:nvPicPr>
          <p:cNvPr id="21" name="Рисунок 20">
            <a:hlinkClick r:id="rId19"/>
            <a:extLst>
              <a:ext uri="{FF2B5EF4-FFF2-40B4-BE49-F238E27FC236}">
                <a16:creationId xmlns:a16="http://schemas.microsoft.com/office/drawing/2014/main" id="{3BA1A953-1657-4621-BBB8-8127163CAF9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852" y="5211760"/>
            <a:ext cx="903868" cy="892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5198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5060&quot;&gt;&lt;version val=&quot;27864&quot;/&gt;&lt;CPresentation id=&quot;1&quot;&gt;&lt;m_precDefaultNumber&gt;&lt;m_bNumberIsYear val=&quot;1&quot;/&gt;&lt;m_chMinusSymbol&gt;-&lt;/m_chMinusSymbol&gt;&lt;m_chDecimalSymbol17909&gt;,&lt;/m_chDecimalSymbol17909&gt;&lt;m_nGroupingDigits17909 val=&quot;3&quot;/&gt;&lt;m_chGroupingSymbol17909&gt; 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 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.%m.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Lb2DCZ5GktXLFsh4lhFc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2i6sp_Q6HwfayTLKB41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1963</Words>
  <Application>Microsoft Office PowerPoint</Application>
  <PresentationFormat>Широкоэкранный</PresentationFormat>
  <Paragraphs>407</Paragraphs>
  <Slides>28</Slides>
  <Notes>9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-apple-system</vt:lpstr>
      <vt:lpstr>Arial</vt:lpstr>
      <vt:lpstr>Calibri</vt:lpstr>
      <vt:lpstr>Calibri Light</vt:lpstr>
      <vt:lpstr>Tahoma</vt:lpstr>
      <vt:lpstr>Wingdings</vt:lpstr>
      <vt:lpstr>Тема Office</vt:lpstr>
      <vt:lpstr>Слайд think-cell</vt:lpstr>
      <vt:lpstr>Национальные проекты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Национальные проекты для граждан</dc:title>
  <dc:creator>Ложников Александр</dc:creator>
  <cp:lastModifiedBy>RePack by Diakov</cp:lastModifiedBy>
  <cp:revision>130</cp:revision>
  <dcterms:created xsi:type="dcterms:W3CDTF">2019-04-27T08:57:13Z</dcterms:created>
  <dcterms:modified xsi:type="dcterms:W3CDTF">2019-06-28T12:59:16Z</dcterms:modified>
</cp:coreProperties>
</file>