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7.xml" ContentType="application/vnd.openxmlformats-officedocument.drawingml.char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73" r:id="rId3"/>
    <p:sldId id="258" r:id="rId4"/>
    <p:sldId id="257" r:id="rId5"/>
    <p:sldId id="274" r:id="rId6"/>
    <p:sldId id="285" r:id="rId7"/>
    <p:sldId id="286" r:id="rId8"/>
    <p:sldId id="259" r:id="rId9"/>
    <p:sldId id="261" r:id="rId10"/>
    <p:sldId id="292" r:id="rId11"/>
    <p:sldId id="272" r:id="rId12"/>
    <p:sldId id="280" r:id="rId13"/>
    <p:sldId id="288" r:id="rId14"/>
    <p:sldId id="262" r:id="rId15"/>
    <p:sldId id="291" r:id="rId16"/>
    <p:sldId id="275" r:id="rId17"/>
    <p:sldId id="277" r:id="rId18"/>
    <p:sldId id="289" r:id="rId19"/>
    <p:sldId id="276" r:id="rId20"/>
    <p:sldId id="278" r:id="rId21"/>
    <p:sldId id="290" r:id="rId22"/>
    <p:sldId id="260" r:id="rId23"/>
    <p:sldId id="293" r:id="rId24"/>
    <p:sldId id="279" r:id="rId25"/>
    <p:sldId id="294" r:id="rId26"/>
    <p:sldId id="268" r:id="rId27"/>
    <p:sldId id="295" r:id="rId28"/>
    <p:sldId id="263" r:id="rId29"/>
    <p:sldId id="297" r:id="rId30"/>
    <p:sldId id="282" r:id="rId31"/>
    <p:sldId id="298" r:id="rId32"/>
    <p:sldId id="283" r:id="rId33"/>
    <p:sldId id="299" r:id="rId34"/>
    <p:sldId id="284" r:id="rId35"/>
    <p:sldId id="300" r:id="rId36"/>
    <p:sldId id="264" r:id="rId37"/>
    <p:sldId id="303" r:id="rId38"/>
    <p:sldId id="307" r:id="rId39"/>
    <p:sldId id="308" r:id="rId40"/>
    <p:sldId id="265" r:id="rId41"/>
    <p:sldId id="296" r:id="rId42"/>
    <p:sldId id="281" r:id="rId43"/>
    <p:sldId id="301" r:id="rId44"/>
    <p:sldId id="302" r:id="rId45"/>
    <p:sldId id="266" r:id="rId46"/>
    <p:sldId id="267" r:id="rId47"/>
    <p:sldId id="309" r:id="rId48"/>
    <p:sldId id="310" r:id="rId49"/>
    <p:sldId id="269" r:id="rId50"/>
    <p:sldId id="304" r:id="rId51"/>
    <p:sldId id="305" r:id="rId52"/>
    <p:sldId id="270" r:id="rId53"/>
    <p:sldId id="306" r:id="rId54"/>
    <p:sldId id="271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5767574134274942"/>
          <c:y val="6.9233513779527564E-2"/>
          <c:w val="0.40036686744951083"/>
          <c:h val="0.815798720472441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Источники:</c:v>
                </c:pt>
              </c:strCache>
            </c:strRef>
          </c:tx>
          <c:dLbls>
            <c:dLbl>
              <c:idx val="2"/>
              <c:layout>
                <c:manualLayout>
                  <c:x val="7.7747400047337815E-3"/>
                  <c:y val="-2.842052165354331E-2"/>
                </c:manualLayout>
              </c:layout>
              <c:showPercent val="1"/>
            </c:dLbl>
            <c:txPr>
              <a:bodyPr/>
              <a:lstStyle/>
              <a:p>
                <a:pPr>
                  <a:defRPr b="1" i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Percent val="1"/>
          </c:dLbls>
          <c:cat>
            <c:strRef>
              <c:f>Лист1!$A$2:$A$5</c:f>
              <c:strCache>
                <c:ptCount val="4"/>
                <c:pt idx="0">
                  <c:v>Федеральный бюджет - 55 млрд.руб.</c:v>
                </c:pt>
                <c:pt idx="1">
                  <c:v>Областной бюджет - 85,7 млрд.руб.</c:v>
                </c:pt>
                <c:pt idx="2">
                  <c:v>Местные бюджеты - 1,7 млрд.руб.</c:v>
                </c:pt>
                <c:pt idx="3">
                  <c:v>Внебюджетные источники - 44,5 млрд.руб.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55</c:v>
                </c:pt>
                <c:pt idx="1">
                  <c:v>85.7</c:v>
                </c:pt>
                <c:pt idx="2">
                  <c:v>1.7000000000000006</c:v>
                </c:pt>
                <c:pt idx="3">
                  <c:v>44.5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1.6116325239224637E-2"/>
          <c:y val="8.682529527559063E-2"/>
          <c:w val="0.38028226332339915"/>
          <c:h val="0.8908198818897638"/>
        </c:manualLayout>
      </c:layout>
      <c:txPr>
        <a:bodyPr/>
        <a:lstStyle/>
        <a:p>
          <a:pPr>
            <a:defRPr sz="2000" b="1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0.52882524369720263"/>
          <c:y val="3.2098463418594535E-2"/>
          <c:w val="0.40748721599740739"/>
          <c:h val="0.8541558950714881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txPr>
              <a:bodyPr/>
              <a:lstStyle/>
              <a:p>
                <a:pPr>
                  <a:defRPr b="1" i="1">
                    <a:solidFill>
                      <a:schemeClr val="accent1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Percent val="1"/>
          </c:dLbls>
          <c:cat>
            <c:strRef>
              <c:f>Лист1!$A$2:$A$6</c:f>
              <c:strCache>
                <c:ptCount val="5"/>
                <c:pt idx="0">
                  <c:v>Федеральный бюджет - 2156,5 млн.руб.</c:v>
                </c:pt>
                <c:pt idx="1">
                  <c:v>Областной бюджет - 1068,6 млн.руб.</c:v>
                </c:pt>
                <c:pt idx="2">
                  <c:v>Местные бюджеты - 3,3 млн.руб.</c:v>
                </c:pt>
                <c:pt idx="3">
                  <c:v>Государственные внебюджетные фонды - 5370,6 млн.руб.</c:v>
                </c:pt>
                <c:pt idx="4">
                  <c:v>Внебюджетные источники - 203,9 млн.руб.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2156.5</c:v>
                </c:pt>
                <c:pt idx="1">
                  <c:v>1068.5999999999999</c:v>
                </c:pt>
                <c:pt idx="2">
                  <c:v>3.3</c:v>
                </c:pt>
                <c:pt idx="3">
                  <c:v>5370.6</c:v>
                </c:pt>
                <c:pt idx="4">
                  <c:v>203.9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8.637801712144115E-3"/>
          <c:y val="3.1679172399647917E-3"/>
          <c:w val="0.47510890736911016"/>
          <c:h val="0.98172078102433058"/>
        </c:manualLayout>
      </c:layout>
      <c:txPr>
        <a:bodyPr/>
        <a:lstStyle/>
        <a:p>
          <a:pPr>
            <a:defRPr b="1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autoTitleDeleted val="1"/>
    <c:plotArea>
      <c:layout>
        <c:manualLayout>
          <c:layoutTarget val="inner"/>
          <c:xMode val="edge"/>
          <c:yMode val="edge"/>
          <c:x val="0.12044603018372703"/>
          <c:y val="0.15848449803149631"/>
          <c:w val="0.80059038713910768"/>
          <c:h val="0.6918491633858271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txPr>
              <a:bodyPr/>
              <a:lstStyle/>
              <a:p>
                <a:pPr>
                  <a:defRPr b="1" i="1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Лист1!$A$2:$A$4</c:f>
              <c:strCache>
                <c:ptCount val="3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410.4</c:v>
                </c:pt>
                <c:pt idx="1">
                  <c:v>1325.1</c:v>
                </c:pt>
                <c:pt idx="2">
                  <c:v>380.7</c:v>
                </c:pt>
              </c:numCache>
            </c:numRef>
          </c:val>
        </c:ser>
        <c:gapWidth val="75"/>
        <c:overlap val="40"/>
        <c:axId val="98775040"/>
        <c:axId val="98776576"/>
      </c:barChart>
      <c:catAx>
        <c:axId val="9877504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776576"/>
        <c:crosses val="autoZero"/>
        <c:auto val="1"/>
        <c:lblAlgn val="ctr"/>
        <c:lblOffset val="100"/>
      </c:catAx>
      <c:valAx>
        <c:axId val="9877657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b="1" i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7750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title>
      <c:tx>
        <c:rich>
          <a:bodyPr/>
          <a:lstStyle/>
          <a:p>
            <a:pPr>
              <a:defRPr sz="24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ru-RU" sz="24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2019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0539256321947138"/>
          <c:y val="0.20747820949187476"/>
          <c:w val="0.44257689316571691"/>
          <c:h val="0.653806773994809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-3.3087562920359297E-2"/>
                  <c:y val="4.1813220248255296E-2"/>
                </c:manualLayout>
              </c:layout>
              <c:showPercent val="1"/>
            </c:dLbl>
            <c:dLbl>
              <c:idx val="2"/>
              <c:layout>
                <c:manualLayout>
                  <c:x val="3.1550981514874434E-2"/>
                  <c:y val="4.9714173172677803E-2"/>
                </c:manualLayout>
              </c:layout>
              <c:showPercent val="1"/>
            </c:dLbl>
            <c:txPr>
              <a:bodyPr/>
              <a:lstStyle/>
              <a:p>
                <a:pPr>
                  <a:defRPr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Percent val="1"/>
          </c:dLbls>
          <c:cat>
            <c:strRef>
              <c:f>Лист1!$A$2:$A$4</c:f>
              <c:strCache>
                <c:ptCount val="3"/>
                <c:pt idx="0">
                  <c:v>Федеральный бюджет - 359,4 млн.руб.</c:v>
                </c:pt>
                <c:pt idx="1">
                  <c:v>Областной бюджет - 2935,5 млн.руб.</c:v>
                </c:pt>
                <c:pt idx="2">
                  <c:v>Бюджеты МО - 248,4 млн.руб.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359.4</c:v>
                </c:pt>
                <c:pt idx="1">
                  <c:v>2935.5</c:v>
                </c:pt>
                <c:pt idx="2">
                  <c:v>248.4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Федеральный бюджет - 359,4 млн.руб.</c:v>
                </c:pt>
                <c:pt idx="1">
                  <c:v>Областной бюджет - 2935,5 млн.руб.</c:v>
                </c:pt>
                <c:pt idx="2">
                  <c:v>Бюджеты МО - 248,4 млн.руб.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457.3</c:v>
                </c:pt>
                <c:pt idx="1">
                  <c:v>618.9</c:v>
                </c:pt>
                <c:pt idx="2">
                  <c:v>69.2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Федеральный бюджет - 359,4 млн.руб.</c:v>
                </c:pt>
                <c:pt idx="1">
                  <c:v>Областной бюджет - 2935,5 млн.руб.</c:v>
                </c:pt>
                <c:pt idx="2">
                  <c:v>Бюджеты МО - 248,4 млн.руб.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109.2</c:v>
                </c:pt>
                <c:pt idx="1">
                  <c:v>175.5</c:v>
                </c:pt>
                <c:pt idx="2">
                  <c:v>7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9835680650867862"/>
          <c:y val="0.15911300259567132"/>
          <c:w val="0.37828980540623686"/>
          <c:h val="0.75118231812626857"/>
        </c:manualLayout>
      </c:layout>
      <c:spPr>
        <a:solidFill>
          <a:schemeClr val="tx2">
            <a:lumMod val="75000"/>
          </a:schemeClr>
        </a:solidFill>
      </c:spPr>
      <c:txPr>
        <a:bodyPr/>
        <a:lstStyle/>
        <a:p>
          <a:pPr>
            <a:defRPr sz="1600">
              <a:solidFill>
                <a:schemeClr val="tx2">
                  <a:lumMod val="20000"/>
                  <a:lumOff val="80000"/>
                </a:schemeClr>
              </a:solidFill>
            </a:defRPr>
          </a:pPr>
          <a:endParaRPr lang="ru-RU"/>
        </a:p>
      </c:txPr>
    </c:legend>
    <c:plotVisOnly val="1"/>
  </c:chart>
  <c:txPr>
    <a:bodyPr/>
    <a:lstStyle/>
    <a:p>
      <a:pPr>
        <a:defRPr sz="1800" b="1">
          <a:solidFill>
            <a:schemeClr val="bg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ru-RU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2020 год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8.3421472700686464E-2"/>
          <c:y val="0.22631241456263326"/>
          <c:w val="0.45135046191531186"/>
          <c:h val="0.6426145887171956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Федеральный бюджет - 457,3 млн.руб.</c:v>
                </c:pt>
                <c:pt idx="1">
                  <c:v>Областной бюджет - 618,9 млн.руб.</c:v>
                </c:pt>
                <c:pt idx="2">
                  <c:v>Бюджеты МО - 69,2 млн.руб.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457.3</c:v>
                </c:pt>
                <c:pt idx="1">
                  <c:v>618.9</c:v>
                </c:pt>
                <c:pt idx="2">
                  <c:v>69.2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6433459937370867"/>
          <c:y val="0.19701917178284548"/>
          <c:w val="0.37911342964061207"/>
          <c:h val="0.68666724369126941"/>
        </c:manualLayout>
      </c:layout>
      <c:spPr>
        <a:solidFill>
          <a:schemeClr val="tx2">
            <a:lumMod val="75000"/>
          </a:schemeClr>
        </a:solidFill>
      </c:spPr>
      <c:txPr>
        <a:bodyPr/>
        <a:lstStyle/>
        <a:p>
          <a:pPr>
            <a:defRPr sz="1600">
              <a:solidFill>
                <a:schemeClr val="tx2">
                  <a:lumMod val="20000"/>
                  <a:lumOff val="80000"/>
                </a:schemeClr>
              </a:solidFill>
            </a:defRPr>
          </a:pPr>
          <a:endParaRPr lang="ru-RU"/>
        </a:p>
      </c:txPr>
    </c:legend>
    <c:plotVisOnly val="1"/>
  </c:chart>
  <c:txPr>
    <a:bodyPr/>
    <a:lstStyle/>
    <a:p>
      <a:pPr>
        <a:defRPr sz="1800" b="1">
          <a:solidFill>
            <a:schemeClr val="bg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 sz="24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ru-RU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2021 год</a:t>
            </a:r>
          </a:p>
        </c:rich>
      </c:tx>
      <c:layout>
        <c:manualLayout>
          <c:xMode val="edge"/>
          <c:yMode val="edge"/>
          <c:x val="0.37183321438860861"/>
          <c:y val="1.9942665621482572E-2"/>
        </c:manualLayout>
      </c:layout>
    </c:title>
    <c:plotArea>
      <c:layout>
        <c:manualLayout>
          <c:layoutTarget val="inner"/>
          <c:xMode val="edge"/>
          <c:yMode val="edge"/>
          <c:x val="7.0561368887449419E-2"/>
          <c:y val="0.18338364538109028"/>
          <c:w val="0.49430736509502737"/>
          <c:h val="0.659537242221418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Федеральный бюджет - 109,2 млн.руб. </c:v>
                </c:pt>
                <c:pt idx="1">
                  <c:v>Областной бюджет - 175,5 млн.руб.</c:v>
                </c:pt>
                <c:pt idx="2">
                  <c:v>Бюджеты МО - 7 млн.руб.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109.2</c:v>
                </c:pt>
                <c:pt idx="1">
                  <c:v>175.5</c:v>
                </c:pt>
                <c:pt idx="2">
                  <c:v>7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7480854293025818"/>
          <c:y val="0.15689695891622457"/>
          <c:w val="0.39204754085704246"/>
          <c:h val="0.68556791686766316"/>
        </c:manualLayout>
      </c:layout>
      <c:spPr>
        <a:solidFill>
          <a:schemeClr val="tx2">
            <a:lumMod val="75000"/>
          </a:schemeClr>
        </a:solidFill>
      </c:spPr>
      <c:txPr>
        <a:bodyPr/>
        <a:lstStyle/>
        <a:p>
          <a:pPr>
            <a:defRPr sz="1600" b="1">
              <a:solidFill>
                <a:schemeClr val="tx2">
                  <a:lumMod val="20000"/>
                  <a:lumOff val="80000"/>
                </a:schemeClr>
              </a:solidFill>
            </a:defRPr>
          </a:pPr>
          <a:endParaRPr lang="ru-RU"/>
        </a:p>
      </c:txPr>
    </c:legend>
    <c:plotVisOnly val="1"/>
  </c:chart>
  <c:txPr>
    <a:bodyPr/>
    <a:lstStyle/>
    <a:p>
      <a:pPr>
        <a:defRPr sz="1800">
          <a:solidFill>
            <a:schemeClr val="bg1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1.350471640717169E-2"/>
          <c:y val="0.12187500000000002"/>
          <c:w val="0.42510021964711836"/>
          <c:h val="0.7406250000000005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dLbls>
            <c:txPr>
              <a:bodyPr/>
              <a:lstStyle/>
              <a:p>
                <a:pPr>
                  <a:defRPr b="1" i="1">
                    <a:solidFill>
                      <a:schemeClr val="tx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Федеральный бюджет - 25,01 млн.руб. </c:v>
                </c:pt>
                <c:pt idx="1">
                  <c:v>Областной бюджет - 49,83 млн.руб.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25.01</c:v>
                </c:pt>
                <c:pt idx="1">
                  <c:v>49.83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5500643606649066"/>
          <c:y val="0.24710113188976393"/>
          <c:w val="0.43917354489347932"/>
          <c:h val="0.46517273622047262"/>
        </c:manualLayout>
      </c:layout>
      <c:spPr>
        <a:solidFill>
          <a:schemeClr val="tx2">
            <a:lumMod val="75000"/>
          </a:schemeClr>
        </a:solidFill>
      </c:spPr>
      <c:txPr>
        <a:bodyPr/>
        <a:lstStyle/>
        <a:p>
          <a:pPr>
            <a:defRPr sz="2200" b="1">
              <a:solidFill>
                <a:schemeClr val="accent1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Источники</a:t>
            </a:r>
            <a:r>
              <a:rPr lang="ru-RU" b="1" baseline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финансирования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2.694530854596406E-2"/>
          <c:y val="0.20007082546383723"/>
          <c:w val="0.57132463676875445"/>
          <c:h val="0.52699040384401763"/>
        </c:manualLayout>
      </c:layout>
      <c:bar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dLbls>
            <c:dLbl>
              <c:idx val="1"/>
              <c:delete val="1"/>
            </c:dLbl>
            <c:txPr>
              <a:bodyPr/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2019 г.</c:v>
                </c:pt>
                <c:pt idx="1">
                  <c:v>2020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636.15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Консолидированный бюджет РО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 i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2019 г.</c:v>
                </c:pt>
                <c:pt idx="1">
                  <c:v>2020 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611.41999999999996</c:v>
                </c:pt>
                <c:pt idx="1">
                  <c:v>187.34</c:v>
                </c:pt>
              </c:numCache>
            </c:numRef>
          </c:val>
        </c:ser>
        <c:dLbls>
          <c:showVal val="1"/>
        </c:dLbls>
        <c:gapWidth val="95"/>
        <c:overlap val="100"/>
        <c:axId val="126673664"/>
        <c:axId val="126675200"/>
      </c:barChart>
      <c:catAx>
        <c:axId val="1266736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675200"/>
        <c:crosses val="autoZero"/>
        <c:auto val="1"/>
        <c:lblAlgn val="ctr"/>
        <c:lblOffset val="100"/>
      </c:catAx>
      <c:valAx>
        <c:axId val="126675200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266736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5162874059744993"/>
          <c:y val="0.22962964432523369"/>
          <c:w val="0.35654159568689892"/>
          <c:h val="0.51151677591378697"/>
        </c:manualLayout>
      </c:layout>
      <c:txPr>
        <a:bodyPr/>
        <a:lstStyle/>
        <a:p>
          <a:pPr>
            <a:defRPr sz="1600" b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2019 г.</c:v>
                </c:pt>
                <c:pt idx="1">
                  <c:v>2020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81.900000000000006</c:v>
                </c:pt>
                <c:pt idx="1">
                  <c:v>63.2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Консолидированный бюджет Ростовской области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2019 г.</c:v>
                </c:pt>
                <c:pt idx="1">
                  <c:v>2020 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103.8</c:v>
                </c:pt>
                <c:pt idx="1">
                  <c:v>211.9</c:v>
                </c:pt>
              </c:numCache>
            </c:numRef>
          </c:val>
        </c:ser>
        <c:dLbls>
          <c:showVal val="1"/>
        </c:dLbls>
        <c:gapWidth val="75"/>
        <c:overlap val="100"/>
        <c:axId val="128411904"/>
        <c:axId val="128417792"/>
      </c:barChart>
      <c:catAx>
        <c:axId val="1284119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8417792"/>
        <c:crosses val="autoZero"/>
        <c:auto val="1"/>
        <c:lblAlgn val="ctr"/>
        <c:lblOffset val="100"/>
      </c:catAx>
      <c:valAx>
        <c:axId val="128417792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841190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D50B01-4250-46B6-AED4-7B3CBD1B671C}" type="doc">
      <dgm:prSet loTypeId="urn:microsoft.com/office/officeart/2005/8/layout/vList3" loCatId="list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500DD451-8DCB-472A-9FC1-0F500175EB5E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1.Здравоохранение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2.Образование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3.Демография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4.Культура</a:t>
          </a:r>
          <a:endParaRPr lang="ru-RU" sz="2000" b="1" dirty="0">
            <a:solidFill>
              <a:schemeClr val="tx2">
                <a:lumMod val="75000"/>
              </a:schemeClr>
            </a:solidFill>
          </a:endParaRPr>
        </a:p>
      </dgm:t>
    </dgm:pt>
    <dgm:pt modelId="{B5784F49-4134-4F6C-9E49-31A483DE2F1D}" type="parTrans" cxnId="{E4419574-FA10-44E2-B59C-4935C9CC5798}">
      <dgm:prSet/>
      <dgm:spPr/>
      <dgm:t>
        <a:bodyPr/>
        <a:lstStyle/>
        <a:p>
          <a:endParaRPr lang="ru-RU">
            <a:solidFill>
              <a:schemeClr val="accent1">
                <a:lumMod val="20000"/>
                <a:lumOff val="80000"/>
              </a:schemeClr>
            </a:solidFill>
          </a:endParaRPr>
        </a:p>
      </dgm:t>
    </dgm:pt>
    <dgm:pt modelId="{DCB84598-6FAD-4B3D-A2BB-C7EC0EC9EFD8}" type="sibTrans" cxnId="{E4419574-FA10-44E2-B59C-4935C9CC5798}">
      <dgm:prSet/>
      <dgm:spPr/>
      <dgm:t>
        <a:bodyPr/>
        <a:lstStyle/>
        <a:p>
          <a:endParaRPr lang="ru-RU">
            <a:solidFill>
              <a:schemeClr val="accent1">
                <a:lumMod val="20000"/>
                <a:lumOff val="80000"/>
              </a:schemeClr>
            </a:solidFill>
          </a:endParaRPr>
        </a:p>
      </dgm:t>
    </dgm:pt>
    <dgm:pt modelId="{67097A1D-3B5A-4B58-BDC6-0B988D1D02BB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5.Безопасные и качественные 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автомобильные дороги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6.Жильё и городская среда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7.Экология</a:t>
          </a:r>
        </a:p>
      </dgm:t>
    </dgm:pt>
    <dgm:pt modelId="{10FB8296-2E5E-40F0-BC10-07119E70C6CE}" type="parTrans" cxnId="{C2E95860-8D80-496D-9BAA-747761E8DD5E}">
      <dgm:prSet/>
      <dgm:spPr/>
      <dgm:t>
        <a:bodyPr/>
        <a:lstStyle/>
        <a:p>
          <a:endParaRPr lang="ru-RU">
            <a:solidFill>
              <a:schemeClr val="accent1">
                <a:lumMod val="20000"/>
                <a:lumOff val="80000"/>
              </a:schemeClr>
            </a:solidFill>
          </a:endParaRPr>
        </a:p>
      </dgm:t>
    </dgm:pt>
    <dgm:pt modelId="{D8387BDA-7A6F-4D1A-B559-A8EEFC4EBA7B}" type="sibTrans" cxnId="{C2E95860-8D80-496D-9BAA-747761E8DD5E}">
      <dgm:prSet/>
      <dgm:spPr/>
      <dgm:t>
        <a:bodyPr/>
        <a:lstStyle/>
        <a:p>
          <a:endParaRPr lang="ru-RU">
            <a:solidFill>
              <a:schemeClr val="accent1">
                <a:lumMod val="20000"/>
                <a:lumOff val="80000"/>
              </a:schemeClr>
            </a:solidFill>
          </a:endParaRPr>
        </a:p>
      </dgm:t>
    </dgm:pt>
    <dgm:pt modelId="{2036FB2E-0965-499F-8A09-EF01D04F2535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8.Наука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9.Малое и среднее предпринимательство и поддержка</a:t>
          </a:r>
          <a:b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индивидуальной предпринимательской инициативы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10.Цифровая экономика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11.Производительность труда и поддержка занятости</a:t>
          </a:r>
        </a:p>
        <a:p>
          <a:pPr algn="l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12.Международная кооперация и экспорт</a:t>
          </a:r>
          <a:endParaRPr lang="ru-RU" sz="20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A9815F3-AA1F-49E4-850B-4E87C7B756BB}" type="parTrans" cxnId="{AFDE1CD0-96F2-4AAD-B6DC-632CEF14E7D0}">
      <dgm:prSet/>
      <dgm:spPr/>
      <dgm:t>
        <a:bodyPr/>
        <a:lstStyle/>
        <a:p>
          <a:endParaRPr lang="ru-RU">
            <a:solidFill>
              <a:schemeClr val="accent1">
                <a:lumMod val="20000"/>
                <a:lumOff val="80000"/>
              </a:schemeClr>
            </a:solidFill>
          </a:endParaRPr>
        </a:p>
      </dgm:t>
    </dgm:pt>
    <dgm:pt modelId="{D50D642F-6770-44EB-9FA9-F7C6BBC74B0B}" type="sibTrans" cxnId="{AFDE1CD0-96F2-4AAD-B6DC-632CEF14E7D0}">
      <dgm:prSet/>
      <dgm:spPr/>
      <dgm:t>
        <a:bodyPr/>
        <a:lstStyle/>
        <a:p>
          <a:endParaRPr lang="ru-RU">
            <a:solidFill>
              <a:schemeClr val="accent1">
                <a:lumMod val="20000"/>
                <a:lumOff val="80000"/>
              </a:schemeClr>
            </a:solidFill>
          </a:endParaRPr>
        </a:p>
      </dgm:t>
    </dgm:pt>
    <dgm:pt modelId="{38840B94-B68A-4F7F-9166-5C51169CE6D1}" type="pres">
      <dgm:prSet presAssocID="{15D50B01-4250-46B6-AED4-7B3CBD1B671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C7298D-4270-4D8B-A0AD-237A58349E89}" type="pres">
      <dgm:prSet presAssocID="{500DD451-8DCB-472A-9FC1-0F500175EB5E}" presName="composite" presStyleCnt="0"/>
      <dgm:spPr/>
      <dgm:t>
        <a:bodyPr/>
        <a:lstStyle/>
        <a:p>
          <a:endParaRPr lang="ru-RU"/>
        </a:p>
      </dgm:t>
    </dgm:pt>
    <dgm:pt modelId="{C38FC091-8CAA-4A25-A48A-BDE35B952E55}" type="pres">
      <dgm:prSet presAssocID="{500DD451-8DCB-472A-9FC1-0F500175EB5E}" presName="imgShp" presStyleLbl="fgImgPlace1" presStyleIdx="0" presStyleCnt="3" custScaleX="147601" custScaleY="142484" custLinFactX="-2422" custLinFactNeighborX="-100000" custLinFactNeighborY="-71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4A0BD45-4BE2-4DF9-AB74-12DF6D043F31}" type="pres">
      <dgm:prSet presAssocID="{500DD451-8DCB-472A-9FC1-0F500175EB5E}" presName="txShp" presStyleLbl="node1" presStyleIdx="0" presStyleCnt="3" custScaleX="79639" custScaleY="158478" custLinFactNeighborX="-24798" custLinFactNeighborY="-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087534-E08C-456B-9FB5-808532944995}" type="pres">
      <dgm:prSet presAssocID="{DCB84598-6FAD-4B3D-A2BB-C7EC0EC9EFD8}" presName="spacing" presStyleCnt="0"/>
      <dgm:spPr/>
      <dgm:t>
        <a:bodyPr/>
        <a:lstStyle/>
        <a:p>
          <a:endParaRPr lang="ru-RU"/>
        </a:p>
      </dgm:t>
    </dgm:pt>
    <dgm:pt modelId="{DCE502BB-2E79-4331-AEEF-18C273EF5DA0}" type="pres">
      <dgm:prSet presAssocID="{67097A1D-3B5A-4B58-BDC6-0B988D1D02BB}" presName="composite" presStyleCnt="0"/>
      <dgm:spPr/>
      <dgm:t>
        <a:bodyPr/>
        <a:lstStyle/>
        <a:p>
          <a:endParaRPr lang="ru-RU"/>
        </a:p>
      </dgm:t>
    </dgm:pt>
    <dgm:pt modelId="{2BF474AE-7589-4C61-B45D-1F749C382FA6}" type="pres">
      <dgm:prSet presAssocID="{67097A1D-3B5A-4B58-BDC6-0B988D1D02BB}" presName="imgShp" presStyleLbl="fgImgPlace1" presStyleIdx="1" presStyleCnt="3" custScaleX="145267" custScaleY="131800" custLinFactNeighborX="-61720" custLinFactNeighborY="-1807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F7D002D-B6D0-4773-9A99-69202CCC890D}" type="pres">
      <dgm:prSet presAssocID="{67097A1D-3B5A-4B58-BDC6-0B988D1D02BB}" presName="txShp" presStyleLbl="node1" presStyleIdx="1" presStyleCnt="3" custScaleX="108840" custScaleY="142848" custLinFactNeighborX="-1669" custLinFactNeighborY="-18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A9CCAF-ED52-45E4-9D40-62720F8274B5}" type="pres">
      <dgm:prSet presAssocID="{D8387BDA-7A6F-4D1A-B559-A8EEFC4EBA7B}" presName="spacing" presStyleCnt="0"/>
      <dgm:spPr/>
      <dgm:t>
        <a:bodyPr/>
        <a:lstStyle/>
        <a:p>
          <a:endParaRPr lang="ru-RU"/>
        </a:p>
      </dgm:t>
    </dgm:pt>
    <dgm:pt modelId="{B010A3D3-B588-43F9-ACAF-8FF7958522D1}" type="pres">
      <dgm:prSet presAssocID="{2036FB2E-0965-499F-8A09-EF01D04F2535}" presName="composite" presStyleCnt="0"/>
      <dgm:spPr/>
      <dgm:t>
        <a:bodyPr/>
        <a:lstStyle/>
        <a:p>
          <a:endParaRPr lang="ru-RU"/>
        </a:p>
      </dgm:t>
    </dgm:pt>
    <dgm:pt modelId="{CD755314-A8DD-4D64-83EE-3B3E6C79300F}" type="pres">
      <dgm:prSet presAssocID="{2036FB2E-0965-499F-8A09-EF01D04F2535}" presName="imgShp" presStyleLbl="fgImgPlace1" presStyleIdx="2" presStyleCnt="3" custScaleX="149355" custScaleY="140865" custLinFactNeighborX="-42419" custLinFactNeighborY="-3931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F82E0CA-B675-4E34-8849-45B1BBDD406F}" type="pres">
      <dgm:prSet presAssocID="{2036FB2E-0965-499F-8A09-EF01D04F2535}" presName="txShp" presStyleLbl="node1" presStyleIdx="2" presStyleCnt="3" custScaleX="130399" custScaleY="236252" custLinFactNeighborX="7198" custLinFactNeighborY="-350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DE1CD0-96F2-4AAD-B6DC-632CEF14E7D0}" srcId="{15D50B01-4250-46B6-AED4-7B3CBD1B671C}" destId="{2036FB2E-0965-499F-8A09-EF01D04F2535}" srcOrd="2" destOrd="0" parTransId="{2A9815F3-AA1F-49E4-850B-4E87C7B756BB}" sibTransId="{D50D642F-6770-44EB-9FA9-F7C6BBC74B0B}"/>
    <dgm:cxn modelId="{676F1335-5D2F-410C-B8DF-502429C0E2BD}" type="presOf" srcId="{2036FB2E-0965-499F-8A09-EF01D04F2535}" destId="{FF82E0CA-B675-4E34-8849-45B1BBDD406F}" srcOrd="0" destOrd="0" presId="urn:microsoft.com/office/officeart/2005/8/layout/vList3"/>
    <dgm:cxn modelId="{ED98DAA2-BFDB-4194-A991-3BD03DA36CB6}" type="presOf" srcId="{15D50B01-4250-46B6-AED4-7B3CBD1B671C}" destId="{38840B94-B68A-4F7F-9166-5C51169CE6D1}" srcOrd="0" destOrd="0" presId="urn:microsoft.com/office/officeart/2005/8/layout/vList3"/>
    <dgm:cxn modelId="{1EF3324D-E81C-42A5-8DF7-4CA516170043}" type="presOf" srcId="{500DD451-8DCB-472A-9FC1-0F500175EB5E}" destId="{E4A0BD45-4BE2-4DF9-AB74-12DF6D043F31}" srcOrd="0" destOrd="0" presId="urn:microsoft.com/office/officeart/2005/8/layout/vList3"/>
    <dgm:cxn modelId="{5E30C5B1-F505-4285-8EBA-954D544AC06C}" type="presOf" srcId="{67097A1D-3B5A-4B58-BDC6-0B988D1D02BB}" destId="{3F7D002D-B6D0-4773-9A99-69202CCC890D}" srcOrd="0" destOrd="0" presId="urn:microsoft.com/office/officeart/2005/8/layout/vList3"/>
    <dgm:cxn modelId="{C2E95860-8D80-496D-9BAA-747761E8DD5E}" srcId="{15D50B01-4250-46B6-AED4-7B3CBD1B671C}" destId="{67097A1D-3B5A-4B58-BDC6-0B988D1D02BB}" srcOrd="1" destOrd="0" parTransId="{10FB8296-2E5E-40F0-BC10-07119E70C6CE}" sibTransId="{D8387BDA-7A6F-4D1A-B559-A8EEFC4EBA7B}"/>
    <dgm:cxn modelId="{E4419574-FA10-44E2-B59C-4935C9CC5798}" srcId="{15D50B01-4250-46B6-AED4-7B3CBD1B671C}" destId="{500DD451-8DCB-472A-9FC1-0F500175EB5E}" srcOrd="0" destOrd="0" parTransId="{B5784F49-4134-4F6C-9E49-31A483DE2F1D}" sibTransId="{DCB84598-6FAD-4B3D-A2BB-C7EC0EC9EFD8}"/>
    <dgm:cxn modelId="{25B7FD81-38E6-4C66-8674-95B3E7905F86}" type="presParOf" srcId="{38840B94-B68A-4F7F-9166-5C51169CE6D1}" destId="{F0C7298D-4270-4D8B-A0AD-237A58349E89}" srcOrd="0" destOrd="0" presId="urn:microsoft.com/office/officeart/2005/8/layout/vList3"/>
    <dgm:cxn modelId="{8C1677F1-C8D2-42C8-9EA8-D2BD58A9A0C4}" type="presParOf" srcId="{F0C7298D-4270-4D8B-A0AD-237A58349E89}" destId="{C38FC091-8CAA-4A25-A48A-BDE35B952E55}" srcOrd="0" destOrd="0" presId="urn:microsoft.com/office/officeart/2005/8/layout/vList3"/>
    <dgm:cxn modelId="{BDC153D2-4F6B-4FF2-A8FE-8BC7ACF81347}" type="presParOf" srcId="{F0C7298D-4270-4D8B-A0AD-237A58349E89}" destId="{E4A0BD45-4BE2-4DF9-AB74-12DF6D043F31}" srcOrd="1" destOrd="0" presId="urn:microsoft.com/office/officeart/2005/8/layout/vList3"/>
    <dgm:cxn modelId="{DF4ABCFD-4C83-43ED-A154-371D9F5B11FD}" type="presParOf" srcId="{38840B94-B68A-4F7F-9166-5C51169CE6D1}" destId="{6C087534-E08C-456B-9FB5-808532944995}" srcOrd="1" destOrd="0" presId="urn:microsoft.com/office/officeart/2005/8/layout/vList3"/>
    <dgm:cxn modelId="{18703F3D-F0C5-44D0-BBE3-BEA25064E6BC}" type="presParOf" srcId="{38840B94-B68A-4F7F-9166-5C51169CE6D1}" destId="{DCE502BB-2E79-4331-AEEF-18C273EF5DA0}" srcOrd="2" destOrd="0" presId="urn:microsoft.com/office/officeart/2005/8/layout/vList3"/>
    <dgm:cxn modelId="{665299BC-A573-418A-8DFC-4EFFF6C8EE2D}" type="presParOf" srcId="{DCE502BB-2E79-4331-AEEF-18C273EF5DA0}" destId="{2BF474AE-7589-4C61-B45D-1F749C382FA6}" srcOrd="0" destOrd="0" presId="urn:microsoft.com/office/officeart/2005/8/layout/vList3"/>
    <dgm:cxn modelId="{9271C068-ABD8-41EF-90CD-88C764008B5A}" type="presParOf" srcId="{DCE502BB-2E79-4331-AEEF-18C273EF5DA0}" destId="{3F7D002D-B6D0-4773-9A99-69202CCC890D}" srcOrd="1" destOrd="0" presId="urn:microsoft.com/office/officeart/2005/8/layout/vList3"/>
    <dgm:cxn modelId="{E7196405-0425-4714-92D3-515487018314}" type="presParOf" srcId="{38840B94-B68A-4F7F-9166-5C51169CE6D1}" destId="{A3A9CCAF-ED52-45E4-9D40-62720F8274B5}" srcOrd="3" destOrd="0" presId="urn:microsoft.com/office/officeart/2005/8/layout/vList3"/>
    <dgm:cxn modelId="{F305C9B8-9FE6-4BF0-BA84-2A49D6372D4F}" type="presParOf" srcId="{38840B94-B68A-4F7F-9166-5C51169CE6D1}" destId="{B010A3D3-B588-43F9-ACAF-8FF7958522D1}" srcOrd="4" destOrd="0" presId="urn:microsoft.com/office/officeart/2005/8/layout/vList3"/>
    <dgm:cxn modelId="{2C5D08A1-F4BB-4C71-BC46-AD2BAE9FDF97}" type="presParOf" srcId="{B010A3D3-B588-43F9-ACAF-8FF7958522D1}" destId="{CD755314-A8DD-4D64-83EE-3B3E6C79300F}" srcOrd="0" destOrd="0" presId="urn:microsoft.com/office/officeart/2005/8/layout/vList3"/>
    <dgm:cxn modelId="{6E32BD0E-FAB2-4940-9BBF-B756CA9C94D8}" type="presParOf" srcId="{B010A3D3-B588-43F9-ACAF-8FF7958522D1}" destId="{FF82E0CA-B675-4E34-8849-45B1BBDD406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A0BD45-4BE2-4DF9-AB74-12DF6D043F31}">
      <dsp:nvSpPr>
        <dsp:cNvPr id="0" name=""/>
        <dsp:cNvSpPr/>
      </dsp:nvSpPr>
      <dsp:spPr>
        <a:xfrm rot="10800000">
          <a:off x="1254043" y="67"/>
          <a:ext cx="4576246" cy="1520952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3212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1.Здравоохранение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2.Образование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3.Демография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4.Культура</a:t>
          </a:r>
          <a:endParaRPr lang="ru-RU" sz="2000" b="1" kern="1200" dirty="0">
            <a:solidFill>
              <a:schemeClr val="tx2">
                <a:lumMod val="75000"/>
              </a:schemeClr>
            </a:solidFill>
          </a:endParaRPr>
        </a:p>
      </dsp:txBody>
      <dsp:txXfrm rot="10800000">
        <a:off x="1254043" y="67"/>
        <a:ext cx="4576246" cy="1520952"/>
      </dsp:txXfrm>
    </dsp:sp>
    <dsp:sp modelId="{C38FC091-8CAA-4A25-A48A-BDE35B952E55}">
      <dsp:nvSpPr>
        <dsp:cNvPr id="0" name=""/>
        <dsp:cNvSpPr/>
      </dsp:nvSpPr>
      <dsp:spPr>
        <a:xfrm>
          <a:off x="402748" y="70357"/>
          <a:ext cx="1416563" cy="136745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F7D002D-B6D0-4773-9A99-69202CCC890D}">
      <dsp:nvSpPr>
        <dsp:cNvPr id="0" name=""/>
        <dsp:cNvSpPr/>
      </dsp:nvSpPr>
      <dsp:spPr>
        <a:xfrm rot="10800000">
          <a:off x="1319021" y="1625857"/>
          <a:ext cx="6254205" cy="1370947"/>
        </a:xfrm>
        <a:prstGeom prst="homePlat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3212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5.Безопасные и качественные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автомобильные дороги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6.Жильё и городская среда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7.Экология</a:t>
          </a:r>
        </a:p>
      </dsp:txBody>
      <dsp:txXfrm rot="10800000">
        <a:off x="1319021" y="1625857"/>
        <a:ext cx="6254205" cy="1370947"/>
      </dsp:txXfrm>
    </dsp:sp>
    <dsp:sp modelId="{2BF474AE-7589-4C61-B45D-1F749C382FA6}">
      <dsp:nvSpPr>
        <dsp:cNvPr id="0" name=""/>
        <dsp:cNvSpPr/>
      </dsp:nvSpPr>
      <dsp:spPr>
        <a:xfrm>
          <a:off x="379486" y="1687462"/>
          <a:ext cx="1394163" cy="126491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F82E0CA-B675-4E34-8849-45B1BBDD406F}">
      <dsp:nvSpPr>
        <dsp:cNvPr id="0" name=""/>
        <dsp:cNvSpPr/>
      </dsp:nvSpPr>
      <dsp:spPr>
        <a:xfrm rot="10800000">
          <a:off x="987575" y="3128726"/>
          <a:ext cx="7493037" cy="2267368"/>
        </a:xfrm>
        <a:prstGeom prst="homePlat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3212" tIns="76200" rIns="14224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8.Наука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9.Малое и среднее предпринимательство и поддержка</a:t>
          </a:r>
          <a:b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индивидуальной предпринимательской инициативы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10.Цифровая экономика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11.Производительность труда и поддержка занятости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12.Международная кооперация и экспорт</a:t>
          </a:r>
          <a:endParaRPr lang="ru-RU" sz="20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987575" y="3128726"/>
        <a:ext cx="7493037" cy="2267368"/>
      </dsp:txXfrm>
    </dsp:sp>
    <dsp:sp modelId="{CD755314-A8DD-4D64-83EE-3B3E6C79300F}">
      <dsp:nvSpPr>
        <dsp:cNvPr id="0" name=""/>
        <dsp:cNvSpPr/>
      </dsp:nvSpPr>
      <dsp:spPr>
        <a:xfrm>
          <a:off x="323556" y="3545827"/>
          <a:ext cx="1433396" cy="135191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BE2C6-85A9-4993-A457-D2434E0E6B99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E5D84-F979-49CE-8443-24939E33F0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E5D84-F979-49CE-8443-24939E33F0C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E5D84-F979-49CE-8443-24939E33F0C0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E5D84-F979-49CE-8443-24939E33F0C0}" type="slidenum">
              <a:rPr lang="ru-RU" smtClean="0"/>
              <a:pPr/>
              <a:t>34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E5D84-F979-49CE-8443-24939E33F0C0}" type="slidenum">
              <a:rPr lang="ru-RU" smtClean="0"/>
              <a:pPr/>
              <a:t>42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BC4E0-FA7C-43EF-8A62-5C9302C11CCA}" type="datetimeFigureOut">
              <a:rPr lang="ru-RU" smtClean="0"/>
              <a:pPr/>
              <a:t>25.06.2019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43A32-A811-455C-85AE-3CC578940E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cntd.ru/document/46019062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rostobr.ru/yanval/documents/news/17.04.2019/3/%D0%A1%D0%BE%D0%B2%D1%80%D0%B5%D0%BC%D0%B5%D0%BD%D0%BD%D0%B0%D1%8F%20%D1%88%D0%BA%D0%BE%D0%BB%D0%B0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rostobr.ru/yanval/documents/news/17.04.2019/3/%D0%A1%D0%BE%D0%B2%D1%80%D0%B5%D0%BC%D0%B5%D0%BD%D0%BD%D0%B0%D1%8F%20%D1%88%D0%BA%D0%BE%D0%BB%D0%B0.pdf" TargetMode="Externa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stobr.ru/yanval/documents/news/17.04.2019/3/%D0%A3%D1%81%D0%BF%D0%B5%D1%85%20%D0%BA%D0%B0%D0%B6%D0%B4%D0%BE%D0%B3%D0%BE%20%D1%80%D0%B5%D0%B1%D0%B5%D0%BD%D0%BA%D0%B0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old.donland.ru/documents/Ob-utverzhdenii-gosudarstvennojj-programmy-Rostovskojj-oblasti-Razvitie-fizicheskojj-kultury-i-sporta?pageid=128483&amp;mid=134977&amp;itemId=2803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instroi.donland.ru/documents/active/5672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minstroi.donland.ru/documents/active/5873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instroi.donland.ru/documents/active/5871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4;&#1080;&#1085;&#1087;&#1088;&#1080;&#1088;&#1086;&#1076;&#1099;&#1088;&#1086;.&#1088;&#1092;/upload/uf/c7a/Sokhranenie-unikalnykh-vodnykh-obektov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old.donland.ru/documents/Ob-oblastnom-byudzhete-na-2019-god-i-na-planovyjj-period-2020-i-2021-godov?pageid=128483&amp;mid=134977&amp;itemId=28348&amp;Version=1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34888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ru-RU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 и </a:t>
            </a:r>
            <a:r>
              <a:rPr lang="ru-RU" sz="6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нацпроекты»</a:t>
            </a:r>
            <a:r>
              <a:rPr lang="ru-RU" sz="5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Бюджетное обеспечение реализации региональных проектов Ростовской области</a:t>
            </a:r>
            <a:r>
              <a:rPr lang="ru-RU" sz="1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основе паспортов региональных проектов и государственных программ Ростовской области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</a:t>
            </a: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6309320"/>
            <a:ext cx="6400800" cy="17526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Ростов-на-Дону, 2019 г.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s://bumper-stickers.ru/47199-thickbox_default/gerb-rostovskoy-oblast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564904"/>
            <a:ext cx="2376264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332656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7мая </a:t>
            </a:r>
            <a:r>
              <a:rPr lang="ru-RU" sz="28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2018 года Президент России В. В. Путин подписал </a:t>
            </a: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Указ </a:t>
            </a:r>
            <a:r>
              <a:rPr lang="ru-RU" sz="28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«О национальных целях и стратегических задачах развития </a:t>
            </a: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РФ на </a:t>
            </a:r>
            <a:r>
              <a:rPr lang="ru-RU" sz="28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период до 2024 года», устанавливающий и утверждающий национальные проекты </a:t>
            </a: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России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33806" name="Picture 14" descr="http://mignews.ru/aimages/11_17/061117_121525_65971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2564904"/>
            <a:ext cx="5577053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15" name="Picture 10" descr="http://auto.tajweek.tj/uploads/news/8509/0178442fcfda9fe1969d984966fb85d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3848" y="2852936"/>
            <a:ext cx="2286102" cy="1368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ru-RU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Обозначено 9 национальных целей: 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8" name="Picture 4" descr="https://www.bluelifehealth.com/wp-content/uploads/2018/05/missouri-2.jpg"/>
          <p:cNvPicPr>
            <a:picLocks noChangeAspect="1" noChangeArrowheads="1"/>
          </p:cNvPicPr>
          <p:nvPr/>
        </p:nvPicPr>
        <p:blipFill>
          <a:blip r:embed="rId4" cstate="print"/>
          <a:srcRect l="7498" r="18853"/>
          <a:stretch>
            <a:fillRect/>
          </a:stretch>
        </p:blipFill>
        <p:spPr bwMode="auto">
          <a:xfrm>
            <a:off x="5868144" y="692696"/>
            <a:ext cx="2267641" cy="1368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908720"/>
            <a:ext cx="73803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Обеспечение устойчивого естественного </a:t>
            </a: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роста численности населения России;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2. Повышение ожидаемой </a:t>
            </a: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продолжительности жизни до 78 лет; 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Обеспечение устойчивого роста реальных</a:t>
            </a: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доходов граждан, а также роста уровня </a:t>
            </a:r>
          </a:p>
          <a:p>
            <a:pPr marL="457200" indent="-457200"/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енсионного обеспечения; 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4. Снижение в 2 раза уровня бедности; 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Улучшение жилищных условий </a:t>
            </a: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менее 5 млн. семей ежегодно; </a:t>
            </a:r>
          </a:p>
          <a:p>
            <a:pPr algn="ctr"/>
            <a:endParaRPr lang="ru-RU" sz="2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Picture 8" descr="http://itd3.mycdn.me/image?id=874186963938&amp;t=20&amp;plc=WEB&amp;tkn=*dR0EfuBRdDiVNMu-8DKYnpcihGw"/>
          <p:cNvPicPr>
            <a:picLocks noChangeAspect="1" noChangeArrowheads="1"/>
          </p:cNvPicPr>
          <p:nvPr/>
        </p:nvPicPr>
        <p:blipFill>
          <a:blip r:embed="rId5" cstate="print"/>
          <a:srcRect l="40112" t="11178" r="88" b="-3689"/>
          <a:stretch>
            <a:fillRect/>
          </a:stretch>
        </p:blipFill>
        <p:spPr bwMode="auto">
          <a:xfrm>
            <a:off x="6954157" y="1844824"/>
            <a:ext cx="2189843" cy="12241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400" name="Picture 16" descr="http://www.reedmemarketing.com/wp-content/uploads/2015/07/bigstock-Many-thumbs-of-different-busin-385881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4077072"/>
            <a:ext cx="2195736" cy="1296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402" name="Picture 18" descr="https://newsdelo.com/wp-content/uploads/2018/10/tild3331-3563-4734-a162-396138643461__2747253mii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5301208"/>
            <a:ext cx="2211069" cy="1296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1034" name="Picture 10" descr="https://www.idland.ru/upload/iblock/a1c/a1c20612d8f38da5e0fe8d1985feba1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429000"/>
            <a:ext cx="2736304" cy="16404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71642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6. Обеспечение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ускоренного внедрения </a:t>
            </a:r>
            <a:endParaRPr 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цифровых технологий в экономике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endParaRPr 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оциальной сфере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 </a:t>
            </a:r>
            <a:endParaRPr 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2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7. Ускорение технологического развития,  увеличение количества организаций,</a:t>
            </a:r>
          </a:p>
          <a:p>
            <a:pPr marL="457200" indent="-457200" algn="ctr"/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осуществляющих технологические    </a:t>
            </a:r>
          </a:p>
          <a:p>
            <a:pPr marL="457200" indent="-457200" algn="ctr"/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инновации, до 50% от их общего числа; </a:t>
            </a:r>
          </a:p>
          <a:p>
            <a:pPr marL="457200" indent="-457200"/>
            <a:endParaRPr lang="ru-RU" sz="2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8. Создание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базовых отраслях </a:t>
            </a:r>
            <a:endParaRPr 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экономики, прежде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в </a:t>
            </a: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обрабатывающей</a:t>
            </a: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промышленности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АПК, </a:t>
            </a: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высокопроизводительного экспортно-</a:t>
            </a: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ориентированного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сектора; </a:t>
            </a:r>
            <a:endParaRPr 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2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9. Вхождение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России в число </a:t>
            </a: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пяти                  </a:t>
            </a:r>
          </a:p>
          <a:p>
            <a:pPr marL="457200" indent="-457200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крупнейших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экономик мира.</a:t>
            </a:r>
          </a:p>
        </p:txBody>
      </p:sp>
      <p:pic>
        <p:nvPicPr>
          <p:cNvPr id="1028" name="Picture 4" descr="https://www.raconteur.net/wp-content/uploads/2016/03/CS_adv_PaloAl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88640"/>
            <a:ext cx="2594422" cy="14401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www.soyuzmash.ru/sites/default/files/field/image/news/gallery/frt250414-1000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844824"/>
            <a:ext cx="2555776" cy="14704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8" name="Picture 14" descr="http://old.reosh.ru/wp-content/uploads/2016/08/15-%D1%80%D0%BE%D1%81%D1%82.jpg"/>
          <p:cNvPicPr>
            <a:picLocks noChangeAspect="1" noChangeArrowheads="1"/>
          </p:cNvPicPr>
          <p:nvPr/>
        </p:nvPicPr>
        <p:blipFill>
          <a:blip r:embed="rId6" cstate="print"/>
          <a:srcRect l="5999"/>
          <a:stretch>
            <a:fillRect/>
          </a:stretch>
        </p:blipFill>
        <p:spPr bwMode="auto">
          <a:xfrm>
            <a:off x="6660232" y="5157192"/>
            <a:ext cx="2483768" cy="1493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graphicFrame>
        <p:nvGraphicFramePr>
          <p:cNvPr id="9" name="Содержимое 8"/>
          <p:cNvGraphicFramePr>
            <a:graphicFrameLocks noGrp="1"/>
          </p:cNvGraphicFramePr>
          <p:nvPr>
            <p:ph sz="quarter" idx="4"/>
          </p:nvPr>
        </p:nvGraphicFramePr>
        <p:xfrm>
          <a:off x="323528" y="1340768"/>
          <a:ext cx="864096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1520" y="0"/>
            <a:ext cx="88924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Национальные проекты 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оссии</a:t>
            </a:r>
          </a:p>
          <a:p>
            <a:pPr algn="ctr"/>
            <a:r>
              <a:rPr lang="ru-RU" sz="4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2019 - 2024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512" y="2132856"/>
            <a:ext cx="55015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br>
              <a:rPr lang="ru-RU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br>
              <a:rPr lang="ru-RU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br>
              <a:rPr lang="ru-RU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br>
              <a:rPr lang="ru-RU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404664"/>
            <a:ext cx="89644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 декабря 2018 года губернатор Ростовской области В.Ю.Голубев утвердил </a:t>
            </a:r>
            <a:r>
              <a:rPr lang="ru-RU" sz="28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паспорта 48 региональных </a:t>
            </a: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проектов, направленных </a:t>
            </a:r>
            <a:r>
              <a:rPr lang="ru-RU" sz="28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реализацию федеральных </a:t>
            </a: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проектов</a:t>
            </a:r>
            <a:r>
              <a:rPr lang="ru-RU" sz="28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входящих в состав национальных проектов</a:t>
            </a:r>
          </a:p>
        </p:txBody>
      </p:sp>
      <p:pic>
        <p:nvPicPr>
          <p:cNvPr id="39942" name="Picture 6" descr="http://pda.donland.ru/Data/Sites/1/media/DonlandGallery/mid135928/gallery2947/OriginalImages/op_05_g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636912"/>
            <a:ext cx="5328592" cy="3551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1196752"/>
          <a:ext cx="8712968" cy="542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5328592"/>
                <a:gridCol w="2952328"/>
              </a:tblGrid>
              <a:tr h="720080"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0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национальных проектов</a:t>
                      </a:r>
                      <a:endParaRPr lang="ru-RU" sz="20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региональных проектов</a:t>
                      </a:r>
                      <a:endParaRPr lang="ru-RU" sz="20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03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45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12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Демография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12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9168">
                <a:tc>
                  <a:txBody>
                    <a:bodyPr/>
                    <a:lstStyle/>
                    <a:p>
                      <a:pPr lvl="0"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Безопасные и качественные автомобильные дороги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12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Жильё и городская среда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12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7112">
                <a:tc>
                  <a:txBody>
                    <a:bodyPr/>
                    <a:lstStyle/>
                    <a:p>
                      <a:pPr lvl="0"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Малое и среднее предпринимательство и поддержка</a:t>
                      </a:r>
                    </a:p>
                    <a:p>
                      <a:pPr lvl="0" algn="l"/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индивидуальной предпринимательской инициативы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12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Цифровая экономика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12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Производительность труда и поддержка занятости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1207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Международная кооперация и экспорт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1207">
                <a:tc>
                  <a:txBody>
                    <a:bodyPr/>
                    <a:lstStyle/>
                    <a:p>
                      <a:pPr algn="ctr"/>
                      <a:endParaRPr lang="ru-RU" sz="18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8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8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-252536" y="0"/>
            <a:ext cx="96269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Распределение региональных проектов Ростовской области по национальным проектам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23528" y="2636912"/>
            <a:ext cx="8496944" cy="3970318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95536" y="2492896"/>
          <a:ext cx="828092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18864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Объем финансирования региональных      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проектов</a:t>
            </a:r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Ростовской области </a:t>
            </a:r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187 млрд</a:t>
            </a:r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3600" b="1" i="1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руб.:</a:t>
            </a:r>
            <a:endParaRPr lang="ru-RU" sz="36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800" i="0" strike="noStrike" normalizeH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sz="3600" i="0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987824" y="3140968"/>
            <a:ext cx="41764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/>
          <p:nvPr/>
        </p:nvCxnSpPr>
        <p:spPr>
          <a:xfrm>
            <a:off x="2987824" y="4293096"/>
            <a:ext cx="2808312" cy="64807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0"/>
          <p:cNvCxnSpPr/>
          <p:nvPr/>
        </p:nvCxnSpPr>
        <p:spPr>
          <a:xfrm flipV="1">
            <a:off x="2987824" y="3861048"/>
            <a:ext cx="2592288" cy="2376264"/>
          </a:xfrm>
          <a:prstGeom prst="bentConnector3">
            <a:avLst>
              <a:gd name="adj1" fmla="val 31383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/>
          <p:nvPr/>
        </p:nvCxnSpPr>
        <p:spPr>
          <a:xfrm flipV="1">
            <a:off x="3059832" y="4437112"/>
            <a:ext cx="2016224" cy="864096"/>
          </a:xfrm>
          <a:prstGeom prst="bentConnector3">
            <a:avLst>
              <a:gd name="adj1" fmla="val 24175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692697"/>
            <a:ext cx="8784976" cy="5832647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dk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2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Наименования региональных проектов:</a:t>
            </a:r>
          </a:p>
          <a:p>
            <a:pPr algn="just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1 «Развитие первичной медико-санитарной помощи»</a:t>
            </a:r>
            <a:endParaRPr lang="ru-RU" sz="2200" i="1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2 «Борьба с сердечно-сосудистыми заболеваниями»</a:t>
            </a:r>
            <a:endParaRPr lang="ru-RU" sz="2200" i="1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3 «Борьба с онкологическими заболеваниями»</a:t>
            </a:r>
            <a:endParaRPr lang="ru-RU" sz="2200" i="1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4 «Развитие детского здравоохранения Ростовской области, включая создание современной инфраструктуры оказания медицинской помощи детям»</a:t>
            </a:r>
            <a:r>
              <a:rPr lang="ru-RU" sz="2200" i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i="1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i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«Завершение формирования сети национальных медицинских исследовательских центров, внедрение инновационных медицинских технологий, включая систему ранней диагностики и дистанционный мониторинг состояния здоровья пациентов, внедрение клинических рекомендаций и протоколов лечения»</a:t>
            </a:r>
            <a:endParaRPr lang="ru-RU" sz="2200" i="1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6 «Обеспечение медицинских организаций системы здравоохранения Ростовской области квалифицированными кадрами»</a:t>
            </a:r>
            <a:endParaRPr lang="ru-RU" sz="2200" i="1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7 «Создание единого цифрового контура в здравоохранении Ростовской области на основе ЕГИСЗ» </a:t>
            </a:r>
          </a:p>
          <a:p>
            <a:pPr algn="just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8 «Развитие экспорта медицинских услуг»</a:t>
            </a:r>
            <a:endParaRPr lang="ru-RU" sz="2200" dirty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0"/>
            <a:ext cx="8805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НП «Здравоохранение» 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1.01.2019 - 31.12.2024)</a:t>
            </a:r>
            <a:endParaRPr lang="ru-RU" sz="2800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4977" y="6488668"/>
            <a:ext cx="2519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«Здравоохранение»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55298" name="Picture 2" descr="https://www.donland.ru/upload/uf/b95/zdravookhranenie-ot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92696"/>
            <a:ext cx="8770776" cy="33843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666847" y="6488668"/>
            <a:ext cx="2477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«Здравоохранение»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95536" y="2210385"/>
            <a:ext cx="8496944" cy="3693319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3245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Общий объем </a:t>
            </a: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финансирования</a:t>
            </a:r>
          </a:p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НП «Здравоохранение» в Ростовской области </a:t>
            </a:r>
          </a:p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год </a:t>
            </a: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8802,9 млн. руб.: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683568" y="2204864"/>
          <a:ext cx="784887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>
            <a:off x="3419872" y="2708920"/>
            <a:ext cx="32403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/>
          <p:nvPr/>
        </p:nvCxnSpPr>
        <p:spPr>
          <a:xfrm flipV="1">
            <a:off x="3491880" y="3068960"/>
            <a:ext cx="2808312" cy="25922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9513" y="5934670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*Средства доведены и включены в государственную программу «Развитие здравоохранения», кроме внебюджетных источников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3491880" y="4941168"/>
            <a:ext cx="223224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>
            <a:off x="3419872" y="3501008"/>
            <a:ext cx="3816424" cy="864096"/>
          </a:xfrm>
          <a:prstGeom prst="bentConnector3">
            <a:avLst>
              <a:gd name="adj1" fmla="val 28037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624977" y="6488668"/>
            <a:ext cx="2519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«Здравоохранение»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331640" y="1916832"/>
            <a:ext cx="6696744" cy="3970318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Финансовое обеспечение реализации РП «Создание единого цифрового контура в здравоохранении Ростовской области на основе ЕГИСЗ» </a:t>
            </a:r>
          </a:p>
          <a:p>
            <a:pPr algn="r"/>
            <a:r>
              <a:rPr lang="ru-RU" sz="28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8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547664" y="170080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24977" y="6488668"/>
            <a:ext cx="2519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«Здравоохранение»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51202" name="Picture 2" descr="C:\Users\Хеда\Desktop\proekt-7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7704856" cy="2232248"/>
          </a:xfrm>
          <a:prstGeom prst="rect">
            <a:avLst/>
          </a:prstGeom>
          <a:noFill/>
        </p:spPr>
      </p:pic>
      <p:pic>
        <p:nvPicPr>
          <p:cNvPr id="51205" name="Picture 5" descr="https://www.donland.ru/upload/uf/e37/proekt-7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996952"/>
            <a:ext cx="7704856" cy="32403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6211669"/>
            <a:ext cx="687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«Здравоохранение»: РП «Создание единого цифрового контура в здравоохранении Ростовской области на основе ЕГИСЗ»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11560" y="908720"/>
            <a:ext cx="7560840" cy="4031873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r>
              <a:rPr lang="ru-RU" sz="2800" i="1" dirty="0" smtClean="0">
                <a:ln w="50800"/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Наименования региональных проектов: </a:t>
            </a:r>
          </a:p>
          <a:p>
            <a:pPr algn="just"/>
            <a:r>
              <a:rPr lang="ru-RU" sz="2800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«Современная школа» </a:t>
            </a:r>
          </a:p>
          <a:p>
            <a:pPr algn="just"/>
            <a:r>
              <a:rPr lang="ru-RU" sz="2800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«Успех каждого ребенка» </a:t>
            </a:r>
          </a:p>
          <a:p>
            <a:pPr algn="just"/>
            <a:r>
              <a:rPr lang="ru-RU" sz="2800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«Поддержка семей, имеющих детей» </a:t>
            </a:r>
          </a:p>
          <a:p>
            <a:pPr algn="just"/>
            <a:r>
              <a:rPr lang="ru-RU" sz="2800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«Цифровая образовательная среда» </a:t>
            </a:r>
          </a:p>
          <a:p>
            <a:pPr algn="just"/>
            <a:r>
              <a:rPr lang="ru-RU" sz="2800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 «Учитель будущего» </a:t>
            </a:r>
          </a:p>
          <a:p>
            <a:pPr algn="just"/>
            <a:r>
              <a:rPr lang="ru-RU" sz="2800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 «Молодые профессионалы» </a:t>
            </a:r>
          </a:p>
          <a:p>
            <a:pPr algn="just"/>
            <a:r>
              <a:rPr lang="ru-RU" sz="2800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 «Новые возможности для каждого» </a:t>
            </a:r>
          </a:p>
          <a:p>
            <a:pPr algn="just"/>
            <a:r>
              <a:rPr lang="ru-RU" sz="2800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 «Социальная активность»</a:t>
            </a:r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79258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«Образование» 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1.01.2019 - 31.12.2024)</a:t>
            </a:r>
            <a:endParaRPr lang="ru-RU" sz="3600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75613" y="6488668"/>
            <a:ext cx="206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«Образование»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626" cy="6858000"/>
          </a:xfrm>
          <a:prstGeom prst="rect">
            <a:avLst/>
          </a:prstGeom>
          <a:noFill/>
        </p:spPr>
      </p:pic>
      <p:pic>
        <p:nvPicPr>
          <p:cNvPr id="54274" name="Picture 2" descr="https://www.donland.ru/upload/uf/4df/obrazovanie_otv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496944" cy="599667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075613" y="6488668"/>
            <a:ext cx="2068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«Образование»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Финансовое обеспечение реализации       </a:t>
            </a:r>
          </a:p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РП «Современная школа»   </a:t>
            </a:r>
          </a:p>
          <a:p>
            <a:pPr algn="r"/>
            <a:r>
              <a:rPr lang="ru-RU" sz="28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3200" i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484784"/>
          <a:ext cx="8784975" cy="39363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976664"/>
                <a:gridCol w="936104"/>
                <a:gridCol w="936104"/>
                <a:gridCol w="936103"/>
              </a:tblGrid>
              <a:tr h="369570">
                <a:tc>
                  <a:txBody>
                    <a:bodyPr/>
                    <a:lstStyle/>
                    <a:p>
                      <a:r>
                        <a:rPr lang="ru-RU" sz="19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Направление </a:t>
                      </a:r>
                      <a:endParaRPr lang="ru-RU" sz="19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19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lang="ru-RU" sz="19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lang="ru-RU" sz="19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47192">
                <a:tc>
                  <a:txBody>
                    <a:bodyPr/>
                    <a:lstStyle/>
                    <a:p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Создание</a:t>
                      </a:r>
                      <a:r>
                        <a:rPr lang="ru-RU" sz="19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новых мест в общеобразовательных организациях(продолжение реализации приоритетного проекта «Современная образовательная среда для школьников»)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2789,8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1030,6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180,3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33616">
                <a:tc>
                  <a:txBody>
                    <a:bodyPr/>
                    <a:lstStyle/>
                    <a:p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Создание</a:t>
                      </a:r>
                      <a:r>
                        <a:rPr lang="ru-RU" sz="19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новых мест в общеобразовательных организациях, расположенных в сельской местности и поселках городского типа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711,4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114,8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111,4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3576">
                <a:tc>
                  <a:txBody>
                    <a:bodyPr/>
                    <a:lstStyle/>
                    <a:p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Поддержка образования для детей с ограниченными возможностями здоровья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42,1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9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9570">
                <a:tc>
                  <a:txBody>
                    <a:bodyPr/>
                    <a:lstStyle/>
                    <a:p>
                      <a:r>
                        <a:rPr lang="ru-RU" sz="19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9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3543,3</a:t>
                      </a:r>
                      <a:endParaRPr lang="ru-RU" sz="19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1145,4</a:t>
                      </a:r>
                      <a:endParaRPr lang="ru-RU" sz="19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291,7</a:t>
                      </a:r>
                      <a:endParaRPr lang="ru-RU" sz="19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75613" y="6488668"/>
            <a:ext cx="206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«Образование»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6612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*Таблица составлена на основе данных паспортов регионального проекта РО «Современная школа»        и государственной программы РО «Развитие  образования»</a:t>
            </a: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7" name="Стрелка вправо 6">
            <a:hlinkClick r:id="rId3"/>
          </p:cNvPr>
          <p:cNvSpPr/>
          <p:nvPr/>
        </p:nvSpPr>
        <p:spPr>
          <a:xfrm>
            <a:off x="8676456" y="5949280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>
            <a:hlinkClick r:id="rId4"/>
          </p:cNvPr>
          <p:cNvSpPr/>
          <p:nvPr/>
        </p:nvSpPr>
        <p:spPr>
          <a:xfrm>
            <a:off x="2339752" y="5949280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graphicFrame>
        <p:nvGraphicFramePr>
          <p:cNvPr id="3" name="Диаграмма 2"/>
          <p:cNvGraphicFramePr/>
          <p:nvPr/>
        </p:nvGraphicFramePr>
        <p:xfrm>
          <a:off x="-180528" y="1124744"/>
          <a:ext cx="468052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427984" y="1052736"/>
          <a:ext cx="471601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512" y="4365104"/>
            <a:ext cx="1224136" cy="5040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Бюджет РО - 0,8 млн.руб.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7664" y="4365104"/>
            <a:ext cx="2880320" cy="5040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МБТ  бюджета РО бюджетам МО – 2934,7 млн.руб.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4644008" y="3673872"/>
          <a:ext cx="4248472" cy="318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755576" y="0"/>
            <a:ext cx="79928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Источники финансирования</a:t>
            </a:r>
          </a:p>
          <a:p>
            <a:pPr algn="ctr"/>
            <a:r>
              <a:rPr lang="ru-RU" sz="3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РП «Современная школа» </a:t>
            </a:r>
            <a:endParaRPr lang="ru-RU" sz="3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1403648" y="3501008"/>
            <a:ext cx="72008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755576" y="3501008"/>
            <a:ext cx="648072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075613" y="6488668"/>
            <a:ext cx="206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«Образование»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трелка вправо 36">
            <a:hlinkClick r:id="rId6"/>
          </p:cNvPr>
          <p:cNvSpPr/>
          <p:nvPr/>
        </p:nvSpPr>
        <p:spPr>
          <a:xfrm>
            <a:off x="251520" y="5949280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626" cy="6858000"/>
          </a:xfrm>
          <a:prstGeom prst="rect">
            <a:avLst/>
          </a:prstGeom>
          <a:noFill/>
        </p:spPr>
      </p:pic>
      <p:pic>
        <p:nvPicPr>
          <p:cNvPr id="52226" name="Picture 2" descr="https://www.donland.ru/upload/uf/feb/obrazovanie-proekt-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620688"/>
            <a:ext cx="7272808" cy="2736304"/>
          </a:xfrm>
          <a:prstGeom prst="rect">
            <a:avLst/>
          </a:prstGeom>
          <a:noFill/>
        </p:spPr>
      </p:pic>
      <p:pic>
        <p:nvPicPr>
          <p:cNvPr id="52232" name="Picture 8" descr="https://www.donland.ru/upload/uf/d70/obrazovanie-proekt-1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429000"/>
            <a:ext cx="7272808" cy="30963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79512" y="0"/>
            <a:ext cx="2995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26948" y="6488668"/>
            <a:ext cx="4917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«Образование»: РП «Современная школа»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0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Финансовое обеспечение реализации</a:t>
            </a:r>
          </a:p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РП «Успех каждого ребенка»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196752"/>
          <a:ext cx="8712968" cy="461539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616624"/>
                <a:gridCol w="1080120"/>
                <a:gridCol w="1080120"/>
                <a:gridCol w="936104"/>
              </a:tblGrid>
              <a:tr h="383526">
                <a:tc>
                  <a:txBody>
                    <a:bodyPr/>
                    <a:lstStyle/>
                    <a:p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Направление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15090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Создание и функционирование регионального центра выявления,</a:t>
                      </a:r>
                      <a:r>
                        <a:rPr lang="ru-RU" sz="20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поддержки и развития способностей и талантов у детей и молодежи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46,09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46,09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46,09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93023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Обновление материально-технической базы для занятия физической культурой</a:t>
                      </a:r>
                      <a:r>
                        <a:rPr lang="ru-RU" sz="20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и спортом в общеобразовательных организациях расположенных в сельской местности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28,75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97966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Создание</a:t>
                      </a:r>
                      <a:r>
                        <a:rPr lang="ru-RU" sz="20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центров реализующие  дополнительные общеобразовательные программы  в ВУЗах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219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Создание детских технопарков «Кванториум»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3526">
                <a:tc>
                  <a:txBody>
                    <a:bodyPr/>
                    <a:lstStyle/>
                    <a:p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 по региональному</a:t>
                      </a:r>
                      <a:r>
                        <a:rPr lang="ru-RU" sz="2000" b="0" i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проекту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74,84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46,09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46,09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75613" y="6488668"/>
            <a:ext cx="206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«Образование»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873115"/>
            <a:ext cx="950505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*Таблица составлена на основе данных паспорта регионального проекта Ростовской области «Успех каждого ребенка» </a:t>
            </a:r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8" name="Стрелка вправо 7">
            <a:hlinkClick r:id="rId3"/>
          </p:cNvPr>
          <p:cNvSpPr/>
          <p:nvPr/>
        </p:nvSpPr>
        <p:spPr>
          <a:xfrm>
            <a:off x="5436096" y="6237312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312158" y="764704"/>
            <a:ext cx="157485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6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600" i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graphicFrame>
        <p:nvGraphicFramePr>
          <p:cNvPr id="3" name="Диаграмма 2"/>
          <p:cNvGraphicFramePr/>
          <p:nvPr/>
        </p:nvGraphicFramePr>
        <p:xfrm>
          <a:off x="467544" y="1484784"/>
          <a:ext cx="835292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83568" y="188640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Источники финансирования</a:t>
            </a:r>
          </a:p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РП «Успех каждого ребенка», 2019 год 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339752" y="3861048"/>
            <a:ext cx="25922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3347864" y="3068960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75613" y="6488668"/>
            <a:ext cx="206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«Образование»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53250" name="Picture 2" descr="https://www.donland.ru/upload/uf/46a/obrazovanie-proekt-2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20688"/>
            <a:ext cx="7632848" cy="2808312"/>
          </a:xfrm>
          <a:prstGeom prst="rect">
            <a:avLst/>
          </a:prstGeom>
          <a:noFill/>
        </p:spPr>
      </p:pic>
      <p:pic>
        <p:nvPicPr>
          <p:cNvPr id="53254" name="Picture 6" descr="https://www.donland.ru/upload/uf/332/obrazovanie-proekt-2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501008"/>
            <a:ext cx="7632848" cy="30243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73738" y="6488668"/>
            <a:ext cx="5170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«Образование»: РП «Успех каждого ребенка»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740" y="0"/>
            <a:ext cx="2995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908720"/>
            <a:ext cx="8640960" cy="517064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ru-RU" sz="22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Наименования региональных проектов: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1«Финансовая поддержка семей при рождении детей»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2«Разработка и реализация программы системной поддержки и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повышения качества жизни граждан старшего поколения «Старшее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поколение»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3«Создание условий для осуществления трудовой деятельности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женщин, имеющих детей, включая достижение 100-прцентной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доступности (к 2021 году) дошкольного образования для детей в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возрасте до трех лет (Содействие занятости женщин – создание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условий дошкольного образования для детей в возрасте до 3-х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лет)» </a:t>
            </a:r>
          </a:p>
          <a:p>
            <a:pPr marL="457200" indent="-457200"/>
            <a:r>
              <a:rPr lang="ru-RU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«Спорт – норма жизни» </a:t>
            </a:r>
          </a:p>
          <a:p>
            <a:pPr marL="457200" indent="-457200"/>
            <a:r>
              <a:rPr lang="ru-RU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«Формирование системы мотивации граждан к здоровому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образу жизни, включая здоровое питание и отказ от вредных </a:t>
            </a:r>
          </a:p>
          <a:p>
            <a:pPr marL="457200" indent="-457200"/>
            <a:r>
              <a:rPr lang="ru-RU" sz="22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привычек»</a:t>
            </a:r>
            <a:endParaRPr lang="ru-RU" sz="2200" dirty="0">
              <a:solidFill>
                <a:schemeClr val="tx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75613" y="6488668"/>
            <a:ext cx="2020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«Демография»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НП«Демография» 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(1.01.2019 - 31.12.2024)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56322" name="Picture 2" descr="https://www.donland.ru/upload/uf/9a6/Otv_Demografiya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8669134" cy="590465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123254" y="6488668"/>
            <a:ext cx="2020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«Демография»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1"/>
            <a:ext cx="91440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областного бюджета РО на реализацию РП «Спорт – норма жизни»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1268760"/>
          <a:ext cx="8712968" cy="381642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28592"/>
                <a:gridCol w="1296144"/>
                <a:gridCol w="1152128"/>
                <a:gridCol w="936104"/>
              </a:tblGrid>
              <a:tr h="405009">
                <a:tc>
                  <a:txBody>
                    <a:bodyPr/>
                    <a:lstStyle/>
                    <a:p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Направление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627792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Приобретение спортивного оборудования и инвентаря, оснащение объектов спортивной инфраструктуры спортивно - технологическим оборудованием в рамках проекта «Спорт – норма жизни»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209,6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69,6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44,0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78613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Создание и модернизация объектов спортивной инфраструктуры для занятий физической культурой и спортом в рамках проекта «Спорт – норма жизни»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96,7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286,8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248,7 </a:t>
                      </a:r>
                      <a:endParaRPr lang="ru-RU" sz="2000" b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5009">
                <a:tc>
                  <a:txBody>
                    <a:bodyPr/>
                    <a:lstStyle/>
                    <a:p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 по региональному</a:t>
                      </a:r>
                      <a:r>
                        <a:rPr lang="ru-RU" sz="2000" b="0" i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проекту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306,3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356,4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292,7</a:t>
                      </a:r>
                      <a:endParaRPr lang="ru-RU" sz="2000" b="0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5589240"/>
            <a:ext cx="950505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*Таблица составлена на основе данных паспорта государственной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программы </a:t>
            </a:r>
            <a:endParaRPr lang="ru-RU" sz="2000" i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 «Развитие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физической культуры и 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спорта» </a:t>
            </a:r>
            <a:endParaRPr lang="ru-RU" sz="20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5613" y="6488668"/>
            <a:ext cx="2020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«Демография»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>
            <a:hlinkClick r:id="rId3"/>
          </p:cNvPr>
          <p:cNvSpPr/>
          <p:nvPr/>
        </p:nvSpPr>
        <p:spPr>
          <a:xfrm>
            <a:off x="5292080" y="5949280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312158" y="764704"/>
            <a:ext cx="157485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6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600" i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57346" name="Picture 2" descr="https://www.donland.ru/upload/uf/bea/Demografiya-proekt-5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620688"/>
            <a:ext cx="6552728" cy="2520280"/>
          </a:xfrm>
          <a:prstGeom prst="rect">
            <a:avLst/>
          </a:prstGeom>
          <a:noFill/>
        </p:spPr>
      </p:pic>
      <p:pic>
        <p:nvPicPr>
          <p:cNvPr id="57348" name="Picture 4" descr="https://www.donland.ru/upload/uf/bc0/Demografiya-proekt-5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284984"/>
            <a:ext cx="6552728" cy="31683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0"/>
            <a:ext cx="2995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94632" y="6488668"/>
            <a:ext cx="4949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«Демография»: РП «Спорт – норма жизни»</a:t>
            </a:r>
            <a:endParaRPr lang="ru-RU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1556792"/>
            <a:ext cx="8640960" cy="267765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620688"/>
            <a:ext cx="824440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НП «Культура» 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1.01.2019 - 31.12.2024) </a:t>
            </a: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Наименования региональных проектов: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«Обеспечение качественно нового уровня развития инфраструктуры культуры»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«Создание условий для реализации творческого потенциала нации»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«Цифровизация услуг и формирование информационного пространства в сфере культуры»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23254" y="6488668"/>
            <a:ext cx="1742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«Культура»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58370" name="Picture 2" descr="https://www.donland.ru/upload/uf/af1/Kultura-ot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6672"/>
            <a:ext cx="8444325" cy="40324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401920" y="6488668"/>
            <a:ext cx="1742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«Культура»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1556792"/>
            <a:ext cx="8640960" cy="267765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8640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НП «Жилье и городская среда»</a:t>
            </a:r>
          </a:p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1.01.2019 - 31.12.2024)</a:t>
            </a:r>
            <a:endParaRPr lang="ru-RU" sz="2400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Наименования региональных проектов: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«Жилье»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«Обеспечение устойчивого сокращения непригодного для проживания жилищного фонда»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«Ипотека»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«Формирование комфортной городской среды»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88109" y="6488668"/>
            <a:ext cx="3255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«Жилье и городская среда»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60418" name="Picture 2" descr="https://www.donland.ru/upload/uf/e8e/ZHKkh-ot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0648"/>
            <a:ext cx="7992888" cy="54006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888109" y="6488668"/>
            <a:ext cx="3255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«Жилье и городская среда»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67744" y="3400981"/>
            <a:ext cx="5437112" cy="2585323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Gotham Regular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3245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финансирования РП «Жилье» 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052736"/>
          <a:ext cx="8712968" cy="21945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976664"/>
                <a:gridCol w="936104"/>
                <a:gridCol w="936104"/>
                <a:gridCol w="864096"/>
              </a:tblGrid>
              <a:tr h="353759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Направление</a:t>
                      </a:r>
                      <a:endParaRPr lang="ru-RU" sz="1800" b="1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1800" b="1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lang="ru-RU" sz="1800" b="1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lang="ru-RU" sz="1800" b="1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4971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Региональный</a:t>
                      </a:r>
                      <a:r>
                        <a:rPr lang="ru-RU" sz="1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проект</a:t>
                      </a: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«Жилье», в части реализации мероприятий подпрограммы «Стимулирование программ развития жилищного строительства</a:t>
                      </a:r>
                      <a:r>
                        <a:rPr lang="ru-RU" sz="1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субъектов РФ»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1247,57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187,44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19078">
                <a:tc>
                  <a:txBody>
                    <a:bodyPr/>
                    <a:lstStyle/>
                    <a:p>
                      <a:r>
                        <a:rPr lang="ru-RU" sz="18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 по региональному</a:t>
                      </a:r>
                      <a:r>
                        <a:rPr lang="ru-RU" sz="1800" b="1" i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проекту</a:t>
                      </a:r>
                      <a:endParaRPr lang="ru-RU" sz="1800" b="1" i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1247,57</a:t>
                      </a:r>
                    </a:p>
                    <a:p>
                      <a:pPr algn="ctr"/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187,44</a:t>
                      </a:r>
                    </a:p>
                    <a:p>
                      <a:pPr algn="ctr"/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glow rad="101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glow rad="1016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1907704" y="3429000"/>
          <a:ext cx="6120680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888109" y="6488668"/>
            <a:ext cx="3255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«Жилье и городская среда»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6021288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*Таблица составлена на основе данных паспорта регионального проекта «Жилье»</a:t>
            </a:r>
            <a:r>
              <a:rPr lang="ru-RU" sz="19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900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9" name="Стрелка вправо 8">
            <a:hlinkClick r:id="rId4"/>
          </p:cNvPr>
          <p:cNvSpPr/>
          <p:nvPr/>
        </p:nvSpPr>
        <p:spPr>
          <a:xfrm>
            <a:off x="8748464" y="6093296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596336" y="620688"/>
            <a:ext cx="12520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000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61442" name="Picture 2" descr="https://www.donland.ru/upload/uf/c99/ZHile-proekt-2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620688"/>
            <a:ext cx="7128792" cy="2474583"/>
          </a:xfrm>
          <a:prstGeom prst="rect">
            <a:avLst/>
          </a:prstGeom>
          <a:noFill/>
        </p:spPr>
      </p:pic>
      <p:pic>
        <p:nvPicPr>
          <p:cNvPr id="61444" name="Picture 4" descr="https://www.donland.ru/upload/uf/e2e/ZHile-proekt-2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212976"/>
            <a:ext cx="7161196" cy="324036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0" y="6488668"/>
            <a:ext cx="4773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«Жилье и городская среда»: РП «Жилье» 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0"/>
            <a:ext cx="2995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3" y="1844824"/>
          <a:ext cx="8712968" cy="370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3076"/>
                <a:gridCol w="945961"/>
                <a:gridCol w="917306"/>
                <a:gridCol w="945961"/>
                <a:gridCol w="945961"/>
                <a:gridCol w="945961"/>
                <a:gridCol w="918742"/>
              </a:tblGrid>
              <a:tr h="522908">
                <a:tc>
                  <a:txBody>
                    <a:bodyPr/>
                    <a:lstStyle/>
                    <a:p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Направление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</a:tr>
              <a:tr h="1170288">
                <a:tc>
                  <a:txBody>
                    <a:bodyPr/>
                    <a:lstStyle/>
                    <a:p>
                      <a:r>
                        <a:rPr lang="ru-RU" sz="18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Расселение граждан из непригодного для проживания жилищного фонда</a:t>
                      </a:r>
                      <a:endParaRPr lang="ru-RU" sz="18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831,16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948,56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1066,0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1910,83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1910,83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1910,83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8916">
                <a:tc>
                  <a:txBody>
                    <a:bodyPr/>
                    <a:lstStyle/>
                    <a:p>
                      <a:r>
                        <a:rPr lang="ru-RU" sz="18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региональному</a:t>
                      </a:r>
                      <a:r>
                        <a:rPr lang="ru-RU" sz="1800" b="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проекту, </a:t>
                      </a:r>
                      <a:r>
                        <a:rPr lang="ru-RU" sz="1800" b="0" i="1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т.ч.:</a:t>
                      </a:r>
                      <a:endParaRPr lang="ru-RU" sz="1800" b="0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831,16</a:t>
                      </a:r>
                    </a:p>
                    <a:p>
                      <a:pPr algn="ctr"/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948,56</a:t>
                      </a:r>
                    </a:p>
                    <a:p>
                      <a:pPr algn="ctr"/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1066,0</a:t>
                      </a:r>
                    </a:p>
                    <a:p>
                      <a:pPr algn="ctr"/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1910,83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1910,83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1910,83</a:t>
                      </a:r>
                      <a:endParaRPr lang="ru-RU" sz="1600" b="0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570140">
                <a:tc>
                  <a:txBody>
                    <a:bodyPr/>
                    <a:lstStyle/>
                    <a:p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федеральный бюджет 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639,99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730,39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820,78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1872,61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1872,61</a:t>
                      </a:r>
                    </a:p>
                    <a:p>
                      <a:pPr algn="ctr"/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1872,61</a:t>
                      </a:r>
                    </a:p>
                    <a:p>
                      <a:pPr algn="ctr"/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0155">
                <a:tc>
                  <a:txBody>
                    <a:bodyPr/>
                    <a:lstStyle/>
                    <a:p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консолидированный      </a:t>
                      </a:r>
                    </a:p>
                    <a:p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РО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191,17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218,17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245,17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38,22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38,22</a:t>
                      </a:r>
                    </a:p>
                    <a:p>
                      <a:pPr algn="ctr"/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38,22</a:t>
                      </a:r>
                    </a:p>
                    <a:p>
                      <a:pPr algn="ctr"/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888109" y="6488668"/>
            <a:ext cx="3255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«Жилье и городская среда»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0"/>
            <a:ext cx="8964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и источники финансирования РП «Обеспечение устойчивого сокращения непригодного для проживания жилищного фонда» </a:t>
            </a:r>
            <a:endParaRPr lang="ru-RU" sz="3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52320" y="1340768"/>
            <a:ext cx="1469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400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58924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*Таблица составлена на основе данных паспорта регионального проекта «Обеспечение устойчивого сокращения непригодного для проживания жилищного фонда»</a:t>
            </a:r>
          </a:p>
        </p:txBody>
      </p:sp>
      <p:sp>
        <p:nvSpPr>
          <p:cNvPr id="8" name="Стрелка вправо 7">
            <a:hlinkClick r:id="rId3"/>
          </p:cNvPr>
          <p:cNvSpPr/>
          <p:nvPr/>
        </p:nvSpPr>
        <p:spPr>
          <a:xfrm>
            <a:off x="1043608" y="6237312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62466" name="Picture 2" descr="https://www.donland.ru/upload/uf/8f4/ZHile-proekt-4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80728"/>
            <a:ext cx="8117665" cy="475252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188640"/>
            <a:ext cx="2995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6211669"/>
            <a:ext cx="730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«Жилье и городская среда» РП «Обеспечение устойчивого сокращения непригодного для проживания жилищного фонда» 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0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и источники финансирования</a:t>
            </a:r>
          </a:p>
          <a:p>
            <a:pPr algn="ctr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РП «Ипотека»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340768"/>
          <a:ext cx="8712967" cy="3378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792088"/>
                <a:gridCol w="792088"/>
                <a:gridCol w="792088"/>
                <a:gridCol w="792088"/>
                <a:gridCol w="792088"/>
                <a:gridCol w="792088"/>
                <a:gridCol w="792087"/>
              </a:tblGrid>
              <a:tr h="343150">
                <a:tc>
                  <a:txBody>
                    <a:bodyPr/>
                    <a:lstStyle/>
                    <a:p>
                      <a:r>
                        <a:rPr lang="ru-RU" sz="18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Направление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г.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г.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г.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  <a:endParaRPr lang="ru-RU" sz="16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38100" cmpd="sng">
                      <a:noFill/>
                    </a:lnB>
                  </a:tcPr>
                </a:tc>
              </a:tr>
              <a:tr h="13624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Реализация гос.</a:t>
                      </a:r>
                      <a:r>
                        <a:rPr lang="ru-RU" sz="17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поддержки при приобретении жилья отдельным категориям граждан, в т.ч. обеспечение доступности ипотечных кредитов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672,09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0" i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0" i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0" i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0" i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0" i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0" i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0512">
                <a:tc>
                  <a:txBody>
                    <a:bodyPr/>
                    <a:lstStyle/>
                    <a:p>
                      <a:r>
                        <a:rPr lang="ru-RU" sz="17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региональному</a:t>
                      </a:r>
                      <a:r>
                        <a:rPr lang="ru-RU" sz="1700" b="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проекту, </a:t>
                      </a:r>
                      <a:r>
                        <a:rPr lang="ru-RU" sz="1700" b="1" i="1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т.ч.:</a:t>
                      </a:r>
                      <a:endParaRPr lang="ru-RU" sz="17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357042">
                <a:tc>
                  <a:txBody>
                    <a:bodyPr/>
                    <a:lstStyle/>
                    <a:p>
                      <a:r>
                        <a:rPr lang="ru-RU" sz="17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федеральный бюджет </a:t>
                      </a:r>
                      <a:endParaRPr lang="ru-RU" sz="17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064">
                <a:tc>
                  <a:txBody>
                    <a:bodyPr/>
                    <a:lstStyle/>
                    <a:p>
                      <a:r>
                        <a:rPr lang="ru-RU" sz="17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консолидированный      </a:t>
                      </a:r>
                    </a:p>
                    <a:p>
                      <a:r>
                        <a:rPr lang="ru-RU" sz="1700" b="1" i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РО</a:t>
                      </a:r>
                      <a:endParaRPr lang="ru-RU" sz="17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672,09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</a:p>
                    <a:p>
                      <a:pPr algn="ctr"/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835,39</a:t>
                      </a:r>
                      <a:endParaRPr lang="ru-RU" sz="16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888109" y="6488668"/>
            <a:ext cx="3255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«Жилье и городская среда»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36296" y="836712"/>
            <a:ext cx="14213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endParaRPr lang="ru-RU" sz="2000" i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4869160"/>
            <a:ext cx="8964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*Таблица составлена на основе данных паспорта регионального проекта «Ипотека» </a:t>
            </a:r>
          </a:p>
        </p:txBody>
      </p:sp>
      <p:sp>
        <p:nvSpPr>
          <p:cNvPr id="8" name="Стрелка вправо 7">
            <a:hlinkClick r:id="rId4"/>
          </p:cNvPr>
          <p:cNvSpPr/>
          <p:nvPr/>
        </p:nvSpPr>
        <p:spPr>
          <a:xfrm>
            <a:off x="1691680" y="5229200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63490" name="Picture 2" descr="https://www.donland.ru/upload/uf/846/ZHile-proekt-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20688"/>
            <a:ext cx="7560840" cy="2664296"/>
          </a:xfrm>
          <a:prstGeom prst="rect">
            <a:avLst/>
          </a:prstGeom>
          <a:noFill/>
        </p:spPr>
      </p:pic>
      <p:pic>
        <p:nvPicPr>
          <p:cNvPr id="63492" name="Picture 4" descr="https://www.donland.ru/upload/uf/2c1/ZHile-proekt-1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429000"/>
            <a:ext cx="7560840" cy="30243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995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5535" y="6488668"/>
            <a:ext cx="4928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«Жилье и городская среда»: РП «Ипотека»</a:t>
            </a:r>
            <a:endParaRPr lang="ru-RU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1340768"/>
            <a:ext cx="8712968" cy="3970318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76672"/>
            <a:ext cx="842493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НП «Экология» 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1.01.2019 - 31.12.2024)</a:t>
            </a:r>
          </a:p>
          <a:p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Наименования региональных проектов: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«Сохранение уникальных водных объектов в Ростовской области»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«Сохранение лесов в Ростовской области»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«Чистая вода»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«Формирование комплексной системы обращения с твердыми коммунальными отходами»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 «Снижение негативного воздействия на окружающую среду путем ликвидации объектов накопленного вреда окружающей среде и несанкционированных свалок в границах городов»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79296" y="6488668"/>
            <a:ext cx="1764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«Экология»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66562" name="Picture 2" descr="https://www.donland.ru/upload/uf/627/Ekologiya-ot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208912" cy="462245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446612" y="6488668"/>
            <a:ext cx="1697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«Экология»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6" y="1484784"/>
          <a:ext cx="8496945" cy="2931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48104"/>
                <a:gridCol w="935444"/>
                <a:gridCol w="1013397"/>
              </a:tblGrid>
              <a:tr h="406338"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Направление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cap="none" spc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35072"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Экологическая реабилитация водных объектов на площади не менее 7,2</a:t>
                      </a:r>
                      <a:r>
                        <a:rPr lang="ru-RU" sz="180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га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153,8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243,8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35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по расчистке</a:t>
                      </a:r>
                      <a:r>
                        <a:rPr lang="ru-RU" sz="180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участков русел рек протяженностью не менее 30 км</a:t>
                      </a:r>
                      <a:endParaRPr lang="ru-RU" sz="1800" b="1" cap="none" spc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31,9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31,3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4551"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региональному проекту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185,7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275,1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финансирования РП «Сохранение уникальных водных объектов в РО» 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46612" y="6488668"/>
            <a:ext cx="1697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«Экология»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5445224"/>
            <a:ext cx="9217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*Таблица составлена на основе данных паспорта регионального проекта «Сохранение уникальных водных объектов в РО» </a:t>
            </a:r>
            <a:endParaRPr lang="ru-RU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трелка вправо 6">
            <a:hlinkClick r:id="rId3"/>
          </p:cNvPr>
          <p:cNvSpPr/>
          <p:nvPr/>
        </p:nvSpPr>
        <p:spPr>
          <a:xfrm>
            <a:off x="3635896" y="5733256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273556" y="1052736"/>
            <a:ext cx="1469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400" i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446612" y="6488668"/>
            <a:ext cx="1697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«Экология»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971600" y="1700808"/>
          <a:ext cx="734481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188640"/>
            <a:ext cx="86764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Источники финансирования РП «Сохранение уникальных водных объектов в РО</a:t>
            </a: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r"/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800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1916832"/>
            <a:ext cx="8640960" cy="138499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88640"/>
            <a:ext cx="741682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НП «Безопасные и качественные автомобильные дороги» </a:t>
            </a:r>
            <a:endParaRPr lang="ru-RU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1.01.2019 - 31.12.2024)</a:t>
            </a:r>
            <a:endParaRPr lang="ru-RU" sz="28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Наименование регионального проекта: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«Безопасные и качественные автомобильные дороги» 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2574" y="6488668"/>
            <a:ext cx="591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«Безопасные и качественные автомобильные дороги»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59394" name="Picture 2" descr="https://www.donland.ru/upload/uf/901/BAD-ot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548680"/>
            <a:ext cx="8448937" cy="31683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6488668"/>
            <a:ext cx="6084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«Безопасные и качественные автомобильные дороги»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-612576" y="0"/>
            <a:ext cx="10081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Финансовое обеспечение РП «Безопасные </a:t>
            </a:r>
          </a:p>
          <a:p>
            <a:pPr algn="ctr"/>
            <a:r>
              <a:rPr lang="ru-RU" sz="3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качественные автомобильные дороги»</a:t>
            </a:r>
            <a:endParaRPr lang="ru-RU" sz="3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196753"/>
          <a:ext cx="8784976" cy="477767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6048671"/>
                <a:gridCol w="864096"/>
                <a:gridCol w="936104"/>
                <a:gridCol w="936105"/>
              </a:tblGrid>
              <a:tr h="388559"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Направление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94158"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 на кап. ремонт автомоб.</a:t>
                      </a:r>
                      <a:r>
                        <a:rPr lang="ru-RU" sz="180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дорог общего пользования регионального и межмуниципального значения и искусственных сооружений на них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2514,7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3449,6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1 055,7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94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 на ремонт автомобильных</a:t>
                      </a:r>
                      <a:r>
                        <a:rPr lang="ru-RU" sz="180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дорог общего пользования регионального и межмуниципального значения и искусственных сооружений на них</a:t>
                      </a:r>
                      <a:endParaRPr lang="ru-RU" sz="1800" b="1" cap="none" spc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2092,8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1897,2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3966,1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5911"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 на строительство и реконструкцию муниципальных объектов транспортной инфраструктуры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141,1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121,0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181,5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5911"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 на капитальный ремонт муниципальных объектов транспортной инфраструктуры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788,8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426,4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478,7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5911"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 на ремонт автомобильных дорог общего пользования местного значения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680,2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1062,7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945,5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59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 по региональному</a:t>
                      </a:r>
                      <a:r>
                        <a:rPr lang="ru-RU" sz="180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проекту</a:t>
                      </a:r>
                      <a:endParaRPr lang="ru-RU" sz="1800" cap="none" spc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1" i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6217,6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6956,9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6627,5</a:t>
                      </a:r>
                      <a:endParaRPr lang="ru-RU" sz="18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674560" y="764704"/>
            <a:ext cx="1469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(млн.руб.)</a:t>
            </a:r>
            <a:endParaRPr lang="ru-RU" sz="2400" i="1" dirty="0" smtClean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5949280"/>
            <a:ext cx="871296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*Таблица составлена на основе данных областного закона «Об областном бюджете на 2019 год и на плановый период 2020-2021 годов»</a:t>
            </a:r>
            <a:endParaRPr lang="ru-RU" sz="19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трелка вправо 6">
            <a:hlinkClick r:id="rId4"/>
          </p:cNvPr>
          <p:cNvSpPr/>
          <p:nvPr/>
        </p:nvSpPr>
        <p:spPr>
          <a:xfrm>
            <a:off x="6732240" y="6309320"/>
            <a:ext cx="21602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32574" y="6488668"/>
            <a:ext cx="591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«Безопасные и качественные автомобильные дороги»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64514" name="Picture 2" descr="https://www.donland.ru/upload/uf/5b1/proekt-25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92696"/>
            <a:ext cx="7632848" cy="2592288"/>
          </a:xfrm>
          <a:prstGeom prst="rect">
            <a:avLst/>
          </a:prstGeom>
          <a:noFill/>
        </p:spPr>
      </p:pic>
      <p:pic>
        <p:nvPicPr>
          <p:cNvPr id="64516" name="Picture 4" descr="https://www.donland.ru/upload/uf/1bc/proekt-25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356992"/>
            <a:ext cx="7632848" cy="315061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113584" y="6488668"/>
            <a:ext cx="6030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«Безопасные и качественные автомобильные дороги»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2995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626" cy="6858000"/>
          </a:xfrm>
          <a:prstGeom prst="rect">
            <a:avLst/>
          </a:prstGeom>
          <a:noFill/>
        </p:spPr>
      </p:pic>
      <p:pic>
        <p:nvPicPr>
          <p:cNvPr id="65538" name="Picture 2" descr="https://www.donland.ru/upload/uf/598/proekt-25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429000"/>
            <a:ext cx="7632848" cy="2520280"/>
          </a:xfrm>
          <a:prstGeom prst="rect">
            <a:avLst/>
          </a:prstGeom>
          <a:noFill/>
        </p:spPr>
      </p:pic>
      <p:pic>
        <p:nvPicPr>
          <p:cNvPr id="65540" name="Picture 4" descr="https://www.donland.ru/upload/uf/d96/proekt-25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836712"/>
            <a:ext cx="7632848" cy="24482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88640"/>
            <a:ext cx="30544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</a:t>
            </a:r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6488668"/>
            <a:ext cx="6084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«Безопасные и качественные автомобильные дороги»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702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(продолжение)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1988840"/>
            <a:ext cx="8640960" cy="267765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60648"/>
            <a:ext cx="855069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НП «Производительность труда и поддержка занятости» </a:t>
            </a:r>
          </a:p>
          <a:p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1.01.2019 - 31.12.2024) </a:t>
            </a:r>
          </a:p>
          <a:p>
            <a:endParaRPr lang="ru-RU" sz="24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4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Наименования региональных проектов: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«Системные меры по повышению производительности труда» 2 «Адресная поддержка повышения производительности труда на предприятиях»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«Поддержка занятости и повышение эффективности рынка труда для обеспечения роста производительности труда»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5474" y="6488668"/>
            <a:ext cx="624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«Производительность труда и поддержка занятости»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1556792"/>
            <a:ext cx="8496944" cy="138499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r>
              <a:rPr lang="ru-RU" sz="2800" dirty="0" smtClean="0">
                <a:ln w="5080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0648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НП «Цифровая экономика РФ» </a:t>
            </a:r>
          </a:p>
          <a:p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1.01.2019 - 31.12.2024) </a:t>
            </a:r>
            <a:endParaRPr lang="ru-RU" sz="24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Наименования региональных проектов: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«Цифровое развитие экономики Ростовской области»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 «Умный город» 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87083" y="6488668"/>
            <a:ext cx="3256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«Цифровая экономика РФ»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70658" name="Picture 2" descr="https://www.donland.ru/upload/uf/eeb/TSE-ot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424935" cy="509721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887083" y="6488668"/>
            <a:ext cx="3256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«Цифровая экономика РФ»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73730" name="Picture 2" descr="https://www.donland.ru/upload/uf/e11/tse-proekt-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92696"/>
            <a:ext cx="7410550" cy="2016224"/>
          </a:xfrm>
          <a:prstGeom prst="rect">
            <a:avLst/>
          </a:prstGeom>
          <a:noFill/>
        </p:spPr>
      </p:pic>
      <p:pic>
        <p:nvPicPr>
          <p:cNvPr id="73732" name="Picture 4" descr="https://www.donland.ru/upload/uf/3b1/tse-proekt-1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780928"/>
            <a:ext cx="7416824" cy="345184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995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6211669"/>
            <a:ext cx="6660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«Цифровая экономика РФ»: РП «Цифровое развитие экономики Ростовской области»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9512" y="2348880"/>
            <a:ext cx="8784976" cy="3970318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0"/>
            <a:ext cx="87849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НП «Малое и среднее предпринимательство и поддержка индивидуальной предпринимательской инициативы» </a:t>
            </a:r>
          </a:p>
          <a:p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1.01.2019 - 31.12.2024) </a:t>
            </a:r>
          </a:p>
          <a:p>
            <a:endParaRPr lang="ru-RU" sz="28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4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Наименование регионального проекта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«Улучшение условий ведения предпринимательской деятельности»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«Расширение доступа субъектов МСП к финансовым ресурсам, в том числе к льготному финансированию»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«Акселерация субъектов малого и среднего предпринимательства»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«Популяризация предпринимательства»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 «Система поддержки фермеров и развитие сельской кооперации в Ростовской области на 2019-2024 годы»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«Малое и среднее предпринимательство и поддержка ИП инициативы»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67586" name="Picture 2" descr="https://www.donland.ru/upload/uf/96b/MP-ot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48680"/>
            <a:ext cx="7992690" cy="468052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6488668"/>
            <a:ext cx="7956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«Малое и среднее предпринимательство и поддержка ИП инициативы»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75048" y="6211669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«Малое и среднее предпринимательство и поддержка ИП инициативы»: РП «Улучшение условий ведения предпринимательской деятельности»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8610" name="Picture 2" descr="https://www.donland.ru/upload/uf/d32/mp-proekt-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92696"/>
            <a:ext cx="7560840" cy="2736304"/>
          </a:xfrm>
          <a:prstGeom prst="rect">
            <a:avLst/>
          </a:prstGeom>
          <a:noFill/>
        </p:spPr>
      </p:pic>
      <p:pic>
        <p:nvPicPr>
          <p:cNvPr id="68612" name="Picture 4" descr="https://www.donland.ru/upload/uf/9c9/mp-proekt-1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573016"/>
            <a:ext cx="7560840" cy="266429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2995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проекта: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1988840"/>
            <a:ext cx="8712968" cy="267765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n w="5080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896448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j-lt"/>
                <a:cs typeface="Times New Roman" pitchFamily="18" charset="0"/>
              </a:rPr>
              <a:t>НП «Международная кооперация и экспорт»</a:t>
            </a:r>
          </a:p>
          <a:p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j-lt"/>
                <a:cs typeface="Times New Roman" pitchFamily="18" charset="0"/>
              </a:rPr>
              <a:t>(</a:t>
            </a:r>
            <a:r>
              <a:rPr lang="ru-RU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j-lt"/>
              </a:rPr>
              <a:t>1.01.2019 - 31.12.2024)</a:t>
            </a:r>
          </a:p>
          <a:p>
            <a:endParaRPr lang="ru-RU" sz="2800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  <a:latin typeface="+mj-lt"/>
            </a:endParaRPr>
          </a:p>
          <a:p>
            <a:endParaRPr lang="ru-RU" sz="24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Наименования региональных проектов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«Системные меры развития международной кооперации и экспорта»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«Экспорт услуг»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«Промышленный экспорт»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Экспорт продукции АПК»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2149" y="6488668"/>
            <a:ext cx="465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«Международная кооперация и экспорт»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pic>
        <p:nvPicPr>
          <p:cNvPr id="69634" name="Picture 2" descr="https://www.donland.ru/upload/uf/fe8/ves-otv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32656"/>
            <a:ext cx="7905264" cy="576064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05672" y="6488668"/>
            <a:ext cx="5238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НП «Международная кооперация и экспорт»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w-dog.ru/wallpapers/12/15/295715065559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26" y="0"/>
            <a:ext cx="9145626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2204864"/>
            <a:ext cx="87273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Авторы конкурсной работы: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Соитова М.Х., Андреева О.В.,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ФГБОУ ВО «Ростовский государственный экономический университет (РИНХ)»,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Ростов-на-Дону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5589240"/>
            <a:ext cx="8389440" cy="769441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ru-RU" sz="2200" i="1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*Некоторые региональные проекты находятся на стадии разработки, информация по ним </a:t>
            </a:r>
            <a:r>
              <a:rPr lang="ru-RU" sz="2200" i="1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может быть </a:t>
            </a:r>
            <a:r>
              <a:rPr lang="ru-RU" sz="2200" i="1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добавлена.</a:t>
            </a:r>
            <a:endParaRPr lang="ru-RU" sz="2200" i="1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D:\прочее\Image\РГЭУ (РИНХ).jp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724128" y="188640"/>
            <a:ext cx="2971800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7831</TotalTime>
  <Words>2121</Words>
  <Application>Microsoft Office PowerPoint</Application>
  <PresentationFormat>Экран (4:3)</PresentationFormat>
  <Paragraphs>566</Paragraphs>
  <Slides>54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Тема Office</vt:lpstr>
      <vt:lpstr> «Бюджет и нацпроекты»  Бюджетное обеспечение реализации региональных проектов Ростовской области     На основе паспортов региональных проектов и государственных программ Ростовской области 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и нацпроекты Региональные проекты Ростовской области  Финансовое обеспечение реализации проектов за счет средств областного бюджета</dc:title>
  <dc:creator>Хеда</dc:creator>
  <cp:lastModifiedBy>Хеда</cp:lastModifiedBy>
  <cp:revision>27</cp:revision>
  <dcterms:created xsi:type="dcterms:W3CDTF">2019-04-26T21:15:56Z</dcterms:created>
  <dcterms:modified xsi:type="dcterms:W3CDTF">2019-06-25T05:28:51Z</dcterms:modified>
</cp:coreProperties>
</file>