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60" r:id="rId6"/>
    <p:sldId id="259" r:id="rId7"/>
    <p:sldId id="261" r:id="rId8"/>
    <p:sldId id="273" r:id="rId9"/>
    <p:sldId id="262" r:id="rId10"/>
    <p:sldId id="263" r:id="rId11"/>
    <p:sldId id="264" r:id="rId12"/>
    <p:sldId id="265" r:id="rId13"/>
    <p:sldId id="266" r:id="rId14"/>
    <p:sldId id="274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E9D"/>
    <a:srgbClr val="2B9CB3"/>
    <a:srgbClr val="55B8CF"/>
    <a:srgbClr val="16550B"/>
    <a:srgbClr val="FFFF85"/>
    <a:srgbClr val="0D2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0" y="4869160"/>
            <a:ext cx="4360912" cy="1559024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Авторы: </a:t>
            </a:r>
            <a:r>
              <a:rPr lang="ru-RU" sz="1400" dirty="0" err="1" smtClean="0"/>
              <a:t>Чижикова</a:t>
            </a:r>
            <a:r>
              <a:rPr lang="ru-RU" sz="1400" dirty="0" smtClean="0"/>
              <a:t> Надежда Евгеньевна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              Добровольская Дарья Сергеевна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              Студентки факультета «Финансы и Кредит»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sz="1400" dirty="0"/>
              <a:t> </a:t>
            </a:r>
            <a:r>
              <a:rPr lang="ru-RU" sz="1400" dirty="0" smtClean="0"/>
              <a:t>             </a:t>
            </a:r>
            <a:r>
              <a:rPr lang="ru-RU" sz="1400" dirty="0" err="1" smtClean="0"/>
              <a:t>КубГАУ</a:t>
            </a:r>
            <a:r>
              <a:rPr lang="ru-RU" sz="1400" dirty="0" smtClean="0"/>
              <a:t> им. И.Т. Трубилина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Руководитель: доцент кафедры финансов Блохина И.М.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1470025"/>
          </a:xfrm>
        </p:spPr>
        <p:txBody>
          <a:bodyPr/>
          <a:lstStyle/>
          <a:p>
            <a:r>
              <a:rPr lang="ru-RU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Номинация: «Бюджетный </a:t>
            </a:r>
            <a:r>
              <a:rPr lang="ru-RU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квест</a:t>
            </a:r>
            <a:r>
              <a:rPr lang="ru-RU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италий\Desktop\LHc0RaYGI3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00" y="0"/>
            <a:ext cx="9157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0279" y="188640"/>
            <a:ext cx="7772400" cy="1470025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Бюджет в вопросах и ответах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45367" y="5630835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Играть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965" y="1628799"/>
            <a:ext cx="4654566" cy="385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304412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Форма образования и расходования денежных средств, которые предназначены для финансирования , обеспечения задач и функций государства и местного самоуправления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 бюджет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 бюджетная асимметрия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  конфедерация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1560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 дотация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 smtClean="0"/>
              <a:t>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3           300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2           200</a:t>
            </a:r>
          </a:p>
          <a:p>
            <a:r>
              <a:rPr lang="ru-RU" sz="1600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</a:t>
            </a:r>
            <a:r>
              <a:rPr lang="ru-RU" sz="1600" dirty="0" smtClean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</a:t>
            </a:r>
            <a:r>
              <a:rPr lang="ru-RU" sz="1600" b="1" dirty="0" smtClean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1           100</a:t>
            </a:r>
            <a:endParaRPr lang="ru-RU" sz="1600" b="1" dirty="0">
              <a:solidFill>
                <a:srgbClr val="FFFF85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2591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 бюджет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3" y="87731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5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1304412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Главное звено бюджетной системы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 местный бюджет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 бюджет Фонда Социального Страхования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  бюджет г. Москва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1560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 федеральный бюджет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 smtClean="0"/>
              <a:t>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3           300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11559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А</a:t>
            </a:r>
            <a:r>
              <a:rPr lang="ru-RU" dirty="0" smtClean="0"/>
              <a:t>:   федеральный бюджет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17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Форма государственного устройства, при которой административно-территориальные образования не имеют собственной государственности и автономии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федерация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 империя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  унитарное государство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конфедерация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 smtClean="0"/>
              <a:t>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06086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С:   унитарное государство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Организационные принципы построения бюджетной системы, ее структура, взаимосвязь объединяемых в ней бюджетов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бюджетная система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 бюджетная </a:t>
            </a:r>
            <a:r>
              <a:rPr lang="ru-RU" dirty="0" err="1" smtClean="0"/>
              <a:t>ассиметрия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  бюджетное регулирование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6305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бюджетное устройство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 smtClean="0"/>
              <a:t>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1559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А</a:t>
            </a:r>
            <a:r>
              <a:rPr lang="ru-RU" dirty="0" smtClean="0"/>
              <a:t>:   бюджетное устройство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Бюджетные средства, представляемые бюджету другого уровня бюджетной системы РФ на безвозмездной и безвозвратной основе, без установления направлений их использования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субвенция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 дотация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  межбюджетные трансферты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6305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субсидия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dirty="0"/>
              <a:t> 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61772" y="5863011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дотация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8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но 2 2"/>
          <p:cNvSpPr/>
          <p:nvPr/>
        </p:nvSpPr>
        <p:spPr>
          <a:xfrm>
            <a:off x="395536" y="376033"/>
            <a:ext cx="8424936" cy="4824536"/>
          </a:xfrm>
          <a:prstGeom prst="irregularSeal2">
            <a:avLst/>
          </a:prstGeom>
          <a:gradFill>
            <a:gsLst>
              <a:gs pos="0">
                <a:schemeClr val="tx1"/>
              </a:gs>
              <a:gs pos="34000">
                <a:srgbClr val="0B2E9D"/>
              </a:gs>
              <a:gs pos="15000">
                <a:srgbClr val="55B8CF"/>
              </a:gs>
              <a:gs pos="47000">
                <a:srgbClr val="012267"/>
              </a:gs>
              <a:gs pos="71000">
                <a:schemeClr val="bg1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 заработали несгораемую сумму  1 000 рублей 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756823" y="5373215"/>
            <a:ext cx="2304256" cy="1059401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/>
              <a:t>Забрать деньги</a:t>
            </a:r>
            <a:endParaRPr lang="ru-RU" sz="2400" b="1" dirty="0"/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5724128" y="5353921"/>
            <a:ext cx="2304256" cy="1059401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400" b="1" dirty="0"/>
              <a:t>Продолжить </a:t>
            </a:r>
            <a:r>
              <a:rPr lang="ru-RU" sz="2400" b="1" dirty="0" smtClean="0"/>
              <a:t>       игру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4529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Совокупность мероприятий, проводимых гос. органами при проведении законности, целесообразности и эффективности действий в образовании, распределении и использовании бюджетных средств в РФ и местных органов  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бюджетный контроль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 бюджетные ассигнования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  бюджетный процесс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6305" y="5033004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бюджетное регулирование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7        4 000</a:t>
            </a:r>
          </a:p>
          <a:p>
            <a:r>
              <a:rPr lang="ru-RU" sz="1600" dirty="0"/>
              <a:t> 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6        2 000</a:t>
            </a:r>
          </a:p>
          <a:p>
            <a:r>
              <a:rPr lang="ru-RU" sz="1600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59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B</a:t>
            </a:r>
            <a:r>
              <a:rPr lang="ru-RU" dirty="0" smtClean="0"/>
              <a:t>:   бюджетный контроль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8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Бюджетные средства, предоставляемые бюджету другого уровня бюджетной системы РФ или юридическому лицу на безвозмездной и безвозвратной основе на осуществление целевых расходов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дотация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целевая программа  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субвенция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субсидия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8        8 000</a:t>
            </a:r>
          </a:p>
          <a:p>
            <a:r>
              <a:rPr lang="ru-RU" sz="1600" dirty="0"/>
              <a:t> 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06086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С:   субвенция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Форма образования и расходования денежных средств, предназначенных для обеспечения задач и функций местного самоуправления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региональный бюджет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бюджет домохозяйств  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государственный бюджет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местный бюджет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9041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А</a:t>
            </a:r>
            <a:r>
              <a:rPr lang="ru-RU" dirty="0" smtClean="0"/>
              <a:t>:   местный бюджет  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1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Свод </a:t>
            </a:r>
            <a:r>
              <a:rPr lang="ru-RU" sz="1400" b="1" dirty="0"/>
              <a:t>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местный бюджет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консолидированный бюджет  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бюджет субъекта РФ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семейный бюджет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 smtClean="0"/>
              <a:t>10       32 000</a:t>
            </a:r>
          </a:p>
          <a:p>
            <a:r>
              <a:rPr lang="ru-RU" sz="1600" dirty="0" smtClean="0"/>
              <a:t> 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9      </a:t>
            </a:r>
            <a:r>
              <a:rPr lang="ru-RU" sz="1600" b="1" dirty="0" smtClean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16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000</a:t>
            </a:r>
          </a:p>
          <a:p>
            <a:r>
              <a:rPr lang="ru-RU" sz="1600" dirty="0"/>
              <a:t>  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06087" y="5851142"/>
            <a:ext cx="3584077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 консолидированный бюджет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6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Предельные объемы денежных средств, предусмотренных в соответствующем финансовом году для исполнения бюджетных обязательств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бюджетный план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бюджетный процесс  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бюджетные ассигнования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финансирование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marL="342900" indent="-342900">
              <a:buAutoNum type="arabicPlain" startAt="11"/>
            </a:pPr>
            <a:r>
              <a:rPr lang="ru-RU" sz="1600" dirty="0" smtClean="0"/>
              <a:t>    64 000</a:t>
            </a:r>
          </a:p>
          <a:p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10     </a:t>
            </a:r>
            <a:r>
              <a:rPr lang="ru-RU" sz="1600" b="1" dirty="0" smtClean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32 000</a:t>
            </a:r>
          </a:p>
          <a:p>
            <a:r>
              <a:rPr lang="ru-RU" sz="1600" dirty="0" smtClean="0"/>
              <a:t>  </a:t>
            </a:r>
            <a:r>
              <a:rPr lang="ru-RU" sz="1600" dirty="0"/>
              <a:t>9       16 000</a:t>
            </a:r>
          </a:p>
          <a:p>
            <a:r>
              <a:rPr lang="ru-RU" sz="1600" dirty="0"/>
              <a:t>  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76355" y="5037337"/>
            <a:ext cx="3584077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С</a:t>
            </a:r>
            <a:r>
              <a:rPr lang="ru-RU" dirty="0" smtClean="0"/>
              <a:t>:   бюджетные ассигнования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395536" y="376033"/>
            <a:ext cx="8424936" cy="4824536"/>
          </a:xfrm>
          <a:prstGeom prst="irregularSeal2">
            <a:avLst/>
          </a:prstGeom>
          <a:gradFill>
            <a:gsLst>
              <a:gs pos="0">
                <a:schemeClr val="tx1"/>
              </a:gs>
              <a:gs pos="34000">
                <a:srgbClr val="0B2E9D"/>
              </a:gs>
              <a:gs pos="15000">
                <a:srgbClr val="55B8CF"/>
              </a:gs>
              <a:gs pos="47000">
                <a:srgbClr val="012267"/>
              </a:gs>
              <a:gs pos="71000">
                <a:schemeClr val="bg1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 заработали несгораемую сумму  32 000 рублей 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756823" y="5373215"/>
            <a:ext cx="2304256" cy="1059401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/>
              <a:t>Забрать деньги</a:t>
            </a:r>
            <a:endParaRPr lang="ru-RU" sz="2400" b="1" dirty="0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5724128" y="5353921"/>
            <a:ext cx="2304256" cy="1059401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2400" b="1" dirty="0"/>
              <a:t>Продолжить </a:t>
            </a:r>
            <a:r>
              <a:rPr lang="ru-RU" sz="2400" b="1" dirty="0" smtClean="0"/>
              <a:t>       игру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8112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Совокупность правовых норм, действий и мероприятий, проводимых органами гос. власти и местного самоуправления в области финансовых отношений для решения ими своих задач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сводный финансовый баланс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бюджетный процесс  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целевая программа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финансово-бюджетная политика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pPr marL="342900" indent="-342900">
              <a:buAutoNum type="arabicPlain" startAt="12"/>
            </a:pPr>
            <a:r>
              <a:rPr lang="ru-RU" sz="1600" dirty="0" smtClean="0"/>
              <a:t>  125 000</a:t>
            </a:r>
          </a:p>
          <a:p>
            <a:pPr indent="-342900">
              <a:buAutoNum type="arabicPlain" startAt="11"/>
            </a:pP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   64 000</a:t>
            </a:r>
          </a:p>
          <a:p>
            <a:r>
              <a:rPr lang="ru-RU" sz="1600" b="1" dirty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 smtClean="0"/>
              <a:t>  </a:t>
            </a:r>
            <a:r>
              <a:rPr lang="ru-RU" sz="1600" dirty="0"/>
              <a:t>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А:   финансово-бюджетная политика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4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861048"/>
            <a:ext cx="6507948" cy="100811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Документ, который составляется и ведется финансовыми органами в соответствии с бюджетным кодексом в целях организации исполнения бюджета по расходам бюджета и источникам финансирования дефицита бюджета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сводный финансовый баланс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сводная бюджетная роспись  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бюджетные обязательства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составление проекта бюджета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7733" y="58092"/>
            <a:ext cx="1295547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marL="342900" indent="-342900">
              <a:buAutoNum type="arabicPlain" startAt="13"/>
            </a:pPr>
            <a:r>
              <a:rPr lang="ru-RU" sz="1600" dirty="0" smtClean="0"/>
              <a:t>   250 000</a:t>
            </a:r>
          </a:p>
          <a:p>
            <a:r>
              <a:rPr lang="ru-RU" sz="1600" b="1" dirty="0" smtClean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12       125 </a:t>
            </a: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000</a:t>
            </a:r>
          </a:p>
          <a:p>
            <a:pPr indent="-342900">
              <a:buAutoNum type="arabicPlain" startAt="11"/>
            </a:pPr>
            <a:r>
              <a:rPr lang="ru-RU" sz="1600" dirty="0"/>
              <a:t>    64 000</a:t>
            </a:r>
          </a:p>
          <a:p>
            <a:r>
              <a:rPr lang="ru-RU" sz="1600" b="1" dirty="0"/>
              <a:t>10       32 000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 smtClean="0"/>
              <a:t>  </a:t>
            </a:r>
            <a:r>
              <a:rPr lang="ru-RU" sz="1600" dirty="0"/>
              <a:t>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4955" y="5861911"/>
            <a:ext cx="3555210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D</a:t>
            </a:r>
            <a:r>
              <a:rPr lang="ru-RU" dirty="0" smtClean="0"/>
              <a:t>:   сводная бюджетная роспись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540" y="24369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6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Исключительная </a:t>
            </a:r>
            <a:r>
              <a:rPr lang="ru-RU" sz="1600" dirty="0"/>
              <a:t>прерогатива Правительства Российской Федерации, высших исполнительных органов государственной власти субъектов Российской Федерации и местных администраций муниципальных </a:t>
            </a:r>
            <a:r>
              <a:rPr lang="ru-RU" sz="1600" dirty="0" smtClean="0"/>
              <a:t>образований  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составление проектов бюджета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бюджетная база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заседание парламента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долгосрочная целевая программа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22860" y="58092"/>
            <a:ext cx="130035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pPr marL="342900" indent="-342900">
              <a:buAutoNum type="arabicPlain" startAt="14"/>
            </a:pPr>
            <a:r>
              <a:rPr lang="ru-RU" sz="1600" dirty="0" smtClean="0"/>
              <a:t>   500 000</a:t>
            </a:r>
          </a:p>
          <a:p>
            <a:pPr indent="-342900">
              <a:buAutoNum type="arabicPlain" startAt="13"/>
            </a:pP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   250 000</a:t>
            </a:r>
          </a:p>
          <a:p>
            <a:r>
              <a:rPr lang="ru-RU" sz="1600" dirty="0"/>
              <a:t>12       125 </a:t>
            </a:r>
            <a:r>
              <a:rPr lang="ru-RU" sz="1600" dirty="0" smtClean="0"/>
              <a:t>000</a:t>
            </a:r>
          </a:p>
          <a:p>
            <a:r>
              <a:rPr lang="en-US" sz="1600" dirty="0" smtClean="0"/>
              <a:t>11    </a:t>
            </a:r>
            <a:r>
              <a:rPr lang="ru-RU" sz="1600" dirty="0" smtClean="0"/>
              <a:t>   64 000</a:t>
            </a:r>
          </a:p>
          <a:p>
            <a:r>
              <a:rPr lang="ru-RU" sz="1600" b="1" dirty="0" smtClean="0"/>
              <a:t>10       </a:t>
            </a:r>
            <a:r>
              <a:rPr lang="ru-RU" sz="1600" b="1" dirty="0"/>
              <a:t>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 smtClean="0"/>
              <a:t>  </a:t>
            </a:r>
            <a:r>
              <a:rPr lang="ru-RU" sz="1600" dirty="0"/>
              <a:t>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</a:t>
            </a:r>
            <a:r>
              <a:rPr lang="ru-RU" dirty="0"/>
              <a:t>составление </a:t>
            </a:r>
            <a:r>
              <a:rPr lang="ru-RU" dirty="0" smtClean="0"/>
              <a:t>проектов </a:t>
            </a:r>
            <a:r>
              <a:rPr lang="ru-RU" dirty="0"/>
              <a:t>бюджета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6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903356"/>
            <a:ext cx="6507948" cy="864096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Комплекс мероприятий по погашению задолженности по налоговым и другим обязательным платежам налогоплательщиками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бюджетный кредит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бюджетное устройство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амнистия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бюджетная смета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17987" y="49855"/>
            <a:ext cx="130035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"/>
            </a:pPr>
            <a:r>
              <a:rPr lang="ru-RU" sz="1600" b="1" dirty="0" smtClean="0"/>
              <a:t>1 000 000</a:t>
            </a:r>
          </a:p>
          <a:p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14       500 000</a:t>
            </a:r>
          </a:p>
          <a:p>
            <a:r>
              <a:rPr lang="ru-RU" sz="1600" dirty="0"/>
              <a:t>13       250 000</a:t>
            </a:r>
          </a:p>
          <a:p>
            <a:r>
              <a:rPr lang="ru-RU" sz="1600" dirty="0"/>
              <a:t>12       125 </a:t>
            </a:r>
            <a:r>
              <a:rPr lang="ru-RU" sz="1600" dirty="0" smtClean="0"/>
              <a:t>000</a:t>
            </a:r>
          </a:p>
          <a:p>
            <a:r>
              <a:rPr lang="en-US" sz="1600" dirty="0" smtClean="0"/>
              <a:t>11    </a:t>
            </a:r>
            <a:r>
              <a:rPr lang="ru-RU" sz="1600" dirty="0" smtClean="0"/>
              <a:t>   64 000</a:t>
            </a:r>
          </a:p>
          <a:p>
            <a:r>
              <a:rPr lang="ru-RU" sz="1600" b="1" dirty="0" smtClean="0"/>
              <a:t>10       </a:t>
            </a:r>
            <a:r>
              <a:rPr lang="ru-RU" sz="1600" b="1" dirty="0"/>
              <a:t>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 smtClean="0"/>
              <a:t>  </a:t>
            </a:r>
            <a:r>
              <a:rPr lang="ru-RU" sz="1600" dirty="0"/>
              <a:t>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19063" y="5026758"/>
            <a:ext cx="3571101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С</a:t>
            </a:r>
            <a:r>
              <a:rPr lang="ru-RU" dirty="0" smtClean="0"/>
              <a:t>:  амнистия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404" y="76647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8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181" y="-55544"/>
            <a:ext cx="4654566" cy="3854843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295315" y="3789040"/>
            <a:ext cx="6507948" cy="97841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Обязательства</a:t>
            </a:r>
            <a:r>
              <a:rPr lang="ru-RU" sz="1600" dirty="0"/>
              <a:t>, возникающие в иностранной валюте, за исключением обязательств субъектов </a:t>
            </a:r>
            <a:r>
              <a:rPr lang="ru-RU" sz="1600" dirty="0" smtClean="0"/>
              <a:t>РФ </a:t>
            </a:r>
            <a:r>
              <a:rPr lang="ru-RU" sz="1600" dirty="0"/>
              <a:t>и муниципальных образований перед </a:t>
            </a:r>
            <a:r>
              <a:rPr lang="ru-RU" sz="1600" dirty="0" smtClean="0"/>
              <a:t>РФ, </a:t>
            </a:r>
            <a:r>
              <a:rPr lang="ru-RU" sz="1600" dirty="0"/>
              <a:t>возникающих в иностранной валюте в рамках использования целевых иностранных кредитов (заимствований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815513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</a:t>
            </a:r>
            <a:r>
              <a:rPr lang="ru-RU" dirty="0" smtClean="0"/>
              <a:t>:   внутренний долг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61772" y="5863011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D</a:t>
            </a:r>
            <a:r>
              <a:rPr lang="ru-RU" dirty="0" smtClean="0"/>
              <a:t>:  дефицит бюджета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040" y="5026758"/>
            <a:ext cx="3528392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</a:t>
            </a:r>
            <a:r>
              <a:rPr lang="ru-RU" dirty="0" smtClean="0"/>
              <a:t>:  государственный кредит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55B8CF"/>
              </a:gs>
              <a:gs pos="31000">
                <a:srgbClr val="2B9CB3"/>
              </a:gs>
              <a:gs pos="100000">
                <a:srgbClr val="00206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</a:t>
            </a:r>
            <a:r>
              <a:rPr lang="ru-RU" dirty="0" smtClean="0"/>
              <a:t>:   внешний долг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617987" y="117704"/>
            <a:ext cx="130035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342900">
              <a:buAutoNum type="arabicPlain" startAt="15"/>
            </a:pPr>
            <a:r>
              <a:rPr lang="ru-RU" sz="1600" b="1" dirty="0">
                <a:solidFill>
                  <a:srgbClr val="FFFF85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1 000 000</a:t>
            </a:r>
          </a:p>
          <a:p>
            <a:r>
              <a:rPr lang="ru-RU" sz="1600" dirty="0"/>
              <a:t>14       500 000</a:t>
            </a:r>
          </a:p>
          <a:p>
            <a:r>
              <a:rPr lang="ru-RU" sz="1600" dirty="0"/>
              <a:t>13       250 000</a:t>
            </a:r>
          </a:p>
          <a:p>
            <a:r>
              <a:rPr lang="ru-RU" sz="1600" dirty="0"/>
              <a:t>12       125 </a:t>
            </a:r>
            <a:r>
              <a:rPr lang="ru-RU" sz="1600" dirty="0" smtClean="0"/>
              <a:t>000</a:t>
            </a:r>
          </a:p>
          <a:p>
            <a:r>
              <a:rPr lang="en-US" sz="1600" dirty="0" smtClean="0"/>
              <a:t>11    </a:t>
            </a:r>
            <a:r>
              <a:rPr lang="ru-RU" sz="1600" dirty="0" smtClean="0"/>
              <a:t>   64 000</a:t>
            </a:r>
          </a:p>
          <a:p>
            <a:r>
              <a:rPr lang="ru-RU" sz="1600" b="1" dirty="0" smtClean="0"/>
              <a:t>10       </a:t>
            </a:r>
            <a:r>
              <a:rPr lang="ru-RU" sz="1600" b="1" dirty="0"/>
              <a:t>32 000</a:t>
            </a:r>
          </a:p>
          <a:p>
            <a:r>
              <a:rPr lang="ru-RU" sz="1600" dirty="0" smtClean="0"/>
              <a:t>  9       16 000</a:t>
            </a:r>
          </a:p>
          <a:p>
            <a:r>
              <a:rPr lang="ru-RU" sz="1600" dirty="0" smtClean="0"/>
              <a:t>  </a:t>
            </a:r>
            <a:r>
              <a:rPr lang="ru-RU" sz="1600" dirty="0"/>
              <a:t>8        8 000</a:t>
            </a:r>
          </a:p>
          <a:p>
            <a:r>
              <a:rPr lang="ru-RU" sz="1600" dirty="0"/>
              <a:t>  7        4 000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6        2 000</a:t>
            </a:r>
          </a:p>
          <a:p>
            <a:r>
              <a:rPr lang="ru-RU" sz="1600" b="1" dirty="0"/>
              <a:t>  5        1 000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4           500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/>
              <a:t>3           300 </a:t>
            </a:r>
          </a:p>
          <a:p>
            <a:r>
              <a:rPr lang="ru-RU" sz="1600" dirty="0"/>
              <a:t>  2           200</a:t>
            </a:r>
          </a:p>
          <a:p>
            <a:r>
              <a:rPr lang="ru-RU" sz="1600" dirty="0"/>
              <a:t>  1           100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1560" y="5026758"/>
            <a:ext cx="3639763" cy="648072"/>
          </a:xfrm>
          <a:prstGeom prst="roundRect">
            <a:avLst/>
          </a:prstGeom>
          <a:gradFill flip="none" rotWithShape="1">
            <a:gsLst>
              <a:gs pos="0">
                <a:srgbClr val="92D050"/>
              </a:gs>
              <a:gs pos="40000">
                <a:srgbClr val="00B050"/>
              </a:gs>
              <a:gs pos="31000">
                <a:srgbClr val="00B050"/>
              </a:gs>
              <a:gs pos="100000">
                <a:srgbClr val="16550B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А:   внешний долг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302" y="0"/>
            <a:ext cx="3213963" cy="38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италий\Desktop\Fireworks_Black_background_537060_1280x7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" y="19713"/>
            <a:ext cx="9139304" cy="5925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ятно 2 1"/>
          <p:cNvSpPr/>
          <p:nvPr/>
        </p:nvSpPr>
        <p:spPr>
          <a:xfrm>
            <a:off x="1259632" y="2780928"/>
            <a:ext cx="6984776" cy="3888432"/>
          </a:xfrm>
          <a:prstGeom prst="irregularSeal2">
            <a:avLst/>
          </a:prstGeom>
          <a:gradFill>
            <a:gsLst>
              <a:gs pos="0">
                <a:schemeClr val="tx1"/>
              </a:gs>
              <a:gs pos="34000">
                <a:srgbClr val="0B2E9D"/>
              </a:gs>
              <a:gs pos="15000">
                <a:srgbClr val="55B8CF"/>
              </a:gs>
              <a:gs pos="47000">
                <a:srgbClr val="012267"/>
              </a:gs>
              <a:gs pos="71000">
                <a:schemeClr val="bg1"/>
              </a:gs>
            </a:gsLst>
            <a:path path="circle">
              <a:fillToRect l="50000" t="50000" r="50000" b="50000"/>
            </a:path>
          </a:gradFill>
          <a:ln>
            <a:solidFill>
              <a:schemeClr val="bg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Поздравляем! Ваш выигрыш составляет </a:t>
            </a: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1 000 000 рублей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004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2046</TotalTime>
  <Words>1413</Words>
  <Application>Microsoft Office PowerPoint</Application>
  <PresentationFormat>Экран (4:3)</PresentationFormat>
  <Paragraphs>331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Горизонт</vt:lpstr>
      <vt:lpstr>Номинация: «Бюджетный квест»</vt:lpstr>
      <vt:lpstr>Бюджет в вопросах и ответах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в вопросах и ответах</dc:title>
  <dc:creator>Виталий</dc:creator>
  <cp:lastModifiedBy>admin</cp:lastModifiedBy>
  <cp:revision>25</cp:revision>
  <dcterms:created xsi:type="dcterms:W3CDTF">2019-04-10T14:54:14Z</dcterms:created>
  <dcterms:modified xsi:type="dcterms:W3CDTF">2019-04-30T17:16:43Z</dcterms:modified>
</cp:coreProperties>
</file>