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48" r:id="rId7"/>
    <p:sldMasterId id="2147483812" r:id="rId8"/>
  </p:sldMasterIdLst>
  <p:notesMasterIdLst>
    <p:notesMasterId r:id="rId43"/>
  </p:notesMasterIdLst>
  <p:handoutMasterIdLst>
    <p:handoutMasterId r:id="rId44"/>
  </p:handoutMasterIdLst>
  <p:sldIdLst>
    <p:sldId id="262" r:id="rId9"/>
    <p:sldId id="470" r:id="rId10"/>
    <p:sldId id="468" r:id="rId11"/>
    <p:sldId id="380" r:id="rId12"/>
    <p:sldId id="472" r:id="rId13"/>
    <p:sldId id="381" r:id="rId14"/>
    <p:sldId id="476" r:id="rId15"/>
    <p:sldId id="477" r:id="rId16"/>
    <p:sldId id="482" r:id="rId17"/>
    <p:sldId id="400" r:id="rId18"/>
    <p:sldId id="485" r:id="rId19"/>
    <p:sldId id="487" r:id="rId20"/>
    <p:sldId id="486" r:id="rId21"/>
    <p:sldId id="402" r:id="rId22"/>
    <p:sldId id="483" r:id="rId23"/>
    <p:sldId id="484" r:id="rId24"/>
    <p:sldId id="490" r:id="rId25"/>
    <p:sldId id="489" r:id="rId26"/>
    <p:sldId id="488" r:id="rId27"/>
    <p:sldId id="491" r:id="rId28"/>
    <p:sldId id="499" r:id="rId29"/>
    <p:sldId id="500" r:id="rId30"/>
    <p:sldId id="501" r:id="rId31"/>
    <p:sldId id="504" r:id="rId32"/>
    <p:sldId id="505" r:id="rId33"/>
    <p:sldId id="506" r:id="rId34"/>
    <p:sldId id="492" r:id="rId35"/>
    <p:sldId id="361" r:id="rId36"/>
    <p:sldId id="493" r:id="rId37"/>
    <p:sldId id="494" r:id="rId38"/>
    <p:sldId id="496" r:id="rId39"/>
    <p:sldId id="497" r:id="rId40"/>
    <p:sldId id="507" r:id="rId41"/>
    <p:sldId id="498" r:id="rId4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D84"/>
    <a:srgbClr val="853731"/>
    <a:srgbClr val="EC9CE1"/>
    <a:srgbClr val="CC6600"/>
    <a:srgbClr val="9751CB"/>
    <a:srgbClr val="CC0000"/>
    <a:srgbClr val="F7F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588" autoAdjust="0"/>
    <p:restoredTop sz="94598" autoAdjust="0"/>
  </p:normalViewPr>
  <p:slideViewPr>
    <p:cSldViewPr>
      <p:cViewPr varScale="1">
        <p:scale>
          <a:sx n="68" d="100"/>
          <a:sy n="68" d="100"/>
        </p:scale>
        <p:origin x="-102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175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image" Target="../media/image66.jpe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image" Target="../media/image66.jpe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875F5B-CDCC-49E6-BA97-6B7F1DD841BD}" type="doc">
      <dgm:prSet loTypeId="urn:microsoft.com/office/officeart/2005/8/layout/vList4#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5ED3A0-D944-4CC6-9DF7-4CA0FF34DB89}">
      <dgm:prSet custT="1"/>
      <dgm:spPr/>
      <dgm:t>
        <a:bodyPr/>
        <a:lstStyle/>
        <a:p>
          <a:r>
            <a:rPr lang="ru-RU" sz="2000" b="1" i="1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sz="1800" b="1" i="1" dirty="0" smtClean="0">
              <a:latin typeface="+mn-lt"/>
              <a:cs typeface="Times New Roman" panose="02020603050405020304" pitchFamily="18" charset="0"/>
            </a:rPr>
            <a:t>Строительство АЗС</a:t>
          </a:r>
          <a:endParaRPr lang="ru-RU" sz="1800" dirty="0">
            <a:latin typeface="+mn-lt"/>
          </a:endParaRPr>
        </a:p>
      </dgm:t>
    </dgm:pt>
    <dgm:pt modelId="{7E7D8207-8FCA-4F4A-982A-09FD6EED3AC7}" type="parTrans" cxnId="{D90A0D28-0C0C-4D50-9057-D422A7F00570}">
      <dgm:prSet/>
      <dgm:spPr/>
      <dgm:t>
        <a:bodyPr/>
        <a:lstStyle/>
        <a:p>
          <a:endParaRPr lang="ru-RU"/>
        </a:p>
      </dgm:t>
    </dgm:pt>
    <dgm:pt modelId="{FE8697AC-B020-4EE3-BA4E-A1E98085A9D8}" type="sibTrans" cxnId="{D90A0D28-0C0C-4D50-9057-D422A7F00570}">
      <dgm:prSet/>
      <dgm:spPr/>
      <dgm:t>
        <a:bodyPr/>
        <a:lstStyle/>
        <a:p>
          <a:endParaRPr lang="ru-RU"/>
        </a:p>
      </dgm:t>
    </dgm:pt>
    <dgm:pt modelId="{7AF97C73-85C4-4E6A-AB34-08F765FF4D8A}">
      <dgm:prSet/>
      <dgm:spPr/>
      <dgm:t>
        <a:bodyPr/>
        <a:lstStyle/>
        <a:p>
          <a:r>
            <a:rPr lang="ru-RU" b="1" i="1" dirty="0" smtClean="0">
              <a:latin typeface="+mn-lt"/>
              <a:cs typeface="Times New Roman" panose="02020603050405020304" pitchFamily="18" charset="0"/>
            </a:rPr>
            <a:t>Размещение рыночного комплекса </a:t>
          </a:r>
          <a:endParaRPr lang="ru-RU" b="1" i="1" dirty="0">
            <a:latin typeface="+mn-lt"/>
            <a:cs typeface="Times New Roman" panose="02020603050405020304" pitchFamily="18" charset="0"/>
          </a:endParaRPr>
        </a:p>
      </dgm:t>
    </dgm:pt>
    <dgm:pt modelId="{806F395E-CF11-4869-B674-4D4EB311E181}" type="parTrans" cxnId="{06EEE67A-EAAF-4484-AFB7-FAAC64226419}">
      <dgm:prSet/>
      <dgm:spPr/>
      <dgm:t>
        <a:bodyPr/>
        <a:lstStyle/>
        <a:p>
          <a:endParaRPr lang="ru-RU"/>
        </a:p>
      </dgm:t>
    </dgm:pt>
    <dgm:pt modelId="{2EB2B93A-9B86-4241-B298-811721CD5144}" type="sibTrans" cxnId="{06EEE67A-EAAF-4484-AFB7-FAAC64226419}">
      <dgm:prSet/>
      <dgm:spPr/>
      <dgm:t>
        <a:bodyPr/>
        <a:lstStyle/>
        <a:p>
          <a:endParaRPr lang="ru-RU"/>
        </a:p>
      </dgm:t>
    </dgm:pt>
    <dgm:pt modelId="{F9F236EE-AD9D-4285-8C29-AEF34665E0F8}">
      <dgm:prSet/>
      <dgm:spPr/>
      <dgm:t>
        <a:bodyPr/>
        <a:lstStyle/>
        <a:p>
          <a:r>
            <a:rPr lang="ru-RU" b="1" i="1" dirty="0" smtClean="0"/>
            <a:t>Строительство </a:t>
          </a:r>
          <a:r>
            <a:rPr lang="ru-RU" b="1" i="1" dirty="0" smtClean="0"/>
            <a:t>производства по переработке твердых коммунальных отходов </a:t>
          </a:r>
          <a:r>
            <a:rPr lang="ru-RU" b="1" i="1" dirty="0" smtClean="0"/>
            <a:t>(</a:t>
          </a:r>
          <a:r>
            <a:rPr lang="ru-RU" b="1" i="1" dirty="0" smtClean="0"/>
            <a:t>ТКО</a:t>
          </a:r>
          <a:r>
            <a:rPr lang="ru-RU" b="1" i="1" dirty="0" smtClean="0"/>
            <a:t>)</a:t>
          </a:r>
          <a:endParaRPr lang="ru-RU" b="1" i="1" dirty="0"/>
        </a:p>
      </dgm:t>
    </dgm:pt>
    <dgm:pt modelId="{A758FAA8-4491-46B8-A9BD-4EFCF4179CE2}" type="parTrans" cxnId="{1C6095DE-0F81-4B68-93C2-009968ED6E13}">
      <dgm:prSet/>
      <dgm:spPr/>
      <dgm:t>
        <a:bodyPr/>
        <a:lstStyle/>
        <a:p>
          <a:endParaRPr lang="ru-RU"/>
        </a:p>
      </dgm:t>
    </dgm:pt>
    <dgm:pt modelId="{3A422A33-926C-42CE-B30A-C7702E4F8CA7}" type="sibTrans" cxnId="{1C6095DE-0F81-4B68-93C2-009968ED6E13}">
      <dgm:prSet/>
      <dgm:spPr/>
      <dgm:t>
        <a:bodyPr/>
        <a:lstStyle/>
        <a:p>
          <a:endParaRPr lang="ru-RU"/>
        </a:p>
      </dgm:t>
    </dgm:pt>
    <dgm:pt modelId="{714AAFA7-8293-472F-BB9D-7E39D81B1367}">
      <dgm:prSet custT="1"/>
      <dgm:spPr/>
      <dgm:t>
        <a:bodyPr/>
        <a:lstStyle/>
        <a:p>
          <a:pPr algn="l"/>
          <a:endParaRPr lang="ru-RU" sz="1000" b="1" i="1" dirty="0" smtClean="0"/>
        </a:p>
        <a:p>
          <a:pPr algn="l"/>
          <a:r>
            <a:rPr lang="ru-RU" sz="2000" b="1" i="1" dirty="0" smtClean="0"/>
            <a:t> </a:t>
          </a:r>
          <a:r>
            <a:rPr lang="ru-RU" sz="1800" b="1" i="1" dirty="0" smtClean="0"/>
            <a:t>Производственная база </a:t>
          </a:r>
          <a:r>
            <a:rPr lang="ru-RU" sz="1800" b="1" i="1" dirty="0" err="1" smtClean="0"/>
            <a:t>с.Тоцкое</a:t>
          </a:r>
          <a:r>
            <a:rPr lang="ru-RU" sz="1800" b="1" i="1" dirty="0" smtClean="0"/>
            <a:t> </a:t>
          </a:r>
          <a:endParaRPr lang="ru-RU" sz="1800" b="1" i="1" dirty="0"/>
        </a:p>
      </dgm:t>
    </dgm:pt>
    <dgm:pt modelId="{C946C88A-00BC-4A4E-ACD0-BE82B5514E9E}" type="parTrans" cxnId="{2351AAD3-C789-4A00-9D1C-F9025B8A6116}">
      <dgm:prSet/>
      <dgm:spPr/>
      <dgm:t>
        <a:bodyPr/>
        <a:lstStyle/>
        <a:p>
          <a:endParaRPr lang="ru-RU"/>
        </a:p>
      </dgm:t>
    </dgm:pt>
    <dgm:pt modelId="{F5EB37B8-8062-4F2C-A635-38D3C1BB824C}" type="sibTrans" cxnId="{2351AAD3-C789-4A00-9D1C-F9025B8A6116}">
      <dgm:prSet/>
      <dgm:spPr/>
      <dgm:t>
        <a:bodyPr/>
        <a:lstStyle/>
        <a:p>
          <a:endParaRPr lang="ru-RU"/>
        </a:p>
      </dgm:t>
    </dgm:pt>
    <dgm:pt modelId="{4BA7A104-6E9A-4FC0-97D1-A16DA4060AA9}">
      <dgm:prSet custT="1"/>
      <dgm:spPr/>
      <dgm:t>
        <a:bodyPr/>
        <a:lstStyle/>
        <a:p>
          <a:pPr algn="l"/>
          <a:endParaRPr lang="ru-RU" sz="1800" b="1" i="1" dirty="0"/>
        </a:p>
      </dgm:t>
    </dgm:pt>
    <dgm:pt modelId="{E779B87D-DA1B-49E8-B5D5-0D4077CD5173}" type="parTrans" cxnId="{67303EE5-9BE3-4053-A6BE-DD2C1C717E0E}">
      <dgm:prSet/>
      <dgm:spPr/>
      <dgm:t>
        <a:bodyPr/>
        <a:lstStyle/>
        <a:p>
          <a:endParaRPr lang="ru-RU"/>
        </a:p>
      </dgm:t>
    </dgm:pt>
    <dgm:pt modelId="{3267DC6F-22CC-4759-BB16-68ED659938AD}" type="sibTrans" cxnId="{67303EE5-9BE3-4053-A6BE-DD2C1C717E0E}">
      <dgm:prSet/>
      <dgm:spPr/>
      <dgm:t>
        <a:bodyPr/>
        <a:lstStyle/>
        <a:p>
          <a:endParaRPr lang="ru-RU"/>
        </a:p>
      </dgm:t>
    </dgm:pt>
    <dgm:pt modelId="{2F30491A-7CF2-476E-B696-0EB75BE53FC9}">
      <dgm:prSet/>
      <dgm:spPr/>
      <dgm:t>
        <a:bodyPr/>
        <a:lstStyle/>
        <a:p>
          <a:r>
            <a:rPr lang="ru-RU" b="1" i="1" dirty="0" smtClean="0"/>
            <a:t>Производственная база </a:t>
          </a:r>
          <a:r>
            <a:rPr lang="ru-RU" b="1" i="1" dirty="0" err="1" smtClean="0"/>
            <a:t>пос.Пристанционный</a:t>
          </a:r>
          <a:endParaRPr lang="ru-RU" i="1" dirty="0"/>
        </a:p>
      </dgm:t>
    </dgm:pt>
    <dgm:pt modelId="{2085D776-5E79-49C5-8119-A2F1C79463B1}" type="parTrans" cxnId="{7B3CF91F-21C7-4108-A095-0371148483E4}">
      <dgm:prSet/>
      <dgm:spPr/>
      <dgm:t>
        <a:bodyPr/>
        <a:lstStyle/>
        <a:p>
          <a:endParaRPr lang="ru-RU"/>
        </a:p>
      </dgm:t>
    </dgm:pt>
    <dgm:pt modelId="{E3B89F52-3127-4D5B-B546-E3F8FD2BBCA1}" type="sibTrans" cxnId="{7B3CF91F-21C7-4108-A095-0371148483E4}">
      <dgm:prSet/>
      <dgm:spPr/>
      <dgm:t>
        <a:bodyPr/>
        <a:lstStyle/>
        <a:p>
          <a:endParaRPr lang="ru-RU"/>
        </a:p>
      </dgm:t>
    </dgm:pt>
    <dgm:pt modelId="{DE00C33F-04EC-4327-B4DC-E428058868AC}" type="pres">
      <dgm:prSet presAssocID="{8C875F5B-CDCC-49E6-BA97-6B7F1DD841B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2C58B6-BF1F-4858-8C3E-007C8D278FBB}" type="pres">
      <dgm:prSet presAssocID="{F9F236EE-AD9D-4285-8C29-AEF34665E0F8}" presName="comp" presStyleCnt="0"/>
      <dgm:spPr/>
    </dgm:pt>
    <dgm:pt modelId="{0419348F-CB7F-441A-83B4-33BBBCB643FA}" type="pres">
      <dgm:prSet presAssocID="{F9F236EE-AD9D-4285-8C29-AEF34665E0F8}" presName="box" presStyleLbl="node1" presStyleIdx="0" presStyleCnt="5"/>
      <dgm:spPr/>
      <dgm:t>
        <a:bodyPr/>
        <a:lstStyle/>
        <a:p>
          <a:endParaRPr lang="ru-RU"/>
        </a:p>
      </dgm:t>
    </dgm:pt>
    <dgm:pt modelId="{861FA729-9408-4E12-93D8-6439981832E9}" type="pres">
      <dgm:prSet presAssocID="{F9F236EE-AD9D-4285-8C29-AEF34665E0F8}" presName="img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6000" b="-76000"/>
          </a:stretch>
        </a:blipFill>
      </dgm:spPr>
      <dgm:t>
        <a:bodyPr/>
        <a:lstStyle/>
        <a:p>
          <a:endParaRPr lang="ru-RU"/>
        </a:p>
      </dgm:t>
    </dgm:pt>
    <dgm:pt modelId="{2CF28CF4-D721-42F6-B456-795B241F2130}" type="pres">
      <dgm:prSet presAssocID="{F9F236EE-AD9D-4285-8C29-AEF34665E0F8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79634D-5B19-4A0A-8224-3B2AE13C5F04}" type="pres">
      <dgm:prSet presAssocID="{3A422A33-926C-42CE-B30A-C7702E4F8CA7}" presName="spacer" presStyleCnt="0"/>
      <dgm:spPr/>
    </dgm:pt>
    <dgm:pt modelId="{BAEF02C1-CBEB-431C-8AC4-35ADC1344FF5}" type="pres">
      <dgm:prSet presAssocID="{7AF97C73-85C4-4E6A-AB34-08F765FF4D8A}" presName="comp" presStyleCnt="0"/>
      <dgm:spPr/>
    </dgm:pt>
    <dgm:pt modelId="{9054F402-2053-4DFE-9E16-A4647D8C6B2F}" type="pres">
      <dgm:prSet presAssocID="{7AF97C73-85C4-4E6A-AB34-08F765FF4D8A}" presName="box" presStyleLbl="node1" presStyleIdx="1" presStyleCnt="5"/>
      <dgm:spPr/>
      <dgm:t>
        <a:bodyPr/>
        <a:lstStyle/>
        <a:p>
          <a:endParaRPr lang="ru-RU"/>
        </a:p>
      </dgm:t>
    </dgm:pt>
    <dgm:pt modelId="{09D0134A-BE15-4F81-956E-3A5F19CE443F}" type="pres">
      <dgm:prSet presAssocID="{7AF97C73-85C4-4E6A-AB34-08F765FF4D8A}" presName="img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</dgm:spPr>
      <dgm:t>
        <a:bodyPr/>
        <a:lstStyle/>
        <a:p>
          <a:endParaRPr lang="ru-RU"/>
        </a:p>
      </dgm:t>
    </dgm:pt>
    <dgm:pt modelId="{394C8A5B-04F9-4492-9C0F-E69575310B79}" type="pres">
      <dgm:prSet presAssocID="{7AF97C73-85C4-4E6A-AB34-08F765FF4D8A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8EB79-4465-4FFB-9666-4159A0F3A25E}" type="pres">
      <dgm:prSet presAssocID="{2EB2B93A-9B86-4241-B298-811721CD5144}" presName="spacer" presStyleCnt="0"/>
      <dgm:spPr/>
    </dgm:pt>
    <dgm:pt modelId="{386766C9-6C15-41CB-8DA7-F7DD25426604}" type="pres">
      <dgm:prSet presAssocID="{2F30491A-7CF2-476E-B696-0EB75BE53FC9}" presName="comp" presStyleCnt="0"/>
      <dgm:spPr/>
    </dgm:pt>
    <dgm:pt modelId="{AB0F4B7B-6EEF-41A9-BF01-E76D8240BD96}" type="pres">
      <dgm:prSet presAssocID="{2F30491A-7CF2-476E-B696-0EB75BE53FC9}" presName="box" presStyleLbl="node1" presStyleIdx="2" presStyleCnt="5"/>
      <dgm:spPr/>
      <dgm:t>
        <a:bodyPr/>
        <a:lstStyle/>
        <a:p>
          <a:endParaRPr lang="ru-RU"/>
        </a:p>
      </dgm:t>
    </dgm:pt>
    <dgm:pt modelId="{EF741BD7-2480-42C0-AB57-1D2CAA07E305}" type="pres">
      <dgm:prSet presAssocID="{2F30491A-7CF2-476E-B696-0EB75BE53FC9}" presName="img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</dgm:spPr>
      <dgm:t>
        <a:bodyPr/>
        <a:lstStyle/>
        <a:p>
          <a:endParaRPr lang="ru-RU"/>
        </a:p>
      </dgm:t>
    </dgm:pt>
    <dgm:pt modelId="{9D3F2221-949D-43DA-8C34-8BB90EBD71A7}" type="pres">
      <dgm:prSet presAssocID="{2F30491A-7CF2-476E-B696-0EB75BE53FC9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FC954A-C366-475E-B9E4-78BDFEFF961D}" type="pres">
      <dgm:prSet presAssocID="{E3B89F52-3127-4D5B-B546-E3F8FD2BBCA1}" presName="spacer" presStyleCnt="0"/>
      <dgm:spPr/>
    </dgm:pt>
    <dgm:pt modelId="{436BC6BC-EE26-42F8-8C54-1223040B182C}" type="pres">
      <dgm:prSet presAssocID="{714AAFA7-8293-472F-BB9D-7E39D81B1367}" presName="comp" presStyleCnt="0"/>
      <dgm:spPr/>
    </dgm:pt>
    <dgm:pt modelId="{E2B2E4F4-7921-49B0-B1F5-78AB18BB5798}" type="pres">
      <dgm:prSet presAssocID="{714AAFA7-8293-472F-BB9D-7E39D81B1367}" presName="box" presStyleLbl="node1" presStyleIdx="3" presStyleCnt="5"/>
      <dgm:spPr/>
      <dgm:t>
        <a:bodyPr/>
        <a:lstStyle/>
        <a:p>
          <a:endParaRPr lang="ru-RU"/>
        </a:p>
      </dgm:t>
    </dgm:pt>
    <dgm:pt modelId="{4D61BCD2-3574-46FA-90F0-C88151E9C40A}" type="pres">
      <dgm:prSet presAssocID="{714AAFA7-8293-472F-BB9D-7E39D81B1367}" presName="img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8000" b="-48000"/>
          </a:stretch>
        </a:blipFill>
      </dgm:spPr>
      <dgm:t>
        <a:bodyPr/>
        <a:lstStyle/>
        <a:p>
          <a:endParaRPr lang="ru-RU"/>
        </a:p>
      </dgm:t>
    </dgm:pt>
    <dgm:pt modelId="{571237C1-B2E5-4C2B-A1E7-F9781C29ACB6}" type="pres">
      <dgm:prSet presAssocID="{714AAFA7-8293-472F-BB9D-7E39D81B1367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C5B2DB-BC19-40D5-964A-324262A68980}" type="pres">
      <dgm:prSet presAssocID="{F5EB37B8-8062-4F2C-A635-38D3C1BB824C}" presName="spacer" presStyleCnt="0"/>
      <dgm:spPr/>
    </dgm:pt>
    <dgm:pt modelId="{E408310F-ACF2-4DF7-A0A4-0D0540AED35A}" type="pres">
      <dgm:prSet presAssocID="{035ED3A0-D944-4CC6-9DF7-4CA0FF34DB89}" presName="comp" presStyleCnt="0"/>
      <dgm:spPr/>
    </dgm:pt>
    <dgm:pt modelId="{9CD26A1C-DA90-46C5-88C8-0B5781D0E19C}" type="pres">
      <dgm:prSet presAssocID="{035ED3A0-D944-4CC6-9DF7-4CA0FF34DB89}" presName="box" presStyleLbl="node1" presStyleIdx="4" presStyleCnt="5"/>
      <dgm:spPr/>
      <dgm:t>
        <a:bodyPr/>
        <a:lstStyle/>
        <a:p>
          <a:endParaRPr lang="ru-RU"/>
        </a:p>
      </dgm:t>
    </dgm:pt>
    <dgm:pt modelId="{CE8EA5F4-C520-473E-8A6F-AE76EAB88CAC}" type="pres">
      <dgm:prSet presAssocID="{035ED3A0-D944-4CC6-9DF7-4CA0FF34DB89}" presName="img" presStyleLbl="fgImgPlace1" presStyleIdx="4" presStyleCnt="5" custScaleX="100688" custScaleY="100381" custLinFactNeighborX="3078" custLinFactNeighborY="593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</dgm:spPr>
      <dgm:t>
        <a:bodyPr/>
        <a:lstStyle/>
        <a:p>
          <a:endParaRPr lang="ru-RU"/>
        </a:p>
      </dgm:t>
    </dgm:pt>
    <dgm:pt modelId="{5DD7B92D-0A9A-4009-800B-69B23BE5A3DD}" type="pres">
      <dgm:prSet presAssocID="{035ED3A0-D944-4CC6-9DF7-4CA0FF34DB89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51AAD3-C789-4A00-9D1C-F9025B8A6116}" srcId="{8C875F5B-CDCC-49E6-BA97-6B7F1DD841BD}" destId="{714AAFA7-8293-472F-BB9D-7E39D81B1367}" srcOrd="3" destOrd="0" parTransId="{C946C88A-00BC-4A4E-ACD0-BE82B5514E9E}" sibTransId="{F5EB37B8-8062-4F2C-A635-38D3C1BB824C}"/>
    <dgm:cxn modelId="{137DED58-F069-46F3-967D-6B0232641EF8}" type="presOf" srcId="{F9F236EE-AD9D-4285-8C29-AEF34665E0F8}" destId="{2CF28CF4-D721-42F6-B456-795B241F2130}" srcOrd="1" destOrd="0" presId="urn:microsoft.com/office/officeart/2005/8/layout/vList4#4"/>
    <dgm:cxn modelId="{06EEE67A-EAAF-4484-AFB7-FAAC64226419}" srcId="{8C875F5B-CDCC-49E6-BA97-6B7F1DD841BD}" destId="{7AF97C73-85C4-4E6A-AB34-08F765FF4D8A}" srcOrd="1" destOrd="0" parTransId="{806F395E-CF11-4869-B674-4D4EB311E181}" sibTransId="{2EB2B93A-9B86-4241-B298-811721CD5144}"/>
    <dgm:cxn modelId="{96E21860-762A-472C-A22F-503E5615DD61}" type="presOf" srcId="{8C875F5B-CDCC-49E6-BA97-6B7F1DD841BD}" destId="{DE00C33F-04EC-4327-B4DC-E428058868AC}" srcOrd="0" destOrd="0" presId="urn:microsoft.com/office/officeart/2005/8/layout/vList4#4"/>
    <dgm:cxn modelId="{F901C721-4B90-442C-9CAC-5B3FD2E89711}" type="presOf" srcId="{714AAFA7-8293-472F-BB9D-7E39D81B1367}" destId="{571237C1-B2E5-4C2B-A1E7-F9781C29ACB6}" srcOrd="1" destOrd="0" presId="urn:microsoft.com/office/officeart/2005/8/layout/vList4#4"/>
    <dgm:cxn modelId="{30482818-E68D-4667-9418-90A40C5B0904}" type="presOf" srcId="{035ED3A0-D944-4CC6-9DF7-4CA0FF34DB89}" destId="{9CD26A1C-DA90-46C5-88C8-0B5781D0E19C}" srcOrd="0" destOrd="0" presId="urn:microsoft.com/office/officeart/2005/8/layout/vList4#4"/>
    <dgm:cxn modelId="{5CDAB87F-9145-4AC8-977C-DF7711945A90}" type="presOf" srcId="{7AF97C73-85C4-4E6A-AB34-08F765FF4D8A}" destId="{394C8A5B-04F9-4492-9C0F-E69575310B79}" srcOrd="1" destOrd="0" presId="urn:microsoft.com/office/officeart/2005/8/layout/vList4#4"/>
    <dgm:cxn modelId="{B3D58105-AFDB-4BBB-8CF4-A4291E7E3B8D}" type="presOf" srcId="{7AF97C73-85C4-4E6A-AB34-08F765FF4D8A}" destId="{9054F402-2053-4DFE-9E16-A4647D8C6B2F}" srcOrd="0" destOrd="0" presId="urn:microsoft.com/office/officeart/2005/8/layout/vList4#4"/>
    <dgm:cxn modelId="{878927A5-E4C6-43E8-8884-BCDD6E7E1545}" type="presOf" srcId="{2F30491A-7CF2-476E-B696-0EB75BE53FC9}" destId="{AB0F4B7B-6EEF-41A9-BF01-E76D8240BD96}" srcOrd="0" destOrd="0" presId="urn:microsoft.com/office/officeart/2005/8/layout/vList4#4"/>
    <dgm:cxn modelId="{4EBE7987-F5BA-4D9A-AC88-569E02622432}" type="presOf" srcId="{035ED3A0-D944-4CC6-9DF7-4CA0FF34DB89}" destId="{5DD7B92D-0A9A-4009-800B-69B23BE5A3DD}" srcOrd="1" destOrd="0" presId="urn:microsoft.com/office/officeart/2005/8/layout/vList4#4"/>
    <dgm:cxn modelId="{D3A49877-6A34-407D-B70F-F7B8DE218F6E}" type="presOf" srcId="{F9F236EE-AD9D-4285-8C29-AEF34665E0F8}" destId="{0419348F-CB7F-441A-83B4-33BBBCB643FA}" srcOrd="0" destOrd="0" presId="urn:microsoft.com/office/officeart/2005/8/layout/vList4#4"/>
    <dgm:cxn modelId="{A9F138E6-D3A8-4F36-B58C-9990956CFF27}" type="presOf" srcId="{4BA7A104-6E9A-4FC0-97D1-A16DA4060AA9}" destId="{E2B2E4F4-7921-49B0-B1F5-78AB18BB5798}" srcOrd="0" destOrd="1" presId="urn:microsoft.com/office/officeart/2005/8/layout/vList4#4"/>
    <dgm:cxn modelId="{67303EE5-9BE3-4053-A6BE-DD2C1C717E0E}" srcId="{714AAFA7-8293-472F-BB9D-7E39D81B1367}" destId="{4BA7A104-6E9A-4FC0-97D1-A16DA4060AA9}" srcOrd="0" destOrd="0" parTransId="{E779B87D-DA1B-49E8-B5D5-0D4077CD5173}" sibTransId="{3267DC6F-22CC-4759-BB16-68ED659938AD}"/>
    <dgm:cxn modelId="{7B3CF91F-21C7-4108-A095-0371148483E4}" srcId="{8C875F5B-CDCC-49E6-BA97-6B7F1DD841BD}" destId="{2F30491A-7CF2-476E-B696-0EB75BE53FC9}" srcOrd="2" destOrd="0" parTransId="{2085D776-5E79-49C5-8119-A2F1C79463B1}" sibTransId="{E3B89F52-3127-4D5B-B546-E3F8FD2BBCA1}"/>
    <dgm:cxn modelId="{6278AF59-6CEE-4927-98B4-07897D18C323}" type="presOf" srcId="{4BA7A104-6E9A-4FC0-97D1-A16DA4060AA9}" destId="{571237C1-B2E5-4C2B-A1E7-F9781C29ACB6}" srcOrd="1" destOrd="1" presId="urn:microsoft.com/office/officeart/2005/8/layout/vList4#4"/>
    <dgm:cxn modelId="{D90A0D28-0C0C-4D50-9057-D422A7F00570}" srcId="{8C875F5B-CDCC-49E6-BA97-6B7F1DD841BD}" destId="{035ED3A0-D944-4CC6-9DF7-4CA0FF34DB89}" srcOrd="4" destOrd="0" parTransId="{7E7D8207-8FCA-4F4A-982A-09FD6EED3AC7}" sibTransId="{FE8697AC-B020-4EE3-BA4E-A1E98085A9D8}"/>
    <dgm:cxn modelId="{E168402E-29B0-4F4C-B49D-BB0F72B088A9}" type="presOf" srcId="{2F30491A-7CF2-476E-B696-0EB75BE53FC9}" destId="{9D3F2221-949D-43DA-8C34-8BB90EBD71A7}" srcOrd="1" destOrd="0" presId="urn:microsoft.com/office/officeart/2005/8/layout/vList4#4"/>
    <dgm:cxn modelId="{1C6095DE-0F81-4B68-93C2-009968ED6E13}" srcId="{8C875F5B-CDCC-49E6-BA97-6B7F1DD841BD}" destId="{F9F236EE-AD9D-4285-8C29-AEF34665E0F8}" srcOrd="0" destOrd="0" parTransId="{A758FAA8-4491-46B8-A9BD-4EFCF4179CE2}" sibTransId="{3A422A33-926C-42CE-B30A-C7702E4F8CA7}"/>
    <dgm:cxn modelId="{AF250309-8947-4682-9D15-866C54076DC0}" type="presOf" srcId="{714AAFA7-8293-472F-BB9D-7E39D81B1367}" destId="{E2B2E4F4-7921-49B0-B1F5-78AB18BB5798}" srcOrd="0" destOrd="0" presId="urn:microsoft.com/office/officeart/2005/8/layout/vList4#4"/>
    <dgm:cxn modelId="{DA7DD6A4-615C-49E0-ACD7-B6C1F0EE7368}" type="presParOf" srcId="{DE00C33F-04EC-4327-B4DC-E428058868AC}" destId="{E72C58B6-BF1F-4858-8C3E-007C8D278FBB}" srcOrd="0" destOrd="0" presId="urn:microsoft.com/office/officeart/2005/8/layout/vList4#4"/>
    <dgm:cxn modelId="{110A2C0E-6811-4E92-8A58-9CDD6CE1FE7B}" type="presParOf" srcId="{E72C58B6-BF1F-4858-8C3E-007C8D278FBB}" destId="{0419348F-CB7F-441A-83B4-33BBBCB643FA}" srcOrd="0" destOrd="0" presId="urn:microsoft.com/office/officeart/2005/8/layout/vList4#4"/>
    <dgm:cxn modelId="{A81B31DB-62BB-409B-B2B4-327F8A7A6771}" type="presParOf" srcId="{E72C58B6-BF1F-4858-8C3E-007C8D278FBB}" destId="{861FA729-9408-4E12-93D8-6439981832E9}" srcOrd="1" destOrd="0" presId="urn:microsoft.com/office/officeart/2005/8/layout/vList4#4"/>
    <dgm:cxn modelId="{2A597FA7-9031-45AA-9FBB-43981B1C3EA7}" type="presParOf" srcId="{E72C58B6-BF1F-4858-8C3E-007C8D278FBB}" destId="{2CF28CF4-D721-42F6-B456-795B241F2130}" srcOrd="2" destOrd="0" presId="urn:microsoft.com/office/officeart/2005/8/layout/vList4#4"/>
    <dgm:cxn modelId="{4F6CF159-BA42-4E2C-866A-DCC508558CE5}" type="presParOf" srcId="{DE00C33F-04EC-4327-B4DC-E428058868AC}" destId="{4C79634D-5B19-4A0A-8224-3B2AE13C5F04}" srcOrd="1" destOrd="0" presId="urn:microsoft.com/office/officeart/2005/8/layout/vList4#4"/>
    <dgm:cxn modelId="{EDBD6F6B-D65E-438C-8356-7F7B42A9D325}" type="presParOf" srcId="{DE00C33F-04EC-4327-B4DC-E428058868AC}" destId="{BAEF02C1-CBEB-431C-8AC4-35ADC1344FF5}" srcOrd="2" destOrd="0" presId="urn:microsoft.com/office/officeart/2005/8/layout/vList4#4"/>
    <dgm:cxn modelId="{3C559F28-885D-428A-96B5-69DAF10AA19C}" type="presParOf" srcId="{BAEF02C1-CBEB-431C-8AC4-35ADC1344FF5}" destId="{9054F402-2053-4DFE-9E16-A4647D8C6B2F}" srcOrd="0" destOrd="0" presId="urn:microsoft.com/office/officeart/2005/8/layout/vList4#4"/>
    <dgm:cxn modelId="{2E353C16-786E-4CC8-947C-E7135F5BD827}" type="presParOf" srcId="{BAEF02C1-CBEB-431C-8AC4-35ADC1344FF5}" destId="{09D0134A-BE15-4F81-956E-3A5F19CE443F}" srcOrd="1" destOrd="0" presId="urn:microsoft.com/office/officeart/2005/8/layout/vList4#4"/>
    <dgm:cxn modelId="{3F277179-9699-4C97-B19B-311F5FA65916}" type="presParOf" srcId="{BAEF02C1-CBEB-431C-8AC4-35ADC1344FF5}" destId="{394C8A5B-04F9-4492-9C0F-E69575310B79}" srcOrd="2" destOrd="0" presId="urn:microsoft.com/office/officeart/2005/8/layout/vList4#4"/>
    <dgm:cxn modelId="{E9F71A80-CF77-4FAF-BEBA-DE5D7BEB2C55}" type="presParOf" srcId="{DE00C33F-04EC-4327-B4DC-E428058868AC}" destId="{76F8EB79-4465-4FFB-9666-4159A0F3A25E}" srcOrd="3" destOrd="0" presId="urn:microsoft.com/office/officeart/2005/8/layout/vList4#4"/>
    <dgm:cxn modelId="{EC4BFA81-2B11-4B19-97A4-75ED8C185766}" type="presParOf" srcId="{DE00C33F-04EC-4327-B4DC-E428058868AC}" destId="{386766C9-6C15-41CB-8DA7-F7DD25426604}" srcOrd="4" destOrd="0" presId="urn:microsoft.com/office/officeart/2005/8/layout/vList4#4"/>
    <dgm:cxn modelId="{739014BA-AEB7-41CB-A945-C93B00C97AFF}" type="presParOf" srcId="{386766C9-6C15-41CB-8DA7-F7DD25426604}" destId="{AB0F4B7B-6EEF-41A9-BF01-E76D8240BD96}" srcOrd="0" destOrd="0" presId="urn:microsoft.com/office/officeart/2005/8/layout/vList4#4"/>
    <dgm:cxn modelId="{CB7A5BD6-736F-444A-AAA9-1BA92BD15829}" type="presParOf" srcId="{386766C9-6C15-41CB-8DA7-F7DD25426604}" destId="{EF741BD7-2480-42C0-AB57-1D2CAA07E305}" srcOrd="1" destOrd="0" presId="urn:microsoft.com/office/officeart/2005/8/layout/vList4#4"/>
    <dgm:cxn modelId="{DDDBC58A-994C-480E-9108-D13DF09A5B02}" type="presParOf" srcId="{386766C9-6C15-41CB-8DA7-F7DD25426604}" destId="{9D3F2221-949D-43DA-8C34-8BB90EBD71A7}" srcOrd="2" destOrd="0" presId="urn:microsoft.com/office/officeart/2005/8/layout/vList4#4"/>
    <dgm:cxn modelId="{B488C740-A673-41E7-9833-C66A0827C117}" type="presParOf" srcId="{DE00C33F-04EC-4327-B4DC-E428058868AC}" destId="{1EFC954A-C366-475E-B9E4-78BDFEFF961D}" srcOrd="5" destOrd="0" presId="urn:microsoft.com/office/officeart/2005/8/layout/vList4#4"/>
    <dgm:cxn modelId="{CCA874A9-394C-4406-A383-A82841B8B9BE}" type="presParOf" srcId="{DE00C33F-04EC-4327-B4DC-E428058868AC}" destId="{436BC6BC-EE26-42F8-8C54-1223040B182C}" srcOrd="6" destOrd="0" presId="urn:microsoft.com/office/officeart/2005/8/layout/vList4#4"/>
    <dgm:cxn modelId="{6433B841-05DC-436A-944F-26BD89C399DE}" type="presParOf" srcId="{436BC6BC-EE26-42F8-8C54-1223040B182C}" destId="{E2B2E4F4-7921-49B0-B1F5-78AB18BB5798}" srcOrd="0" destOrd="0" presId="urn:microsoft.com/office/officeart/2005/8/layout/vList4#4"/>
    <dgm:cxn modelId="{C667A5A3-03EA-430B-8E3E-CBD51275F7A6}" type="presParOf" srcId="{436BC6BC-EE26-42F8-8C54-1223040B182C}" destId="{4D61BCD2-3574-46FA-90F0-C88151E9C40A}" srcOrd="1" destOrd="0" presId="urn:microsoft.com/office/officeart/2005/8/layout/vList4#4"/>
    <dgm:cxn modelId="{F8DBCCBF-C3AF-4D4A-AD83-D16A78A93304}" type="presParOf" srcId="{436BC6BC-EE26-42F8-8C54-1223040B182C}" destId="{571237C1-B2E5-4C2B-A1E7-F9781C29ACB6}" srcOrd="2" destOrd="0" presId="urn:microsoft.com/office/officeart/2005/8/layout/vList4#4"/>
    <dgm:cxn modelId="{0445E699-2364-4296-808F-EC2FFD5D5477}" type="presParOf" srcId="{DE00C33F-04EC-4327-B4DC-E428058868AC}" destId="{61C5B2DB-BC19-40D5-964A-324262A68980}" srcOrd="7" destOrd="0" presId="urn:microsoft.com/office/officeart/2005/8/layout/vList4#4"/>
    <dgm:cxn modelId="{1D37120E-D4DE-47B7-9FDF-773C6C178A66}" type="presParOf" srcId="{DE00C33F-04EC-4327-B4DC-E428058868AC}" destId="{E408310F-ACF2-4DF7-A0A4-0D0540AED35A}" srcOrd="8" destOrd="0" presId="urn:microsoft.com/office/officeart/2005/8/layout/vList4#4"/>
    <dgm:cxn modelId="{62239354-CDB2-4BFE-BCF1-909B14B78B00}" type="presParOf" srcId="{E408310F-ACF2-4DF7-A0A4-0D0540AED35A}" destId="{9CD26A1C-DA90-46C5-88C8-0B5781D0E19C}" srcOrd="0" destOrd="0" presId="urn:microsoft.com/office/officeart/2005/8/layout/vList4#4"/>
    <dgm:cxn modelId="{A1355992-7307-4DDB-B665-2CBC025A6219}" type="presParOf" srcId="{E408310F-ACF2-4DF7-A0A4-0D0540AED35A}" destId="{CE8EA5F4-C520-473E-8A6F-AE76EAB88CAC}" srcOrd="1" destOrd="0" presId="urn:microsoft.com/office/officeart/2005/8/layout/vList4#4"/>
    <dgm:cxn modelId="{93E0CDE5-2B96-4023-AC70-7699DD632F96}" type="presParOf" srcId="{E408310F-ACF2-4DF7-A0A4-0D0540AED35A}" destId="{5DD7B92D-0A9A-4009-800B-69B23BE5A3DD}" srcOrd="2" destOrd="0" presId="urn:microsoft.com/office/officeart/2005/8/layout/vList4#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F87262-9E78-4488-9C9C-103BE326FB6A}" type="doc">
      <dgm:prSet loTypeId="urn:microsoft.com/office/officeart/2005/8/layout/vList2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44613A-C741-4DCA-BC2C-48F5166833D2}">
      <dgm:prSet phldrT="[Текст]" custT="1"/>
      <dgm:spPr/>
      <dgm:t>
        <a:bodyPr/>
        <a:lstStyle/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        </a:t>
          </a:r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сельскохозяйственных </a:t>
          </a:r>
        </a:p>
        <a:p>
          <a:pPr algn="ctr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                предприятий</a:t>
          </a:r>
          <a:endParaRPr lang="ru-RU" sz="2000" b="1" dirty="0"/>
        </a:p>
      </dgm:t>
    </dgm:pt>
    <dgm:pt modelId="{D0F00802-5E35-49AE-AF7F-A5012D9C430E}" type="parTrans" cxnId="{F7C67B7D-21CE-4610-8A34-23892FEBE79D}">
      <dgm:prSet/>
      <dgm:spPr/>
      <dgm:t>
        <a:bodyPr/>
        <a:lstStyle/>
        <a:p>
          <a:endParaRPr lang="ru-RU"/>
        </a:p>
      </dgm:t>
    </dgm:pt>
    <dgm:pt modelId="{AED34F3A-1A52-4C6B-ACFA-D03CCE942C83}" type="sibTrans" cxnId="{F7C67B7D-21CE-4610-8A34-23892FEBE79D}">
      <dgm:prSet/>
      <dgm:spPr/>
      <dgm:t>
        <a:bodyPr/>
        <a:lstStyle/>
        <a:p>
          <a:endParaRPr lang="ru-RU"/>
        </a:p>
      </dgm:t>
    </dgm:pt>
    <dgm:pt modelId="{3C57AD19-7A46-4EC7-A7C0-B006346E45A8}">
      <dgm:prSet phldrT="[Текст]" custT="1"/>
      <dgm:spPr/>
      <dgm:t>
        <a:bodyPr/>
        <a:lstStyle/>
        <a:p>
          <a:pPr algn="ctr"/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7000 </a:t>
          </a:r>
          <a:endParaRPr lang="ru-RU" sz="2400" b="1" dirty="0" smtClean="0"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личных хозяйств</a:t>
          </a:r>
          <a:endParaRPr lang="ru-RU" sz="2400" dirty="0"/>
        </a:p>
      </dgm:t>
    </dgm:pt>
    <dgm:pt modelId="{CEAF876C-E348-40F5-943E-843F7D9A2289}" type="parTrans" cxnId="{13DA2E0F-919D-486A-A8AB-71E779B321AB}">
      <dgm:prSet/>
      <dgm:spPr/>
      <dgm:t>
        <a:bodyPr/>
        <a:lstStyle/>
        <a:p>
          <a:endParaRPr lang="ru-RU"/>
        </a:p>
      </dgm:t>
    </dgm:pt>
    <dgm:pt modelId="{2C40E258-45F5-4099-82C7-3B6ED19A5D54}" type="sibTrans" cxnId="{13DA2E0F-919D-486A-A8AB-71E779B321AB}">
      <dgm:prSet/>
      <dgm:spPr/>
      <dgm:t>
        <a:bodyPr/>
        <a:lstStyle/>
        <a:p>
          <a:endParaRPr lang="ru-RU"/>
        </a:p>
      </dgm:t>
    </dgm:pt>
    <dgm:pt modelId="{2D7B211B-A032-46A5-AFD7-124F54EDABC3}">
      <dgm:prSet phldrT="[Текст]" custT="1"/>
      <dgm:spPr/>
      <dgm:t>
        <a:bodyPr/>
        <a:lstStyle/>
        <a:p>
          <a:pPr algn="ctr"/>
          <a:r>
            <a:rPr lang="ru-RU" sz="2400" dirty="0" smtClean="0"/>
            <a:t>  </a:t>
          </a:r>
        </a:p>
        <a:p>
          <a:pPr algn="ctr"/>
          <a:r>
            <a:rPr lang="ru-RU" sz="2000" b="1" dirty="0" smtClean="0"/>
            <a:t>66 </a:t>
          </a:r>
          <a:r>
            <a:rPr lang="ru-RU" sz="2000" b="1" dirty="0" smtClean="0"/>
            <a:t>крестьянско-фермерских хозяйств</a:t>
          </a:r>
        </a:p>
        <a:p>
          <a:pPr algn="l"/>
          <a:endParaRPr lang="ru-RU" sz="2400" dirty="0"/>
        </a:p>
      </dgm:t>
    </dgm:pt>
    <dgm:pt modelId="{B52E6602-5631-4C83-9BCA-2CB15B30C1B7}" type="sibTrans" cxnId="{2DA54B4F-995D-499A-8BCD-6887298A03C5}">
      <dgm:prSet/>
      <dgm:spPr/>
      <dgm:t>
        <a:bodyPr/>
        <a:lstStyle/>
        <a:p>
          <a:endParaRPr lang="ru-RU"/>
        </a:p>
      </dgm:t>
    </dgm:pt>
    <dgm:pt modelId="{419F0009-3501-4ADA-A147-E8C06ECF148F}" type="parTrans" cxnId="{2DA54B4F-995D-499A-8BCD-6887298A03C5}">
      <dgm:prSet/>
      <dgm:spPr/>
      <dgm:t>
        <a:bodyPr/>
        <a:lstStyle/>
        <a:p>
          <a:endParaRPr lang="ru-RU"/>
        </a:p>
      </dgm:t>
    </dgm:pt>
    <dgm:pt modelId="{2105E885-5C79-4D35-B56A-582D5A0FE47D}" type="pres">
      <dgm:prSet presAssocID="{EFF87262-9E78-4488-9C9C-103BE326FB6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3B115B-1163-4659-AAD0-B3772D3932A2}" type="pres">
      <dgm:prSet presAssocID="{E044613A-C741-4DCA-BC2C-48F5166833D2}" presName="parentText" presStyleLbl="node1" presStyleIdx="0" presStyleCnt="3" custLinFactY="5096" custLinFactNeighborX="-7518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814A7D-3B1A-4592-8547-8FD1FA5A2DF9}" type="pres">
      <dgm:prSet presAssocID="{AED34F3A-1A52-4C6B-ACFA-D03CCE942C83}" presName="spacer" presStyleCnt="0"/>
      <dgm:spPr/>
      <dgm:t>
        <a:bodyPr/>
        <a:lstStyle/>
        <a:p>
          <a:endParaRPr lang="ru-RU"/>
        </a:p>
      </dgm:t>
    </dgm:pt>
    <dgm:pt modelId="{0880244B-49E7-4C42-B192-E678E0B6DC27}" type="pres">
      <dgm:prSet presAssocID="{2D7B211B-A032-46A5-AFD7-124F54EDABC3}" presName="parentText" presStyleLbl="node1" presStyleIdx="1" presStyleCnt="3" custLinFactY="-1695" custLinFactNeighborX="39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C42D7B-2B12-4FA4-A483-08F57A9CD50D}" type="pres">
      <dgm:prSet presAssocID="{B52E6602-5631-4C83-9BCA-2CB15B30C1B7}" presName="spacer" presStyleCnt="0"/>
      <dgm:spPr/>
      <dgm:t>
        <a:bodyPr/>
        <a:lstStyle/>
        <a:p>
          <a:endParaRPr lang="ru-RU"/>
        </a:p>
      </dgm:t>
    </dgm:pt>
    <dgm:pt modelId="{D293B9FB-16FA-42D6-A556-A16073B8A0C4}" type="pres">
      <dgm:prSet presAssocID="{3C57AD19-7A46-4EC7-A7C0-B006346E45A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A54B4F-995D-499A-8BCD-6887298A03C5}" srcId="{EFF87262-9E78-4488-9C9C-103BE326FB6A}" destId="{2D7B211B-A032-46A5-AFD7-124F54EDABC3}" srcOrd="1" destOrd="0" parTransId="{419F0009-3501-4ADA-A147-E8C06ECF148F}" sibTransId="{B52E6602-5631-4C83-9BCA-2CB15B30C1B7}"/>
    <dgm:cxn modelId="{F7C67B7D-21CE-4610-8A34-23892FEBE79D}" srcId="{EFF87262-9E78-4488-9C9C-103BE326FB6A}" destId="{E044613A-C741-4DCA-BC2C-48F5166833D2}" srcOrd="0" destOrd="0" parTransId="{D0F00802-5E35-49AE-AF7F-A5012D9C430E}" sibTransId="{AED34F3A-1A52-4C6B-ACFA-D03CCE942C83}"/>
    <dgm:cxn modelId="{10810F4D-E9A6-4E52-A936-D54FAB40D86C}" type="presOf" srcId="{E044613A-C741-4DCA-BC2C-48F5166833D2}" destId="{373B115B-1163-4659-AAD0-B3772D3932A2}" srcOrd="0" destOrd="0" presId="urn:microsoft.com/office/officeart/2005/8/layout/vList2"/>
    <dgm:cxn modelId="{7DDD5EE3-69AB-4EBB-A822-A5408D152DBD}" type="presOf" srcId="{EFF87262-9E78-4488-9C9C-103BE326FB6A}" destId="{2105E885-5C79-4D35-B56A-582D5A0FE47D}" srcOrd="0" destOrd="0" presId="urn:microsoft.com/office/officeart/2005/8/layout/vList2"/>
    <dgm:cxn modelId="{1628AA02-BAFC-45FE-AFD2-F8C84E29D705}" type="presOf" srcId="{2D7B211B-A032-46A5-AFD7-124F54EDABC3}" destId="{0880244B-49E7-4C42-B192-E678E0B6DC27}" srcOrd="0" destOrd="0" presId="urn:microsoft.com/office/officeart/2005/8/layout/vList2"/>
    <dgm:cxn modelId="{13DA2E0F-919D-486A-A8AB-71E779B321AB}" srcId="{EFF87262-9E78-4488-9C9C-103BE326FB6A}" destId="{3C57AD19-7A46-4EC7-A7C0-B006346E45A8}" srcOrd="2" destOrd="0" parTransId="{CEAF876C-E348-40F5-943E-843F7D9A2289}" sibTransId="{2C40E258-45F5-4099-82C7-3B6ED19A5D54}"/>
    <dgm:cxn modelId="{4BFF3D2F-6A8A-4644-B442-3A8278EB9C88}" type="presOf" srcId="{3C57AD19-7A46-4EC7-A7C0-B006346E45A8}" destId="{D293B9FB-16FA-42D6-A556-A16073B8A0C4}" srcOrd="0" destOrd="0" presId="urn:microsoft.com/office/officeart/2005/8/layout/vList2"/>
    <dgm:cxn modelId="{D553EB6F-E73A-4EE4-97A9-C4C526D1F3AD}" type="presParOf" srcId="{2105E885-5C79-4D35-B56A-582D5A0FE47D}" destId="{373B115B-1163-4659-AAD0-B3772D3932A2}" srcOrd="0" destOrd="0" presId="urn:microsoft.com/office/officeart/2005/8/layout/vList2"/>
    <dgm:cxn modelId="{89829DC0-307D-4612-8782-9C1AA2CCDF28}" type="presParOf" srcId="{2105E885-5C79-4D35-B56A-582D5A0FE47D}" destId="{E1814A7D-3B1A-4592-8547-8FD1FA5A2DF9}" srcOrd="1" destOrd="0" presId="urn:microsoft.com/office/officeart/2005/8/layout/vList2"/>
    <dgm:cxn modelId="{5993BDDB-D10B-4293-8A2B-664BCABCEF07}" type="presParOf" srcId="{2105E885-5C79-4D35-B56A-582D5A0FE47D}" destId="{0880244B-49E7-4C42-B192-E678E0B6DC27}" srcOrd="2" destOrd="0" presId="urn:microsoft.com/office/officeart/2005/8/layout/vList2"/>
    <dgm:cxn modelId="{8AC83283-2E97-455E-8A35-01AF2F2A216B}" type="presParOf" srcId="{2105E885-5C79-4D35-B56A-582D5A0FE47D}" destId="{76C42D7B-2B12-4FA4-A483-08F57A9CD50D}" srcOrd="3" destOrd="0" presId="urn:microsoft.com/office/officeart/2005/8/layout/vList2"/>
    <dgm:cxn modelId="{9F46F885-17C5-4CFE-9B89-216339F0FC67}" type="presParOf" srcId="{2105E885-5C79-4D35-B56A-582D5A0FE47D}" destId="{D293B9FB-16FA-42D6-A556-A16073B8A0C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19348F-CB7F-441A-83B4-33BBBCB643FA}">
      <dsp:nvSpPr>
        <dsp:cNvPr id="0" name=""/>
        <dsp:cNvSpPr/>
      </dsp:nvSpPr>
      <dsp:spPr>
        <a:xfrm>
          <a:off x="0" y="0"/>
          <a:ext cx="7378004" cy="8395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Строительство </a:t>
          </a:r>
          <a:r>
            <a:rPr lang="ru-RU" sz="1800" b="1" i="1" kern="1200" dirty="0" smtClean="0"/>
            <a:t>производства по переработке твердых коммунальных отходов </a:t>
          </a:r>
          <a:r>
            <a:rPr lang="ru-RU" sz="1800" b="1" i="1" kern="1200" dirty="0" smtClean="0"/>
            <a:t>(</a:t>
          </a:r>
          <a:r>
            <a:rPr lang="ru-RU" sz="1800" b="1" i="1" kern="1200" dirty="0" smtClean="0"/>
            <a:t>ТКО</a:t>
          </a:r>
          <a:r>
            <a:rPr lang="ru-RU" sz="1800" b="1" i="1" kern="1200" dirty="0" smtClean="0"/>
            <a:t>)</a:t>
          </a:r>
          <a:endParaRPr lang="ru-RU" sz="1800" b="1" i="1" kern="1200" dirty="0"/>
        </a:p>
      </dsp:txBody>
      <dsp:txXfrm>
        <a:off x="1559552" y="0"/>
        <a:ext cx="5818452" cy="839519"/>
      </dsp:txXfrm>
    </dsp:sp>
    <dsp:sp modelId="{861FA729-9408-4E12-93D8-6439981832E9}">
      <dsp:nvSpPr>
        <dsp:cNvPr id="0" name=""/>
        <dsp:cNvSpPr/>
      </dsp:nvSpPr>
      <dsp:spPr>
        <a:xfrm>
          <a:off x="83951" y="83951"/>
          <a:ext cx="1475601" cy="67161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6000" b="-7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54F402-2053-4DFE-9E16-A4647D8C6B2F}">
      <dsp:nvSpPr>
        <dsp:cNvPr id="0" name=""/>
        <dsp:cNvSpPr/>
      </dsp:nvSpPr>
      <dsp:spPr>
        <a:xfrm>
          <a:off x="0" y="923470"/>
          <a:ext cx="7378004" cy="8395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latin typeface="+mn-lt"/>
              <a:cs typeface="Times New Roman" panose="02020603050405020304" pitchFamily="18" charset="0"/>
            </a:rPr>
            <a:t>Размещение рыночного комплекса </a:t>
          </a:r>
          <a:endParaRPr lang="ru-RU" sz="1800" b="1" i="1" kern="1200" dirty="0">
            <a:latin typeface="+mn-lt"/>
            <a:cs typeface="Times New Roman" panose="02020603050405020304" pitchFamily="18" charset="0"/>
          </a:endParaRPr>
        </a:p>
      </dsp:txBody>
      <dsp:txXfrm>
        <a:off x="1559552" y="923470"/>
        <a:ext cx="5818452" cy="839519"/>
      </dsp:txXfrm>
    </dsp:sp>
    <dsp:sp modelId="{09D0134A-BE15-4F81-956E-3A5F19CE443F}">
      <dsp:nvSpPr>
        <dsp:cNvPr id="0" name=""/>
        <dsp:cNvSpPr/>
      </dsp:nvSpPr>
      <dsp:spPr>
        <a:xfrm>
          <a:off x="83951" y="1007422"/>
          <a:ext cx="1475601" cy="67161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0F4B7B-6EEF-41A9-BF01-E76D8240BD96}">
      <dsp:nvSpPr>
        <dsp:cNvPr id="0" name=""/>
        <dsp:cNvSpPr/>
      </dsp:nvSpPr>
      <dsp:spPr>
        <a:xfrm>
          <a:off x="0" y="1846941"/>
          <a:ext cx="7378004" cy="8395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/>
            <a:t>Производственная база </a:t>
          </a:r>
          <a:r>
            <a:rPr lang="ru-RU" sz="1800" b="1" i="1" kern="1200" dirty="0" err="1" smtClean="0"/>
            <a:t>пос.Пристанционный</a:t>
          </a:r>
          <a:endParaRPr lang="ru-RU" sz="1800" i="1" kern="1200" dirty="0"/>
        </a:p>
      </dsp:txBody>
      <dsp:txXfrm>
        <a:off x="1559552" y="1846941"/>
        <a:ext cx="5818452" cy="839519"/>
      </dsp:txXfrm>
    </dsp:sp>
    <dsp:sp modelId="{EF741BD7-2480-42C0-AB57-1D2CAA07E305}">
      <dsp:nvSpPr>
        <dsp:cNvPr id="0" name=""/>
        <dsp:cNvSpPr/>
      </dsp:nvSpPr>
      <dsp:spPr>
        <a:xfrm>
          <a:off x="83951" y="1930893"/>
          <a:ext cx="1475601" cy="67161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B2E4F4-7921-49B0-B1F5-78AB18BB5798}">
      <dsp:nvSpPr>
        <dsp:cNvPr id="0" name=""/>
        <dsp:cNvSpPr/>
      </dsp:nvSpPr>
      <dsp:spPr>
        <a:xfrm>
          <a:off x="0" y="2770412"/>
          <a:ext cx="7378004" cy="8395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b="1" i="1" kern="1200" dirty="0" smtClean="0"/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/>
            <a:t> </a:t>
          </a:r>
          <a:r>
            <a:rPr lang="ru-RU" sz="1800" b="1" i="1" kern="1200" dirty="0" smtClean="0"/>
            <a:t>Производственная база </a:t>
          </a:r>
          <a:r>
            <a:rPr lang="ru-RU" sz="1800" b="1" i="1" kern="1200" dirty="0" err="1" smtClean="0"/>
            <a:t>с.Тоцкое</a:t>
          </a:r>
          <a:r>
            <a:rPr lang="ru-RU" sz="1800" b="1" i="1" kern="1200" dirty="0" smtClean="0"/>
            <a:t> </a:t>
          </a:r>
          <a:endParaRPr lang="ru-RU" sz="1800" b="1" i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b="1" i="1" kern="1200" dirty="0"/>
        </a:p>
      </dsp:txBody>
      <dsp:txXfrm>
        <a:off x="1559552" y="2770412"/>
        <a:ext cx="5818452" cy="839519"/>
      </dsp:txXfrm>
    </dsp:sp>
    <dsp:sp modelId="{4D61BCD2-3574-46FA-90F0-C88151E9C40A}">
      <dsp:nvSpPr>
        <dsp:cNvPr id="0" name=""/>
        <dsp:cNvSpPr/>
      </dsp:nvSpPr>
      <dsp:spPr>
        <a:xfrm>
          <a:off x="83951" y="2854364"/>
          <a:ext cx="1475601" cy="67161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8000" b="-48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D26A1C-DA90-46C5-88C8-0B5781D0E19C}">
      <dsp:nvSpPr>
        <dsp:cNvPr id="0" name=""/>
        <dsp:cNvSpPr/>
      </dsp:nvSpPr>
      <dsp:spPr>
        <a:xfrm>
          <a:off x="0" y="3693883"/>
          <a:ext cx="7378004" cy="8395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latin typeface="+mn-lt"/>
              <a:cs typeface="Times New Roman" panose="02020603050405020304" pitchFamily="18" charset="0"/>
            </a:rPr>
            <a:t> </a:t>
          </a:r>
          <a:r>
            <a:rPr lang="ru-RU" sz="1800" b="1" i="1" kern="1200" dirty="0" smtClean="0">
              <a:latin typeface="+mn-lt"/>
              <a:cs typeface="Times New Roman" panose="02020603050405020304" pitchFamily="18" charset="0"/>
            </a:rPr>
            <a:t>Строительство АЗС</a:t>
          </a:r>
          <a:endParaRPr lang="ru-RU" sz="1800" kern="1200" dirty="0">
            <a:latin typeface="+mn-lt"/>
          </a:endParaRPr>
        </a:p>
      </dsp:txBody>
      <dsp:txXfrm>
        <a:off x="1559552" y="3693883"/>
        <a:ext cx="5818452" cy="839519"/>
      </dsp:txXfrm>
    </dsp:sp>
    <dsp:sp modelId="{CE8EA5F4-C520-473E-8A6F-AE76EAB88CAC}">
      <dsp:nvSpPr>
        <dsp:cNvPr id="0" name=""/>
        <dsp:cNvSpPr/>
      </dsp:nvSpPr>
      <dsp:spPr>
        <a:xfrm>
          <a:off x="124294" y="3816423"/>
          <a:ext cx="1485753" cy="67417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3B115B-1163-4659-AAD0-B3772D3932A2}">
      <dsp:nvSpPr>
        <dsp:cNvPr id="0" name=""/>
        <dsp:cNvSpPr/>
      </dsp:nvSpPr>
      <dsp:spPr>
        <a:xfrm>
          <a:off x="0" y="57581"/>
          <a:ext cx="3969006" cy="8795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        </a:t>
          </a: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20</a:t>
          </a: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сельскохозяйственных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                 предприятий</a:t>
          </a:r>
          <a:endParaRPr lang="ru-RU" sz="2000" b="1" kern="1200" dirty="0"/>
        </a:p>
      </dsp:txBody>
      <dsp:txXfrm>
        <a:off x="42938" y="100519"/>
        <a:ext cx="3883130" cy="793717"/>
      </dsp:txXfrm>
    </dsp:sp>
    <dsp:sp modelId="{0880244B-49E7-4C42-B192-E678E0B6DC27}">
      <dsp:nvSpPr>
        <dsp:cNvPr id="0" name=""/>
        <dsp:cNvSpPr/>
      </dsp:nvSpPr>
      <dsp:spPr>
        <a:xfrm>
          <a:off x="0" y="865446"/>
          <a:ext cx="3969006" cy="8795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 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66 </a:t>
          </a:r>
          <a:r>
            <a:rPr lang="ru-RU" sz="2000" b="1" kern="1200" dirty="0" smtClean="0"/>
            <a:t>крестьянско-фермерских хозяйств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>
        <a:off x="42938" y="908384"/>
        <a:ext cx="3883130" cy="793717"/>
      </dsp:txXfrm>
    </dsp:sp>
    <dsp:sp modelId="{D293B9FB-16FA-42D6-A556-A16073B8A0C4}">
      <dsp:nvSpPr>
        <dsp:cNvPr id="0" name=""/>
        <dsp:cNvSpPr/>
      </dsp:nvSpPr>
      <dsp:spPr>
        <a:xfrm>
          <a:off x="0" y="1783940"/>
          <a:ext cx="3969006" cy="8795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7000 </a:t>
          </a:r>
          <a:endParaRPr lang="ru-RU" sz="2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личных хозяйств</a:t>
          </a:r>
          <a:endParaRPr lang="ru-RU" sz="2400" kern="1200" dirty="0"/>
        </a:p>
      </dsp:txBody>
      <dsp:txXfrm>
        <a:off x="42938" y="1826878"/>
        <a:ext cx="3883130" cy="7937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717E4-F6E2-4C29-9ED1-F75342471DA7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362C5-C7C9-4E06-B71B-CFF94201B9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704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E260F-40CC-4204-8CAC-A907BE5FC9DB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A5DEB-460B-4AFD-A30D-3E33927DED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600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540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37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17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898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457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462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747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078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38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39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74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D7434-B37D-44E0-B371-BEC35B9FB976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2F7A24-EA36-4937-A8FE-5E545B52B3F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6412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5E7C2-33CF-42A0-B1A6-D19BC8BD2475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9B479-15C5-43A9-BD72-7B15C82F60D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4756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8FCD4-ACAD-4DB9-99A0-D9EA789C926C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A8D37-775E-4829-94D5-801C15C13BC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5590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4C1C2-0092-48A6-84F6-18ECAE1B0A98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E5C23E-7AC7-47FB-9002-25160A0C9A2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3143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F69EA-5AEA-454D-BEC7-26529DE09AEE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E985A5-8358-44E3-A305-95156E9B4A2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6460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7D950-CFB7-47FC-A3C9-5E9FF5841C4E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558BF0-BF1B-48EB-A1D1-16EC28054E6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130899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C0321-B533-4969-BAF1-5F73A3464A3B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AACAD9-6AB3-47A3-8FEF-40A2EEEA314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1437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EBE4C-F190-4925-A072-C0239F4F7A1F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41EE9-5375-401C-9223-E5EC64C2E36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59931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700E6-FE2E-4DDF-BAB4-92AE465DCCE0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F2D3B-185B-45B7-AE43-64FC7B0B178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12545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0E7B9-F31C-47D9-AE9D-343F51CD0B04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77042C-7658-4D37-8EA7-F46CC55316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514709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8C039-B6F6-4BC0-B2B3-829A915E3C21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22F1E-A574-457F-97D3-2785071ED5D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75481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0772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8591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5068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3135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4163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504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7950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2521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1623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6626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8367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F88FD-B4E9-42F6-83CE-CA32213862CA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DD598-AFB6-450B-9755-2C94AB3DCC6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02044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BFCB4-BD66-4F2F-B13F-7D6C49B3E93F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E257E-82C1-4B79-821D-E50B884694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22961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77EFC-DBAF-4B59-A2FA-972DD48A1B85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BACEEC-3EEE-4020-9AF6-6D8DE34B104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49004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871EE-8240-4C53-B2B2-39E770FDA87A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A7A95-492E-42C7-940F-C48B1E355F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50923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1B05-A87C-4DD0-8054-20366875A264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D731A2-1003-46B9-BA5F-9B332EF03FD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18356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73534-1ED7-4C33-8CB9-FC4CA0C28481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CC0857-7A89-4451-BCB2-53E997358F8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8041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215A6-F17A-46DE-8447-52C11FB46B55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6730F6-B147-4132-89F8-5C0DA4A3749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07268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4E9AE-49A7-494B-9A81-78BFAB4D2699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9A6FB-6CFF-4801-B342-59F057DC5B5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64135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ED221-ECE3-4A73-B0C1-F061F586DF28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2CE1A7-E5DF-4E74-983A-E5AE7AA477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66092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7B6A3-030D-4816-9B8C-2693ECAF07C2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FAD126-7A15-48AB-9B38-FB0F66B1E4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39968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7CDC7-9335-4084-A5A8-1D355EFF12A7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111AA-A8FC-42FD-9DF7-59771BFB77C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43688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2187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7513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5159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0976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2419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115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6507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6979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068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0650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7916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EFA0E-B5E5-421B-BCDE-FE16215F72F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033601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60FF3-A57D-4953-BB67-6F5A245DB5E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5523784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AB7C45-A397-46D7-9E5C-A62F7E661BD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988445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D1A954-45AC-45CA-B1C6-69B852AAF2F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017800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18EB1F-BEBE-484A-85F9-5B92ECD86C3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513726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CD6BCD-A39C-40B3-880A-5E0E48DD1FB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1251580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88DB7F-912C-4CDA-B183-D38F636F7C4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20074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BC7D41-C501-4E1A-8895-8F01EB5F157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406509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1C01A9-81CA-4D99-96B2-EB5A2AF70FA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353981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94327-ED07-4258-B605-0E69BE9B314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954012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06FF00-F318-462D-A1CB-FDCA7FDC70A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76730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69"/>
          <p:cNvSpPr>
            <a:spLocks noChangeArrowheads="1"/>
          </p:cNvSpPr>
          <p:nvPr/>
        </p:nvSpPr>
        <p:spPr bwMode="hidden">
          <a:xfrm>
            <a:off x="1828800" y="5835650"/>
            <a:ext cx="5867400" cy="782638"/>
          </a:xfrm>
          <a:prstGeom prst="rect">
            <a:avLst/>
          </a:prstGeom>
          <a:gradFill rotWithShape="1">
            <a:gsLst>
              <a:gs pos="0">
                <a:srgbClr val="000000">
                  <a:alpha val="39999"/>
                </a:srgbClr>
              </a:gs>
              <a:gs pos="100000">
                <a:srgbClr val="000000">
                  <a:gamma/>
                  <a:shade val="0"/>
                  <a:invGamma/>
                  <a:alpha val="0"/>
                </a:srgbClr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r">
              <a:defRPr/>
            </a:pPr>
            <a:endParaRPr lang="ru-RU">
              <a:latin typeface="Arial" charset="0"/>
            </a:endParaRPr>
          </a:p>
        </p:txBody>
      </p:sp>
      <p:pic>
        <p:nvPicPr>
          <p:cNvPr id="6" name="Picture 268" descr="Pictur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51163"/>
            <a:ext cx="9167813" cy="368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05"/>
          <p:cNvSpPr txBox="1">
            <a:spLocks noChangeArrowheads="1"/>
          </p:cNvSpPr>
          <p:nvPr/>
        </p:nvSpPr>
        <p:spPr bwMode="gray">
          <a:xfrm>
            <a:off x="4265613" y="6156325"/>
            <a:ext cx="1303337" cy="4270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ru-RU" sz="2200" b="0">
                <a:latin typeface="Arial Black" pitchFamily="34" charset="0"/>
              </a:rPr>
              <a:t>L/O/G/O</a:t>
            </a:r>
          </a:p>
        </p:txBody>
      </p:sp>
      <p:pic>
        <p:nvPicPr>
          <p:cNvPr id="8" name="Picture 3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800" y="3581400"/>
            <a:ext cx="12954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31"/>
          <p:cNvSpPr>
            <a:spLocks noChangeArrowheads="1"/>
          </p:cNvSpPr>
          <p:nvPr/>
        </p:nvSpPr>
        <p:spPr bwMode="hidden">
          <a:xfrm>
            <a:off x="76200" y="2667000"/>
            <a:ext cx="7315200" cy="762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r">
              <a:defRPr/>
            </a:pPr>
            <a:endParaRPr lang="ru-RU">
              <a:latin typeface="Arial" charset="0"/>
            </a:endParaRPr>
          </a:p>
        </p:txBody>
      </p:sp>
      <p:pic>
        <p:nvPicPr>
          <p:cNvPr id="10" name="Picture 333" descr="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13" y="1093788"/>
            <a:ext cx="1009650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304800" y="1295400"/>
            <a:ext cx="6324600" cy="1371600"/>
          </a:xfrm>
        </p:spPr>
        <p:txBody>
          <a:bodyPr/>
          <a:lstStyle>
            <a:lvl1pPr>
              <a:defRPr sz="5000" i="1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04800" y="2743200"/>
            <a:ext cx="6400800" cy="3810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2362200" y="6477000"/>
            <a:ext cx="14478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1"/>
          </p:nvPr>
        </p:nvSpPr>
        <p:spPr bwMode="gray">
          <a:xfrm>
            <a:off x="7391400" y="6477000"/>
            <a:ext cx="1600200" cy="24447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 bwMode="gray">
          <a:xfrm>
            <a:off x="5638800" y="6477000"/>
            <a:ext cx="1524000" cy="244475"/>
          </a:xfrm>
        </p:spPr>
        <p:txBody>
          <a:bodyPr/>
          <a:lstStyle>
            <a:lvl1pPr algn="ctr">
              <a:defRPr/>
            </a:lvl1pPr>
          </a:lstStyle>
          <a:p>
            <a:fld id="{E07EFA0E-B5E5-421B-BCDE-FE16215F72FC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0465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66512E-7 C 0.13386 0.06591 0.26407 0.2352 0.26754 0.23219 C 0.27101 0.22919 0.35157 -0.05365 0.40677 -0.0555 C 0.46198 -0.05735 0.51059 0.06383 0.5165 0.06591 C 0.52223 0.06776 0.57257 -0.22664 0.6382 -0.22456 C 0.70382 -0.22248 0.74723 -0.07354 0.75434 -0.06938 C 0.76198 -0.06522 0.81424 -0.3994 0.88629 -0.395 C 0.95834 -0.39061 0.99427 -0.21947 0.99896 -0.22155 C 1.12448 -0.38645 1.20261 -0.42923 1.25608 -0.48381 " pathEditMode="relative" rAng="0" ptsTypes="sssssssfs">
                                      <p:cBhvr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79500" y="-124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2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7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D60FF3-A57D-4953-BB67-6F5A245DB5E7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21578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AB7C45-A397-46D7-9E5C-A62F7E661BD8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6718190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D1A954-45AC-45CA-B1C6-69B852AAF2FC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641913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18EB1F-BEBE-484A-85F9-5B92ECD86C38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155631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CD6BCD-A39C-40B3-880A-5E0E48DD1FBF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719297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88DB7F-912C-4CDA-B183-D38F636F7C4A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912367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BC7D41-C501-4E1A-8895-8F01EB5F157D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171853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1C01A9-81CA-4D99-96B2-EB5A2AF70FA8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1274588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94327-ED07-4258-B605-0E69BE9B3146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173123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0338"/>
            <a:ext cx="2057400" cy="61642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338"/>
            <a:ext cx="6019800" cy="61642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06FF00-F318-462D-A1CB-FDCA7FDC70A0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0486698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7848600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3860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9F9AF6-420D-4BCB-AE8A-CFAE94F96DDE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4008001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7848600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9F9AF6-420D-4BCB-AE8A-CFAE94F96DDE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877894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7848600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9F9AF6-420D-4BCB-AE8A-CFAE94F96DDE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577296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7848600" cy="1066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pPr lvl="0"/>
            <a:r>
              <a:rPr lang="ru-RU" noProof="0" smtClean="0"/>
              <a:t>Вставка рисунка SmartArt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9F9AF6-420D-4BCB-AE8A-CFAE94F96DDE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183308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5D7434-B37D-44E0-B371-BEC35B9FB976}" type="datetimeFigureOut">
              <a:rPr lang="ru-RU" smtClean="0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F7A24-EA36-4937-A8FE-5E545B52B3FC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D5E7C2-33CF-42A0-B1A6-D19BC8BD2475}" type="datetimeFigureOut">
              <a:rPr lang="ru-RU" smtClean="0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479-15C5-43A9-BD72-7B15C82F60D1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8FCD4-ACAD-4DB9-99A0-D9EA789C926C}" type="datetimeFigureOut">
              <a:rPr lang="ru-RU" smtClean="0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A8D37-775E-4829-94D5-801C15C13BC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24C1C2-0092-48A6-84F6-18ECAE1B0A98}" type="datetimeFigureOut">
              <a:rPr lang="ru-RU" smtClean="0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5C23E-7AC7-47FB-9002-25160A0C9A23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0F69EA-5AEA-454D-BEC7-26529DE09AEE}" type="datetimeFigureOut">
              <a:rPr lang="ru-RU" smtClean="0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985A5-8358-44E3-A305-95156E9B4A28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D7D950-CFB7-47FC-A3C9-5E9FF5841C4E}" type="datetimeFigureOut">
              <a:rPr lang="ru-RU" smtClean="0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58BF0-BF1B-48EB-A1D1-16EC28054E6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3C0321-B533-4969-BAF1-5F73A3464A3B}" type="datetimeFigureOut">
              <a:rPr lang="ru-RU" smtClean="0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ACAD9-6AB3-47A3-8FEF-40A2EEEA314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1EBE4C-F190-4925-A072-C0239F4F7A1F}" type="datetimeFigureOut">
              <a:rPr lang="ru-RU" smtClean="0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41EE9-5375-401C-9223-E5EC64C2E36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F700E6-FE2E-4DDF-BAB4-92AE465DCCE0}" type="datetimeFigureOut">
              <a:rPr lang="ru-RU" smtClean="0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F2D3B-185B-45B7-AE43-64FC7B0B1783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90E7B9-F31C-47D9-AE9D-343F51CD0B04}" type="datetimeFigureOut">
              <a:rPr lang="ru-RU" smtClean="0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042C-7658-4D37-8EA7-F46CC553164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B8C039-B6F6-4BC0-B2B3-829A915E3C21}" type="datetimeFigureOut">
              <a:rPr lang="ru-RU" smtClean="0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22F1E-A574-457F-97D3-2785071ED5D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6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6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8.jpeg"/><Relationship Id="rId2" Type="http://schemas.openxmlformats.org/officeDocument/2006/relationships/slideLayout" Target="../slideLayouts/slideLayout68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1" name="Рисунок 7" descr="3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1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233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9FBA618-3E71-40CE-A9F3-93AF148AC1AE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BD8F809-B4AF-4BEA-879A-41A4B485056E}" type="slidenum">
              <a:rPr lang="ru-RU" altLang="ru-RU"/>
              <a:pPr/>
              <a:t>‹#›</a:t>
            </a:fld>
            <a:endParaRPr lang="ru-RU" altLang="ru-RU"/>
          </a:p>
        </p:txBody>
      </p:sp>
      <p:pic>
        <p:nvPicPr>
          <p:cNvPr id="2055" name="Рисунок 7" descr="4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1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652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31" name="Рисунок 11" descr="19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512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D38E902-FFD6-4757-A1DE-556F523E386D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0FB6F76-1999-4FD5-ABEA-6E0370E0F8B3}" type="slidenum">
              <a:rPr lang="ru-RU" altLang="ru-RU"/>
              <a:pPr/>
              <a:t>‹#›</a:t>
            </a:fld>
            <a:endParaRPr lang="ru-RU" altLang="ru-RU"/>
          </a:p>
        </p:txBody>
      </p:sp>
      <p:pic>
        <p:nvPicPr>
          <p:cNvPr id="2055" name="Рисунок 11" descr="20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088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2" descr="C:\Users\yangkang\Desktop\TO-卡瓦\首界面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ru-RU" smtClean="0"/>
              <a:t>单击此处编辑母版标题样式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ru-RU" smtClean="0"/>
              <a:t>单击此处编辑母版文本样式</a:t>
            </a:r>
          </a:p>
          <a:p>
            <a:pPr lvl="1"/>
            <a:r>
              <a:rPr lang="zh-CN" altLang="ru-RU" smtClean="0"/>
              <a:t>第二级</a:t>
            </a:r>
          </a:p>
          <a:p>
            <a:pPr lvl="2"/>
            <a:r>
              <a:rPr lang="zh-CN" altLang="ru-RU" smtClean="0"/>
              <a:t>第三级</a:t>
            </a:r>
          </a:p>
          <a:p>
            <a:pPr lvl="3"/>
            <a:r>
              <a:rPr lang="zh-CN" altLang="ru-RU" smtClean="0"/>
              <a:t>第四级</a:t>
            </a:r>
          </a:p>
          <a:p>
            <a:pPr lvl="4"/>
            <a:r>
              <a:rPr lang="zh-CN" altLang="ru-RU" smtClean="0"/>
              <a:t>第五级</a:t>
            </a:r>
          </a:p>
        </p:txBody>
      </p:sp>
      <p:sp>
        <p:nvSpPr>
          <p:cNvPr id="205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Calibri" pitchFamily="34" charset="0"/>
              </a:defRPr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205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205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52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ru-RU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ru-RU" smtClean="0"/>
              <a:t>单击此处编辑母版文本样式</a:t>
            </a:r>
          </a:p>
          <a:p>
            <a:pPr lvl="1"/>
            <a:r>
              <a:rPr lang="zh-CN" altLang="ru-RU" smtClean="0"/>
              <a:t>第二级</a:t>
            </a:r>
          </a:p>
          <a:p>
            <a:pPr lvl="2"/>
            <a:r>
              <a:rPr lang="zh-CN" altLang="ru-RU" smtClean="0"/>
              <a:t>第三级</a:t>
            </a:r>
          </a:p>
          <a:p>
            <a:pPr lvl="3"/>
            <a:r>
              <a:rPr lang="zh-CN" altLang="ru-RU" smtClean="0"/>
              <a:t>第四级</a:t>
            </a:r>
          </a:p>
          <a:p>
            <a:pPr lvl="4"/>
            <a:r>
              <a:rPr lang="zh-CN" altLang="ru-RU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79F9AF6-420D-4BCB-AE8A-CFAE94F96DDE}" type="slidenum">
              <a:rPr lang="en-US" altLang="ru-RU"/>
              <a:pPr/>
              <a:t>‹#›</a:t>
            </a:fld>
            <a:endParaRPr lang="en-US" alt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26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59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6" descr="1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457200" y="14478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457200" y="6477000"/>
            <a:ext cx="2133600" cy="244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FFFFFF"/>
                </a:solidFill>
                <a:latin typeface="Arial" charset="0"/>
              </a:defRPr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3124200" y="6477000"/>
            <a:ext cx="2895600" cy="244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FFFFFF"/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6553200" y="6477000"/>
            <a:ext cx="2133600" cy="244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black">
          <a:xfrm>
            <a:off x="-25400" y="1062038"/>
            <a:ext cx="7313613" cy="73025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r">
              <a:defRPr/>
            </a:pPr>
            <a:endParaRPr lang="ru-RU">
              <a:latin typeface="Arial" charset="0"/>
            </a:endParaRPr>
          </a:p>
        </p:txBody>
      </p:sp>
      <p:sp>
        <p:nvSpPr>
          <p:cNvPr id="205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60338"/>
            <a:ext cx="7848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</p:spTree>
    <p:extLst>
      <p:ext uri="{BB962C8B-B14F-4D97-AF65-F5344CB8AC3E}">
        <p14:creationId xmlns:p14="http://schemas.microsoft.com/office/powerpoint/2010/main" val="16517166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1" grpId="0" animBg="1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FFFFFF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FFFFFF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3.png"/><Relationship Id="rId7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38.png"/><Relationship Id="rId11" Type="http://schemas.openxmlformats.org/officeDocument/2006/relationships/image" Target="../media/image13.png"/><Relationship Id="rId5" Type="http://schemas.openxmlformats.org/officeDocument/2006/relationships/image" Target="../media/image37.png"/><Relationship Id="rId10" Type="http://schemas.openxmlformats.org/officeDocument/2006/relationships/image" Target="../media/image14.png"/><Relationship Id="rId4" Type="http://schemas.openxmlformats.org/officeDocument/2006/relationships/image" Target="../media/image36.emf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berry.ru/USN" TargetMode="External"/><Relationship Id="rId7" Type="http://schemas.openxmlformats.org/officeDocument/2006/relationships/image" Target="../media/image13.png"/><Relationship Id="rId2" Type="http://schemas.openxmlformats.org/officeDocument/2006/relationships/hyperlink" Target="https://www.regberry.ru/ENVD" TargetMode="External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14.png"/><Relationship Id="rId5" Type="http://schemas.openxmlformats.org/officeDocument/2006/relationships/hyperlink" Target="https://www.regberry.ru/ESHN" TargetMode="External"/><Relationship Id="rId4" Type="http://schemas.openxmlformats.org/officeDocument/2006/relationships/hyperlink" Target="https://www.regberry.ru/nalogooblozhenie/patentnaya-sistema-nalogooblozheniy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5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1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14.png"/><Relationship Id="rId4" Type="http://schemas.openxmlformats.org/officeDocument/2006/relationships/image" Target="../media/image72.jpeg"/><Relationship Id="rId9" Type="http://schemas.microsoft.com/office/2007/relationships/diagramDrawing" Target="../diagrams/drawing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7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7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005" y="1572717"/>
            <a:ext cx="8928993" cy="3019897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Бюджет</a:t>
            </a: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для</a:t>
            </a: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предпринимателей</a:t>
            </a:r>
            <a:endParaRPr lang="ru-RU" sz="6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63688" y="708621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endParaRPr lang="ru-RU" b="1" i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Georgia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1" y="87654"/>
            <a:ext cx="1144262" cy="1297758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4283968" y="5877272"/>
            <a:ext cx="1028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2019</a:t>
            </a:r>
            <a:r>
              <a:rPr lang="ru-RU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endParaRPr lang="ru-RU" b="1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9700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27" y="87654"/>
            <a:ext cx="1098427" cy="129614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87623" y="503007"/>
            <a:ext cx="66247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Муниципальное образование Тоцкий район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         Оренбургской области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9672" y="1149338"/>
            <a:ext cx="5832648" cy="0"/>
          </a:xfrm>
          <a:prstGeom prst="line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339752" y="1268760"/>
            <a:ext cx="4536504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14583" y="2276872"/>
            <a:ext cx="0" cy="374441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8892480" y="1844824"/>
            <a:ext cx="0" cy="374441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23528" y="2132856"/>
            <a:ext cx="0" cy="295232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9036496" y="2276872"/>
            <a:ext cx="0" cy="295232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49897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654" y="240798"/>
            <a:ext cx="6643722" cy="1143000"/>
          </a:xfrm>
        </p:spPr>
        <p:txBody>
          <a:bodyPr/>
          <a:lstStyle/>
          <a:p>
            <a:pPr marL="0" indent="0">
              <a:buNone/>
            </a:pPr>
            <a:r>
              <a:rPr lang="ru-RU" sz="4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Информация о районе </a:t>
            </a:r>
            <a:br>
              <a:rPr lang="ru-RU" sz="4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7788" y="266071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Площадь территории  –  3113 кв. км</a:t>
            </a:r>
            <a:endParaRPr lang="ru-RU" sz="1000" dirty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Численность населения –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31278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человек</a:t>
            </a:r>
            <a:endParaRPr lang="ru-RU" sz="1000" dirty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Количество населенных пунктов – 52</a:t>
            </a:r>
            <a:endParaRPr lang="ru-RU" sz="1000" dirty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Сельских поселений     - 18</a:t>
            </a:r>
          </a:p>
        </p:txBody>
      </p:sp>
      <p:pic>
        <p:nvPicPr>
          <p:cNvPr id="5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27" y="87654"/>
            <a:ext cx="1098427" cy="1296144"/>
          </a:xfrm>
          <a:prstGeom prst="rect">
            <a:avLst/>
          </a:prstGeom>
          <a:noFill/>
        </p:spPr>
      </p:pic>
      <p:pic>
        <p:nvPicPr>
          <p:cNvPr id="6" name="Picture 2" descr="C:\Users\user\Desktop\презентация доклада\Герб для документов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209920"/>
            <a:ext cx="926914" cy="105161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328391" y="1628800"/>
            <a:ext cx="619268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ГЛАВА МУНИЦИПАЛЬНОГО ОБРАЗОВАНИЯ</a:t>
            </a:r>
          </a:p>
          <a:p>
            <a:endParaRPr lang="ru-RU" sz="1000" dirty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КОВЕШНИКОВ  ВЛАДИМИР  ГЕННАДЬЕВИЧ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564904"/>
            <a:ext cx="3456384" cy="4005064"/>
          </a:xfrm>
          <a:prstGeom prst="rect">
            <a:avLst/>
          </a:prstGeom>
        </p:spPr>
      </p:pic>
      <p:pic>
        <p:nvPicPr>
          <p:cNvPr id="10" name="Picture 2" descr="https://oren.ru/wp-content/uploads/2016/08/x_aa1cacf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977680"/>
            <a:ext cx="4392488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240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1628800"/>
            <a:ext cx="5328592" cy="504056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sz="1350" dirty="0">
                <a:effectLst/>
              </a:rPr>
              <a:t/>
            </a:r>
            <a:br>
              <a:rPr lang="ru-RU" sz="1350" dirty="0">
                <a:effectLst/>
              </a:rPr>
            </a:br>
            <a:r>
              <a:rPr lang="ru-RU" sz="1400" i="1" dirty="0">
                <a:solidFill>
                  <a:srgbClr val="0070C0"/>
                </a:solidFill>
                <a:effectLst/>
              </a:rPr>
              <a:t>Важнейший стратегический приоритет деятельности  муниципального образования является обеспечение устойчивого экономического роста и комфортных условий проживания для населения, ориентированный на стабилизацию социально-экономической ситуации, реализацию Стратегии социально-экономического развития Тоцкого района муниципальных программ, выполнение задач, определенных администрацией района и обращениями граждан.</a:t>
            </a:r>
            <a:br>
              <a:rPr lang="ru-RU" sz="1400" i="1" dirty="0">
                <a:solidFill>
                  <a:srgbClr val="0070C0"/>
                </a:solidFill>
                <a:effectLst/>
              </a:rPr>
            </a:br>
            <a:r>
              <a:rPr lang="ru-RU" sz="1400" i="1" dirty="0" smtClean="0">
                <a:solidFill>
                  <a:srgbClr val="0070C0"/>
                </a:solidFill>
                <a:effectLst/>
              </a:rPr>
              <a:t>Важное </a:t>
            </a:r>
            <a:r>
              <a:rPr lang="ru-RU" sz="1400" i="1" dirty="0">
                <a:solidFill>
                  <a:srgbClr val="0070C0"/>
                </a:solidFill>
                <a:effectLst/>
              </a:rPr>
              <a:t>значение в социально-экономическом развитии Тоцкого района играет агропромышленный комплекс. Сельское хозяйство муниципалитета представляют </a:t>
            </a:r>
            <a:r>
              <a:rPr lang="ru-RU" sz="1400" i="1" dirty="0" smtClean="0">
                <a:solidFill>
                  <a:srgbClr val="0070C0"/>
                </a:solidFill>
                <a:effectLst/>
              </a:rPr>
              <a:t>86</a:t>
            </a:r>
            <a:r>
              <a:rPr lang="ru-RU" sz="1400" i="1" dirty="0" smtClean="0">
                <a:solidFill>
                  <a:srgbClr val="0070C0"/>
                </a:solidFill>
                <a:effectLst/>
              </a:rPr>
              <a:t> </a:t>
            </a:r>
            <a:r>
              <a:rPr lang="ru-RU" sz="1400" i="1" dirty="0">
                <a:solidFill>
                  <a:srgbClr val="0070C0"/>
                </a:solidFill>
                <a:effectLst/>
              </a:rPr>
              <a:t>хозяйства, в том числе </a:t>
            </a:r>
            <a:r>
              <a:rPr lang="ru-RU" sz="1400" i="1" dirty="0" smtClean="0">
                <a:solidFill>
                  <a:srgbClr val="0070C0"/>
                </a:solidFill>
                <a:effectLst/>
              </a:rPr>
              <a:t>20 </a:t>
            </a:r>
            <a:r>
              <a:rPr lang="ru-RU" sz="1400" i="1" dirty="0">
                <a:solidFill>
                  <a:srgbClr val="0070C0"/>
                </a:solidFill>
                <a:effectLst/>
              </a:rPr>
              <a:t>– юридических лиц и </a:t>
            </a:r>
            <a:r>
              <a:rPr lang="ru-RU" sz="1400" i="1" dirty="0" smtClean="0">
                <a:solidFill>
                  <a:srgbClr val="0070C0"/>
                </a:solidFill>
                <a:effectLst/>
              </a:rPr>
              <a:t>около </a:t>
            </a:r>
            <a:r>
              <a:rPr lang="ru-RU" sz="1400" i="1" dirty="0">
                <a:solidFill>
                  <a:srgbClr val="0070C0"/>
                </a:solidFill>
                <a:effectLst/>
              </a:rPr>
              <a:t>7000 личных подсобных хозяйств. </a:t>
            </a:r>
            <a:br>
              <a:rPr lang="ru-RU" sz="1400" i="1" dirty="0">
                <a:solidFill>
                  <a:srgbClr val="0070C0"/>
                </a:solidFill>
                <a:effectLst/>
              </a:rPr>
            </a:br>
            <a:r>
              <a:rPr lang="ru-RU" sz="1400" i="1" dirty="0">
                <a:solidFill>
                  <a:srgbClr val="0070C0"/>
                </a:solidFill>
                <a:effectLst/>
              </a:rPr>
              <a:t>Объем производства продукции сельского хозяйства всеми </a:t>
            </a:r>
            <a:r>
              <a:rPr lang="ru-RU" sz="1400" i="1" dirty="0" smtClean="0">
                <a:solidFill>
                  <a:srgbClr val="0070C0"/>
                </a:solidFill>
                <a:effectLst/>
              </a:rPr>
              <a:t>категориями хозяйств </a:t>
            </a:r>
            <a:r>
              <a:rPr lang="ru-RU" sz="1400" i="1" dirty="0">
                <a:solidFill>
                  <a:srgbClr val="0070C0"/>
                </a:solidFill>
                <a:effectLst/>
              </a:rPr>
              <a:t>на 01.01.2019 года составил 1 </a:t>
            </a:r>
            <a:r>
              <a:rPr lang="ru-RU" sz="1400" i="1" dirty="0" err="1">
                <a:solidFill>
                  <a:srgbClr val="0070C0"/>
                </a:solidFill>
                <a:effectLst/>
              </a:rPr>
              <a:t>млр</a:t>
            </a:r>
            <a:r>
              <a:rPr lang="ru-RU" sz="1400" i="1" dirty="0">
                <a:solidFill>
                  <a:srgbClr val="0070C0"/>
                </a:solidFill>
                <a:effectLst/>
              </a:rPr>
              <a:t>. 349 млн.  руб.</a:t>
            </a:r>
            <a:br>
              <a:rPr lang="ru-RU" sz="1400" i="1" dirty="0">
                <a:solidFill>
                  <a:srgbClr val="0070C0"/>
                </a:solidFill>
                <a:effectLst/>
              </a:rPr>
            </a:br>
            <a:r>
              <a:rPr lang="ru-RU" sz="1400" i="1" dirty="0" smtClean="0">
                <a:solidFill>
                  <a:srgbClr val="0070C0"/>
                </a:solidFill>
                <a:effectLst/>
              </a:rPr>
              <a:t> </a:t>
            </a:r>
            <a:r>
              <a:rPr lang="ru-RU" sz="1400" i="1" dirty="0">
                <a:solidFill>
                  <a:srgbClr val="0070C0"/>
                </a:solidFill>
                <a:effectLst/>
              </a:rPr>
              <a:t>Демографическая ситуация в 2018 году характеризовалась естественной прибылью </a:t>
            </a:r>
            <a:r>
              <a:rPr lang="ru-RU" sz="1400" i="1" dirty="0" smtClean="0">
                <a:solidFill>
                  <a:srgbClr val="0070C0"/>
                </a:solidFill>
                <a:effectLst/>
              </a:rPr>
              <a:t>населения. Но за счет миграционного оттока в целом по району наблюдается снижение численности населения. </a:t>
            </a:r>
            <a:br>
              <a:rPr lang="ru-RU" sz="1400" i="1" dirty="0" smtClean="0">
                <a:solidFill>
                  <a:srgbClr val="0070C0"/>
                </a:solidFill>
                <a:effectLst/>
              </a:rPr>
            </a:br>
            <a:endParaRPr lang="ru-RU" sz="1400" i="1" dirty="0">
              <a:solidFill>
                <a:srgbClr val="0070C0"/>
              </a:solidFill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27" y="87654"/>
            <a:ext cx="1098427" cy="129614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1" y="87654"/>
            <a:ext cx="1144262" cy="1297758"/>
          </a:xfrm>
          <a:prstGeom prst="rect">
            <a:avLst/>
          </a:prstGeom>
          <a:noFill/>
        </p:spPr>
      </p:pic>
      <p:pic>
        <p:nvPicPr>
          <p:cNvPr id="1028" name="Picture 4" descr="C:\Users\Пользователь\Pictures\20150929-Администрация\ФОТО2013\DSCF23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34" y="1383798"/>
            <a:ext cx="2701589" cy="175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news.agrofy.com.ar/sites/default/files/cebada-cosech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41" y="3161364"/>
            <a:ext cx="2701589" cy="165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zaksob.ru/foto/23250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41" y="4815198"/>
            <a:ext cx="2701589" cy="182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933978" y="126959"/>
            <a:ext cx="532421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ko-KR" sz="40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맑은 고딕" pitchFamily="50" charset="-127"/>
                <a:cs typeface="Times New Roman" pitchFamily="18" charset="0"/>
              </a:rPr>
              <a:t>Экономическое</a:t>
            </a:r>
            <a:br>
              <a:rPr lang="ru-RU" altLang="ko-KR" sz="40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맑은 고딕" pitchFamily="50" charset="-127"/>
                <a:cs typeface="Times New Roman" pitchFamily="18" charset="0"/>
              </a:rPr>
            </a:br>
            <a:r>
              <a:rPr lang="ru-RU" altLang="ko-KR" sz="40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맑은 고딕" pitchFamily="50" charset="-127"/>
                <a:cs typeface="Times New Roman" pitchFamily="18" charset="0"/>
              </a:rPr>
              <a:t> </a:t>
            </a:r>
            <a:r>
              <a:rPr lang="ru-RU" altLang="ko-KR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맑은 고딕" pitchFamily="50" charset="-127"/>
                <a:cs typeface="Times New Roman" pitchFamily="18" charset="0"/>
              </a:rPr>
              <a:t>развитие </a:t>
            </a:r>
            <a:r>
              <a:rPr lang="ru-RU" altLang="ko-KR" sz="40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맑은 고딕" pitchFamily="50" charset="-127"/>
                <a:cs typeface="Times New Roman" pitchFamily="18" charset="0"/>
              </a:rPr>
              <a:t>района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14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700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214" y="138482"/>
            <a:ext cx="892406" cy="105303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360404" y="2358121"/>
            <a:ext cx="28308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</a:rPr>
              <a:t> 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82475" y="1412777"/>
            <a:ext cx="3007232" cy="2160240"/>
          </a:xfrm>
          <a:prstGeom prst="wedgeRoundRectCallout">
            <a:avLst>
              <a:gd name="adj1" fmla="val 81295"/>
              <a:gd name="adj2" fmla="val 26581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Объем промышленного производства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90,2 млн.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руб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Скругленная прямоугольная выноска 20"/>
          <p:cNvSpPr/>
          <p:nvPr/>
        </p:nvSpPr>
        <p:spPr>
          <a:xfrm>
            <a:off x="6002928" y="4474668"/>
            <a:ext cx="2994798" cy="2115133"/>
          </a:xfrm>
          <a:prstGeom prst="wedgeRoundRectCallout">
            <a:avLst>
              <a:gd name="adj1" fmla="val -72797"/>
              <a:gd name="adj2" fmla="val -10221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Объем производства пищевых продуктов</a:t>
            </a: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39,1 млн.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руб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3866796"/>
            <a:ext cx="3985875" cy="26585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6" name="Picture 2" descr="C:\Users\user\Desktop\прогноз\DSC02568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105" y="138482"/>
            <a:ext cx="4558701" cy="343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422" y="4385003"/>
            <a:ext cx="2610535" cy="17412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734" y="2152812"/>
            <a:ext cx="2569722" cy="17139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9237" y="121115"/>
            <a:ext cx="864747" cy="98074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403648" y="288323"/>
            <a:ext cx="5976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Основные </a:t>
            </a:r>
            <a:br>
              <a:rPr lang="ru-RU" sz="2400" b="1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экономические показатели</a:t>
            </a:r>
            <a:endParaRPr lang="ru-RU" sz="2400" b="1" cap="all" dirty="0">
              <a:ln w="0"/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319698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99391"/>
            <a:ext cx="7776864" cy="1296144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экономические показатели</a:t>
            </a:r>
            <a:r>
              <a:rPr lang="ru-RU" sz="4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4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323528" y="1772816"/>
            <a:ext cx="4176464" cy="1689368"/>
          </a:xfrm>
          <a:prstGeom prst="wedgeRoundRectCallout">
            <a:avLst>
              <a:gd name="adj1" fmla="val 80743"/>
              <a:gd name="adj2" fmla="val -6899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45720" indent="0" algn="ctr"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Оборот розничной торговли  </a:t>
            </a:r>
            <a:r>
              <a:rPr lang="ru-RU" sz="2800" b="1" dirty="0" smtClean="0">
                <a:solidFill>
                  <a:srgbClr val="0070C0"/>
                </a:solidFill>
              </a:rPr>
              <a:t>1,3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400" dirty="0" smtClean="0">
                <a:solidFill>
                  <a:srgbClr val="0070C0"/>
                </a:solidFill>
              </a:rPr>
              <a:t>млн. </a:t>
            </a:r>
            <a:r>
              <a:rPr lang="ru-RU" sz="2400" dirty="0" err="1" smtClean="0">
                <a:solidFill>
                  <a:srgbClr val="0070C0"/>
                </a:solidFill>
              </a:rPr>
              <a:t>руб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395536" y="4293097"/>
            <a:ext cx="4104456" cy="1881382"/>
          </a:xfrm>
          <a:prstGeom prst="wedgeRoundRectCallout">
            <a:avLst>
              <a:gd name="adj1" fmla="val 81298"/>
              <a:gd name="adj2" fmla="val 32529"/>
              <a:gd name="adj3" fmla="val 16667"/>
            </a:avLst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Оборот общественного питания </a:t>
            </a:r>
            <a:r>
              <a:rPr lang="ru-RU" sz="2800" b="1" dirty="0" smtClean="0">
                <a:solidFill>
                  <a:srgbClr val="0070C0"/>
                </a:solidFill>
              </a:rPr>
              <a:t>35,7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</a:rPr>
              <a:t>млн.руб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840" y="4065211"/>
            <a:ext cx="3443338" cy="23371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840" y="1196752"/>
            <a:ext cx="3382252" cy="24460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058" y="48824"/>
            <a:ext cx="892406" cy="1053039"/>
          </a:xfrm>
          <a:prstGeom prst="rect">
            <a:avLst/>
          </a:prstGeom>
          <a:noFill/>
        </p:spPr>
      </p:pic>
      <p:pic>
        <p:nvPicPr>
          <p:cNvPr id="11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19237" y="121115"/>
            <a:ext cx="864747" cy="9807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901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4219" y="155147"/>
            <a:ext cx="864747" cy="980748"/>
          </a:xfrm>
          <a:prstGeom prst="rect">
            <a:avLst/>
          </a:prstGeom>
          <a:noFill/>
        </p:spPr>
      </p:pic>
      <p:pic>
        <p:nvPicPr>
          <p:cNvPr id="29700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214" y="138482"/>
            <a:ext cx="892406" cy="1053039"/>
          </a:xfrm>
          <a:prstGeom prst="rect">
            <a:avLst/>
          </a:prstGeom>
          <a:noFill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070396"/>
            <a:ext cx="8899454" cy="3667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39551" y="1870067"/>
            <a:ext cx="76746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Объем инвестиций за 2018 год  составил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28,8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млн.руб</a:t>
            </a:r>
            <a:r>
              <a:rPr lang="ru-RU" sz="3600" b="1" dirty="0" smtClean="0">
                <a:solidFill>
                  <a:schemeClr val="bg1"/>
                </a:solidFill>
                <a:latin typeface="Georgia" pitchFamily="18" charset="0"/>
              </a:rPr>
              <a:t>.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03220" y="442497"/>
            <a:ext cx="610802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 smtClean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Основные </a:t>
            </a:r>
            <a:br>
              <a:rPr lang="ru-RU" sz="2400" b="1" cap="all" spc="0" dirty="0" smtClean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cap="all" spc="0" dirty="0" smtClean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экономические показатели</a:t>
            </a:r>
            <a:endParaRPr lang="ru-RU" sz="2400" b="1" cap="all" spc="0" dirty="0">
              <a:ln/>
              <a:solidFill>
                <a:schemeClr val="accent1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25170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7806" y="260648"/>
            <a:ext cx="6671969" cy="864096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solidFill>
                  <a:srgbClr val="0070C0"/>
                </a:solidFill>
                <a:latin typeface="Georgia" pitchFamily="18" charset="0"/>
              </a:rPr>
              <a:t>Малый  и   средний  бизнес</a:t>
            </a:r>
            <a:br>
              <a:rPr lang="ru-RU" sz="3200" dirty="0">
                <a:solidFill>
                  <a:srgbClr val="0070C0"/>
                </a:solidFill>
                <a:latin typeface="Georgia" pitchFamily="18" charset="0"/>
              </a:rPr>
            </a:b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0" y="102590"/>
            <a:ext cx="1098427" cy="129614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8258" y="261598"/>
            <a:ext cx="928238" cy="1052756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49" y="4958343"/>
            <a:ext cx="2123728" cy="16023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113" y="4952639"/>
            <a:ext cx="2246371" cy="16847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80" y="4934882"/>
            <a:ext cx="2473899" cy="1649266"/>
          </a:xfrm>
          <a:prstGeom prst="rect">
            <a:avLst/>
          </a:prstGeom>
        </p:spPr>
      </p:pic>
      <p:sp>
        <p:nvSpPr>
          <p:cNvPr id="11" name="Блок-схема: альтернативный процесс 10"/>
          <p:cNvSpPr/>
          <p:nvPr/>
        </p:nvSpPr>
        <p:spPr>
          <a:xfrm>
            <a:off x="2581403" y="1428826"/>
            <a:ext cx="3816424" cy="1296145"/>
          </a:xfrm>
          <a:prstGeom prst="flowChartAlternateProcess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543 субъектов малого и среднего предпринимательства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sz="quarter" idx="13"/>
          </p:nvPr>
        </p:nvSpPr>
        <p:spPr>
          <a:xfrm>
            <a:off x="6107433" y="3582837"/>
            <a:ext cx="3025813" cy="1296144"/>
          </a:xfrm>
          <a:prstGeom prst="flowChartAlternateProcess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45720" indent="0"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483 индивидуальных предпринимателя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0" y="3505827"/>
            <a:ext cx="2915816" cy="1224136"/>
          </a:xfrm>
          <a:prstGeom prst="flowChartAlternateProcess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60 малых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и 1 среднее  предприятия </a:t>
            </a:r>
          </a:p>
        </p:txBody>
      </p:sp>
      <p:sp>
        <p:nvSpPr>
          <p:cNvPr id="15" name="Тройная стрелка влево/вправо/вверх 14"/>
          <p:cNvSpPr/>
          <p:nvPr/>
        </p:nvSpPr>
        <p:spPr>
          <a:xfrm>
            <a:off x="3264240" y="3428999"/>
            <a:ext cx="2478118" cy="1189613"/>
          </a:xfrm>
          <a:prstGeom prst="leftRightUp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https://ip-spravka.ru/wp-content/uploads/2018/03/ip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544" y="1686874"/>
            <a:ext cx="2194833" cy="207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wendia.com/wp-content/uploads/2015/07/3d-small-people-mechanism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6369" y="2264812"/>
            <a:ext cx="1591992" cy="12410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214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974160" cy="1143000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solidFill>
                  <a:srgbClr val="0070C0"/>
                </a:solidFill>
              </a:rPr>
              <a:t>Малый  и   средний  бизнес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962" y="137142"/>
            <a:ext cx="899592" cy="1068718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8258" y="261598"/>
            <a:ext cx="928238" cy="1052756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84784"/>
            <a:ext cx="8568952" cy="53732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2" descr="Международный форум «Оренбуржье – сердце Евразии»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650" y="1314354"/>
            <a:ext cx="4204846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99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60648"/>
            <a:ext cx="5472608" cy="129614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Что такое бюджет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860032" y="2750698"/>
            <a:ext cx="4127497" cy="1800200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это выплачиваемые из бюджета денежные средства (социальные выплаты населению, содержание муниципальных учреждений (образование, ЖКХ, культура и другие) капитальное строительство и другие</a:t>
            </a:r>
          </a:p>
          <a:p>
            <a:pPr marL="45720" indent="0">
              <a:buNone/>
            </a:pPr>
            <a:endParaRPr lang="ru-RU" sz="1800" dirty="0">
              <a:solidFill>
                <a:srgbClr val="0070C0"/>
              </a:solidFill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0" y="102590"/>
            <a:ext cx="1098427" cy="129614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386851" y="1768066"/>
            <a:ext cx="4409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– это план доходов и расходов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9380" y="2780928"/>
            <a:ext cx="41349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поступающие в бюджет денежные средства (налоги юридических и физических лиц, административные платежи и сборы, безвозмездные поступления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7669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rc 3"/>
          <p:cNvSpPr>
            <a:spLocks/>
          </p:cNvSpPr>
          <p:nvPr/>
        </p:nvSpPr>
        <p:spPr bwMode="black">
          <a:xfrm rot="692470">
            <a:off x="3800475" y="2397125"/>
            <a:ext cx="1382713" cy="1074738"/>
          </a:xfrm>
          <a:custGeom>
            <a:avLst/>
            <a:gdLst>
              <a:gd name="T0" fmla="*/ 0 w 12831"/>
              <a:gd name="T1" fmla="*/ 110371522 h 21600"/>
              <a:gd name="T2" fmla="*/ 2147483647 w 12831"/>
              <a:gd name="T3" fmla="*/ 130325718 h 21600"/>
              <a:gd name="T4" fmla="*/ 2147483647 w 12831"/>
              <a:gd name="T5" fmla="*/ 2147483647 h 21600"/>
              <a:gd name="T6" fmla="*/ 0 60000 65536"/>
              <a:gd name="T7" fmla="*/ 0 60000 65536"/>
              <a:gd name="T8" fmla="*/ 0 60000 65536"/>
              <a:gd name="T9" fmla="*/ 0 w 12831"/>
              <a:gd name="T10" fmla="*/ 0 h 21600"/>
              <a:gd name="T11" fmla="*/ 12831 w 1283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831" h="21600" fill="none" extrusionOk="0">
                <a:moveTo>
                  <a:pt x="-1" y="895"/>
                </a:moveTo>
                <a:cubicBezTo>
                  <a:pt x="1997" y="301"/>
                  <a:pt x="4070" y="-1"/>
                  <a:pt x="6155" y="0"/>
                </a:cubicBezTo>
                <a:cubicBezTo>
                  <a:pt x="8422" y="0"/>
                  <a:pt x="10675" y="356"/>
                  <a:pt x="12831" y="1057"/>
                </a:cubicBezTo>
              </a:path>
              <a:path w="12831" h="21600" stroke="0" extrusionOk="0">
                <a:moveTo>
                  <a:pt x="-1" y="895"/>
                </a:moveTo>
                <a:cubicBezTo>
                  <a:pt x="1997" y="301"/>
                  <a:pt x="4070" y="-1"/>
                  <a:pt x="6155" y="0"/>
                </a:cubicBezTo>
                <a:cubicBezTo>
                  <a:pt x="8422" y="0"/>
                  <a:pt x="10675" y="356"/>
                  <a:pt x="12831" y="1057"/>
                </a:cubicBezTo>
                <a:lnTo>
                  <a:pt x="6155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243" name="Group 4"/>
          <p:cNvGrpSpPr>
            <a:grpSpLocks/>
          </p:cNvGrpSpPr>
          <p:nvPr/>
        </p:nvGrpSpPr>
        <p:grpSpPr bwMode="auto">
          <a:xfrm>
            <a:off x="2667000" y="5715000"/>
            <a:ext cx="3581400" cy="914400"/>
            <a:chOff x="2309" y="1872"/>
            <a:chExt cx="1915" cy="749"/>
          </a:xfrm>
        </p:grpSpPr>
        <p:pic>
          <p:nvPicPr>
            <p:cNvPr id="10294" name="Picture 5" descr="shadow_1_m"/>
            <p:cNvPicPr>
              <a:picLocks noChangeAspect="1" noChangeArrowheads="1"/>
            </p:cNvPicPr>
            <p:nvPr/>
          </p:nvPicPr>
          <p:blipFill>
            <a:blip r:embed="rId2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309" y="2352"/>
              <a:ext cx="1915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295" name="Group 6"/>
            <p:cNvGrpSpPr>
              <a:grpSpLocks/>
            </p:cNvGrpSpPr>
            <p:nvPr/>
          </p:nvGrpSpPr>
          <p:grpSpPr bwMode="auto">
            <a:xfrm>
              <a:off x="2310" y="1872"/>
              <a:ext cx="1901" cy="645"/>
              <a:chOff x="2310" y="1872"/>
              <a:chExt cx="1901" cy="645"/>
            </a:xfrm>
          </p:grpSpPr>
          <p:sp>
            <p:nvSpPr>
              <p:cNvPr id="10296" name="Oval 7"/>
              <p:cNvSpPr>
                <a:spLocks noChangeArrowheads="1"/>
              </p:cNvSpPr>
              <p:nvPr/>
            </p:nvSpPr>
            <p:spPr bwMode="gray">
              <a:xfrm>
                <a:off x="2316" y="1872"/>
                <a:ext cx="1895" cy="645"/>
              </a:xfrm>
              <a:prstGeom prst="ellipse">
                <a:avLst/>
              </a:prstGeom>
              <a:gradFill rotWithShape="1">
                <a:gsLst>
                  <a:gs pos="0">
                    <a:srgbClr val="7A7A7A"/>
                  </a:gs>
                  <a:gs pos="50000">
                    <a:srgbClr val="C0C0C0"/>
                  </a:gs>
                  <a:gs pos="100000">
                    <a:srgbClr val="7A7A7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/>
                <a:endParaRPr lang="ru-RU" altLang="ru-RU"/>
              </a:p>
            </p:txBody>
          </p:sp>
          <p:sp>
            <p:nvSpPr>
              <p:cNvPr id="10297" name="Oval 8"/>
              <p:cNvSpPr>
                <a:spLocks noChangeArrowheads="1"/>
              </p:cNvSpPr>
              <p:nvPr/>
            </p:nvSpPr>
            <p:spPr bwMode="gray">
              <a:xfrm>
                <a:off x="2310" y="1872"/>
                <a:ext cx="1901" cy="555"/>
              </a:xfrm>
              <a:prstGeom prst="ellipse">
                <a:avLst/>
              </a:prstGeom>
              <a:gradFill rotWithShape="1">
                <a:gsLst>
                  <a:gs pos="0">
                    <a:srgbClr val="C0C0C0"/>
                  </a:gs>
                  <a:gs pos="100000">
                    <a:srgbClr val="EAEAEA"/>
                  </a:gs>
                </a:gsLst>
                <a:lin ang="5400000" scaled="1"/>
              </a:gradFill>
              <a:ln w="9525" algn="ctr">
                <a:solidFill>
                  <a:srgbClr val="FFFFFF">
                    <a:alpha val="50195"/>
                  </a:srgbClr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/>
                <a:endParaRPr lang="ru-RU" altLang="ru-RU"/>
              </a:p>
            </p:txBody>
          </p:sp>
        </p:grpSp>
      </p:grpSp>
      <p:sp>
        <p:nvSpPr>
          <p:cNvPr id="44041" name="Freeform 9"/>
          <p:cNvSpPr>
            <a:spLocks/>
          </p:cNvSpPr>
          <p:nvPr/>
        </p:nvSpPr>
        <p:spPr bwMode="gray">
          <a:xfrm>
            <a:off x="3509484" y="1225550"/>
            <a:ext cx="2200275" cy="4800600"/>
          </a:xfrm>
          <a:custGeom>
            <a:avLst/>
            <a:gdLst>
              <a:gd name="T0" fmla="*/ 682 w 1416"/>
              <a:gd name="T1" fmla="*/ 350 h 3094"/>
              <a:gd name="T2" fmla="*/ 720 w 1416"/>
              <a:gd name="T3" fmla="*/ 242 h 3094"/>
              <a:gd name="T4" fmla="*/ 660 w 1416"/>
              <a:gd name="T5" fmla="*/ 39 h 3094"/>
              <a:gd name="T6" fmla="*/ 409 w 1416"/>
              <a:gd name="T7" fmla="*/ 118 h 3094"/>
              <a:gd name="T8" fmla="*/ 330 w 1416"/>
              <a:gd name="T9" fmla="*/ 348 h 3094"/>
              <a:gd name="T10" fmla="*/ 319 w 1416"/>
              <a:gd name="T11" fmla="*/ 450 h 3094"/>
              <a:gd name="T12" fmla="*/ 42 w 1416"/>
              <a:gd name="T13" fmla="*/ 826 h 3094"/>
              <a:gd name="T14" fmla="*/ 126 w 1416"/>
              <a:gd name="T15" fmla="*/ 994 h 3094"/>
              <a:gd name="T16" fmla="*/ 397 w 1416"/>
              <a:gd name="T17" fmla="*/ 1105 h 3094"/>
              <a:gd name="T18" fmla="*/ 126 w 1416"/>
              <a:gd name="T19" fmla="*/ 879 h 3094"/>
              <a:gd name="T20" fmla="*/ 348 w 1416"/>
              <a:gd name="T21" fmla="*/ 655 h 3094"/>
              <a:gd name="T22" fmla="*/ 480 w 1416"/>
              <a:gd name="T23" fmla="*/ 957 h 3094"/>
              <a:gd name="T24" fmla="*/ 336 w 1416"/>
              <a:gd name="T25" fmla="*/ 1212 h 3094"/>
              <a:gd name="T26" fmla="*/ 343 w 1416"/>
              <a:gd name="T27" fmla="*/ 1683 h 3094"/>
              <a:gd name="T28" fmla="*/ 462 w 1416"/>
              <a:gd name="T29" fmla="*/ 2019 h 3094"/>
              <a:gd name="T30" fmla="*/ 427 w 1416"/>
              <a:gd name="T31" fmla="*/ 2716 h 3094"/>
              <a:gd name="T32" fmla="*/ 354 w 1416"/>
              <a:gd name="T33" fmla="*/ 2784 h 3094"/>
              <a:gd name="T34" fmla="*/ 376 w 1416"/>
              <a:gd name="T35" fmla="*/ 3013 h 3094"/>
              <a:gd name="T36" fmla="*/ 402 w 1416"/>
              <a:gd name="T37" fmla="*/ 2959 h 3094"/>
              <a:gd name="T38" fmla="*/ 430 w 1416"/>
              <a:gd name="T39" fmla="*/ 2925 h 3094"/>
              <a:gd name="T40" fmla="*/ 628 w 1416"/>
              <a:gd name="T41" fmla="*/ 3094 h 3094"/>
              <a:gd name="T42" fmla="*/ 636 w 1416"/>
              <a:gd name="T43" fmla="*/ 3036 h 3094"/>
              <a:gd name="T44" fmla="*/ 604 w 1416"/>
              <a:gd name="T45" fmla="*/ 2913 h 3094"/>
              <a:gd name="T46" fmla="*/ 619 w 1416"/>
              <a:gd name="T47" fmla="*/ 2146 h 3094"/>
              <a:gd name="T48" fmla="*/ 639 w 1416"/>
              <a:gd name="T49" fmla="*/ 1968 h 3094"/>
              <a:gd name="T50" fmla="*/ 724 w 1416"/>
              <a:gd name="T51" fmla="*/ 1692 h 3094"/>
              <a:gd name="T52" fmla="*/ 772 w 1416"/>
              <a:gd name="T53" fmla="*/ 1138 h 3094"/>
              <a:gd name="T54" fmla="*/ 712 w 1416"/>
              <a:gd name="T55" fmla="*/ 816 h 3094"/>
              <a:gd name="T56" fmla="*/ 820 w 1416"/>
              <a:gd name="T57" fmla="*/ 934 h 3094"/>
              <a:gd name="T58" fmla="*/ 1060 w 1416"/>
              <a:gd name="T59" fmla="*/ 838 h 3094"/>
              <a:gd name="T60" fmla="*/ 1314 w 1416"/>
              <a:gd name="T61" fmla="*/ 592 h 3094"/>
              <a:gd name="T62" fmla="*/ 1414 w 1416"/>
              <a:gd name="T63" fmla="*/ 445 h 3094"/>
              <a:gd name="T64" fmla="*/ 1288 w 1416"/>
              <a:gd name="T65" fmla="*/ 501 h 3094"/>
              <a:gd name="T66" fmla="*/ 1234 w 1416"/>
              <a:gd name="T67" fmla="*/ 445 h 3094"/>
              <a:gd name="T68" fmla="*/ 1167 w 1416"/>
              <a:gd name="T69" fmla="*/ 573 h 3094"/>
              <a:gd name="T70" fmla="*/ 775 w 1416"/>
              <a:gd name="T71" fmla="*/ 607 h 3094"/>
              <a:gd name="T72" fmla="*/ 664 w 1416"/>
              <a:gd name="T73" fmla="*/ 439 h 3094"/>
              <a:gd name="T74" fmla="*/ 609 w 1416"/>
              <a:gd name="T75" fmla="*/ 378 h 3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16" h="3094">
                <a:moveTo>
                  <a:pt x="609" y="378"/>
                </a:moveTo>
                <a:cubicBezTo>
                  <a:pt x="609" y="378"/>
                  <a:pt x="645" y="364"/>
                  <a:pt x="682" y="350"/>
                </a:cubicBezTo>
                <a:cubicBezTo>
                  <a:pt x="672" y="314"/>
                  <a:pt x="692" y="278"/>
                  <a:pt x="692" y="278"/>
                </a:cubicBezTo>
                <a:cubicBezTo>
                  <a:pt x="698" y="260"/>
                  <a:pt x="715" y="264"/>
                  <a:pt x="720" y="242"/>
                </a:cubicBezTo>
                <a:cubicBezTo>
                  <a:pt x="746" y="212"/>
                  <a:pt x="730" y="180"/>
                  <a:pt x="720" y="146"/>
                </a:cubicBezTo>
                <a:cubicBezTo>
                  <a:pt x="732" y="106"/>
                  <a:pt x="703" y="61"/>
                  <a:pt x="660" y="39"/>
                </a:cubicBezTo>
                <a:cubicBezTo>
                  <a:pt x="617" y="10"/>
                  <a:pt x="531" y="0"/>
                  <a:pt x="483" y="16"/>
                </a:cubicBezTo>
                <a:cubicBezTo>
                  <a:pt x="435" y="32"/>
                  <a:pt x="422" y="83"/>
                  <a:pt x="409" y="118"/>
                </a:cubicBezTo>
                <a:lnTo>
                  <a:pt x="384" y="223"/>
                </a:lnTo>
                <a:cubicBezTo>
                  <a:pt x="384" y="223"/>
                  <a:pt x="376" y="324"/>
                  <a:pt x="330" y="348"/>
                </a:cubicBezTo>
                <a:cubicBezTo>
                  <a:pt x="386" y="358"/>
                  <a:pt x="415" y="391"/>
                  <a:pt x="415" y="391"/>
                </a:cubicBezTo>
                <a:lnTo>
                  <a:pt x="319" y="450"/>
                </a:lnTo>
                <a:lnTo>
                  <a:pt x="244" y="550"/>
                </a:lnTo>
                <a:lnTo>
                  <a:pt x="42" y="826"/>
                </a:lnTo>
                <a:cubicBezTo>
                  <a:pt x="2" y="886"/>
                  <a:pt x="0" y="892"/>
                  <a:pt x="4" y="907"/>
                </a:cubicBezTo>
                <a:cubicBezTo>
                  <a:pt x="8" y="922"/>
                  <a:pt x="70" y="943"/>
                  <a:pt x="126" y="994"/>
                </a:cubicBezTo>
                <a:lnTo>
                  <a:pt x="368" y="1150"/>
                </a:lnTo>
                <a:lnTo>
                  <a:pt x="397" y="1105"/>
                </a:lnTo>
                <a:lnTo>
                  <a:pt x="265" y="1008"/>
                </a:lnTo>
                <a:lnTo>
                  <a:pt x="126" y="879"/>
                </a:lnTo>
                <a:lnTo>
                  <a:pt x="147" y="841"/>
                </a:lnTo>
                <a:cubicBezTo>
                  <a:pt x="147" y="841"/>
                  <a:pt x="247" y="748"/>
                  <a:pt x="348" y="655"/>
                </a:cubicBezTo>
                <a:cubicBezTo>
                  <a:pt x="384" y="708"/>
                  <a:pt x="404" y="724"/>
                  <a:pt x="426" y="774"/>
                </a:cubicBezTo>
                <a:cubicBezTo>
                  <a:pt x="448" y="824"/>
                  <a:pt x="484" y="902"/>
                  <a:pt x="480" y="957"/>
                </a:cubicBezTo>
                <a:lnTo>
                  <a:pt x="399" y="1102"/>
                </a:lnTo>
                <a:lnTo>
                  <a:pt x="336" y="1212"/>
                </a:lnTo>
                <a:cubicBezTo>
                  <a:pt x="322" y="1244"/>
                  <a:pt x="314" y="1268"/>
                  <a:pt x="315" y="1293"/>
                </a:cubicBezTo>
                <a:cubicBezTo>
                  <a:pt x="316" y="1318"/>
                  <a:pt x="334" y="1618"/>
                  <a:pt x="343" y="1683"/>
                </a:cubicBezTo>
                <a:lnTo>
                  <a:pt x="367" y="1686"/>
                </a:lnTo>
                <a:cubicBezTo>
                  <a:pt x="367" y="1686"/>
                  <a:pt x="414" y="1852"/>
                  <a:pt x="462" y="2019"/>
                </a:cubicBezTo>
                <a:cubicBezTo>
                  <a:pt x="417" y="2130"/>
                  <a:pt x="413" y="2159"/>
                  <a:pt x="409" y="2274"/>
                </a:cubicBezTo>
                <a:cubicBezTo>
                  <a:pt x="405" y="2389"/>
                  <a:pt x="430" y="2635"/>
                  <a:pt x="427" y="2716"/>
                </a:cubicBezTo>
                <a:lnTo>
                  <a:pt x="402" y="2755"/>
                </a:lnTo>
                <a:lnTo>
                  <a:pt x="354" y="2784"/>
                </a:lnTo>
                <a:cubicBezTo>
                  <a:pt x="354" y="2784"/>
                  <a:pt x="347" y="2819"/>
                  <a:pt x="340" y="2854"/>
                </a:cubicBezTo>
                <a:cubicBezTo>
                  <a:pt x="375" y="2899"/>
                  <a:pt x="376" y="3013"/>
                  <a:pt x="376" y="3013"/>
                </a:cubicBezTo>
                <a:lnTo>
                  <a:pt x="393" y="3009"/>
                </a:lnTo>
                <a:lnTo>
                  <a:pt x="402" y="2959"/>
                </a:lnTo>
                <a:lnTo>
                  <a:pt x="424" y="2961"/>
                </a:lnTo>
                <a:lnTo>
                  <a:pt x="430" y="2925"/>
                </a:lnTo>
                <a:lnTo>
                  <a:pt x="487" y="3058"/>
                </a:lnTo>
                <a:cubicBezTo>
                  <a:pt x="520" y="3086"/>
                  <a:pt x="599" y="3091"/>
                  <a:pt x="628" y="3094"/>
                </a:cubicBezTo>
                <a:lnTo>
                  <a:pt x="661" y="3075"/>
                </a:lnTo>
                <a:lnTo>
                  <a:pt x="636" y="3036"/>
                </a:lnTo>
                <a:lnTo>
                  <a:pt x="690" y="3021"/>
                </a:lnTo>
                <a:lnTo>
                  <a:pt x="604" y="2913"/>
                </a:lnTo>
                <a:cubicBezTo>
                  <a:pt x="578" y="2861"/>
                  <a:pt x="574" y="2833"/>
                  <a:pt x="532" y="2710"/>
                </a:cubicBezTo>
                <a:cubicBezTo>
                  <a:pt x="534" y="2582"/>
                  <a:pt x="602" y="2260"/>
                  <a:pt x="619" y="2146"/>
                </a:cubicBezTo>
                <a:cubicBezTo>
                  <a:pt x="635" y="2031"/>
                  <a:pt x="634" y="2055"/>
                  <a:pt x="637" y="2025"/>
                </a:cubicBezTo>
                <a:cubicBezTo>
                  <a:pt x="640" y="1995"/>
                  <a:pt x="642" y="1980"/>
                  <a:pt x="639" y="1968"/>
                </a:cubicBezTo>
                <a:cubicBezTo>
                  <a:pt x="670" y="1830"/>
                  <a:pt x="702" y="1693"/>
                  <a:pt x="702" y="1693"/>
                </a:cubicBezTo>
                <a:lnTo>
                  <a:pt x="724" y="1692"/>
                </a:lnTo>
                <a:cubicBezTo>
                  <a:pt x="724" y="1692"/>
                  <a:pt x="763" y="1505"/>
                  <a:pt x="771" y="1413"/>
                </a:cubicBezTo>
                <a:cubicBezTo>
                  <a:pt x="779" y="1321"/>
                  <a:pt x="778" y="1218"/>
                  <a:pt x="772" y="1138"/>
                </a:cubicBezTo>
                <a:cubicBezTo>
                  <a:pt x="766" y="1082"/>
                  <a:pt x="745" y="994"/>
                  <a:pt x="735" y="934"/>
                </a:cubicBezTo>
                <a:lnTo>
                  <a:pt x="712" y="816"/>
                </a:lnTo>
                <a:lnTo>
                  <a:pt x="735" y="786"/>
                </a:lnTo>
                <a:lnTo>
                  <a:pt x="820" y="934"/>
                </a:lnTo>
                <a:cubicBezTo>
                  <a:pt x="849" y="968"/>
                  <a:pt x="867" y="1006"/>
                  <a:pt x="907" y="990"/>
                </a:cubicBezTo>
                <a:cubicBezTo>
                  <a:pt x="947" y="974"/>
                  <a:pt x="1004" y="894"/>
                  <a:pt x="1060" y="838"/>
                </a:cubicBezTo>
                <a:lnTo>
                  <a:pt x="1204" y="646"/>
                </a:lnTo>
                <a:cubicBezTo>
                  <a:pt x="1246" y="605"/>
                  <a:pt x="1286" y="608"/>
                  <a:pt x="1314" y="592"/>
                </a:cubicBezTo>
                <a:cubicBezTo>
                  <a:pt x="1342" y="576"/>
                  <a:pt x="1357" y="572"/>
                  <a:pt x="1374" y="547"/>
                </a:cubicBezTo>
                <a:cubicBezTo>
                  <a:pt x="1391" y="522"/>
                  <a:pt x="1416" y="462"/>
                  <a:pt x="1414" y="445"/>
                </a:cubicBezTo>
                <a:cubicBezTo>
                  <a:pt x="1401" y="435"/>
                  <a:pt x="1386" y="436"/>
                  <a:pt x="1365" y="445"/>
                </a:cubicBezTo>
                <a:lnTo>
                  <a:pt x="1288" y="501"/>
                </a:lnTo>
                <a:lnTo>
                  <a:pt x="1209" y="528"/>
                </a:lnTo>
                <a:lnTo>
                  <a:pt x="1234" y="445"/>
                </a:lnTo>
                <a:cubicBezTo>
                  <a:pt x="1231" y="435"/>
                  <a:pt x="1203" y="447"/>
                  <a:pt x="1192" y="468"/>
                </a:cubicBezTo>
                <a:lnTo>
                  <a:pt x="1167" y="573"/>
                </a:lnTo>
                <a:cubicBezTo>
                  <a:pt x="1117" y="639"/>
                  <a:pt x="957" y="856"/>
                  <a:pt x="892" y="862"/>
                </a:cubicBezTo>
                <a:cubicBezTo>
                  <a:pt x="852" y="790"/>
                  <a:pt x="801" y="672"/>
                  <a:pt x="775" y="607"/>
                </a:cubicBezTo>
                <a:cubicBezTo>
                  <a:pt x="751" y="543"/>
                  <a:pt x="766" y="508"/>
                  <a:pt x="747" y="480"/>
                </a:cubicBezTo>
                <a:cubicBezTo>
                  <a:pt x="728" y="449"/>
                  <a:pt x="683" y="452"/>
                  <a:pt x="664" y="439"/>
                </a:cubicBezTo>
                <a:cubicBezTo>
                  <a:pt x="645" y="426"/>
                  <a:pt x="643" y="412"/>
                  <a:pt x="634" y="402"/>
                </a:cubicBezTo>
                <a:lnTo>
                  <a:pt x="609" y="378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5725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r">
              <a:defRPr/>
            </a:pPr>
            <a:endParaRPr lang="ru-RU" b="1">
              <a:ln w="50800"/>
              <a:solidFill>
                <a:schemeClr val="bg1">
                  <a:shade val="50000"/>
                </a:schemeClr>
              </a:solidFill>
              <a:latin typeface="Arial" charset="0"/>
            </a:endParaRPr>
          </a:p>
        </p:txBody>
      </p:sp>
      <p:grpSp>
        <p:nvGrpSpPr>
          <p:cNvPr id="10245" name="Group 10"/>
          <p:cNvGrpSpPr>
            <a:grpSpLocks/>
          </p:cNvGrpSpPr>
          <p:nvPr/>
        </p:nvGrpSpPr>
        <p:grpSpPr bwMode="auto">
          <a:xfrm>
            <a:off x="3324225" y="2066925"/>
            <a:ext cx="409575" cy="393700"/>
            <a:chOff x="1833" y="1596"/>
            <a:chExt cx="368" cy="355"/>
          </a:xfrm>
        </p:grpSpPr>
        <p:pic>
          <p:nvPicPr>
            <p:cNvPr id="10289" name="Picture 11" descr="circuler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833" y="1596"/>
              <a:ext cx="368" cy="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44" name="Oval 12"/>
            <p:cNvSpPr>
              <a:spLocks noChangeArrowheads="1"/>
            </p:cNvSpPr>
            <p:nvPr/>
          </p:nvSpPr>
          <p:spPr bwMode="gray">
            <a:xfrm>
              <a:off x="1833" y="1596"/>
              <a:ext cx="366" cy="355"/>
            </a:xfrm>
            <a:prstGeom prst="ellipse">
              <a:avLst/>
            </a:prstGeom>
            <a:gradFill rotWithShape="1">
              <a:gsLst>
                <a:gs pos="0">
                  <a:srgbClr val="DDDDDD">
                    <a:alpha val="55000"/>
                  </a:srgbClr>
                </a:gs>
                <a:gs pos="50000">
                  <a:srgbClr val="DDDDDD">
                    <a:gamma/>
                    <a:shade val="46275"/>
                    <a:invGamma/>
                    <a:alpha val="89999"/>
                  </a:srgbClr>
                </a:gs>
                <a:gs pos="100000">
                  <a:srgbClr val="DDDDDD">
                    <a:alpha val="55000"/>
                  </a:srgb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r">
                <a:defRPr/>
              </a:pPr>
              <a:endParaRPr lang="ru-RU">
                <a:latin typeface="Arial" charset="0"/>
              </a:endParaRPr>
            </a:p>
          </p:txBody>
        </p:sp>
        <p:pic>
          <p:nvPicPr>
            <p:cNvPr id="10293" name="Picture 13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869" y="1600"/>
              <a:ext cx="291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46" name="Group 14"/>
          <p:cNvGrpSpPr>
            <a:grpSpLocks/>
          </p:cNvGrpSpPr>
          <p:nvPr/>
        </p:nvGrpSpPr>
        <p:grpSpPr bwMode="auto">
          <a:xfrm>
            <a:off x="5305425" y="2497138"/>
            <a:ext cx="333375" cy="320675"/>
            <a:chOff x="3206" y="1632"/>
            <a:chExt cx="298" cy="289"/>
          </a:xfrm>
        </p:grpSpPr>
        <p:pic>
          <p:nvPicPr>
            <p:cNvPr id="10284" name="Picture 15" descr="circuler_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206" y="1632"/>
              <a:ext cx="2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48" name="Oval 16"/>
            <p:cNvSpPr>
              <a:spLocks noChangeArrowheads="1"/>
            </p:cNvSpPr>
            <p:nvPr/>
          </p:nvSpPr>
          <p:spPr bwMode="gray">
            <a:xfrm>
              <a:off x="3206" y="1632"/>
              <a:ext cx="296" cy="289"/>
            </a:xfrm>
            <a:prstGeom prst="ellipse">
              <a:avLst/>
            </a:prstGeom>
            <a:gradFill rotWithShape="1">
              <a:gsLst>
                <a:gs pos="0">
                  <a:srgbClr val="DDDDDD">
                    <a:alpha val="55000"/>
                  </a:srgbClr>
                </a:gs>
                <a:gs pos="50000">
                  <a:srgbClr val="DDDDDD">
                    <a:gamma/>
                    <a:shade val="46275"/>
                    <a:invGamma/>
                    <a:alpha val="89999"/>
                  </a:srgbClr>
                </a:gs>
                <a:gs pos="100000">
                  <a:srgbClr val="DDDDDD">
                    <a:alpha val="55000"/>
                  </a:srgb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r">
                <a:defRPr/>
              </a:pPr>
              <a:endParaRPr lang="ru-RU">
                <a:latin typeface="Arial" charset="0"/>
              </a:endParaRPr>
            </a:p>
          </p:txBody>
        </p:sp>
        <p:pic>
          <p:nvPicPr>
            <p:cNvPr id="10288" name="Picture 17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236" y="1635"/>
              <a:ext cx="235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47" name="Group 18"/>
          <p:cNvGrpSpPr>
            <a:grpSpLocks/>
          </p:cNvGrpSpPr>
          <p:nvPr/>
        </p:nvGrpSpPr>
        <p:grpSpPr bwMode="auto">
          <a:xfrm rot="692470">
            <a:off x="6162675" y="3219450"/>
            <a:ext cx="914400" cy="885825"/>
            <a:chOff x="4055" y="2088"/>
            <a:chExt cx="436" cy="422"/>
          </a:xfrm>
        </p:grpSpPr>
        <p:pic>
          <p:nvPicPr>
            <p:cNvPr id="10281" name="Picture 19" descr="circuler_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055" y="2088"/>
              <a:ext cx="436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52" name="Oval 20"/>
            <p:cNvSpPr>
              <a:spLocks noChangeArrowheads="1"/>
            </p:cNvSpPr>
            <p:nvPr/>
          </p:nvSpPr>
          <p:spPr bwMode="gray">
            <a:xfrm>
              <a:off x="4055" y="2088"/>
              <a:ext cx="433" cy="42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alpha val="78999"/>
                  </a:schemeClr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>
                    <a:alpha val="78999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r">
                <a:defRPr/>
              </a:pPr>
              <a:endParaRPr lang="ru-RU">
                <a:latin typeface="Arial" charset="0"/>
              </a:endParaRPr>
            </a:p>
          </p:txBody>
        </p:sp>
        <p:pic>
          <p:nvPicPr>
            <p:cNvPr id="10283" name="Picture 21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098" y="2092"/>
              <a:ext cx="345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48" name="Group 22"/>
          <p:cNvGrpSpPr>
            <a:grpSpLocks/>
          </p:cNvGrpSpPr>
          <p:nvPr/>
        </p:nvGrpSpPr>
        <p:grpSpPr bwMode="auto">
          <a:xfrm>
            <a:off x="1607179" y="1962778"/>
            <a:ext cx="1083555" cy="1119645"/>
            <a:chOff x="887" y="2040"/>
            <a:chExt cx="433" cy="422"/>
          </a:xfrm>
        </p:grpSpPr>
        <p:pic>
          <p:nvPicPr>
            <p:cNvPr id="10278" name="Picture 23" descr="circuler_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887" y="2040"/>
              <a:ext cx="430" cy="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56" name="Oval 24"/>
            <p:cNvSpPr>
              <a:spLocks noChangeArrowheads="1"/>
            </p:cNvSpPr>
            <p:nvPr/>
          </p:nvSpPr>
          <p:spPr bwMode="gray">
            <a:xfrm>
              <a:off x="887" y="2040"/>
              <a:ext cx="433" cy="422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alpha val="80000"/>
                  </a:schemeClr>
                </a:gs>
                <a:gs pos="5000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>
                    <a:alpha val="80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r">
                <a:defRPr/>
              </a:pPr>
              <a:endParaRPr lang="ru-RU">
                <a:latin typeface="Arial" charset="0"/>
              </a:endParaRPr>
            </a:p>
          </p:txBody>
        </p:sp>
        <p:pic>
          <p:nvPicPr>
            <p:cNvPr id="10280" name="Picture 25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930" y="2044"/>
              <a:ext cx="345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49" name="Group 26"/>
          <p:cNvGrpSpPr>
            <a:grpSpLocks/>
          </p:cNvGrpSpPr>
          <p:nvPr/>
        </p:nvGrpSpPr>
        <p:grpSpPr bwMode="auto">
          <a:xfrm>
            <a:off x="2147888" y="3427413"/>
            <a:ext cx="660400" cy="631825"/>
            <a:chOff x="1224" y="2711"/>
            <a:chExt cx="530" cy="512"/>
          </a:xfrm>
        </p:grpSpPr>
        <p:pic>
          <p:nvPicPr>
            <p:cNvPr id="10273" name="Picture 27" descr="circuler_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224" y="2711"/>
              <a:ext cx="530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60" name="Oval 28"/>
            <p:cNvSpPr>
              <a:spLocks noChangeArrowheads="1"/>
            </p:cNvSpPr>
            <p:nvPr/>
          </p:nvSpPr>
          <p:spPr bwMode="gray">
            <a:xfrm>
              <a:off x="1224" y="2711"/>
              <a:ext cx="526" cy="512"/>
            </a:xfrm>
            <a:prstGeom prst="ellipse">
              <a:avLst/>
            </a:prstGeom>
            <a:gradFill rotWithShape="1">
              <a:gsLst>
                <a:gs pos="0">
                  <a:srgbClr val="DDDDDD">
                    <a:alpha val="55000"/>
                  </a:srgbClr>
                </a:gs>
                <a:gs pos="50000">
                  <a:srgbClr val="DDDDDD">
                    <a:gamma/>
                    <a:shade val="46275"/>
                    <a:invGamma/>
                    <a:alpha val="89999"/>
                  </a:srgbClr>
                </a:gs>
                <a:gs pos="100000">
                  <a:srgbClr val="DDDDDD">
                    <a:alpha val="55000"/>
                  </a:srgb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r">
                <a:defRPr/>
              </a:pPr>
              <a:endParaRPr lang="ru-RU">
                <a:latin typeface="Arial" charset="0"/>
              </a:endParaRPr>
            </a:p>
          </p:txBody>
        </p:sp>
        <p:pic>
          <p:nvPicPr>
            <p:cNvPr id="10277" name="Picture 29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277" y="2716"/>
              <a:ext cx="41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50" name="Group 30"/>
          <p:cNvGrpSpPr>
            <a:grpSpLocks/>
          </p:cNvGrpSpPr>
          <p:nvPr/>
        </p:nvGrpSpPr>
        <p:grpSpPr bwMode="auto">
          <a:xfrm>
            <a:off x="3288415" y="3842005"/>
            <a:ext cx="1263650" cy="1222375"/>
            <a:chOff x="2323" y="2847"/>
            <a:chExt cx="636" cy="616"/>
          </a:xfrm>
        </p:grpSpPr>
        <p:pic>
          <p:nvPicPr>
            <p:cNvPr id="10270" name="Picture 31" descr="circuler_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323" y="2847"/>
              <a:ext cx="636" cy="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64" name="Oval 32"/>
            <p:cNvSpPr>
              <a:spLocks noChangeArrowheads="1"/>
            </p:cNvSpPr>
            <p:nvPr/>
          </p:nvSpPr>
          <p:spPr bwMode="gray">
            <a:xfrm>
              <a:off x="2323" y="2847"/>
              <a:ext cx="632" cy="616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80000"/>
                  </a:schemeClr>
                </a:gs>
                <a:gs pos="50000">
                  <a:schemeClr val="accent1">
                    <a:gamma/>
                    <a:shade val="60000"/>
                    <a:invGamma/>
                  </a:schemeClr>
                </a:gs>
                <a:gs pos="100000">
                  <a:schemeClr val="accent1">
                    <a:alpha val="80000"/>
                  </a:scheme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>
                <a:defRPr/>
              </a:pPr>
              <a:endParaRPr lang="ru-RU">
                <a:latin typeface="Arial" charset="0"/>
              </a:endParaRPr>
            </a:p>
          </p:txBody>
        </p:sp>
        <p:pic>
          <p:nvPicPr>
            <p:cNvPr id="10272" name="Picture 33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2386" y="2853"/>
              <a:ext cx="5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51" name="Group 34"/>
          <p:cNvGrpSpPr>
            <a:grpSpLocks/>
          </p:cNvGrpSpPr>
          <p:nvPr/>
        </p:nvGrpSpPr>
        <p:grpSpPr bwMode="auto">
          <a:xfrm>
            <a:off x="5454650" y="4189413"/>
            <a:ext cx="660400" cy="635000"/>
            <a:chOff x="3528" y="2759"/>
            <a:chExt cx="530" cy="512"/>
          </a:xfrm>
        </p:grpSpPr>
        <p:pic>
          <p:nvPicPr>
            <p:cNvPr id="10265" name="Picture 35" descr="circuler_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528" y="2759"/>
              <a:ext cx="530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68" name="Oval 36"/>
            <p:cNvSpPr>
              <a:spLocks noChangeArrowheads="1"/>
            </p:cNvSpPr>
            <p:nvPr/>
          </p:nvSpPr>
          <p:spPr bwMode="gray">
            <a:xfrm>
              <a:off x="3528" y="2759"/>
              <a:ext cx="526" cy="512"/>
            </a:xfrm>
            <a:prstGeom prst="ellipse">
              <a:avLst/>
            </a:prstGeom>
            <a:gradFill rotWithShape="1">
              <a:gsLst>
                <a:gs pos="0">
                  <a:srgbClr val="DDDDDD">
                    <a:alpha val="55000"/>
                  </a:srgbClr>
                </a:gs>
                <a:gs pos="50000">
                  <a:srgbClr val="DDDDDD">
                    <a:gamma/>
                    <a:shade val="46275"/>
                    <a:invGamma/>
                    <a:alpha val="89999"/>
                  </a:srgbClr>
                </a:gs>
                <a:gs pos="100000">
                  <a:srgbClr val="DDDDDD">
                    <a:alpha val="55000"/>
                  </a:srgb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r">
                <a:defRPr/>
              </a:pPr>
              <a:endParaRPr lang="ru-RU">
                <a:latin typeface="Arial" charset="0"/>
              </a:endParaRPr>
            </a:p>
          </p:txBody>
        </p:sp>
        <p:pic>
          <p:nvPicPr>
            <p:cNvPr id="10269" name="Picture 37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581" y="2764"/>
              <a:ext cx="419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52" name="Arc 38"/>
          <p:cNvSpPr>
            <a:spLocks/>
          </p:cNvSpPr>
          <p:nvPr/>
        </p:nvSpPr>
        <p:spPr bwMode="black">
          <a:xfrm rot="692470">
            <a:off x="4432300" y="2725738"/>
            <a:ext cx="1951038" cy="933450"/>
          </a:xfrm>
          <a:custGeom>
            <a:avLst/>
            <a:gdLst>
              <a:gd name="T0" fmla="*/ 2147483647 w 18088"/>
              <a:gd name="T1" fmla="*/ 0 h 18769"/>
              <a:gd name="T2" fmla="*/ 2147483647 w 18088"/>
              <a:gd name="T3" fmla="*/ 856660164 h 18769"/>
              <a:gd name="T4" fmla="*/ 0 w 18088"/>
              <a:gd name="T5" fmla="*/ 2147483647 h 18769"/>
              <a:gd name="T6" fmla="*/ 0 60000 65536"/>
              <a:gd name="T7" fmla="*/ 0 60000 65536"/>
              <a:gd name="T8" fmla="*/ 0 60000 65536"/>
              <a:gd name="T9" fmla="*/ 0 w 18088"/>
              <a:gd name="T10" fmla="*/ 0 h 18769"/>
              <a:gd name="T11" fmla="*/ 18088 w 18088"/>
              <a:gd name="T12" fmla="*/ 18769 h 187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088" h="18769" fill="none" extrusionOk="0">
                <a:moveTo>
                  <a:pt x="10690" y="0"/>
                </a:moveTo>
                <a:cubicBezTo>
                  <a:pt x="13675" y="1700"/>
                  <a:pt x="16211" y="4087"/>
                  <a:pt x="18088" y="6963"/>
                </a:cubicBezTo>
              </a:path>
              <a:path w="18088" h="18769" stroke="0" extrusionOk="0">
                <a:moveTo>
                  <a:pt x="10690" y="0"/>
                </a:moveTo>
                <a:cubicBezTo>
                  <a:pt x="13675" y="1700"/>
                  <a:pt x="16211" y="4087"/>
                  <a:pt x="18088" y="6963"/>
                </a:cubicBezTo>
                <a:lnTo>
                  <a:pt x="0" y="18769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53" name="Arc 39"/>
          <p:cNvSpPr>
            <a:spLocks/>
          </p:cNvSpPr>
          <p:nvPr/>
        </p:nvSpPr>
        <p:spPr bwMode="black">
          <a:xfrm rot="692470">
            <a:off x="4278313" y="3630613"/>
            <a:ext cx="2328862" cy="657225"/>
          </a:xfrm>
          <a:custGeom>
            <a:avLst/>
            <a:gdLst>
              <a:gd name="T0" fmla="*/ 2147483647 w 21600"/>
              <a:gd name="T1" fmla="*/ 0 h 13223"/>
              <a:gd name="T2" fmla="*/ 2147483647 w 21600"/>
              <a:gd name="T3" fmla="*/ 1623611580 h 13223"/>
              <a:gd name="T4" fmla="*/ 0 w 21600"/>
              <a:gd name="T5" fmla="*/ 127944716 h 13223"/>
              <a:gd name="T6" fmla="*/ 0 60000 65536"/>
              <a:gd name="T7" fmla="*/ 0 60000 65536"/>
              <a:gd name="T8" fmla="*/ 0 60000 65536"/>
              <a:gd name="T9" fmla="*/ 0 w 21600"/>
              <a:gd name="T10" fmla="*/ 0 h 13223"/>
              <a:gd name="T11" fmla="*/ 21600 w 21600"/>
              <a:gd name="T12" fmla="*/ 13223 h 1322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3223" fill="none" extrusionOk="0">
                <a:moveTo>
                  <a:pt x="21574" y="0"/>
                </a:moveTo>
                <a:cubicBezTo>
                  <a:pt x="21591" y="347"/>
                  <a:pt x="21600" y="694"/>
                  <a:pt x="21600" y="1042"/>
                </a:cubicBezTo>
                <a:cubicBezTo>
                  <a:pt x="21600" y="5388"/>
                  <a:pt x="20288" y="9633"/>
                  <a:pt x="17837" y="13223"/>
                </a:cubicBezTo>
              </a:path>
              <a:path w="21600" h="13223" stroke="0" extrusionOk="0">
                <a:moveTo>
                  <a:pt x="21574" y="0"/>
                </a:moveTo>
                <a:cubicBezTo>
                  <a:pt x="21591" y="347"/>
                  <a:pt x="21600" y="694"/>
                  <a:pt x="21600" y="1042"/>
                </a:cubicBezTo>
                <a:cubicBezTo>
                  <a:pt x="21600" y="5388"/>
                  <a:pt x="20288" y="9633"/>
                  <a:pt x="17837" y="13223"/>
                </a:cubicBezTo>
                <a:lnTo>
                  <a:pt x="0" y="1042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54" name="Arc 40"/>
          <p:cNvSpPr>
            <a:spLocks/>
          </p:cNvSpPr>
          <p:nvPr/>
        </p:nvSpPr>
        <p:spPr bwMode="black">
          <a:xfrm rot="692470">
            <a:off x="4240213" y="3559175"/>
            <a:ext cx="1309687" cy="1047750"/>
          </a:xfrm>
          <a:custGeom>
            <a:avLst/>
            <a:gdLst>
              <a:gd name="T0" fmla="*/ 2147483647 w 12127"/>
              <a:gd name="T1" fmla="*/ 2147483647 h 21079"/>
              <a:gd name="T2" fmla="*/ 2147483647 w 12127"/>
              <a:gd name="T3" fmla="*/ 2147483647 h 21079"/>
              <a:gd name="T4" fmla="*/ 0 w 12127"/>
              <a:gd name="T5" fmla="*/ 0 h 21079"/>
              <a:gd name="T6" fmla="*/ 0 60000 65536"/>
              <a:gd name="T7" fmla="*/ 0 60000 65536"/>
              <a:gd name="T8" fmla="*/ 0 60000 65536"/>
              <a:gd name="T9" fmla="*/ 0 w 12127"/>
              <a:gd name="T10" fmla="*/ 0 h 21079"/>
              <a:gd name="T11" fmla="*/ 12127 w 12127"/>
              <a:gd name="T12" fmla="*/ 21079 h 2107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127" h="21079" fill="none" extrusionOk="0">
                <a:moveTo>
                  <a:pt x="12126" y="17874"/>
                </a:moveTo>
                <a:cubicBezTo>
                  <a:pt x="9879" y="19399"/>
                  <a:pt x="7364" y="20486"/>
                  <a:pt x="4714" y="21079"/>
                </a:cubicBezTo>
              </a:path>
              <a:path w="12127" h="21079" stroke="0" extrusionOk="0">
                <a:moveTo>
                  <a:pt x="12126" y="17874"/>
                </a:moveTo>
                <a:cubicBezTo>
                  <a:pt x="9879" y="19399"/>
                  <a:pt x="7364" y="20486"/>
                  <a:pt x="4714" y="21079"/>
                </a:cubicBez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55" name="Arc 41"/>
          <p:cNvSpPr>
            <a:spLocks/>
          </p:cNvSpPr>
          <p:nvPr/>
        </p:nvSpPr>
        <p:spPr bwMode="black">
          <a:xfrm rot="692470">
            <a:off x="2776538" y="3262313"/>
            <a:ext cx="1503362" cy="1009650"/>
          </a:xfrm>
          <a:custGeom>
            <a:avLst/>
            <a:gdLst>
              <a:gd name="T0" fmla="*/ 2147483647 w 13927"/>
              <a:gd name="T1" fmla="*/ 2147483647 h 20367"/>
              <a:gd name="T2" fmla="*/ 0 w 13927"/>
              <a:gd name="T3" fmla="*/ 2011427855 h 20367"/>
              <a:gd name="T4" fmla="*/ 2147483647 w 13927"/>
              <a:gd name="T5" fmla="*/ 0 h 20367"/>
              <a:gd name="T6" fmla="*/ 0 60000 65536"/>
              <a:gd name="T7" fmla="*/ 0 60000 65536"/>
              <a:gd name="T8" fmla="*/ 0 60000 65536"/>
              <a:gd name="T9" fmla="*/ 0 w 13927"/>
              <a:gd name="T10" fmla="*/ 0 h 20367"/>
              <a:gd name="T11" fmla="*/ 13927 w 13927"/>
              <a:gd name="T12" fmla="*/ 20367 h 2036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927" h="20367" fill="none" extrusionOk="0">
                <a:moveTo>
                  <a:pt x="6734" y="20367"/>
                </a:moveTo>
                <a:cubicBezTo>
                  <a:pt x="4275" y="19499"/>
                  <a:pt x="1993" y="18192"/>
                  <a:pt x="0" y="16510"/>
                </a:cubicBezTo>
              </a:path>
              <a:path w="13927" h="20367" stroke="0" extrusionOk="0">
                <a:moveTo>
                  <a:pt x="6734" y="20367"/>
                </a:moveTo>
                <a:cubicBezTo>
                  <a:pt x="4275" y="19499"/>
                  <a:pt x="1993" y="18192"/>
                  <a:pt x="0" y="16510"/>
                </a:cubicBezTo>
                <a:lnTo>
                  <a:pt x="13927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56" name="Arc 42"/>
          <p:cNvSpPr>
            <a:spLocks/>
          </p:cNvSpPr>
          <p:nvPr/>
        </p:nvSpPr>
        <p:spPr bwMode="black">
          <a:xfrm rot="692470">
            <a:off x="2012553" y="3335264"/>
            <a:ext cx="2269763" cy="333763"/>
          </a:xfrm>
          <a:custGeom>
            <a:avLst/>
            <a:gdLst>
              <a:gd name="T0" fmla="*/ 2147483647 w 21600"/>
              <a:gd name="T1" fmla="*/ 1487098917 h 12198"/>
              <a:gd name="T2" fmla="*/ 172409504 w 21600"/>
              <a:gd name="T3" fmla="*/ 0 h 12198"/>
              <a:gd name="T4" fmla="*/ 2147483647 w 21600"/>
              <a:gd name="T5" fmla="*/ 295761125 h 12198"/>
              <a:gd name="T6" fmla="*/ 0 60000 65536"/>
              <a:gd name="T7" fmla="*/ 0 60000 65536"/>
              <a:gd name="T8" fmla="*/ 0 60000 65536"/>
              <a:gd name="T9" fmla="*/ 0 w 21600"/>
              <a:gd name="T10" fmla="*/ 0 h 12198"/>
              <a:gd name="T11" fmla="*/ 21600 w 21600"/>
              <a:gd name="T12" fmla="*/ 12198 h 121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2198" fill="none" extrusionOk="0">
                <a:moveTo>
                  <a:pt x="2336" y="12198"/>
                </a:moveTo>
                <a:cubicBezTo>
                  <a:pt x="800" y="9169"/>
                  <a:pt x="0" y="5821"/>
                  <a:pt x="0" y="2426"/>
                </a:cubicBezTo>
                <a:cubicBezTo>
                  <a:pt x="-1" y="1615"/>
                  <a:pt x="45" y="805"/>
                  <a:pt x="136" y="-1"/>
                </a:cubicBezTo>
              </a:path>
              <a:path w="21600" h="12198" stroke="0" extrusionOk="0">
                <a:moveTo>
                  <a:pt x="2336" y="12198"/>
                </a:moveTo>
                <a:cubicBezTo>
                  <a:pt x="800" y="9169"/>
                  <a:pt x="0" y="5821"/>
                  <a:pt x="0" y="2426"/>
                </a:cubicBezTo>
                <a:cubicBezTo>
                  <a:pt x="-1" y="1615"/>
                  <a:pt x="45" y="805"/>
                  <a:pt x="136" y="-1"/>
                </a:cubicBezTo>
                <a:lnTo>
                  <a:pt x="21600" y="2426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57" name="Arc 43"/>
          <p:cNvSpPr>
            <a:spLocks/>
          </p:cNvSpPr>
          <p:nvPr/>
        </p:nvSpPr>
        <p:spPr bwMode="black">
          <a:xfrm rot="692470">
            <a:off x="2620835" y="2337777"/>
            <a:ext cx="1865280" cy="851823"/>
          </a:xfrm>
          <a:custGeom>
            <a:avLst/>
            <a:gdLst>
              <a:gd name="T0" fmla="*/ 0 w 16756"/>
              <a:gd name="T1" fmla="*/ 558910117 h 18207"/>
              <a:gd name="T2" fmla="*/ 2147483647 w 16756"/>
              <a:gd name="T3" fmla="*/ 0 h 18207"/>
              <a:gd name="T4" fmla="*/ 2147483647 w 16756"/>
              <a:gd name="T5" fmla="*/ 2147483647 h 18207"/>
              <a:gd name="T6" fmla="*/ 0 60000 65536"/>
              <a:gd name="T7" fmla="*/ 0 60000 65536"/>
              <a:gd name="T8" fmla="*/ 0 60000 65536"/>
              <a:gd name="T9" fmla="*/ 0 w 16756"/>
              <a:gd name="T10" fmla="*/ 0 h 18207"/>
              <a:gd name="T11" fmla="*/ 16756 w 16756"/>
              <a:gd name="T12" fmla="*/ 18207 h 1820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756" h="18207" fill="none" extrusionOk="0">
                <a:moveTo>
                  <a:pt x="-1" y="4576"/>
                </a:moveTo>
                <a:cubicBezTo>
                  <a:pt x="1455" y="2786"/>
                  <a:pt x="3189" y="1241"/>
                  <a:pt x="5134" y="0"/>
                </a:cubicBezTo>
              </a:path>
              <a:path w="16756" h="18207" stroke="0" extrusionOk="0">
                <a:moveTo>
                  <a:pt x="-1" y="4576"/>
                </a:moveTo>
                <a:cubicBezTo>
                  <a:pt x="1455" y="2786"/>
                  <a:pt x="3189" y="1241"/>
                  <a:pt x="5134" y="0"/>
                </a:cubicBezTo>
                <a:lnTo>
                  <a:pt x="16756" y="18207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58" name="Rectangle 44"/>
          <p:cNvSpPr>
            <a:spLocks noChangeArrowheads="1"/>
          </p:cNvSpPr>
          <p:nvPr/>
        </p:nvSpPr>
        <p:spPr bwMode="gray">
          <a:xfrm>
            <a:off x="1755775" y="2471738"/>
            <a:ext cx="935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FF0066"/>
              </a:buClr>
              <a:buSzPct val="75000"/>
              <a:buFont typeface="Arial" panose="020B0604020202020204" pitchFamily="34" charset="0"/>
              <a:buNone/>
            </a:pPr>
            <a:r>
              <a:rPr lang="ru-RU" altLang="ru-RU" sz="1400" dirty="0">
                <a:solidFill>
                  <a:srgbClr val="FFFFFF"/>
                </a:solidFill>
              </a:rPr>
              <a:t>Доходы</a:t>
            </a:r>
            <a:endParaRPr lang="en-US" altLang="ru-RU" sz="1400" dirty="0">
              <a:solidFill>
                <a:srgbClr val="FFFFFF"/>
              </a:solidFill>
            </a:endParaRPr>
          </a:p>
        </p:txBody>
      </p:sp>
      <p:sp>
        <p:nvSpPr>
          <p:cNvPr id="10260" name="Rectangle 46"/>
          <p:cNvSpPr>
            <a:spLocks noChangeArrowheads="1"/>
          </p:cNvSpPr>
          <p:nvPr/>
        </p:nvSpPr>
        <p:spPr bwMode="gray">
          <a:xfrm>
            <a:off x="6124575" y="3471863"/>
            <a:ext cx="968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FF0066"/>
              </a:buClr>
              <a:buSzPct val="75000"/>
              <a:buFont typeface="Arial" panose="020B0604020202020204" pitchFamily="34" charset="0"/>
              <a:buNone/>
            </a:pPr>
            <a:r>
              <a:rPr lang="ru-RU" altLang="ru-RU" sz="1400" dirty="0">
                <a:solidFill>
                  <a:srgbClr val="FFFFFF"/>
                </a:solidFill>
              </a:rPr>
              <a:t>Расходы</a:t>
            </a:r>
            <a:endParaRPr lang="en-US" altLang="ru-RU" sz="1400" dirty="0">
              <a:solidFill>
                <a:srgbClr val="FFFFFF"/>
              </a:solidFill>
            </a:endParaRPr>
          </a:p>
        </p:txBody>
      </p:sp>
      <p:sp>
        <p:nvSpPr>
          <p:cNvPr id="10261" name="AutoShape 47"/>
          <p:cNvSpPr>
            <a:spLocks/>
          </p:cNvSpPr>
          <p:nvPr/>
        </p:nvSpPr>
        <p:spPr bwMode="black">
          <a:xfrm>
            <a:off x="7027208" y="4128125"/>
            <a:ext cx="1949450" cy="935875"/>
          </a:xfrm>
          <a:prstGeom prst="accentCallout2">
            <a:avLst>
              <a:gd name="adj1" fmla="val 20991"/>
              <a:gd name="adj2" fmla="val -4014"/>
              <a:gd name="adj3" fmla="val 10153"/>
              <a:gd name="adj4" fmla="val -3847"/>
              <a:gd name="adj5" fmla="val 95306"/>
              <a:gd name="adj6" fmla="val -1220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-6,7 </a:t>
            </a:r>
            <a:r>
              <a:rPr lang="ru-RU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2" name="AutoShape 48"/>
          <p:cNvSpPr>
            <a:spLocks/>
          </p:cNvSpPr>
          <p:nvPr/>
        </p:nvSpPr>
        <p:spPr bwMode="black">
          <a:xfrm>
            <a:off x="4462463" y="4727575"/>
            <a:ext cx="4668837" cy="2014538"/>
          </a:xfrm>
          <a:prstGeom prst="accentCallout2">
            <a:avLst>
              <a:gd name="adj1" fmla="val 66505"/>
              <a:gd name="adj2" fmla="val -2981"/>
              <a:gd name="adj3" fmla="val 86565"/>
              <a:gd name="adj4" fmla="val -3333"/>
              <a:gd name="adj5" fmla="val 12444"/>
              <a:gd name="adj6" fmla="val -893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3" name="AutoShape 49"/>
          <p:cNvSpPr>
            <a:spLocks/>
          </p:cNvSpPr>
          <p:nvPr/>
        </p:nvSpPr>
        <p:spPr bwMode="black">
          <a:xfrm>
            <a:off x="17463" y="1685925"/>
            <a:ext cx="1609725" cy="1928813"/>
          </a:xfrm>
          <a:prstGeom prst="accentCallout2">
            <a:avLst>
              <a:gd name="adj1" fmla="val 20991"/>
              <a:gd name="adj2" fmla="val 104255"/>
              <a:gd name="adj3" fmla="val 93861"/>
              <a:gd name="adj4" fmla="val 104056"/>
              <a:gd name="adj5" fmla="val 61477"/>
              <a:gd name="adj6" fmla="val 11617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endParaRPr lang="en-US" altLang="ru-RU" sz="1200" dirty="0"/>
          </a:p>
        </p:txBody>
      </p:sp>
      <p:sp>
        <p:nvSpPr>
          <p:cNvPr id="10264" name="Rectangle 50"/>
          <p:cNvSpPr>
            <a:spLocks noGrp="1" noChangeArrowheads="1"/>
          </p:cNvSpPr>
          <p:nvPr>
            <p:ph type="title"/>
          </p:nvPr>
        </p:nvSpPr>
        <p:spPr>
          <a:xfrm>
            <a:off x="422275" y="0"/>
            <a:ext cx="7848600" cy="1066800"/>
          </a:xfrm>
        </p:spPr>
        <p:txBody>
          <a:bodyPr/>
          <a:lstStyle/>
          <a:p>
            <a:pPr algn="ctr" eaLnBrk="1" hangingPunct="1"/>
            <a:r>
              <a:rPr lang="ru-RU" altLang="ru-RU" sz="3200" dirty="0" smtClean="0"/>
              <a:t>Бюджет Тоцкого района</a:t>
            </a:r>
            <a:endParaRPr lang="en-US" altLang="ru-RU" sz="32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212386" y="2527124"/>
            <a:ext cx="15447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района составил </a:t>
            </a:r>
            <a:b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675,8</a:t>
            </a:r>
          </a:p>
          <a:p>
            <a:pPr algn="ctr"/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млн. рублей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43223" y="4239645"/>
            <a:ext cx="15540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МП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0405" y="500772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12 Муниципальных программ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53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9380" y="102590"/>
            <a:ext cx="1098427" cy="1296144"/>
          </a:xfrm>
          <a:prstGeom prst="rect">
            <a:avLst/>
          </a:prstGeom>
          <a:noFill/>
        </p:spPr>
      </p:pic>
      <p:pic>
        <p:nvPicPr>
          <p:cNvPr id="54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108258" y="261598"/>
            <a:ext cx="928238" cy="10527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35506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0" y="102590"/>
            <a:ext cx="1098427" cy="129614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8258" y="261598"/>
            <a:ext cx="928238" cy="105275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97541" y="3392995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Имущественная </a:t>
            </a:r>
          </a:p>
          <a:p>
            <a:pPr algn="ctr"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1777" y="1942380"/>
            <a:ext cx="25880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Земельные </a:t>
            </a:r>
          </a:p>
          <a:p>
            <a:pPr algn="ctr"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участки в аренду без проведения торгов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51241" y="4505949"/>
            <a:ext cx="22580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Бесплатное обучение основам бизнеса </a:t>
            </a:r>
          </a:p>
        </p:txBody>
      </p:sp>
      <p:pic>
        <p:nvPicPr>
          <p:cNvPr id="3074" name="Picture 2" descr="http://kagalnitskiy.mfc61.ru/data/mediadb/498f/0000/0459/4597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819" y="2415115"/>
            <a:ext cx="3371687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95393" y="4510839"/>
            <a:ext cx="22134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льготы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314310" y="3219287"/>
            <a:ext cx="2531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Консультационная </a:t>
            </a:r>
          </a:p>
          <a:p>
            <a:pPr algn="ctr"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820181" y="5409350"/>
            <a:ext cx="3096344" cy="692652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  <a:defRPr/>
            </a:pP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</a:t>
            </a:r>
            <a:endParaRPr lang="ru-RU" altLang="ru-RU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  <a:defRPr/>
            </a:pP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(субсидии, гранты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" indent="0" algn="ctr">
              <a:buNone/>
              <a:defRPr/>
            </a:pPr>
            <a:endParaRPr lang="ru-RU" altLang="ru-RU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  <a:defRPr/>
            </a:pPr>
            <a:endParaRPr lang="ru-RU" altLang="ru-RU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004822" y="1748640"/>
            <a:ext cx="28620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</a:t>
            </a:r>
          </a:p>
          <a:p>
            <a:pPr algn="ctr"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предпринимательской </a:t>
            </a:r>
          </a:p>
          <a:p>
            <a:pPr algn="ctr"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602106" y="150497"/>
            <a:ext cx="612854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ko-KR" sz="3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Меры поддержки для бизнеса </a:t>
            </a:r>
            <a:endParaRPr lang="ru-RU" sz="3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99897" y="1495110"/>
            <a:ext cx="2232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Льготное </a:t>
            </a: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кредитование по сниженной </a:t>
            </a: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ставке </a:t>
            </a:r>
            <a:endParaRPr lang="ru-RU" alt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43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700808"/>
            <a:ext cx="8208912" cy="4050784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/>
              <a:t>Чаще всего индивидуальные предприниматели выбирают один из специальных налоговых режимов. Эти режимы являются льготными, и для работы на них надо соблюдать ограничения и требования, установленные законом. В России таких режимов </a:t>
            </a:r>
            <a:r>
              <a:rPr lang="ru-RU" dirty="0" smtClean="0"/>
              <a:t>четыре: </a:t>
            </a:r>
          </a:p>
          <a:p>
            <a:pPr marL="45720" indent="0" algn="just">
              <a:buNone/>
            </a:pPr>
            <a:endParaRPr lang="ru-RU" sz="1400" dirty="0" smtClean="0"/>
          </a:p>
          <a:p>
            <a:pPr marL="45720" indent="0">
              <a:buNone/>
            </a:pPr>
            <a:r>
              <a:rPr lang="ru-RU" dirty="0" smtClean="0">
                <a:solidFill>
                  <a:srgbClr val="0070C0"/>
                </a:solidFill>
                <a:hlinkClick r:id="rId2"/>
              </a:rPr>
              <a:t>- единый </a:t>
            </a:r>
            <a:r>
              <a:rPr lang="ru-RU" dirty="0">
                <a:solidFill>
                  <a:srgbClr val="0070C0"/>
                </a:solidFill>
                <a:hlinkClick r:id="rId2"/>
              </a:rPr>
              <a:t>налог на вмененный доход (ЕНВД</a:t>
            </a:r>
            <a:r>
              <a:rPr lang="ru-RU" dirty="0" smtClean="0">
                <a:solidFill>
                  <a:srgbClr val="0070C0"/>
                </a:solidFill>
                <a:hlinkClick r:id="rId2"/>
              </a:rPr>
              <a:t>)</a:t>
            </a:r>
            <a:endParaRPr lang="ru-RU" dirty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rgbClr val="0070C0"/>
                </a:solidFill>
                <a:hlinkClick r:id="rId3"/>
              </a:rPr>
              <a:t>- упрощенная </a:t>
            </a:r>
            <a:r>
              <a:rPr lang="ru-RU" dirty="0">
                <a:solidFill>
                  <a:srgbClr val="0070C0"/>
                </a:solidFill>
                <a:hlinkClick r:id="rId3"/>
              </a:rPr>
              <a:t>система налогообложения (УСН</a:t>
            </a:r>
            <a:r>
              <a:rPr lang="ru-RU" dirty="0" smtClean="0">
                <a:solidFill>
                  <a:srgbClr val="0070C0"/>
                </a:solidFill>
                <a:hlinkClick r:id="rId3"/>
              </a:rPr>
              <a:t>)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</a:p>
          <a:p>
            <a:pPr marL="45720" indent="0">
              <a:buNone/>
            </a:pPr>
            <a:r>
              <a:rPr lang="ru-RU" dirty="0" smtClean="0">
                <a:solidFill>
                  <a:srgbClr val="0070C0"/>
                </a:solidFill>
                <a:hlinkClick r:id="rId4"/>
              </a:rPr>
              <a:t>- патентная </a:t>
            </a:r>
            <a:r>
              <a:rPr lang="ru-RU" dirty="0">
                <a:solidFill>
                  <a:srgbClr val="0070C0"/>
                </a:solidFill>
                <a:hlinkClick r:id="rId4"/>
              </a:rPr>
              <a:t>система налогообложения (ПСН</a:t>
            </a:r>
            <a:r>
              <a:rPr lang="ru-RU" dirty="0" smtClean="0">
                <a:solidFill>
                  <a:srgbClr val="0070C0"/>
                </a:solidFill>
                <a:hlinkClick r:id="rId4"/>
              </a:rPr>
              <a:t>)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rgbClr val="0070C0"/>
                </a:solidFill>
                <a:hlinkClick r:id="rId5"/>
              </a:rPr>
              <a:t>- единый </a:t>
            </a:r>
            <a:r>
              <a:rPr lang="ru-RU" dirty="0">
                <a:solidFill>
                  <a:srgbClr val="0070C0"/>
                </a:solidFill>
                <a:hlinkClick r:id="rId5"/>
              </a:rPr>
              <a:t>сельскохозяйственный налог (ЕСХН</a:t>
            </a:r>
            <a:r>
              <a:rPr lang="ru-RU" dirty="0" smtClean="0">
                <a:solidFill>
                  <a:srgbClr val="0070C0"/>
                </a:solidFill>
                <a:hlinkClick r:id="rId5"/>
              </a:rPr>
              <a:t>)</a:t>
            </a:r>
            <a:endParaRPr lang="ru-RU" dirty="0">
              <a:solidFill>
                <a:srgbClr val="0070C0"/>
              </a:solidFill>
            </a:endParaRPr>
          </a:p>
          <a:p>
            <a:pPr marL="45720" indent="0" algn="ctr">
              <a:buNone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9380" y="102590"/>
            <a:ext cx="1098427" cy="129614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08258" y="261598"/>
            <a:ext cx="928238" cy="105275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95736" y="401502"/>
            <a:ext cx="465113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Виды налогообложения</a:t>
            </a:r>
            <a:endParaRPr lang="ru-RU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6015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06709"/>
            <a:ext cx="6512511" cy="1721128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Налоговые льготы для бизнеса 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0" y="102590"/>
            <a:ext cx="1098427" cy="129614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8258" y="261598"/>
            <a:ext cx="928238" cy="105275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625" y="3539254"/>
            <a:ext cx="2389573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66800">
              <a:lnSpc>
                <a:spcPct val="90000"/>
              </a:lnSpc>
              <a:defRPr/>
            </a:pP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«Налог </a:t>
            </a: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имущество </a:t>
            </a: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организаций»</a:t>
            </a:r>
            <a:endParaRPr lang="ru-RU" altLang="ru-RU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78123" y="3539254"/>
            <a:ext cx="3055298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66800">
              <a:lnSpc>
                <a:spcPct val="90000"/>
              </a:lnSpc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каникулы</a:t>
            </a: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ctr" defTabSz="1066800">
              <a:lnSpc>
                <a:spcPct val="90000"/>
              </a:lnSpc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Патентная система </a:t>
            </a:r>
          </a:p>
          <a:p>
            <a:pPr algn="ctr" defTabSz="1066800">
              <a:lnSpc>
                <a:spcPct val="90000"/>
              </a:lnSpc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налогообложения</a:t>
            </a:r>
            <a:endParaRPr lang="ru-RU" altLang="ru-RU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21525" y="3663902"/>
            <a:ext cx="1547218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66800">
              <a:lnSpc>
                <a:spcPct val="90000"/>
              </a:lnSpc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«Налог </a:t>
            </a:r>
            <a:endParaRPr lang="ru-RU" altLang="ru-RU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66800">
              <a:lnSpc>
                <a:spcPct val="90000"/>
              </a:lnSpc>
              <a:defRPr/>
            </a:pP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прибыль»</a:t>
            </a:r>
            <a:endParaRPr lang="ru-RU" altLang="ru-RU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8593" y="1720840"/>
            <a:ext cx="736635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smtClean="0">
                <a:solidFill>
                  <a:srgbClr val="002060"/>
                </a:solidFill>
              </a:rPr>
              <a:t>Налоговые </a:t>
            </a:r>
            <a:r>
              <a:rPr lang="ru-RU" sz="1700" dirty="0">
                <a:solidFill>
                  <a:srgbClr val="002060"/>
                </a:solidFill>
              </a:rPr>
              <a:t>льготы — это преимущества, которые законодательство предоставляет определенным категориям плательщиков по сравнению с остальными, в том числе и возможность не платить налог вовсе, или платить, но в меньшем </a:t>
            </a:r>
            <a:r>
              <a:rPr lang="ru-RU" sz="1700" dirty="0" smtClean="0">
                <a:solidFill>
                  <a:srgbClr val="002060"/>
                </a:solidFill>
              </a:rPr>
              <a:t>размере. </a:t>
            </a:r>
            <a:r>
              <a:rPr lang="ru-RU" sz="1700" dirty="0">
                <a:solidFill>
                  <a:srgbClr val="002060"/>
                </a:solidFill>
              </a:rPr>
              <a:t>Таким образом государство создает более благоприятный налоговый климат для налогоплательщиков.</a:t>
            </a:r>
          </a:p>
        </p:txBody>
      </p:sp>
      <p:pic>
        <p:nvPicPr>
          <p:cNvPr id="1026" name="Picture 2" descr="https://s.gorodvo.ru/localStorage/news/78/d4/38/88/78d43888_resizedScaled_1020to4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411" y="4397108"/>
            <a:ext cx="6782723" cy="155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987824" y="5949280"/>
            <a:ext cx="3203848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66800">
              <a:lnSpc>
                <a:spcPct val="90000"/>
              </a:lnSpc>
              <a:defRPr/>
            </a:pP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«Земельный  </a:t>
            </a: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алог» </a:t>
            </a:r>
          </a:p>
          <a:p>
            <a:pPr algn="ctr" defTabSz="1066800">
              <a:lnSpc>
                <a:spcPct val="90000"/>
              </a:lnSpc>
              <a:defRPr/>
            </a:pP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льгота инвесторам</a:t>
            </a:r>
            <a:endParaRPr lang="ru-RU" altLang="ru-RU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11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gray">
          <a:xfrm flipH="1">
            <a:off x="0" y="6400800"/>
            <a:ext cx="2819400" cy="228600"/>
          </a:xfrm>
          <a:prstGeom prst="line">
            <a:avLst/>
          </a:prstGeom>
          <a:noFill/>
          <a:ln w="9525">
            <a:solidFill>
              <a:srgbClr val="FFFFFF">
                <a:alpha val="39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gray">
          <a:xfrm flipH="1">
            <a:off x="0" y="3962400"/>
            <a:ext cx="609600" cy="2667000"/>
          </a:xfrm>
          <a:prstGeom prst="line">
            <a:avLst/>
          </a:prstGeom>
          <a:noFill/>
          <a:ln w="9525">
            <a:solidFill>
              <a:srgbClr val="FFFFFF">
                <a:alpha val="39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gray">
          <a:xfrm>
            <a:off x="1614488" y="3543300"/>
            <a:ext cx="228600" cy="228600"/>
          </a:xfrm>
          <a:custGeom>
            <a:avLst/>
            <a:gdLst>
              <a:gd name="T0" fmla="*/ 12802394 w 21600"/>
              <a:gd name="T1" fmla="*/ 0 h 21600"/>
              <a:gd name="T2" fmla="*/ 3749432 w 21600"/>
              <a:gd name="T3" fmla="*/ 3749432 h 21600"/>
              <a:gd name="T4" fmla="*/ 0 w 21600"/>
              <a:gd name="T5" fmla="*/ 12802394 h 21600"/>
              <a:gd name="T6" fmla="*/ 3749432 w 21600"/>
              <a:gd name="T7" fmla="*/ 21855353 h 21600"/>
              <a:gd name="T8" fmla="*/ 12802394 w 21600"/>
              <a:gd name="T9" fmla="*/ 25604789 h 21600"/>
              <a:gd name="T10" fmla="*/ 21855353 w 21600"/>
              <a:gd name="T11" fmla="*/ 21855353 h 21600"/>
              <a:gd name="T12" fmla="*/ 25604789 w 21600"/>
              <a:gd name="T13" fmla="*/ 12802394 h 21600"/>
              <a:gd name="T14" fmla="*/ 21855353 w 21600"/>
              <a:gd name="T15" fmla="*/ 374943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FFFF">
              <a:alpha val="59999"/>
            </a:srgbClr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gray">
          <a:xfrm>
            <a:off x="2846388" y="4683101"/>
            <a:ext cx="228600" cy="228600"/>
          </a:xfrm>
          <a:custGeom>
            <a:avLst/>
            <a:gdLst>
              <a:gd name="T0" fmla="*/ 12802394 w 21600"/>
              <a:gd name="T1" fmla="*/ 0 h 21600"/>
              <a:gd name="T2" fmla="*/ 3749432 w 21600"/>
              <a:gd name="T3" fmla="*/ 3749432 h 21600"/>
              <a:gd name="T4" fmla="*/ 0 w 21600"/>
              <a:gd name="T5" fmla="*/ 12802394 h 21600"/>
              <a:gd name="T6" fmla="*/ 3749432 w 21600"/>
              <a:gd name="T7" fmla="*/ 21855353 h 21600"/>
              <a:gd name="T8" fmla="*/ 12802394 w 21600"/>
              <a:gd name="T9" fmla="*/ 25604789 h 21600"/>
              <a:gd name="T10" fmla="*/ 21855353 w 21600"/>
              <a:gd name="T11" fmla="*/ 21855353 h 21600"/>
              <a:gd name="T12" fmla="*/ 25604789 w 21600"/>
              <a:gd name="T13" fmla="*/ 12802394 h 21600"/>
              <a:gd name="T14" fmla="*/ 21855353 w 21600"/>
              <a:gd name="T15" fmla="*/ 374943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FFFF">
              <a:alpha val="59999"/>
            </a:srgbClr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gray">
          <a:xfrm>
            <a:off x="2884488" y="5334000"/>
            <a:ext cx="228600" cy="228600"/>
          </a:xfrm>
          <a:custGeom>
            <a:avLst/>
            <a:gdLst>
              <a:gd name="T0" fmla="*/ 12802394 w 21600"/>
              <a:gd name="T1" fmla="*/ 0 h 21600"/>
              <a:gd name="T2" fmla="*/ 3749432 w 21600"/>
              <a:gd name="T3" fmla="*/ 3749432 h 21600"/>
              <a:gd name="T4" fmla="*/ 0 w 21600"/>
              <a:gd name="T5" fmla="*/ 12802394 h 21600"/>
              <a:gd name="T6" fmla="*/ 3749432 w 21600"/>
              <a:gd name="T7" fmla="*/ 21855353 h 21600"/>
              <a:gd name="T8" fmla="*/ 12802394 w 21600"/>
              <a:gd name="T9" fmla="*/ 25604789 h 21600"/>
              <a:gd name="T10" fmla="*/ 21855353 w 21600"/>
              <a:gd name="T11" fmla="*/ 21855353 h 21600"/>
              <a:gd name="T12" fmla="*/ 25604789 w 21600"/>
              <a:gd name="T13" fmla="*/ 12802394 h 21600"/>
              <a:gd name="T14" fmla="*/ 21855353 w 21600"/>
              <a:gd name="T15" fmla="*/ 374943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FFFF">
              <a:alpha val="59999"/>
            </a:srgbClr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gray">
          <a:xfrm flipH="1">
            <a:off x="0" y="3751263"/>
            <a:ext cx="1665288" cy="2878137"/>
          </a:xfrm>
          <a:prstGeom prst="line">
            <a:avLst/>
          </a:prstGeom>
          <a:noFill/>
          <a:ln w="9525">
            <a:solidFill>
              <a:srgbClr val="FFFFFF">
                <a:alpha val="39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gray">
          <a:xfrm flipH="1">
            <a:off x="0" y="5481638"/>
            <a:ext cx="2895600" cy="1147762"/>
          </a:xfrm>
          <a:prstGeom prst="line">
            <a:avLst/>
          </a:prstGeom>
          <a:noFill/>
          <a:ln w="9525">
            <a:solidFill>
              <a:srgbClr val="FFFFFF">
                <a:alpha val="39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black">
          <a:xfrm flipH="1">
            <a:off x="0" y="2243138"/>
            <a:ext cx="1866900" cy="4386262"/>
          </a:xfrm>
          <a:prstGeom prst="line">
            <a:avLst/>
          </a:prstGeom>
          <a:noFill/>
          <a:ln w="19050">
            <a:solidFill>
              <a:srgbClr val="FFFFFF">
                <a:alpha val="59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black">
          <a:xfrm flipH="1">
            <a:off x="0" y="3570288"/>
            <a:ext cx="2309813" cy="3059112"/>
          </a:xfrm>
          <a:prstGeom prst="line">
            <a:avLst/>
          </a:prstGeom>
          <a:noFill/>
          <a:ln w="19050">
            <a:solidFill>
              <a:srgbClr val="FFFFFF">
                <a:alpha val="59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black">
          <a:xfrm flipH="1">
            <a:off x="0" y="4837113"/>
            <a:ext cx="2846388" cy="1792287"/>
          </a:xfrm>
          <a:prstGeom prst="line">
            <a:avLst/>
          </a:prstGeom>
          <a:noFill/>
          <a:ln w="19050">
            <a:solidFill>
              <a:srgbClr val="FFFFFF">
                <a:alpha val="59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black">
          <a:xfrm flipH="1">
            <a:off x="0" y="5883275"/>
            <a:ext cx="3867150" cy="746125"/>
          </a:xfrm>
          <a:prstGeom prst="line">
            <a:avLst/>
          </a:prstGeom>
          <a:noFill/>
          <a:ln w="19050">
            <a:solidFill>
              <a:srgbClr val="FFFFFF">
                <a:alpha val="59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7" name="Arc 13"/>
          <p:cNvSpPr>
            <a:spLocks/>
          </p:cNvSpPr>
          <p:nvPr/>
        </p:nvSpPr>
        <p:spPr bwMode="gray">
          <a:xfrm>
            <a:off x="0" y="4567238"/>
            <a:ext cx="2286000" cy="22907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080808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gray">
          <a:xfrm flipH="1">
            <a:off x="0" y="4232275"/>
            <a:ext cx="2532063" cy="2625725"/>
          </a:xfrm>
          <a:prstGeom prst="line">
            <a:avLst/>
          </a:prstGeom>
          <a:noFill/>
          <a:ln w="9525">
            <a:solidFill>
              <a:srgbClr val="FFFFFF">
                <a:alpha val="39999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9" name="Arc 15"/>
          <p:cNvSpPr>
            <a:spLocks/>
          </p:cNvSpPr>
          <p:nvPr/>
        </p:nvSpPr>
        <p:spPr bwMode="gray">
          <a:xfrm>
            <a:off x="0" y="4667250"/>
            <a:ext cx="2193925" cy="21907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1">
            <a:gsLst>
              <a:gs pos="0">
                <a:srgbClr val="948948"/>
              </a:gs>
              <a:gs pos="100000">
                <a:srgbClr val="CBBC63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400" name="Arc 16"/>
          <p:cNvSpPr>
            <a:spLocks/>
          </p:cNvSpPr>
          <p:nvPr/>
        </p:nvSpPr>
        <p:spPr bwMode="hidden">
          <a:xfrm>
            <a:off x="22225" y="4700588"/>
            <a:ext cx="2138363" cy="213518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rgbClr val="FFFFFF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401" name="Text Box 18"/>
          <p:cNvSpPr txBox="1">
            <a:spLocks noChangeArrowheads="1"/>
          </p:cNvSpPr>
          <p:nvPr/>
        </p:nvSpPr>
        <p:spPr bwMode="invGray">
          <a:xfrm>
            <a:off x="2368550" y="1719263"/>
            <a:ext cx="14747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ru-RU">
              <a:solidFill>
                <a:srgbClr val="FEE002"/>
              </a:solidFill>
            </a:endParaRPr>
          </a:p>
        </p:txBody>
      </p:sp>
      <p:sp>
        <p:nvSpPr>
          <p:cNvPr id="16404" name="Text Box 21"/>
          <p:cNvSpPr txBox="1">
            <a:spLocks noChangeArrowheads="1"/>
          </p:cNvSpPr>
          <p:nvPr/>
        </p:nvSpPr>
        <p:spPr bwMode="black">
          <a:xfrm>
            <a:off x="2254526" y="2843302"/>
            <a:ext cx="60714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anose="05000000000000000000" pitchFamily="2" charset="2"/>
              <a:buChar char="v"/>
            </a:pPr>
            <a:r>
              <a:rPr lang="ru-RU" altLang="ru-RU" sz="1200" dirty="0"/>
              <a:t>Муниципальная программа </a:t>
            </a:r>
            <a:r>
              <a:rPr lang="ru-RU" altLang="ru-RU" sz="1200" dirty="0" smtClean="0"/>
              <a:t>«</a:t>
            </a:r>
            <a:r>
              <a:rPr lang="ru-RU" sz="1200" dirty="0" smtClean="0"/>
              <a:t>Экономическое </a:t>
            </a:r>
            <a:r>
              <a:rPr lang="ru-RU" sz="1200" dirty="0"/>
              <a:t>развитие МО Тоцкий </a:t>
            </a:r>
            <a:r>
              <a:rPr lang="ru-RU" sz="1200" dirty="0" smtClean="0"/>
              <a:t>район». </a:t>
            </a:r>
            <a:endParaRPr lang="en-US" altLang="ru-RU" sz="1200" dirty="0"/>
          </a:p>
        </p:txBody>
      </p:sp>
      <p:sp>
        <p:nvSpPr>
          <p:cNvPr id="16407" name="Text Box 33"/>
          <p:cNvSpPr txBox="1">
            <a:spLocks noChangeArrowheads="1"/>
          </p:cNvSpPr>
          <p:nvPr/>
        </p:nvSpPr>
        <p:spPr bwMode="black">
          <a:xfrm>
            <a:off x="649288" y="1235036"/>
            <a:ext cx="6054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altLang="ru-RU" sz="1200" dirty="0"/>
              <a:t>Муниципальная </a:t>
            </a:r>
            <a:r>
              <a:rPr lang="ru-RU" altLang="ru-RU" sz="1200" dirty="0" smtClean="0"/>
              <a:t>программа «</a:t>
            </a:r>
            <a:r>
              <a:rPr lang="ru-RU" sz="1200" dirty="0" smtClean="0"/>
              <a:t>Основные </a:t>
            </a:r>
            <a:r>
              <a:rPr lang="ru-RU" sz="1200" dirty="0"/>
              <a:t>направления дополнительной </a:t>
            </a:r>
          </a:p>
          <a:p>
            <a:pPr marL="0" indent="0"/>
            <a:r>
              <a:rPr lang="ru-RU" sz="1200" dirty="0" smtClean="0"/>
              <a:t>     социальной </a:t>
            </a:r>
            <a:r>
              <a:rPr lang="ru-RU" sz="1200" dirty="0"/>
              <a:t>поддержки населения </a:t>
            </a:r>
            <a:r>
              <a:rPr lang="ru-RU" sz="1200" b="0" dirty="0" smtClean="0"/>
              <a:t>»</a:t>
            </a:r>
            <a:endParaRPr lang="en-US" altLang="ru-RU" sz="1200" b="0" dirty="0"/>
          </a:p>
        </p:txBody>
      </p:sp>
      <p:sp>
        <p:nvSpPr>
          <p:cNvPr id="16409" name="AutoShape 38"/>
          <p:cNvSpPr>
            <a:spLocks noChangeArrowheads="1"/>
          </p:cNvSpPr>
          <p:nvPr/>
        </p:nvSpPr>
        <p:spPr bwMode="gray">
          <a:xfrm>
            <a:off x="534988" y="3732213"/>
            <a:ext cx="228600" cy="228600"/>
          </a:xfrm>
          <a:custGeom>
            <a:avLst/>
            <a:gdLst>
              <a:gd name="T0" fmla="*/ 12802394 w 21600"/>
              <a:gd name="T1" fmla="*/ 0 h 21600"/>
              <a:gd name="T2" fmla="*/ 3749432 w 21600"/>
              <a:gd name="T3" fmla="*/ 3749432 h 21600"/>
              <a:gd name="T4" fmla="*/ 0 w 21600"/>
              <a:gd name="T5" fmla="*/ 12802394 h 21600"/>
              <a:gd name="T6" fmla="*/ 3749432 w 21600"/>
              <a:gd name="T7" fmla="*/ 21855353 h 21600"/>
              <a:gd name="T8" fmla="*/ 12802394 w 21600"/>
              <a:gd name="T9" fmla="*/ 25604789 h 21600"/>
              <a:gd name="T10" fmla="*/ 21855353 w 21600"/>
              <a:gd name="T11" fmla="*/ 21855353 h 21600"/>
              <a:gd name="T12" fmla="*/ 25604789 w 21600"/>
              <a:gd name="T13" fmla="*/ 12802394 h 21600"/>
              <a:gd name="T14" fmla="*/ 21855353 w 21600"/>
              <a:gd name="T15" fmla="*/ 374943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FFFF">
              <a:alpha val="59999"/>
            </a:srgbClr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10" name="AutoShape 39"/>
          <p:cNvSpPr>
            <a:spLocks noChangeArrowheads="1"/>
          </p:cNvSpPr>
          <p:nvPr/>
        </p:nvSpPr>
        <p:spPr bwMode="gray">
          <a:xfrm>
            <a:off x="2819400" y="6302375"/>
            <a:ext cx="228600" cy="228600"/>
          </a:xfrm>
          <a:custGeom>
            <a:avLst/>
            <a:gdLst>
              <a:gd name="T0" fmla="*/ 12802394 w 21600"/>
              <a:gd name="T1" fmla="*/ 0 h 21600"/>
              <a:gd name="T2" fmla="*/ 3749432 w 21600"/>
              <a:gd name="T3" fmla="*/ 3749432 h 21600"/>
              <a:gd name="T4" fmla="*/ 0 w 21600"/>
              <a:gd name="T5" fmla="*/ 12802394 h 21600"/>
              <a:gd name="T6" fmla="*/ 3749432 w 21600"/>
              <a:gd name="T7" fmla="*/ 21855353 h 21600"/>
              <a:gd name="T8" fmla="*/ 12802394 w 21600"/>
              <a:gd name="T9" fmla="*/ 25604789 h 21600"/>
              <a:gd name="T10" fmla="*/ 21855353 w 21600"/>
              <a:gd name="T11" fmla="*/ 21855353 h 21600"/>
              <a:gd name="T12" fmla="*/ 25604789 w 21600"/>
              <a:gd name="T13" fmla="*/ 12802394 h 21600"/>
              <a:gd name="T14" fmla="*/ 21855353 w 21600"/>
              <a:gd name="T15" fmla="*/ 374943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FFFF">
              <a:alpha val="59999"/>
            </a:srgbClr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11" name="Rectangle 4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/>
              <a:t>Нормативно-творческая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деятельность администрации</a:t>
            </a:r>
            <a:r>
              <a:rPr lang="ru-RU" altLang="ru-RU" sz="2400" dirty="0" smtClean="0"/>
              <a:t> </a:t>
            </a:r>
            <a:endParaRPr lang="en-US" altLang="ru-RU" sz="2400" dirty="0" smtClean="0"/>
          </a:p>
        </p:txBody>
      </p:sp>
      <p:pic>
        <p:nvPicPr>
          <p:cNvPr id="16413" name="Picture 7" descr="C:\Users\fua2\Desktop\ico_social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091" y="384651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4" name="Picture 8" descr="C:\Users\fua2\Desktop\per_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8" y="1895475"/>
            <a:ext cx="6096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5" name="Picture 9" descr="C:\Users\fua2\Desktop\ico_culture3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513" y="57927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17" name="Прямоугольник 3"/>
          <p:cNvSpPr>
            <a:spLocks noChangeArrowheads="1"/>
          </p:cNvSpPr>
          <p:nvPr/>
        </p:nvSpPr>
        <p:spPr bwMode="auto">
          <a:xfrm>
            <a:off x="3132058" y="3751624"/>
            <a:ext cx="587444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sz="1200" dirty="0"/>
              <a:t>П</a:t>
            </a:r>
            <a:r>
              <a:rPr lang="ru-RU" sz="1200" dirty="0" smtClean="0"/>
              <a:t>еречень </a:t>
            </a:r>
            <a:r>
              <a:rPr lang="ru-RU" sz="1200" dirty="0"/>
              <a:t>муниципального имущества муниципального образования Тоцкий район подлежащего передаче во владение  и (или) в пользование субъектам малого и </a:t>
            </a:r>
            <a:r>
              <a:rPr lang="ru-RU" sz="1200" dirty="0" smtClean="0"/>
              <a:t>среднего предпринимательства </a:t>
            </a:r>
            <a:r>
              <a:rPr lang="ru-RU" sz="1200" dirty="0"/>
              <a:t>и организациям, образующим инфраструктуру поддержки субъектов малого и среднего предпринимательства</a:t>
            </a:r>
            <a:endParaRPr lang="ru-RU" altLang="ru-RU" sz="1200" dirty="0"/>
          </a:p>
        </p:txBody>
      </p:sp>
      <p:sp>
        <p:nvSpPr>
          <p:cNvPr id="16422" name="Прямоугольник 9"/>
          <p:cNvSpPr>
            <a:spLocks noChangeArrowheads="1"/>
          </p:cNvSpPr>
          <p:nvPr/>
        </p:nvSpPr>
        <p:spPr bwMode="auto">
          <a:xfrm>
            <a:off x="2763331" y="3125816"/>
            <a:ext cx="57584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altLang="ru-RU" sz="1200" dirty="0" smtClean="0"/>
              <a:t>  Муниципальная программа «</a:t>
            </a:r>
            <a:r>
              <a:rPr lang="ru-RU" sz="1200" dirty="0" smtClean="0"/>
              <a:t>Развитие </a:t>
            </a:r>
            <a:r>
              <a:rPr lang="ru-RU" sz="1200" dirty="0"/>
              <a:t>сельского хозяйства </a:t>
            </a:r>
            <a:r>
              <a:rPr lang="ru-RU" sz="1200" dirty="0" smtClean="0"/>
              <a:t>  и </a:t>
            </a:r>
            <a:r>
              <a:rPr lang="ru-RU" sz="1200" dirty="0"/>
              <a:t>регулирование </a:t>
            </a:r>
            <a:r>
              <a:rPr lang="ru-RU" sz="1200" dirty="0" smtClean="0"/>
              <a:t> рынков </a:t>
            </a:r>
            <a:r>
              <a:rPr lang="ru-RU" sz="1200" dirty="0"/>
              <a:t>сельско-хозяйственной продукции, </a:t>
            </a:r>
            <a:r>
              <a:rPr lang="ru-RU" sz="1200" dirty="0" smtClean="0"/>
              <a:t>сырья </a:t>
            </a:r>
            <a:r>
              <a:rPr lang="ru-RU" sz="1200" dirty="0"/>
              <a:t>и продовольствия Тоцкого </a:t>
            </a:r>
            <a:r>
              <a:rPr lang="ru-RU" sz="1200" dirty="0" smtClean="0"/>
              <a:t>района</a:t>
            </a:r>
            <a:r>
              <a:rPr lang="ru-RU" sz="1200" b="0" dirty="0" smtClean="0"/>
              <a:t>».</a:t>
            </a:r>
            <a:endParaRPr lang="ru-RU" altLang="ru-RU" sz="1200" dirty="0"/>
          </a:p>
        </p:txBody>
      </p:sp>
      <p:sp>
        <p:nvSpPr>
          <p:cNvPr id="39" name="Прямоугольник 9"/>
          <p:cNvSpPr>
            <a:spLocks noChangeArrowheads="1"/>
          </p:cNvSpPr>
          <p:nvPr/>
        </p:nvSpPr>
        <p:spPr bwMode="auto">
          <a:xfrm>
            <a:off x="2132086" y="1642973"/>
            <a:ext cx="668838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sz="1200" dirty="0"/>
              <a:t>Порядок предоставления в 2014-2020 годах субсидий из бюджета Тоцкого района юридическим  лицам и индивидуальным предпринимателям на возмещение  стоимости горюче-смазочных материалов при доставке автомобильным  транспортом социально значимых товаров в отдаленные, труднодоступные и малонаселенные пункты  Тоцкого  района,  а также населенные пункты, в которых отсутствуют торговые </a:t>
            </a:r>
            <a:r>
              <a:rPr lang="ru-RU" sz="1200" dirty="0" smtClean="0"/>
              <a:t>объекты.</a:t>
            </a:r>
            <a:endParaRPr lang="ru-RU" sz="1200" dirty="0"/>
          </a:p>
        </p:txBody>
      </p:sp>
      <p:pic>
        <p:nvPicPr>
          <p:cNvPr id="43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44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sp>
        <p:nvSpPr>
          <p:cNvPr id="42" name="Text Box 21"/>
          <p:cNvSpPr txBox="1">
            <a:spLocks noChangeArrowheads="1"/>
          </p:cNvSpPr>
          <p:nvPr/>
        </p:nvSpPr>
        <p:spPr bwMode="black">
          <a:xfrm>
            <a:off x="3177390" y="4686677"/>
            <a:ext cx="5810139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buFont typeface="Wingdings" panose="05000000000000000000" pitchFamily="2" charset="2"/>
              <a:buChar char="v"/>
            </a:pPr>
            <a:r>
              <a:rPr lang="ru-RU" sz="1200" dirty="0" smtClean="0"/>
              <a:t> </a:t>
            </a:r>
            <a:r>
              <a:rPr lang="ru-RU" sz="1200" dirty="0"/>
              <a:t>Муниципальное имущество, подлежащее передаче во владение и (или) пользование субъектам малого и среднего предпринимательства, социально-ориентированным некоммерческим </a:t>
            </a:r>
            <a:r>
              <a:rPr lang="ru-RU" sz="1200" dirty="0" smtClean="0"/>
              <a:t>организациям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ru-RU" sz="600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altLang="ru-RU" sz="1200" dirty="0" smtClean="0"/>
              <a:t>Порядок предоставления грантов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US" altLang="ru-RU" sz="6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1200" dirty="0" smtClean="0"/>
              <a:t>О </a:t>
            </a:r>
            <a:r>
              <a:rPr lang="ru-RU" sz="1200" dirty="0"/>
              <a:t>создании рабочей группы по вопросам оказания имущественной поддержки субъектам малого  и среднего предпринимательства на территории муниципального образования Тоцкий </a:t>
            </a:r>
            <a:r>
              <a:rPr lang="ru-RU" sz="1200" dirty="0" smtClean="0"/>
              <a:t>район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6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1200" dirty="0"/>
              <a:t>О</a:t>
            </a:r>
            <a:r>
              <a:rPr lang="ru-RU" sz="1200" dirty="0" smtClean="0"/>
              <a:t>бщественный </a:t>
            </a:r>
            <a:r>
              <a:rPr lang="ru-RU" sz="1200" dirty="0"/>
              <a:t>совет по развитию предпринимательства и улучшению инвестиционного климата при главе Тоцкого </a:t>
            </a:r>
            <a:r>
              <a:rPr lang="ru-RU" sz="1200" dirty="0" smtClean="0"/>
              <a:t>района.</a:t>
            </a:r>
            <a:endParaRPr lang="ru-RU" sz="1200" dirty="0"/>
          </a:p>
        </p:txBody>
      </p:sp>
      <p:sp>
        <p:nvSpPr>
          <p:cNvPr id="33" name="AutoShape 38"/>
          <p:cNvSpPr>
            <a:spLocks noChangeArrowheads="1"/>
          </p:cNvSpPr>
          <p:nvPr/>
        </p:nvSpPr>
        <p:spPr bwMode="gray">
          <a:xfrm>
            <a:off x="2196575" y="3427412"/>
            <a:ext cx="228600" cy="228600"/>
          </a:xfrm>
          <a:custGeom>
            <a:avLst/>
            <a:gdLst>
              <a:gd name="T0" fmla="*/ 12802394 w 21600"/>
              <a:gd name="T1" fmla="*/ 0 h 21600"/>
              <a:gd name="T2" fmla="*/ 3749432 w 21600"/>
              <a:gd name="T3" fmla="*/ 3749432 h 21600"/>
              <a:gd name="T4" fmla="*/ 0 w 21600"/>
              <a:gd name="T5" fmla="*/ 12802394 h 21600"/>
              <a:gd name="T6" fmla="*/ 3749432 w 21600"/>
              <a:gd name="T7" fmla="*/ 21855353 h 21600"/>
              <a:gd name="T8" fmla="*/ 12802394 w 21600"/>
              <a:gd name="T9" fmla="*/ 25604789 h 21600"/>
              <a:gd name="T10" fmla="*/ 21855353 w 21600"/>
              <a:gd name="T11" fmla="*/ 21855353 h 21600"/>
              <a:gd name="T12" fmla="*/ 25604789 w 21600"/>
              <a:gd name="T13" fmla="*/ 12802394 h 21600"/>
              <a:gd name="T14" fmla="*/ 21855353 w 21600"/>
              <a:gd name="T15" fmla="*/ 374943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FFFF">
              <a:alpha val="59999"/>
            </a:srgbClr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4246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15247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Модернизация бюджетной сферы в оказании  услуг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</a:b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1628800"/>
            <a:ext cx="7087690" cy="352310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94348" y="537321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Оказано услуг  Многофункциональным центром за 2018 год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более 24030 услуг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525 муниципальных услуг</a:t>
            </a:r>
          </a:p>
        </p:txBody>
      </p:sp>
    </p:spTree>
    <p:extLst>
      <p:ext uri="{BB962C8B-B14F-4D97-AF65-F5344CB8AC3E}">
        <p14:creationId xmlns:p14="http://schemas.microsoft.com/office/powerpoint/2010/main" val="60059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34845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МАУ МФЦ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97152"/>
            <a:ext cx="7983858" cy="1656184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МФЦ для представителей бизнеса малого и среднего звена – это безвозмездное оказание целого комплекса услуг, заключающихся в помощи по подготовке и направлению документов в различные государственные структуры и инстанции</a:t>
            </a:r>
          </a:p>
        </p:txBody>
      </p:sp>
      <p:pic>
        <p:nvPicPr>
          <p:cNvPr id="4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pic>
        <p:nvPicPr>
          <p:cNvPr id="5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2050" name="Picture 2" descr="https://pbs.twimg.com/media/Dsgj3qlWoAA0H4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603" y="1275725"/>
            <a:ext cx="6192688" cy="317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nfoarena.ru/infoa_files/imagecache/750x540/users/9535/bizne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81" y="2137752"/>
            <a:ext cx="2592288" cy="231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62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Скорая помощь предпринимателям</a:t>
            </a:r>
            <a:r>
              <a:rPr lang="ru-RU" sz="4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4800" dirty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12776"/>
            <a:ext cx="7701192" cy="51200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43340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0259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Муниципальная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инвестиционная конференция</a:t>
            </a:r>
            <a:endParaRPr lang="ru-RU" sz="2800" dirty="0"/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183" y="1484784"/>
            <a:ext cx="5208410" cy="34750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58" y="4280341"/>
            <a:ext cx="3563888" cy="23780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430" y="4280341"/>
            <a:ext cx="3504680" cy="23385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09351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Муниципальная</a:t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инвестиционная конференция</a:t>
            </a:r>
            <a:r>
              <a:rPr lang="ru-RU" sz="4800" dirty="0"/>
              <a:t/>
            </a:r>
            <a:br>
              <a:rPr lang="ru-RU" sz="4800" dirty="0"/>
            </a:br>
            <a:endParaRPr lang="ru-RU" dirty="0"/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4"/>
            <a:ext cx="7321392" cy="48864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2888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1556792"/>
            <a:ext cx="6400800" cy="4968552"/>
          </a:xfrm>
        </p:spPr>
        <p:txBody>
          <a:bodyPr>
            <a:normAutofit fontScale="55000" lnSpcReduction="20000"/>
          </a:bodyPr>
          <a:lstStyle/>
          <a:p>
            <a:pPr marL="45720" indent="0">
              <a:buNone/>
            </a:pPr>
            <a:r>
              <a:rPr lang="ru-RU" sz="2900" b="1" i="1" dirty="0">
                <a:solidFill>
                  <a:srgbClr val="0070C0"/>
                </a:solidFill>
              </a:rPr>
              <a:t>Н</a:t>
            </a:r>
            <a:r>
              <a:rPr lang="ru-RU" sz="2900" b="1" i="1" dirty="0" smtClean="0">
                <a:solidFill>
                  <a:srgbClr val="0070C0"/>
                </a:solidFill>
              </a:rPr>
              <a:t>а </a:t>
            </a:r>
            <a:r>
              <a:rPr lang="ru-RU" sz="2900" b="1" i="1" dirty="0">
                <a:solidFill>
                  <a:srgbClr val="0070C0"/>
                </a:solidFill>
              </a:rPr>
              <a:t>территории МО Тоцкий район осуществлялась реализация следующих бизнес – </a:t>
            </a:r>
            <a:r>
              <a:rPr lang="ru-RU" sz="2900" b="1" i="1" dirty="0" smtClean="0">
                <a:solidFill>
                  <a:srgbClr val="0070C0"/>
                </a:solidFill>
              </a:rPr>
              <a:t>проектов на средства грантов из средств районного бюджета:</a:t>
            </a:r>
            <a:endParaRPr lang="ru-RU" sz="2900" b="1" i="1" dirty="0">
              <a:solidFill>
                <a:srgbClr val="0070C0"/>
              </a:solidFill>
            </a:endParaRPr>
          </a:p>
          <a:p>
            <a:pPr marL="45720" indent="0" hangingPunct="0">
              <a:buNone/>
            </a:pPr>
            <a:r>
              <a:rPr lang="ru-RU" sz="2900" b="1" i="1" dirty="0" smtClean="0">
                <a:solidFill>
                  <a:srgbClr val="0070C0"/>
                </a:solidFill>
              </a:rPr>
              <a:t>в </a:t>
            </a:r>
            <a:r>
              <a:rPr lang="ru-RU" sz="2900" b="1" i="1" dirty="0">
                <a:solidFill>
                  <a:srgbClr val="0070C0"/>
                </a:solidFill>
              </a:rPr>
              <a:t>сельском хозяйстве и переработке сельскохозяйственной продукции:</a:t>
            </a:r>
          </a:p>
          <a:p>
            <a:pPr marL="45720" indent="0" hangingPunct="0">
              <a:buNone/>
            </a:pPr>
            <a:r>
              <a:rPr lang="ru-RU" sz="2900" b="1" i="1" dirty="0">
                <a:solidFill>
                  <a:srgbClr val="0070C0"/>
                </a:solidFill>
              </a:rPr>
              <a:t>- </a:t>
            </a:r>
            <a:r>
              <a:rPr lang="ru-RU" sz="2900" b="1" i="1" dirty="0" smtClean="0">
                <a:solidFill>
                  <a:srgbClr val="0070C0"/>
                </a:solidFill>
              </a:rPr>
              <a:t>тепличное хозяйство;</a:t>
            </a:r>
            <a:endParaRPr lang="ru-RU" sz="2900" b="1" i="1" dirty="0">
              <a:solidFill>
                <a:srgbClr val="0070C0"/>
              </a:solidFill>
            </a:endParaRPr>
          </a:p>
          <a:p>
            <a:pPr marL="45720" indent="0" hangingPunct="0">
              <a:buNone/>
            </a:pPr>
            <a:r>
              <a:rPr lang="ru-RU" sz="2900" b="1" i="1" dirty="0">
                <a:solidFill>
                  <a:srgbClr val="0070C0"/>
                </a:solidFill>
              </a:rPr>
              <a:t>- выращивание КРС </a:t>
            </a:r>
            <a:r>
              <a:rPr lang="ru-RU" sz="2900" b="1" i="1" dirty="0" smtClean="0">
                <a:solidFill>
                  <a:srgbClr val="0070C0"/>
                </a:solidFill>
              </a:rPr>
              <a:t>;</a:t>
            </a:r>
            <a:endParaRPr lang="ru-RU" sz="2900" b="1" i="1" dirty="0">
              <a:solidFill>
                <a:srgbClr val="0070C0"/>
              </a:solidFill>
            </a:endParaRPr>
          </a:p>
          <a:p>
            <a:pPr marL="45720" indent="0" hangingPunct="0">
              <a:buNone/>
            </a:pPr>
            <a:r>
              <a:rPr lang="ru-RU" sz="2900" b="1" i="1" dirty="0" smtClean="0">
                <a:solidFill>
                  <a:srgbClr val="0070C0"/>
                </a:solidFill>
              </a:rPr>
              <a:t>- </a:t>
            </a:r>
            <a:r>
              <a:rPr lang="ru-RU" sz="2900" b="1" i="1" dirty="0">
                <a:solidFill>
                  <a:srgbClr val="0070C0"/>
                </a:solidFill>
              </a:rPr>
              <a:t>овощеводство;</a:t>
            </a:r>
          </a:p>
          <a:p>
            <a:pPr marL="45720" indent="0" hangingPunct="0">
              <a:buNone/>
            </a:pPr>
            <a:r>
              <a:rPr lang="ru-RU" sz="2900" b="1" i="1" dirty="0">
                <a:solidFill>
                  <a:srgbClr val="0070C0"/>
                </a:solidFill>
              </a:rPr>
              <a:t>- пчеловодство;</a:t>
            </a:r>
          </a:p>
          <a:p>
            <a:pPr marL="45720" indent="0" hangingPunct="0">
              <a:buNone/>
            </a:pPr>
            <a:r>
              <a:rPr lang="ru-RU" sz="2900" b="1" i="1" dirty="0" smtClean="0">
                <a:solidFill>
                  <a:srgbClr val="0070C0"/>
                </a:solidFill>
              </a:rPr>
              <a:t>2</a:t>
            </a:r>
            <a:r>
              <a:rPr lang="ru-RU" sz="2900" b="1" i="1" dirty="0">
                <a:solidFill>
                  <a:srgbClr val="0070C0"/>
                </a:solidFill>
              </a:rPr>
              <a:t>) в промышленности:</a:t>
            </a:r>
          </a:p>
          <a:p>
            <a:pPr marL="45720" indent="0" hangingPunct="0">
              <a:buNone/>
            </a:pPr>
            <a:r>
              <a:rPr lang="ru-RU" sz="2900" b="1" i="1" dirty="0">
                <a:solidFill>
                  <a:srgbClr val="0070C0"/>
                </a:solidFill>
              </a:rPr>
              <a:t>- производство хлеба и хлебобулочных изделий;</a:t>
            </a:r>
          </a:p>
          <a:p>
            <a:pPr marL="45720" indent="0" hangingPunct="0">
              <a:buNone/>
            </a:pPr>
            <a:r>
              <a:rPr lang="ru-RU" sz="2900" b="1" i="1" dirty="0">
                <a:solidFill>
                  <a:srgbClr val="0070C0"/>
                </a:solidFill>
              </a:rPr>
              <a:t>- производство изделий из </a:t>
            </a:r>
            <a:r>
              <a:rPr lang="ru-RU" sz="2900" b="1" i="1" dirty="0" err="1">
                <a:solidFill>
                  <a:srgbClr val="0070C0"/>
                </a:solidFill>
              </a:rPr>
              <a:t>пеноблока</a:t>
            </a:r>
            <a:r>
              <a:rPr lang="ru-RU" sz="2900" b="1" i="1" dirty="0">
                <a:solidFill>
                  <a:srgbClr val="0070C0"/>
                </a:solidFill>
              </a:rPr>
              <a:t>.</a:t>
            </a:r>
          </a:p>
          <a:p>
            <a:pPr marL="45720" indent="0" hangingPunct="0">
              <a:buNone/>
            </a:pPr>
            <a:r>
              <a:rPr lang="ru-RU" sz="2900" b="1" i="1" dirty="0">
                <a:solidFill>
                  <a:srgbClr val="0070C0"/>
                </a:solidFill>
              </a:rPr>
              <a:t>3) оказание  услуг:</a:t>
            </a:r>
          </a:p>
          <a:p>
            <a:pPr marL="45720" indent="0" hangingPunct="0">
              <a:buNone/>
            </a:pPr>
            <a:r>
              <a:rPr lang="ru-RU" sz="2900" b="1" i="1" dirty="0">
                <a:solidFill>
                  <a:srgbClr val="0070C0"/>
                </a:solidFill>
              </a:rPr>
              <a:t>- </a:t>
            </a:r>
            <a:r>
              <a:rPr lang="ru-RU" sz="2900" b="1" i="1" dirty="0" err="1">
                <a:solidFill>
                  <a:srgbClr val="0070C0"/>
                </a:solidFill>
              </a:rPr>
              <a:t>энергострой</a:t>
            </a:r>
            <a:r>
              <a:rPr lang="ru-RU" sz="2900" b="1" i="1" dirty="0">
                <a:solidFill>
                  <a:srgbClr val="0070C0"/>
                </a:solidFill>
              </a:rPr>
              <a:t>;</a:t>
            </a:r>
          </a:p>
          <a:p>
            <a:pPr marL="45720" indent="0" hangingPunct="0">
              <a:buNone/>
            </a:pPr>
            <a:r>
              <a:rPr lang="ru-RU" sz="2900" b="1" i="1" dirty="0">
                <a:solidFill>
                  <a:srgbClr val="0070C0"/>
                </a:solidFill>
              </a:rPr>
              <a:t>- салон </a:t>
            </a:r>
            <a:r>
              <a:rPr lang="ru-RU" sz="2900" b="1" i="1" dirty="0" smtClean="0">
                <a:solidFill>
                  <a:srgbClr val="0070C0"/>
                </a:solidFill>
              </a:rPr>
              <a:t>красоты</a:t>
            </a:r>
            <a:r>
              <a:rPr lang="ru-RU" sz="2900" b="1" i="1" dirty="0">
                <a:solidFill>
                  <a:srgbClr val="0070C0"/>
                </a:solidFill>
              </a:rPr>
              <a:t>;</a:t>
            </a:r>
            <a:endParaRPr lang="ru-RU" sz="2900" b="1" i="1" dirty="0" smtClean="0">
              <a:solidFill>
                <a:srgbClr val="0070C0"/>
              </a:solidFill>
            </a:endParaRPr>
          </a:p>
          <a:p>
            <a:pPr marL="45720" indent="0" hangingPunct="0">
              <a:buNone/>
            </a:pPr>
            <a:r>
              <a:rPr lang="ru-RU" sz="2900" b="1" i="1" dirty="0" smtClean="0">
                <a:solidFill>
                  <a:srgbClr val="0070C0"/>
                </a:solidFill>
              </a:rPr>
              <a:t>- услуги </a:t>
            </a:r>
            <a:r>
              <a:rPr lang="ru-RU" sz="2900" b="1" i="1" dirty="0">
                <a:solidFill>
                  <a:srgbClr val="0070C0"/>
                </a:solidFill>
              </a:rPr>
              <a:t>по регулировке углов развал </a:t>
            </a:r>
            <a:r>
              <a:rPr lang="ru-RU" sz="2900" b="1" i="1" dirty="0" smtClean="0">
                <a:solidFill>
                  <a:srgbClr val="0070C0"/>
                </a:solidFill>
              </a:rPr>
              <a:t>схождения автомобиля</a:t>
            </a:r>
          </a:p>
          <a:p>
            <a:pPr marL="45720" indent="0" hangingPunct="0">
              <a:buNone/>
            </a:pPr>
            <a:r>
              <a:rPr lang="ru-RU" sz="2900" b="1" i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- уборка </a:t>
            </a:r>
            <a:r>
              <a:rPr lang="ru-RU" sz="2900" b="1" i="1" dirty="0">
                <a:solidFill>
                  <a:srgbClr val="0070C0"/>
                </a:solidFill>
                <a:cs typeface="Times New Roman" panose="02020603050405020304" pitchFamily="18" charset="0"/>
              </a:rPr>
              <a:t>помещений</a:t>
            </a:r>
            <a:r>
              <a:rPr lang="ru-RU" sz="2900" b="1" i="1" dirty="0" smtClean="0">
                <a:solidFill>
                  <a:srgbClr val="0070C0"/>
                </a:solidFill>
              </a:rPr>
              <a:t>.</a:t>
            </a:r>
          </a:p>
          <a:p>
            <a:pPr hangingPunct="0"/>
            <a:endParaRPr lang="ru-RU" sz="2500" dirty="0"/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31640" y="259724"/>
            <a:ext cx="66107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РЕАЛИЗУЕМЫЕ ИНВЕСТИЦИОННЫЕ</a:t>
            </a:r>
          </a:p>
          <a:p>
            <a:pPr algn="ctr"/>
            <a:r>
              <a:rPr lang="ru-RU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ПРОЕКТЫ </a:t>
            </a:r>
            <a:r>
              <a:rPr lang="ru-RU" sz="20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НА ТЕРРИТОРИИ  МО </a:t>
            </a:r>
            <a:r>
              <a:rPr lang="ru-RU" sz="2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Тоцкий район</a:t>
            </a:r>
            <a:endParaRPr lang="ru-RU" sz="2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7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4832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РЕАЛИЗУЕМЫЕ ИНВЕСТИЦИОННЫЕ</a:t>
            </a:r>
            <a:b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ПРОЕКТЫ НА ТЕРРИТОРИИ  МО Тоцкий район</a:t>
            </a:r>
            <a:r>
              <a:rPr lang="ru-RU" sz="4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48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5613" y="1170609"/>
            <a:ext cx="6400800" cy="1368152"/>
          </a:xfrm>
        </p:spPr>
        <p:txBody>
          <a:bodyPr/>
          <a:lstStyle/>
          <a:p>
            <a:pPr marL="45720" indent="0" algn="ctr">
              <a:buNone/>
            </a:pPr>
            <a:r>
              <a:rPr lang="ru-RU" b="1" dirty="0">
                <a:solidFill>
                  <a:srgbClr val="0070C0"/>
                </a:solidFill>
              </a:rPr>
              <a:t>бизнес-проект «Пчеловод» 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45720" indent="0"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ИП Рябов А.В. 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07972" y="5599112"/>
            <a:ext cx="76238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b="1" i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026" name="Picture 2" descr="https://gusiyabloni.com/wp-content/uploads/2018/02/Optovaya-prodazha-meda-e15196390388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81" y="2629562"/>
            <a:ext cx="4252619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aseka22.com/d/pasekaf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881" y="2629562"/>
            <a:ext cx="4167647" cy="261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015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РЕАЛИЗУЕМЫЕ ИНВЕСТИЦИОННЫЕ</a:t>
            </a:r>
            <a:b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ПРОЕКТЫ НА ТЕРРИТОРИИ  МО Тоцкий район</a:t>
            </a:r>
            <a:b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93962" y="1484784"/>
            <a:ext cx="6400800" cy="1008112"/>
          </a:xfrm>
        </p:spPr>
        <p:txBody>
          <a:bodyPr/>
          <a:lstStyle/>
          <a:p>
            <a:pPr marL="45720" indent="0" algn="ctr">
              <a:buNone/>
            </a:pPr>
            <a:r>
              <a:rPr lang="ru-RU" b="1" dirty="0">
                <a:solidFill>
                  <a:srgbClr val="0070C0"/>
                </a:solidFill>
              </a:rPr>
              <a:t>бизнес-проект «ООО «</a:t>
            </a:r>
            <a:r>
              <a:rPr lang="ru-RU" b="1" dirty="0" err="1">
                <a:solidFill>
                  <a:srgbClr val="0070C0"/>
                </a:solidFill>
              </a:rPr>
              <a:t>Клининг</a:t>
            </a:r>
            <a:r>
              <a:rPr lang="ru-RU" b="1" dirty="0">
                <a:solidFill>
                  <a:srgbClr val="0070C0"/>
                </a:solidFill>
              </a:rPr>
              <a:t> Сервис»</a:t>
            </a:r>
            <a:endParaRPr lang="ru-RU" dirty="0">
              <a:solidFill>
                <a:srgbClr val="0070C0"/>
              </a:solidFill>
            </a:endParaRPr>
          </a:p>
          <a:p>
            <a:pPr marL="45720" indent="0" algn="ctr">
              <a:buNone/>
            </a:pPr>
            <a:r>
              <a:rPr lang="ru-RU" dirty="0">
                <a:solidFill>
                  <a:srgbClr val="0070C0"/>
                </a:solidFill>
              </a:rPr>
              <a:t>директор </a:t>
            </a:r>
            <a:r>
              <a:rPr lang="ru-RU" dirty="0" err="1">
                <a:solidFill>
                  <a:srgbClr val="0070C0"/>
                </a:solidFill>
              </a:rPr>
              <a:t>Голев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Ф.В.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99592" y="5157192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12701" y="5350275"/>
            <a:ext cx="71596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Химчистка мягкой мебели, ковров, других изделий. Уборка помещений. Прачечная. Мойка сплит-систем, очистка бассейнов. </a:t>
            </a:r>
            <a:r>
              <a:rPr lang="ru-RU" sz="1400" b="1" i="1" dirty="0" err="1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Детейлинг</a:t>
            </a:r>
            <a:r>
              <a:rPr lang="ru-RU" sz="1400" b="1" i="1" dirty="0" smtClean="0">
                <a:latin typeface="+mn-lt"/>
                <a:cs typeface="Times New Roman" panose="02020603050405020304" pitchFamily="18" charset="0"/>
              </a:rPr>
              <a:t>.</a:t>
            </a:r>
            <a:r>
              <a:rPr lang="ru-RU" sz="1400" b="1" i="1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 </a:t>
            </a:r>
            <a:endParaRPr lang="ru-RU" sz="1400" b="1" i="1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Пользователь\Desktop\форум 2016г\для администрации\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2677310"/>
            <a:ext cx="3546277" cy="2195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Пользователь\AppData\Local\Microsoft\Windows\Temporary Internet Files\Content.Word\rk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86029" y="2677311"/>
            <a:ext cx="2875915" cy="217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Пользователь\Desktop\форум 2016г\для администрации\IMG_20160226_10520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40" y="1330111"/>
            <a:ext cx="2308312" cy="3529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61244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6224479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РЕАЛИЗУЕМЫЕ ИНВЕСТИЦИОННЫЕ</a:t>
            </a:r>
            <a:b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ПРОЕКТЫ НА ТЕРРИТОРИИ  МО Тоцкий район</a:t>
            </a:r>
            <a:b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75656" y="1268760"/>
            <a:ext cx="6400800" cy="936104"/>
          </a:xfrm>
        </p:spPr>
        <p:txBody>
          <a:bodyPr/>
          <a:lstStyle/>
          <a:p>
            <a:pPr marL="45720" indent="0" algn="ctr">
              <a:buNone/>
            </a:pPr>
            <a:r>
              <a:rPr lang="ru-RU" b="1" dirty="0">
                <a:solidFill>
                  <a:srgbClr val="0070C0"/>
                </a:solidFill>
              </a:rPr>
              <a:t>бизнес-проект </a:t>
            </a:r>
            <a:r>
              <a:rPr lang="ru-RU" dirty="0" smtClean="0">
                <a:solidFill>
                  <a:srgbClr val="0070C0"/>
                </a:solidFill>
              </a:rPr>
              <a:t>фермерское </a:t>
            </a:r>
            <a:r>
              <a:rPr lang="ru-RU" dirty="0">
                <a:solidFill>
                  <a:srgbClr val="0070C0"/>
                </a:solidFill>
              </a:rPr>
              <a:t>хозяйство </a:t>
            </a:r>
            <a:r>
              <a:rPr lang="ru-RU" dirty="0" smtClean="0">
                <a:solidFill>
                  <a:srgbClr val="0070C0"/>
                </a:solidFill>
              </a:rPr>
              <a:t>«Воронова» ИП Воронов И.Е.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pic>
        <p:nvPicPr>
          <p:cNvPr id="2050" name="Picture 2" descr="https://www.agrobase.ru/uploads/publications/2016/11/17/milkmeatbelorus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132856"/>
            <a:ext cx="4879227" cy="324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30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296487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РЕАЛИЗУЕМЫЕ ИНВЕСТИЦИОННЫЕ</a:t>
            </a:r>
            <a:b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ПРОЕКТЫ НА ТЕРРИТОРИИ  МО Тоцкий район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38347" y="1158886"/>
            <a:ext cx="6400800" cy="504056"/>
          </a:xfrm>
        </p:spPr>
        <p:txBody>
          <a:bodyPr>
            <a:normAutofit fontScale="85000" lnSpcReduction="10000"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бизнес-проект </a:t>
            </a:r>
            <a:r>
              <a:rPr lang="ru-RU" b="1" dirty="0" smtClean="0">
                <a:solidFill>
                  <a:srgbClr val="0070C0"/>
                </a:solidFill>
              </a:rPr>
              <a:t>«Салон  </a:t>
            </a:r>
            <a:r>
              <a:rPr lang="ru-RU" b="1" dirty="0">
                <a:solidFill>
                  <a:srgbClr val="0070C0"/>
                </a:solidFill>
              </a:rPr>
              <a:t>Красоты</a:t>
            </a:r>
            <a:r>
              <a:rPr lang="ru-RU" b="1" dirty="0" smtClean="0">
                <a:solidFill>
                  <a:srgbClr val="0070C0"/>
                </a:solidFill>
              </a:rPr>
              <a:t>» ИП </a:t>
            </a:r>
            <a:r>
              <a:rPr lang="ru-RU" b="1" dirty="0" err="1" smtClean="0">
                <a:solidFill>
                  <a:srgbClr val="0070C0"/>
                </a:solidFill>
              </a:rPr>
              <a:t>Мазманям</a:t>
            </a:r>
            <a:r>
              <a:rPr lang="ru-RU" b="1" dirty="0" smtClean="0">
                <a:solidFill>
                  <a:srgbClr val="0070C0"/>
                </a:solidFill>
              </a:rPr>
              <a:t> К.Л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pic>
        <p:nvPicPr>
          <p:cNvPr id="6146" name="Picture 2" descr="C:\Users\Пользователь\Pictures\20150929-Администрация\100CANON\дополнения\IMG_239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82" y="1555368"/>
            <a:ext cx="4646652" cy="309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Пользователь\Pictures\20150929-Администрация\100CANON\дополнения\IMG_23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935" y="2348880"/>
            <a:ext cx="5130926" cy="342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587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1891" y="26064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РЕАЛИЗУЕМЫЕ ИНВЕСТИЦИОННЫЕ</a:t>
            </a:r>
            <a:b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20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ПРОЕКТЫ НА ТЕРРИТОРИИ  МО Тоцкий район</a:t>
            </a:r>
            <a:endParaRPr lang="ru-RU" sz="20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1554306" y="1196752"/>
            <a:ext cx="5976664" cy="648072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бизнес-проект </a:t>
            </a:r>
            <a:r>
              <a:rPr lang="ru-RU" b="1" dirty="0" smtClean="0">
                <a:solidFill>
                  <a:srgbClr val="0070C0"/>
                </a:solidFill>
              </a:rPr>
              <a:t>«</a:t>
            </a:r>
            <a:r>
              <a:rPr lang="ru-RU" b="1" dirty="0" err="1" smtClean="0">
                <a:solidFill>
                  <a:srgbClr val="0070C0"/>
                </a:solidFill>
              </a:rPr>
              <a:t>Энергострой</a:t>
            </a:r>
            <a:r>
              <a:rPr lang="ru-RU" b="1" dirty="0" smtClean="0">
                <a:solidFill>
                  <a:srgbClr val="0070C0"/>
                </a:solidFill>
              </a:rPr>
              <a:t>» ИП Борцов А.М. 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7170" name="Picture 2" descr="http://elektrikovich.ru/wp-content/uploads/montazh-e%60lektrooborudovaniya-1024x5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1844824"/>
            <a:ext cx="6421999" cy="356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9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5879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5613" y="227464"/>
            <a:ext cx="6400800" cy="132932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РЕАЛИЗУЕМЫЕ ИНВЕСТИЦИОННЫЕ</a:t>
            </a:r>
            <a:b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ПРОЕКТЫ НА ТЕРРИТОРИИ  МО Тоцкий район</a:t>
            </a:r>
            <a:endParaRPr lang="ru-RU" sz="2000" b="1" dirty="0"/>
          </a:p>
        </p:txBody>
      </p:sp>
      <p:pic>
        <p:nvPicPr>
          <p:cNvPr id="8198" name="Picture 6" descr="https://dehqon.uz/uploads/news/b2949d81f12533aa101affdbee25fcb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31" y="1844824"/>
            <a:ext cx="6044969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rastenijainfo.ru/wp-content/uploads/2018/07/Tomat-Lyana-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772" y="1556791"/>
            <a:ext cx="4083766" cy="306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8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03648" y="1172756"/>
            <a:ext cx="6806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  <a:latin typeface="+mn-lt"/>
              </a:rPr>
              <a:t>бизнес-проект «</a:t>
            </a:r>
            <a:r>
              <a:rPr lang="ru-RU" b="1" i="1" dirty="0">
                <a:solidFill>
                  <a:srgbClr val="0070C0"/>
                </a:solidFill>
                <a:latin typeface="+mn-lt"/>
              </a:rPr>
              <a:t>Т</a:t>
            </a:r>
            <a:r>
              <a:rPr lang="ru-RU" b="1" i="1" dirty="0" smtClean="0">
                <a:solidFill>
                  <a:srgbClr val="0070C0"/>
                </a:solidFill>
                <a:latin typeface="+mn-lt"/>
              </a:rPr>
              <a:t>епличное хозяйств</a:t>
            </a:r>
            <a:r>
              <a:rPr lang="ru-RU" b="1" i="1" dirty="0" smtClean="0">
                <a:solidFill>
                  <a:srgbClr val="0070C0"/>
                </a:solidFill>
                <a:latin typeface="+mn-lt"/>
              </a:rPr>
              <a:t>» ИП Сотников Н.П.  </a:t>
            </a:r>
            <a:endParaRPr lang="ru-RU" b="1" i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88900" y="4622019"/>
            <a:ext cx="2718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985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5613" y="1173237"/>
            <a:ext cx="6400800" cy="1224136"/>
          </a:xfrm>
        </p:spPr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6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619672" y="258527"/>
            <a:ext cx="6079579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ko-KR" sz="28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Инвестиционный</a:t>
            </a:r>
            <a:r>
              <a:rPr lang="ru-RU" altLang="ko-KR" sz="20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 </a:t>
            </a:r>
            <a:r>
              <a:rPr lang="ru-RU" altLang="ko-KR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потенциал</a:t>
            </a:r>
          </a:p>
          <a:p>
            <a:pPr algn="ctr"/>
            <a:r>
              <a:rPr lang="ru-RU" altLang="ko-KR" sz="2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 </a:t>
            </a:r>
            <a:r>
              <a:rPr lang="ru-RU" altLang="ko-KR" sz="28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맑은 고딕" pitchFamily="50" charset="-127"/>
                <a:cs typeface="Times New Roman" pitchFamily="18" charset="0"/>
              </a:rPr>
              <a:t>развития территории</a:t>
            </a:r>
            <a:endParaRPr lang="ru-RU" sz="2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12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6495860"/>
              </p:ext>
            </p:extLst>
          </p:nvPr>
        </p:nvGraphicFramePr>
        <p:xfrm>
          <a:off x="752497" y="1772816"/>
          <a:ext cx="7378005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Скругленный прямоугольник 4"/>
          <p:cNvSpPr/>
          <p:nvPr/>
        </p:nvSpPr>
        <p:spPr>
          <a:xfrm>
            <a:off x="2657952" y="4536954"/>
            <a:ext cx="5041298" cy="79341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lvl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1600" b="1" kern="1200" dirty="0" smtClean="0"/>
          </a:p>
        </p:txBody>
      </p:sp>
    </p:spTree>
    <p:extLst>
      <p:ext uri="{BB962C8B-B14F-4D97-AF65-F5344CB8AC3E}">
        <p14:creationId xmlns:p14="http://schemas.microsoft.com/office/powerpoint/2010/main" val="2461886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52953" y="-71178"/>
            <a:ext cx="65219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Georgia" pitchFamily="18" charset="0"/>
              </a:rPr>
              <a:t>                  </a:t>
            </a:r>
          </a:p>
          <a:p>
            <a:pPr algn="ctr"/>
            <a:endParaRPr lang="ru-RU" sz="2400" b="1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036496" y="195366"/>
            <a:ext cx="0" cy="6662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83568" y="6741368"/>
            <a:ext cx="8460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0755" y="122542"/>
            <a:ext cx="928238" cy="1052756"/>
          </a:xfrm>
          <a:prstGeom prst="rect">
            <a:avLst/>
          </a:prstGeom>
          <a:noFill/>
        </p:spPr>
      </p:pic>
      <p:pic>
        <p:nvPicPr>
          <p:cNvPr id="14" name="Picture 1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628775"/>
            <a:ext cx="4139952" cy="278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477725" y="1313779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endParaRPr lang="en-US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1963" y="4725144"/>
            <a:ext cx="7128792" cy="2142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378973"/>
              </p:ext>
            </p:extLst>
          </p:nvPr>
        </p:nvGraphicFramePr>
        <p:xfrm>
          <a:off x="963034" y="1628800"/>
          <a:ext cx="3969006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8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962" y="137142"/>
            <a:ext cx="899592" cy="106871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87624" y="268437"/>
            <a:ext cx="638723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800" b="1" cap="all" spc="0" dirty="0" smtClean="0">
                <a:ln/>
                <a:solidFill>
                  <a:srgbClr val="0070C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eorgia" pitchFamily="18" charset="0"/>
              </a:rPr>
              <a:t>Агропромышленный   комплекс  района</a:t>
            </a:r>
            <a:endParaRPr lang="ru-RU" sz="2800" b="1" cap="all" spc="0" dirty="0">
              <a:ln/>
              <a:solidFill>
                <a:srgbClr val="0070C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9278555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7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Агропромышленный комплекс  района</a:t>
            </a:r>
            <a:r>
              <a:rPr lang="ru-RU" sz="3600" dirty="0">
                <a:latin typeface="Georgia" pitchFamily="18" charset="0"/>
              </a:rPr>
              <a:t/>
            </a:r>
            <a:br>
              <a:rPr lang="ru-RU" sz="3600" dirty="0">
                <a:latin typeface="Georgia" pitchFamily="18" charset="0"/>
              </a:rPr>
            </a:br>
            <a:endParaRPr lang="ru-RU" sz="3600" dirty="0"/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930" y="3104662"/>
            <a:ext cx="4244054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92307" y="3030924"/>
            <a:ext cx="4551693" cy="30325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67544" y="1889169"/>
            <a:ext cx="30963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Намолот зерновых культур составил 513,2 тыс. ц при средней урожайности 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 13,8 ц/га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24128" y="1889169"/>
            <a:ext cx="31500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Намолот подсолнечника составил 406,2 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</a:rPr>
              <a:t>тыс.ц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 при средней урожайности </a:t>
            </a:r>
          </a:p>
          <a:p>
            <a:pPr algn="ctr"/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 10,8 ц/га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49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Агропромышленный комплекс  района</a:t>
            </a:r>
            <a:r>
              <a:rPr lang="ru-RU" sz="3600" dirty="0">
                <a:latin typeface="Georgia" pitchFamily="18" charset="0"/>
              </a:rPr>
              <a:t/>
            </a:r>
            <a:br>
              <a:rPr lang="ru-RU" sz="3600" dirty="0">
                <a:latin typeface="Georgia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2276872"/>
            <a:ext cx="6400800" cy="34747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381" y="102590"/>
            <a:ext cx="866232" cy="102215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9291" y="86092"/>
            <a:ext cx="928238" cy="1052756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00" y="1484784"/>
            <a:ext cx="6931136" cy="46207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524939"/>
            <a:ext cx="2991664" cy="20742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404" y="4591817"/>
            <a:ext cx="3052540" cy="20290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320814" y="177281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Обновление парка сельскохозяйственной техники</a:t>
            </a:r>
          </a:p>
          <a:p>
            <a:pPr algn="ctr"/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5 комбайнов и 9 тракторов</a:t>
            </a:r>
          </a:p>
        </p:txBody>
      </p:sp>
    </p:spTree>
    <p:extLst>
      <p:ext uri="{BB962C8B-B14F-4D97-AF65-F5344CB8AC3E}">
        <p14:creationId xmlns:p14="http://schemas.microsoft.com/office/powerpoint/2010/main" val="38977114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81843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solidFill>
                  <a:srgbClr val="0070C0"/>
                </a:solidFill>
                <a:latin typeface="Georgia" pitchFamily="18" charset="0"/>
              </a:rPr>
              <a:t>Агропромышленный комплекс  района</a:t>
            </a:r>
            <a:r>
              <a:rPr lang="ru-RU" sz="4800" dirty="0">
                <a:latin typeface="Georgia" pitchFamily="18" charset="0"/>
              </a:rPr>
              <a:t/>
            </a:r>
            <a:br>
              <a:rPr lang="ru-RU" sz="4800" dirty="0">
                <a:latin typeface="Georgia" pitchFamily="18" charset="0"/>
              </a:rPr>
            </a:br>
            <a:endParaRPr lang="ru-RU" dirty="0"/>
          </a:p>
        </p:txBody>
      </p:sp>
      <p:grpSp>
        <p:nvGrpSpPr>
          <p:cNvPr id="4" name="Diagram group"/>
          <p:cNvGrpSpPr/>
          <p:nvPr/>
        </p:nvGrpSpPr>
        <p:grpSpPr>
          <a:xfrm>
            <a:off x="3784808" y="1691313"/>
            <a:ext cx="4387592" cy="4375856"/>
            <a:chOff x="4570202" y="663120"/>
            <a:chExt cx="4387592" cy="5151314"/>
          </a:xfrm>
          <a:scene3d>
            <a:camera prst="perspectiveLeft" zoom="91000"/>
            <a:lightRig rig="threePt" dir="t">
              <a:rot lat="0" lon="0" rev="20640000"/>
            </a:lightRig>
          </a:scene3d>
        </p:grpSpPr>
        <p:grpSp>
          <p:nvGrpSpPr>
            <p:cNvPr id="5" name="Группа 4"/>
            <p:cNvGrpSpPr/>
            <p:nvPr/>
          </p:nvGrpSpPr>
          <p:grpSpPr>
            <a:xfrm>
              <a:off x="4651716" y="663120"/>
              <a:ext cx="4306078" cy="1177443"/>
              <a:chOff x="4651716" y="663120"/>
              <a:chExt cx="4306078" cy="1177443"/>
            </a:xfrm>
          </p:grpSpPr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4651716" y="663120"/>
                <a:ext cx="4306078" cy="1177443"/>
              </a:xfrm>
              <a:prstGeom prst="roundRect">
                <a:avLst/>
              </a:prstGeom>
              <a:sp3d z="57200" extrusionH="600" contourW="3000">
                <a:bevelT w="48600" h="18600" prst="relaxedInset"/>
                <a:bevelB w="48600" h="8600" prst="relaxedInset"/>
              </a:sp3d>
            </p:spPr>
            <p:style>
              <a:lnRef idx="1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Скругленный прямоугольник 4"/>
              <p:cNvSpPr/>
              <p:nvPr/>
            </p:nvSpPr>
            <p:spPr>
              <a:xfrm>
                <a:off x="4709194" y="720598"/>
                <a:ext cx="4191122" cy="1062487"/>
              </a:xfrm>
              <a:prstGeom prst="rect">
                <a:avLst/>
              </a:prstGeom>
              <a:sp3d z="572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b="1" i="0" kern="1200" dirty="0" smtClean="0">
                    <a:solidFill>
                      <a:schemeClr val="tx1"/>
                    </a:solidFill>
                  </a:rPr>
                  <a:t>КФХ «Клеопатра» - получен грант на развитие семейной животноводческой фермы в размере 14,8 млн. руб.</a:t>
                </a:r>
                <a:endParaRPr lang="ru-RU" sz="1600" b="1" i="0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" name="Группа 5"/>
            <p:cNvGrpSpPr/>
            <p:nvPr/>
          </p:nvGrpSpPr>
          <p:grpSpPr>
            <a:xfrm>
              <a:off x="4570202" y="1972748"/>
              <a:ext cx="4306078" cy="1177443"/>
              <a:chOff x="4570202" y="1972748"/>
              <a:chExt cx="4306078" cy="1177443"/>
            </a:xfrm>
          </p:grpSpPr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4570202" y="1972748"/>
                <a:ext cx="4306078" cy="1177443"/>
              </a:xfrm>
              <a:prstGeom prst="roundRect">
                <a:avLst/>
              </a:prstGeom>
              <a:sp3d z="57200" extrusionH="600" contourW="3000">
                <a:bevelT w="48600" h="18600" prst="relaxedInset"/>
                <a:bevelB w="48600" h="8600" prst="relaxedInset"/>
              </a:sp3d>
            </p:spPr>
            <p:style>
              <a:lnRef idx="1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4" name="Скругленный прямоугольник 6"/>
              <p:cNvSpPr/>
              <p:nvPr/>
            </p:nvSpPr>
            <p:spPr>
              <a:xfrm>
                <a:off x="4627680" y="2030226"/>
                <a:ext cx="4191122" cy="1062487"/>
              </a:xfrm>
              <a:prstGeom prst="rect">
                <a:avLst/>
              </a:prstGeom>
              <a:sp3d z="572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b="1" kern="1200" dirty="0" smtClean="0">
                    <a:solidFill>
                      <a:schemeClr val="tx1"/>
                    </a:solidFill>
                  </a:rPr>
                  <a:t>КФХ «</a:t>
                </a:r>
                <a:r>
                  <a:rPr lang="ru-RU" sz="1600" b="1" kern="1200" dirty="0" err="1" smtClean="0">
                    <a:solidFill>
                      <a:schemeClr val="tx1"/>
                    </a:solidFill>
                  </a:rPr>
                  <a:t>Немишев</a:t>
                </a:r>
                <a:r>
                  <a:rPr lang="ru-RU" sz="1600" b="1" kern="1200" dirty="0" smtClean="0">
                    <a:solidFill>
                      <a:schemeClr val="tx1"/>
                    </a:solidFill>
                  </a:rPr>
                  <a:t> А.Р.» 3 млн. рублей на разведение КРС мясного направления</a:t>
                </a:r>
                <a:endParaRPr lang="ru-RU" sz="1600" b="1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" name="Группа 6"/>
            <p:cNvGrpSpPr/>
            <p:nvPr/>
          </p:nvGrpSpPr>
          <p:grpSpPr>
            <a:xfrm>
              <a:off x="4651716" y="3312367"/>
              <a:ext cx="4306078" cy="1177443"/>
              <a:chOff x="4651716" y="3312367"/>
              <a:chExt cx="4306078" cy="1177443"/>
            </a:xfrm>
          </p:grpSpPr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4651716" y="3312367"/>
                <a:ext cx="4306078" cy="1177443"/>
              </a:xfrm>
              <a:prstGeom prst="roundRect">
                <a:avLst/>
              </a:prstGeom>
              <a:sp3d z="57200" extrusionH="600" contourW="3000">
                <a:bevelT w="48600" h="18600" prst="relaxedInset"/>
                <a:bevelB w="48600" h="8600" prst="relaxedInset"/>
              </a:sp3d>
            </p:spPr>
            <p:style>
              <a:lnRef idx="1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" name="Скругленный прямоугольник 8"/>
              <p:cNvSpPr/>
              <p:nvPr/>
            </p:nvSpPr>
            <p:spPr>
              <a:xfrm>
                <a:off x="4709194" y="3369845"/>
                <a:ext cx="4191122" cy="1062487"/>
              </a:xfrm>
              <a:prstGeom prst="rect">
                <a:avLst/>
              </a:prstGeom>
              <a:sp3d z="572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b="1" kern="1200" dirty="0" smtClean="0">
                    <a:solidFill>
                      <a:schemeClr val="tx1"/>
                    </a:solidFill>
                  </a:rPr>
                  <a:t>КФХ «Иванов С.Н.» 3 млн. рублей на разведение КРС мясного направления</a:t>
                </a:r>
                <a:endParaRPr lang="ru-RU" sz="1600" b="1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" name="Группа 7"/>
            <p:cNvGrpSpPr/>
            <p:nvPr/>
          </p:nvGrpSpPr>
          <p:grpSpPr>
            <a:xfrm>
              <a:off x="4651716" y="4636991"/>
              <a:ext cx="4306078" cy="1177443"/>
              <a:chOff x="4651716" y="4636991"/>
              <a:chExt cx="4306078" cy="1177443"/>
            </a:xfrm>
          </p:grpSpPr>
          <p:sp>
            <p:nvSpPr>
              <p:cNvPr id="9" name="Скругленный прямоугольник 8"/>
              <p:cNvSpPr/>
              <p:nvPr/>
            </p:nvSpPr>
            <p:spPr>
              <a:xfrm>
                <a:off x="4651716" y="4636991"/>
                <a:ext cx="4306078" cy="1177443"/>
              </a:xfrm>
              <a:prstGeom prst="roundRect">
                <a:avLst/>
              </a:prstGeom>
              <a:sp3d z="57200" extrusionH="600" contourW="3000">
                <a:bevelT w="48600" h="18600" prst="relaxedInset"/>
                <a:bevelB w="48600" h="8600" prst="relaxedInset"/>
              </a:sp3d>
            </p:spPr>
            <p:style>
              <a:lnRef idx="1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" name="Скругленный прямоугольник 10"/>
              <p:cNvSpPr/>
              <p:nvPr/>
            </p:nvSpPr>
            <p:spPr>
              <a:xfrm>
                <a:off x="4709194" y="4694469"/>
                <a:ext cx="4191122" cy="1062487"/>
              </a:xfrm>
              <a:prstGeom prst="rect">
                <a:avLst/>
              </a:prstGeom>
              <a:sp3d z="572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0960" tIns="60960" rIns="60960" bIns="609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b="1" kern="1200" dirty="0" smtClean="0">
                    <a:solidFill>
                      <a:schemeClr val="tx1"/>
                    </a:solidFill>
                  </a:rPr>
                  <a:t>КФХ «</a:t>
                </a:r>
                <a:r>
                  <a:rPr lang="ru-RU" sz="1600" b="1" kern="1200" dirty="0" err="1" smtClean="0">
                    <a:solidFill>
                      <a:schemeClr val="tx1"/>
                    </a:solidFill>
                  </a:rPr>
                  <a:t>Ишмеев</a:t>
                </a:r>
                <a:r>
                  <a:rPr lang="ru-RU" sz="1600" b="1" kern="1200" dirty="0" smtClean="0">
                    <a:solidFill>
                      <a:schemeClr val="tx1"/>
                    </a:solidFill>
                  </a:rPr>
                  <a:t> Ф.И.» на развитие полеводства 1,5 </a:t>
                </a:r>
                <a:r>
                  <a:rPr lang="ru-RU" sz="1600" b="1" kern="1200" dirty="0" err="1" smtClean="0">
                    <a:solidFill>
                      <a:schemeClr val="tx1"/>
                    </a:solidFill>
                  </a:rPr>
                  <a:t>млн.руб</a:t>
                </a:r>
                <a:r>
                  <a:rPr lang="ru-RU" sz="1600" b="1" kern="1200" dirty="0" smtClean="0">
                    <a:solidFill>
                      <a:schemeClr val="tx1"/>
                    </a:solidFill>
                  </a:rPr>
                  <a:t>.</a:t>
                </a:r>
                <a:endParaRPr lang="ru-RU" sz="1600" b="1" kern="1200" dirty="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18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930" y="66468"/>
            <a:ext cx="847645" cy="1000221"/>
          </a:xfrm>
          <a:prstGeom prst="rect">
            <a:avLst/>
          </a:prstGeom>
          <a:noFill/>
        </p:spPr>
      </p:pic>
      <p:pic>
        <p:nvPicPr>
          <p:cNvPr id="19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66468"/>
            <a:ext cx="905600" cy="1027081"/>
          </a:xfrm>
          <a:prstGeom prst="rect">
            <a:avLst/>
          </a:prstGeom>
          <a:noFill/>
        </p:spPr>
      </p:pic>
      <p:pic>
        <p:nvPicPr>
          <p:cNvPr id="20" name="Picture 3" descr="\\Depo161\документы - чурсина\17309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6875" y="2393192"/>
            <a:ext cx="3871070" cy="3173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375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rgbClr val="0070C0"/>
                </a:solidFill>
                <a:latin typeface="Georgia" pitchFamily="18" charset="0"/>
              </a:rPr>
              <a:t>Агропромышленный комплекс  района</a:t>
            </a:r>
            <a:r>
              <a:rPr lang="ru-RU" sz="3600" dirty="0">
                <a:latin typeface="Georgia" pitchFamily="18" charset="0"/>
              </a:rPr>
              <a:t/>
            </a:r>
            <a:br>
              <a:rPr lang="ru-RU" sz="3600" dirty="0">
                <a:latin typeface="Georgia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41782" y="5157192"/>
            <a:ext cx="6400800" cy="1224136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1800" b="1" dirty="0">
                <a:solidFill>
                  <a:srgbClr val="0070C0"/>
                </a:solidFill>
              </a:rPr>
              <a:t>Льготное кредитование  на проведение сезонных полевых работ и покупку сельскохозяйственной техники банками было выдано льготных кредитных ресурсов на сумму  129 млн. рублей</a:t>
            </a:r>
            <a:r>
              <a:rPr lang="ru-RU" dirty="0">
                <a:solidFill>
                  <a:srgbClr val="0070C0"/>
                </a:solidFill>
              </a:rPr>
              <a:t>. </a:t>
            </a:r>
          </a:p>
          <a:p>
            <a:pPr algn="ctr"/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930" y="66468"/>
            <a:ext cx="847645" cy="1000221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66468"/>
            <a:ext cx="905600" cy="1027081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76" y="1666627"/>
            <a:ext cx="6924800" cy="3236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95577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9273" y="159662"/>
            <a:ext cx="6523127" cy="1469138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0070C0"/>
                </a:solidFill>
              </a:rPr>
              <a:t>Проект «Бюджета для предпринимателей» подготовлен: отделом </a:t>
            </a:r>
            <a:r>
              <a:rPr lang="ru-RU" sz="2000" dirty="0">
                <a:solidFill>
                  <a:srgbClr val="0070C0"/>
                </a:solidFill>
              </a:rPr>
              <a:t>по экономике администрации МО Тоцкий район</a:t>
            </a:r>
            <a:br>
              <a:rPr lang="ru-RU" sz="2000" dirty="0">
                <a:solidFill>
                  <a:srgbClr val="0070C0"/>
                </a:solidFill>
              </a:rPr>
            </a:br>
            <a:r>
              <a:rPr lang="ru-RU" sz="2000" dirty="0">
                <a:solidFill>
                  <a:srgbClr val="0070C0"/>
                </a:solidFill>
              </a:rPr>
              <a:t/>
            </a:r>
            <a:br>
              <a:rPr lang="ru-RU" sz="2000" dirty="0">
                <a:solidFill>
                  <a:srgbClr val="0070C0"/>
                </a:solidFill>
              </a:rPr>
            </a:b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27" y="87654"/>
            <a:ext cx="1098427" cy="1296144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66468"/>
            <a:ext cx="905600" cy="102708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051720" y="3681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" indent="0"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. </a:t>
            </a:r>
            <a:endParaRPr lang="ru-RU" dirty="0">
              <a:solidFill>
                <a:srgbClr val="0070C0"/>
              </a:solidFill>
            </a:endParaRPr>
          </a:p>
          <a:p>
            <a:pPr algn="ctr"/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08357" y="19888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</a:t>
            </a:r>
            <a:r>
              <a:rPr lang="ru-RU" dirty="0" smtClean="0">
                <a:solidFill>
                  <a:srgbClr val="0070C0"/>
                </a:solidFill>
              </a:rPr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229843"/>
              </p:ext>
            </p:extLst>
          </p:nvPr>
        </p:nvGraphicFramePr>
        <p:xfrm>
          <a:off x="1065807" y="2616628"/>
          <a:ext cx="7559393" cy="31037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8201"/>
                <a:gridCol w="3981192"/>
              </a:tblGrid>
              <a:tr h="692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Руководитель отдела по экономике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Администрации Тоцкого района</a:t>
                      </a:r>
                      <a:endParaRPr lang="ru-RU" sz="1400" dirty="0">
                        <a:effectLst/>
                      </a:endParaRPr>
                    </a:p>
                  </a:txBody>
                  <a:tcPr marL="44293" marR="442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Глотова </a:t>
                      </a:r>
                      <a:r>
                        <a:rPr lang="ru-RU" sz="1400" dirty="0">
                          <a:effectLst/>
                        </a:rPr>
                        <a:t>Светлана Валерьевна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293" marR="44293" marT="0" marB="0"/>
                </a:tc>
              </a:tr>
              <a:tr h="5536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Место нахождения и почтовый адрес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293" marR="44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461131, Оренбургская область, Тоцкий район, </a:t>
                      </a:r>
                      <a:r>
                        <a:rPr lang="ru-RU" sz="1400" dirty="0" err="1">
                          <a:effectLst/>
                        </a:rPr>
                        <a:t>с.Тоцкое</a:t>
                      </a:r>
                      <a:r>
                        <a:rPr lang="ru-RU" sz="1400" dirty="0">
                          <a:effectLst/>
                        </a:rPr>
                        <a:t>, </a:t>
                      </a:r>
                      <a:r>
                        <a:rPr lang="ru-RU" sz="1400" dirty="0" err="1">
                          <a:effectLst/>
                        </a:rPr>
                        <a:t>ул.Красная</a:t>
                      </a:r>
                      <a:r>
                        <a:rPr lang="ru-RU" sz="1400" dirty="0">
                          <a:effectLst/>
                        </a:rPr>
                        <a:t> Площадь, дом 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293" marR="44293" marT="0" marB="0"/>
                </a:tc>
              </a:tr>
              <a:tr h="3428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График работы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293" marR="44293" marT="0" marB="0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Понедельник – пятница:   09.00 - 17.12      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Перерыв на обед:     13.00 - 14.00      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Суббота, Воскресенье:  Выходной день </a:t>
                      </a:r>
                      <a:endParaRPr lang="ru-RU" sz="1400" dirty="0">
                        <a:latin typeface="+mn-lt"/>
                      </a:endParaRPr>
                    </a:p>
                  </a:txBody>
                  <a:tcPr marL="44293" marR="44293" marT="0" marB="0"/>
                </a:tc>
              </a:tr>
              <a:tr h="5536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Телефон, адрес электронной почты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293" marR="442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8(35349) 2-18-98; адрес электронной почты отдела по экономике: </a:t>
                      </a:r>
                      <a:r>
                        <a:rPr lang="en-US" sz="1400" u="sng" dirty="0">
                          <a:effectLst/>
                        </a:rPr>
                        <a:t>to</a:t>
                      </a:r>
                      <a:r>
                        <a:rPr lang="ru-RU" sz="1400" u="sng" dirty="0">
                          <a:effectLst/>
                        </a:rPr>
                        <a:t>.</a:t>
                      </a:r>
                      <a:r>
                        <a:rPr lang="en-US" sz="1400" u="sng" dirty="0" err="1">
                          <a:effectLst/>
                        </a:rPr>
                        <a:t>sp</a:t>
                      </a:r>
                      <a:r>
                        <a:rPr lang="ru-RU" sz="1400" u="sng" dirty="0">
                          <a:effectLst/>
                        </a:rPr>
                        <a:t>1.</a:t>
                      </a:r>
                      <a:r>
                        <a:rPr lang="en-US" sz="1400" u="sng" dirty="0" err="1">
                          <a:effectLst/>
                        </a:rPr>
                        <a:t>ek</a:t>
                      </a:r>
                      <a:r>
                        <a:rPr lang="ru-RU" sz="1400" u="sng" dirty="0">
                          <a:effectLst/>
                        </a:rPr>
                        <a:t>@</a:t>
                      </a:r>
                      <a:r>
                        <a:rPr lang="en-US" sz="1400" u="sng" dirty="0" err="1">
                          <a:effectLst/>
                        </a:rPr>
                        <a:t>gmail</a:t>
                      </a:r>
                      <a:r>
                        <a:rPr lang="ru-RU" sz="1400" u="sng" dirty="0">
                          <a:effectLst/>
                        </a:rPr>
                        <a:t>.</a:t>
                      </a:r>
                      <a:r>
                        <a:rPr lang="en-US" sz="1400" u="sng" dirty="0">
                          <a:effectLst/>
                        </a:rPr>
                        <a:t>com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293" marR="44293" marT="0" marB="0"/>
                </a:tc>
              </a:tr>
              <a:tr h="6643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Адрес официального сайта органа местного самоуправления.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293" marR="442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www.totskoe.org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293" marR="44293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209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2132856"/>
            <a:ext cx="6400800" cy="2304256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45720" indent="0" algn="ctr">
              <a:buNone/>
            </a:pP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БЛАГОДАРЮ  </a:t>
            </a:r>
          </a:p>
          <a:p>
            <a:pPr marL="45720" indent="0" algn="ctr">
              <a:buNone/>
            </a:pPr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 </a:t>
            </a:r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ВНИМАНИЕ!</a:t>
            </a:r>
          </a:p>
          <a:p>
            <a:pPr marL="45720" indent="0">
              <a:buNone/>
            </a:pP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Picture 4" descr="http://oren-ok.ru/wp-content/uploads/2017/01/Orenburgskaya_oblas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930" y="66468"/>
            <a:ext cx="847645" cy="1000221"/>
          </a:xfrm>
          <a:prstGeom prst="rect">
            <a:avLst/>
          </a:prstGeom>
          <a:noFill/>
        </p:spPr>
      </p:pic>
      <p:pic>
        <p:nvPicPr>
          <p:cNvPr id="5" name="Picture 2" descr="C:\Users\user\Desktop\презентация доклада\Герб для документ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66468"/>
            <a:ext cx="905600" cy="10270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9900357"/>
      </p:ext>
    </p:extLst>
  </p:cSld>
  <p:clrMapOvr>
    <a:masterClrMapping/>
  </p:clrMapOvr>
</p:sld>
</file>

<file path=ppt/theme/theme1.xml><?xml version="1.0" encoding="utf-8"?>
<a:theme xmlns:a="http://schemas.openxmlformats.org/drawingml/2006/main" name="22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3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ема1">
  <a:themeElements>
    <a:clrScheme name="Тема Office 1">
      <a:dk1>
        <a:srgbClr val="808080"/>
      </a:dk1>
      <a:lt1>
        <a:srgbClr val="FFFFFF"/>
      </a:lt1>
      <a:dk2>
        <a:srgbClr val="003366"/>
      </a:dk2>
      <a:lt2>
        <a:srgbClr val="FFFFCC"/>
      </a:lt2>
      <a:accent1>
        <a:srgbClr val="79CE24"/>
      </a:accent1>
      <a:accent2>
        <a:srgbClr val="E45267"/>
      </a:accent2>
      <a:accent3>
        <a:srgbClr val="AAADB8"/>
      </a:accent3>
      <a:accent4>
        <a:srgbClr val="DADADA"/>
      </a:accent4>
      <a:accent5>
        <a:srgbClr val="BEE3AC"/>
      </a:accent5>
      <a:accent6>
        <a:srgbClr val="CF495D"/>
      </a:accent6>
      <a:hlink>
        <a:srgbClr val="5FC3D7"/>
      </a:hlink>
      <a:folHlink>
        <a:srgbClr val="FAA712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808080"/>
        </a:dk1>
        <a:lt1>
          <a:srgbClr val="FFFFFF"/>
        </a:lt1>
        <a:dk2>
          <a:srgbClr val="003366"/>
        </a:dk2>
        <a:lt2>
          <a:srgbClr val="FFFFCC"/>
        </a:lt2>
        <a:accent1>
          <a:srgbClr val="79CE24"/>
        </a:accent1>
        <a:accent2>
          <a:srgbClr val="E45267"/>
        </a:accent2>
        <a:accent3>
          <a:srgbClr val="AAADB8"/>
        </a:accent3>
        <a:accent4>
          <a:srgbClr val="DADADA"/>
        </a:accent4>
        <a:accent5>
          <a:srgbClr val="BEE3AC"/>
        </a:accent5>
        <a:accent6>
          <a:srgbClr val="CF495D"/>
        </a:accent6>
        <a:hlink>
          <a:srgbClr val="5FC3D7"/>
        </a:hlink>
        <a:folHlink>
          <a:srgbClr val="FAA7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5F5F5F"/>
        </a:dk1>
        <a:lt1>
          <a:srgbClr val="FFFFFF"/>
        </a:lt1>
        <a:dk2>
          <a:srgbClr val="232751"/>
        </a:dk2>
        <a:lt2>
          <a:srgbClr val="CCFFCC"/>
        </a:lt2>
        <a:accent1>
          <a:srgbClr val="62A2DC"/>
        </a:accent1>
        <a:accent2>
          <a:srgbClr val="E29B54"/>
        </a:accent2>
        <a:accent3>
          <a:srgbClr val="ACACB3"/>
        </a:accent3>
        <a:accent4>
          <a:srgbClr val="DADADA"/>
        </a:accent4>
        <a:accent5>
          <a:srgbClr val="B7CEEB"/>
        </a:accent5>
        <a:accent6>
          <a:srgbClr val="CD8C4B"/>
        </a:accent6>
        <a:hlink>
          <a:srgbClr val="83CE5A"/>
        </a:hlink>
        <a:folHlink>
          <a:srgbClr val="DE585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5F5F5F"/>
        </a:dk1>
        <a:lt1>
          <a:srgbClr val="FFFFFF"/>
        </a:lt1>
        <a:dk2>
          <a:srgbClr val="504736"/>
        </a:dk2>
        <a:lt2>
          <a:srgbClr val="CCECFF"/>
        </a:lt2>
        <a:accent1>
          <a:srgbClr val="DE6084"/>
        </a:accent1>
        <a:accent2>
          <a:srgbClr val="63B1C9"/>
        </a:accent2>
        <a:accent3>
          <a:srgbClr val="B3B1AE"/>
        </a:accent3>
        <a:accent4>
          <a:srgbClr val="DADADA"/>
        </a:accent4>
        <a:accent5>
          <a:srgbClr val="ECB6C2"/>
        </a:accent5>
        <a:accent6>
          <a:srgbClr val="59A0B6"/>
        </a:accent6>
        <a:hlink>
          <a:srgbClr val="D08B58"/>
        </a:hlink>
        <a:folHlink>
          <a:srgbClr val="67D53B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Тема1" id="{8D93DE30-1EBE-4A52-95C8-BE5000A37B76}" vid="{FEA0F1C5-33E6-4B75-AF54-743FBCB03D19}"/>
    </a:ext>
  </a:extLst>
</a:theme>
</file>

<file path=ppt/theme/theme8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225</Template>
  <TotalTime>7010</TotalTime>
  <Words>1019</Words>
  <Application>Microsoft Office PowerPoint</Application>
  <PresentationFormat>Экран (4:3)</PresentationFormat>
  <Paragraphs>184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225</vt:lpstr>
      <vt:lpstr>Специальное оформление</vt:lpstr>
      <vt:lpstr>233</vt:lpstr>
      <vt:lpstr>1_Специальное оформление</vt:lpstr>
      <vt:lpstr>1_默认设计模板</vt:lpstr>
      <vt:lpstr>默认设计模板</vt:lpstr>
      <vt:lpstr>Тема1</vt:lpstr>
      <vt:lpstr>Воздушный поток</vt:lpstr>
      <vt:lpstr>Бюджет  для предпринимателей</vt:lpstr>
      <vt:lpstr>Информация о районе  </vt:lpstr>
      <vt:lpstr> Важнейший стратегический приоритет деятельности  муниципального образования является обеспечение устойчивого экономического роста и комфортных условий проживания для населения, ориентированный на стабилизацию социально-экономической ситуации, реализацию Стратегии социально-экономического развития Тоцкого района муниципальных программ, выполнение задач, определенных администрацией района и обращениями граждан. Важное значение в социально-экономическом развитии Тоцкого района играет агропромышленный комплекс. Сельское хозяйство муниципалитета представляют 86 хозяйства, в том числе 20 – юридических лиц и около 7000 личных подсобных хозяйств.  Объем производства продукции сельского хозяйства всеми категориями хозяйств на 01.01.2019 года составил 1 млр. 349 млн.  руб.  Демографическая ситуация в 2018 году характеризовалась естественной прибылью населения. Но за счет миграционного оттока в целом по району наблюдается снижение численности населения.  </vt:lpstr>
      <vt:lpstr>Презентация PowerPoint</vt:lpstr>
      <vt:lpstr> Основные  экономические показатели </vt:lpstr>
      <vt:lpstr>Презентация PowerPoint</vt:lpstr>
      <vt:lpstr>Малый  и   средний  бизнес </vt:lpstr>
      <vt:lpstr>Малый  и   средний  бизнес </vt:lpstr>
      <vt:lpstr>Что такое бюджет</vt:lpstr>
      <vt:lpstr>Бюджет Тоцкого района</vt:lpstr>
      <vt:lpstr>Презентация PowerPoint</vt:lpstr>
      <vt:lpstr>Презентация PowerPoint</vt:lpstr>
      <vt:lpstr>Налоговые льготы для бизнеса </vt:lpstr>
      <vt:lpstr>Нормативно-творческая  деятельность администрации </vt:lpstr>
      <vt:lpstr>Модернизация бюджетной сферы в оказании  услуг </vt:lpstr>
      <vt:lpstr>МАУ МФЦ</vt:lpstr>
      <vt:lpstr>Скорая помощь предпринимателям </vt:lpstr>
      <vt:lpstr>Муниципальная  инвестиционная конференция</vt:lpstr>
      <vt:lpstr>Муниципальная  инвестиционная конференция </vt:lpstr>
      <vt:lpstr>Презентация PowerPoint</vt:lpstr>
      <vt:lpstr>РЕАЛИЗУЕМЫЕ ИНВЕСТИЦИОННЫЕ ПРОЕКТЫ НА ТЕРРИТОРИИ  МО Тоцкий район </vt:lpstr>
      <vt:lpstr>РЕАЛИЗУЕМЫЕ ИНВЕСТИЦИОННЫЕ ПРОЕКТЫ НА ТЕРРИТОРИИ  МО Тоцкий район </vt:lpstr>
      <vt:lpstr>РЕАЛИЗУЕМЫЕ ИНВЕСТИЦИОННЫЕ ПРОЕКТЫ НА ТЕРРИТОРИИ  МО Тоцкий район </vt:lpstr>
      <vt:lpstr>РЕАЛИЗУЕМЫЕ ИНВЕСТИЦИОННЫЕ ПРОЕКТЫ НА ТЕРРИТОРИИ  МО Тоцкий район</vt:lpstr>
      <vt:lpstr>РЕАЛИЗУЕМЫЕ ИНВЕСТИЦИОННЫЕ ПРОЕКТЫ НА ТЕРРИТОРИИ  МО Тоцкий район</vt:lpstr>
      <vt:lpstr>Презентация PowerPoint</vt:lpstr>
      <vt:lpstr>Презентация PowerPoint</vt:lpstr>
      <vt:lpstr>Презентация PowerPoint</vt:lpstr>
      <vt:lpstr>Агропромышленный комплекс  района </vt:lpstr>
      <vt:lpstr>Агропромышленный комплекс  района </vt:lpstr>
      <vt:lpstr>Агропромышленный комплекс  района </vt:lpstr>
      <vt:lpstr>Агропромышленный комплекс  района </vt:lpstr>
      <vt:lpstr>  Проект «Бюджета для предпринимателей» подготовлен: отделом по экономике администрации МО Тоцкий район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 главы Тоцкого района  о результатах своей деятельности, деятельности администрации Тоцкого района в 2016 году и задачах на 2017 год</dc:title>
  <dc:creator>1</dc:creator>
  <cp:lastModifiedBy>Пользователь</cp:lastModifiedBy>
  <cp:revision>588</cp:revision>
  <dcterms:created xsi:type="dcterms:W3CDTF">2017-02-09T09:55:58Z</dcterms:created>
  <dcterms:modified xsi:type="dcterms:W3CDTF">2019-04-30T10:23:35Z</dcterms:modified>
</cp:coreProperties>
</file>