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0" r:id="rId1"/>
    <p:sldMasterId id="2147483764" r:id="rId2"/>
  </p:sldMasterIdLst>
  <p:notesMasterIdLst>
    <p:notesMasterId r:id="rId30"/>
  </p:notesMasterIdLst>
  <p:sldIdLst>
    <p:sldId id="256" r:id="rId3"/>
    <p:sldId id="257" r:id="rId4"/>
    <p:sldId id="258" r:id="rId5"/>
    <p:sldId id="278" r:id="rId6"/>
    <p:sldId id="264" r:id="rId7"/>
    <p:sldId id="285" r:id="rId8"/>
    <p:sldId id="279" r:id="rId9"/>
    <p:sldId id="276" r:id="rId10"/>
    <p:sldId id="265" r:id="rId11"/>
    <p:sldId id="266" r:id="rId12"/>
    <p:sldId id="280" r:id="rId13"/>
    <p:sldId id="288" r:id="rId14"/>
    <p:sldId id="274" r:id="rId15"/>
    <p:sldId id="267" r:id="rId16"/>
    <p:sldId id="281" r:id="rId17"/>
    <p:sldId id="268" r:id="rId18"/>
    <p:sldId id="260" r:id="rId19"/>
    <p:sldId id="286" r:id="rId20"/>
    <p:sldId id="283" r:id="rId21"/>
    <p:sldId id="269" r:id="rId22"/>
    <p:sldId id="289" r:id="rId23"/>
    <p:sldId id="271" r:id="rId24"/>
    <p:sldId id="287" r:id="rId25"/>
    <p:sldId id="282" r:id="rId26"/>
    <p:sldId id="272" r:id="rId27"/>
    <p:sldId id="273" r:id="rId28"/>
    <p:sldId id="284" r:id="rId29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млн. руб.</a:t>
            </a:r>
            <a:endParaRPr lang="ru-RU" dirty="0"/>
          </a:p>
        </c:rich>
      </c:tx>
      <c:layout>
        <c:manualLayout>
          <c:xMode val="edge"/>
          <c:yMode val="edge"/>
          <c:x val="0.4283857369617744"/>
          <c:y val="0.8692190950226454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499672142424078"/>
          <c:y val="6.8306497898023066E-2"/>
          <c:w val="0.79126444610761659"/>
          <c:h val="0.643723885877239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Консолидированный бюджет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2616.3000000000002</c:v>
                </c:pt>
                <c:pt idx="1">
                  <c:v>3052.4</c:v>
                </c:pt>
                <c:pt idx="2">
                  <c:v>3469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8752896"/>
        <c:axId val="68754432"/>
      </c:barChart>
      <c:catAx>
        <c:axId val="68752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8754432"/>
        <c:crosses val="autoZero"/>
        <c:auto val="1"/>
        <c:lblAlgn val="ctr"/>
        <c:lblOffset val="100"/>
        <c:noMultiLvlLbl val="0"/>
      </c:catAx>
      <c:valAx>
        <c:axId val="68754432"/>
        <c:scaling>
          <c:orientation val="minMax"/>
          <c:max val="35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8752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43689612758748"/>
          <c:y val="9.7668253720813697E-2"/>
          <c:w val="0.49397531021546237"/>
          <c:h val="0.8005260425600260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Детские сады</c:v>
                </c:pt>
              </c:strCache>
            </c:strRef>
          </c:tx>
          <c:dLbls>
            <c:dLbl>
              <c:idx val="0"/>
              <c:layout>
                <c:manualLayout>
                  <c:x val="-0.14733387198019834"/>
                  <c:y val="0.11346554372259691"/>
                </c:manualLayout>
              </c:layout>
              <c:tx>
                <c:rich>
                  <a:bodyPr/>
                  <a:lstStyle/>
                  <a:p>
                    <a:r>
                      <a:rPr lang="ru-RU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Заработная плата</a:t>
                    </a:r>
                    <a:endParaRPr lang="ru-RU" sz="280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9304343073234578E-4"/>
                  <c:y val="1.0343353481495307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Коммунальные услуги</a:t>
                    </a:r>
                    <a:endParaRPr lang="ru-RU" sz="14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3826722610370234E-3"/>
                  <c:y val="-1.034378788759880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Приобретения</a:t>
                    </a:r>
                    <a:endParaRPr lang="ru-RU" sz="16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741896643774603E-3"/>
                  <c:y val="-1.836714792761163E-2"/>
                </c:manualLayout>
              </c:layout>
              <c:tx>
                <c:rich>
                  <a:bodyPr/>
                  <a:lstStyle/>
                  <a:p>
                    <a:r>
                      <a: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Прочее</a:t>
                    </a:r>
                    <a:endParaRPr lang="ru-RU" sz="200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Заработная плата</c:v>
                </c:pt>
                <c:pt idx="1">
                  <c:v>Коммунальные услуги</c:v>
                </c:pt>
                <c:pt idx="2">
                  <c:v>Приобретения</c:v>
                </c:pt>
                <c:pt idx="3">
                  <c:v>Прочее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929936</c:v>
                </c:pt>
                <c:pt idx="1">
                  <c:v>79926</c:v>
                </c:pt>
                <c:pt idx="2">
                  <c:v>224646</c:v>
                </c:pt>
                <c:pt idx="3">
                  <c:v>131601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3434584449449278E-2"/>
          <c:y val="0.15434056253186093"/>
          <c:w val="0.92945228307965733"/>
          <c:h val="0.706100576659975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96331076319355E-2"/>
                  <c:y val="-6.313728561848321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1303,1</a:t>
                    </a:r>
                    <a:endParaRPr lang="ru-RU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1303.0999999999999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4514144892991737E-2"/>
                  <c:y val="-5.68348911250623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68651967963156"/>
                      <c:h val="6.6935263205001982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1366.1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72619904"/>
        <c:axId val="72621440"/>
        <c:axId val="0"/>
      </c:bar3DChart>
      <c:catAx>
        <c:axId val="7261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2621440"/>
        <c:crosses val="autoZero"/>
        <c:auto val="1"/>
        <c:lblAlgn val="ctr"/>
        <c:lblOffset val="100"/>
        <c:noMultiLvlLbl val="0"/>
      </c:catAx>
      <c:valAx>
        <c:axId val="726214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261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20739614790277"/>
          <c:y val="0.90888746819419775"/>
          <c:w val="0.5655005469682417"/>
          <c:h val="9.11125542165741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179612504999978"/>
          <c:y val="0.15793590557238035"/>
          <c:w val="0.84788718398783047"/>
          <c:h val="0.827282111259050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Школы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7318022928925597"/>
                  <c:y val="-0.12600960917715356"/>
                </c:manualLayout>
              </c:layout>
              <c:tx>
                <c:rich>
                  <a:bodyPr/>
                  <a:lstStyle/>
                  <a:p>
                    <a:r>
                      <a:rPr lang="ru-RU" sz="2400" dirty="0">
                        <a:effectLst/>
                      </a:rPr>
                      <a:t>Заработная плата
</a:t>
                    </a:r>
                    <a:r>
                      <a:rPr lang="ru-RU" sz="2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61%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5203124445054282E-2"/>
                  <c:y val="-6.3408204212434829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rPr>
                      <a:t>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>
                        <a:effectLst/>
                      </a:rPr>
                      <a:t>Приобретения
</a:t>
                    </a:r>
                    <a:r>
                      <a:rPr lang="ru-RU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17%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8.3627832612749073E-2"/>
                  <c:y val="0.13889277904426056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tx1"/>
                        </a:solidFill>
                        <a:effectLst/>
                      </a:rPr>
                      <a:t>Прочее
</a:t>
                    </a:r>
                    <a:r>
                      <a:rPr lang="ru-RU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18%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effectLst/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Заработная плата</c:v>
                </c:pt>
                <c:pt idx="1">
                  <c:v>Коммунальные услуги</c:v>
                </c:pt>
                <c:pt idx="2">
                  <c:v>Приобретения</c:v>
                </c:pt>
                <c:pt idx="3">
                  <c:v>Прочее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973402</c:v>
                </c:pt>
                <c:pt idx="1">
                  <c:v>61676</c:v>
                </c:pt>
                <c:pt idx="2">
                  <c:v>273843</c:v>
                </c:pt>
                <c:pt idx="3">
                  <c:v>281686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573937012774962E-2"/>
          <c:y val="7.2068832742551089E-2"/>
          <c:w val="0.93242605925900868"/>
          <c:h val="0.773721127507950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1372.8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1590.6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4415488"/>
        <c:axId val="74417280"/>
      </c:barChart>
      <c:catAx>
        <c:axId val="7441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417280"/>
        <c:crosses val="autoZero"/>
        <c:auto val="1"/>
        <c:lblAlgn val="ctr"/>
        <c:lblOffset val="100"/>
        <c:noMultiLvlLbl val="0"/>
      </c:catAx>
      <c:valAx>
        <c:axId val="744172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441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Доп.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4321271073699757"/>
                  <c:y val="-0.1286981399218602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ru-RU" sz="24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Заработная</a:t>
                    </a:r>
                    <a:r>
                      <a:rPr lang="ru-RU" sz="2400" baseline="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плата</a:t>
                    </a:r>
                    <a:endParaRPr lang="ru-RU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0324860822075"/>
                      <c:h val="0.1265248213147536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3613908149309492"/>
                  <c:y val="0.31229364225972978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fld id="{32212B0A-D85B-4637-A93F-CD6F4D975CF9}" type="CATEGORYNAME">
                      <a:rPr lang="ru-RU" sz="120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/>
                      </a:pPr>
                      <a:t>[ИМЯ КАТЕГОРИИ]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75486850550543"/>
                      <c:h val="2.5952541977044601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6987535423101927"/>
                  <c:y val="0.13113555751256514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800" dirty="0" smtClean="0">
                        <a:solidFill>
                          <a:schemeClr val="bg1"/>
                        </a:solidFill>
                      </a:rPr>
                      <a:t>Приобретения</a:t>
                    </a:r>
                    <a:endParaRPr lang="ru-RU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736515372563414"/>
                      <c:h val="8.0329296595614247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5.0040698331523949E-2"/>
                  <c:y val="0.1083664105795289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Прочее</a:t>
                    </a:r>
                    <a:endParaRPr lang="ru-RU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687160998451908"/>
                      <c:h val="7.6621790598893583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Заработная плата</c:v>
                </c:pt>
                <c:pt idx="1">
                  <c:v>Коммунальные услуги</c:v>
                </c:pt>
                <c:pt idx="2">
                  <c:v>Приобретения</c:v>
                </c:pt>
                <c:pt idx="3">
                  <c:v>Прочее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193663</c:v>
                </c:pt>
                <c:pt idx="1">
                  <c:v>6093</c:v>
                </c:pt>
                <c:pt idx="2">
                  <c:v>49514</c:v>
                </c:pt>
                <c:pt idx="3">
                  <c:v>25450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573937012774962E-2"/>
          <c:y val="7.2068832742551089E-2"/>
          <c:w val="0.93242605925900868"/>
          <c:h val="0.773721127507950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1258306889032318E-3"/>
                  <c:y val="0.157656777762726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221457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57656777762726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274720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274720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7209600"/>
        <c:axId val="77211136"/>
      </c:barChart>
      <c:catAx>
        <c:axId val="7720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211136"/>
        <c:crosses val="autoZero"/>
        <c:auto val="1"/>
        <c:lblAlgn val="ctr"/>
        <c:lblOffset val="100"/>
        <c:noMultiLvlLbl val="0"/>
      </c:catAx>
      <c:valAx>
        <c:axId val="772111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20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33343</c:v>
                </c:pt>
                <c:pt idx="1">
                  <c:v>39807</c:v>
                </c:pt>
                <c:pt idx="2">
                  <c:v>45229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Школы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93838</c:v>
                </c:pt>
                <c:pt idx="1">
                  <c:v>108212</c:v>
                </c:pt>
                <c:pt idx="2">
                  <c:v>111988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Доп. Образование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8250</c:v>
                </c:pt>
                <c:pt idx="1">
                  <c:v>12749</c:v>
                </c:pt>
                <c:pt idx="2">
                  <c:v>15940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77284480"/>
        <c:axId val="77286016"/>
        <c:axId val="0"/>
      </c:bar3DChart>
      <c:catAx>
        <c:axId val="772844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286016"/>
        <c:crosses val="autoZero"/>
        <c:auto val="1"/>
        <c:lblAlgn val="ctr"/>
        <c:lblOffset val="100"/>
        <c:noMultiLvlLbl val="0"/>
      </c:catAx>
      <c:valAx>
        <c:axId val="77286016"/>
        <c:scaling>
          <c:orientation val="minMax"/>
          <c:max val="200000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28448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0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Средняя з/п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пед. работники ДОУ</c:v>
                </c:pt>
                <c:pt idx="1">
                  <c:v>пед. работники школ</c:v>
                </c:pt>
                <c:pt idx="2">
                  <c:v>пед. работники доп. образования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27726</c:v>
                </c:pt>
                <c:pt idx="1">
                  <c:v>29442</c:v>
                </c:pt>
                <c:pt idx="2">
                  <c:v>30007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 т.ч. внебюджет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пед. работники ДОУ</c:v>
                </c:pt>
                <c:pt idx="1">
                  <c:v>пед. работники школ</c:v>
                </c:pt>
                <c:pt idx="2">
                  <c:v>пед. работники доп. образования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914</c:v>
                </c:pt>
                <c:pt idx="1">
                  <c:v>2233</c:v>
                </c:pt>
                <c:pt idx="2">
                  <c:v>1328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77424896"/>
        <c:axId val="77438976"/>
      </c:barChart>
      <c:catAx>
        <c:axId val="77424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7438976"/>
        <c:crosses val="autoZero"/>
        <c:auto val="1"/>
        <c:lblAlgn val="ctr"/>
        <c:lblOffset val="100"/>
        <c:noMultiLvlLbl val="0"/>
      </c:catAx>
      <c:valAx>
        <c:axId val="774389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424896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ДОУ</c:v>
                </c:pt>
                <c:pt idx="1">
                  <c:v>Школы</c:v>
                </c:pt>
                <c:pt idx="2">
                  <c:v>Доп. образование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24760</c:v>
                </c:pt>
                <c:pt idx="1">
                  <c:v>27659</c:v>
                </c:pt>
                <c:pt idx="2">
                  <c:v>25469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ДОУ</c:v>
                </c:pt>
                <c:pt idx="1">
                  <c:v>Школы</c:v>
                </c:pt>
                <c:pt idx="2">
                  <c:v>Доп. образование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26097</c:v>
                </c:pt>
                <c:pt idx="1">
                  <c:v>27816</c:v>
                </c:pt>
                <c:pt idx="2">
                  <c:v>27279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 год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ДОУ</c:v>
                </c:pt>
                <c:pt idx="1">
                  <c:v>Школы</c:v>
                </c:pt>
                <c:pt idx="2">
                  <c:v>Доп. образование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27726</c:v>
                </c:pt>
                <c:pt idx="1">
                  <c:v>29442</c:v>
                </c:pt>
                <c:pt idx="2">
                  <c:v>30007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77461760"/>
        <c:axId val="79642624"/>
      </c:barChart>
      <c:catAx>
        <c:axId val="7746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9642624"/>
        <c:crosses val="autoZero"/>
        <c:auto val="1"/>
        <c:lblAlgn val="ctr"/>
        <c:lblOffset val="100"/>
        <c:noMultiLvlLbl val="0"/>
      </c:catAx>
      <c:valAx>
        <c:axId val="796426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46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550052443759794E-2"/>
                  <c:y val="0.31660908116450487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>
                        <a:solidFill>
                          <a:schemeClr val="tx1"/>
                        </a:solidFill>
                      </a:rPr>
                      <a:t>105879,18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105879.18000000002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495262149139306E-2"/>
                  <c:y val="0.4172173411040778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176626,6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176626.6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pyramid"/>
        <c:axId val="91117824"/>
        <c:axId val="91123712"/>
        <c:axId val="0"/>
      </c:bar3DChart>
      <c:catAx>
        <c:axId val="91117824"/>
        <c:scaling>
          <c:orientation val="minMax"/>
        </c:scaling>
        <c:delete val="1"/>
        <c:axPos val="b"/>
        <c:majorTickMark val="none"/>
        <c:minorTickMark val="none"/>
        <c:tickLblPos val="nextTo"/>
        <c:crossAx val="91123712"/>
        <c:crosses val="autoZero"/>
        <c:auto val="1"/>
        <c:lblAlgn val="ctr"/>
        <c:lblOffset val="100"/>
        <c:noMultiLvlLbl val="0"/>
      </c:catAx>
      <c:valAx>
        <c:axId val="91123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11178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F0A7BF-2B5A-4DE7-9AD1-5743A09526E1}" type="doc">
      <dgm:prSet loTypeId="urn:microsoft.com/office/officeart/2005/8/layout/bList2#1" loCatId="list" qsTypeId="urn:microsoft.com/office/officeart/2005/8/quickstyle/simple1" qsCatId="simple" csTypeId="urn:microsoft.com/office/officeart/2005/8/colors/accent2_4" csCatId="accent2" phldr="1"/>
      <dgm:spPr/>
    </dgm:pt>
    <dgm:pt modelId="{B6E48E44-D67A-4743-A952-C7660C74E019}">
      <dgm:prSet phldrT="[Текст]"/>
      <dgm:spPr>
        <a:solidFill>
          <a:schemeClr val="accent1">
            <a:lumMod val="75000"/>
          </a:schemeClr>
        </a:solidFill>
      </dgm:spPr>
      <dgm:t>
        <a:bodyPr/>
        <a:lstStyle/>
        <a:p>
          <a:pPr algn="ctr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14 828 человек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C5F7CD-7D11-471E-B273-47589F95A2AA}" type="parTrans" cxnId="{81464013-FE40-4E19-816B-8EDD17134C77}">
      <dgm:prSet/>
      <dgm:spPr/>
      <dgm:t>
        <a:bodyPr/>
        <a:lstStyle/>
        <a:p>
          <a:endParaRPr lang="ru-RU"/>
        </a:p>
      </dgm:t>
    </dgm:pt>
    <dgm:pt modelId="{BF9A6C34-A057-43BD-94C5-6C2DEE9D60E0}" type="sibTrans" cxnId="{81464013-FE40-4E19-816B-8EDD17134C77}">
      <dgm:prSet/>
      <dgm:spPr/>
      <dgm:t>
        <a:bodyPr/>
        <a:lstStyle/>
        <a:p>
          <a:endParaRPr lang="ru-RU"/>
        </a:p>
      </dgm:t>
    </dgm:pt>
    <dgm:pt modelId="{0A7783D4-2BB6-45E1-8EF2-5725513453EE}">
      <dgm:prSet phldrT="[Текст]"/>
      <dgm:spPr>
        <a:solidFill>
          <a:schemeClr val="accent2">
            <a:lumMod val="50000"/>
          </a:schemeClr>
        </a:solidFill>
      </dgm:spPr>
      <dgm:t>
        <a:bodyPr/>
        <a:lstStyle/>
        <a:p>
          <a:pPr algn="ctr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32 962 человек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D3F9F1-2799-49F9-9CF4-D60B3463144B}" type="parTrans" cxnId="{5BC59389-FE34-45B3-ACEC-B836E66B1245}">
      <dgm:prSet/>
      <dgm:spPr/>
      <dgm:t>
        <a:bodyPr/>
        <a:lstStyle/>
        <a:p>
          <a:endParaRPr lang="ru-RU"/>
        </a:p>
      </dgm:t>
    </dgm:pt>
    <dgm:pt modelId="{C0411DEE-953A-4443-BA10-3321DF11EAB1}" type="sibTrans" cxnId="{5BC59389-FE34-45B3-ACEC-B836E66B1245}">
      <dgm:prSet/>
      <dgm:spPr/>
      <dgm:t>
        <a:bodyPr/>
        <a:lstStyle/>
        <a:p>
          <a:endParaRPr lang="ru-RU"/>
        </a:p>
      </dgm:t>
    </dgm:pt>
    <dgm:pt modelId="{BCF460C5-8E50-4B74-B29C-B15998BC23D9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16 978 человек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C20D3-60F5-42D0-87AF-2973E0638034}" type="parTrans" cxnId="{44979A62-8AF0-4657-A1F6-AA8E8B7BD5AB}">
      <dgm:prSet/>
      <dgm:spPr/>
      <dgm:t>
        <a:bodyPr/>
        <a:lstStyle/>
        <a:p>
          <a:endParaRPr lang="ru-RU"/>
        </a:p>
      </dgm:t>
    </dgm:pt>
    <dgm:pt modelId="{CD74AE30-8DFC-4582-9802-0DB688C54E01}" type="sibTrans" cxnId="{44979A62-8AF0-4657-A1F6-AA8E8B7BD5AB}">
      <dgm:prSet/>
      <dgm:spPr/>
      <dgm:t>
        <a:bodyPr/>
        <a:lstStyle/>
        <a:p>
          <a:endParaRPr lang="ru-RU"/>
        </a:p>
      </dgm:t>
    </dgm:pt>
    <dgm:pt modelId="{B9A770F8-4559-4CA7-A884-BDBB77BFCFFD}" type="pres">
      <dgm:prSet presAssocID="{3CF0A7BF-2B5A-4DE7-9AD1-5743A09526E1}" presName="diagram" presStyleCnt="0">
        <dgm:presLayoutVars>
          <dgm:dir/>
          <dgm:animLvl val="lvl"/>
          <dgm:resizeHandles val="exact"/>
        </dgm:presLayoutVars>
      </dgm:prSet>
      <dgm:spPr/>
    </dgm:pt>
    <dgm:pt modelId="{EF5E027D-CE28-4A30-8C8E-8BF684D7704A}" type="pres">
      <dgm:prSet presAssocID="{B6E48E44-D67A-4743-A952-C7660C74E019}" presName="compNode" presStyleCnt="0"/>
      <dgm:spPr/>
    </dgm:pt>
    <dgm:pt modelId="{3BF1580F-004D-40AE-A619-E23FEF69A848}" type="pres">
      <dgm:prSet presAssocID="{B6E48E44-D67A-4743-A952-C7660C74E019}" presName="childRect" presStyleLbl="bgAcc1" presStyleIdx="0" presStyleCnt="3" custScaleY="115436" custLinFactNeighborX="-902" custLinFactNeighborY="8220">
        <dgm:presLayoutVars>
          <dgm:bulletEnabled val="1"/>
        </dgm:presLayoutVars>
      </dgm:prSet>
      <dgm:spPr/>
    </dgm:pt>
    <dgm:pt modelId="{D5707B5C-1CC2-4B69-8A76-0A3D3FC52EA8}" type="pres">
      <dgm:prSet presAssocID="{B6E48E44-D67A-4743-A952-C7660C74E01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15CA1-E04D-451B-94E2-10E5B5244287}" type="pres">
      <dgm:prSet presAssocID="{B6E48E44-D67A-4743-A952-C7660C74E019}" presName="parentRect" presStyleLbl="alignNode1" presStyleIdx="0" presStyleCnt="3" custLinFactNeighborX="-1624" custLinFactNeighborY="2690"/>
      <dgm:spPr/>
      <dgm:t>
        <a:bodyPr/>
        <a:lstStyle/>
        <a:p>
          <a:endParaRPr lang="ru-RU"/>
        </a:p>
      </dgm:t>
    </dgm:pt>
    <dgm:pt modelId="{DAA6F519-9CE4-476C-8CAF-E0FCB72A8728}" type="pres">
      <dgm:prSet presAssocID="{B6E48E44-D67A-4743-A952-C7660C74E019}" presName="adorn" presStyleLbl="fgAccFollow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1D0D2379-1FC6-4ECB-9A55-9D6B92BB6049}" type="pres">
      <dgm:prSet presAssocID="{BF9A6C34-A057-43BD-94C5-6C2DEE9D60E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5AEAC77-FC18-4ED5-AB67-48930CF3A263}" type="pres">
      <dgm:prSet presAssocID="{0A7783D4-2BB6-45E1-8EF2-5725513453EE}" presName="compNode" presStyleCnt="0"/>
      <dgm:spPr/>
    </dgm:pt>
    <dgm:pt modelId="{7C12B3BD-99A7-4BB8-829C-1CBBE26D1B1C}" type="pres">
      <dgm:prSet presAssocID="{0A7783D4-2BB6-45E1-8EF2-5725513453EE}" presName="childRect" presStyleLbl="bgAcc1" presStyleIdx="1" presStyleCnt="3">
        <dgm:presLayoutVars>
          <dgm:bulletEnabled val="1"/>
        </dgm:presLayoutVars>
      </dgm:prSet>
      <dgm:spPr/>
    </dgm:pt>
    <dgm:pt modelId="{151C5D15-81F8-4EF1-BD51-23D3F3AF9FA5}" type="pres">
      <dgm:prSet presAssocID="{0A7783D4-2BB6-45E1-8EF2-5725513453E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E1AE76-FBC1-490E-A71F-CC41CB231665}" type="pres">
      <dgm:prSet presAssocID="{0A7783D4-2BB6-45E1-8EF2-5725513453EE}" presName="parentRect" presStyleLbl="alignNode1" presStyleIdx="1" presStyleCnt="3"/>
      <dgm:spPr/>
      <dgm:t>
        <a:bodyPr/>
        <a:lstStyle/>
        <a:p>
          <a:endParaRPr lang="ru-RU"/>
        </a:p>
      </dgm:t>
    </dgm:pt>
    <dgm:pt modelId="{48C32FB9-F266-4109-89AA-827768C4B65F}" type="pres">
      <dgm:prSet presAssocID="{0A7783D4-2BB6-45E1-8EF2-5725513453EE}" presName="adorn" presStyleLbl="fgAccFollow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6A8EEB6-11D8-42CB-9D1E-449CC77DACFD}" type="pres">
      <dgm:prSet presAssocID="{C0411DEE-953A-4443-BA10-3321DF11EAB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47FE4C5-4ADA-4B00-B9A0-EC7C8CAA01C0}" type="pres">
      <dgm:prSet presAssocID="{BCF460C5-8E50-4B74-B29C-B15998BC23D9}" presName="compNode" presStyleCnt="0"/>
      <dgm:spPr/>
    </dgm:pt>
    <dgm:pt modelId="{EA26CB03-7F73-4AEF-A8D5-04CE4A14D8F0}" type="pres">
      <dgm:prSet presAssocID="{BCF460C5-8E50-4B74-B29C-B15998BC23D9}" presName="childRect" presStyleLbl="bgAcc1" presStyleIdx="2" presStyleCnt="3">
        <dgm:presLayoutVars>
          <dgm:bulletEnabled val="1"/>
        </dgm:presLayoutVars>
      </dgm:prSet>
      <dgm:spPr/>
    </dgm:pt>
    <dgm:pt modelId="{58992C05-7BB7-463D-B57E-C9EB5F9F0738}" type="pres">
      <dgm:prSet presAssocID="{BCF460C5-8E50-4B74-B29C-B15998BC23D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472DA5-7517-4CF3-A6B4-480FD0C471BD}" type="pres">
      <dgm:prSet presAssocID="{BCF460C5-8E50-4B74-B29C-B15998BC23D9}" presName="parentRect" presStyleLbl="alignNode1" presStyleIdx="2" presStyleCnt="3"/>
      <dgm:spPr/>
      <dgm:t>
        <a:bodyPr/>
        <a:lstStyle/>
        <a:p>
          <a:endParaRPr lang="ru-RU"/>
        </a:p>
      </dgm:t>
    </dgm:pt>
    <dgm:pt modelId="{E24E9DEF-2F74-41B0-826B-198E1CBCA1F2}" type="pres">
      <dgm:prSet presAssocID="{BCF460C5-8E50-4B74-B29C-B15998BC23D9}" presName="adorn" presStyleLbl="fgAccFollowNod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C8DA1324-9DC9-4A12-A138-4111D399FF28}" type="presOf" srcId="{0A7783D4-2BB6-45E1-8EF2-5725513453EE}" destId="{ABE1AE76-FBC1-490E-A71F-CC41CB231665}" srcOrd="1" destOrd="0" presId="urn:microsoft.com/office/officeart/2005/8/layout/bList2#1"/>
    <dgm:cxn modelId="{8B5BD9F6-49AC-469A-82CA-78C5B3E08756}" type="presOf" srcId="{BF9A6C34-A057-43BD-94C5-6C2DEE9D60E0}" destId="{1D0D2379-1FC6-4ECB-9A55-9D6B92BB6049}" srcOrd="0" destOrd="0" presId="urn:microsoft.com/office/officeart/2005/8/layout/bList2#1"/>
    <dgm:cxn modelId="{1ECAF23D-B9D8-48E4-990E-D712162C013B}" type="presOf" srcId="{BCF460C5-8E50-4B74-B29C-B15998BC23D9}" destId="{58992C05-7BB7-463D-B57E-C9EB5F9F0738}" srcOrd="0" destOrd="0" presId="urn:microsoft.com/office/officeart/2005/8/layout/bList2#1"/>
    <dgm:cxn modelId="{760ECF1E-B728-4290-B7D8-68FFBEA2BF10}" type="presOf" srcId="{B6E48E44-D67A-4743-A952-C7660C74E019}" destId="{3E915CA1-E04D-451B-94E2-10E5B5244287}" srcOrd="1" destOrd="0" presId="urn:microsoft.com/office/officeart/2005/8/layout/bList2#1"/>
    <dgm:cxn modelId="{C940ABA6-92CE-4512-B152-49D8B43DB3FC}" type="presOf" srcId="{3CF0A7BF-2B5A-4DE7-9AD1-5743A09526E1}" destId="{B9A770F8-4559-4CA7-A884-BDBB77BFCFFD}" srcOrd="0" destOrd="0" presId="urn:microsoft.com/office/officeart/2005/8/layout/bList2#1"/>
    <dgm:cxn modelId="{44979A62-8AF0-4657-A1F6-AA8E8B7BD5AB}" srcId="{3CF0A7BF-2B5A-4DE7-9AD1-5743A09526E1}" destId="{BCF460C5-8E50-4B74-B29C-B15998BC23D9}" srcOrd="2" destOrd="0" parTransId="{AAAC20D3-60F5-42D0-87AF-2973E0638034}" sibTransId="{CD74AE30-8DFC-4582-9802-0DB688C54E01}"/>
    <dgm:cxn modelId="{13C186BC-4339-4BB3-8A27-DEC3DEF225F0}" type="presOf" srcId="{B6E48E44-D67A-4743-A952-C7660C74E019}" destId="{D5707B5C-1CC2-4B69-8A76-0A3D3FC52EA8}" srcOrd="0" destOrd="0" presId="urn:microsoft.com/office/officeart/2005/8/layout/bList2#1"/>
    <dgm:cxn modelId="{F7D83C36-6839-4DD6-AF62-BB603FBC4823}" type="presOf" srcId="{BCF460C5-8E50-4B74-B29C-B15998BC23D9}" destId="{AA472DA5-7517-4CF3-A6B4-480FD0C471BD}" srcOrd="1" destOrd="0" presId="urn:microsoft.com/office/officeart/2005/8/layout/bList2#1"/>
    <dgm:cxn modelId="{0247DDC8-BC65-4820-A360-209727F8753E}" type="presOf" srcId="{0A7783D4-2BB6-45E1-8EF2-5725513453EE}" destId="{151C5D15-81F8-4EF1-BD51-23D3F3AF9FA5}" srcOrd="0" destOrd="0" presId="urn:microsoft.com/office/officeart/2005/8/layout/bList2#1"/>
    <dgm:cxn modelId="{5BC59389-FE34-45B3-ACEC-B836E66B1245}" srcId="{3CF0A7BF-2B5A-4DE7-9AD1-5743A09526E1}" destId="{0A7783D4-2BB6-45E1-8EF2-5725513453EE}" srcOrd="1" destOrd="0" parTransId="{C6D3F9F1-2799-49F9-9CF4-D60B3463144B}" sibTransId="{C0411DEE-953A-4443-BA10-3321DF11EAB1}"/>
    <dgm:cxn modelId="{EBE4690D-D323-4322-9DF7-F333ED03C350}" type="presOf" srcId="{C0411DEE-953A-4443-BA10-3321DF11EAB1}" destId="{C6A8EEB6-11D8-42CB-9D1E-449CC77DACFD}" srcOrd="0" destOrd="0" presId="urn:microsoft.com/office/officeart/2005/8/layout/bList2#1"/>
    <dgm:cxn modelId="{81464013-FE40-4E19-816B-8EDD17134C77}" srcId="{3CF0A7BF-2B5A-4DE7-9AD1-5743A09526E1}" destId="{B6E48E44-D67A-4743-A952-C7660C74E019}" srcOrd="0" destOrd="0" parTransId="{21C5F7CD-7D11-471E-B273-47589F95A2AA}" sibTransId="{BF9A6C34-A057-43BD-94C5-6C2DEE9D60E0}"/>
    <dgm:cxn modelId="{58B51A94-4260-464B-A9D5-21A0B56DAB58}" type="presParOf" srcId="{B9A770F8-4559-4CA7-A884-BDBB77BFCFFD}" destId="{EF5E027D-CE28-4A30-8C8E-8BF684D7704A}" srcOrd="0" destOrd="0" presId="urn:microsoft.com/office/officeart/2005/8/layout/bList2#1"/>
    <dgm:cxn modelId="{F76A4C55-5EDA-4651-9BCE-11C45349FC7F}" type="presParOf" srcId="{EF5E027D-CE28-4A30-8C8E-8BF684D7704A}" destId="{3BF1580F-004D-40AE-A619-E23FEF69A848}" srcOrd="0" destOrd="0" presId="urn:microsoft.com/office/officeart/2005/8/layout/bList2#1"/>
    <dgm:cxn modelId="{999C01B5-7396-4987-83B0-8FF639CA70FA}" type="presParOf" srcId="{EF5E027D-CE28-4A30-8C8E-8BF684D7704A}" destId="{D5707B5C-1CC2-4B69-8A76-0A3D3FC52EA8}" srcOrd="1" destOrd="0" presId="urn:microsoft.com/office/officeart/2005/8/layout/bList2#1"/>
    <dgm:cxn modelId="{0DBB7A94-869E-4F3E-B941-4B24358C5605}" type="presParOf" srcId="{EF5E027D-CE28-4A30-8C8E-8BF684D7704A}" destId="{3E915CA1-E04D-451B-94E2-10E5B5244287}" srcOrd="2" destOrd="0" presId="urn:microsoft.com/office/officeart/2005/8/layout/bList2#1"/>
    <dgm:cxn modelId="{F9842AA5-B345-4C3D-80B5-1F1154674D6C}" type="presParOf" srcId="{EF5E027D-CE28-4A30-8C8E-8BF684D7704A}" destId="{DAA6F519-9CE4-476C-8CAF-E0FCB72A8728}" srcOrd="3" destOrd="0" presId="urn:microsoft.com/office/officeart/2005/8/layout/bList2#1"/>
    <dgm:cxn modelId="{299871EC-87FE-4E2C-AA50-6FD407D600D4}" type="presParOf" srcId="{B9A770F8-4559-4CA7-A884-BDBB77BFCFFD}" destId="{1D0D2379-1FC6-4ECB-9A55-9D6B92BB6049}" srcOrd="1" destOrd="0" presId="urn:microsoft.com/office/officeart/2005/8/layout/bList2#1"/>
    <dgm:cxn modelId="{5E3D1CFF-2610-41BC-9A9E-89AC86E6F203}" type="presParOf" srcId="{B9A770F8-4559-4CA7-A884-BDBB77BFCFFD}" destId="{F5AEAC77-FC18-4ED5-AB67-48930CF3A263}" srcOrd="2" destOrd="0" presId="urn:microsoft.com/office/officeart/2005/8/layout/bList2#1"/>
    <dgm:cxn modelId="{44C6D96F-2778-4428-BC77-86CA65F3BB34}" type="presParOf" srcId="{F5AEAC77-FC18-4ED5-AB67-48930CF3A263}" destId="{7C12B3BD-99A7-4BB8-829C-1CBBE26D1B1C}" srcOrd="0" destOrd="0" presId="urn:microsoft.com/office/officeart/2005/8/layout/bList2#1"/>
    <dgm:cxn modelId="{3BCD2791-3862-402C-8F7B-DA84340114FA}" type="presParOf" srcId="{F5AEAC77-FC18-4ED5-AB67-48930CF3A263}" destId="{151C5D15-81F8-4EF1-BD51-23D3F3AF9FA5}" srcOrd="1" destOrd="0" presId="urn:microsoft.com/office/officeart/2005/8/layout/bList2#1"/>
    <dgm:cxn modelId="{246A6752-E151-4853-B68C-34DF922ED2FD}" type="presParOf" srcId="{F5AEAC77-FC18-4ED5-AB67-48930CF3A263}" destId="{ABE1AE76-FBC1-490E-A71F-CC41CB231665}" srcOrd="2" destOrd="0" presId="urn:microsoft.com/office/officeart/2005/8/layout/bList2#1"/>
    <dgm:cxn modelId="{63FFA615-22FE-4C94-A2B1-632BFBFB6BEA}" type="presParOf" srcId="{F5AEAC77-FC18-4ED5-AB67-48930CF3A263}" destId="{48C32FB9-F266-4109-89AA-827768C4B65F}" srcOrd="3" destOrd="0" presId="urn:microsoft.com/office/officeart/2005/8/layout/bList2#1"/>
    <dgm:cxn modelId="{8B211A47-9FF2-496D-A83F-C826CE7ACCE8}" type="presParOf" srcId="{B9A770F8-4559-4CA7-A884-BDBB77BFCFFD}" destId="{C6A8EEB6-11D8-42CB-9D1E-449CC77DACFD}" srcOrd="3" destOrd="0" presId="urn:microsoft.com/office/officeart/2005/8/layout/bList2#1"/>
    <dgm:cxn modelId="{F9A851B2-6176-4413-A449-524233CA8724}" type="presParOf" srcId="{B9A770F8-4559-4CA7-A884-BDBB77BFCFFD}" destId="{947FE4C5-4ADA-4B00-B9A0-EC7C8CAA01C0}" srcOrd="4" destOrd="0" presId="urn:microsoft.com/office/officeart/2005/8/layout/bList2#1"/>
    <dgm:cxn modelId="{D4961269-FF64-4442-A938-4934D0B26D3E}" type="presParOf" srcId="{947FE4C5-4ADA-4B00-B9A0-EC7C8CAA01C0}" destId="{EA26CB03-7F73-4AEF-A8D5-04CE4A14D8F0}" srcOrd="0" destOrd="0" presId="urn:microsoft.com/office/officeart/2005/8/layout/bList2#1"/>
    <dgm:cxn modelId="{E8851B05-54DB-4460-9589-577859C3E195}" type="presParOf" srcId="{947FE4C5-4ADA-4B00-B9A0-EC7C8CAA01C0}" destId="{58992C05-7BB7-463D-B57E-C9EB5F9F0738}" srcOrd="1" destOrd="0" presId="urn:microsoft.com/office/officeart/2005/8/layout/bList2#1"/>
    <dgm:cxn modelId="{936BFDB3-C493-473D-8CF1-ABA998BEA4E3}" type="presParOf" srcId="{947FE4C5-4ADA-4B00-B9A0-EC7C8CAA01C0}" destId="{AA472DA5-7517-4CF3-A6B4-480FD0C471BD}" srcOrd="2" destOrd="0" presId="urn:microsoft.com/office/officeart/2005/8/layout/bList2#1"/>
    <dgm:cxn modelId="{12DD54BC-54F9-4B13-91FD-6B84FD3CAD66}" type="presParOf" srcId="{947FE4C5-4ADA-4B00-B9A0-EC7C8CAA01C0}" destId="{E24E9DEF-2F74-41B0-826B-198E1CBCA1F2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79731F-6617-4C29-BB8B-39AFE01537AE}" type="doc">
      <dgm:prSet loTypeId="urn:microsoft.com/office/officeart/2005/8/layout/hList9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B1CA2EE-E364-489E-B01C-88DE7CADD15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2017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5D845E-7A5B-4A50-A4ED-FB3D4E242C6F}" type="parTrans" cxnId="{DA0953A3-C936-4B6C-B921-040998960CF9}">
      <dgm:prSet/>
      <dgm:spPr/>
      <dgm:t>
        <a:bodyPr/>
        <a:lstStyle/>
        <a:p>
          <a:endParaRPr lang="ru-RU"/>
        </a:p>
      </dgm:t>
    </dgm:pt>
    <dgm:pt modelId="{00443213-A3AF-4755-96F6-D1E916A6685A}" type="sibTrans" cxnId="{DA0953A3-C936-4B6C-B921-040998960CF9}">
      <dgm:prSet/>
      <dgm:spPr/>
      <dgm:t>
        <a:bodyPr/>
        <a:lstStyle/>
        <a:p>
          <a:endParaRPr lang="ru-RU"/>
        </a:p>
      </dgm:t>
    </dgm:pt>
    <dgm:pt modelId="{FC360F53-73B3-4B58-B97B-5013C3A11F07}">
      <dgm:prSet phldrT="[Текст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algn="ctr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14245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чел.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DA5EB5-0046-4007-9434-D607804C0FE7}" type="parTrans" cxnId="{52A6BB2A-4F8B-447E-997E-28BF1F910C60}">
      <dgm:prSet/>
      <dgm:spPr/>
      <dgm:t>
        <a:bodyPr/>
        <a:lstStyle/>
        <a:p>
          <a:endParaRPr lang="ru-RU"/>
        </a:p>
      </dgm:t>
    </dgm:pt>
    <dgm:pt modelId="{35E34FEA-C115-412A-A49C-0B8B9B2A096B}" type="sibTrans" cxnId="{52A6BB2A-4F8B-447E-997E-28BF1F910C60}">
      <dgm:prSet/>
      <dgm:spPr/>
      <dgm:t>
        <a:bodyPr/>
        <a:lstStyle/>
        <a:p>
          <a:endParaRPr lang="ru-RU"/>
        </a:p>
      </dgm:t>
    </dgm:pt>
    <dgm:pt modelId="{4A919AD1-CB3A-40A8-B188-E63E94990A13}">
      <dgm:prSet phldrT="[Текст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7,2</a:t>
          </a:r>
          <a:r>
            <a: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611160-7B2F-4722-9752-B0B5782F3791}" type="parTrans" cxnId="{8675E384-B846-4EE6-8863-AA7F48735504}">
      <dgm:prSet/>
      <dgm:spPr/>
      <dgm:t>
        <a:bodyPr/>
        <a:lstStyle/>
        <a:p>
          <a:endParaRPr lang="ru-RU"/>
        </a:p>
      </dgm:t>
    </dgm:pt>
    <dgm:pt modelId="{02C76590-1763-4806-BBE8-C8FDE0C2824C}" type="sibTrans" cxnId="{8675E384-B846-4EE6-8863-AA7F48735504}">
      <dgm:prSet/>
      <dgm:spPr/>
      <dgm:t>
        <a:bodyPr/>
        <a:lstStyle/>
        <a:p>
          <a:endParaRPr lang="ru-RU"/>
        </a:p>
      </dgm:t>
    </dgm:pt>
    <dgm:pt modelId="{2081E794-28C9-492B-8184-68C659FBADC6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632C99-D6BD-49C6-A775-D94AC15A09CB}" type="parTrans" cxnId="{1F978031-B431-478A-A6D1-102ED15AD9E3}">
      <dgm:prSet/>
      <dgm:spPr/>
      <dgm:t>
        <a:bodyPr/>
        <a:lstStyle/>
        <a:p>
          <a:endParaRPr lang="ru-RU"/>
        </a:p>
      </dgm:t>
    </dgm:pt>
    <dgm:pt modelId="{DE312BCB-F1EB-449A-AAFE-269BACE5261D}" type="sibTrans" cxnId="{1F978031-B431-478A-A6D1-102ED15AD9E3}">
      <dgm:prSet/>
      <dgm:spPr/>
      <dgm:t>
        <a:bodyPr/>
        <a:lstStyle/>
        <a:p>
          <a:endParaRPr lang="ru-RU"/>
        </a:p>
      </dgm:t>
    </dgm:pt>
    <dgm:pt modelId="{7A5D947B-BCA8-41D4-9CCB-6780EB2E9908}">
      <dgm:prSet phldrT="[Текст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pPr algn="ctr"/>
          <a:r>
            <a: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15144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чел.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3CFB6C-B8A3-4C2B-ABBA-9BC2A630D2E8}" type="parTrans" cxnId="{B0B043A6-BD08-49FC-A362-C609A69691C0}">
      <dgm:prSet/>
      <dgm:spPr/>
      <dgm:t>
        <a:bodyPr/>
        <a:lstStyle/>
        <a:p>
          <a:endParaRPr lang="ru-RU"/>
        </a:p>
      </dgm:t>
    </dgm:pt>
    <dgm:pt modelId="{06EB7CAA-BB9E-4DD9-BFE7-59F91509C5E7}" type="sibTrans" cxnId="{B0B043A6-BD08-49FC-A362-C609A69691C0}">
      <dgm:prSet/>
      <dgm:spPr/>
      <dgm:t>
        <a:bodyPr/>
        <a:lstStyle/>
        <a:p>
          <a:endParaRPr lang="ru-RU"/>
        </a:p>
      </dgm:t>
    </dgm:pt>
    <dgm:pt modelId="{0F2533C9-F95D-49C3-AEB6-8605D3CA3B5A}">
      <dgm:prSet phldrT="[Текст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11,4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млн. руб.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9F159C-9FC5-4539-9876-EEC196DD422D}" type="parTrans" cxnId="{89C87BF5-0CD3-4177-8A37-B26A5ED55570}">
      <dgm:prSet/>
      <dgm:spPr/>
      <dgm:t>
        <a:bodyPr/>
        <a:lstStyle/>
        <a:p>
          <a:endParaRPr lang="ru-RU"/>
        </a:p>
      </dgm:t>
    </dgm:pt>
    <dgm:pt modelId="{B76171C5-C956-4BBF-BDD1-D3BAC29351F2}" type="sibTrans" cxnId="{89C87BF5-0CD3-4177-8A37-B26A5ED55570}">
      <dgm:prSet/>
      <dgm:spPr/>
      <dgm:t>
        <a:bodyPr/>
        <a:lstStyle/>
        <a:p>
          <a:endParaRPr lang="ru-RU"/>
        </a:p>
      </dgm:t>
    </dgm:pt>
    <dgm:pt modelId="{395BD2DE-0915-40DB-B87E-C1092148EE6B}" type="pres">
      <dgm:prSet presAssocID="{D179731F-6617-4C29-BB8B-39AFE01537AE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5222C57-7BEC-4FB7-AB51-4719CDA6D642}" type="pres">
      <dgm:prSet presAssocID="{2B1CA2EE-E364-489E-B01C-88DE7CADD15C}" presName="posSpace" presStyleCnt="0"/>
      <dgm:spPr/>
    </dgm:pt>
    <dgm:pt modelId="{2734B297-B8E0-4C14-BBF2-A3BD70F36893}" type="pres">
      <dgm:prSet presAssocID="{2B1CA2EE-E364-489E-B01C-88DE7CADD15C}" presName="vertFlow" presStyleCnt="0"/>
      <dgm:spPr/>
    </dgm:pt>
    <dgm:pt modelId="{82779EA7-DF86-4032-A441-19039636710A}" type="pres">
      <dgm:prSet presAssocID="{2B1CA2EE-E364-489E-B01C-88DE7CADD15C}" presName="topSpace" presStyleCnt="0"/>
      <dgm:spPr/>
    </dgm:pt>
    <dgm:pt modelId="{13DE9F91-DD04-4BB0-8C64-6A19161B8AD7}" type="pres">
      <dgm:prSet presAssocID="{2B1CA2EE-E364-489E-B01C-88DE7CADD15C}" presName="firstComp" presStyleCnt="0"/>
      <dgm:spPr/>
    </dgm:pt>
    <dgm:pt modelId="{C3959A11-4131-438A-AD47-26B3AB252275}" type="pres">
      <dgm:prSet presAssocID="{2B1CA2EE-E364-489E-B01C-88DE7CADD15C}" presName="firstChild" presStyleLbl="bgAccFollowNode1" presStyleIdx="0" presStyleCnt="4"/>
      <dgm:spPr/>
      <dgm:t>
        <a:bodyPr/>
        <a:lstStyle/>
        <a:p>
          <a:endParaRPr lang="ru-RU"/>
        </a:p>
      </dgm:t>
    </dgm:pt>
    <dgm:pt modelId="{FE7F8B56-187F-4727-9A4C-466F5AD31826}" type="pres">
      <dgm:prSet presAssocID="{2B1CA2EE-E364-489E-B01C-88DE7CADD15C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312D20-CE7E-476B-AF56-B9637FBEEEBF}" type="pres">
      <dgm:prSet presAssocID="{4A919AD1-CB3A-40A8-B188-E63E94990A13}" presName="comp" presStyleCnt="0"/>
      <dgm:spPr/>
    </dgm:pt>
    <dgm:pt modelId="{177847C0-22C7-49B5-A15F-231CB887517E}" type="pres">
      <dgm:prSet presAssocID="{4A919AD1-CB3A-40A8-B188-E63E94990A13}" presName="child" presStyleLbl="bgAccFollowNode1" presStyleIdx="1" presStyleCnt="4"/>
      <dgm:spPr/>
      <dgm:t>
        <a:bodyPr/>
        <a:lstStyle/>
        <a:p>
          <a:endParaRPr lang="ru-RU"/>
        </a:p>
      </dgm:t>
    </dgm:pt>
    <dgm:pt modelId="{D6AD1F8F-5377-4537-A841-738AA091DC5A}" type="pres">
      <dgm:prSet presAssocID="{4A919AD1-CB3A-40A8-B188-E63E94990A13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9A2D6A-C642-490D-882E-2D887762F37D}" type="pres">
      <dgm:prSet presAssocID="{2B1CA2EE-E364-489E-B01C-88DE7CADD15C}" presName="negSpace" presStyleCnt="0"/>
      <dgm:spPr/>
    </dgm:pt>
    <dgm:pt modelId="{7648200A-3122-4690-BA0A-0C17D6BB8692}" type="pres">
      <dgm:prSet presAssocID="{2B1CA2EE-E364-489E-B01C-88DE7CADD15C}" presName="circle" presStyleLbl="node1" presStyleIdx="0" presStyleCnt="2"/>
      <dgm:spPr/>
      <dgm:t>
        <a:bodyPr/>
        <a:lstStyle/>
        <a:p>
          <a:endParaRPr lang="ru-RU"/>
        </a:p>
      </dgm:t>
    </dgm:pt>
    <dgm:pt modelId="{FE0A4923-5896-4551-A4BF-1DD88543B552}" type="pres">
      <dgm:prSet presAssocID="{00443213-A3AF-4755-96F6-D1E916A6685A}" presName="transSpace" presStyleCnt="0"/>
      <dgm:spPr/>
    </dgm:pt>
    <dgm:pt modelId="{9DEE1365-8A06-4890-8964-8CE88CFD5D06}" type="pres">
      <dgm:prSet presAssocID="{2081E794-28C9-492B-8184-68C659FBADC6}" presName="posSpace" presStyleCnt="0"/>
      <dgm:spPr/>
    </dgm:pt>
    <dgm:pt modelId="{C8BBC0C8-5D79-4437-B9B5-757E8409202C}" type="pres">
      <dgm:prSet presAssocID="{2081E794-28C9-492B-8184-68C659FBADC6}" presName="vertFlow" presStyleCnt="0"/>
      <dgm:spPr/>
    </dgm:pt>
    <dgm:pt modelId="{1EB00301-E2FF-4C1D-824B-776945329E59}" type="pres">
      <dgm:prSet presAssocID="{2081E794-28C9-492B-8184-68C659FBADC6}" presName="topSpace" presStyleCnt="0"/>
      <dgm:spPr/>
    </dgm:pt>
    <dgm:pt modelId="{B00666D8-67FE-4246-A929-D9D1C4CB51AA}" type="pres">
      <dgm:prSet presAssocID="{2081E794-28C9-492B-8184-68C659FBADC6}" presName="firstComp" presStyleCnt="0"/>
      <dgm:spPr/>
    </dgm:pt>
    <dgm:pt modelId="{61A4646A-7C94-41B0-8A37-862CF18F7382}" type="pres">
      <dgm:prSet presAssocID="{2081E794-28C9-492B-8184-68C659FBADC6}" presName="firstChild" presStyleLbl="bgAccFollowNode1" presStyleIdx="2" presStyleCnt="4"/>
      <dgm:spPr/>
      <dgm:t>
        <a:bodyPr/>
        <a:lstStyle/>
        <a:p>
          <a:endParaRPr lang="ru-RU"/>
        </a:p>
      </dgm:t>
    </dgm:pt>
    <dgm:pt modelId="{72207230-BD4C-4F6E-B1F9-F21E28DDEB0C}" type="pres">
      <dgm:prSet presAssocID="{2081E794-28C9-492B-8184-68C659FBADC6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42D46F-4309-4B18-B115-8347DFDFAF9F}" type="pres">
      <dgm:prSet presAssocID="{0F2533C9-F95D-49C3-AEB6-8605D3CA3B5A}" presName="comp" presStyleCnt="0"/>
      <dgm:spPr/>
    </dgm:pt>
    <dgm:pt modelId="{2ED4A0D1-5F9F-4ECF-9966-BC419FC993D0}" type="pres">
      <dgm:prSet presAssocID="{0F2533C9-F95D-49C3-AEB6-8605D3CA3B5A}" presName="child" presStyleLbl="bgAccFollowNode1" presStyleIdx="3" presStyleCnt="4" custLinFactNeighborX="-2378" custLinFactNeighborY="-251"/>
      <dgm:spPr/>
      <dgm:t>
        <a:bodyPr/>
        <a:lstStyle/>
        <a:p>
          <a:endParaRPr lang="ru-RU"/>
        </a:p>
      </dgm:t>
    </dgm:pt>
    <dgm:pt modelId="{51BDAE87-01DE-4576-A134-D0B4703B2950}" type="pres">
      <dgm:prSet presAssocID="{0F2533C9-F95D-49C3-AEB6-8605D3CA3B5A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B50F57-BA61-4DA4-BEDC-4A3D70BEF044}" type="pres">
      <dgm:prSet presAssocID="{2081E794-28C9-492B-8184-68C659FBADC6}" presName="negSpace" presStyleCnt="0"/>
      <dgm:spPr/>
    </dgm:pt>
    <dgm:pt modelId="{EE477DE1-E5AB-4D54-983B-900F9D881A0A}" type="pres">
      <dgm:prSet presAssocID="{2081E794-28C9-492B-8184-68C659FBADC6}" presName="circle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BB5EC4C5-493E-4C8A-A2CB-6D82E95970AE}" type="presOf" srcId="{2B1CA2EE-E364-489E-B01C-88DE7CADD15C}" destId="{7648200A-3122-4690-BA0A-0C17D6BB8692}" srcOrd="0" destOrd="0" presId="urn:microsoft.com/office/officeart/2005/8/layout/hList9"/>
    <dgm:cxn modelId="{3D5FFA87-B56B-4376-8CD5-E406F7E49556}" type="presOf" srcId="{FC360F53-73B3-4B58-B97B-5013C3A11F07}" destId="{C3959A11-4131-438A-AD47-26B3AB252275}" srcOrd="0" destOrd="0" presId="urn:microsoft.com/office/officeart/2005/8/layout/hList9"/>
    <dgm:cxn modelId="{8675E384-B846-4EE6-8863-AA7F48735504}" srcId="{2B1CA2EE-E364-489E-B01C-88DE7CADD15C}" destId="{4A919AD1-CB3A-40A8-B188-E63E94990A13}" srcOrd="1" destOrd="0" parTransId="{1E611160-7B2F-4722-9752-B0B5782F3791}" sibTransId="{02C76590-1763-4806-BBE8-C8FDE0C2824C}"/>
    <dgm:cxn modelId="{7D1B49BD-B69A-453D-819A-CB91E158ACB7}" type="presOf" srcId="{2081E794-28C9-492B-8184-68C659FBADC6}" destId="{EE477DE1-E5AB-4D54-983B-900F9D881A0A}" srcOrd="0" destOrd="0" presId="urn:microsoft.com/office/officeart/2005/8/layout/hList9"/>
    <dgm:cxn modelId="{4ADB23AB-31D9-47A0-96FE-4F13D9DEEC63}" type="presOf" srcId="{D179731F-6617-4C29-BB8B-39AFE01537AE}" destId="{395BD2DE-0915-40DB-B87E-C1092148EE6B}" srcOrd="0" destOrd="0" presId="urn:microsoft.com/office/officeart/2005/8/layout/hList9"/>
    <dgm:cxn modelId="{84EB2D4A-DD98-4651-9B89-F31F51F642CF}" type="presOf" srcId="{4A919AD1-CB3A-40A8-B188-E63E94990A13}" destId="{177847C0-22C7-49B5-A15F-231CB887517E}" srcOrd="0" destOrd="0" presId="urn:microsoft.com/office/officeart/2005/8/layout/hList9"/>
    <dgm:cxn modelId="{B0B043A6-BD08-49FC-A362-C609A69691C0}" srcId="{2081E794-28C9-492B-8184-68C659FBADC6}" destId="{7A5D947B-BCA8-41D4-9CCB-6780EB2E9908}" srcOrd="0" destOrd="0" parTransId="{683CFB6C-B8A3-4C2B-ABBA-9BC2A630D2E8}" sibTransId="{06EB7CAA-BB9E-4DD9-BFE7-59F91509C5E7}"/>
    <dgm:cxn modelId="{89C87BF5-0CD3-4177-8A37-B26A5ED55570}" srcId="{2081E794-28C9-492B-8184-68C659FBADC6}" destId="{0F2533C9-F95D-49C3-AEB6-8605D3CA3B5A}" srcOrd="1" destOrd="0" parTransId="{359F159C-9FC5-4539-9876-EEC196DD422D}" sibTransId="{B76171C5-C956-4BBF-BDD1-D3BAC29351F2}"/>
    <dgm:cxn modelId="{22015480-EFDE-424A-AE23-14D0CF91EA7F}" type="presOf" srcId="{7A5D947B-BCA8-41D4-9CCB-6780EB2E9908}" destId="{72207230-BD4C-4F6E-B1F9-F21E28DDEB0C}" srcOrd="1" destOrd="0" presId="urn:microsoft.com/office/officeart/2005/8/layout/hList9"/>
    <dgm:cxn modelId="{DA0953A3-C936-4B6C-B921-040998960CF9}" srcId="{D179731F-6617-4C29-BB8B-39AFE01537AE}" destId="{2B1CA2EE-E364-489E-B01C-88DE7CADD15C}" srcOrd="0" destOrd="0" parTransId="{7A5D845E-7A5B-4A50-A4ED-FB3D4E242C6F}" sibTransId="{00443213-A3AF-4755-96F6-D1E916A6685A}"/>
    <dgm:cxn modelId="{52A6BB2A-4F8B-447E-997E-28BF1F910C60}" srcId="{2B1CA2EE-E364-489E-B01C-88DE7CADD15C}" destId="{FC360F53-73B3-4B58-B97B-5013C3A11F07}" srcOrd="0" destOrd="0" parTransId="{42DA5EB5-0046-4007-9434-D607804C0FE7}" sibTransId="{35E34FEA-C115-412A-A49C-0B8B9B2A096B}"/>
    <dgm:cxn modelId="{334350AC-383A-470C-B59B-C881E17FBAA1}" type="presOf" srcId="{0F2533C9-F95D-49C3-AEB6-8605D3CA3B5A}" destId="{2ED4A0D1-5F9F-4ECF-9966-BC419FC993D0}" srcOrd="0" destOrd="0" presId="urn:microsoft.com/office/officeart/2005/8/layout/hList9"/>
    <dgm:cxn modelId="{3E5CDD16-1EEC-4E57-8264-89052CF898E7}" type="presOf" srcId="{7A5D947B-BCA8-41D4-9CCB-6780EB2E9908}" destId="{61A4646A-7C94-41B0-8A37-862CF18F7382}" srcOrd="0" destOrd="0" presId="urn:microsoft.com/office/officeart/2005/8/layout/hList9"/>
    <dgm:cxn modelId="{D05CBA81-CAA1-4E18-8F14-83FB22CFA488}" type="presOf" srcId="{0F2533C9-F95D-49C3-AEB6-8605D3CA3B5A}" destId="{51BDAE87-01DE-4576-A134-D0B4703B2950}" srcOrd="1" destOrd="0" presId="urn:microsoft.com/office/officeart/2005/8/layout/hList9"/>
    <dgm:cxn modelId="{1F978031-B431-478A-A6D1-102ED15AD9E3}" srcId="{D179731F-6617-4C29-BB8B-39AFE01537AE}" destId="{2081E794-28C9-492B-8184-68C659FBADC6}" srcOrd="1" destOrd="0" parTransId="{DD632C99-D6BD-49C6-A775-D94AC15A09CB}" sibTransId="{DE312BCB-F1EB-449A-AAFE-269BACE5261D}"/>
    <dgm:cxn modelId="{5EEA4098-4059-4A0B-AA52-EC100BB1CF7B}" type="presOf" srcId="{FC360F53-73B3-4B58-B97B-5013C3A11F07}" destId="{FE7F8B56-187F-4727-9A4C-466F5AD31826}" srcOrd="1" destOrd="0" presId="urn:microsoft.com/office/officeart/2005/8/layout/hList9"/>
    <dgm:cxn modelId="{57FC6D81-AA41-49EB-968D-1B9721DFDD29}" type="presOf" srcId="{4A919AD1-CB3A-40A8-B188-E63E94990A13}" destId="{D6AD1F8F-5377-4537-A841-738AA091DC5A}" srcOrd="1" destOrd="0" presId="urn:microsoft.com/office/officeart/2005/8/layout/hList9"/>
    <dgm:cxn modelId="{8E85188B-D621-47EA-8BC8-6F399DC783EF}" type="presParOf" srcId="{395BD2DE-0915-40DB-B87E-C1092148EE6B}" destId="{E5222C57-7BEC-4FB7-AB51-4719CDA6D642}" srcOrd="0" destOrd="0" presId="urn:microsoft.com/office/officeart/2005/8/layout/hList9"/>
    <dgm:cxn modelId="{FEEBDA4B-831B-49A8-9119-B2F389C2BBA6}" type="presParOf" srcId="{395BD2DE-0915-40DB-B87E-C1092148EE6B}" destId="{2734B297-B8E0-4C14-BBF2-A3BD70F36893}" srcOrd="1" destOrd="0" presId="urn:microsoft.com/office/officeart/2005/8/layout/hList9"/>
    <dgm:cxn modelId="{5AA70296-2E9D-45C8-A01A-3C95A2A5046A}" type="presParOf" srcId="{2734B297-B8E0-4C14-BBF2-A3BD70F36893}" destId="{82779EA7-DF86-4032-A441-19039636710A}" srcOrd="0" destOrd="0" presId="urn:microsoft.com/office/officeart/2005/8/layout/hList9"/>
    <dgm:cxn modelId="{D49043DF-CE47-4228-B80F-BE96BBB351C6}" type="presParOf" srcId="{2734B297-B8E0-4C14-BBF2-A3BD70F36893}" destId="{13DE9F91-DD04-4BB0-8C64-6A19161B8AD7}" srcOrd="1" destOrd="0" presId="urn:microsoft.com/office/officeart/2005/8/layout/hList9"/>
    <dgm:cxn modelId="{8BBF5BD8-1322-43E0-867B-1DF905F01482}" type="presParOf" srcId="{13DE9F91-DD04-4BB0-8C64-6A19161B8AD7}" destId="{C3959A11-4131-438A-AD47-26B3AB252275}" srcOrd="0" destOrd="0" presId="urn:microsoft.com/office/officeart/2005/8/layout/hList9"/>
    <dgm:cxn modelId="{3CD41CAA-7DB6-4242-876A-75EF40A7655B}" type="presParOf" srcId="{13DE9F91-DD04-4BB0-8C64-6A19161B8AD7}" destId="{FE7F8B56-187F-4727-9A4C-466F5AD31826}" srcOrd="1" destOrd="0" presId="urn:microsoft.com/office/officeart/2005/8/layout/hList9"/>
    <dgm:cxn modelId="{678DF3F0-7B4D-4EBE-81C5-E42594BCBCDE}" type="presParOf" srcId="{2734B297-B8E0-4C14-BBF2-A3BD70F36893}" destId="{79312D20-CE7E-476B-AF56-B9637FBEEEBF}" srcOrd="2" destOrd="0" presId="urn:microsoft.com/office/officeart/2005/8/layout/hList9"/>
    <dgm:cxn modelId="{CAA3AF62-4237-4A39-B706-C90E86382129}" type="presParOf" srcId="{79312D20-CE7E-476B-AF56-B9637FBEEEBF}" destId="{177847C0-22C7-49B5-A15F-231CB887517E}" srcOrd="0" destOrd="0" presId="urn:microsoft.com/office/officeart/2005/8/layout/hList9"/>
    <dgm:cxn modelId="{B2442CD1-FF11-44CE-87F7-A882EAD81941}" type="presParOf" srcId="{79312D20-CE7E-476B-AF56-B9637FBEEEBF}" destId="{D6AD1F8F-5377-4537-A841-738AA091DC5A}" srcOrd="1" destOrd="0" presId="urn:microsoft.com/office/officeart/2005/8/layout/hList9"/>
    <dgm:cxn modelId="{BA7E355E-C327-414A-B169-C57F71F718B8}" type="presParOf" srcId="{395BD2DE-0915-40DB-B87E-C1092148EE6B}" destId="{E49A2D6A-C642-490D-882E-2D887762F37D}" srcOrd="2" destOrd="0" presId="urn:microsoft.com/office/officeart/2005/8/layout/hList9"/>
    <dgm:cxn modelId="{7361049B-52F9-45AC-AC65-2C3E9E891B0A}" type="presParOf" srcId="{395BD2DE-0915-40DB-B87E-C1092148EE6B}" destId="{7648200A-3122-4690-BA0A-0C17D6BB8692}" srcOrd="3" destOrd="0" presId="urn:microsoft.com/office/officeart/2005/8/layout/hList9"/>
    <dgm:cxn modelId="{63EB7E3F-CF85-400E-993C-ECB05C386155}" type="presParOf" srcId="{395BD2DE-0915-40DB-B87E-C1092148EE6B}" destId="{FE0A4923-5896-4551-A4BF-1DD88543B552}" srcOrd="4" destOrd="0" presId="urn:microsoft.com/office/officeart/2005/8/layout/hList9"/>
    <dgm:cxn modelId="{98AD0631-697D-4CCE-857C-3B15E7079C97}" type="presParOf" srcId="{395BD2DE-0915-40DB-B87E-C1092148EE6B}" destId="{9DEE1365-8A06-4890-8964-8CE88CFD5D06}" srcOrd="5" destOrd="0" presId="urn:microsoft.com/office/officeart/2005/8/layout/hList9"/>
    <dgm:cxn modelId="{15949E42-9F2D-4A24-861A-34D8E8A25AF8}" type="presParOf" srcId="{395BD2DE-0915-40DB-B87E-C1092148EE6B}" destId="{C8BBC0C8-5D79-4437-B9B5-757E8409202C}" srcOrd="6" destOrd="0" presId="urn:microsoft.com/office/officeart/2005/8/layout/hList9"/>
    <dgm:cxn modelId="{A1E5ADAF-642F-41F4-9198-EE94B19B227A}" type="presParOf" srcId="{C8BBC0C8-5D79-4437-B9B5-757E8409202C}" destId="{1EB00301-E2FF-4C1D-824B-776945329E59}" srcOrd="0" destOrd="0" presId="urn:microsoft.com/office/officeart/2005/8/layout/hList9"/>
    <dgm:cxn modelId="{4E394C1C-523D-4C45-87B6-80F9477B775A}" type="presParOf" srcId="{C8BBC0C8-5D79-4437-B9B5-757E8409202C}" destId="{B00666D8-67FE-4246-A929-D9D1C4CB51AA}" srcOrd="1" destOrd="0" presId="urn:microsoft.com/office/officeart/2005/8/layout/hList9"/>
    <dgm:cxn modelId="{D7D8047C-FC8F-4E0D-A22F-8644F689B9A1}" type="presParOf" srcId="{B00666D8-67FE-4246-A929-D9D1C4CB51AA}" destId="{61A4646A-7C94-41B0-8A37-862CF18F7382}" srcOrd="0" destOrd="0" presId="urn:microsoft.com/office/officeart/2005/8/layout/hList9"/>
    <dgm:cxn modelId="{90952CD5-1592-4F0A-BF86-F0966F7B630E}" type="presParOf" srcId="{B00666D8-67FE-4246-A929-D9D1C4CB51AA}" destId="{72207230-BD4C-4F6E-B1F9-F21E28DDEB0C}" srcOrd="1" destOrd="0" presId="urn:microsoft.com/office/officeart/2005/8/layout/hList9"/>
    <dgm:cxn modelId="{43F19108-0915-4EC5-9A54-5BF800289A34}" type="presParOf" srcId="{C8BBC0C8-5D79-4437-B9B5-757E8409202C}" destId="{BA42D46F-4309-4B18-B115-8347DFDFAF9F}" srcOrd="2" destOrd="0" presId="urn:microsoft.com/office/officeart/2005/8/layout/hList9"/>
    <dgm:cxn modelId="{493ECAAD-18CA-4286-8369-97ACAA0D5214}" type="presParOf" srcId="{BA42D46F-4309-4B18-B115-8347DFDFAF9F}" destId="{2ED4A0D1-5F9F-4ECF-9966-BC419FC993D0}" srcOrd="0" destOrd="0" presId="urn:microsoft.com/office/officeart/2005/8/layout/hList9"/>
    <dgm:cxn modelId="{A78761DB-CC53-49AA-ABF8-EF05F8E21F67}" type="presParOf" srcId="{BA42D46F-4309-4B18-B115-8347DFDFAF9F}" destId="{51BDAE87-01DE-4576-A134-D0B4703B2950}" srcOrd="1" destOrd="0" presId="urn:microsoft.com/office/officeart/2005/8/layout/hList9"/>
    <dgm:cxn modelId="{6CA03BEA-42FE-479B-902C-425E31B39FD8}" type="presParOf" srcId="{395BD2DE-0915-40DB-B87E-C1092148EE6B}" destId="{78B50F57-BA61-4DA4-BEDC-4A3D70BEF044}" srcOrd="7" destOrd="0" presId="urn:microsoft.com/office/officeart/2005/8/layout/hList9"/>
    <dgm:cxn modelId="{F83895B2-8EA6-4384-865B-D799DC45A21E}" type="presParOf" srcId="{395BD2DE-0915-40DB-B87E-C1092148EE6B}" destId="{EE477DE1-E5AB-4D54-983B-900F9D881A0A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317A3E-E896-4FB1-B767-C8CA1DD35033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7345824-8603-40D2-93B1-3FF3ED4DED31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Круглосуточное пребывание на базе отдыха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BD1E36-A55F-4CC5-B9B5-2FB8E65D3187}" type="parTrans" cxnId="{66737BA5-6F56-4BBC-B8C8-648DF1AB0494}">
      <dgm:prSet/>
      <dgm:spPr/>
      <dgm:t>
        <a:bodyPr/>
        <a:lstStyle/>
        <a:p>
          <a:endParaRPr lang="ru-RU"/>
        </a:p>
      </dgm:t>
    </dgm:pt>
    <dgm:pt modelId="{FA7659BA-EA36-4485-A18F-E713A33A938D}" type="sibTrans" cxnId="{66737BA5-6F56-4BBC-B8C8-648DF1AB0494}">
      <dgm:prSet/>
      <dgm:spPr/>
      <dgm:t>
        <a:bodyPr/>
        <a:lstStyle/>
        <a:p>
          <a:endParaRPr lang="ru-RU"/>
        </a:p>
      </dgm:t>
    </dgm:pt>
    <dgm:pt modelId="{035B680B-A558-4E8A-8090-2DC056939C9D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отдыха детей в профильных лагерях </a:t>
          </a:r>
          <a:endParaRPr lang="ru-RU" sz="16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E70A0F-08E4-4DB8-B8E2-58C4428F8F7A}" type="parTrans" cxnId="{3ECFB163-D697-4E39-8B7D-E70ACDD62045}">
      <dgm:prSet/>
      <dgm:spPr/>
      <dgm:t>
        <a:bodyPr/>
        <a:lstStyle/>
        <a:p>
          <a:endParaRPr lang="ru-RU"/>
        </a:p>
      </dgm:t>
    </dgm:pt>
    <dgm:pt modelId="{AE7E9EB9-B98E-41F8-9B57-DEE915AD5D19}" type="sibTrans" cxnId="{3ECFB163-D697-4E39-8B7D-E70ACDD62045}">
      <dgm:prSet/>
      <dgm:spPr/>
      <dgm:t>
        <a:bodyPr/>
        <a:lstStyle/>
        <a:p>
          <a:endParaRPr lang="ru-RU"/>
        </a:p>
      </dgm:t>
    </dgm:pt>
    <dgm:pt modelId="{C2EAF89A-EB29-49C5-BC8B-AF4A94362296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"Наше время»</a:t>
          </a:r>
          <a:endParaRPr lang="ru-RU" sz="16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FB0886-21B1-4798-A0C1-905C54C9F5E1}" type="parTrans" cxnId="{72F6BAFA-9FCD-4452-AEA5-124AA88B427C}">
      <dgm:prSet/>
      <dgm:spPr/>
      <dgm:t>
        <a:bodyPr/>
        <a:lstStyle/>
        <a:p>
          <a:endParaRPr lang="ru-RU"/>
        </a:p>
      </dgm:t>
    </dgm:pt>
    <dgm:pt modelId="{5F4F317D-6EB3-48D7-AE30-19713A9054CC}" type="sibTrans" cxnId="{72F6BAFA-9FCD-4452-AEA5-124AA88B427C}">
      <dgm:prSet/>
      <dgm:spPr/>
      <dgm:t>
        <a:bodyPr/>
        <a:lstStyle/>
        <a:p>
          <a:endParaRPr lang="ru-RU"/>
        </a:p>
      </dgm:t>
    </dgm:pt>
    <dgm:pt modelId="{125F8937-46E0-422F-9DA1-814E325FAE78}">
      <dgm:prSet custT="1"/>
      <dgm:spPr/>
      <dgm:t>
        <a:bodyPr/>
        <a:lstStyle/>
        <a:p>
          <a:pPr algn="ctr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Оздоровительные мероприятия, палаточные оздоровительные лагеря, туристско-краеведческие мероприятия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19CA0A-C80B-4129-905C-9A09382BFFAB}" type="parTrans" cxnId="{171760B7-3ECA-4607-8031-3FBF74D24109}">
      <dgm:prSet/>
      <dgm:spPr/>
      <dgm:t>
        <a:bodyPr/>
        <a:lstStyle/>
        <a:p>
          <a:endParaRPr lang="ru-RU"/>
        </a:p>
      </dgm:t>
    </dgm:pt>
    <dgm:pt modelId="{07E9A4A4-1611-4A5F-B9D4-AAA7C1BC5D01}" type="sibTrans" cxnId="{171760B7-3ECA-4607-8031-3FBF74D24109}">
      <dgm:prSet/>
      <dgm:spPr/>
      <dgm:t>
        <a:bodyPr/>
        <a:lstStyle/>
        <a:p>
          <a:endParaRPr lang="ru-RU"/>
        </a:p>
      </dgm:t>
    </dgm:pt>
    <dgm:pt modelId="{6EE10BBE-F5BF-4175-ADD9-D38BD4BE8A26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Трудовая занятость подростков</a:t>
          </a:r>
        </a:p>
      </dgm:t>
    </dgm:pt>
    <dgm:pt modelId="{0C992B9D-D22D-4A43-A688-58C275D09BEF}" type="parTrans" cxnId="{D94011C0-D602-440B-8348-50AA4F5F28E6}">
      <dgm:prSet/>
      <dgm:spPr/>
      <dgm:t>
        <a:bodyPr/>
        <a:lstStyle/>
        <a:p>
          <a:endParaRPr lang="ru-RU"/>
        </a:p>
      </dgm:t>
    </dgm:pt>
    <dgm:pt modelId="{29D06EDE-3C7A-4FF4-AB76-4083EA8BFC81}" type="sibTrans" cxnId="{D94011C0-D602-440B-8348-50AA4F5F28E6}">
      <dgm:prSet/>
      <dgm:spPr/>
      <dgm:t>
        <a:bodyPr/>
        <a:lstStyle/>
        <a:p>
          <a:endParaRPr lang="ru-RU"/>
        </a:p>
      </dgm:t>
    </dgm:pt>
    <dgm:pt modelId="{AF5D8388-C78F-4DFB-A681-60039A436C35}">
      <dgm:prSet custT="1"/>
      <dgm:spPr/>
      <dgm:t>
        <a:bodyPr/>
        <a:lstStyle/>
        <a:p>
          <a:pPr algn="ctr"/>
          <a:r>
            <a:rPr lang="ru-RU" sz="1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Подвоз детей и подростков к морю</a:t>
          </a:r>
        </a:p>
      </dgm:t>
    </dgm:pt>
    <dgm:pt modelId="{B4250143-F360-427F-9FC4-5F894FC6551F}" type="parTrans" cxnId="{3033C35F-93B7-46DE-8E02-E60F00488AD2}">
      <dgm:prSet/>
      <dgm:spPr/>
      <dgm:t>
        <a:bodyPr/>
        <a:lstStyle/>
        <a:p>
          <a:endParaRPr lang="ru-RU"/>
        </a:p>
      </dgm:t>
    </dgm:pt>
    <dgm:pt modelId="{47F33466-FC73-4CC0-A912-FDA29CA2101D}" type="sibTrans" cxnId="{3033C35F-93B7-46DE-8E02-E60F00488AD2}">
      <dgm:prSet/>
      <dgm:spPr/>
      <dgm:t>
        <a:bodyPr/>
        <a:lstStyle/>
        <a:p>
          <a:endParaRPr lang="ru-RU"/>
        </a:p>
      </dgm:t>
    </dgm:pt>
    <dgm:pt modelId="{98F35900-C9D1-4964-A5E5-21DEA853904F}" type="pres">
      <dgm:prSet presAssocID="{77317A3E-E896-4FB1-B767-C8CA1DD3503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AE8852-4C59-41AD-95F0-3C47AA2AC031}" type="pres">
      <dgm:prSet presAssocID="{A7345824-8603-40D2-93B1-3FF3ED4DED31}" presName="linNode" presStyleCnt="0"/>
      <dgm:spPr/>
    </dgm:pt>
    <dgm:pt modelId="{651DCD22-9BD6-4618-B0AF-1B73D57D6E1A}" type="pres">
      <dgm:prSet presAssocID="{A7345824-8603-40D2-93B1-3FF3ED4DED31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8422E2-4155-42B9-A61B-983A77B316FA}" type="pres">
      <dgm:prSet presAssocID="{FA7659BA-EA36-4485-A18F-E713A33A938D}" presName="sp" presStyleCnt="0"/>
      <dgm:spPr/>
    </dgm:pt>
    <dgm:pt modelId="{74BBA672-6099-451C-ACCE-68B2D2148B1A}" type="pres">
      <dgm:prSet presAssocID="{035B680B-A558-4E8A-8090-2DC056939C9D}" presName="linNode" presStyleCnt="0"/>
      <dgm:spPr/>
    </dgm:pt>
    <dgm:pt modelId="{4D06DC94-143D-4241-9B8D-D2CE56863A27}" type="pres">
      <dgm:prSet presAssocID="{035B680B-A558-4E8A-8090-2DC056939C9D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DF98F1-F1A7-4440-A190-F60715994DD0}" type="pres">
      <dgm:prSet presAssocID="{AE7E9EB9-B98E-41F8-9B57-DEE915AD5D19}" presName="sp" presStyleCnt="0"/>
      <dgm:spPr/>
    </dgm:pt>
    <dgm:pt modelId="{17FD84D5-2020-41EC-9541-DD9A217BAB52}" type="pres">
      <dgm:prSet presAssocID="{125F8937-46E0-422F-9DA1-814E325FAE78}" presName="linNode" presStyleCnt="0"/>
      <dgm:spPr/>
    </dgm:pt>
    <dgm:pt modelId="{315E94F2-A6FF-4445-931B-AC867535B3A9}" type="pres">
      <dgm:prSet presAssocID="{125F8937-46E0-422F-9DA1-814E325FAE78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93BAD9-AFB7-40E1-AC19-711B0E393D5A}" type="pres">
      <dgm:prSet presAssocID="{07E9A4A4-1611-4A5F-B9D4-AAA7C1BC5D01}" presName="sp" presStyleCnt="0"/>
      <dgm:spPr/>
    </dgm:pt>
    <dgm:pt modelId="{5A2A5C20-D039-43E3-8116-956A7A2B39D0}" type="pres">
      <dgm:prSet presAssocID="{AF5D8388-C78F-4DFB-A681-60039A436C35}" presName="linNode" presStyleCnt="0"/>
      <dgm:spPr/>
    </dgm:pt>
    <dgm:pt modelId="{6771DEFB-C1B6-4311-A445-3017DDFF12BC}" type="pres">
      <dgm:prSet presAssocID="{AF5D8388-C78F-4DFB-A681-60039A436C35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CB8C33-9154-48EF-A8A2-A6467F6FE3BF}" type="pres">
      <dgm:prSet presAssocID="{47F33466-FC73-4CC0-A912-FDA29CA2101D}" presName="sp" presStyleCnt="0"/>
      <dgm:spPr/>
    </dgm:pt>
    <dgm:pt modelId="{AA7C5010-3AAD-4716-AA48-01A01FD0FE23}" type="pres">
      <dgm:prSet presAssocID="{6EE10BBE-F5BF-4175-ADD9-D38BD4BE8A26}" presName="linNode" presStyleCnt="0"/>
      <dgm:spPr/>
    </dgm:pt>
    <dgm:pt modelId="{DFDB24AB-2179-41BC-A9FB-03316733F303}" type="pres">
      <dgm:prSet presAssocID="{6EE10BBE-F5BF-4175-ADD9-D38BD4BE8A26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71A1DA-0E00-46E5-8FA2-18192D616EAB}" type="pres">
      <dgm:prSet presAssocID="{29D06EDE-3C7A-4FF4-AB76-4083EA8BFC81}" presName="sp" presStyleCnt="0"/>
      <dgm:spPr/>
    </dgm:pt>
    <dgm:pt modelId="{230DB966-8623-42B8-BFBB-0B94DB7551A1}" type="pres">
      <dgm:prSet presAssocID="{C2EAF89A-EB29-49C5-BC8B-AF4A94362296}" presName="linNode" presStyleCnt="0"/>
      <dgm:spPr/>
    </dgm:pt>
    <dgm:pt modelId="{99D1969B-CD99-44B4-9036-BF4DD7B37695}" type="pres">
      <dgm:prSet presAssocID="{C2EAF89A-EB29-49C5-BC8B-AF4A94362296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2F76BA-EA43-47BC-AF26-14608877AF80}" type="presOf" srcId="{77317A3E-E896-4FB1-B767-C8CA1DD35033}" destId="{98F35900-C9D1-4964-A5E5-21DEA853904F}" srcOrd="0" destOrd="0" presId="urn:microsoft.com/office/officeart/2005/8/layout/vList5"/>
    <dgm:cxn modelId="{D94011C0-D602-440B-8348-50AA4F5F28E6}" srcId="{77317A3E-E896-4FB1-B767-C8CA1DD35033}" destId="{6EE10BBE-F5BF-4175-ADD9-D38BD4BE8A26}" srcOrd="4" destOrd="0" parTransId="{0C992B9D-D22D-4A43-A688-58C275D09BEF}" sibTransId="{29D06EDE-3C7A-4FF4-AB76-4083EA8BFC81}"/>
    <dgm:cxn modelId="{D3DEC88F-E68D-45D3-8CD2-81ECAD61A4F9}" type="presOf" srcId="{AF5D8388-C78F-4DFB-A681-60039A436C35}" destId="{6771DEFB-C1B6-4311-A445-3017DDFF12BC}" srcOrd="0" destOrd="0" presId="urn:microsoft.com/office/officeart/2005/8/layout/vList5"/>
    <dgm:cxn modelId="{ABCB6607-30C7-42E6-B1F6-D0F825290CDF}" type="presOf" srcId="{C2EAF89A-EB29-49C5-BC8B-AF4A94362296}" destId="{99D1969B-CD99-44B4-9036-BF4DD7B37695}" srcOrd="0" destOrd="0" presId="urn:microsoft.com/office/officeart/2005/8/layout/vList5"/>
    <dgm:cxn modelId="{01DBB750-D54E-424D-B103-5C0EF0766295}" type="presOf" srcId="{6EE10BBE-F5BF-4175-ADD9-D38BD4BE8A26}" destId="{DFDB24AB-2179-41BC-A9FB-03316733F303}" srcOrd="0" destOrd="0" presId="urn:microsoft.com/office/officeart/2005/8/layout/vList5"/>
    <dgm:cxn modelId="{171760B7-3ECA-4607-8031-3FBF74D24109}" srcId="{77317A3E-E896-4FB1-B767-C8CA1DD35033}" destId="{125F8937-46E0-422F-9DA1-814E325FAE78}" srcOrd="2" destOrd="0" parTransId="{4819CA0A-C80B-4129-905C-9A09382BFFAB}" sibTransId="{07E9A4A4-1611-4A5F-B9D4-AAA7C1BC5D01}"/>
    <dgm:cxn modelId="{E05358A2-A9F0-415A-800C-D427EEB5D0E7}" type="presOf" srcId="{035B680B-A558-4E8A-8090-2DC056939C9D}" destId="{4D06DC94-143D-4241-9B8D-D2CE56863A27}" srcOrd="0" destOrd="0" presId="urn:microsoft.com/office/officeart/2005/8/layout/vList5"/>
    <dgm:cxn modelId="{35E8E16C-6497-4BAC-A8D8-CF6CD3DB777E}" type="presOf" srcId="{A7345824-8603-40D2-93B1-3FF3ED4DED31}" destId="{651DCD22-9BD6-4618-B0AF-1B73D57D6E1A}" srcOrd="0" destOrd="0" presId="urn:microsoft.com/office/officeart/2005/8/layout/vList5"/>
    <dgm:cxn modelId="{3ECFB163-D697-4E39-8B7D-E70ACDD62045}" srcId="{77317A3E-E896-4FB1-B767-C8CA1DD35033}" destId="{035B680B-A558-4E8A-8090-2DC056939C9D}" srcOrd="1" destOrd="0" parTransId="{E3E70A0F-08E4-4DB8-B8E2-58C4428F8F7A}" sibTransId="{AE7E9EB9-B98E-41F8-9B57-DEE915AD5D19}"/>
    <dgm:cxn modelId="{72F6BAFA-9FCD-4452-AEA5-124AA88B427C}" srcId="{77317A3E-E896-4FB1-B767-C8CA1DD35033}" destId="{C2EAF89A-EB29-49C5-BC8B-AF4A94362296}" srcOrd="5" destOrd="0" parTransId="{EDFB0886-21B1-4798-A0C1-905C54C9F5E1}" sibTransId="{5F4F317D-6EB3-48D7-AE30-19713A9054CC}"/>
    <dgm:cxn modelId="{66737BA5-6F56-4BBC-B8C8-648DF1AB0494}" srcId="{77317A3E-E896-4FB1-B767-C8CA1DD35033}" destId="{A7345824-8603-40D2-93B1-3FF3ED4DED31}" srcOrd="0" destOrd="0" parTransId="{29BD1E36-A55F-4CC5-B9B5-2FB8E65D3187}" sibTransId="{FA7659BA-EA36-4485-A18F-E713A33A938D}"/>
    <dgm:cxn modelId="{43EFD1D3-9E8B-4CAB-B1A6-45DC56D17BE8}" type="presOf" srcId="{125F8937-46E0-422F-9DA1-814E325FAE78}" destId="{315E94F2-A6FF-4445-931B-AC867535B3A9}" srcOrd="0" destOrd="0" presId="urn:microsoft.com/office/officeart/2005/8/layout/vList5"/>
    <dgm:cxn modelId="{3033C35F-93B7-46DE-8E02-E60F00488AD2}" srcId="{77317A3E-E896-4FB1-B767-C8CA1DD35033}" destId="{AF5D8388-C78F-4DFB-A681-60039A436C35}" srcOrd="3" destOrd="0" parTransId="{B4250143-F360-427F-9FC4-5F894FC6551F}" sibTransId="{47F33466-FC73-4CC0-A912-FDA29CA2101D}"/>
    <dgm:cxn modelId="{901CB2C6-7461-4D72-AC30-675337C649F0}" type="presParOf" srcId="{98F35900-C9D1-4964-A5E5-21DEA853904F}" destId="{CEAE8852-4C59-41AD-95F0-3C47AA2AC031}" srcOrd="0" destOrd="0" presId="urn:microsoft.com/office/officeart/2005/8/layout/vList5"/>
    <dgm:cxn modelId="{A17FC9D5-C329-4373-BE53-2B17FFE354E9}" type="presParOf" srcId="{CEAE8852-4C59-41AD-95F0-3C47AA2AC031}" destId="{651DCD22-9BD6-4618-B0AF-1B73D57D6E1A}" srcOrd="0" destOrd="0" presId="urn:microsoft.com/office/officeart/2005/8/layout/vList5"/>
    <dgm:cxn modelId="{80B1CBAF-8802-4E4E-90BD-14224CEB320A}" type="presParOf" srcId="{98F35900-C9D1-4964-A5E5-21DEA853904F}" destId="{ED8422E2-4155-42B9-A61B-983A77B316FA}" srcOrd="1" destOrd="0" presId="urn:microsoft.com/office/officeart/2005/8/layout/vList5"/>
    <dgm:cxn modelId="{A48C84B4-966F-4BE6-979B-D5B9DA1D8346}" type="presParOf" srcId="{98F35900-C9D1-4964-A5E5-21DEA853904F}" destId="{74BBA672-6099-451C-ACCE-68B2D2148B1A}" srcOrd="2" destOrd="0" presId="urn:microsoft.com/office/officeart/2005/8/layout/vList5"/>
    <dgm:cxn modelId="{5C6E2BDD-8AFA-445E-8D7C-8846BC3F0255}" type="presParOf" srcId="{74BBA672-6099-451C-ACCE-68B2D2148B1A}" destId="{4D06DC94-143D-4241-9B8D-D2CE56863A27}" srcOrd="0" destOrd="0" presId="urn:microsoft.com/office/officeart/2005/8/layout/vList5"/>
    <dgm:cxn modelId="{6F9F3A90-C96F-4850-A4E6-BF93C6A67263}" type="presParOf" srcId="{98F35900-C9D1-4964-A5E5-21DEA853904F}" destId="{84DF98F1-F1A7-4440-A190-F60715994DD0}" srcOrd="3" destOrd="0" presId="urn:microsoft.com/office/officeart/2005/8/layout/vList5"/>
    <dgm:cxn modelId="{2D61D4BC-29A5-40F3-90BA-035AAC25BC0D}" type="presParOf" srcId="{98F35900-C9D1-4964-A5E5-21DEA853904F}" destId="{17FD84D5-2020-41EC-9541-DD9A217BAB52}" srcOrd="4" destOrd="0" presId="urn:microsoft.com/office/officeart/2005/8/layout/vList5"/>
    <dgm:cxn modelId="{0B39A9E6-1EDE-469A-AC42-2BAE542054B1}" type="presParOf" srcId="{17FD84D5-2020-41EC-9541-DD9A217BAB52}" destId="{315E94F2-A6FF-4445-931B-AC867535B3A9}" srcOrd="0" destOrd="0" presId="urn:microsoft.com/office/officeart/2005/8/layout/vList5"/>
    <dgm:cxn modelId="{BF46E8AF-EC0C-4127-8510-F6C4FC957CF1}" type="presParOf" srcId="{98F35900-C9D1-4964-A5E5-21DEA853904F}" destId="{0293BAD9-AFB7-40E1-AC19-711B0E393D5A}" srcOrd="5" destOrd="0" presId="urn:microsoft.com/office/officeart/2005/8/layout/vList5"/>
    <dgm:cxn modelId="{C577C583-99A6-4CE6-A76E-841F891A688F}" type="presParOf" srcId="{98F35900-C9D1-4964-A5E5-21DEA853904F}" destId="{5A2A5C20-D039-43E3-8116-956A7A2B39D0}" srcOrd="6" destOrd="0" presId="urn:microsoft.com/office/officeart/2005/8/layout/vList5"/>
    <dgm:cxn modelId="{1CB77E3A-565A-4EC9-9E3E-7B57A50CB275}" type="presParOf" srcId="{5A2A5C20-D039-43E3-8116-956A7A2B39D0}" destId="{6771DEFB-C1B6-4311-A445-3017DDFF12BC}" srcOrd="0" destOrd="0" presId="urn:microsoft.com/office/officeart/2005/8/layout/vList5"/>
    <dgm:cxn modelId="{D67CF991-1DED-474C-BE78-051E20663E99}" type="presParOf" srcId="{98F35900-C9D1-4964-A5E5-21DEA853904F}" destId="{61CB8C33-9154-48EF-A8A2-A6467F6FE3BF}" srcOrd="7" destOrd="0" presId="urn:microsoft.com/office/officeart/2005/8/layout/vList5"/>
    <dgm:cxn modelId="{E99D1142-1A2E-4BA1-9EA0-5A755D0A4117}" type="presParOf" srcId="{98F35900-C9D1-4964-A5E5-21DEA853904F}" destId="{AA7C5010-3AAD-4716-AA48-01A01FD0FE23}" srcOrd="8" destOrd="0" presId="urn:microsoft.com/office/officeart/2005/8/layout/vList5"/>
    <dgm:cxn modelId="{96F7D363-ABFB-4788-91AF-554C3A4AEBD3}" type="presParOf" srcId="{AA7C5010-3AAD-4716-AA48-01A01FD0FE23}" destId="{DFDB24AB-2179-41BC-A9FB-03316733F303}" srcOrd="0" destOrd="0" presId="urn:microsoft.com/office/officeart/2005/8/layout/vList5"/>
    <dgm:cxn modelId="{73E599E3-976F-44B1-AEFF-3BA89A3A4A68}" type="presParOf" srcId="{98F35900-C9D1-4964-A5E5-21DEA853904F}" destId="{5371A1DA-0E00-46E5-8FA2-18192D616EAB}" srcOrd="9" destOrd="0" presId="urn:microsoft.com/office/officeart/2005/8/layout/vList5"/>
    <dgm:cxn modelId="{A6A12FC8-89C1-4C79-825C-8B71B28B4909}" type="presParOf" srcId="{98F35900-C9D1-4964-A5E5-21DEA853904F}" destId="{230DB966-8623-42B8-BFBB-0B94DB7551A1}" srcOrd="10" destOrd="0" presId="urn:microsoft.com/office/officeart/2005/8/layout/vList5"/>
    <dgm:cxn modelId="{2EF354C1-B297-4AD3-A415-9710010CD804}" type="presParOf" srcId="{230DB966-8623-42B8-BFBB-0B94DB7551A1}" destId="{99D1969B-CD99-44B4-9036-BF4DD7B3769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58CDE4-9C72-4AB3-8072-C62FEEE25C44}" type="doc">
      <dgm:prSet loTypeId="urn:microsoft.com/office/officeart/2005/8/layout/v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74FE097-62C3-4C61-B9B7-B5988D3D40DB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Поступление арендных средств пищеблоков общеобразовательных учреждений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DF41905-8348-491C-84D1-93DE0CB59251}" type="parTrans" cxnId="{86B6644B-83F7-42F0-84BA-D07B39E936B2}">
      <dgm:prSet/>
      <dgm:spPr/>
      <dgm:t>
        <a:bodyPr/>
        <a:lstStyle/>
        <a:p>
          <a:endParaRPr lang="ru-RU"/>
        </a:p>
      </dgm:t>
    </dgm:pt>
    <dgm:pt modelId="{BF82C1B8-FBB7-4FC6-A37D-29B6DE4985D8}" type="sibTrans" cxnId="{86B6644B-83F7-42F0-84BA-D07B39E936B2}">
      <dgm:prSet/>
      <dgm:spPr/>
      <dgm:t>
        <a:bodyPr/>
        <a:lstStyle/>
        <a:p>
          <a:endParaRPr lang="ru-RU"/>
        </a:p>
      </dgm:t>
    </dgm:pt>
    <dgm:pt modelId="{EBBB7B7E-54E5-45AB-A916-37B906192D5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Экономический эффект от установки аэраторов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0BE3F6B-C52B-4DAA-9C52-78A30BC6DC2E}" type="parTrans" cxnId="{968084C1-CD8A-4069-AEEC-CF47F251AB84}">
      <dgm:prSet/>
      <dgm:spPr/>
      <dgm:t>
        <a:bodyPr/>
        <a:lstStyle/>
        <a:p>
          <a:endParaRPr lang="ru-RU"/>
        </a:p>
      </dgm:t>
    </dgm:pt>
    <dgm:pt modelId="{7E68D9D4-E5AB-43C3-8C07-8142E7318D1E}" type="sibTrans" cxnId="{968084C1-CD8A-4069-AEEC-CF47F251AB84}">
      <dgm:prSet/>
      <dgm:spPr/>
      <dgm:t>
        <a:bodyPr/>
        <a:lstStyle/>
        <a:p>
          <a:endParaRPr lang="ru-RU"/>
        </a:p>
      </dgm:t>
    </dgm:pt>
    <dgm:pt modelId="{85CD0BE9-50AF-4D50-B741-DF50C930BAC6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Оценка эффективности качества работы руководителей</a:t>
          </a:r>
        </a:p>
      </dgm:t>
    </dgm:pt>
    <dgm:pt modelId="{3EE40C60-FCB6-4B49-BB8E-75BC5BA55937}" type="parTrans" cxnId="{2356FE15-5418-4F0F-8838-220CFB8A2C62}">
      <dgm:prSet/>
      <dgm:spPr/>
      <dgm:t>
        <a:bodyPr/>
        <a:lstStyle/>
        <a:p>
          <a:endParaRPr lang="ru-RU"/>
        </a:p>
      </dgm:t>
    </dgm:pt>
    <dgm:pt modelId="{2C261B18-C3DB-497A-8A76-DBF88C1B3A95}" type="sibTrans" cxnId="{2356FE15-5418-4F0F-8838-220CFB8A2C62}">
      <dgm:prSet/>
      <dgm:spPr/>
      <dgm:t>
        <a:bodyPr/>
        <a:lstStyle/>
        <a:p>
          <a:endParaRPr lang="ru-RU"/>
        </a:p>
      </dgm:t>
    </dgm:pt>
    <dgm:pt modelId="{C26D18DD-2E33-4BF3-AF36-12A87B9CA8BE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Приобретение мед. оборудования за счет родительской платы</a:t>
          </a:r>
        </a:p>
      </dgm:t>
    </dgm:pt>
    <dgm:pt modelId="{1C71A4C3-8DA8-4A8E-A96C-342D483DECBE}" type="parTrans" cxnId="{483BC2F9-A9D9-4D63-B88F-A2B83AC90E54}">
      <dgm:prSet/>
      <dgm:spPr/>
      <dgm:t>
        <a:bodyPr/>
        <a:lstStyle/>
        <a:p>
          <a:endParaRPr lang="ru-RU"/>
        </a:p>
      </dgm:t>
    </dgm:pt>
    <dgm:pt modelId="{4F99B6EE-9045-4E7D-A732-83BE7235B932}" type="sibTrans" cxnId="{483BC2F9-A9D9-4D63-B88F-A2B83AC90E54}">
      <dgm:prSet/>
      <dgm:spPr/>
      <dgm:t>
        <a:bodyPr/>
        <a:lstStyle/>
        <a:p>
          <a:endParaRPr lang="ru-RU"/>
        </a:p>
      </dgm:t>
    </dgm:pt>
    <dgm:pt modelId="{A6C0D6E5-EECB-4524-B2FD-55A9C2C03C62}">
      <dgm:prSet custT="1"/>
      <dgm:spPr/>
      <dgm:t>
        <a:bodyPr anchor="ctr"/>
        <a:lstStyle/>
        <a:p>
          <a:pPr algn="ctr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Обеспечение условий безопасности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CCDA7A1B-7B4C-4DCB-BD90-493B9B60F99A}" type="parTrans" cxnId="{20242568-247C-4817-BCC8-C820A2248D72}">
      <dgm:prSet/>
      <dgm:spPr/>
      <dgm:t>
        <a:bodyPr/>
        <a:lstStyle/>
        <a:p>
          <a:endParaRPr lang="ru-RU"/>
        </a:p>
      </dgm:t>
    </dgm:pt>
    <dgm:pt modelId="{448094A1-1901-47C0-B4D8-CC8F9FA3C7CA}" type="sibTrans" cxnId="{20242568-247C-4817-BCC8-C820A2248D72}">
      <dgm:prSet/>
      <dgm:spPr/>
      <dgm:t>
        <a:bodyPr/>
        <a:lstStyle/>
        <a:p>
          <a:endParaRPr lang="ru-RU"/>
        </a:p>
      </dgm:t>
    </dgm:pt>
    <dgm:pt modelId="{570BF245-1157-4750-B7F4-335440B55D57}">
      <dgm:prSet custT="1"/>
      <dgm:spPr/>
      <dgm:t>
        <a:bodyPr anchor="ctr"/>
        <a:lstStyle/>
        <a:p>
          <a:pPr algn="ctr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Экономия воды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DB19842-E104-4315-8D7E-5F1D20A8A175}" type="parTrans" cxnId="{115BC52F-149A-46FF-8899-9A7A53915755}">
      <dgm:prSet/>
      <dgm:spPr/>
      <dgm:t>
        <a:bodyPr/>
        <a:lstStyle/>
        <a:p>
          <a:endParaRPr lang="ru-RU"/>
        </a:p>
      </dgm:t>
    </dgm:pt>
    <dgm:pt modelId="{73E2EBEB-21F5-4155-B0EF-F634C1F0A026}" type="sibTrans" cxnId="{115BC52F-149A-46FF-8899-9A7A53915755}">
      <dgm:prSet/>
      <dgm:spPr/>
      <dgm:t>
        <a:bodyPr/>
        <a:lstStyle/>
        <a:p>
          <a:endParaRPr lang="ru-RU"/>
        </a:p>
      </dgm:t>
    </dgm:pt>
    <dgm:pt modelId="{1997C52D-10B2-41AB-A005-D4A7D1930910}">
      <dgm:prSet custT="1"/>
      <dgm:spPr/>
      <dgm:t>
        <a:bodyPr anchor="ctr"/>
        <a:lstStyle/>
        <a:p>
          <a:pPr algn="ctr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Повышение заработной платы педагогов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0DF5BD2F-A925-4CE4-A21C-AA8F27C46654}" type="parTrans" cxnId="{405A9711-396F-469B-A134-58143A743B11}">
      <dgm:prSet/>
      <dgm:spPr/>
      <dgm:t>
        <a:bodyPr/>
        <a:lstStyle/>
        <a:p>
          <a:endParaRPr lang="ru-RU"/>
        </a:p>
      </dgm:t>
    </dgm:pt>
    <dgm:pt modelId="{E103CA2A-DCB9-48F2-985D-22BD17A28C21}" type="sibTrans" cxnId="{405A9711-396F-469B-A134-58143A743B11}">
      <dgm:prSet/>
      <dgm:spPr/>
      <dgm:t>
        <a:bodyPr/>
        <a:lstStyle/>
        <a:p>
          <a:endParaRPr lang="ru-RU"/>
        </a:p>
      </dgm:t>
    </dgm:pt>
    <dgm:pt modelId="{47CAF265-8270-417F-8CCD-DCDE5DD8EDBA}">
      <dgm:prSet custT="1"/>
      <dgm:spPr/>
      <dgm:t>
        <a:bodyPr anchor="ctr"/>
        <a:lstStyle/>
        <a:p>
          <a:pPr algn="ctr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Переоснащение медицинских кабинетов в детских садов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7308BFC0-3812-4AE4-B3F4-28BC13367B94}" type="parTrans" cxnId="{D6C264C9-C2F4-4329-8395-57E37C72A6E6}">
      <dgm:prSet/>
      <dgm:spPr/>
      <dgm:t>
        <a:bodyPr/>
        <a:lstStyle/>
        <a:p>
          <a:endParaRPr lang="ru-RU"/>
        </a:p>
      </dgm:t>
    </dgm:pt>
    <dgm:pt modelId="{CD31EA50-6CB5-480B-A2C9-8405552802A5}" type="sibTrans" cxnId="{D6C264C9-C2F4-4329-8395-57E37C72A6E6}">
      <dgm:prSet/>
      <dgm:spPr/>
      <dgm:t>
        <a:bodyPr/>
        <a:lstStyle/>
        <a:p>
          <a:endParaRPr lang="ru-RU"/>
        </a:p>
      </dgm:t>
    </dgm:pt>
    <dgm:pt modelId="{0718539C-7668-4603-940C-14FA1DA8559D}" type="pres">
      <dgm:prSet presAssocID="{6A58CDE4-9C72-4AB3-8072-C62FEEE25C4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0B81FC0-261E-442C-8723-51DDA50724D4}" type="pres">
      <dgm:prSet presAssocID="{374FE097-62C3-4C61-B9B7-B5988D3D40DB}" presName="linNode" presStyleCnt="0"/>
      <dgm:spPr/>
    </dgm:pt>
    <dgm:pt modelId="{1DF34468-32D0-4238-8B8E-E2D6D1D821D2}" type="pres">
      <dgm:prSet presAssocID="{374FE097-62C3-4C61-B9B7-B5988D3D40DB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BB1282-03DF-4CA5-9A6D-BB07D0B52C32}" type="pres">
      <dgm:prSet presAssocID="{374FE097-62C3-4C61-B9B7-B5988D3D40DB}" presName="childShp" presStyleLbl="bgAccFollowNode1" presStyleIdx="0" presStyleCnt="4" custLinFactNeighborX="6512" custLinFactNeighborY="-16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27CE44-B5F5-47E8-927A-7387273903C4}" type="pres">
      <dgm:prSet presAssocID="{BF82C1B8-FBB7-4FC6-A37D-29B6DE4985D8}" presName="spacing" presStyleCnt="0"/>
      <dgm:spPr/>
    </dgm:pt>
    <dgm:pt modelId="{3B71C14F-7E4A-40CE-BAC6-D068FA91BF8D}" type="pres">
      <dgm:prSet presAssocID="{EBBB7B7E-54E5-45AB-A916-37B906192D5C}" presName="linNode" presStyleCnt="0"/>
      <dgm:spPr/>
    </dgm:pt>
    <dgm:pt modelId="{DE47D984-4E45-4833-86E0-DAB9FC36EA6B}" type="pres">
      <dgm:prSet presAssocID="{EBBB7B7E-54E5-45AB-A916-37B906192D5C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9B17F-B419-4A9C-8656-726700A80DA1}" type="pres">
      <dgm:prSet presAssocID="{EBBB7B7E-54E5-45AB-A916-37B906192D5C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BDD31E-4D36-42BF-A589-D5C3DDCD8E04}" type="pres">
      <dgm:prSet presAssocID="{7E68D9D4-E5AB-43C3-8C07-8142E7318D1E}" presName="spacing" presStyleCnt="0"/>
      <dgm:spPr/>
    </dgm:pt>
    <dgm:pt modelId="{3D205EA4-29DF-4D73-8E07-CE4B6CB9391A}" type="pres">
      <dgm:prSet presAssocID="{85CD0BE9-50AF-4D50-B741-DF50C930BAC6}" presName="linNode" presStyleCnt="0"/>
      <dgm:spPr/>
    </dgm:pt>
    <dgm:pt modelId="{90F95D36-1B84-4918-9B6A-BFFB95583472}" type="pres">
      <dgm:prSet presAssocID="{85CD0BE9-50AF-4D50-B741-DF50C930BAC6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8ACC24-6DCB-4BE3-9C77-EC80E8CF99A2}" type="pres">
      <dgm:prSet presAssocID="{85CD0BE9-50AF-4D50-B741-DF50C930BAC6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8904C-E507-40DB-B5A6-01599163C74A}" type="pres">
      <dgm:prSet presAssocID="{2C261B18-C3DB-497A-8A76-DBF88C1B3A95}" presName="spacing" presStyleCnt="0"/>
      <dgm:spPr/>
    </dgm:pt>
    <dgm:pt modelId="{F4B7DFED-5D7D-4CA5-83B1-CAB82603735C}" type="pres">
      <dgm:prSet presAssocID="{C26D18DD-2E33-4BF3-AF36-12A87B9CA8BE}" presName="linNode" presStyleCnt="0"/>
      <dgm:spPr/>
    </dgm:pt>
    <dgm:pt modelId="{687775BA-7E39-4FBD-B1FF-1B6AFDCB5264}" type="pres">
      <dgm:prSet presAssocID="{C26D18DD-2E33-4BF3-AF36-12A87B9CA8BE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F4E79C-0166-453E-AD03-D160BCB01BE6}" type="pres">
      <dgm:prSet presAssocID="{C26D18DD-2E33-4BF3-AF36-12A87B9CA8BE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316EC7-86D7-40D6-84BD-4B8C8496B877}" type="presOf" srcId="{C26D18DD-2E33-4BF3-AF36-12A87B9CA8BE}" destId="{687775BA-7E39-4FBD-B1FF-1B6AFDCB5264}" srcOrd="0" destOrd="0" presId="urn:microsoft.com/office/officeart/2005/8/layout/vList6"/>
    <dgm:cxn modelId="{20242568-247C-4817-BCC8-C820A2248D72}" srcId="{374FE097-62C3-4C61-B9B7-B5988D3D40DB}" destId="{A6C0D6E5-EECB-4524-B2FD-55A9C2C03C62}" srcOrd="0" destOrd="0" parTransId="{CCDA7A1B-7B4C-4DCB-BD90-493B9B60F99A}" sibTransId="{448094A1-1901-47C0-B4D8-CC8F9FA3C7CA}"/>
    <dgm:cxn modelId="{86B6644B-83F7-42F0-84BA-D07B39E936B2}" srcId="{6A58CDE4-9C72-4AB3-8072-C62FEEE25C44}" destId="{374FE097-62C3-4C61-B9B7-B5988D3D40DB}" srcOrd="0" destOrd="0" parTransId="{4DF41905-8348-491C-84D1-93DE0CB59251}" sibTransId="{BF82C1B8-FBB7-4FC6-A37D-29B6DE4985D8}"/>
    <dgm:cxn modelId="{2356FE15-5418-4F0F-8838-220CFB8A2C62}" srcId="{6A58CDE4-9C72-4AB3-8072-C62FEEE25C44}" destId="{85CD0BE9-50AF-4D50-B741-DF50C930BAC6}" srcOrd="2" destOrd="0" parTransId="{3EE40C60-FCB6-4B49-BB8E-75BC5BA55937}" sibTransId="{2C261B18-C3DB-497A-8A76-DBF88C1B3A95}"/>
    <dgm:cxn modelId="{68DD6D2F-3869-4930-8F38-966A254C8CB3}" type="presOf" srcId="{47CAF265-8270-417F-8CCD-DCDE5DD8EDBA}" destId="{C6F4E79C-0166-453E-AD03-D160BCB01BE6}" srcOrd="0" destOrd="0" presId="urn:microsoft.com/office/officeart/2005/8/layout/vList6"/>
    <dgm:cxn modelId="{115BC52F-149A-46FF-8899-9A7A53915755}" srcId="{EBBB7B7E-54E5-45AB-A916-37B906192D5C}" destId="{570BF245-1157-4750-B7F4-335440B55D57}" srcOrd="0" destOrd="0" parTransId="{1DB19842-E104-4315-8D7E-5F1D20A8A175}" sibTransId="{73E2EBEB-21F5-4155-B0EF-F634C1F0A026}"/>
    <dgm:cxn modelId="{29FC0446-7A24-45C2-B784-65C2D4CD67E2}" type="presOf" srcId="{570BF245-1157-4750-B7F4-335440B55D57}" destId="{4499B17F-B419-4A9C-8656-726700A80DA1}" srcOrd="0" destOrd="0" presId="urn:microsoft.com/office/officeart/2005/8/layout/vList6"/>
    <dgm:cxn modelId="{D6C264C9-C2F4-4329-8395-57E37C72A6E6}" srcId="{C26D18DD-2E33-4BF3-AF36-12A87B9CA8BE}" destId="{47CAF265-8270-417F-8CCD-DCDE5DD8EDBA}" srcOrd="0" destOrd="0" parTransId="{7308BFC0-3812-4AE4-B3F4-28BC13367B94}" sibTransId="{CD31EA50-6CB5-480B-A2C9-8405552802A5}"/>
    <dgm:cxn modelId="{968084C1-CD8A-4069-AEEC-CF47F251AB84}" srcId="{6A58CDE4-9C72-4AB3-8072-C62FEEE25C44}" destId="{EBBB7B7E-54E5-45AB-A916-37B906192D5C}" srcOrd="1" destOrd="0" parTransId="{80BE3F6B-C52B-4DAA-9C52-78A30BC6DC2E}" sibTransId="{7E68D9D4-E5AB-43C3-8C07-8142E7318D1E}"/>
    <dgm:cxn modelId="{8EE33DCA-9BEC-4AD2-9CEB-36D2B74D62E8}" type="presOf" srcId="{374FE097-62C3-4C61-B9B7-B5988D3D40DB}" destId="{1DF34468-32D0-4238-8B8E-E2D6D1D821D2}" srcOrd="0" destOrd="0" presId="urn:microsoft.com/office/officeart/2005/8/layout/vList6"/>
    <dgm:cxn modelId="{562E5F79-A804-4388-A80B-B52436393CDA}" type="presOf" srcId="{6A58CDE4-9C72-4AB3-8072-C62FEEE25C44}" destId="{0718539C-7668-4603-940C-14FA1DA8559D}" srcOrd="0" destOrd="0" presId="urn:microsoft.com/office/officeart/2005/8/layout/vList6"/>
    <dgm:cxn modelId="{3DE123F9-E330-4A81-A326-298292FFF5C9}" type="presOf" srcId="{EBBB7B7E-54E5-45AB-A916-37B906192D5C}" destId="{DE47D984-4E45-4833-86E0-DAB9FC36EA6B}" srcOrd="0" destOrd="0" presId="urn:microsoft.com/office/officeart/2005/8/layout/vList6"/>
    <dgm:cxn modelId="{CC4AFA95-5788-4C9E-BDBE-4187F6F934ED}" type="presOf" srcId="{1997C52D-10B2-41AB-A005-D4A7D1930910}" destId="{CB8ACC24-6DCB-4BE3-9C77-EC80E8CF99A2}" srcOrd="0" destOrd="0" presId="urn:microsoft.com/office/officeart/2005/8/layout/vList6"/>
    <dgm:cxn modelId="{5FF6029E-2C08-404F-843D-636AB1E74270}" type="presOf" srcId="{85CD0BE9-50AF-4D50-B741-DF50C930BAC6}" destId="{90F95D36-1B84-4918-9B6A-BFFB95583472}" srcOrd="0" destOrd="0" presId="urn:microsoft.com/office/officeart/2005/8/layout/vList6"/>
    <dgm:cxn modelId="{405A9711-396F-469B-A134-58143A743B11}" srcId="{85CD0BE9-50AF-4D50-B741-DF50C930BAC6}" destId="{1997C52D-10B2-41AB-A005-D4A7D1930910}" srcOrd="0" destOrd="0" parTransId="{0DF5BD2F-A925-4CE4-A21C-AA8F27C46654}" sibTransId="{E103CA2A-DCB9-48F2-985D-22BD17A28C21}"/>
    <dgm:cxn modelId="{483BC2F9-A9D9-4D63-B88F-A2B83AC90E54}" srcId="{6A58CDE4-9C72-4AB3-8072-C62FEEE25C44}" destId="{C26D18DD-2E33-4BF3-AF36-12A87B9CA8BE}" srcOrd="3" destOrd="0" parTransId="{1C71A4C3-8DA8-4A8E-A96C-342D483DECBE}" sibTransId="{4F99B6EE-9045-4E7D-A732-83BE7235B932}"/>
    <dgm:cxn modelId="{EBBAF11A-2A71-42A3-9982-4DF66C518337}" type="presOf" srcId="{A6C0D6E5-EECB-4524-B2FD-55A9C2C03C62}" destId="{E8BB1282-03DF-4CA5-9A6D-BB07D0B52C32}" srcOrd="0" destOrd="0" presId="urn:microsoft.com/office/officeart/2005/8/layout/vList6"/>
    <dgm:cxn modelId="{A7274A82-D0B5-40AF-886A-DCC713E47A7D}" type="presParOf" srcId="{0718539C-7668-4603-940C-14FA1DA8559D}" destId="{80B81FC0-261E-442C-8723-51DDA50724D4}" srcOrd="0" destOrd="0" presId="urn:microsoft.com/office/officeart/2005/8/layout/vList6"/>
    <dgm:cxn modelId="{7726C2D2-FA8A-45A6-BAB8-19EE94C6A59D}" type="presParOf" srcId="{80B81FC0-261E-442C-8723-51DDA50724D4}" destId="{1DF34468-32D0-4238-8B8E-E2D6D1D821D2}" srcOrd="0" destOrd="0" presId="urn:microsoft.com/office/officeart/2005/8/layout/vList6"/>
    <dgm:cxn modelId="{195FAA2E-BAFE-4F7B-BC21-FE31B6F711FD}" type="presParOf" srcId="{80B81FC0-261E-442C-8723-51DDA50724D4}" destId="{E8BB1282-03DF-4CA5-9A6D-BB07D0B52C32}" srcOrd="1" destOrd="0" presId="urn:microsoft.com/office/officeart/2005/8/layout/vList6"/>
    <dgm:cxn modelId="{E4FE54D7-B4C4-4D75-B679-8E47533ACA6E}" type="presParOf" srcId="{0718539C-7668-4603-940C-14FA1DA8559D}" destId="{9727CE44-B5F5-47E8-927A-7387273903C4}" srcOrd="1" destOrd="0" presId="urn:microsoft.com/office/officeart/2005/8/layout/vList6"/>
    <dgm:cxn modelId="{B6682CC3-1BFC-4C3A-9A99-492AAE9B6DA3}" type="presParOf" srcId="{0718539C-7668-4603-940C-14FA1DA8559D}" destId="{3B71C14F-7E4A-40CE-BAC6-D068FA91BF8D}" srcOrd="2" destOrd="0" presId="urn:microsoft.com/office/officeart/2005/8/layout/vList6"/>
    <dgm:cxn modelId="{E190A3E2-A988-47DE-9286-7BF58774D016}" type="presParOf" srcId="{3B71C14F-7E4A-40CE-BAC6-D068FA91BF8D}" destId="{DE47D984-4E45-4833-86E0-DAB9FC36EA6B}" srcOrd="0" destOrd="0" presId="urn:microsoft.com/office/officeart/2005/8/layout/vList6"/>
    <dgm:cxn modelId="{67A74155-8264-4DE7-BF4E-5256CDCA3AC0}" type="presParOf" srcId="{3B71C14F-7E4A-40CE-BAC6-D068FA91BF8D}" destId="{4499B17F-B419-4A9C-8656-726700A80DA1}" srcOrd="1" destOrd="0" presId="urn:microsoft.com/office/officeart/2005/8/layout/vList6"/>
    <dgm:cxn modelId="{BD47CCC4-F2EA-457C-A5EB-2A0A5CF19E89}" type="presParOf" srcId="{0718539C-7668-4603-940C-14FA1DA8559D}" destId="{67BDD31E-4D36-42BF-A589-D5C3DDCD8E04}" srcOrd="3" destOrd="0" presId="urn:microsoft.com/office/officeart/2005/8/layout/vList6"/>
    <dgm:cxn modelId="{28AE0F4C-74D7-4A1B-8031-7C992C407ECA}" type="presParOf" srcId="{0718539C-7668-4603-940C-14FA1DA8559D}" destId="{3D205EA4-29DF-4D73-8E07-CE4B6CB9391A}" srcOrd="4" destOrd="0" presId="urn:microsoft.com/office/officeart/2005/8/layout/vList6"/>
    <dgm:cxn modelId="{EABF4592-00BC-4889-A187-CEFB1A7E1A22}" type="presParOf" srcId="{3D205EA4-29DF-4D73-8E07-CE4B6CB9391A}" destId="{90F95D36-1B84-4918-9B6A-BFFB95583472}" srcOrd="0" destOrd="0" presId="urn:microsoft.com/office/officeart/2005/8/layout/vList6"/>
    <dgm:cxn modelId="{8BDDF4D0-1AB7-4AFC-8BBD-C6CBB848FDBE}" type="presParOf" srcId="{3D205EA4-29DF-4D73-8E07-CE4B6CB9391A}" destId="{CB8ACC24-6DCB-4BE3-9C77-EC80E8CF99A2}" srcOrd="1" destOrd="0" presId="urn:microsoft.com/office/officeart/2005/8/layout/vList6"/>
    <dgm:cxn modelId="{83A13EB6-1D00-4634-A337-277DDB2C0A52}" type="presParOf" srcId="{0718539C-7668-4603-940C-14FA1DA8559D}" destId="{2DA8904C-E507-40DB-B5A6-01599163C74A}" srcOrd="5" destOrd="0" presId="urn:microsoft.com/office/officeart/2005/8/layout/vList6"/>
    <dgm:cxn modelId="{E4BF9605-FCB8-4922-90D1-7F6C55F994A9}" type="presParOf" srcId="{0718539C-7668-4603-940C-14FA1DA8559D}" destId="{F4B7DFED-5D7D-4CA5-83B1-CAB82603735C}" srcOrd="6" destOrd="0" presId="urn:microsoft.com/office/officeart/2005/8/layout/vList6"/>
    <dgm:cxn modelId="{7EDDD019-4598-4A52-A73C-1025C762890C}" type="presParOf" srcId="{F4B7DFED-5D7D-4CA5-83B1-CAB82603735C}" destId="{687775BA-7E39-4FBD-B1FF-1B6AFDCB5264}" srcOrd="0" destOrd="0" presId="urn:microsoft.com/office/officeart/2005/8/layout/vList6"/>
    <dgm:cxn modelId="{415EC7E7-70F5-4A78-9A6C-48009E90A2E0}" type="presParOf" srcId="{F4B7DFED-5D7D-4CA5-83B1-CAB82603735C}" destId="{C6F4E79C-0166-453E-AD03-D160BCB01BE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1580F-004D-40AE-A619-E23FEF69A848}">
      <dsp:nvSpPr>
        <dsp:cNvPr id="0" name=""/>
        <dsp:cNvSpPr/>
      </dsp:nvSpPr>
      <dsp:spPr>
        <a:xfrm>
          <a:off x="0" y="1034607"/>
          <a:ext cx="2486083" cy="214227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915CA1-E04D-451B-94E2-10E5B5244287}">
      <dsp:nvSpPr>
        <dsp:cNvPr id="0" name=""/>
        <dsp:cNvSpPr/>
      </dsp:nvSpPr>
      <dsp:spPr>
        <a:xfrm>
          <a:off x="0" y="2902566"/>
          <a:ext cx="2486083" cy="797997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381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14 828 человек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902566"/>
        <a:ext cx="1750763" cy="797997"/>
      </dsp:txXfrm>
    </dsp:sp>
    <dsp:sp modelId="{DAA6F519-9CE4-476C-8CAF-E0FCB72A8728}">
      <dsp:nvSpPr>
        <dsp:cNvPr id="0" name=""/>
        <dsp:cNvSpPr/>
      </dsp:nvSpPr>
      <dsp:spPr>
        <a:xfrm>
          <a:off x="1826846" y="3007854"/>
          <a:ext cx="870129" cy="87012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12B3BD-99A7-4BB8-829C-1CBBE26D1B1C}">
      <dsp:nvSpPr>
        <dsp:cNvPr id="0" name=""/>
        <dsp:cNvSpPr/>
      </dsp:nvSpPr>
      <dsp:spPr>
        <a:xfrm>
          <a:off x="2912545" y="953675"/>
          <a:ext cx="2486083" cy="185580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147400"/>
              <a:satOff val="12791"/>
              <a:lumOff val="244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E1AE76-FBC1-490E-A71F-CC41CB231665}">
      <dsp:nvSpPr>
        <dsp:cNvPr id="0" name=""/>
        <dsp:cNvSpPr/>
      </dsp:nvSpPr>
      <dsp:spPr>
        <a:xfrm>
          <a:off x="2912545" y="2809484"/>
          <a:ext cx="2486083" cy="797997"/>
        </a:xfrm>
        <a:prstGeom prst="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accent2">
              <a:shade val="50000"/>
              <a:hueOff val="162552"/>
              <a:satOff val="12147"/>
              <a:lumOff val="26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381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32 962 человек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12545" y="2809484"/>
        <a:ext cx="1750763" cy="797997"/>
      </dsp:txXfrm>
    </dsp:sp>
    <dsp:sp modelId="{48C32FB9-F266-4109-89AA-827768C4B65F}">
      <dsp:nvSpPr>
        <dsp:cNvPr id="0" name=""/>
        <dsp:cNvSpPr/>
      </dsp:nvSpPr>
      <dsp:spPr>
        <a:xfrm>
          <a:off x="4733635" y="2936239"/>
          <a:ext cx="870129" cy="87012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26CB03-7F73-4AEF-A8D5-04CE4A14D8F0}">
      <dsp:nvSpPr>
        <dsp:cNvPr id="0" name=""/>
        <dsp:cNvSpPr/>
      </dsp:nvSpPr>
      <dsp:spPr>
        <a:xfrm>
          <a:off x="5819334" y="953675"/>
          <a:ext cx="2486083" cy="185580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147400"/>
              <a:satOff val="12791"/>
              <a:lumOff val="244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472DA5-7517-4CF3-A6B4-480FD0C471BD}">
      <dsp:nvSpPr>
        <dsp:cNvPr id="0" name=""/>
        <dsp:cNvSpPr/>
      </dsp:nvSpPr>
      <dsp:spPr>
        <a:xfrm>
          <a:off x="5819334" y="2809484"/>
          <a:ext cx="2486083" cy="79799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2">
              <a:shade val="50000"/>
              <a:hueOff val="162552"/>
              <a:satOff val="12147"/>
              <a:lumOff val="266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3810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16 978 человек</a:t>
          </a:r>
          <a:endParaRPr lang="ru-RU" sz="3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19334" y="2809484"/>
        <a:ext cx="1750763" cy="797997"/>
      </dsp:txXfrm>
    </dsp:sp>
    <dsp:sp modelId="{E24E9DEF-2F74-41B0-826B-198E1CBCA1F2}">
      <dsp:nvSpPr>
        <dsp:cNvPr id="0" name=""/>
        <dsp:cNvSpPr/>
      </dsp:nvSpPr>
      <dsp:spPr>
        <a:xfrm>
          <a:off x="7640424" y="2936239"/>
          <a:ext cx="870129" cy="87012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2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59A11-4131-438A-AD47-26B3AB252275}">
      <dsp:nvSpPr>
        <dsp:cNvPr id="0" name=""/>
        <dsp:cNvSpPr/>
      </dsp:nvSpPr>
      <dsp:spPr>
        <a:xfrm>
          <a:off x="998777" y="2044211"/>
          <a:ext cx="1870515" cy="1247633"/>
        </a:xfrm>
        <a:prstGeom prst="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14245 </a:t>
          </a: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чел.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8060" y="2044211"/>
        <a:ext cx="1571232" cy="1247633"/>
      </dsp:txXfrm>
    </dsp:sp>
    <dsp:sp modelId="{177847C0-22C7-49B5-A15F-231CB887517E}">
      <dsp:nvSpPr>
        <dsp:cNvPr id="0" name=""/>
        <dsp:cNvSpPr/>
      </dsp:nvSpPr>
      <dsp:spPr>
        <a:xfrm>
          <a:off x="998777" y="3291845"/>
          <a:ext cx="1870515" cy="1247633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accent3">
              <a:tint val="40000"/>
              <a:alpha val="90000"/>
              <a:hueOff val="774894"/>
              <a:satOff val="17855"/>
              <a:lumOff val="154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7,2</a:t>
          </a:r>
          <a:r>
            <a:rPr lang="ru-RU" sz="27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8060" y="3291845"/>
        <a:ext cx="1571232" cy="1247633"/>
      </dsp:txXfrm>
    </dsp:sp>
    <dsp:sp modelId="{7648200A-3122-4690-BA0A-0C17D6BB8692}">
      <dsp:nvSpPr>
        <dsp:cNvPr id="0" name=""/>
        <dsp:cNvSpPr/>
      </dsp:nvSpPr>
      <dsp:spPr>
        <a:xfrm>
          <a:off x="1169" y="1545407"/>
          <a:ext cx="1247010" cy="124701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2017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3789" y="1728027"/>
        <a:ext cx="881770" cy="881770"/>
      </dsp:txXfrm>
    </dsp:sp>
    <dsp:sp modelId="{61A4646A-7C94-41B0-8A37-862CF18F7382}">
      <dsp:nvSpPr>
        <dsp:cNvPr id="0" name=""/>
        <dsp:cNvSpPr/>
      </dsp:nvSpPr>
      <dsp:spPr>
        <a:xfrm>
          <a:off x="4116303" y="2044211"/>
          <a:ext cx="1870515" cy="1247633"/>
        </a:xfrm>
        <a:prstGeom prst="rect">
          <a:avLst/>
        </a:prstGeom>
        <a:solidFill>
          <a:schemeClr val="accent1">
            <a:lumMod val="60000"/>
            <a:lumOff val="40000"/>
            <a:alpha val="90000"/>
          </a:schemeClr>
        </a:solidFill>
        <a:ln w="25400" cap="flat" cmpd="sng" algn="ctr">
          <a:solidFill>
            <a:schemeClr val="accent3">
              <a:tint val="40000"/>
              <a:alpha val="90000"/>
              <a:hueOff val="1549788"/>
              <a:satOff val="35711"/>
              <a:lumOff val="308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15144 </a:t>
          </a: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чел.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15585" y="2044211"/>
        <a:ext cx="1571232" cy="1247633"/>
      </dsp:txXfrm>
    </dsp:sp>
    <dsp:sp modelId="{2ED4A0D1-5F9F-4ECF-9966-BC419FC993D0}">
      <dsp:nvSpPr>
        <dsp:cNvPr id="0" name=""/>
        <dsp:cNvSpPr/>
      </dsp:nvSpPr>
      <dsp:spPr>
        <a:xfrm>
          <a:off x="4071822" y="3288713"/>
          <a:ext cx="1870515" cy="1247633"/>
        </a:xfrm>
        <a:prstGeom prst="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25400" cap="flat" cmpd="sng" algn="ctr">
          <a:solidFill>
            <a:schemeClr val="accent3">
              <a:tint val="40000"/>
              <a:alpha val="90000"/>
              <a:hueOff val="2324682"/>
              <a:satOff val="53566"/>
              <a:lumOff val="46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2024" rIns="192024" bIns="192024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11,4</a:t>
          </a:r>
          <a:r>
            <a:rPr lang="ru-RU" sz="27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млн. руб.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71104" y="3288713"/>
        <a:ext cx="1571232" cy="1247633"/>
      </dsp:txXfrm>
    </dsp:sp>
    <dsp:sp modelId="{EE477DE1-E5AB-4D54-983B-900F9D881A0A}">
      <dsp:nvSpPr>
        <dsp:cNvPr id="0" name=""/>
        <dsp:cNvSpPr/>
      </dsp:nvSpPr>
      <dsp:spPr>
        <a:xfrm>
          <a:off x="3118695" y="1545407"/>
          <a:ext cx="1247010" cy="1247010"/>
        </a:xfrm>
        <a:prstGeom prst="ellipse">
          <a:avLst/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  <a:endParaRPr lang="ru-RU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01315" y="1728027"/>
        <a:ext cx="881770" cy="8817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DCD22-9BD6-4618-B0AF-1B73D57D6E1A}">
      <dsp:nvSpPr>
        <dsp:cNvPr id="0" name=""/>
        <dsp:cNvSpPr/>
      </dsp:nvSpPr>
      <dsp:spPr>
        <a:xfrm>
          <a:off x="3487174" y="1087"/>
          <a:ext cx="3923071" cy="63337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Круглосуточное пребывание на базе отдыха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18093" y="32006"/>
        <a:ext cx="3861233" cy="571537"/>
      </dsp:txXfrm>
    </dsp:sp>
    <dsp:sp modelId="{4D06DC94-143D-4241-9B8D-D2CE56863A27}">
      <dsp:nvSpPr>
        <dsp:cNvPr id="0" name=""/>
        <dsp:cNvSpPr/>
      </dsp:nvSpPr>
      <dsp:spPr>
        <a:xfrm>
          <a:off x="3487174" y="666132"/>
          <a:ext cx="3923071" cy="633375"/>
        </a:xfrm>
        <a:prstGeom prst="roundRect">
          <a:avLst/>
        </a:prstGeom>
        <a:solidFill>
          <a:schemeClr val="accent4">
            <a:hueOff val="2082470"/>
            <a:satOff val="-11840"/>
            <a:lumOff val="38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отдыха детей в профильных лагерях </a:t>
          </a:r>
          <a:endParaRPr lang="ru-RU" sz="160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18093" y="697051"/>
        <a:ext cx="3861233" cy="571537"/>
      </dsp:txXfrm>
    </dsp:sp>
    <dsp:sp modelId="{315E94F2-A6FF-4445-931B-AC867535B3A9}">
      <dsp:nvSpPr>
        <dsp:cNvPr id="0" name=""/>
        <dsp:cNvSpPr/>
      </dsp:nvSpPr>
      <dsp:spPr>
        <a:xfrm>
          <a:off x="3487174" y="1331176"/>
          <a:ext cx="3923071" cy="633375"/>
        </a:xfrm>
        <a:prstGeom prst="roundRect">
          <a:avLst/>
        </a:prstGeom>
        <a:solidFill>
          <a:schemeClr val="accent4">
            <a:hueOff val="4164939"/>
            <a:satOff val="-23681"/>
            <a:lumOff val="76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Оздоровительные мероприятия, палаточные оздоровительные лагеря, туристско-краеведческие мероприятия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18093" y="1362095"/>
        <a:ext cx="3861233" cy="571537"/>
      </dsp:txXfrm>
    </dsp:sp>
    <dsp:sp modelId="{6771DEFB-C1B6-4311-A445-3017DDFF12BC}">
      <dsp:nvSpPr>
        <dsp:cNvPr id="0" name=""/>
        <dsp:cNvSpPr/>
      </dsp:nvSpPr>
      <dsp:spPr>
        <a:xfrm>
          <a:off x="3487174" y="1996220"/>
          <a:ext cx="3923071" cy="633375"/>
        </a:xfrm>
        <a:prstGeom prst="roundRect">
          <a:avLst/>
        </a:prstGeom>
        <a:solidFill>
          <a:schemeClr val="accent4">
            <a:hueOff val="6247409"/>
            <a:satOff val="-35521"/>
            <a:lumOff val="11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Подвоз детей и подростков к морю</a:t>
          </a:r>
        </a:p>
      </dsp:txBody>
      <dsp:txXfrm>
        <a:off x="3518093" y="2027139"/>
        <a:ext cx="3861233" cy="571537"/>
      </dsp:txXfrm>
    </dsp:sp>
    <dsp:sp modelId="{DFDB24AB-2179-41BC-A9FB-03316733F303}">
      <dsp:nvSpPr>
        <dsp:cNvPr id="0" name=""/>
        <dsp:cNvSpPr/>
      </dsp:nvSpPr>
      <dsp:spPr>
        <a:xfrm>
          <a:off x="3487174" y="2661264"/>
          <a:ext cx="3923071" cy="633375"/>
        </a:xfrm>
        <a:prstGeom prst="roundRect">
          <a:avLst/>
        </a:prstGeom>
        <a:solidFill>
          <a:schemeClr val="accent4">
            <a:hueOff val="8329879"/>
            <a:satOff val="-47362"/>
            <a:lumOff val="152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Трудовая занятость подростков</a:t>
          </a:r>
        </a:p>
      </dsp:txBody>
      <dsp:txXfrm>
        <a:off x="3518093" y="2692183"/>
        <a:ext cx="3861233" cy="571537"/>
      </dsp:txXfrm>
    </dsp:sp>
    <dsp:sp modelId="{99D1969B-CD99-44B4-9036-BF4DD7B37695}">
      <dsp:nvSpPr>
        <dsp:cNvPr id="0" name=""/>
        <dsp:cNvSpPr/>
      </dsp:nvSpPr>
      <dsp:spPr>
        <a:xfrm>
          <a:off x="3487174" y="3326308"/>
          <a:ext cx="3923071" cy="633375"/>
        </a:xfrm>
        <a:prstGeom prst="roundRect">
          <a:avLst/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 "Наше время»</a:t>
          </a:r>
          <a:endParaRPr lang="ru-RU" sz="160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18093" y="3357227"/>
        <a:ext cx="3861233" cy="5715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BB1282-03DF-4CA5-9A6D-BB07D0B52C32}">
      <dsp:nvSpPr>
        <dsp:cNvPr id="0" name=""/>
        <dsp:cNvSpPr/>
      </dsp:nvSpPr>
      <dsp:spPr>
        <a:xfrm>
          <a:off x="2924178" y="0"/>
          <a:ext cx="4386267" cy="13282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Обеспечение условий безопасности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24178" y="166037"/>
        <a:ext cx="3888157" cy="996220"/>
      </dsp:txXfrm>
    </dsp:sp>
    <dsp:sp modelId="{1DF34468-32D0-4238-8B8E-E2D6D1D821D2}">
      <dsp:nvSpPr>
        <dsp:cNvPr id="0" name=""/>
        <dsp:cNvSpPr/>
      </dsp:nvSpPr>
      <dsp:spPr>
        <a:xfrm>
          <a:off x="0" y="1674"/>
          <a:ext cx="2924178" cy="13282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Поступление арендных средств пищеблоков общеобразовательных учреждений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4842" y="66516"/>
        <a:ext cx="2794494" cy="1198610"/>
      </dsp:txXfrm>
    </dsp:sp>
    <dsp:sp modelId="{4499B17F-B419-4A9C-8656-726700A80DA1}">
      <dsp:nvSpPr>
        <dsp:cNvPr id="0" name=""/>
        <dsp:cNvSpPr/>
      </dsp:nvSpPr>
      <dsp:spPr>
        <a:xfrm>
          <a:off x="2924178" y="1462798"/>
          <a:ext cx="4386267" cy="13282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3630726"/>
            <a:satOff val="-19104"/>
            <a:lumOff val="683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3630726"/>
              <a:satOff val="-19104"/>
              <a:lumOff val="6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Экономия воды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24178" y="1628835"/>
        <a:ext cx="3888157" cy="996220"/>
      </dsp:txXfrm>
    </dsp:sp>
    <dsp:sp modelId="{DE47D984-4E45-4833-86E0-DAB9FC36EA6B}">
      <dsp:nvSpPr>
        <dsp:cNvPr id="0" name=""/>
        <dsp:cNvSpPr/>
      </dsp:nvSpPr>
      <dsp:spPr>
        <a:xfrm>
          <a:off x="0" y="1462798"/>
          <a:ext cx="2924178" cy="1328294"/>
        </a:xfrm>
        <a:prstGeom prst="roundRect">
          <a:avLst/>
        </a:prstGeom>
        <a:solidFill>
          <a:schemeClr val="accent4">
            <a:hueOff val="3470783"/>
            <a:satOff val="-19734"/>
            <a:lumOff val="63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Экономический эффект от установки аэраторов</a:t>
          </a:r>
          <a:endParaRPr lang="ru-RU" sz="20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4842" y="1527640"/>
        <a:ext cx="2794494" cy="1198610"/>
      </dsp:txXfrm>
    </dsp:sp>
    <dsp:sp modelId="{CB8ACC24-6DCB-4BE3-9C77-EC80E8CF99A2}">
      <dsp:nvSpPr>
        <dsp:cNvPr id="0" name=""/>
        <dsp:cNvSpPr/>
      </dsp:nvSpPr>
      <dsp:spPr>
        <a:xfrm>
          <a:off x="2924178" y="2923922"/>
          <a:ext cx="4386267" cy="13282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7261452"/>
            <a:satOff val="-38207"/>
            <a:lumOff val="1367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7261452"/>
              <a:satOff val="-38207"/>
              <a:lumOff val="13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Повышение заработной платы педагогов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24178" y="3089959"/>
        <a:ext cx="3888157" cy="996220"/>
      </dsp:txXfrm>
    </dsp:sp>
    <dsp:sp modelId="{90F95D36-1B84-4918-9B6A-BFFB95583472}">
      <dsp:nvSpPr>
        <dsp:cNvPr id="0" name=""/>
        <dsp:cNvSpPr/>
      </dsp:nvSpPr>
      <dsp:spPr>
        <a:xfrm>
          <a:off x="0" y="2923922"/>
          <a:ext cx="2924178" cy="1328294"/>
        </a:xfrm>
        <a:prstGeom prst="roundRect">
          <a:avLst/>
        </a:prstGeom>
        <a:solidFill>
          <a:schemeClr val="accent4">
            <a:hueOff val="6941566"/>
            <a:satOff val="-39468"/>
            <a:lumOff val="126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Оценка эффективности качества работы руководителей</a:t>
          </a:r>
        </a:p>
      </dsp:txBody>
      <dsp:txXfrm>
        <a:off x="64842" y="2988764"/>
        <a:ext cx="2794494" cy="1198610"/>
      </dsp:txXfrm>
    </dsp:sp>
    <dsp:sp modelId="{C6F4E79C-0166-453E-AD03-D160BCB01BE6}">
      <dsp:nvSpPr>
        <dsp:cNvPr id="0" name=""/>
        <dsp:cNvSpPr/>
      </dsp:nvSpPr>
      <dsp:spPr>
        <a:xfrm>
          <a:off x="2924178" y="4385046"/>
          <a:ext cx="4386267" cy="132829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10892177"/>
            <a:satOff val="-57311"/>
            <a:lumOff val="205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10892177"/>
              <a:satOff val="-57311"/>
              <a:lumOff val="20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Переоснащение медицинских кабинетов в детских садов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24178" y="4551083"/>
        <a:ext cx="3888157" cy="996220"/>
      </dsp:txXfrm>
    </dsp:sp>
    <dsp:sp modelId="{687775BA-7E39-4FBD-B1FF-1B6AFDCB5264}">
      <dsp:nvSpPr>
        <dsp:cNvPr id="0" name=""/>
        <dsp:cNvSpPr/>
      </dsp:nvSpPr>
      <dsp:spPr>
        <a:xfrm>
          <a:off x="0" y="4385046"/>
          <a:ext cx="2924178" cy="1328294"/>
        </a:xfrm>
        <a:prstGeom prst="roundRect">
          <a:avLst/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Приобретение мед. оборудования за счет родительской платы</a:t>
          </a:r>
        </a:p>
      </dsp:txBody>
      <dsp:txXfrm>
        <a:off x="64842" y="4449888"/>
        <a:ext cx="2794494" cy="1198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0.25367</cdr:x>
      <cdr:y>0.16563</cdr:y>
    </cdr:from>
    <cdr:to>
      <cdr:x>0.40056</cdr:x>
      <cdr:y>0.23238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57117" y="709067"/>
          <a:ext cx="785845" cy="2857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2616,3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0.51541</cdr:x>
      <cdr:y>0.08639</cdr:y>
    </cdr:from>
    <cdr:to>
      <cdr:x>0.67055</cdr:x>
      <cdr:y>0.14025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757384" y="369847"/>
          <a:ext cx="829988" cy="2305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3052,4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0.65241</cdr:x>
      <cdr:y>0.49782</cdr:y>
    </cdr:from>
    <cdr:to>
      <cdr:x>0.74685</cdr:x>
      <cdr:y>0.60205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12937" y="2966008"/>
          <a:ext cx="841488" cy="6210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8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68%</a:t>
          </a:r>
          <a:endParaRPr lang="ru-RU" sz="2800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0.29107</cdr:x>
      <cdr:y>0.41046</cdr:y>
    </cdr:from>
    <cdr:to>
      <cdr:x>0.38744</cdr:x>
      <cdr:y>0.46911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93400" y="2445518"/>
          <a:ext cx="858690" cy="349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16 %</a:t>
          </a:r>
          <a:endParaRPr lang="ru-RU" sz="2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0.19063</cdr:x>
      <cdr:y>0.5059</cdr:y>
    </cdr:from>
    <cdr:to>
      <cdr:x>0.42355</cdr:x>
      <cdr:y>0.58622</cdr:y>
    </cdr:to>
    <cdr:sp macro="" textlink="">
      <cdr:nvSpPr>
        <cdr:cNvPr id="5" name="TextBox 4"/>
        <cdr:cNvSpPr txBox="1"/>
      </cdr:nvSpPr>
      <cdr:spPr>
        <a:xfrm xmlns:a="http://schemas.openxmlformats.org/drawingml/2006/main" rot="20793602">
          <a:off x="1896545" y="3105765"/>
          <a:ext cx="2317300" cy="493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0.35151</cdr:x>
      <cdr:y>0.50067</cdr:y>
    </cdr:from>
    <cdr:to>
      <cdr:x>0.41086</cdr:x>
      <cdr:y>0.55941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131985" y="2983031"/>
          <a:ext cx="528792" cy="349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6%</a:t>
          </a:r>
          <a:endParaRPr lang="ru-RU" sz="2000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0.13675</cdr:x>
      <cdr:y>0.74976</cdr:y>
    </cdr:from>
    <cdr:to>
      <cdr:x>0.31387</cdr:x>
      <cdr:y>0.99189</cdr:y>
    </cdr:to>
    <cdr:pic>
      <cdr:nvPicPr>
        <cdr:cNvPr id="8" name="Рисунок 7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18441" y="4467089"/>
          <a:ext cx="1578136" cy="1442618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0.43564</cdr:x>
      <cdr:y>0.58816</cdr:y>
    </cdr:from>
    <cdr:to>
      <cdr:x>0.47058</cdr:x>
      <cdr:y>0.93105</cdr:y>
    </cdr:to>
    <cdr:sp macro="" textlink="">
      <cdr:nvSpPr>
        <cdr:cNvPr id="2" name="TextBox 1"/>
        <cdr:cNvSpPr txBox="1"/>
      </cdr:nvSpPr>
      <cdr:spPr>
        <a:xfrm xmlns:a="http://schemas.openxmlformats.org/drawingml/2006/main" rot="18603671">
          <a:off x="3665503" y="4267653"/>
          <a:ext cx="200767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Коммунальные услуги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A400D-C529-4BDC-82B1-C71252AFBE89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41161-1E63-4036-A367-74658F5E52B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998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41161-1E63-4036-A367-74658F5E52B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224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41161-1E63-4036-A367-74658F5E52B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553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41161-1E63-4036-A367-74658F5E52B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472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41161-1E63-4036-A367-74658F5E52B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955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1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1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C8C75-3FAE-46BA-A23C-108336112EF6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45389-174D-4186-97B2-B0574BFBE1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3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76C8C75-3FAE-46BA-A23C-108336112EF6}" type="datetimeFigureOut">
              <a:rPr lang="ru-RU" smtClean="0"/>
              <a:pPr/>
              <a:t>03.06.2019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D45389-174D-4186-97B2-B0574BFBE13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1.png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chart" Target="../charts/chart2.xml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chart" Target="../charts/chart3.xml"/><Relationship Id="rId5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chart" Target="../charts/chart5.xml"/><Relationship Id="rId5" Type="http://schemas.openxmlformats.org/officeDocument/2006/relationships/image" Target="../media/image22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microsoft.com/office/2007/relationships/diagramDrawing" Target="../diagrams/drawing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hart" Target="../charts/chart6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9.png"/><Relationship Id="rId9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chart" Target="../charts/chart10.xml"/><Relationship Id="rId5" Type="http://schemas.openxmlformats.org/officeDocument/2006/relationships/image" Target="../media/image39.jpeg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7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Relationship Id="rId6" Type="http://schemas.openxmlformats.org/officeDocument/2006/relationships/diagramData" Target="../diagrams/data3.xml"/><Relationship Id="rId5" Type="http://schemas.openxmlformats.org/officeDocument/2006/relationships/image" Target="../media/image42.jpeg"/><Relationship Id="rId10" Type="http://schemas.microsoft.com/office/2007/relationships/diagramDrawing" Target="../diagrams/drawing3.xml"/><Relationship Id="rId4" Type="http://schemas.openxmlformats.org/officeDocument/2006/relationships/image" Target="../media/image41.jpeg"/><Relationship Id="rId9" Type="http://schemas.openxmlformats.org/officeDocument/2006/relationships/diagramColors" Target="../diagrams/colors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6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Рисунок 4"/>
          <p:cNvPicPr/>
          <p:nvPr/>
        </p:nvPicPr>
        <p:blipFill>
          <a:blip r:embed="rId2"/>
          <a:stretch/>
        </p:blipFill>
        <p:spPr>
          <a:xfrm>
            <a:off x="0" y="1080"/>
            <a:ext cx="12191040" cy="6856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3" name="CustomShape 1"/>
          <p:cNvSpPr/>
          <p:nvPr/>
        </p:nvSpPr>
        <p:spPr>
          <a:xfrm>
            <a:off x="1979520" y="642918"/>
            <a:ext cx="10212480" cy="88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600" b="1" strike="noStrike" spc="-1" dirty="0">
                <a:solidFill>
                  <a:srgbClr val="FFFFFF"/>
                </a:solidFill>
                <a:latin typeface="Verdana"/>
                <a:ea typeface="Verdana"/>
              </a:rPr>
              <a:t>Управление образования администрации МО г. Новороссийск</a:t>
            </a:r>
            <a:endParaRPr lang="ru-RU" sz="2600" b="0" strike="noStrike" spc="-1" dirty="0">
              <a:latin typeface="Arial"/>
            </a:endParaRPr>
          </a:p>
        </p:txBody>
      </p:sp>
      <p:pic>
        <p:nvPicPr>
          <p:cNvPr id="124" name="Рисунок 6"/>
          <p:cNvPicPr/>
          <p:nvPr/>
        </p:nvPicPr>
        <p:blipFill>
          <a:blip r:embed="rId3"/>
          <a:stretch/>
        </p:blipFill>
        <p:spPr>
          <a:xfrm>
            <a:off x="0" y="0"/>
            <a:ext cx="2714760" cy="2416680"/>
          </a:xfrm>
          <a:prstGeom prst="rect">
            <a:avLst/>
          </a:prstGeom>
          <a:ln>
            <a:noFill/>
          </a:ln>
        </p:spPr>
      </p:pic>
      <p:sp>
        <p:nvSpPr>
          <p:cNvPr id="125" name="TextShape 2"/>
          <p:cNvSpPr txBox="1"/>
          <p:nvPr/>
        </p:nvSpPr>
        <p:spPr>
          <a:xfrm>
            <a:off x="114120" y="3130920"/>
            <a:ext cx="11976480" cy="1298212"/>
          </a:xfrm>
          <a:prstGeom prst="rect">
            <a:avLst/>
          </a:prstGeom>
          <a:solidFill>
            <a:srgbClr val="0084D1"/>
          </a:solidFill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ru-RU" sz="4000" b="1" strike="noStrike" spc="-1" dirty="0">
                <a:solidFill>
                  <a:srgbClr val="FFFFFF"/>
                </a:solidFill>
                <a:latin typeface="Times New Roman"/>
              </a:rPr>
              <a:t>ОСНОВНЫЕ НАПРАВЛЕНИЯ БЮДЖЕТНОЙ ДЕЯТЕЛЬНОСТИ ОТРАСЛИ «</a:t>
            </a:r>
            <a:r>
              <a:rPr lang="ru-RU" sz="4000" b="1" strike="noStrike" spc="-1" dirty="0" smtClean="0">
                <a:solidFill>
                  <a:srgbClr val="FFFFFF"/>
                </a:solidFill>
                <a:latin typeface="Times New Roman"/>
              </a:rPr>
              <a:t>ОБРАЗОВАНИЕ</a:t>
            </a:r>
            <a:r>
              <a:rPr lang="ru-RU" sz="4000" b="1" spc="-1" dirty="0" smtClean="0">
                <a:solidFill>
                  <a:srgbClr val="FFFFFF"/>
                </a:solidFill>
                <a:latin typeface="Times New Roman"/>
              </a:rPr>
              <a:t>»</a:t>
            </a:r>
            <a:endParaRPr lang="ru-RU" sz="3600" b="0" strike="noStrike" spc="-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" t="2750" r="1805" b="2750"/>
          <a:stretch/>
        </p:blipFill>
        <p:spPr>
          <a:xfrm>
            <a:off x="2521035" y="-352375"/>
            <a:ext cx="7344816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grpSp>
        <p:nvGrpSpPr>
          <p:cNvPr id="134" name="Group 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5488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603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769560123"/>
              </p:ext>
            </p:extLst>
          </p:nvPr>
        </p:nvGraphicFramePr>
        <p:xfrm>
          <a:off x="1703512" y="1851564"/>
          <a:ext cx="8516310" cy="4760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5744581"/>
            <a:ext cx="12192000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Забота о юных горожанах, о наших детях – это вклад в будущее города. Администрация города реализует максимум возможностей для образования и всестороннего развития детей всех возрастов вне зависимости от материального положения и социального статуса их родителей.</a:t>
            </a:r>
          </a:p>
        </p:txBody>
      </p:sp>
      <p:pic>
        <p:nvPicPr>
          <p:cNvPr id="139" name="Picture 3"/>
          <p:cNvPicPr/>
          <p:nvPr/>
        </p:nvPicPr>
        <p:blipFill>
          <a:blip r:embed="rId8"/>
          <a:stretch/>
        </p:blipFill>
        <p:spPr>
          <a:xfrm>
            <a:off x="181265" y="-19660"/>
            <a:ext cx="497160" cy="921240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966377" y="3054730"/>
            <a:ext cx="18898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САДОВ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43872" y="3277479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24192" y="3040608"/>
            <a:ext cx="201622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 ДОП. ОБРАЗОВАНИЯ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Волна 1"/>
          <p:cNvSpPr/>
          <p:nvPr/>
        </p:nvSpPr>
        <p:spPr>
          <a:xfrm rot="20713443">
            <a:off x="1653033" y="261094"/>
            <a:ext cx="4863719" cy="1283910"/>
          </a:xfrm>
          <a:prstGeom prst="wav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 г. Новороссийск:</a:t>
            </a:r>
          </a:p>
          <a:p>
            <a:pPr lvl="0" algn="ctr"/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334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506 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1"/>
          <p:cNvSpPr/>
          <p:nvPr/>
        </p:nvSpPr>
        <p:spPr>
          <a:xfrm>
            <a:off x="952464" y="0"/>
            <a:ext cx="10708200" cy="88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rgbClr val="464646"/>
                </a:solidFill>
                <a:latin typeface="Verdana"/>
                <a:ea typeface="Verdana"/>
              </a:rPr>
              <a:t>ОБЪЕМ ФИНАНСОВЫХ СРЕДСТВ ОТРАСЛИ«ОБРАЗОВАНИЕ</a:t>
            </a:r>
            <a:r>
              <a:rPr lang="ru-RU" sz="2400" b="1" strike="noStrike" spc="-1" dirty="0">
                <a:solidFill>
                  <a:srgbClr val="464646"/>
                </a:solidFill>
                <a:latin typeface="Verdana"/>
                <a:ea typeface="Verdana"/>
              </a:rPr>
              <a:t>» </a:t>
            </a:r>
            <a:endParaRPr lang="ru-RU" sz="2400" b="1" strike="noStrike" spc="-1" dirty="0" smtClean="0">
              <a:solidFill>
                <a:srgbClr val="464646"/>
              </a:solidFill>
              <a:latin typeface="Verdana"/>
              <a:ea typeface="Verdana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rgbClr val="464646"/>
                </a:solidFill>
                <a:latin typeface="Verdana"/>
                <a:ea typeface="Verdana"/>
              </a:rPr>
              <a:t>ЗА </a:t>
            </a:r>
            <a:r>
              <a:rPr lang="ru-RU" sz="2400" b="1" strike="noStrike" spc="-1" dirty="0">
                <a:solidFill>
                  <a:srgbClr val="464646"/>
                </a:solidFill>
                <a:latin typeface="Verdana"/>
                <a:ea typeface="Verdana"/>
              </a:rPr>
              <a:t>2018 ГОД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41" name="Picture 3"/>
          <p:cNvPicPr/>
          <p:nvPr/>
        </p:nvPicPr>
        <p:blipFill>
          <a:blip r:embed="rId2"/>
          <a:stretch/>
        </p:blipFill>
        <p:spPr>
          <a:xfrm>
            <a:off x="186120" y="72000"/>
            <a:ext cx="515520" cy="949680"/>
          </a:xfrm>
          <a:prstGeom prst="rect">
            <a:avLst/>
          </a:prstGeom>
          <a:ln>
            <a:noFill/>
          </a:ln>
        </p:spPr>
      </p:pic>
      <p:pic>
        <p:nvPicPr>
          <p:cNvPr id="142" name="Рисунок 7"/>
          <p:cNvPicPr/>
          <p:nvPr/>
        </p:nvPicPr>
        <p:blipFill>
          <a:blip r:embed="rId3" cstate="print"/>
          <a:stretch/>
        </p:blipFill>
        <p:spPr>
          <a:xfrm>
            <a:off x="8310578" y="2500306"/>
            <a:ext cx="3881422" cy="4143404"/>
          </a:xfrm>
          <a:prstGeom prst="rect">
            <a:avLst/>
          </a:prstGeom>
          <a:ln>
            <a:noFill/>
          </a:ln>
        </p:spPr>
      </p:pic>
      <p:sp>
        <p:nvSpPr>
          <p:cNvPr id="143" name="CustomShape 2"/>
          <p:cNvSpPr/>
          <p:nvPr/>
        </p:nvSpPr>
        <p:spPr>
          <a:xfrm>
            <a:off x="6310314" y="4714884"/>
            <a:ext cx="2230560" cy="785818"/>
          </a:xfrm>
          <a:prstGeom prst="wedgeRectCallout">
            <a:avLst>
              <a:gd name="adj1" fmla="val 63792"/>
              <a:gd name="adj2" fmla="val 61206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Краевой бюджет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2114,5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 млн. рублей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4" name="CustomShape 3"/>
          <p:cNvSpPr/>
          <p:nvPr/>
        </p:nvSpPr>
        <p:spPr>
          <a:xfrm>
            <a:off x="6524628" y="3571876"/>
            <a:ext cx="2463120" cy="690322"/>
          </a:xfrm>
          <a:prstGeom prst="wedgeRectCallout">
            <a:avLst>
              <a:gd name="adj1" fmla="val 63792"/>
              <a:gd name="adj2" fmla="val 61206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Городской бюджет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0" strike="noStrike" spc="-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776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млн. рублей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CustomShape 4"/>
          <p:cNvSpPr/>
          <p:nvPr/>
        </p:nvSpPr>
        <p:spPr>
          <a:xfrm>
            <a:off x="7096132" y="2643182"/>
            <a:ext cx="2540160" cy="616004"/>
          </a:xfrm>
          <a:prstGeom prst="wedgeRectCallout">
            <a:avLst>
              <a:gd name="adj1" fmla="val 63792"/>
              <a:gd name="adj2" fmla="val 61206"/>
            </a:avLst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 err="1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Внебюджет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spc="-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Verdana"/>
                <a:cs typeface="Times New Roman" pitchFamily="18" charset="0"/>
              </a:rPr>
              <a:t>578,5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itchFamily="18" charset="0"/>
                <a:ea typeface="Verdana"/>
                <a:cs typeface="Times New Roman" pitchFamily="18" charset="0"/>
              </a:rPr>
              <a:t>млн. рублей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CustomShape 5"/>
          <p:cNvSpPr/>
          <p:nvPr/>
        </p:nvSpPr>
        <p:spPr>
          <a:xfrm rot="20060997">
            <a:off x="10683946" y="5516666"/>
            <a:ext cx="1139760" cy="333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400" spc="-1" dirty="0" smtClean="0">
                <a:solidFill>
                  <a:srgbClr val="000000"/>
                </a:solidFill>
                <a:latin typeface="Verdana"/>
                <a:ea typeface="Verdana"/>
              </a:rPr>
              <a:t>60</a:t>
            </a:r>
            <a:r>
              <a:rPr lang="ru-RU" sz="1400" b="0" strike="noStrike" spc="-1" dirty="0" smtClean="0">
                <a:solidFill>
                  <a:srgbClr val="000000"/>
                </a:solidFill>
                <a:latin typeface="Verdana"/>
                <a:ea typeface="Verdana"/>
              </a:rPr>
              <a:t>,95%</a:t>
            </a:r>
            <a:endParaRPr lang="ru-RU" sz="1400" b="0" strike="noStrike" spc="-1" dirty="0">
              <a:latin typeface="Arial"/>
            </a:endParaRPr>
          </a:p>
        </p:txBody>
      </p:sp>
      <p:sp>
        <p:nvSpPr>
          <p:cNvPr id="147" name="CustomShape 6"/>
          <p:cNvSpPr/>
          <p:nvPr/>
        </p:nvSpPr>
        <p:spPr>
          <a:xfrm rot="9450000" flipV="1">
            <a:off x="10395916" y="4310704"/>
            <a:ext cx="1314000" cy="332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rgbClr val="000000"/>
                </a:solidFill>
                <a:latin typeface="Verdana"/>
                <a:ea typeface="Verdana"/>
              </a:rPr>
              <a:t>22,37%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148" name="CustomShape 7"/>
          <p:cNvSpPr/>
          <p:nvPr/>
        </p:nvSpPr>
        <p:spPr>
          <a:xfrm rot="20489994">
            <a:off x="10148863" y="3335841"/>
            <a:ext cx="1038334" cy="27091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200" spc="-1" dirty="0" smtClean="0">
                <a:solidFill>
                  <a:srgbClr val="000000"/>
                </a:solidFill>
                <a:latin typeface="Verdana"/>
                <a:ea typeface="Verdana"/>
              </a:rPr>
              <a:t>16</a:t>
            </a:r>
            <a:r>
              <a:rPr lang="ru-RU" sz="1200" b="0" strike="noStrike" spc="-1" dirty="0" smtClean="0">
                <a:solidFill>
                  <a:srgbClr val="000000"/>
                </a:solidFill>
                <a:latin typeface="Verdana"/>
                <a:ea typeface="Verdana"/>
              </a:rPr>
              <a:t>,68%</a:t>
            </a:r>
            <a:endParaRPr lang="ru-RU" sz="1200" b="0" strike="noStrike" spc="-1" dirty="0">
              <a:latin typeface="Arial"/>
            </a:endParaRPr>
          </a:p>
        </p:txBody>
      </p:sp>
      <p:sp>
        <p:nvSpPr>
          <p:cNvPr id="150" name="CustomShape 9"/>
          <p:cNvSpPr/>
          <p:nvPr/>
        </p:nvSpPr>
        <p:spPr>
          <a:xfrm>
            <a:off x="6238876" y="1021680"/>
            <a:ext cx="5953124" cy="10001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pc="-1" dirty="0" smtClean="0">
                <a:latin typeface="Times New Roman" pitchFamily="18" charset="0"/>
                <a:ea typeface="Verdana"/>
                <a:cs typeface="Times New Roman" pitchFamily="18" charset="0"/>
              </a:rPr>
              <a:t>Новороссийск занимает 3 место по объемам финансирования отрасли </a:t>
            </a:r>
            <a:r>
              <a:rPr lang="ru-RU" spc="-1" smtClean="0">
                <a:latin typeface="Times New Roman" pitchFamily="18" charset="0"/>
                <a:ea typeface="Verdana"/>
                <a:cs typeface="Times New Roman" pitchFamily="18" charset="0"/>
              </a:rPr>
              <a:t>«Образование» </a:t>
            </a:r>
            <a:r>
              <a:rPr lang="ru-RU" spc="-1" dirty="0" smtClean="0">
                <a:latin typeface="Times New Roman" pitchFamily="18" charset="0"/>
                <a:ea typeface="Verdana"/>
                <a:cs typeface="Times New Roman" pitchFamily="18" charset="0"/>
              </a:rPr>
              <a:t>в Краснодарском крае, уступая г. Краснодар и г. Сочи</a:t>
            </a:r>
            <a:endParaRPr lang="ru-RU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105019709"/>
              </p:ext>
            </p:extLst>
          </p:nvPr>
        </p:nvGraphicFramePr>
        <p:xfrm>
          <a:off x="333881" y="1219733"/>
          <a:ext cx="5349884" cy="4280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"/>
          <p:cNvSpPr txBox="1"/>
          <p:nvPr/>
        </p:nvSpPr>
        <p:spPr>
          <a:xfrm>
            <a:off x="4557309" y="1235994"/>
            <a:ext cx="785818" cy="28575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3469</a:t>
            </a:r>
          </a:p>
          <a:p>
            <a:endParaRPr lang="ru-RU" sz="1100" dirty="0"/>
          </a:p>
        </p:txBody>
      </p:sp>
      <p:sp>
        <p:nvSpPr>
          <p:cNvPr id="16" name=" 3"/>
          <p:cNvSpPr/>
          <p:nvPr/>
        </p:nvSpPr>
        <p:spPr>
          <a:xfrm rot="496195">
            <a:off x="1882512" y="454233"/>
            <a:ext cx="3143272" cy="1928826"/>
          </a:xfrm>
          <a:prstGeom prst="swooshArrow">
            <a:avLst>
              <a:gd name="adj1" fmla="val 10690"/>
              <a:gd name="adj2" fmla="val 2982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 rot="20960331">
            <a:off x="2802176" y="643953"/>
            <a:ext cx="1479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рост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+32,6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2" t="26207" r="61369" b="47252"/>
          <a:stretch/>
        </p:blipFill>
        <p:spPr bwMode="auto">
          <a:xfrm>
            <a:off x="0" y="5357825"/>
            <a:ext cx="6255363" cy="15001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9739338" y="2071678"/>
            <a:ext cx="1428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2018 год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952464" y="16582"/>
            <a:ext cx="10708200" cy="80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rgbClr val="464646"/>
                </a:solidFill>
                <a:latin typeface="Verdana"/>
                <a:ea typeface="Verdana"/>
              </a:rPr>
              <a:t>СТРУКТУРА РАСХОДОВ ОТ ОБЩЕГО ОБЪЕМА </a:t>
            </a: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rgbClr val="464646"/>
                </a:solidFill>
                <a:latin typeface="Verdana"/>
                <a:ea typeface="Verdana"/>
              </a:rPr>
              <a:t>ЗА </a:t>
            </a:r>
            <a:r>
              <a:rPr lang="ru-RU" sz="2400" b="1" strike="noStrike" spc="-1" dirty="0">
                <a:solidFill>
                  <a:srgbClr val="464646"/>
                </a:solidFill>
                <a:latin typeface="Verdana"/>
                <a:ea typeface="Verdana"/>
              </a:rPr>
              <a:t>2018 ГОД</a:t>
            </a:r>
            <a:endParaRPr lang="ru-RU" sz="24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550274286"/>
              </p:ext>
            </p:extLst>
          </p:nvPr>
        </p:nvGraphicFramePr>
        <p:xfrm>
          <a:off x="-931116" y="899971"/>
          <a:ext cx="8909981" cy="5958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stomShape 4"/>
          <p:cNvSpPr/>
          <p:nvPr/>
        </p:nvSpPr>
        <p:spPr>
          <a:xfrm>
            <a:off x="2567607" y="6005030"/>
            <a:ext cx="3044401" cy="4394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929936</a:t>
            </a:r>
            <a:r>
              <a:rPr lang="ru-RU" sz="22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strike="noStrike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200" b="1" strike="noStrike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9" name="CustomShape 4"/>
          <p:cNvSpPr/>
          <p:nvPr/>
        </p:nvSpPr>
        <p:spPr>
          <a:xfrm>
            <a:off x="103211" y="4149080"/>
            <a:ext cx="1762250" cy="428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b="1" strike="noStrike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79926</a:t>
            </a:r>
            <a:r>
              <a:rPr lang="ru-RU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spc="-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b="1" strike="noStrike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strike="noStrike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10" name="CustomShape 4"/>
          <p:cNvSpPr/>
          <p:nvPr/>
        </p:nvSpPr>
        <p:spPr>
          <a:xfrm>
            <a:off x="333400" y="2633376"/>
            <a:ext cx="1238128" cy="428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b="1" strike="noStrike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224646</a:t>
            </a:r>
            <a:endParaRPr lang="ru-RU" b="1" strike="noStrike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1" name="CustomShape 4"/>
          <p:cNvSpPr/>
          <p:nvPr/>
        </p:nvSpPr>
        <p:spPr>
          <a:xfrm rot="20619068">
            <a:off x="2285335" y="1226810"/>
            <a:ext cx="1238128" cy="428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b="1" strike="noStrike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131601</a:t>
            </a:r>
            <a:endParaRPr lang="ru-RU" b="1" strike="noStrike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17" name="Picture 3"/>
          <p:cNvPicPr/>
          <p:nvPr/>
        </p:nvPicPr>
        <p:blipFill>
          <a:blip r:embed="rId4"/>
          <a:stretch/>
        </p:blipFill>
        <p:spPr>
          <a:xfrm>
            <a:off x="103211" y="16582"/>
            <a:ext cx="515520" cy="9496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904399" y="2368966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11624" y="3400456"/>
            <a:ext cx="20477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1366,1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56173" y="790847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САДЫ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44472" y="377974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54225">
            <a:off x="8970316" y="4208100"/>
            <a:ext cx="547891" cy="1150384"/>
          </a:xfrm>
          <a:prstGeom prst="rect">
            <a:avLst/>
          </a:prstGeom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895979231"/>
              </p:ext>
            </p:extLst>
          </p:nvPr>
        </p:nvGraphicFramePr>
        <p:xfrm>
          <a:off x="7791643" y="3521593"/>
          <a:ext cx="3977379" cy="3204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TextBox 19"/>
          <p:cNvSpPr txBox="1"/>
          <p:nvPr/>
        </p:nvSpPr>
        <p:spPr>
          <a:xfrm rot="20017630">
            <a:off x="8394191" y="4302938"/>
            <a:ext cx="1479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рост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+4,8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00" y="958355"/>
            <a:ext cx="3629297" cy="2721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837" y="3812461"/>
            <a:ext cx="2247913" cy="29972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392" y="1479890"/>
            <a:ext cx="1806747" cy="13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Рисунок 13"/>
          <p:cNvPicPr/>
          <p:nvPr/>
        </p:nvPicPr>
        <p:blipFill>
          <a:blip r:embed="rId2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238" name="CustomShape 1"/>
          <p:cNvSpPr/>
          <p:nvPr/>
        </p:nvSpPr>
        <p:spPr>
          <a:xfrm>
            <a:off x="1095340" y="0"/>
            <a:ext cx="10475640" cy="5000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ПИТАНИЕ В ДЕТСКИХ САДАХ </a:t>
            </a:r>
            <a:endParaRPr lang="ru-RU" sz="3200" b="0" strike="noStrike" spc="-1" dirty="0">
              <a:latin typeface="Arial"/>
            </a:endParaRPr>
          </a:p>
        </p:txBody>
      </p:sp>
      <p:grpSp>
        <p:nvGrpSpPr>
          <p:cNvPr id="239" name="Group 2"/>
          <p:cNvGrpSpPr/>
          <p:nvPr/>
        </p:nvGrpSpPr>
        <p:grpSpPr>
          <a:xfrm>
            <a:off x="2381224" y="1214422"/>
            <a:ext cx="8899352" cy="1082230"/>
            <a:chOff x="4236817" y="1287720"/>
            <a:chExt cx="5586232" cy="725040"/>
          </a:xfrm>
        </p:grpSpPr>
        <p:sp>
          <p:nvSpPr>
            <p:cNvPr id="240" name="CustomShape 3"/>
            <p:cNvSpPr/>
            <p:nvPr/>
          </p:nvSpPr>
          <p:spPr>
            <a:xfrm>
              <a:off x="4236817" y="1287720"/>
              <a:ext cx="1814400" cy="725040"/>
            </a:xfrm>
            <a:prstGeom prst="chevron">
              <a:avLst>
                <a:gd name="adj" fmla="val 50000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72000" tIns="24120" rIns="24120" bIns="2412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ru-RU" sz="1800" b="0" strike="noStrike" spc="-1" dirty="0" smtClean="0">
                  <a:solidFill>
                    <a:srgbClr val="FFFFFF"/>
                  </a:solidFill>
                  <a:latin typeface="Times New Roman"/>
                  <a:ea typeface="DejaVu Sans"/>
                </a:rPr>
                <a:t>186934,9</a:t>
              </a:r>
              <a:endParaRPr lang="ru-RU" sz="1800" b="0" strike="noStrike" spc="-1" dirty="0">
                <a:latin typeface="Arial"/>
              </a:endParaRPr>
            </a:p>
          </p:txBody>
        </p:sp>
        <p:sp>
          <p:nvSpPr>
            <p:cNvPr id="241" name="CustomShape 4"/>
            <p:cNvSpPr/>
            <p:nvPr/>
          </p:nvSpPr>
          <p:spPr>
            <a:xfrm>
              <a:off x="6155820" y="1287720"/>
              <a:ext cx="1814400" cy="725040"/>
            </a:xfrm>
            <a:prstGeom prst="chevron">
              <a:avLst>
                <a:gd name="adj" fmla="val 50000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79920" tIns="26640" rIns="26640" bIns="2664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ru-RU" sz="2000" b="0" strike="noStrike" spc="-1" dirty="0">
                  <a:solidFill>
                    <a:srgbClr val="FFFFFF"/>
                  </a:solidFill>
                  <a:latin typeface="Times New Roman"/>
                  <a:ea typeface="DejaVu Sans"/>
                </a:rPr>
                <a:t>182056,7</a:t>
              </a:r>
              <a:endParaRPr lang="ru-RU" sz="2000" b="0" strike="noStrike" spc="-1" dirty="0">
                <a:latin typeface="Arial"/>
              </a:endParaRPr>
            </a:p>
          </p:txBody>
        </p:sp>
        <p:sp>
          <p:nvSpPr>
            <p:cNvPr id="243" name="CustomShape 6"/>
            <p:cNvSpPr/>
            <p:nvPr/>
          </p:nvSpPr>
          <p:spPr>
            <a:xfrm>
              <a:off x="8008649" y="1287720"/>
              <a:ext cx="1814400" cy="725040"/>
            </a:xfrm>
            <a:prstGeom prst="chevron">
              <a:avLst>
                <a:gd name="adj" fmla="val 50000"/>
              </a:avLst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lIns="79920" tIns="26640" rIns="26640" bIns="2664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ru-RU" sz="2000" b="0" strike="noStrike" spc="-1" dirty="0">
                  <a:solidFill>
                    <a:srgbClr val="FFFFFF"/>
                  </a:solidFill>
                  <a:latin typeface="Times New Roman"/>
                  <a:ea typeface="DejaVu Sans"/>
                </a:rPr>
                <a:t>4878,2</a:t>
              </a:r>
              <a:endParaRPr lang="ru-RU" sz="2000" b="0" strike="noStrike" spc="-1" dirty="0">
                <a:latin typeface="Arial"/>
              </a:endParaRPr>
            </a:p>
          </p:txBody>
        </p:sp>
      </p:grpSp>
      <p:grpSp>
        <p:nvGrpSpPr>
          <p:cNvPr id="244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45" name="CustomShape 8"/>
          <p:cNvSpPr/>
          <p:nvPr/>
        </p:nvSpPr>
        <p:spPr>
          <a:xfrm>
            <a:off x="452398" y="1785926"/>
            <a:ext cx="1928826" cy="500066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chemeClr val="bg1"/>
                </a:solidFill>
                <a:latin typeface="Times New Roman"/>
                <a:ea typeface="DejaVu Sans"/>
              </a:rPr>
              <a:t>Детские сады</a:t>
            </a:r>
            <a:endParaRPr lang="ru-RU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grpSp>
        <p:nvGrpSpPr>
          <p:cNvPr id="251" name="Group 1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54" name="CustomShape 16"/>
          <p:cNvSpPr/>
          <p:nvPr/>
        </p:nvSpPr>
        <p:spPr>
          <a:xfrm>
            <a:off x="3725280" y="2442600"/>
            <a:ext cx="61884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latin typeface="Lucida Sans Unicode"/>
                <a:ea typeface="DejaVu Sans"/>
              </a:rPr>
              <a:t>9+5=</a:t>
            </a:r>
            <a:endParaRPr lang="ru-RU" sz="900" b="0" strike="noStrike" spc="-1">
              <a:latin typeface="Arial"/>
            </a:endParaRPr>
          </a:p>
        </p:txBody>
      </p:sp>
      <p:sp>
        <p:nvSpPr>
          <p:cNvPr id="255" name="CustomShape 17"/>
          <p:cNvSpPr/>
          <p:nvPr/>
        </p:nvSpPr>
        <p:spPr>
          <a:xfrm>
            <a:off x="3446162" y="802828"/>
            <a:ext cx="928694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Итого</a:t>
            </a:r>
            <a:r>
              <a:rPr lang="ru-RU" sz="1800" b="1" strike="noStrike" spc="-1" dirty="0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endParaRPr lang="ru-RU" sz="1800" b="1" strike="noStrike" spc="-1" dirty="0">
              <a:latin typeface="Arial"/>
            </a:endParaRPr>
          </a:p>
        </p:txBody>
      </p:sp>
      <p:sp>
        <p:nvSpPr>
          <p:cNvPr id="256" name="CustomShape 18"/>
          <p:cNvSpPr/>
          <p:nvPr/>
        </p:nvSpPr>
        <p:spPr>
          <a:xfrm>
            <a:off x="5850885" y="836297"/>
            <a:ext cx="142876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Род. плата</a:t>
            </a:r>
            <a:endParaRPr lang="ru-RU" sz="2000" b="1" strike="noStrike" spc="-1" dirty="0">
              <a:latin typeface="Arial"/>
            </a:endParaRPr>
          </a:p>
        </p:txBody>
      </p:sp>
      <p:sp>
        <p:nvSpPr>
          <p:cNvPr id="258" name="CustomShape 20"/>
          <p:cNvSpPr/>
          <p:nvPr/>
        </p:nvSpPr>
        <p:spPr>
          <a:xfrm>
            <a:off x="8616280" y="849416"/>
            <a:ext cx="2041158" cy="428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Местный бюджет</a:t>
            </a:r>
            <a:endParaRPr lang="ru-RU" sz="1800" b="1" strike="noStrike" spc="-1" dirty="0">
              <a:latin typeface="Arial"/>
            </a:endParaRPr>
          </a:p>
        </p:txBody>
      </p:sp>
      <p:sp>
        <p:nvSpPr>
          <p:cNvPr id="260" name="CustomShape 22"/>
          <p:cNvSpPr/>
          <p:nvPr/>
        </p:nvSpPr>
        <p:spPr>
          <a:xfrm>
            <a:off x="1183980" y="4895782"/>
            <a:ext cx="6280172" cy="5334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FF0000"/>
                </a:solidFill>
                <a:latin typeface="Times New Roman"/>
                <a:ea typeface="DejaVu Sans"/>
              </a:rPr>
              <a:t>Фактическая стоимость питания 1-го ребенка в день:</a:t>
            </a:r>
            <a:endParaRPr lang="ru-RU" sz="2000" b="0" strike="noStrike" spc="-1" dirty="0">
              <a:solidFill>
                <a:srgbClr val="FF0000"/>
              </a:solidFill>
              <a:latin typeface="Arial"/>
            </a:endParaRPr>
          </a:p>
        </p:txBody>
      </p:sp>
      <p:grpSp>
        <p:nvGrpSpPr>
          <p:cNvPr id="261" name="Group 23"/>
          <p:cNvGrpSpPr/>
          <p:nvPr/>
        </p:nvGrpSpPr>
        <p:grpSpPr>
          <a:xfrm>
            <a:off x="738150" y="5429264"/>
            <a:ext cx="5357850" cy="1127880"/>
            <a:chOff x="133200" y="4758840"/>
            <a:chExt cx="4210920" cy="112788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62" name="CustomShape 24"/>
            <p:cNvSpPr/>
            <p:nvPr/>
          </p:nvSpPr>
          <p:spPr>
            <a:xfrm>
              <a:off x="133200" y="4758840"/>
              <a:ext cx="4210920" cy="523080"/>
            </a:xfrm>
            <a:prstGeom prst="homePlate">
              <a:avLst/>
            </a:prstGeom>
            <a:grpFill/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94320" tIns="94320" rIns="68760" bIns="9432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ru-RU" sz="2000" b="0" strike="noStrike" spc="-1" dirty="0">
                  <a:solidFill>
                    <a:srgbClr val="FFFFFF"/>
                  </a:solidFill>
                  <a:latin typeface="Times New Roman"/>
                  <a:ea typeface="DejaVu Sans"/>
                </a:rPr>
                <a:t>Детский сад, руб.</a:t>
              </a:r>
              <a:endParaRPr lang="ru-RU" sz="2000" b="0" strike="noStrike" spc="-1" dirty="0">
                <a:latin typeface="Arial"/>
              </a:endParaRPr>
            </a:p>
          </p:txBody>
        </p:sp>
        <p:sp>
          <p:nvSpPr>
            <p:cNvPr id="263" name="CustomShape 25"/>
            <p:cNvSpPr/>
            <p:nvPr/>
          </p:nvSpPr>
          <p:spPr>
            <a:xfrm>
              <a:off x="133200" y="5363640"/>
              <a:ext cx="4210920" cy="523080"/>
            </a:xfrm>
            <a:prstGeom prst="homePlate">
              <a:avLst/>
            </a:prstGeom>
            <a:grpFill/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lIns="94320" tIns="94320" rIns="68760" bIns="9432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ru-RU" sz="2000" b="0" strike="noStrike" spc="-1" dirty="0">
                  <a:solidFill>
                    <a:srgbClr val="FFFFFF"/>
                  </a:solidFill>
                  <a:latin typeface="Times New Roman"/>
                  <a:ea typeface="DejaVu Sans"/>
                </a:rPr>
                <a:t>Ясли, руб.</a:t>
              </a:r>
              <a:endParaRPr lang="ru-RU" sz="2000" b="0" strike="noStrike" spc="-1" dirty="0">
                <a:latin typeface="Arial"/>
              </a:endParaRPr>
            </a:p>
          </p:txBody>
        </p:sp>
      </p:grpSp>
      <p:grpSp>
        <p:nvGrpSpPr>
          <p:cNvPr id="265" name="Group 2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266" name="Group 28"/>
          <p:cNvGrpSpPr/>
          <p:nvPr/>
        </p:nvGrpSpPr>
        <p:grpSpPr>
          <a:xfrm>
            <a:off x="5738811" y="5286388"/>
            <a:ext cx="2159692" cy="809592"/>
            <a:chOff x="4374360" y="4710240"/>
            <a:chExt cx="574200" cy="545760"/>
          </a:xfrm>
        </p:grpSpPr>
        <p:sp>
          <p:nvSpPr>
            <p:cNvPr id="267" name="CustomShape 29"/>
            <p:cNvSpPr/>
            <p:nvPr/>
          </p:nvSpPr>
          <p:spPr>
            <a:xfrm>
              <a:off x="4374360" y="4710240"/>
              <a:ext cx="574200" cy="545760"/>
            </a:xfrm>
            <a:prstGeom prst="ellipse">
              <a:avLst/>
            </a:prstGeom>
            <a:solidFill>
              <a:srgbClr val="FFC000"/>
            </a:solidFill>
            <a:ln>
              <a:round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68" name="CustomShape 30"/>
            <p:cNvSpPr/>
            <p:nvPr/>
          </p:nvSpPr>
          <p:spPr>
            <a:xfrm>
              <a:off x="4437894" y="4831520"/>
              <a:ext cx="424028" cy="3032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490"/>
                </a:spcAft>
              </a:pPr>
              <a:r>
                <a:rPr lang="ru-RU" sz="2000" b="1" strike="noStrike" spc="-1" dirty="0">
                  <a:solidFill>
                    <a:srgbClr val="000000"/>
                  </a:solidFill>
                  <a:latin typeface="Times New Roman"/>
                  <a:ea typeface="DejaVu Sans"/>
                </a:rPr>
                <a:t>85,88</a:t>
              </a:r>
              <a:endParaRPr lang="ru-RU" sz="2000" b="1" strike="noStrike" spc="-1" dirty="0">
                <a:latin typeface="Arial"/>
              </a:endParaRPr>
            </a:p>
          </p:txBody>
        </p:sp>
      </p:grpSp>
      <p:pic>
        <p:nvPicPr>
          <p:cNvPr id="275" name="Рисунок 174"/>
          <p:cNvPicPr/>
          <p:nvPr/>
        </p:nvPicPr>
        <p:blipFill>
          <a:blip r:embed="rId3" cstate="print"/>
          <a:stretch/>
        </p:blipFill>
        <p:spPr>
          <a:xfrm>
            <a:off x="738150" y="1000108"/>
            <a:ext cx="1325402" cy="751652"/>
          </a:xfrm>
          <a:prstGeom prst="rect">
            <a:avLst/>
          </a:prstGeom>
          <a:ln>
            <a:noFill/>
          </a:ln>
        </p:spPr>
      </p:pic>
      <p:sp>
        <p:nvSpPr>
          <p:cNvPr id="52" name="TextBox 51"/>
          <p:cNvSpPr txBox="1"/>
          <p:nvPr/>
        </p:nvSpPr>
        <p:spPr>
          <a:xfrm>
            <a:off x="5738810" y="2285992"/>
            <a:ext cx="6143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результатам опросов 2018 года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98%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жителей города и сельских округов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удовлетворены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питанием детей в дошкольных организациях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0" y="2428868"/>
            <a:ext cx="7310446" cy="246691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санитарно-эпидемиологическим правилам и нормативам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2.4.1. 3049-13 выполнение натуральных норм питания детей в детских садах должно быть не менее 95%. В 2018 году в детских садах МО г. Новороссийск выполнение норм питания составляет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97%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4" name="Group 28"/>
          <p:cNvGrpSpPr/>
          <p:nvPr/>
        </p:nvGrpSpPr>
        <p:grpSpPr>
          <a:xfrm>
            <a:off x="5727310" y="5890808"/>
            <a:ext cx="2171193" cy="809592"/>
            <a:chOff x="4374360" y="4710240"/>
            <a:chExt cx="574200" cy="545760"/>
          </a:xfrm>
        </p:grpSpPr>
        <p:sp>
          <p:nvSpPr>
            <p:cNvPr id="35" name="CustomShape 29"/>
            <p:cNvSpPr/>
            <p:nvPr/>
          </p:nvSpPr>
          <p:spPr>
            <a:xfrm>
              <a:off x="4374360" y="4710240"/>
              <a:ext cx="574200" cy="545760"/>
            </a:xfrm>
            <a:prstGeom prst="ellipse">
              <a:avLst/>
            </a:prstGeom>
            <a:solidFill>
              <a:srgbClr val="FFC000"/>
            </a:solidFill>
            <a:ln>
              <a:round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36" name="CustomShape 30"/>
            <p:cNvSpPr/>
            <p:nvPr/>
          </p:nvSpPr>
          <p:spPr>
            <a:xfrm>
              <a:off x="4437894" y="4831520"/>
              <a:ext cx="424028" cy="30320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490"/>
                </a:spcAft>
              </a:pPr>
              <a:r>
                <a:rPr lang="ru-RU" sz="2000" b="1" strike="noStrike" spc="-1" dirty="0" smtClean="0">
                  <a:solidFill>
                    <a:srgbClr val="000000"/>
                  </a:solidFill>
                  <a:latin typeface="Times New Roman"/>
                  <a:ea typeface="DejaVu Sans"/>
                </a:rPr>
                <a:t>71,77</a:t>
              </a:r>
              <a:endParaRPr lang="ru-RU" sz="2000" b="1" strike="noStrike" spc="-1" dirty="0">
                <a:latin typeface="Arial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024" y="3125202"/>
            <a:ext cx="2805311" cy="3740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552" y="94890"/>
            <a:ext cx="825165" cy="845389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0" y="928670"/>
            <a:ext cx="4058642" cy="1571636"/>
          </a:xfrm>
          <a:prstGeom prst="ellipse">
            <a:avLst/>
          </a:prstGeom>
          <a:solidFill>
            <a:srgbClr val="C5DBF8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490"/>
              </a:spcAft>
            </a:pP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Мягкий инвентарь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2732,3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тыс. рублей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881422" y="785794"/>
            <a:ext cx="4786346" cy="1857388"/>
          </a:xfrm>
          <a:prstGeom prst="ellipse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414933" y="928670"/>
            <a:ext cx="3777067" cy="170410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Питание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182056,7 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тыс. рублей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309786" y="1928802"/>
            <a:ext cx="3887127" cy="1787236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Приобретение сантехники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329,5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тыс. рублей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0" y="3000372"/>
            <a:ext cx="3620656" cy="1704109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Посуда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1784,2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тыс. рублей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310314" y="2000240"/>
            <a:ext cx="3837661" cy="1704109"/>
          </a:xfrm>
          <a:prstGeom prst="ellipse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Мебель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3508,4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тыс. рублей</a:t>
            </a:r>
            <a:endParaRPr lang="ru-RU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7562156" y="4500570"/>
            <a:ext cx="4629844" cy="1782768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0" y="4500570"/>
            <a:ext cx="4430244" cy="1704109"/>
          </a:xfrm>
          <a:prstGeom prst="ellipse">
            <a:avLst/>
          </a:prstGeom>
          <a:solidFill>
            <a:srgbClr val="DAC5F9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Стирка белья, поверка весов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209,9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тыс. рублей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571344" y="3000372"/>
            <a:ext cx="3620656" cy="1704109"/>
          </a:xfrm>
          <a:prstGeom prst="ellipse">
            <a:avLst/>
          </a:prstGeom>
          <a:solidFill>
            <a:srgbClr val="FFE8B2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490"/>
              </a:spcAft>
            </a:pP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Оплата медосмотров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1952,9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 тыс. рублей</a:t>
            </a:r>
            <a:endParaRPr lang="ru-RU" sz="2000" spc="-1" dirty="0">
              <a:latin typeface="Arial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024298" y="5143512"/>
            <a:ext cx="3960600" cy="1714488"/>
          </a:xfrm>
          <a:prstGeom prst="ellipse">
            <a:avLst/>
          </a:prstGeom>
          <a:solidFill>
            <a:srgbClr val="FF9E9E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490"/>
              </a:spcAft>
            </a:pP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Хозяйственные товары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3391,5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тыс. рублей</a:t>
            </a:r>
            <a:endParaRPr lang="ru-RU" sz="2000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29" y="731910"/>
            <a:ext cx="349976" cy="269947"/>
          </a:xfrm>
          <a:prstGeom prst="rect">
            <a:avLst/>
          </a:prstGeom>
        </p:spPr>
      </p:pic>
      <p:sp>
        <p:nvSpPr>
          <p:cNvPr id="22" name="CustomShape 1"/>
          <p:cNvSpPr/>
          <p:nvPr/>
        </p:nvSpPr>
        <p:spPr>
          <a:xfrm>
            <a:off x="1122480" y="89280"/>
            <a:ext cx="104756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РАСХОДЫ, НАПРАВЛЕННЫЕ НА ПРИСМОТР И УХОД ЗА ДЕТЬМИ ЗА СЧЕТ РОДИТЕЛЬСКОЙ ПЛАТЫ</a:t>
            </a:r>
            <a:endParaRPr lang="ru-RU" sz="2200" b="0" strike="noStrike" spc="-1" dirty="0">
              <a:latin typeface="Arial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09918" y="1357298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Кухонное оборудование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940,5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тыс. рублей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477092" y="4857760"/>
            <a:ext cx="47149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Спортивное оборудование, уличное, игровое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pc="-1" dirty="0" smtClean="0">
                <a:solidFill>
                  <a:srgbClr val="FF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1177,2</a:t>
            </a:r>
            <a:r>
              <a:rPr lang="ru-RU" sz="2000" spc="-1" dirty="0" smtClean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тыс. рублей</a:t>
            </a:r>
            <a:endParaRPr lang="ru-RU" sz="2000" dirty="0"/>
          </a:p>
        </p:txBody>
      </p:sp>
      <p:sp>
        <p:nvSpPr>
          <p:cNvPr id="26" name="CustomShape 2"/>
          <p:cNvSpPr/>
          <p:nvPr/>
        </p:nvSpPr>
        <p:spPr>
          <a:xfrm>
            <a:off x="4095736" y="3786190"/>
            <a:ext cx="4071966" cy="10001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200" strike="noStrike" spc="-1" dirty="0">
                <a:solidFill>
                  <a:srgbClr val="000000"/>
                </a:solidFill>
                <a:latin typeface="Times New Roman"/>
                <a:ea typeface="Verdana"/>
              </a:rPr>
              <a:t>Поступления в 2018 </a:t>
            </a:r>
            <a:r>
              <a:rPr lang="ru-RU" sz="2200" strike="noStrike" spc="-1" dirty="0" smtClean="0">
                <a:solidFill>
                  <a:srgbClr val="000000"/>
                </a:solidFill>
                <a:latin typeface="Times New Roman"/>
                <a:ea typeface="Verdana"/>
              </a:rPr>
              <a:t>году </a:t>
            </a:r>
            <a:r>
              <a:rPr lang="ru-RU" sz="2200" strike="noStrike" spc="-1" dirty="0">
                <a:solidFill>
                  <a:srgbClr val="000000"/>
                </a:solidFill>
                <a:latin typeface="Times New Roman"/>
                <a:ea typeface="Verdana"/>
              </a:rPr>
              <a:t>составили </a:t>
            </a:r>
            <a:r>
              <a:rPr lang="ru-RU" sz="2200" strike="noStrike" spc="-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Verdana"/>
              </a:rPr>
              <a:t>202870,8</a:t>
            </a:r>
            <a:r>
              <a:rPr lang="ru-RU" sz="2200" strike="noStrike" spc="-1" dirty="0" smtClean="0">
                <a:solidFill>
                  <a:srgbClr val="000000"/>
                </a:solidFill>
                <a:latin typeface="Times New Roman"/>
                <a:ea typeface="Verdana"/>
              </a:rPr>
              <a:t> </a:t>
            </a:r>
            <a:r>
              <a:rPr lang="ru-RU" sz="2200" strike="noStrike" spc="-1" dirty="0">
                <a:solidFill>
                  <a:srgbClr val="000000"/>
                </a:solidFill>
                <a:latin typeface="Times New Roman"/>
                <a:ea typeface="Verdana"/>
              </a:rPr>
              <a:t>тыс. </a:t>
            </a:r>
            <a:r>
              <a:rPr lang="ru-RU" sz="2200" strike="noStrike" spc="-1" dirty="0" smtClean="0">
                <a:solidFill>
                  <a:srgbClr val="000000"/>
                </a:solidFill>
                <a:latin typeface="Times New Roman"/>
                <a:ea typeface="Verdana"/>
              </a:rPr>
              <a:t>рублей</a:t>
            </a:r>
            <a:endParaRPr lang="ru-RU" sz="220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941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819638" y="-14595"/>
            <a:ext cx="10708200" cy="88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rgbClr val="464646"/>
                </a:solidFill>
                <a:latin typeface="Verdana"/>
                <a:ea typeface="Verdana"/>
              </a:rPr>
              <a:t>СТРУКТУРА РАСХОДОВ </a:t>
            </a:r>
            <a:r>
              <a:rPr lang="ru-RU" sz="2400" b="1" spc="-1" dirty="0" smtClean="0">
                <a:solidFill>
                  <a:srgbClr val="464646"/>
                </a:solidFill>
                <a:latin typeface="Verdana"/>
                <a:ea typeface="Verdana"/>
              </a:rPr>
              <a:t>ОБЩЕОБРАЗОВАТЕЛЬНЫХ УЧРЕЖДЕНИЙ</a:t>
            </a:r>
            <a:r>
              <a:rPr lang="ru-RU" sz="2400" b="1" spc="-1" dirty="0">
                <a:solidFill>
                  <a:srgbClr val="464646"/>
                </a:solidFill>
                <a:latin typeface="Verdana"/>
                <a:ea typeface="Verdana"/>
              </a:rPr>
              <a:t> </a:t>
            </a:r>
            <a:r>
              <a:rPr lang="ru-RU" sz="2400" b="1" strike="noStrike" spc="-1" dirty="0" smtClean="0">
                <a:solidFill>
                  <a:srgbClr val="464646"/>
                </a:solidFill>
                <a:latin typeface="Verdana"/>
                <a:ea typeface="Verdana"/>
              </a:rPr>
              <a:t>ЗА </a:t>
            </a:r>
            <a:r>
              <a:rPr lang="ru-RU" sz="2400" b="1" strike="noStrike" spc="-1" dirty="0">
                <a:solidFill>
                  <a:srgbClr val="464646"/>
                </a:solidFill>
                <a:latin typeface="Verdana"/>
                <a:ea typeface="Verdana"/>
              </a:rPr>
              <a:t>2018 ГОД</a:t>
            </a:r>
            <a:endParaRPr lang="ru-RU" sz="24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65658798"/>
              </p:ext>
            </p:extLst>
          </p:nvPr>
        </p:nvGraphicFramePr>
        <p:xfrm>
          <a:off x="3452794" y="662324"/>
          <a:ext cx="10305062" cy="5855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stomShape 4"/>
          <p:cNvSpPr/>
          <p:nvPr/>
        </p:nvSpPr>
        <p:spPr>
          <a:xfrm>
            <a:off x="5024430" y="3286124"/>
            <a:ext cx="1238128" cy="428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pc="-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973402</a:t>
            </a:r>
            <a:endParaRPr lang="ru-RU" b="0" strike="noStrike" spc="-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b="0" strike="noStrike" spc="-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1" name="CustomShape 4"/>
          <p:cNvSpPr/>
          <p:nvPr/>
        </p:nvSpPr>
        <p:spPr>
          <a:xfrm>
            <a:off x="3452794" y="3500438"/>
            <a:ext cx="1238128" cy="428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400" b="0" strike="noStrike" spc="-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273843</a:t>
            </a:r>
            <a:endParaRPr lang="ru-RU" sz="1400" b="0" strike="noStrike" spc="-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400" b="0" strike="noStrike" spc="-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b="0" strike="noStrike" spc="-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3"/>
          <p:cNvPicPr/>
          <p:nvPr/>
        </p:nvPicPr>
        <p:blipFill>
          <a:blip r:embed="rId4"/>
          <a:stretch/>
        </p:blipFill>
        <p:spPr>
          <a:xfrm>
            <a:off x="186120" y="72000"/>
            <a:ext cx="515520" cy="949680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762669" y="1157262"/>
            <a:ext cx="2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лн. рублей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20"/>
          <p:cNvSpPr/>
          <p:nvPr/>
        </p:nvSpPr>
        <p:spPr>
          <a:xfrm rot="20345599">
            <a:off x="1774635" y="1504615"/>
            <a:ext cx="1840716" cy="1061428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4">
              <a:lumMod val="75000"/>
              <a:alpha val="9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TextBox 16"/>
          <p:cNvSpPr txBox="1"/>
          <p:nvPr/>
        </p:nvSpPr>
        <p:spPr>
          <a:xfrm rot="19361853">
            <a:off x="1928582" y="1380043"/>
            <a:ext cx="1535400" cy="35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рост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+16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04512" y="2348880"/>
            <a:ext cx="148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973402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73738" y="551723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61676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38622" y="3617570"/>
            <a:ext cx="186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273843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10589" y="1249840"/>
            <a:ext cx="2566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281686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7993" y="770347"/>
            <a:ext cx="3781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1590,6 млн. руб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75" y="4006660"/>
            <a:ext cx="4281987" cy="2854658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592970820"/>
              </p:ext>
            </p:extLst>
          </p:nvPr>
        </p:nvGraphicFramePr>
        <p:xfrm>
          <a:off x="1369439" y="955547"/>
          <a:ext cx="3647057" cy="3178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Рисунок 13"/>
          <p:cNvPicPr/>
          <p:nvPr/>
        </p:nvPicPr>
        <p:blipFill>
          <a:blip r:embed="rId2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238" name="CustomShape 1"/>
          <p:cNvSpPr/>
          <p:nvPr/>
        </p:nvSpPr>
        <p:spPr>
          <a:xfrm>
            <a:off x="1095340" y="0"/>
            <a:ext cx="1047564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ПИТАНИЕ В ШКОЛАХ </a:t>
            </a:r>
            <a:endParaRPr lang="ru-RU" sz="3200" b="0" strike="noStrike" spc="-1" dirty="0">
              <a:latin typeface="Arial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4" name="Group 9"/>
          <p:cNvGrpSpPr/>
          <p:nvPr/>
        </p:nvGrpSpPr>
        <p:grpSpPr>
          <a:xfrm>
            <a:off x="2452662" y="1357298"/>
            <a:ext cx="8786874" cy="1000132"/>
            <a:chOff x="4667040" y="2625120"/>
            <a:chExt cx="6517800" cy="703800"/>
          </a:xfrm>
        </p:grpSpPr>
        <p:sp>
          <p:nvSpPr>
            <p:cNvPr id="247" name="CustomShape 10"/>
            <p:cNvSpPr/>
            <p:nvPr/>
          </p:nvSpPr>
          <p:spPr>
            <a:xfrm>
              <a:off x="4667040" y="2625120"/>
              <a:ext cx="1760760" cy="703800"/>
            </a:xfrm>
            <a:prstGeom prst="chevron">
              <a:avLst>
                <a:gd name="adj" fmla="val 50000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79920" tIns="26640" rIns="26640" bIns="2664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ru-RU" sz="2000" b="0" strike="noStrike" spc="-1" dirty="0">
                  <a:solidFill>
                    <a:srgbClr val="FFFFFF"/>
                  </a:solidFill>
                  <a:latin typeface="Times New Roman"/>
                  <a:ea typeface="DejaVu Sans"/>
                </a:rPr>
                <a:t>137028</a:t>
              </a:r>
              <a:endParaRPr lang="ru-RU" sz="2000" b="0" strike="noStrike" spc="-1" dirty="0">
                <a:latin typeface="Arial"/>
              </a:endParaRPr>
            </a:p>
          </p:txBody>
        </p:sp>
        <p:sp>
          <p:nvSpPr>
            <p:cNvPr id="248" name="CustomShape 11"/>
            <p:cNvSpPr/>
            <p:nvPr/>
          </p:nvSpPr>
          <p:spPr>
            <a:xfrm>
              <a:off x="6252840" y="2625120"/>
              <a:ext cx="1760760" cy="703800"/>
            </a:xfrm>
            <a:prstGeom prst="chevron">
              <a:avLst>
                <a:gd name="adj" fmla="val 50000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79920" tIns="26640" rIns="26640" bIns="2664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ru-RU" sz="2000" b="0" strike="noStrike" spc="-1" dirty="0">
                  <a:solidFill>
                    <a:srgbClr val="FFFFFF"/>
                  </a:solidFill>
                  <a:latin typeface="Times New Roman"/>
                  <a:ea typeface="DejaVu Sans"/>
                </a:rPr>
                <a:t>93694</a:t>
              </a:r>
              <a:endParaRPr lang="ru-RU" sz="2000" b="0" strike="noStrike" spc="-1" dirty="0">
                <a:latin typeface="Arial"/>
              </a:endParaRPr>
            </a:p>
          </p:txBody>
        </p:sp>
        <p:sp>
          <p:nvSpPr>
            <p:cNvPr id="249" name="CustomShape 12"/>
            <p:cNvSpPr/>
            <p:nvPr/>
          </p:nvSpPr>
          <p:spPr>
            <a:xfrm>
              <a:off x="7838280" y="2625120"/>
              <a:ext cx="1760760" cy="703800"/>
            </a:xfrm>
            <a:prstGeom prst="chevron">
              <a:avLst>
                <a:gd name="adj" fmla="val 50000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79920" tIns="26640" rIns="26640" bIns="2664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ru-RU" sz="2000" b="0" strike="noStrike" spc="-1">
                  <a:solidFill>
                    <a:srgbClr val="FFFFFF"/>
                  </a:solidFill>
                  <a:latin typeface="Times New Roman"/>
                  <a:ea typeface="DejaVu Sans"/>
                </a:rPr>
                <a:t>3264</a:t>
              </a:r>
              <a:endParaRPr lang="ru-RU" sz="2000" b="0" strike="noStrike" spc="-1">
                <a:latin typeface="Arial"/>
              </a:endParaRPr>
            </a:p>
          </p:txBody>
        </p:sp>
        <p:sp>
          <p:nvSpPr>
            <p:cNvPr id="250" name="CustomShape 13"/>
            <p:cNvSpPr/>
            <p:nvPr/>
          </p:nvSpPr>
          <p:spPr>
            <a:xfrm>
              <a:off x="9424080" y="2625120"/>
              <a:ext cx="1760760" cy="703800"/>
            </a:xfrm>
            <a:prstGeom prst="chevron">
              <a:avLst>
                <a:gd name="adj" fmla="val 50000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lIns="79920" tIns="26640" rIns="26640" bIns="2664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ru-RU" sz="2000" b="0" strike="noStrike" spc="-1">
                  <a:solidFill>
                    <a:srgbClr val="FFFFFF"/>
                  </a:solidFill>
                  <a:latin typeface="Times New Roman"/>
                  <a:ea typeface="DejaVu Sans"/>
                </a:rPr>
                <a:t>40070</a:t>
              </a:r>
              <a:endParaRPr lang="ru-RU" sz="2000" b="0" strike="noStrike" spc="-1">
                <a:latin typeface="Arial"/>
              </a:endParaRPr>
            </a:p>
          </p:txBody>
        </p:sp>
      </p:grpSp>
      <p:grpSp>
        <p:nvGrpSpPr>
          <p:cNvPr id="5" name="Group 1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52" name="CustomShape 15"/>
          <p:cNvSpPr/>
          <p:nvPr/>
        </p:nvSpPr>
        <p:spPr>
          <a:xfrm>
            <a:off x="534242" y="2085567"/>
            <a:ext cx="1716840" cy="41220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FFFFFF"/>
                </a:solidFill>
                <a:latin typeface="Times New Roman"/>
                <a:ea typeface="DejaVu Sans"/>
              </a:rPr>
              <a:t>Школы</a:t>
            </a:r>
            <a:endParaRPr lang="ru-RU" sz="1600" b="0" strike="noStrike" spc="-1" dirty="0">
              <a:latin typeface="Arial"/>
            </a:endParaRPr>
          </a:p>
        </p:txBody>
      </p:sp>
      <p:pic>
        <p:nvPicPr>
          <p:cNvPr id="253" name="Рисунок 24"/>
          <p:cNvPicPr/>
          <p:nvPr/>
        </p:nvPicPr>
        <p:blipFill>
          <a:blip r:embed="rId3"/>
          <a:stretch/>
        </p:blipFill>
        <p:spPr>
          <a:xfrm>
            <a:off x="654661" y="1321752"/>
            <a:ext cx="1214446" cy="782236"/>
          </a:xfrm>
          <a:prstGeom prst="rect">
            <a:avLst/>
          </a:prstGeom>
          <a:ln>
            <a:noFill/>
          </a:ln>
        </p:spPr>
      </p:pic>
      <p:sp>
        <p:nvSpPr>
          <p:cNvPr id="254" name="CustomShape 16"/>
          <p:cNvSpPr/>
          <p:nvPr/>
        </p:nvSpPr>
        <p:spPr>
          <a:xfrm>
            <a:off x="1146959" y="1295065"/>
            <a:ext cx="61884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200" b="0" strike="noStrike" spc="-1" dirty="0">
                <a:solidFill>
                  <a:srgbClr val="FFFFFF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9+5=</a:t>
            </a:r>
            <a:endParaRPr lang="ru-RU" sz="12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5" name="CustomShape 17"/>
          <p:cNvSpPr/>
          <p:nvPr/>
        </p:nvSpPr>
        <p:spPr>
          <a:xfrm>
            <a:off x="3095604" y="1000108"/>
            <a:ext cx="137844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Итого</a:t>
            </a:r>
            <a:r>
              <a:rPr lang="ru-RU" sz="1800" b="0" strike="noStrike" spc="-1" dirty="0">
                <a:solidFill>
                  <a:srgbClr val="000000"/>
                </a:solidFill>
                <a:latin typeface="Lucida Sans Unicode"/>
                <a:ea typeface="DejaVu Sans"/>
              </a:rPr>
              <a:t> 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256" name="CustomShape 18"/>
          <p:cNvSpPr/>
          <p:nvPr/>
        </p:nvSpPr>
        <p:spPr>
          <a:xfrm>
            <a:off x="4810116" y="928670"/>
            <a:ext cx="1626120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Род. плата</a:t>
            </a:r>
            <a:endParaRPr lang="ru-RU" sz="2000" b="1" strike="noStrike" spc="-1" dirty="0">
              <a:latin typeface="Arial"/>
            </a:endParaRPr>
          </a:p>
        </p:txBody>
      </p:sp>
      <p:sp>
        <p:nvSpPr>
          <p:cNvPr id="257" name="CustomShape 19"/>
          <p:cNvSpPr/>
          <p:nvPr/>
        </p:nvSpPr>
        <p:spPr>
          <a:xfrm>
            <a:off x="6738942" y="928670"/>
            <a:ext cx="2143140" cy="3571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Краевой бюджет</a:t>
            </a:r>
            <a:endParaRPr lang="ru-RU" sz="1800" b="1" strike="noStrike" spc="-1" dirty="0">
              <a:latin typeface="Arial"/>
            </a:endParaRPr>
          </a:p>
        </p:txBody>
      </p:sp>
      <p:sp>
        <p:nvSpPr>
          <p:cNvPr id="258" name="CustomShape 20"/>
          <p:cNvSpPr/>
          <p:nvPr/>
        </p:nvSpPr>
        <p:spPr>
          <a:xfrm>
            <a:off x="8810644" y="928670"/>
            <a:ext cx="2143140" cy="3571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Местный бюджет</a:t>
            </a:r>
            <a:endParaRPr lang="ru-RU" sz="1800" b="1" strike="noStrike" spc="-1" dirty="0">
              <a:latin typeface="Arial"/>
            </a:endParaRPr>
          </a:p>
        </p:txBody>
      </p:sp>
      <p:grpSp>
        <p:nvGrpSpPr>
          <p:cNvPr id="7" name="Group 2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7" name="TextBox 26"/>
          <p:cNvSpPr txBox="1"/>
          <p:nvPr/>
        </p:nvSpPr>
        <p:spPr>
          <a:xfrm>
            <a:off x="3167042" y="3714752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0" name="CustomShape 24"/>
          <p:cNvSpPr/>
          <p:nvPr/>
        </p:nvSpPr>
        <p:spPr>
          <a:xfrm flipH="1">
            <a:off x="8138017" y="3920385"/>
            <a:ext cx="3930117" cy="605115"/>
          </a:xfrm>
          <a:prstGeom prst="homePlat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4320" tIns="94320" rIns="68760" bIns="94320" anchor="ctr"/>
          <a:lstStyle/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lang="ru-RU" spc="-1" dirty="0" smtClean="0">
                <a:solidFill>
                  <a:srgbClr val="FFFFFF"/>
                </a:solidFill>
                <a:latin typeface="Times New Roman"/>
                <a:ea typeface="DejaVu Sans"/>
              </a:rPr>
              <a:t>Учащиеся из многодетный семей </a:t>
            </a:r>
          </a:p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lang="ru-RU" spc="-1" dirty="0" smtClean="0">
                <a:solidFill>
                  <a:srgbClr val="FFFFFF"/>
                </a:solidFill>
                <a:latin typeface="Times New Roman"/>
                <a:ea typeface="DejaVu Sans"/>
              </a:rPr>
              <a:t>2073 чел.</a:t>
            </a:r>
            <a:endParaRPr lang="ru-RU" sz="1800" b="0" strike="noStrike" spc="-1" dirty="0">
              <a:latin typeface="Arial"/>
            </a:endParaRPr>
          </a:p>
        </p:txBody>
      </p:sp>
      <p:sp>
        <p:nvSpPr>
          <p:cNvPr id="44" name="CustomShape 25"/>
          <p:cNvSpPr/>
          <p:nvPr/>
        </p:nvSpPr>
        <p:spPr>
          <a:xfrm>
            <a:off x="0" y="3450035"/>
            <a:ext cx="3979709" cy="634049"/>
          </a:xfrm>
          <a:prstGeom prst="homePlat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4320" tIns="94320" rIns="68760" bIns="94320" anchor="ctr"/>
          <a:lstStyle/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lang="ru-RU" b="0" strike="noStrike" spc="-1" dirty="0" smtClean="0">
                <a:solidFill>
                  <a:schemeClr val="tx1"/>
                </a:solidFill>
                <a:latin typeface="Times New Roman"/>
                <a:ea typeface="DejaVu Sans"/>
              </a:rPr>
              <a:t>Учащиеся из малообеспеченных семей 1970 чел.</a:t>
            </a:r>
            <a:endParaRPr lang="ru-RU" b="0" strike="noStrike" spc="-1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7002640" y="3876376"/>
            <a:ext cx="1347401" cy="78581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руб.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CustomShape 25"/>
          <p:cNvSpPr/>
          <p:nvPr/>
        </p:nvSpPr>
        <p:spPr>
          <a:xfrm flipH="1">
            <a:off x="7904653" y="3089393"/>
            <a:ext cx="4163482" cy="566673"/>
          </a:xfrm>
          <a:prstGeom prst="homePlat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4320" tIns="94320" rIns="68760" bIns="94320" anchor="ctr"/>
          <a:lstStyle/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lang="ru-RU" sz="1900" b="0" strike="noStrike" spc="-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Учащиеся без категорий УСЗН</a:t>
            </a:r>
          </a:p>
          <a:p>
            <a:pPr algn="ctr">
              <a:lnSpc>
                <a:spcPct val="90000"/>
              </a:lnSpc>
              <a:spcAft>
                <a:spcPts val="629"/>
              </a:spcAft>
            </a:pPr>
            <a:r>
              <a:rPr lang="ru-RU" sz="1900" b="0" strike="noStrike" spc="-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27941 чел.</a:t>
            </a:r>
            <a:endParaRPr lang="ru-RU" sz="1900" b="0" strike="noStrike" spc="-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937558" y="3185342"/>
            <a:ext cx="2332228" cy="1283910"/>
          </a:xfrm>
          <a:prstGeom prst="diamond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Оплата из бюджета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CustomShape 22"/>
          <p:cNvSpPr/>
          <p:nvPr/>
        </p:nvSpPr>
        <p:spPr>
          <a:xfrm>
            <a:off x="2605726" y="2621928"/>
            <a:ext cx="6864698" cy="4829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000" b="0" strike="noStrike" spc="-1" dirty="0" smtClean="0">
                <a:latin typeface="Times New Roman"/>
                <a:ea typeface="DejaVu Sans"/>
              </a:rPr>
              <a:t>Средняя </a:t>
            </a:r>
            <a:r>
              <a:rPr lang="ru-RU" sz="2000" b="0" strike="noStrike" spc="-1" dirty="0">
                <a:latin typeface="Times New Roman"/>
                <a:ea typeface="DejaVu Sans"/>
              </a:rPr>
              <a:t>стоимость питания 1-го </a:t>
            </a:r>
            <a:r>
              <a:rPr lang="ru-RU" sz="2000" b="0" strike="noStrike" spc="-1" dirty="0" smtClean="0">
                <a:latin typeface="Times New Roman"/>
                <a:ea typeface="DejaVu Sans"/>
              </a:rPr>
              <a:t>учащегося </a:t>
            </a:r>
            <a:r>
              <a:rPr lang="ru-RU" sz="2000" b="0" strike="noStrike" spc="-1" dirty="0">
                <a:latin typeface="Times New Roman"/>
                <a:ea typeface="DejaVu Sans"/>
              </a:rPr>
              <a:t>в </a:t>
            </a:r>
            <a:r>
              <a:rPr lang="ru-RU" sz="2000" b="0" strike="noStrike" spc="-1" dirty="0" smtClean="0">
                <a:latin typeface="Times New Roman"/>
                <a:ea typeface="DejaVu Sans"/>
              </a:rPr>
              <a:t>день </a:t>
            </a:r>
            <a:r>
              <a:rPr lang="ru-RU" sz="2000" b="0" strike="noStrike" spc="-1" dirty="0" smtClean="0">
                <a:solidFill>
                  <a:srgbClr val="FF0000"/>
                </a:solidFill>
                <a:latin typeface="Times New Roman"/>
                <a:ea typeface="DejaVu Sans"/>
              </a:rPr>
              <a:t>53,5</a:t>
            </a:r>
            <a:r>
              <a:rPr lang="ru-RU" sz="2000" b="0" strike="noStrike" spc="-1" dirty="0" smtClean="0">
                <a:latin typeface="Times New Roman"/>
                <a:ea typeface="DejaVu Sans"/>
              </a:rPr>
              <a:t> руб.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18" y="4376944"/>
            <a:ext cx="3690642" cy="2481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3" name="Овал 52"/>
          <p:cNvSpPr/>
          <p:nvPr/>
        </p:nvSpPr>
        <p:spPr>
          <a:xfrm>
            <a:off x="7002639" y="3011811"/>
            <a:ext cx="1347401" cy="727871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руб.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3530499" y="3352271"/>
            <a:ext cx="1376348" cy="819854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53,5 руб.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644" y="4709739"/>
            <a:ext cx="3014943" cy="2009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779" y="4625470"/>
            <a:ext cx="3264640" cy="216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02"/>
          <a:stretch/>
        </p:blipFill>
        <p:spPr>
          <a:xfrm>
            <a:off x="7824192" y="1507056"/>
            <a:ext cx="4367808" cy="5350944"/>
          </a:xfrm>
          <a:prstGeom prst="rect">
            <a:avLst/>
          </a:prstGeom>
        </p:spPr>
      </p:pic>
      <p:pic>
        <p:nvPicPr>
          <p:cNvPr id="287" name="Picture 3"/>
          <p:cNvPicPr/>
          <p:nvPr/>
        </p:nvPicPr>
        <p:blipFill>
          <a:blip r:embed="rId3"/>
          <a:stretch/>
        </p:blipFill>
        <p:spPr>
          <a:xfrm>
            <a:off x="147240" y="108360"/>
            <a:ext cx="497160" cy="921240"/>
          </a:xfrm>
          <a:prstGeom prst="rect">
            <a:avLst/>
          </a:prstGeom>
          <a:ln>
            <a:noFill/>
          </a:ln>
        </p:spPr>
      </p:pic>
      <p:sp>
        <p:nvSpPr>
          <p:cNvPr id="288" name="CustomShape 1"/>
          <p:cNvSpPr/>
          <p:nvPr/>
        </p:nvSpPr>
        <p:spPr>
          <a:xfrm>
            <a:off x="852480" y="26298"/>
            <a:ext cx="104756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6515F"/>
                </a:solidFill>
                <a:latin typeface="Verdana"/>
                <a:ea typeface="Verdana"/>
              </a:rPr>
              <a:t>ШКОЛЬНОЕ МОЛОКО</a:t>
            </a:r>
            <a:endParaRPr lang="ru-RU" sz="2800" b="0" strike="noStrike" spc="-1" dirty="0">
              <a:latin typeface="Arial"/>
            </a:endParaRPr>
          </a:p>
        </p:txBody>
      </p:sp>
      <p:grpSp>
        <p:nvGrpSpPr>
          <p:cNvPr id="289" name="Group 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293" name="Group 6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294" name="Рисунок 26"/>
          <p:cNvPicPr/>
          <p:nvPr/>
        </p:nvPicPr>
        <p:blipFill>
          <a:blip r:embed="rId4"/>
          <a:stretch/>
        </p:blipFill>
        <p:spPr>
          <a:xfrm>
            <a:off x="5847" y="1041461"/>
            <a:ext cx="4013032" cy="27968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238298106"/>
              </p:ext>
            </p:extLst>
          </p:nvPr>
        </p:nvGraphicFramePr>
        <p:xfrm>
          <a:off x="-9872" y="2132856"/>
          <a:ext cx="5987988" cy="6084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120539" y="4509120"/>
            <a:ext cx="37373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" dirty="0" smtClean="0">
                <a:latin typeface="Times New Roman"/>
                <a:ea typeface="DejaVu Sans"/>
              </a:rPr>
              <a:t>Учащиеся начального блока получают дополнительное молочное питание 2 раза в неделю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95600" y="568981"/>
            <a:ext cx="6984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" dirty="0">
                <a:solidFill>
                  <a:srgbClr val="000000"/>
                </a:solidFill>
                <a:latin typeface="Times New Roman"/>
                <a:ea typeface="DejaVu Sans"/>
              </a:rPr>
              <a:t>Ежедневное обеспечение детей в образовательных учреждениях молоком в качестве дополнительного питания позволяет обеспечить укрепление здоровья школьников и формирование крепкого иммунитета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440" y="1686984"/>
            <a:ext cx="3910384" cy="2608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CustomShape 1"/>
          <p:cNvSpPr/>
          <p:nvPr/>
        </p:nvSpPr>
        <p:spPr>
          <a:xfrm>
            <a:off x="911520" y="67320"/>
            <a:ext cx="10625400" cy="82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6515F"/>
                </a:solidFill>
                <a:latin typeface="Verdana"/>
                <a:ea typeface="Verdana"/>
              </a:rPr>
              <a:t>ИТОГОВАЯ АТТЕСТАЦИЯ (ЕГЭ)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311" name="Picture 2"/>
          <p:cNvPicPr/>
          <p:nvPr/>
        </p:nvPicPr>
        <p:blipFill>
          <a:blip r:embed="rId2">
            <a:lum contrast="20000"/>
          </a:blip>
          <a:stretch/>
        </p:blipFill>
        <p:spPr>
          <a:xfrm rot="2218800">
            <a:off x="501600" y="819541"/>
            <a:ext cx="1491480" cy="2166480"/>
          </a:xfrm>
          <a:prstGeom prst="rect">
            <a:avLst/>
          </a:prstGeom>
          <a:ln w="9360">
            <a:noFill/>
          </a:ln>
        </p:spPr>
      </p:pic>
      <p:sp>
        <p:nvSpPr>
          <p:cNvPr id="312" name="CustomShape 2"/>
          <p:cNvSpPr/>
          <p:nvPr/>
        </p:nvSpPr>
        <p:spPr>
          <a:xfrm>
            <a:off x="2862180" y="676440"/>
            <a:ext cx="8567280" cy="45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C00000"/>
                </a:solidFill>
                <a:latin typeface="Times New Roman"/>
                <a:ea typeface="Calibri"/>
              </a:rPr>
              <a:t>МЕДАЛЕЙ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/>
                <a:ea typeface="Calibri"/>
              </a:rPr>
              <a:t> «За особые успехи в обучении» 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313" name="CustomShape 3"/>
          <p:cNvSpPr/>
          <p:nvPr/>
        </p:nvSpPr>
        <p:spPr>
          <a:xfrm>
            <a:off x="1559496" y="340020"/>
            <a:ext cx="1438200" cy="1095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6600" b="1" strike="noStrike" spc="-1" dirty="0">
                <a:solidFill>
                  <a:srgbClr val="C00000"/>
                </a:solidFill>
                <a:latin typeface="Times New Roman"/>
                <a:ea typeface="Calibri"/>
              </a:rPr>
              <a:t>188</a:t>
            </a:r>
            <a:endParaRPr lang="ru-RU" sz="6600" b="0" strike="noStrike" spc="-1" dirty="0">
              <a:latin typeface="Arial"/>
            </a:endParaRPr>
          </a:p>
        </p:txBody>
      </p:sp>
      <p:sp>
        <p:nvSpPr>
          <p:cNvPr id="316" name="CustomShape 6"/>
          <p:cNvSpPr/>
          <p:nvPr/>
        </p:nvSpPr>
        <p:spPr>
          <a:xfrm>
            <a:off x="2862180" y="1164240"/>
            <a:ext cx="6973920" cy="542520"/>
          </a:xfrm>
          <a:prstGeom prst="rect">
            <a:avLst/>
          </a:prstGeom>
          <a:ln>
            <a:solidFill>
              <a:srgbClr val="7D5FA0"/>
            </a:solidFill>
            <a:round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3600" b="1" strike="noStrike" spc="-1" dirty="0">
                <a:solidFill>
                  <a:srgbClr val="FFFFFF"/>
                </a:solidFill>
                <a:latin typeface="Times New Roman"/>
                <a:ea typeface="DejaVu Sans"/>
              </a:rPr>
              <a:t>ВЫПУСКНИКОВ  -   4 319</a:t>
            </a:r>
            <a:endParaRPr lang="ru-RU" sz="3600" b="0" strike="noStrike" spc="-1" dirty="0">
              <a:latin typeface="Arial"/>
            </a:endParaRPr>
          </a:p>
        </p:txBody>
      </p:sp>
      <p:sp>
        <p:nvSpPr>
          <p:cNvPr id="317" name="CustomShape 7"/>
          <p:cNvSpPr/>
          <p:nvPr/>
        </p:nvSpPr>
        <p:spPr>
          <a:xfrm>
            <a:off x="1808562" y="2164680"/>
            <a:ext cx="4896000" cy="1461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1" strike="noStrike" cap="small" spc="-1" dirty="0">
                <a:solidFill>
                  <a:srgbClr val="FF0000"/>
                </a:solidFill>
                <a:latin typeface="Times New Roman"/>
                <a:ea typeface="DejaVu Sans"/>
              </a:rPr>
              <a:t>13 выпускников </a:t>
            </a:r>
            <a:r>
              <a:rPr lang="ru-RU" sz="1800" b="0" strike="noStrike" cap="small" spc="-1" dirty="0">
                <a:solidFill>
                  <a:srgbClr val="000000"/>
                </a:solidFill>
                <a:latin typeface="Times New Roman"/>
                <a:ea typeface="DejaVu Sans"/>
              </a:rPr>
              <a:t>МТЛ, СОШ № 28, 40, 33, гимназии № 1, 5, 6,  получили по результатам </a:t>
            </a:r>
            <a:r>
              <a:rPr lang="ru-RU" sz="1800" b="0" strike="noStrike" cap="small" spc="-1" dirty="0">
                <a:solidFill>
                  <a:srgbClr val="FF0000"/>
                </a:solidFill>
                <a:latin typeface="Times New Roman"/>
                <a:ea typeface="DejaVu Sans"/>
              </a:rPr>
              <a:t>ЕГЭ</a:t>
            </a:r>
            <a:r>
              <a:rPr lang="ru-RU" sz="1800" b="0" strike="noStrike" cap="small" spc="-1" dirty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1800" b="1" strike="noStrike" cap="small" spc="-1" dirty="0">
                <a:solidFill>
                  <a:srgbClr val="000000"/>
                </a:solidFill>
                <a:latin typeface="Times New Roman"/>
                <a:ea typeface="DejaVu Sans"/>
              </a:rPr>
              <a:t>высший балл (100) </a:t>
            </a:r>
            <a:r>
              <a:rPr lang="ru-RU" sz="1800" b="0" strike="noStrike" cap="small" spc="-1" dirty="0">
                <a:solidFill>
                  <a:srgbClr val="000000"/>
                </a:solidFill>
                <a:latin typeface="Times New Roman"/>
                <a:ea typeface="DejaVu Sans"/>
              </a:rPr>
              <a:t>по предметам русский язык, литература, химии, биологии.      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319" name="Рисунок 13"/>
          <p:cNvPicPr/>
          <p:nvPr/>
        </p:nvPicPr>
        <p:blipFill>
          <a:blip r:embed="rId3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pic>
        <p:nvPicPr>
          <p:cNvPr id="3074" name="Picture 2" descr="F:\Фото\23.05.15\IMG_65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99" y="3068960"/>
            <a:ext cx="5311689" cy="3540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08" y="1916833"/>
            <a:ext cx="2918849" cy="11406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3944" y="3738242"/>
            <a:ext cx="2555364" cy="2679621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5976,5 тыс. рублей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91744" y="3626280"/>
            <a:ext cx="2621774" cy="277918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4541,2 тыс.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952464" y="0"/>
            <a:ext cx="10708200" cy="88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 smtClean="0">
                <a:solidFill>
                  <a:srgbClr val="464646"/>
                </a:solidFill>
                <a:latin typeface="Verdana"/>
                <a:ea typeface="Verdana"/>
              </a:rPr>
              <a:t>ФИНАНСОВАЯ СТРУКТУРА ДОПОЛНИТЕЛЬНОГО ОБРАЗОВАНИЯ ЗА </a:t>
            </a:r>
            <a:r>
              <a:rPr lang="ru-RU" sz="2400" b="1" strike="noStrike" spc="-1" dirty="0">
                <a:solidFill>
                  <a:srgbClr val="464646"/>
                </a:solidFill>
                <a:latin typeface="Verdana"/>
                <a:ea typeface="Verdana"/>
              </a:rPr>
              <a:t>2018 ГОД</a:t>
            </a:r>
            <a:endParaRPr lang="ru-RU" sz="2400" b="0" strike="noStrike" spc="-1" dirty="0">
              <a:latin typeface="Arial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73666650"/>
              </p:ext>
            </p:extLst>
          </p:nvPr>
        </p:nvGraphicFramePr>
        <p:xfrm>
          <a:off x="973263" y="1364170"/>
          <a:ext cx="9644130" cy="513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stomShape 4"/>
          <p:cNvSpPr/>
          <p:nvPr/>
        </p:nvSpPr>
        <p:spPr>
          <a:xfrm>
            <a:off x="5149831" y="5976489"/>
            <a:ext cx="1452442" cy="5000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spc="-1" dirty="0" smtClean="0">
                <a:latin typeface="Times New Roman" pitchFamily="18" charset="0"/>
                <a:cs typeface="Times New Roman" pitchFamily="18" charset="0"/>
              </a:rPr>
              <a:t>193663</a:t>
            </a:r>
            <a:r>
              <a:rPr lang="ru-RU" sz="2000" spc="-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strike="noStrike" spc="-1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000" b="0" strike="noStrike" spc="-1" dirty="0">
                <a:latin typeface="Times New Roman" pitchFamily="18" charset="0"/>
                <a:cs typeface="Times New Roman" pitchFamily="18" charset="0"/>
              </a:rPr>
              <a:t>. рублей</a:t>
            </a:r>
          </a:p>
        </p:txBody>
      </p:sp>
      <p:sp>
        <p:nvSpPr>
          <p:cNvPr id="9" name="CustomShape 4"/>
          <p:cNvSpPr/>
          <p:nvPr/>
        </p:nvSpPr>
        <p:spPr>
          <a:xfrm>
            <a:off x="2625223" y="4031953"/>
            <a:ext cx="1095252" cy="3571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latin typeface="Times New Roman" pitchFamily="18" charset="0"/>
                <a:cs typeface="Times New Roman" pitchFamily="18" charset="0"/>
              </a:rPr>
              <a:t>6093</a:t>
            </a:r>
            <a:endParaRPr lang="ru-RU" sz="16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10" name="CustomShape 4"/>
          <p:cNvSpPr/>
          <p:nvPr/>
        </p:nvSpPr>
        <p:spPr>
          <a:xfrm rot="20856738">
            <a:off x="4578328" y="1342351"/>
            <a:ext cx="1143008" cy="428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latin typeface="Times New Roman" pitchFamily="18" charset="0"/>
                <a:cs typeface="Times New Roman" pitchFamily="18" charset="0"/>
              </a:rPr>
              <a:t>25450</a:t>
            </a:r>
            <a:r>
              <a:rPr lang="en-US" sz="1600" b="0" strike="noStrike" spc="-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600" b="0" strike="noStrike" spc="-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b="0" strike="noStrike" spc="-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1400" b="0" strike="noStrike" spc="-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ustomShape 4"/>
          <p:cNvSpPr/>
          <p:nvPr/>
        </p:nvSpPr>
        <p:spPr>
          <a:xfrm>
            <a:off x="2634022" y="2564610"/>
            <a:ext cx="1238128" cy="4286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 smtClean="0">
                <a:latin typeface="Times New Roman" pitchFamily="18" charset="0"/>
                <a:cs typeface="Times New Roman" pitchFamily="18" charset="0"/>
              </a:rPr>
              <a:t>49514</a:t>
            </a:r>
            <a:endParaRPr lang="ru-RU" sz="16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3"/>
          <p:cNvPicPr/>
          <p:nvPr/>
        </p:nvPicPr>
        <p:blipFill>
          <a:blip r:embed="rId4"/>
          <a:stretch/>
        </p:blipFill>
        <p:spPr>
          <a:xfrm>
            <a:off x="186120" y="72000"/>
            <a:ext cx="515520" cy="949680"/>
          </a:xfrm>
          <a:prstGeom prst="rect">
            <a:avLst/>
          </a:prstGeom>
          <a:ln>
            <a:noFill/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32" y="4031953"/>
            <a:ext cx="3744416" cy="2618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8"/>
          <p:cNvPicPr/>
          <p:nvPr/>
        </p:nvPicPr>
        <p:blipFill>
          <a:blip r:embed="rId6"/>
          <a:stretch/>
        </p:blipFill>
        <p:spPr>
          <a:xfrm>
            <a:off x="3015536" y="5373982"/>
            <a:ext cx="957602" cy="1205013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149831" y="2447551"/>
            <a:ext cx="598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9%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97380" y="4057054"/>
            <a:ext cx="571192" cy="348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4%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8924" y="2934045"/>
            <a:ext cx="834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18%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06564" y="3620366"/>
            <a:ext cx="995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71%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39911795"/>
              </p:ext>
            </p:extLst>
          </p:nvPr>
        </p:nvGraphicFramePr>
        <p:xfrm>
          <a:off x="8184232" y="1021679"/>
          <a:ext cx="3600400" cy="30102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0813620" y="881640"/>
            <a:ext cx="2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99080" y="1053609"/>
            <a:ext cx="477821" cy="1003261"/>
          </a:xfrm>
          <a:prstGeom prst="rect">
            <a:avLst/>
          </a:prstGeom>
        </p:spPr>
      </p:pic>
      <p:sp>
        <p:nvSpPr>
          <p:cNvPr id="24" name="TextBox 16"/>
          <p:cNvSpPr txBox="1"/>
          <p:nvPr/>
        </p:nvSpPr>
        <p:spPr>
          <a:xfrm rot="20492246">
            <a:off x="9011290" y="1005496"/>
            <a:ext cx="1535400" cy="351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рост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+24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0" y="1343391"/>
            <a:ext cx="2663938" cy="4512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1"/>
          <p:cNvSpPr txBox="1"/>
          <p:nvPr/>
        </p:nvSpPr>
        <p:spPr>
          <a:xfrm rot="20580004">
            <a:off x="3652305" y="4030519"/>
            <a:ext cx="2007701" cy="36005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1889" y="743732"/>
            <a:ext cx="2502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274,7 млн. рублей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3575720" y="1132272"/>
            <a:ext cx="1656184" cy="338554"/>
          </a:xfrm>
          <a:prstGeom prst="borderCallout2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173157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ustomShape 1"/>
          <p:cNvSpPr/>
          <p:nvPr/>
        </p:nvSpPr>
        <p:spPr>
          <a:xfrm>
            <a:off x="952464" y="0"/>
            <a:ext cx="10708200" cy="88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ru-RU" sz="2400" b="0" strike="noStrike" spc="-1" dirty="0">
              <a:latin typeface="Arial"/>
            </a:endParaRPr>
          </a:p>
        </p:txBody>
      </p:sp>
      <p:sp>
        <p:nvSpPr>
          <p:cNvPr id="8" name="CustomShape 4"/>
          <p:cNvSpPr/>
          <p:nvPr/>
        </p:nvSpPr>
        <p:spPr>
          <a:xfrm>
            <a:off x="5073390" y="4475127"/>
            <a:ext cx="1452442" cy="5000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spc="-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193663</a:t>
            </a:r>
            <a:endParaRPr lang="ru-RU" sz="2000" b="0" strike="noStrike" spc="-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17" name="Picture 3"/>
          <p:cNvPicPr/>
          <p:nvPr/>
        </p:nvPicPr>
        <p:blipFill>
          <a:blip r:embed="rId3"/>
          <a:stretch/>
        </p:blipFill>
        <p:spPr>
          <a:xfrm>
            <a:off x="66477" y="-9264"/>
            <a:ext cx="515520" cy="949680"/>
          </a:xfrm>
          <a:prstGeom prst="rect">
            <a:avLst/>
          </a:prstGeom>
          <a:ln>
            <a:noFill/>
          </a:ln>
        </p:spPr>
      </p:pic>
      <p:sp>
        <p:nvSpPr>
          <p:cNvPr id="23" name="CustomShape 12"/>
          <p:cNvSpPr/>
          <p:nvPr/>
        </p:nvSpPr>
        <p:spPr>
          <a:xfrm>
            <a:off x="650170" y="54966"/>
            <a:ext cx="11545200" cy="75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200" b="1" spc="-1" dirty="0" smtClean="0">
                <a:solidFill>
                  <a:srgbClr val="16515F"/>
                </a:solidFill>
                <a:latin typeface="Verdana"/>
                <a:ea typeface="Verdana"/>
              </a:rPr>
              <a:t>ПЛАТНЫЕ УСЛУГИ В ОБРАЗОВАТЕЛЬНЫХ ОРГАНИЗАЦИЯХ ОТРАСЛИ «ОБРАЗОВАНИЕ»</a:t>
            </a:r>
            <a:endParaRPr lang="ru-RU" sz="2200" spc="-1" dirty="0">
              <a:latin typeface="Arial"/>
            </a:endParaRP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2943458052"/>
              </p:ext>
            </p:extLst>
          </p:nvPr>
        </p:nvGraphicFramePr>
        <p:xfrm>
          <a:off x="5375920" y="795814"/>
          <a:ext cx="6984992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extBox 1"/>
          <p:cNvSpPr txBox="1"/>
          <p:nvPr/>
        </p:nvSpPr>
        <p:spPr>
          <a:xfrm>
            <a:off x="10453718" y="714356"/>
            <a:ext cx="1500198" cy="42862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тыс.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3575720" y="1978522"/>
            <a:ext cx="1656184" cy="338554"/>
          </a:xfrm>
          <a:prstGeom prst="borderCallout2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160768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595670" y="2857496"/>
            <a:ext cx="1656184" cy="338554"/>
          </a:xfrm>
          <a:prstGeom prst="borderCallout2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135431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023992" y="4933591"/>
            <a:ext cx="5738810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Ежегодно происходит и рост доходов учреждений от оказания платных услуг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61161" y="1213428"/>
            <a:ext cx="3357586" cy="192882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489789" y="1353343"/>
            <a:ext cx="250033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Новороссийск занимает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1 место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 Краснодарском крае по доле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внебюджета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в заработной плате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Picture 2"/>
          <p:cNvPicPr/>
          <p:nvPr/>
        </p:nvPicPr>
        <p:blipFill>
          <a:blip r:embed="rId5"/>
          <a:stretch/>
        </p:blipFill>
        <p:spPr>
          <a:xfrm>
            <a:off x="7248128" y="5675382"/>
            <a:ext cx="3456384" cy="1173025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0" y="3474042"/>
            <a:ext cx="4570951" cy="3428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601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2"/>
          <p:cNvSpPr/>
          <p:nvPr/>
        </p:nvSpPr>
        <p:spPr>
          <a:xfrm>
            <a:off x="645840" y="108360"/>
            <a:ext cx="11545200" cy="75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СРЕДНЯЯ ЗАРАБОТНАЯ ПЛАТА </a:t>
            </a:r>
            <a:r>
              <a:rPr lang="ru-RU" sz="2200" b="1" spc="-1" dirty="0" smtClean="0">
                <a:solidFill>
                  <a:srgbClr val="16515F"/>
                </a:solidFill>
                <a:latin typeface="Verdana"/>
                <a:ea typeface="Verdana"/>
              </a:rPr>
              <a:t>ПЕДАГОГОВ</a:t>
            </a:r>
            <a:r>
              <a:rPr lang="ru-RU" sz="22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 УЧРЕЖДЕНИЙ ОТРАСЛИ «ОБРАЗОВАНИЕ»</a:t>
            </a:r>
            <a:endParaRPr lang="ru-RU" sz="2200" b="0" strike="noStrike" spc="-1" dirty="0">
              <a:latin typeface="Arial"/>
            </a:endParaRPr>
          </a:p>
        </p:txBody>
      </p:sp>
      <p:pic>
        <p:nvPicPr>
          <p:cNvPr id="3" name="Picture 3"/>
          <p:cNvPicPr/>
          <p:nvPr/>
        </p:nvPicPr>
        <p:blipFill>
          <a:blip r:embed="rId2"/>
          <a:stretch/>
        </p:blipFill>
        <p:spPr>
          <a:xfrm>
            <a:off x="147240" y="108360"/>
            <a:ext cx="497160" cy="921240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0992544" y="868320"/>
            <a:ext cx="1357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руб.</a:t>
            </a:r>
          </a:p>
          <a:p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 rot="10800000" flipV="1">
            <a:off x="7608168" y="5517232"/>
            <a:ext cx="4461264" cy="919401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Указ Президента РФ от 7 мая 2012 года № 597 «О мероприятиях по реализации государственной социальной политики»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8"/>
          <p:cNvPicPr/>
          <p:nvPr/>
        </p:nvPicPr>
        <p:blipFill>
          <a:blip r:embed="rId3"/>
          <a:stretch/>
        </p:blipFill>
        <p:spPr>
          <a:xfrm>
            <a:off x="5422336" y="4799091"/>
            <a:ext cx="1992208" cy="2082720"/>
          </a:xfrm>
          <a:prstGeom prst="rect">
            <a:avLst/>
          </a:prstGeom>
          <a:ln>
            <a:noFill/>
          </a:ln>
        </p:spPr>
      </p:pic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04353046"/>
              </p:ext>
            </p:extLst>
          </p:nvPr>
        </p:nvGraphicFramePr>
        <p:xfrm>
          <a:off x="11190" y="4022738"/>
          <a:ext cx="5381620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44400" y="3861048"/>
            <a:ext cx="4524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Средняя заработная плата 2018 год, тыс. руб.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1029600"/>
            <a:ext cx="4629065" cy="2603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642377991"/>
              </p:ext>
            </p:extLst>
          </p:nvPr>
        </p:nvGraphicFramePr>
        <p:xfrm>
          <a:off x="4930452" y="1009047"/>
          <a:ext cx="7177016" cy="407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948" y="2597675"/>
            <a:ext cx="2988866" cy="3985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1" name="CustomShape 1"/>
          <p:cNvSpPr/>
          <p:nvPr/>
        </p:nvSpPr>
        <p:spPr>
          <a:xfrm>
            <a:off x="866347" y="-13388"/>
            <a:ext cx="104756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B587C"/>
                </a:solidFill>
                <a:latin typeface="Verdana"/>
                <a:ea typeface="Verdana"/>
              </a:rPr>
              <a:t>ОРГАНИЗАЦИЯ ЛЕТНЕГО ОТДЫХА, ОЗДОРОВЛЕНИЯ, ЗАНЯТОСТИ ДЕТЕЙ И ПОДРОСТКОВ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322" name="Рисунок 13"/>
          <p:cNvPicPr/>
          <p:nvPr/>
        </p:nvPicPr>
        <p:blipFill>
          <a:blip r:embed="rId3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grpSp>
        <p:nvGrpSpPr>
          <p:cNvPr id="323" name="Group 2"/>
          <p:cNvGrpSpPr/>
          <p:nvPr/>
        </p:nvGrpSpPr>
        <p:grpSpPr>
          <a:xfrm>
            <a:off x="261854" y="1021783"/>
            <a:ext cx="7048591" cy="1764275"/>
            <a:chOff x="591529" y="1285860"/>
            <a:chExt cx="6363083" cy="1500198"/>
          </a:xfrm>
        </p:grpSpPr>
        <p:sp>
          <p:nvSpPr>
            <p:cNvPr id="324" name="CustomShape 3"/>
            <p:cNvSpPr/>
            <p:nvPr/>
          </p:nvSpPr>
          <p:spPr>
            <a:xfrm rot="5400000">
              <a:off x="213738" y="1663651"/>
              <a:ext cx="1500198" cy="744616"/>
            </a:xfrm>
            <a:prstGeom prst="chevron">
              <a:avLst>
                <a:gd name="adj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-5400000" lIns="10080" tIns="10080" rIns="10080" bIns="1008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ru-RU" sz="1400" b="1" strike="noStrike" spc="296" dirty="0">
                  <a:solidFill>
                    <a:srgbClr val="111E31"/>
                  </a:solidFill>
                  <a:latin typeface="Times New Roman"/>
                  <a:ea typeface="DejaVu Sans"/>
                </a:rPr>
                <a:t>ЦЕЛЬ</a:t>
              </a:r>
              <a:endParaRPr lang="ru-RU" sz="1400" b="0" strike="noStrike" spc="-1" dirty="0">
                <a:latin typeface="Arial"/>
              </a:endParaRPr>
            </a:p>
          </p:txBody>
        </p:sp>
        <p:sp>
          <p:nvSpPr>
            <p:cNvPr id="325" name="CustomShape 4"/>
            <p:cNvSpPr/>
            <p:nvPr/>
          </p:nvSpPr>
          <p:spPr>
            <a:xfrm rot="5400000">
              <a:off x="3687972" y="-949582"/>
              <a:ext cx="959760" cy="557352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FFFFFF"/>
            </a:solidFill>
            <a:ln>
              <a:solidFill>
                <a:srgbClr val="FFD96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rot="-5400000" lIns="99720" tIns="9000" rIns="9000" bIns="9000" anchor="ctr"/>
            <a:lstStyle/>
            <a:p>
              <a:pPr marL="114480" lvl="1" indent="-113760">
                <a:lnSpc>
                  <a:spcPct val="90000"/>
                </a:lnSpc>
                <a:spcAft>
                  <a:spcPts val="210"/>
                </a:spcAft>
                <a:buClr>
                  <a:srgbClr val="000000"/>
                </a:buClr>
                <a:buFont typeface="Symbol"/>
                <a:buChar char=""/>
              </a:pPr>
              <a:endParaRPr lang="ru-RU" sz="1400" b="0" strike="noStrike" spc="-1" dirty="0">
                <a:latin typeface="Arial"/>
              </a:endParaRPr>
            </a:p>
          </p:txBody>
        </p:sp>
      </p:grpSp>
      <p:grpSp>
        <p:nvGrpSpPr>
          <p:cNvPr id="326" name="Group 5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331" name="Group 8"/>
          <p:cNvGrpSpPr/>
          <p:nvPr/>
        </p:nvGrpSpPr>
        <p:grpSpPr>
          <a:xfrm>
            <a:off x="5439935" y="2295013"/>
            <a:ext cx="3624120" cy="1132560"/>
            <a:chOff x="2855520" y="2662920"/>
            <a:chExt cx="3624120" cy="1132560"/>
          </a:xfrm>
        </p:grpSpPr>
        <p:sp>
          <p:nvSpPr>
            <p:cNvPr id="332" name="CustomShape 9"/>
            <p:cNvSpPr/>
            <p:nvPr/>
          </p:nvSpPr>
          <p:spPr>
            <a:xfrm>
              <a:off x="3460320" y="3040920"/>
              <a:ext cx="1131840" cy="754560"/>
            </a:xfrm>
            <a:prstGeom prst="rect">
              <a:avLst/>
            </a:prstGeom>
            <a:solidFill>
              <a:srgbClr val="BF3C48"/>
            </a:solidFill>
            <a:ln>
              <a:solidFill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3" name="CustomShape 10"/>
            <p:cNvSpPr/>
            <p:nvPr/>
          </p:nvSpPr>
          <p:spPr>
            <a:xfrm>
              <a:off x="2855520" y="2688120"/>
              <a:ext cx="754200" cy="754200"/>
            </a:xfrm>
            <a:prstGeom prst="ellipse">
              <a:avLst/>
            </a:prstGeom>
            <a:solidFill>
              <a:srgbClr val="BF3C48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ru-RU" sz="1600" b="0" strike="noStrike" spc="-1" dirty="0" smtClean="0">
                  <a:solidFill>
                    <a:srgbClr val="FFFFFF"/>
                  </a:solidFill>
                  <a:latin typeface="Times New Roman"/>
                  <a:ea typeface="DejaVu Sans"/>
                </a:rPr>
                <a:t>2017г</a:t>
              </a:r>
              <a:r>
                <a:rPr lang="ru-RU" sz="1600" b="0" strike="noStrike" spc="-1" dirty="0">
                  <a:solidFill>
                    <a:srgbClr val="FFFFFF"/>
                  </a:solidFill>
                  <a:latin typeface="Times New Roman"/>
                  <a:ea typeface="DejaVu Sans"/>
                </a:rPr>
                <a:t>.</a:t>
              </a:r>
              <a:endParaRPr lang="ru-RU" sz="1600" b="0" strike="noStrike" spc="-1" dirty="0">
                <a:latin typeface="Arial"/>
              </a:endParaRPr>
            </a:p>
          </p:txBody>
        </p:sp>
        <p:sp>
          <p:nvSpPr>
            <p:cNvPr id="334" name="CustomShape 11"/>
            <p:cNvSpPr/>
            <p:nvPr/>
          </p:nvSpPr>
          <p:spPr>
            <a:xfrm>
              <a:off x="5347800" y="3040920"/>
              <a:ext cx="1131840" cy="754560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90000"/>
              </a:schemeClr>
            </a:solidFill>
            <a:ln>
              <a:solidFill>
                <a:schemeClr val="accent3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5" name="CustomShape 12"/>
            <p:cNvSpPr/>
            <p:nvPr/>
          </p:nvSpPr>
          <p:spPr>
            <a:xfrm>
              <a:off x="4727880" y="2662920"/>
              <a:ext cx="754200" cy="7542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ru-RU" sz="1600" b="0" strike="noStrike" spc="-1" dirty="0" smtClean="0">
                  <a:solidFill>
                    <a:srgbClr val="000000"/>
                  </a:solidFill>
                  <a:latin typeface="Times New Roman"/>
                  <a:ea typeface="DejaVu Sans"/>
                </a:rPr>
                <a:t>2018г</a:t>
              </a:r>
              <a:r>
                <a:rPr lang="ru-RU" sz="1600" b="0" strike="noStrike" spc="-1" dirty="0">
                  <a:solidFill>
                    <a:srgbClr val="000000"/>
                  </a:solidFill>
                  <a:latin typeface="Times New Roman"/>
                  <a:ea typeface="DejaVu Sans"/>
                </a:rPr>
                <a:t>.</a:t>
              </a:r>
              <a:endParaRPr lang="ru-RU" sz="1600" b="0" strike="noStrike" spc="-1" dirty="0">
                <a:latin typeface="Arial"/>
              </a:endParaRPr>
            </a:p>
          </p:txBody>
        </p:sp>
      </p:grpSp>
      <p:grpSp>
        <p:nvGrpSpPr>
          <p:cNvPr id="336" name="Group 13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338" name="CustomShape 15"/>
          <p:cNvSpPr/>
          <p:nvPr/>
        </p:nvSpPr>
        <p:spPr>
          <a:xfrm>
            <a:off x="7969168" y="2697313"/>
            <a:ext cx="1175040" cy="63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1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21 335,80</a:t>
            </a:r>
            <a:endParaRPr lang="ru-RU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тыс. руб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.</a:t>
            </a:r>
            <a:endParaRPr lang="ru-RU" sz="1800" b="0" strike="noStrike" spc="-1" dirty="0">
              <a:latin typeface="Arial"/>
            </a:endParaRPr>
          </a:p>
        </p:txBody>
      </p:sp>
      <p:pic>
        <p:nvPicPr>
          <p:cNvPr id="339" name="Рисунок 11"/>
          <p:cNvPicPr/>
          <p:nvPr/>
        </p:nvPicPr>
        <p:blipFill>
          <a:blip r:embed="rId4"/>
          <a:stretch/>
        </p:blipFill>
        <p:spPr>
          <a:xfrm>
            <a:off x="5493980" y="3570100"/>
            <a:ext cx="3365189" cy="2060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2" name="Рисунок 15"/>
          <p:cNvPicPr/>
          <p:nvPr/>
        </p:nvPicPr>
        <p:blipFill>
          <a:blip r:embed="rId5" cstate="print"/>
          <a:stretch/>
        </p:blipFill>
        <p:spPr>
          <a:xfrm>
            <a:off x="8575914" y="834292"/>
            <a:ext cx="3296198" cy="1797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Прямоугольник 23"/>
          <p:cNvSpPr/>
          <p:nvPr/>
        </p:nvSpPr>
        <p:spPr>
          <a:xfrm>
            <a:off x="1262050" y="1126888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Социальная поддержка семьи и детей, создание условий трудовых навыков, развитие интеллектуальных, творческих способностей детей и подростков, профилактика безнадзорности правонарушений несовершеннолетних в летний период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CustomShape 15"/>
          <p:cNvSpPr/>
          <p:nvPr/>
        </p:nvSpPr>
        <p:spPr>
          <a:xfrm>
            <a:off x="6097835" y="2729893"/>
            <a:ext cx="1175040" cy="638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1" strike="noStrike" spc="-1" dirty="0" smtClean="0">
                <a:solidFill>
                  <a:schemeClr val="bg1"/>
                </a:solidFill>
                <a:latin typeface="Times New Roman"/>
                <a:ea typeface="DejaVu Sans"/>
              </a:rPr>
              <a:t>21 335,80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chemeClr val="bg1"/>
                </a:solidFill>
                <a:latin typeface="Times New Roman"/>
                <a:ea typeface="DejaVu Sans"/>
              </a:rPr>
              <a:t>тыс. руб</a:t>
            </a:r>
            <a:r>
              <a:rPr lang="ru-RU" sz="1800" b="0" strike="noStrike" spc="-1" dirty="0">
                <a:solidFill>
                  <a:schemeClr val="bg1"/>
                </a:solidFill>
                <a:latin typeface="Times New Roman"/>
                <a:ea typeface="DejaVu Sans"/>
              </a:rPr>
              <a:t>.</a:t>
            </a:r>
            <a:endParaRPr lang="ru-RU" sz="1800" b="0" strike="noStrike" spc="-1" dirty="0">
              <a:solidFill>
                <a:schemeClr val="bg1"/>
              </a:solidFill>
              <a:latin typeface="Arial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760472857"/>
              </p:ext>
            </p:extLst>
          </p:nvPr>
        </p:nvGraphicFramePr>
        <p:xfrm>
          <a:off x="-2459675" y="2842938"/>
          <a:ext cx="10897420" cy="3960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7407" y="2484122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мероприятий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398537">
            <a:off x="4256071" y="5800229"/>
            <a:ext cx="5303598" cy="1101923"/>
          </a:xfrm>
          <a:prstGeom prst="ribbon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Новороссийск занимает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место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крае по палаточным лагерям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2"/>
          <p:cNvSpPr/>
          <p:nvPr/>
        </p:nvSpPr>
        <p:spPr>
          <a:xfrm>
            <a:off x="738150" y="108360"/>
            <a:ext cx="11144328" cy="5345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3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НАКАЗЫ ИЗБИРАТЕЛЕЙ ДЕПУТАТАМ ГОРОДСКОЙ ДУМЫ И ЗСК</a:t>
            </a:r>
            <a:endParaRPr lang="ru-RU" sz="2300" b="0" strike="noStrike" spc="-1" dirty="0">
              <a:latin typeface="Arial"/>
            </a:endParaRPr>
          </a:p>
        </p:txBody>
      </p:sp>
      <p:pic>
        <p:nvPicPr>
          <p:cNvPr id="3" name="Рисунок 13"/>
          <p:cNvPicPr/>
          <p:nvPr/>
        </p:nvPicPr>
        <p:blipFill>
          <a:blip r:embed="rId2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7570" y="3429000"/>
            <a:ext cx="4829695" cy="3218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36" y="500042"/>
            <a:ext cx="3795363" cy="2846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3" descr="C:\Users\fff\Desktop\VI созыв\Конкурс проектов бюджета 2019\IMG_55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778" y="642919"/>
            <a:ext cx="5929354" cy="33783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38150" y="4214818"/>
            <a:ext cx="6215106" cy="2485787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решения социально-значимых вопросов в отрасли «Образование», депутатами ГД и ЗСК были выделены и исполнены средства в размере 205,48 млн. руб. Они были направлены на решение вопросов безопасности, укрепление материально-технического обеспечения, а также на ремонт кровли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Рисунок 13"/>
          <p:cNvPicPr/>
          <p:nvPr/>
        </p:nvPicPr>
        <p:blipFill>
          <a:blip r:embed="rId2"/>
          <a:stretch/>
        </p:blipFill>
        <p:spPr>
          <a:xfrm>
            <a:off x="-7230" y="-2651"/>
            <a:ext cx="456120" cy="837000"/>
          </a:xfrm>
          <a:prstGeom prst="rect">
            <a:avLst/>
          </a:prstGeom>
          <a:ln>
            <a:noFill/>
          </a:ln>
        </p:spPr>
      </p:pic>
      <p:grpSp>
        <p:nvGrpSpPr>
          <p:cNvPr id="344" name="Group 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345" name="Group 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346" name="CustomShape 3"/>
          <p:cNvSpPr/>
          <p:nvPr/>
        </p:nvSpPr>
        <p:spPr>
          <a:xfrm>
            <a:off x="3725280" y="2442600"/>
            <a:ext cx="61884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latin typeface="Lucida Sans Unicode"/>
                <a:ea typeface="DejaVu Sans"/>
              </a:rPr>
              <a:t>9+5=</a:t>
            </a:r>
            <a:endParaRPr lang="ru-RU" sz="900" b="0" strike="noStrike" spc="-1">
              <a:latin typeface="Arial"/>
            </a:endParaRPr>
          </a:p>
        </p:txBody>
      </p:sp>
      <p:grpSp>
        <p:nvGrpSpPr>
          <p:cNvPr id="347" name="Group 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353" name="Group 7"/>
          <p:cNvGrpSpPr/>
          <p:nvPr/>
        </p:nvGrpSpPr>
        <p:grpSpPr>
          <a:xfrm>
            <a:off x="8888304" y="512187"/>
            <a:ext cx="2547828" cy="1616646"/>
            <a:chOff x="392040" y="2190600"/>
            <a:chExt cx="2547828" cy="1616646"/>
          </a:xfrm>
        </p:grpSpPr>
        <p:sp>
          <p:nvSpPr>
            <p:cNvPr id="354" name="CustomShape 8"/>
            <p:cNvSpPr/>
            <p:nvPr/>
          </p:nvSpPr>
          <p:spPr>
            <a:xfrm>
              <a:off x="1090080" y="2537640"/>
              <a:ext cx="1849788" cy="1269606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265320" tIns="113760" rIns="113760" bIns="11376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ru-RU" b="1" strike="noStrike" spc="-1" dirty="0" smtClean="0">
                  <a:solidFill>
                    <a:srgbClr val="C00000"/>
                  </a:solidFill>
                  <a:latin typeface="Times New Roman"/>
                  <a:ea typeface="DejaVu Sans"/>
                </a:rPr>
                <a:t>78,9 млн. руб.</a:t>
              </a:r>
            </a:p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ru-RU" sz="1600" b="0" strike="noStrike" spc="-1" dirty="0" smtClean="0">
                  <a:solidFill>
                    <a:srgbClr val="000000"/>
                  </a:solidFill>
                  <a:latin typeface="Times New Roman"/>
                  <a:ea typeface="DejaVu Sans"/>
                </a:rPr>
                <a:t>100 </a:t>
              </a:r>
              <a:r>
                <a:rPr lang="ru-RU" sz="1600" b="0" strike="noStrike" spc="-1" dirty="0">
                  <a:solidFill>
                    <a:srgbClr val="000000"/>
                  </a:solidFill>
                  <a:latin typeface="Times New Roman"/>
                  <a:ea typeface="DejaVu Sans"/>
                </a:rPr>
                <a:t>% оплата из городского бюджета </a:t>
              </a:r>
              <a:endParaRPr lang="ru-RU" sz="1600" b="0" strike="noStrike" spc="-1" dirty="0">
                <a:latin typeface="Arial"/>
              </a:endParaRPr>
            </a:p>
          </p:txBody>
        </p:sp>
        <p:sp>
          <p:nvSpPr>
            <p:cNvPr id="355" name="CustomShape 9"/>
            <p:cNvSpPr/>
            <p:nvPr/>
          </p:nvSpPr>
          <p:spPr>
            <a:xfrm>
              <a:off x="392040" y="2190600"/>
              <a:ext cx="865080" cy="865080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ru-RU" sz="1800" b="0" strike="noStrike" spc="-1" dirty="0">
                  <a:solidFill>
                    <a:schemeClr val="tx1"/>
                  </a:solidFill>
                  <a:latin typeface="Times New Roman"/>
                  <a:ea typeface="DejaVu Sans"/>
                </a:rPr>
                <a:t>2019г.</a:t>
              </a:r>
              <a:endParaRPr lang="ru-RU" sz="1800" b="0" strike="noStrike" spc="-1" dirty="0">
                <a:solidFill>
                  <a:schemeClr val="tx1"/>
                </a:solidFill>
                <a:latin typeface="Arial"/>
              </a:endParaRPr>
            </a:p>
          </p:txBody>
        </p:sp>
      </p:grpSp>
      <p:grpSp>
        <p:nvGrpSpPr>
          <p:cNvPr id="356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360" name="CustomShape 12"/>
          <p:cNvSpPr/>
          <p:nvPr/>
        </p:nvSpPr>
        <p:spPr>
          <a:xfrm>
            <a:off x="800040" y="-42566"/>
            <a:ext cx="104756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16515F"/>
                </a:solidFill>
                <a:latin typeface="Verdana"/>
                <a:ea typeface="Verdana"/>
              </a:rPr>
              <a:t>ОБЕСПЕЧЕНИЕ АНТИТЕРРОРИСТИЧЕСКОЙ И ПОЖАРНОЙ БЕЗОПАСНОСТИ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21" name="Блок-схема: альтернативный процесс 20"/>
          <p:cNvSpPr/>
          <p:nvPr/>
        </p:nvSpPr>
        <p:spPr>
          <a:xfrm>
            <a:off x="3143672" y="1021556"/>
            <a:ext cx="5643602" cy="1021556"/>
          </a:xfrm>
          <a:prstGeom prst="flowChartAlternateProces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pc="-1" dirty="0" smtClean="0">
                <a:solidFill>
                  <a:schemeClr val="tx1"/>
                </a:solidFill>
                <a:latin typeface="Times New Roman"/>
                <a:ea typeface="DejaVu Sans"/>
              </a:rPr>
              <a:t>В 2018 году все образовательные учреждения перешли на услуги профессиональной лицензированной охраны</a:t>
            </a:r>
            <a:endParaRPr lang="ru-RU" spc="-1" dirty="0">
              <a:solidFill>
                <a:schemeClr val="tx1"/>
              </a:solidFill>
              <a:latin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24034" y="2214554"/>
            <a:ext cx="8858312" cy="928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Путём передачи расходов по круглосуточной охране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аутсорсинг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специализированным охранным организациям произошло сокращение ставок ночных сторожей в детских садах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746051" y="3072083"/>
            <a:ext cx="4143404" cy="142821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Экономия заключенных контрактов составила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5,39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млн. рублей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Рисунок 38" descr="1549319961_rosgvardiya-f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24" y="4786322"/>
            <a:ext cx="2143140" cy="1720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6" name="Скругленная соединительная линия 35"/>
          <p:cNvCxnSpPr/>
          <p:nvPr/>
        </p:nvCxnSpPr>
        <p:spPr>
          <a:xfrm>
            <a:off x="6310314" y="3143248"/>
            <a:ext cx="1214446" cy="64294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 descr="TASS_2485496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63" y="3464719"/>
            <a:ext cx="5821063" cy="3272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 descr="terri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1462" y="4471460"/>
            <a:ext cx="1807931" cy="2350311"/>
          </a:xfrm>
          <a:prstGeom prst="rect">
            <a:avLst/>
          </a:prstGeom>
        </p:spPr>
      </p:pic>
      <p:grpSp>
        <p:nvGrpSpPr>
          <p:cNvPr id="22" name="Group 7"/>
          <p:cNvGrpSpPr/>
          <p:nvPr/>
        </p:nvGrpSpPr>
        <p:grpSpPr>
          <a:xfrm>
            <a:off x="361260" y="649481"/>
            <a:ext cx="2473238" cy="1616646"/>
            <a:chOff x="392040" y="2190600"/>
            <a:chExt cx="2473238" cy="1616646"/>
          </a:xfrm>
        </p:grpSpPr>
        <p:sp>
          <p:nvSpPr>
            <p:cNvPr id="25" name="CustomShape 8"/>
            <p:cNvSpPr/>
            <p:nvPr/>
          </p:nvSpPr>
          <p:spPr>
            <a:xfrm>
              <a:off x="1090080" y="2537639"/>
              <a:ext cx="1775198" cy="1269607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265320" tIns="113760" rIns="113760" bIns="113760" anchor="ctr"/>
            <a:lstStyle/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ru-RU" b="1" strike="noStrike" spc="-1" dirty="0" smtClean="0">
                  <a:solidFill>
                    <a:srgbClr val="C00000"/>
                  </a:solidFill>
                  <a:latin typeface="Times New Roman"/>
                  <a:ea typeface="DejaVu Sans"/>
                </a:rPr>
                <a:t>34,5 млн. руб.</a:t>
              </a:r>
            </a:p>
            <a:p>
              <a:pPr algn="ctr">
                <a:lnSpc>
                  <a:spcPct val="90000"/>
                </a:lnSpc>
                <a:spcAft>
                  <a:spcPts val="561"/>
                </a:spcAft>
              </a:pPr>
              <a:r>
                <a:rPr lang="ru-RU" sz="1600" spc="-1" dirty="0" smtClean="0">
                  <a:solidFill>
                    <a:srgbClr val="000000"/>
                  </a:solidFill>
                  <a:latin typeface="Times New Roman"/>
                </a:rPr>
                <a:t>44% оплата из городского бюджета</a:t>
              </a:r>
              <a:endParaRPr lang="ru-RU" sz="1600" b="0" strike="noStrike" spc="-1" dirty="0">
                <a:latin typeface="Arial"/>
              </a:endParaRPr>
            </a:p>
          </p:txBody>
        </p:sp>
        <p:sp>
          <p:nvSpPr>
            <p:cNvPr id="26" name="CustomShape 9"/>
            <p:cNvSpPr/>
            <p:nvPr/>
          </p:nvSpPr>
          <p:spPr>
            <a:xfrm>
              <a:off x="392040" y="2190600"/>
              <a:ext cx="865080" cy="865080"/>
            </a:xfrm>
            <a:prstGeom prst="ellipse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ru-RU" sz="1800" b="0" strike="noStrike" spc="-1" dirty="0" smtClean="0">
                  <a:solidFill>
                    <a:schemeClr val="tx1"/>
                  </a:solidFill>
                  <a:latin typeface="Times New Roman"/>
                  <a:ea typeface="DejaVu Sans"/>
                </a:rPr>
                <a:t>2018г</a:t>
              </a:r>
              <a:r>
                <a:rPr lang="ru-RU" sz="1800" b="0" strike="noStrike" spc="-1" dirty="0">
                  <a:solidFill>
                    <a:schemeClr val="tx1"/>
                  </a:solidFill>
                  <a:latin typeface="Times New Roman"/>
                  <a:ea typeface="DejaVu Sans"/>
                </a:rPr>
                <a:t>.</a:t>
              </a:r>
              <a:endParaRPr lang="ru-RU" sz="1800" b="0" strike="noStrike" spc="-1" dirty="0">
                <a:solidFill>
                  <a:schemeClr val="tx1"/>
                </a:solidFill>
                <a:latin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Рисунок 13"/>
          <p:cNvPicPr/>
          <p:nvPr/>
        </p:nvPicPr>
        <p:blipFill>
          <a:blip r:embed="rId2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11" name="CustomShape 12"/>
          <p:cNvSpPr/>
          <p:nvPr/>
        </p:nvSpPr>
        <p:spPr>
          <a:xfrm>
            <a:off x="881026" y="0"/>
            <a:ext cx="104756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НЕТВОРКИНГ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-1288"/>
          <a:stretch/>
        </p:blipFill>
        <p:spPr>
          <a:xfrm>
            <a:off x="3238480" y="2959616"/>
            <a:ext cx="5930867" cy="3898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4810116" y="1500174"/>
            <a:ext cx="2072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Мебель –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515296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81950" y="1785926"/>
            <a:ext cx="24288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Сплит системы –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1268626,75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91736" y="4714884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Оргтехника -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342008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0960" y="5214950"/>
            <a:ext cx="2500330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Игрушки –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252180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48168" y="1780843"/>
            <a:ext cx="2000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Муз. аппаратура –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69794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167834" y="3214686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Мед. оборудование –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36100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3836" y="3214686"/>
            <a:ext cx="2214578" cy="642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Мягкий инвентарь –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47917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67834" y="6000768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Кухонное оборудование –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132896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5274" y="4214818"/>
            <a:ext cx="2143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Литература –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341690,50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882082" y="4071942"/>
            <a:ext cx="2024034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Прочее –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34284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 rot="5400000" flipH="1" flipV="1">
            <a:off x="5560215" y="2464587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V="1">
            <a:off x="7239008" y="2214554"/>
            <a:ext cx="857256" cy="7858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rot="10800000">
            <a:off x="3595670" y="2285992"/>
            <a:ext cx="1143008" cy="7143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V="1">
            <a:off x="8096264" y="3571876"/>
            <a:ext cx="1143008" cy="2143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rot="10800000">
            <a:off x="2595538" y="3571876"/>
            <a:ext cx="1214446" cy="1444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 rot="10800000" flipV="1">
            <a:off x="2595538" y="4429132"/>
            <a:ext cx="1214446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8167702" y="4929198"/>
            <a:ext cx="2214578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/>
          <p:nvPr/>
        </p:nvCxnSpPr>
        <p:spPr>
          <a:xfrm rot="10800000" flipV="1">
            <a:off x="2524100" y="5429264"/>
            <a:ext cx="928694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/>
          <p:nvPr/>
        </p:nvCxnSpPr>
        <p:spPr>
          <a:xfrm flipV="1">
            <a:off x="8096264" y="4357694"/>
            <a:ext cx="928694" cy="1054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1" name="Прямая со стрелкой 100"/>
          <p:cNvCxnSpPr/>
          <p:nvPr/>
        </p:nvCxnSpPr>
        <p:spPr>
          <a:xfrm>
            <a:off x="9024958" y="5786454"/>
            <a:ext cx="857256" cy="2143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1" name="Рисунок 120" descr="0061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30" y="1096312"/>
            <a:ext cx="1857388" cy="1832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" name="Рисунок 1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80" y="1428736"/>
            <a:ext cx="1415282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" name="TextBox 31"/>
          <p:cNvSpPr txBox="1"/>
          <p:nvPr/>
        </p:nvSpPr>
        <p:spPr>
          <a:xfrm>
            <a:off x="1738282" y="571480"/>
            <a:ext cx="878687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Благодарим родителей, спонсоров за оказанную помощь в оснащении учреждений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Рисунок 13"/>
          <p:cNvPicPr/>
          <p:nvPr/>
        </p:nvPicPr>
        <p:blipFill>
          <a:blip r:embed="rId2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11" name="CustomShape 12"/>
          <p:cNvSpPr/>
          <p:nvPr/>
        </p:nvSpPr>
        <p:spPr>
          <a:xfrm>
            <a:off x="881026" y="0"/>
            <a:ext cx="104756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НЕТВОРКИНГ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2464" y="1714488"/>
            <a:ext cx="3000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Автобусы –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23,1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10512" y="1643050"/>
            <a:ext cx="3500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Оснащение спортивного зала МАУ ДО ДОСЦ «Надежда» -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16,7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38150" y="642918"/>
            <a:ext cx="10644262" cy="64918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партнёру МО г. Новороссийск ООО «КТК»!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Рисунок 33" descr="kaspiiskii_truboprovodnyi_konsortsium-r_logo.gi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671" y="1338660"/>
            <a:ext cx="2978966" cy="259040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4" cstate="print">
            <a:extLst/>
          </a:blip>
          <a:srcRect l="19444"/>
          <a:stretch/>
        </p:blipFill>
        <p:spPr>
          <a:xfrm>
            <a:off x="452398" y="2643182"/>
            <a:ext cx="4088781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Рисунок 36" descr="inde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920" y="5899561"/>
            <a:ext cx="881026" cy="881026"/>
          </a:xfrm>
          <a:prstGeom prst="rect">
            <a:avLst/>
          </a:prstGeom>
        </p:spPr>
      </p:pic>
      <p:pic>
        <p:nvPicPr>
          <p:cNvPr id="39" name="Рисунок 38" descr="IMG-20190212-WA002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1950" y="2714620"/>
            <a:ext cx="3714776" cy="2786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" name="Рисунок 40" descr="Kartinki_pro_rukopozhatie_6_24040615-1024x76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2992" y="4357694"/>
            <a:ext cx="2643174" cy="198238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998" y="5975438"/>
            <a:ext cx="1720679" cy="729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Рисунок 13"/>
          <p:cNvPicPr/>
          <p:nvPr/>
        </p:nvPicPr>
        <p:blipFill>
          <a:blip r:embed="rId2"/>
          <a:stretch/>
        </p:blipFill>
        <p:spPr>
          <a:xfrm>
            <a:off x="166646" y="0"/>
            <a:ext cx="456120" cy="837000"/>
          </a:xfrm>
          <a:prstGeom prst="rect">
            <a:avLst/>
          </a:prstGeom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3" name="Group 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346" name="CustomShape 3"/>
          <p:cNvSpPr/>
          <p:nvPr/>
        </p:nvSpPr>
        <p:spPr>
          <a:xfrm>
            <a:off x="3725280" y="2442600"/>
            <a:ext cx="618840" cy="228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900" b="0" strike="noStrike" spc="-1">
                <a:solidFill>
                  <a:srgbClr val="FFFFFF"/>
                </a:solidFill>
                <a:latin typeface="Lucida Sans Unicode"/>
                <a:ea typeface="DejaVu Sans"/>
              </a:rPr>
              <a:t>9+5=</a:t>
            </a:r>
            <a:endParaRPr lang="ru-RU" sz="900" b="0" strike="noStrike" spc="-1">
              <a:latin typeface="Arial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6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360" name="CustomShape 12"/>
          <p:cNvSpPr/>
          <p:nvPr/>
        </p:nvSpPr>
        <p:spPr>
          <a:xfrm>
            <a:off x="1166778" y="0"/>
            <a:ext cx="1047564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ОПТИМИЗАЦИЯ</a:t>
            </a:r>
            <a:endParaRPr lang="ru-RU" sz="3200" b="0" strike="noStrike" spc="-1" dirty="0">
              <a:latin typeface="Arial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0" y="1142984"/>
          <a:ext cx="7310446" cy="571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9" name="Диаграмма 18"/>
          <p:cNvGraphicFramePr/>
          <p:nvPr/>
        </p:nvGraphicFramePr>
        <p:xfrm>
          <a:off x="7167570" y="357166"/>
          <a:ext cx="5024430" cy="621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0834678" y="714356"/>
            <a:ext cx="1357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руб.</a:t>
            </a:r>
          </a:p>
          <a:p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19482">
            <a:off x="8677752" y="899289"/>
            <a:ext cx="1206119" cy="2532438"/>
          </a:xfrm>
          <a:prstGeom prst="rect">
            <a:avLst/>
          </a:prstGeom>
        </p:spPr>
      </p:pic>
      <p:sp>
        <p:nvSpPr>
          <p:cNvPr id="24" name="TextBox 16"/>
          <p:cNvSpPr txBox="1"/>
          <p:nvPr/>
        </p:nvSpPr>
        <p:spPr>
          <a:xfrm rot="19599404">
            <a:off x="7992536" y="1437656"/>
            <a:ext cx="1695685" cy="345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рост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+66,8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66712" y="714356"/>
            <a:ext cx="589731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Планируемые новые направления оптимизации</a:t>
            </a:r>
            <a:endParaRPr lang="ru-RU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Рисунок 13"/>
          <p:cNvPicPr/>
          <p:nvPr/>
        </p:nvPicPr>
        <p:blipFill>
          <a:blip r:embed="rId2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362" name="CustomShape 1"/>
          <p:cNvSpPr/>
          <p:nvPr/>
        </p:nvSpPr>
        <p:spPr>
          <a:xfrm>
            <a:off x="881026" y="0"/>
            <a:ext cx="10625400" cy="57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16515F"/>
                </a:solidFill>
                <a:latin typeface="Verdana"/>
                <a:ea typeface="Verdana"/>
              </a:rPr>
              <a:t>РЕМОНТЫ</a:t>
            </a:r>
            <a:endParaRPr lang="ru-RU" sz="3200" b="0" strike="noStrike" spc="-1" dirty="0">
              <a:latin typeface="Arial"/>
            </a:endParaRPr>
          </a:p>
        </p:txBody>
      </p:sp>
      <p:sp>
        <p:nvSpPr>
          <p:cNvPr id="363" name="CustomShape 2"/>
          <p:cNvSpPr/>
          <p:nvPr/>
        </p:nvSpPr>
        <p:spPr>
          <a:xfrm>
            <a:off x="7032104" y="3260330"/>
            <a:ext cx="3615480" cy="5000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C00000"/>
                </a:solidFill>
                <a:latin typeface="Times New Roman"/>
                <a:ea typeface="DejaVu Sans"/>
              </a:rPr>
              <a:t>Ремонт старых </a:t>
            </a:r>
            <a:r>
              <a:rPr lang="ru-RU" sz="2400" b="0" strike="noStrike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фасадов</a:t>
            </a:r>
          </a:p>
          <a:p>
            <a:pPr algn="ctr">
              <a:lnSpc>
                <a:spcPct val="100000"/>
              </a:lnSpc>
            </a:pPr>
            <a:r>
              <a:rPr lang="ru-RU" sz="2400" spc="-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DejaVu Sans"/>
              </a:rPr>
              <a:t>8763,8</a:t>
            </a:r>
            <a:r>
              <a:rPr lang="ru-RU" sz="2400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 тыс. рублей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364" name="Рисунок 4"/>
          <p:cNvPicPr/>
          <p:nvPr/>
        </p:nvPicPr>
        <p:blipFill>
          <a:blip r:embed="rId3"/>
          <a:stretch/>
        </p:blipFill>
        <p:spPr>
          <a:xfrm>
            <a:off x="6516360" y="3892796"/>
            <a:ext cx="4464496" cy="3038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5" name="CustomShape 3"/>
          <p:cNvSpPr/>
          <p:nvPr/>
        </p:nvSpPr>
        <p:spPr>
          <a:xfrm>
            <a:off x="7596198" y="569754"/>
            <a:ext cx="4201934" cy="4209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C00000"/>
                </a:solidFill>
                <a:latin typeface="Times New Roman"/>
                <a:ea typeface="DejaVu Sans"/>
              </a:rPr>
              <a:t>Замена пожарных </a:t>
            </a:r>
            <a:r>
              <a:rPr lang="ru-RU" sz="2400" b="0" strike="noStrike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лестниц</a:t>
            </a:r>
          </a:p>
          <a:p>
            <a:pPr algn="ctr">
              <a:lnSpc>
                <a:spcPct val="100000"/>
              </a:lnSpc>
            </a:pPr>
            <a:r>
              <a:rPr lang="ru-RU" sz="2400" spc="-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DejaVu Sans"/>
              </a:rPr>
              <a:t>3367,1</a:t>
            </a:r>
            <a:r>
              <a:rPr lang="ru-RU" sz="2400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 тыс. рублей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366" name="Рисунок 6"/>
          <p:cNvPicPr/>
          <p:nvPr/>
        </p:nvPicPr>
        <p:blipFill>
          <a:blip r:embed="rId4"/>
          <a:srcRect l="7591" t="9384" r="7634" b="9411"/>
          <a:stretch/>
        </p:blipFill>
        <p:spPr>
          <a:xfrm>
            <a:off x="7315210" y="1203378"/>
            <a:ext cx="4071966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7" name="CustomShape 4"/>
          <p:cNvSpPr/>
          <p:nvPr/>
        </p:nvSpPr>
        <p:spPr>
          <a:xfrm>
            <a:off x="2009379" y="596887"/>
            <a:ext cx="3615480" cy="364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C00000"/>
                </a:solidFill>
                <a:latin typeface="Times New Roman"/>
                <a:ea typeface="DejaVu Sans"/>
              </a:rPr>
              <a:t>Ремонт спортивного </a:t>
            </a:r>
            <a:r>
              <a:rPr lang="ru-RU" sz="2400" b="0" strike="noStrike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зала</a:t>
            </a:r>
          </a:p>
          <a:p>
            <a:pPr algn="ctr">
              <a:lnSpc>
                <a:spcPct val="100000"/>
              </a:lnSpc>
            </a:pPr>
            <a:r>
              <a:rPr lang="ru-RU" sz="2400" spc="-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DejaVu Sans"/>
              </a:rPr>
              <a:t>1321,7</a:t>
            </a:r>
            <a:r>
              <a:rPr lang="ru-RU" sz="2400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 тыс. рублей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368" name="Picture 2"/>
          <p:cNvPicPr/>
          <p:nvPr/>
        </p:nvPicPr>
        <p:blipFill>
          <a:blip r:embed="rId5"/>
          <a:stretch/>
        </p:blipFill>
        <p:spPr>
          <a:xfrm>
            <a:off x="127491" y="1423980"/>
            <a:ext cx="3890160" cy="2188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9" name="Picture 3"/>
          <p:cNvPicPr/>
          <p:nvPr/>
        </p:nvPicPr>
        <p:blipFill>
          <a:blip r:embed="rId6"/>
          <a:stretch/>
        </p:blipFill>
        <p:spPr>
          <a:xfrm>
            <a:off x="4117526" y="1423980"/>
            <a:ext cx="2286360" cy="2660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0" name="CustomShape 5"/>
          <p:cNvSpPr/>
          <p:nvPr/>
        </p:nvSpPr>
        <p:spPr>
          <a:xfrm>
            <a:off x="1190824" y="3833492"/>
            <a:ext cx="3615480" cy="5000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0" strike="noStrike" spc="-1" dirty="0">
                <a:solidFill>
                  <a:srgbClr val="C00000"/>
                </a:solidFill>
                <a:latin typeface="Times New Roman"/>
                <a:ea typeface="DejaVu Sans"/>
              </a:rPr>
              <a:t>Ремонт </a:t>
            </a:r>
            <a:r>
              <a:rPr lang="ru-RU" sz="2400" b="0" strike="noStrike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кровли</a:t>
            </a:r>
          </a:p>
          <a:p>
            <a:pPr algn="ctr">
              <a:lnSpc>
                <a:spcPct val="100000"/>
              </a:lnSpc>
            </a:pPr>
            <a:r>
              <a:rPr lang="ru-RU" sz="2400" spc="-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DejaVu Sans"/>
              </a:rPr>
              <a:t>9926,7 </a:t>
            </a:r>
            <a:r>
              <a:rPr lang="ru-RU" sz="2400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тыс. рублей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371" name="Рисунок 11"/>
          <p:cNvPicPr/>
          <p:nvPr/>
        </p:nvPicPr>
        <p:blipFill>
          <a:blip r:embed="rId7"/>
          <a:srcRect l="5068" t="6417" r="5744" b="7891"/>
          <a:stretch/>
        </p:blipFill>
        <p:spPr>
          <a:xfrm>
            <a:off x="1190824" y="4554990"/>
            <a:ext cx="3534840" cy="2376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Рисунок 13"/>
          <p:cNvPicPr/>
          <p:nvPr/>
        </p:nvPicPr>
        <p:blipFill>
          <a:blip r:embed="rId2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13" name="CustomShape 1"/>
          <p:cNvSpPr/>
          <p:nvPr/>
        </p:nvSpPr>
        <p:spPr>
          <a:xfrm>
            <a:off x="1238216" y="0"/>
            <a:ext cx="10625400" cy="57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6515F"/>
                </a:solidFill>
                <a:latin typeface="Verdana"/>
                <a:ea typeface="Verdana"/>
              </a:rPr>
              <a:t>СТРОИТЕЛЬСТВО НОВЫХ ОБЪЕКТОВ</a:t>
            </a:r>
            <a:endParaRPr lang="ru-RU" sz="2800" b="0" strike="noStrike" spc="-1" dirty="0">
              <a:latin typeface="Arial"/>
            </a:endParaRPr>
          </a:p>
        </p:txBody>
      </p:sp>
      <p:sp>
        <p:nvSpPr>
          <p:cNvPr id="14" name="CustomShape 2"/>
          <p:cNvSpPr/>
          <p:nvPr/>
        </p:nvSpPr>
        <p:spPr>
          <a:xfrm>
            <a:off x="4095736" y="571480"/>
            <a:ext cx="4357718" cy="785818"/>
          </a:xfrm>
          <a:prstGeom prst="ribbon2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0" strike="noStrike" spc="-1" dirty="0">
                <a:solidFill>
                  <a:schemeClr val="bg1"/>
                </a:solidFill>
                <a:latin typeface="Times New Roman"/>
                <a:ea typeface="DejaVu Sans"/>
              </a:rPr>
              <a:t>СОШ № 34</a:t>
            </a:r>
            <a:endParaRPr lang="ru-RU" sz="2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81752" y="1571612"/>
            <a:ext cx="514353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2018 году завершилось строительство школы на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1100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мест в 13-ом микрорайоне. На строительство и оснащение было направлено порядка </a:t>
            </a:r>
            <a:r>
              <a:rPr lang="ru-RU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900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млн. рублей. Благодаря открытию СОШ №34, учащиеся 4-х школ города смогут учиться в одну смену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IMG-20190222-WA00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1818" y="3571876"/>
            <a:ext cx="4095747" cy="3071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IMG-20190222-WA00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522" y="4857760"/>
            <a:ext cx="3524232" cy="1762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 descr="IMG-20190222-WA00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95736" y="4714884"/>
            <a:ext cx="2571767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 descr="fb20bb7c3a5118527660abf250f3377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6778" y="1428736"/>
            <a:ext cx="4932305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Рисунок 1"/>
          <p:cNvPicPr/>
          <p:nvPr/>
        </p:nvPicPr>
        <p:blipFill>
          <a:blip r:embed="rId2"/>
          <a:srcRect l="8988" t="11375" r="7623" b="29809"/>
          <a:stretch/>
        </p:blipFill>
        <p:spPr>
          <a:xfrm>
            <a:off x="1523968" y="1785926"/>
            <a:ext cx="9001188" cy="5072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7" name="Рисунок 13"/>
          <p:cNvPicPr/>
          <p:nvPr/>
        </p:nvPicPr>
        <p:blipFill>
          <a:blip r:embed="rId3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15" name="CustomShape 1"/>
          <p:cNvSpPr/>
          <p:nvPr/>
        </p:nvSpPr>
        <p:spPr>
          <a:xfrm>
            <a:off x="2595538" y="142852"/>
            <a:ext cx="7147080" cy="33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953735"/>
                </a:solidFill>
                <a:latin typeface="Times New Roman"/>
                <a:ea typeface="DejaVu Sans"/>
              </a:rPr>
              <a:t>Планируется строительство школ в 15  и 16 микрорайонах</a:t>
            </a:r>
            <a:endParaRPr lang="ru-RU" sz="2000" b="0" strike="noStrike" spc="-1" dirty="0"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2464" y="500042"/>
            <a:ext cx="1785950" cy="1168539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1110 мест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739338" y="500042"/>
            <a:ext cx="1785950" cy="116853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1550 мест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452662" y="714356"/>
            <a:ext cx="73581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 и 16 микрорайоны г. Новороссийск - молодые и быстро расширяющиеся, жители которых нуждаются в больших и современных школах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/>
          <p:nvPr/>
        </p:nvPicPr>
        <p:blipFill>
          <a:blip r:embed="rId2"/>
          <a:stretch/>
        </p:blipFill>
        <p:spPr>
          <a:xfrm>
            <a:off x="10167966" y="4786322"/>
            <a:ext cx="2024034" cy="1857412"/>
          </a:xfrm>
          <a:prstGeom prst="rect">
            <a:avLst/>
          </a:prstGeom>
          <a:ln>
            <a:noFill/>
          </a:ln>
        </p:spPr>
      </p:pic>
      <p:sp>
        <p:nvSpPr>
          <p:cNvPr id="380" name="CustomShape 2"/>
          <p:cNvSpPr/>
          <p:nvPr/>
        </p:nvSpPr>
        <p:spPr>
          <a:xfrm>
            <a:off x="2666976" y="214290"/>
            <a:ext cx="7286676" cy="5715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200" b="1" strike="noStrike" spc="-1" dirty="0">
                <a:solidFill>
                  <a:srgbClr val="953735"/>
                </a:solidFill>
                <a:latin typeface="Times New Roman"/>
                <a:ea typeface="DejaVu Sans"/>
              </a:rPr>
              <a:t>В </a:t>
            </a:r>
            <a:r>
              <a:rPr lang="ru-RU" sz="2200" b="1" strike="noStrike" spc="-1" dirty="0" smtClean="0">
                <a:solidFill>
                  <a:srgbClr val="953735"/>
                </a:solidFill>
                <a:latin typeface="Times New Roman"/>
                <a:ea typeface="DejaVu Sans"/>
              </a:rPr>
              <a:t>2018 </a:t>
            </a:r>
            <a:r>
              <a:rPr lang="ru-RU" sz="2200" b="1" strike="noStrike" spc="-1" dirty="0">
                <a:solidFill>
                  <a:srgbClr val="953735"/>
                </a:solidFill>
                <a:latin typeface="Times New Roman"/>
                <a:ea typeface="DejaVu Sans"/>
              </a:rPr>
              <a:t>году </a:t>
            </a:r>
            <a:r>
              <a:rPr lang="ru-RU" sz="2200" b="1" strike="noStrike" spc="-1" dirty="0" smtClean="0">
                <a:solidFill>
                  <a:srgbClr val="953735"/>
                </a:solidFill>
                <a:latin typeface="Times New Roman"/>
                <a:ea typeface="DejaVu Sans"/>
              </a:rPr>
              <a:t>начато </a:t>
            </a:r>
            <a:r>
              <a:rPr lang="ru-RU" sz="2200" b="1" strike="noStrike" spc="-1" dirty="0">
                <a:solidFill>
                  <a:srgbClr val="953735"/>
                </a:solidFill>
                <a:latin typeface="Times New Roman"/>
                <a:ea typeface="DejaVu Sans"/>
              </a:rPr>
              <a:t>строительство детских садов</a:t>
            </a:r>
            <a:endParaRPr lang="ru-RU" sz="2200" b="0" strike="noStrike" spc="-1" dirty="0">
              <a:latin typeface="Arial"/>
            </a:endParaRPr>
          </a:p>
        </p:txBody>
      </p:sp>
      <p:pic>
        <p:nvPicPr>
          <p:cNvPr id="381" name="Picture 4"/>
          <p:cNvPicPr/>
          <p:nvPr/>
        </p:nvPicPr>
        <p:blipFill>
          <a:blip r:embed="rId3"/>
          <a:stretch/>
        </p:blipFill>
        <p:spPr>
          <a:xfrm>
            <a:off x="595274" y="785794"/>
            <a:ext cx="7358114" cy="5572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3" name="CustomShape 3"/>
          <p:cNvSpPr/>
          <p:nvPr/>
        </p:nvSpPr>
        <p:spPr>
          <a:xfrm>
            <a:off x="8667768" y="1071546"/>
            <a:ext cx="2325846" cy="1857388"/>
          </a:xfrm>
          <a:prstGeom prst="ellipse">
            <a:avLst/>
          </a:prstGeom>
          <a:noFill/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4" name="CustomShape 4"/>
          <p:cNvSpPr/>
          <p:nvPr/>
        </p:nvSpPr>
        <p:spPr>
          <a:xfrm>
            <a:off x="8739206" y="1428736"/>
            <a:ext cx="2271960" cy="790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C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13мкр-н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C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(280 мест) 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C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272 млн. рублей</a:t>
            </a:r>
            <a:endParaRPr lang="ru-RU" sz="20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5" name="CustomShape 5"/>
          <p:cNvSpPr/>
          <p:nvPr/>
        </p:nvSpPr>
        <p:spPr>
          <a:xfrm>
            <a:off x="8596330" y="3286124"/>
            <a:ext cx="2540160" cy="1920960"/>
          </a:xfrm>
          <a:prstGeom prst="ellipse">
            <a:avLst/>
          </a:prstGeom>
          <a:noFill/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6" name="CustomShape 6"/>
          <p:cNvSpPr/>
          <p:nvPr/>
        </p:nvSpPr>
        <p:spPr>
          <a:xfrm>
            <a:off x="7881950" y="3857628"/>
            <a:ext cx="3889800" cy="8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b="1" strike="noStrike" spc="-1" dirty="0" err="1">
                <a:solidFill>
                  <a:srgbClr val="C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ст.Натухаевская</a:t>
            </a:r>
            <a:endParaRPr lang="ru-RU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C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 (240 мест)              </a:t>
            </a:r>
            <a:endParaRPr lang="ru-RU" b="0" strike="noStrike" spc="-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C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198 </a:t>
            </a:r>
            <a:r>
              <a:rPr lang="ru-RU" b="1" strike="noStrike" spc="-1" dirty="0" err="1">
                <a:solidFill>
                  <a:srgbClr val="C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млн.рублей</a:t>
            </a:r>
            <a:endParaRPr lang="ru-RU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7" name="Рисунок 13"/>
          <p:cNvPicPr/>
          <p:nvPr/>
        </p:nvPicPr>
        <p:blipFill>
          <a:blip r:embed="rId4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2398" y="4908490"/>
            <a:ext cx="1531175" cy="194951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238876" y="857232"/>
            <a:ext cx="1500198" cy="500066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CustomShape 1"/>
          <p:cNvSpPr/>
          <p:nvPr/>
        </p:nvSpPr>
        <p:spPr>
          <a:xfrm>
            <a:off x="795728" y="19206"/>
            <a:ext cx="10625400" cy="575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 smtClean="0">
                <a:solidFill>
                  <a:srgbClr val="16515F"/>
                </a:solidFill>
                <a:latin typeface="Verdana"/>
                <a:ea typeface="Verdana"/>
              </a:rPr>
              <a:t>ПРИОБРЕТЕНИЕ НОВЫХ ОБЪЕКТОВ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373" name="Рисунок 13"/>
          <p:cNvPicPr/>
          <p:nvPr/>
        </p:nvPicPr>
        <p:blipFill>
          <a:blip r:embed="rId2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376" name="CustomShape 3"/>
          <p:cNvSpPr/>
          <p:nvPr/>
        </p:nvSpPr>
        <p:spPr>
          <a:xfrm>
            <a:off x="2639616" y="624010"/>
            <a:ext cx="6537908" cy="4790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120 млн. рублей направлено на выкуп здания детского сада №26 «Дошкольник»</a:t>
            </a:r>
            <a:endParaRPr lang="ru-RU" sz="2400" b="0" strike="noStrike" spc="-1" dirty="0">
              <a:latin typeface="Arial"/>
            </a:endParaRPr>
          </a:p>
        </p:txBody>
      </p:sp>
      <p:pic>
        <p:nvPicPr>
          <p:cNvPr id="1026" name="Picture 2" descr="E:\конкурс\отправлено\26 сад\IMG-20190222-WA00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3236" y="1556792"/>
            <a:ext cx="6312024" cy="4680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201439" y="1693284"/>
            <a:ext cx="4357718" cy="12258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2019 году детский сад будет капитально отремонтирован и переоснащен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4201" y="3347605"/>
            <a:ext cx="40719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сентября 2019г. более 300 маленьких жителей с. </a:t>
            </a:r>
            <a:r>
              <a:rPr lang="ru-RU" sz="2000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Цемдолина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перейдут в новый сад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8"/>
          <p:cNvPicPr/>
          <p:nvPr/>
        </p:nvPicPr>
        <p:blipFill>
          <a:blip r:embed="rId4" cstate="print"/>
          <a:stretch/>
        </p:blipFill>
        <p:spPr>
          <a:xfrm rot="21424800" flipH="1">
            <a:off x="79885" y="2300049"/>
            <a:ext cx="1494742" cy="3643337"/>
          </a:xfrm>
          <a:prstGeom prst="rect">
            <a:avLst/>
          </a:prstGeom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963" y="4403646"/>
            <a:ext cx="4174669" cy="2348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982" y="1979442"/>
            <a:ext cx="4178320" cy="3133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8" name="Рисунок 58"/>
          <p:cNvPicPr/>
          <p:nvPr/>
        </p:nvPicPr>
        <p:blipFill>
          <a:blip r:embed="rId3"/>
          <a:stretch/>
        </p:blipFill>
        <p:spPr>
          <a:xfrm>
            <a:off x="336187" y="1404482"/>
            <a:ext cx="3447870" cy="1519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5" name="CustomShape 7"/>
          <p:cNvSpPr/>
          <p:nvPr/>
        </p:nvSpPr>
        <p:spPr>
          <a:xfrm>
            <a:off x="4979429" y="1284008"/>
            <a:ext cx="1792876" cy="917925"/>
          </a:xfrm>
          <a:custGeom>
            <a:avLst/>
            <a:gdLst/>
            <a:ahLst/>
            <a:cxnLst/>
            <a:rect l="l" t="t" r="r" b="b"/>
            <a:pathLst>
              <a:path w="1192960" h="795704">
                <a:moveTo>
                  <a:pt x="0" y="0"/>
                </a:moveTo>
                <a:lnTo>
                  <a:pt x="1192960" y="0"/>
                </a:lnTo>
                <a:lnTo>
                  <a:pt x="1192960" y="795704"/>
                </a:lnTo>
                <a:lnTo>
                  <a:pt x="0" y="795704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800" tIns="128160" rIns="128160" bIns="128160" anchor="ctr"/>
          <a:lstStyle/>
          <a:p>
            <a:pPr algn="ctr">
              <a:lnSpc>
                <a:spcPct val="90000"/>
              </a:lnSpc>
            </a:pP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996</a:t>
            </a:r>
            <a:endParaRPr lang="ru-RU" sz="24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24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тыс.руб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.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6" name="CustomShape 8"/>
          <p:cNvSpPr/>
          <p:nvPr/>
        </p:nvSpPr>
        <p:spPr>
          <a:xfrm>
            <a:off x="4546809" y="1030434"/>
            <a:ext cx="1059840" cy="794520"/>
          </a:xfrm>
          <a:custGeom>
            <a:avLst/>
            <a:gdLst/>
            <a:ahLst/>
            <a:cxnLst/>
            <a:rect l="l" t="t" r="r" b="b"/>
            <a:pathLst>
              <a:path w="795306" h="795306">
                <a:moveTo>
                  <a:pt x="0" y="397653"/>
                </a:moveTo>
                <a:cubicBezTo>
                  <a:pt x="0" y="178035"/>
                  <a:pt x="178035" y="0"/>
                  <a:pt x="397653" y="0"/>
                </a:cubicBezTo>
                <a:cubicBezTo>
                  <a:pt x="617271" y="0"/>
                  <a:pt x="795306" y="178035"/>
                  <a:pt x="795306" y="397653"/>
                </a:cubicBezTo>
                <a:cubicBezTo>
                  <a:pt x="795306" y="617271"/>
                  <a:pt x="617271" y="795306"/>
                  <a:pt x="397653" y="795306"/>
                </a:cubicBezTo>
                <a:cubicBezTo>
                  <a:pt x="178035" y="795306"/>
                  <a:pt x="0" y="617271"/>
                  <a:pt x="0" y="397653"/>
                </a:cubicBezTo>
                <a:close/>
              </a:path>
            </a:pathLst>
          </a:cu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16640" tIns="116640" rIns="116640" bIns="116640" anchor="ctr"/>
          <a:lstStyle/>
          <a:p>
            <a:pPr algn="ctr">
              <a:lnSpc>
                <a:spcPct val="90000"/>
              </a:lnSpc>
              <a:spcAft>
                <a:spcPts val="595"/>
              </a:spcAft>
            </a:pPr>
            <a:r>
              <a:rPr lang="ru-RU" sz="2400" b="0" strike="noStrike" spc="-1" dirty="0">
                <a:solidFill>
                  <a:schemeClr val="bg1"/>
                </a:solidFill>
                <a:latin typeface="Times New Roman"/>
                <a:ea typeface="DejaVu Sans"/>
              </a:rPr>
              <a:t>2019г.</a:t>
            </a:r>
            <a:endParaRPr lang="ru-RU" sz="24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5" name="CustomShape 17"/>
          <p:cNvSpPr/>
          <p:nvPr/>
        </p:nvSpPr>
        <p:spPr>
          <a:xfrm>
            <a:off x="133200" y="3364828"/>
            <a:ext cx="3759808" cy="91959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3280" tIns="53280" rIns="53280" bIns="53280" anchor="ctr"/>
          <a:lstStyle/>
          <a:p>
            <a:pPr algn="ctr">
              <a:lnSpc>
                <a:spcPct val="90000"/>
              </a:lnSpc>
              <a:spcAft>
                <a:spcPts val="490"/>
              </a:spcAft>
            </a:pPr>
            <a:r>
              <a:rPr lang="ru-RU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Обеспечение здорового питания </a:t>
            </a:r>
            <a:endParaRPr lang="ru-RU" b="0" strike="noStrike" spc="-1" dirty="0">
              <a:latin typeface="Arial"/>
            </a:endParaRPr>
          </a:p>
        </p:txBody>
      </p:sp>
      <p:sp>
        <p:nvSpPr>
          <p:cNvPr id="413" name="CustomShape 25"/>
          <p:cNvSpPr/>
          <p:nvPr/>
        </p:nvSpPr>
        <p:spPr>
          <a:xfrm rot="20764966">
            <a:off x="7542608" y="5198864"/>
            <a:ext cx="5007886" cy="1503391"/>
          </a:xfrm>
          <a:prstGeom prst="wav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/>
                <a:ea typeface="Times New Roman"/>
              </a:rPr>
              <a:t>Единственный проект в Краснодарском крае!</a:t>
            </a:r>
            <a:endParaRPr lang="ru-RU" sz="2000" b="0" strike="noStrike" spc="-1" dirty="0">
              <a:latin typeface="Arial"/>
            </a:endParaRPr>
          </a:p>
        </p:txBody>
      </p:sp>
      <p:pic>
        <p:nvPicPr>
          <p:cNvPr id="414" name="Рисунок 13"/>
          <p:cNvPicPr/>
          <p:nvPr/>
        </p:nvPicPr>
        <p:blipFill>
          <a:blip r:embed="rId4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415" name="CustomShape 26"/>
          <p:cNvSpPr/>
          <p:nvPr/>
        </p:nvSpPr>
        <p:spPr>
          <a:xfrm>
            <a:off x="744480" y="8546"/>
            <a:ext cx="10625400" cy="65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6515F"/>
                </a:solidFill>
                <a:latin typeface="Verdana"/>
                <a:ea typeface="Verdana"/>
              </a:rPr>
              <a:t>ИННОВАЦИОННЫЕ ПРОЕКТЫ</a:t>
            </a:r>
            <a:endParaRPr lang="ru-RU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6515F"/>
                </a:solidFill>
                <a:latin typeface="Verdana"/>
                <a:ea typeface="Verdana"/>
              </a:rPr>
              <a:t>МОЛОЧНАЯ КУХНЯ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416" name="Рисунок 46"/>
          <p:cNvPicPr/>
          <p:nvPr/>
        </p:nvPicPr>
        <p:blipFill>
          <a:blip r:embed="rId5" cstate="print"/>
          <a:stretch/>
        </p:blipFill>
        <p:spPr>
          <a:xfrm>
            <a:off x="5473242" y="4693468"/>
            <a:ext cx="2128199" cy="2048581"/>
          </a:xfrm>
          <a:prstGeom prst="rect">
            <a:avLst/>
          </a:prstGeom>
          <a:ln>
            <a:noFill/>
          </a:ln>
        </p:spPr>
      </p:pic>
      <p:sp>
        <p:nvSpPr>
          <p:cNvPr id="402" name="CustomShape 14"/>
          <p:cNvSpPr/>
          <p:nvPr/>
        </p:nvSpPr>
        <p:spPr>
          <a:xfrm>
            <a:off x="260735" y="4124185"/>
            <a:ext cx="3703750" cy="98899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3280" tIns="53280" rIns="53280" bIns="53280" anchor="ctr"/>
          <a:lstStyle/>
          <a:p>
            <a:pPr algn="ctr">
              <a:lnSpc>
                <a:spcPct val="90000"/>
              </a:lnSpc>
              <a:spcAft>
                <a:spcPts val="490"/>
              </a:spcAft>
            </a:pPr>
            <a:r>
              <a:rPr lang="ru-RU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Профилактика заболеваний</a:t>
            </a:r>
            <a:endParaRPr lang="ru-RU" b="0" strike="noStrike" spc="-1" dirty="0">
              <a:latin typeface="Arial"/>
            </a:endParaRPr>
          </a:p>
        </p:txBody>
      </p:sp>
      <p:sp>
        <p:nvSpPr>
          <p:cNvPr id="411" name="CustomShape 23"/>
          <p:cNvSpPr/>
          <p:nvPr/>
        </p:nvSpPr>
        <p:spPr>
          <a:xfrm>
            <a:off x="390462" y="4930655"/>
            <a:ext cx="3646728" cy="93083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3280" tIns="53280" rIns="53280" bIns="53280" anchor="ctr"/>
          <a:lstStyle/>
          <a:p>
            <a:pPr algn="ctr">
              <a:lnSpc>
                <a:spcPct val="90000"/>
              </a:lnSpc>
              <a:spcAft>
                <a:spcPts val="490"/>
              </a:spcAft>
            </a:pPr>
            <a:r>
              <a:rPr lang="ru-RU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Увеличение процента посещаемости в группах</a:t>
            </a:r>
            <a:endParaRPr lang="ru-RU" b="0" strike="noStrike" spc="-1" dirty="0">
              <a:latin typeface="Arial"/>
            </a:endParaRPr>
          </a:p>
        </p:txBody>
      </p:sp>
      <p:sp>
        <p:nvSpPr>
          <p:cNvPr id="408" name="CustomShape 20"/>
          <p:cNvSpPr/>
          <p:nvPr/>
        </p:nvSpPr>
        <p:spPr>
          <a:xfrm>
            <a:off x="631815" y="5737838"/>
            <a:ext cx="3703750" cy="93889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53280" tIns="53280" rIns="53280" bIns="53280" anchor="ctr"/>
          <a:lstStyle/>
          <a:p>
            <a:pPr algn="ctr">
              <a:lnSpc>
                <a:spcPct val="90000"/>
              </a:lnSpc>
              <a:spcAft>
                <a:spcPts val="490"/>
              </a:spcAft>
            </a:pPr>
            <a:r>
              <a:rPr lang="ru-RU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Сохранение и укрепление здоровья детей</a:t>
            </a:r>
            <a:endParaRPr lang="ru-RU" b="0" strike="noStrike" spc="-1" dirty="0">
              <a:latin typeface="Arial"/>
            </a:endParaRPr>
          </a:p>
        </p:txBody>
      </p:sp>
      <p:sp>
        <p:nvSpPr>
          <p:cNvPr id="412" name="CustomShape 24"/>
          <p:cNvSpPr/>
          <p:nvPr/>
        </p:nvSpPr>
        <p:spPr>
          <a:xfrm flipH="1">
            <a:off x="3759777" y="2923194"/>
            <a:ext cx="4282200" cy="15948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accent4">
              <a:lumMod val="20000"/>
              <a:lumOff val="8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Сегодня сохранение и укрепление здоровья детей – одна из главных стратегических задач развития страны.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074" y="1015543"/>
            <a:ext cx="4502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Собственный цех и оборудование!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03788" y="1015543"/>
            <a:ext cx="5637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Уникальная закваска с живыми микроорганизмами!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roup 5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424" name="Group 6"/>
          <p:cNvGrpSpPr/>
          <p:nvPr/>
        </p:nvGrpSpPr>
        <p:grpSpPr>
          <a:xfrm>
            <a:off x="47850" y="2773840"/>
            <a:ext cx="7128011" cy="3500890"/>
            <a:chOff x="1815396" y="3259800"/>
            <a:chExt cx="6422485" cy="2231640"/>
          </a:xfrm>
        </p:grpSpPr>
        <p:sp>
          <p:nvSpPr>
            <p:cNvPr id="425" name="CustomShape 7"/>
            <p:cNvSpPr/>
            <p:nvPr/>
          </p:nvSpPr>
          <p:spPr>
            <a:xfrm>
              <a:off x="1815396" y="3259800"/>
              <a:ext cx="6422484" cy="69192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10160" tIns="110160" rIns="76320" bIns="110160" anchor="ctr"/>
            <a:lstStyle/>
            <a:p>
              <a:pPr algn="ctr">
                <a:lnSpc>
                  <a:spcPct val="90000"/>
                </a:lnSpc>
                <a:spcAft>
                  <a:spcPts val="700"/>
                </a:spcAft>
              </a:pPr>
              <a:r>
                <a:rPr lang="ru-RU" sz="2000" b="0" strike="noStrike" spc="-1" dirty="0" smtClean="0">
                  <a:solidFill>
                    <a:srgbClr val="FFFFFF"/>
                  </a:solidFill>
                  <a:latin typeface="Times New Roman"/>
                  <a:ea typeface="DejaVu Sans"/>
                </a:rPr>
                <a:t>Круглогодичный режим работы, с охватом более 7000 детей в год</a:t>
              </a:r>
              <a:r>
                <a:rPr lang="ru-RU" sz="2000" b="0" strike="noStrike" spc="-1" dirty="0" smtClean="0">
                  <a:solidFill>
                    <a:srgbClr val="000000"/>
                  </a:solidFill>
                  <a:latin typeface="Times New Roman"/>
                  <a:ea typeface="DejaVu Sans"/>
                </a:rPr>
                <a:t> </a:t>
              </a:r>
              <a:endParaRPr lang="ru-RU" sz="2000" b="0" strike="noStrike" spc="-1" dirty="0">
                <a:latin typeface="Arial"/>
              </a:endParaRPr>
            </a:p>
          </p:txBody>
        </p:sp>
        <p:sp>
          <p:nvSpPr>
            <p:cNvPr id="426" name="CustomShape 8"/>
            <p:cNvSpPr/>
            <p:nvPr/>
          </p:nvSpPr>
          <p:spPr>
            <a:xfrm>
              <a:off x="1815396" y="4000320"/>
              <a:ext cx="6422484" cy="691920"/>
            </a:xfrm>
            <a:prstGeom prst="roundRect">
              <a:avLst>
                <a:gd name="adj" fmla="val 16667"/>
              </a:avLst>
            </a:prstGeom>
            <a:solidFill>
              <a:srgbClr val="BF3C48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600" tIns="102600" rIns="68760" bIns="10260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ru-RU" sz="2000" b="0" strike="noStrike" spc="-1" dirty="0">
                  <a:solidFill>
                    <a:srgbClr val="FFFFFF"/>
                  </a:solidFill>
                  <a:latin typeface="Times New Roman"/>
                  <a:ea typeface="DejaVu Sans"/>
                </a:rPr>
                <a:t>Доступная </a:t>
              </a:r>
              <a:r>
                <a:rPr lang="ru-RU" sz="2000" b="0" strike="noStrike" spc="-1" dirty="0" smtClean="0">
                  <a:solidFill>
                    <a:srgbClr val="FFFFFF"/>
                  </a:solidFill>
                  <a:latin typeface="Times New Roman"/>
                  <a:ea typeface="DejaVu Sans"/>
                </a:rPr>
                <a:t>цена путевок и их продажа другим городам </a:t>
              </a:r>
              <a:endParaRPr lang="ru-RU" sz="2000" b="0" strike="noStrike" spc="-1" dirty="0">
                <a:latin typeface="Arial"/>
              </a:endParaRPr>
            </a:p>
          </p:txBody>
        </p:sp>
        <p:sp>
          <p:nvSpPr>
            <p:cNvPr id="427" name="CustomShape 9"/>
            <p:cNvSpPr/>
            <p:nvPr/>
          </p:nvSpPr>
          <p:spPr>
            <a:xfrm>
              <a:off x="1815396" y="4799520"/>
              <a:ext cx="6422485" cy="691920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2600" tIns="102600" rIns="68760" bIns="102600" anchor="ctr"/>
            <a:lstStyle/>
            <a:p>
              <a:pPr algn="ctr">
                <a:lnSpc>
                  <a:spcPct val="90000"/>
                </a:lnSpc>
                <a:spcAft>
                  <a:spcPts val="629"/>
                </a:spcAft>
              </a:pPr>
              <a:r>
                <a:rPr lang="ru-RU" sz="2000" b="0" strike="noStrike" spc="-1" dirty="0" smtClean="0">
                  <a:solidFill>
                    <a:srgbClr val="FFFFFF"/>
                  </a:solidFill>
                  <a:latin typeface="Times New Roman"/>
                  <a:ea typeface="DejaVu Sans"/>
                </a:rPr>
                <a:t>Получение лицензии на оздоровление (медицинский массаж, ингаляционная терапия, фитотерапия, электролечение, грязелечение)</a:t>
              </a:r>
              <a:endParaRPr lang="ru-RU" sz="2000" b="0" strike="noStrike" spc="-1" dirty="0">
                <a:latin typeface="Arial"/>
              </a:endParaRPr>
            </a:p>
          </p:txBody>
        </p:sp>
      </p:grpSp>
      <p:grpSp>
        <p:nvGrpSpPr>
          <p:cNvPr id="429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430" name="CustomShape 12"/>
          <p:cNvSpPr/>
          <p:nvPr/>
        </p:nvSpPr>
        <p:spPr>
          <a:xfrm>
            <a:off x="626395" y="2333734"/>
            <a:ext cx="5886360" cy="394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C00000"/>
                </a:solidFill>
                <a:latin typeface="Times New Roman"/>
                <a:ea typeface="DejaVu Sans"/>
              </a:rPr>
              <a:t>Основные </a:t>
            </a:r>
            <a:r>
              <a:rPr lang="ru-RU" sz="2400" b="1" strike="noStrike" spc="-1" dirty="0" smtClean="0">
                <a:solidFill>
                  <a:srgbClr val="C00000"/>
                </a:solidFill>
                <a:latin typeface="Times New Roman"/>
                <a:ea typeface="DejaVu Sans"/>
              </a:rPr>
              <a:t>направления развития:</a:t>
            </a:r>
            <a:endParaRPr lang="ru-RU" sz="2400" b="1" strike="noStrike" spc="-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31" name="Рисунок 13"/>
          <p:cNvPicPr/>
          <p:nvPr/>
        </p:nvPicPr>
        <p:blipFill>
          <a:blip r:embed="rId2"/>
          <a:stretch/>
        </p:blipFill>
        <p:spPr>
          <a:xfrm>
            <a:off x="133200" y="67320"/>
            <a:ext cx="456120" cy="837000"/>
          </a:xfrm>
          <a:prstGeom prst="rect">
            <a:avLst/>
          </a:prstGeom>
          <a:ln>
            <a:noFill/>
          </a:ln>
        </p:spPr>
      </p:pic>
      <p:sp>
        <p:nvSpPr>
          <p:cNvPr id="432" name="CustomShape 13"/>
          <p:cNvSpPr/>
          <p:nvPr/>
        </p:nvSpPr>
        <p:spPr>
          <a:xfrm>
            <a:off x="610513" y="23448"/>
            <a:ext cx="10625400" cy="65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6515F"/>
                </a:solidFill>
                <a:latin typeface="Verdana"/>
                <a:ea typeface="Verdana"/>
              </a:rPr>
              <a:t>ИННОВАЦИОННЫЕ ПРОЕКТЫ</a:t>
            </a:r>
            <a:endParaRPr lang="ru-RU" sz="2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16515F"/>
                </a:solidFill>
                <a:latin typeface="Verdana"/>
                <a:ea typeface="Verdana"/>
              </a:rPr>
              <a:t>ДЕТСКИЙ ЛАГЕРЬ «ГЛОБУС»</a:t>
            </a:r>
            <a:endParaRPr lang="ru-RU" sz="2800" b="0" strike="noStrike" spc="-1" dirty="0"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221" y="808281"/>
            <a:ext cx="3405273" cy="2269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941" y="3862114"/>
            <a:ext cx="4536504" cy="3024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57126" y="965109"/>
            <a:ext cx="8459154" cy="132343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spc="-1" dirty="0">
                <a:latin typeface="Times New Roman"/>
              </a:rPr>
              <a:t>Организация эффективного отдыха и оздоровления детей в период каникул, предусматривающая развитие ребенка, опираясь на индивидуальность и неповторимость каждого в специфических условиях (временный коллектив, природная среда, интенсивные формы деятельности).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90504" y="3073086"/>
            <a:ext cx="4341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 в муниципальную собственность за </a:t>
            </a:r>
            <a:r>
              <a:rPr lang="ru-RU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млн. рублей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25446" y="6175057"/>
            <a:ext cx="7674604" cy="682943"/>
          </a:xfrm>
          <a:prstGeom prst="ellipseRibbon2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САМООКУПАЕМОСТЬ!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grpSp>
        <p:nvGrpSpPr>
          <p:cNvPr id="5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24" name="Рисунок 23" descr="__logo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81026" y="1428736"/>
            <a:ext cx="106442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12243</TotalTime>
  <Words>1419</Words>
  <Application>Microsoft Office PowerPoint</Application>
  <PresentationFormat>Произвольный</PresentationFormat>
  <Paragraphs>292</Paragraphs>
  <Slides>27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29" baseType="lpstr">
      <vt:lpstr>Тема Office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619</cp:revision>
  <cp:lastPrinted>2018-04-06T06:25:22Z</cp:lastPrinted>
  <dcterms:created xsi:type="dcterms:W3CDTF">2018-03-27T14:38:46Z</dcterms:created>
  <dcterms:modified xsi:type="dcterms:W3CDTF">2019-06-03T09:36:28Z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ompany">
    <vt:lpwstr>SPecialiST RePack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Произвольный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18</vt:i4>
  </property>
</Properties>
</file>