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3" r:id="rId7"/>
    <p:sldId id="264" r:id="rId8"/>
    <p:sldId id="265" r:id="rId9"/>
    <p:sldId id="261" r:id="rId10"/>
    <p:sldId id="267" r:id="rId11"/>
    <p:sldId id="268" r:id="rId12"/>
    <p:sldId id="269" r:id="rId13"/>
    <p:sldId id="262" r:id="rId14"/>
    <p:sldId id="270" r:id="rId15"/>
    <p:sldId id="271" r:id="rId16"/>
    <p:sldId id="272" r:id="rId17"/>
    <p:sldId id="266" r:id="rId18"/>
    <p:sldId id="290" r:id="rId19"/>
    <p:sldId id="291" r:id="rId20"/>
    <p:sldId id="292" r:id="rId21"/>
    <p:sldId id="273" r:id="rId22"/>
    <p:sldId id="293" r:id="rId23"/>
    <p:sldId id="294" r:id="rId24"/>
    <p:sldId id="295" r:id="rId25"/>
    <p:sldId id="274" r:id="rId26"/>
    <p:sldId id="296" r:id="rId27"/>
    <p:sldId id="297" r:id="rId28"/>
    <p:sldId id="298" r:id="rId29"/>
    <p:sldId id="275" r:id="rId30"/>
    <p:sldId id="299" r:id="rId31"/>
    <p:sldId id="300" r:id="rId32"/>
    <p:sldId id="301" r:id="rId33"/>
    <p:sldId id="276" r:id="rId34"/>
    <p:sldId id="302" r:id="rId35"/>
    <p:sldId id="303" r:id="rId36"/>
    <p:sldId id="304" r:id="rId37"/>
    <p:sldId id="277" r:id="rId38"/>
    <p:sldId id="305" r:id="rId39"/>
    <p:sldId id="306" r:id="rId40"/>
    <p:sldId id="307" r:id="rId41"/>
    <p:sldId id="278" r:id="rId42"/>
    <p:sldId id="310" r:id="rId43"/>
    <p:sldId id="311" r:id="rId44"/>
    <p:sldId id="312" r:id="rId45"/>
    <p:sldId id="279" r:id="rId46"/>
    <p:sldId id="313" r:id="rId47"/>
    <p:sldId id="314" r:id="rId48"/>
    <p:sldId id="315" r:id="rId49"/>
    <p:sldId id="280" r:id="rId50"/>
    <p:sldId id="316" r:id="rId51"/>
    <p:sldId id="317" r:id="rId52"/>
    <p:sldId id="318" r:id="rId53"/>
    <p:sldId id="281" r:id="rId54"/>
    <p:sldId id="319" r:id="rId55"/>
    <p:sldId id="320" r:id="rId56"/>
    <p:sldId id="321" r:id="rId57"/>
    <p:sldId id="282" r:id="rId58"/>
    <p:sldId id="322" r:id="rId59"/>
    <p:sldId id="323" r:id="rId60"/>
    <p:sldId id="324" r:id="rId61"/>
    <p:sldId id="283" r:id="rId62"/>
    <p:sldId id="325" r:id="rId63"/>
    <p:sldId id="326" r:id="rId64"/>
    <p:sldId id="327" r:id="rId65"/>
    <p:sldId id="284" r:id="rId66"/>
    <p:sldId id="328" r:id="rId67"/>
    <p:sldId id="329" r:id="rId68"/>
    <p:sldId id="330" r:id="rId69"/>
    <p:sldId id="285" r:id="rId70"/>
    <p:sldId id="289" r:id="rId71"/>
    <p:sldId id="331" r:id="rId72"/>
    <p:sldId id="332" r:id="rId73"/>
    <p:sldId id="286" r:id="rId74"/>
    <p:sldId id="333" r:id="rId75"/>
    <p:sldId id="334" r:id="rId76"/>
    <p:sldId id="335" r:id="rId77"/>
    <p:sldId id="287" r:id="rId78"/>
    <p:sldId id="336" r:id="rId79"/>
    <p:sldId id="337" r:id="rId80"/>
    <p:sldId id="338" r:id="rId81"/>
    <p:sldId id="288" r:id="rId82"/>
    <p:sldId id="339" r:id="rId83"/>
    <p:sldId id="340" r:id="rId84"/>
    <p:sldId id="309" r:id="rId85"/>
    <p:sldId id="341" r:id="rId8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825A"/>
    <a:srgbClr val="FFEE85"/>
    <a:srgbClr val="FFE547"/>
    <a:srgbClr val="1E9A5F"/>
    <a:srgbClr val="41834F"/>
    <a:srgbClr val="EAFF81"/>
    <a:srgbClr val="2B991F"/>
    <a:srgbClr val="30AF23"/>
    <a:srgbClr val="10BC2D"/>
    <a:srgbClr val="616E5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2" d="100"/>
          <a:sy n="102" d="100"/>
        </p:scale>
        <p:origin x="264" y="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theme" Target="theme/theme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5" Type="http://schemas.openxmlformats.org/officeDocument/2006/relationships/slide" Target="slides/slide4.xml"/><Relationship Id="rId90" Type="http://schemas.openxmlformats.org/officeDocument/2006/relationships/tableStyles" Target="tableStyles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presProps" Target="presProps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4.xml"/><Relationship Id="rId7" Type="http://schemas.microsoft.com/office/2007/relationships/hdphoto" Target="../media/hdphoto3.wdp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slide" Target="slide3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microsoft.com/office/2007/relationships/hdphoto" Target="../media/hdphoto4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5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" Target="slide7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4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g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0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" Target="slide13.xml"/><Relationship Id="rId2" Type="http://schemas.openxmlformats.org/officeDocument/2006/relationships/slide" Target="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" Target="slide15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" Target="slide17.xml"/><Relationship Id="rId2" Type="http://schemas.openxmlformats.org/officeDocument/2006/relationships/slide" Target="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1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" Target="slide18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slide" Target="slide1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" Target="slide21.xm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2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2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" Target="slide23.xm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5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slide" Target="slide24.xml"/><Relationship Id="rId2" Type="http://schemas.openxmlformats.org/officeDocument/2006/relationships/slide" Target="slide2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openxmlformats.org/officeDocument/2006/relationships/image" Target="../media/image4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" Target="slide25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g"/><Relationship Id="rId3" Type="http://schemas.openxmlformats.org/officeDocument/2006/relationships/slide" Target="slide29.xml"/><Relationship Id="rId7" Type="http://schemas.microsoft.com/office/2007/relationships/hdphoto" Target="../media/hdphoto6.wdp"/><Relationship Id="rId2" Type="http://schemas.openxmlformats.org/officeDocument/2006/relationships/slide" Target="slide2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microsoft.com/office/2007/relationships/hdphoto" Target="../media/hdphoto8.wdp"/><Relationship Id="rId4" Type="http://schemas.openxmlformats.org/officeDocument/2006/relationships/image" Target="../media/image14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4" Type="http://schemas.openxmlformats.org/officeDocument/2006/relationships/slide" Target="slide2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slide" Target="slide28.xml"/><Relationship Id="rId2" Type="http://schemas.openxmlformats.org/officeDocument/2006/relationships/slide" Target="slide2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" Target="slide29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" Target="slide31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7.wdp"/><Relationship Id="rId5" Type="http://schemas.openxmlformats.org/officeDocument/2006/relationships/image" Target="../media/image13.png"/><Relationship Id="rId4" Type="http://schemas.openxmlformats.org/officeDocument/2006/relationships/image" Target="../media/image4.jp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" Target="slide33.xml"/><Relationship Id="rId2" Type="http://schemas.openxmlformats.org/officeDocument/2006/relationships/slide" Target="slide3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6.wdp"/><Relationship Id="rId5" Type="http://schemas.openxmlformats.org/officeDocument/2006/relationships/image" Target="../media/image9.png"/><Relationship Id="rId4" Type="http://schemas.openxmlformats.org/officeDocument/2006/relationships/image" Target="../media/image4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3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3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" Target="slide3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3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7" Type="http://schemas.microsoft.com/office/2007/relationships/hdphoto" Target="../media/hdphoto3.wdp"/><Relationship Id="rId2" Type="http://schemas.openxmlformats.org/officeDocument/2006/relationships/slide" Target="slide3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4.jpg"/><Relationship Id="rId4" Type="http://schemas.openxmlformats.org/officeDocument/2006/relationships/slide" Target="slide38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40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" Target="slide4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slide" Target="slide42.xml"/><Relationship Id="rId2" Type="http://schemas.openxmlformats.org/officeDocument/2006/relationships/slide" Target="slide4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4.jp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4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slide" Target="slide45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slide" Target="slide46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Relationship Id="rId5" Type="http://schemas.microsoft.com/office/2007/relationships/hdphoto" Target="../media/hdphoto10.wdp"/><Relationship Id="rId4" Type="http://schemas.openxmlformats.org/officeDocument/2006/relationships/image" Target="../media/image18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slide" Target="slide47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slide" Target="slide49.xml"/><Relationship Id="rId2" Type="http://schemas.openxmlformats.org/officeDocument/2006/relationships/slide" Target="slide4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4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slide" Target="slide50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5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slide" Target="slide52.xml"/><Relationship Id="rId2" Type="http://schemas.openxmlformats.org/officeDocument/2006/relationships/slide" Target="slide5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slide" Target="slide53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slide" Target="slide54.xml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slide" Target="slide55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9.wdp"/><Relationship Id="rId5" Type="http://schemas.openxmlformats.org/officeDocument/2006/relationships/image" Target="../media/image17.png"/><Relationship Id="rId4" Type="http://schemas.openxmlformats.org/officeDocument/2006/relationships/image" Target="../media/image4.jp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slide" Target="slide56.xml"/><Relationship Id="rId2" Type="http://schemas.openxmlformats.org/officeDocument/2006/relationships/slide" Target="slide5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slide" Target="slide5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slide" Target="slide5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slide" Target="slide5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slide" Target="slide6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slide" Target="slide6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slide" Target="slide6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slide" Target="slide63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slide" Target="slide65.xml"/><Relationship Id="rId2" Type="http://schemas.openxmlformats.org/officeDocument/2006/relationships/slide" Target="slide6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slide" Target="slide66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slide" Target="slide69.xml"/><Relationship Id="rId2" Type="http://schemas.openxmlformats.org/officeDocument/2006/relationships/slide" Target="slide6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slide" Target="slide6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69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slide" Target="slide70.xml"/><Relationship Id="rId2" Type="http://schemas.openxmlformats.org/officeDocument/2006/relationships/slide" Target="slide7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slide" Target="slide73.xml"/><Relationship Id="rId2" Type="http://schemas.openxmlformats.org/officeDocument/2006/relationships/slide" Target="slide7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slide" Target="slide7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slide" Target="slide73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slide" Target="slide73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slide" Target="slide74.xml"/><Relationship Id="rId2" Type="http://schemas.openxmlformats.org/officeDocument/2006/relationships/slide" Target="slide7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slide" Target="slide7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slide" Target="slide7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slide" Target="slide77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slide" Target="slide78.xml"/><Relationship Id="rId1" Type="http://schemas.openxmlformats.org/officeDocument/2006/relationships/slideLayout" Target="../slideLayouts/slideLayout2.xml"/><Relationship Id="rId5" Type="http://schemas.microsoft.com/office/2007/relationships/hdphoto" Target="../media/hdphoto3.wdp"/><Relationship Id="rId4" Type="http://schemas.openxmlformats.org/officeDocument/2006/relationships/image" Target="../media/image6.png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slide" Target="slide79.xml"/><Relationship Id="rId2" Type="http://schemas.openxmlformats.org/officeDocument/2006/relationships/slide" Target="slide8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slide" Target="slide8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slide" Target="slide81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5.wdp"/><Relationship Id="rId5" Type="http://schemas.openxmlformats.org/officeDocument/2006/relationships/image" Target="../media/image8.png"/><Relationship Id="rId4" Type="http://schemas.openxmlformats.org/officeDocument/2006/relationships/image" Target="../media/image4.jpg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slide" Target="slide85.xml"/><Relationship Id="rId2" Type="http://schemas.openxmlformats.org/officeDocument/2006/relationships/slide" Target="slide82.xml"/><Relationship Id="rId1" Type="http://schemas.openxmlformats.org/officeDocument/2006/relationships/slideLayout" Target="../slideLayouts/slideLayout2.xml"/><Relationship Id="rId5" Type="http://schemas.microsoft.com/office/2007/relationships/hdphoto" Target="../media/hdphoto5.wdp"/><Relationship Id="rId4" Type="http://schemas.openxmlformats.org/officeDocument/2006/relationships/image" Target="../media/image8.png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slide" Target="slide83.xml"/><Relationship Id="rId2" Type="http://schemas.openxmlformats.org/officeDocument/2006/relationships/slide" Target="slide8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slide" Target="slide85.xml"/><Relationship Id="rId2" Type="http://schemas.openxmlformats.org/officeDocument/2006/relationships/slide" Target="slide8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g"/><Relationship Id="rId5" Type="http://schemas.microsoft.com/office/2007/relationships/hdphoto" Target="../media/hdphoto6.wdp"/><Relationship Id="rId4" Type="http://schemas.openxmlformats.org/officeDocument/2006/relationships/image" Target="../media/image9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slide" Target="slide85.xml"/><Relationship Id="rId2" Type="http://schemas.openxmlformats.org/officeDocument/2006/relationships/slide" Target="slide8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4" Type="http://schemas.openxmlformats.org/officeDocument/2006/relationships/image" Target="../media/image4.jpg"/></Relationships>
</file>

<file path=ppt/slides/_rels/slide85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png"/><Relationship Id="rId5" Type="http://schemas.openxmlformats.org/officeDocument/2006/relationships/hyperlink" Target="https://yadi.sk/d/4LM5BBCYgmfnMw" TargetMode="External"/><Relationship Id="rId4" Type="http://schemas.openxmlformats.org/officeDocument/2006/relationships/image" Target="../media/image4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844" y="260648"/>
            <a:ext cx="9036496" cy="1872208"/>
          </a:xfrm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txBody>
          <a:bodyPr>
            <a:normAutofit fontScale="90000"/>
          </a:bodyPr>
          <a:lstStyle/>
          <a:p>
            <a:r>
              <a:rPr lang="ru-RU" b="1" dirty="0" err="1">
                <a:latin typeface="Bookman Old Style" pitchFamily="18" charset="0"/>
              </a:rPr>
              <a:t>Квест</a:t>
            </a:r>
            <a:r>
              <a:rPr lang="ru-RU" b="1" dirty="0">
                <a:latin typeface="Bookman Old Style" pitchFamily="18" charset="0"/>
              </a:rPr>
              <a:t>-игра</a:t>
            </a:r>
            <a:br>
              <a:rPr lang="ru-RU" b="1" dirty="0">
                <a:latin typeface="Bookman Old Style" pitchFamily="18" charset="0"/>
              </a:rPr>
            </a:br>
            <a:r>
              <a:rPr lang="ru-RU" b="1" dirty="0">
                <a:latin typeface="Bookman Old Style" pitchFamily="18" charset="0"/>
              </a:rPr>
              <a:t>Финансы: от теории к практике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07704" y="3068960"/>
            <a:ext cx="5616624" cy="1252969"/>
          </a:xfrm>
        </p:spPr>
        <p:txBody>
          <a:bodyPr/>
          <a:lstStyle/>
          <a:p>
            <a:r>
              <a:rPr lang="ru-RU" sz="4000" dirty="0">
                <a:solidFill>
                  <a:schemeClr val="tx1"/>
                </a:solidFill>
                <a:latin typeface="Bookman Old Style" pitchFamily="18" charset="0"/>
              </a:rPr>
              <a:t>Дело </a:t>
            </a:r>
            <a:r>
              <a:rPr lang="ru-RU" sz="3600" dirty="0">
                <a:solidFill>
                  <a:schemeClr val="tx1"/>
                </a:solidFill>
                <a:latin typeface="Bookman Old Style" pitchFamily="18" charset="0"/>
              </a:rPr>
              <a:t>  </a:t>
            </a:r>
            <a:r>
              <a:rPr lang="ru-RU" dirty="0">
                <a:solidFill>
                  <a:schemeClr val="tx1"/>
                </a:solidFill>
                <a:latin typeface="Bookman Old Style" pitchFamily="18" charset="0"/>
              </a:rPr>
              <a:t> о потерянном                      бюджете</a:t>
            </a: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9971" b="91007" l="9915" r="89979">
                        <a14:foregroundMark x1="57569" y1="58456" x2="57569" y2="58456"/>
                        <a14:foregroundMark x1="64925" y1="68426" x2="65245" y2="69013"/>
                        <a14:foregroundMark x1="79744" y1="86315" x2="79744" y2="86315"/>
                        <a14:foregroundMark x1="56930" y1="54643" x2="56930" y2="54643"/>
                        <a14:foregroundMark x1="40192" y1="50342" x2="40192" y2="50342"/>
                        <a14:foregroundMark x1="47655" y1="15836" x2="47655" y2="15836"/>
                        <a14:foregroundMark x1="63433" y1="58553" x2="63433" y2="5855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5729" t="7405" r="12912" b="6484"/>
          <a:stretch/>
        </p:blipFill>
        <p:spPr bwMode="auto">
          <a:xfrm rot="5400000">
            <a:off x="900877" y="1915547"/>
            <a:ext cx="2742076" cy="36087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 rotWithShape="1">
          <a:blip r:embed="rId4" cstate="print">
            <a:biLevel thresh="75000"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>
                        <a14:foregroundMark x1="55000" y1="65000" x2="55000" y2="65000"/>
                        <a14:foregroundMark x1="61444" y1="69000" x2="61444" y2="69000"/>
                        <a14:foregroundMark x1="67778" y1="69667" x2="67778" y2="69667"/>
                        <a14:foregroundMark x1="71000" y1="82222" x2="71000" y2="82222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4260" t="7503" r="10567"/>
          <a:stretch/>
        </p:blipFill>
        <p:spPr bwMode="auto">
          <a:xfrm>
            <a:off x="7245927" y="4170218"/>
            <a:ext cx="1898074" cy="26938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37371" y="5644630"/>
            <a:ext cx="4618572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Bookman Old Style" pitchFamily="18" charset="0"/>
              </a:rPr>
              <a:t>Авторы:</a:t>
            </a:r>
          </a:p>
          <a:p>
            <a:pPr fontAlgn="t"/>
            <a:r>
              <a:rPr lang="ru-RU" dirty="0">
                <a:latin typeface="Bookman Old Style" pitchFamily="18" charset="0"/>
              </a:rPr>
              <a:t>Панарина Мария Алексеевна</a:t>
            </a:r>
          </a:p>
          <a:p>
            <a:pPr fontAlgn="t"/>
            <a:r>
              <a:rPr lang="ru-RU" dirty="0" err="1">
                <a:latin typeface="Bookman Old Style" pitchFamily="18" charset="0"/>
              </a:rPr>
              <a:t>Тыщук</a:t>
            </a:r>
            <a:r>
              <a:rPr lang="ru-RU" dirty="0">
                <a:latin typeface="Bookman Old Style" pitchFamily="18" charset="0"/>
              </a:rPr>
              <a:t> Дарья Павловна</a:t>
            </a:r>
          </a:p>
          <a:p>
            <a:pPr fontAlgn="t"/>
            <a:r>
              <a:rPr lang="ru-RU" dirty="0" err="1">
                <a:latin typeface="Bookman Old Style" pitchFamily="18" charset="0"/>
              </a:rPr>
              <a:t>Павлюшкевич</a:t>
            </a:r>
            <a:r>
              <a:rPr lang="ru-RU" dirty="0">
                <a:latin typeface="Bookman Old Style" pitchFamily="18" charset="0"/>
              </a:rPr>
              <a:t> Татьяна </a:t>
            </a:r>
            <a:r>
              <a:rPr lang="ru-RU" dirty="0" smtClean="0">
                <a:latin typeface="Bookman Old Style" pitchFamily="18" charset="0"/>
              </a:rPr>
              <a:t>Валентиновна</a:t>
            </a:r>
            <a:endParaRPr lang="ru-RU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900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2707210" y="116632"/>
            <a:ext cx="6059357" cy="4317399"/>
          </a:xfrm>
          <a:prstGeom prst="wedgeEllipseCallout">
            <a:avLst>
              <a:gd name="adj1" fmla="val -55317"/>
              <a:gd name="adj2" fmla="val 35571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Вот уже несколько лет я пытаюсь раскрыть своё самое сложное 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дело - </a:t>
            </a:r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«Дело о потерянном бюджете!». Совсем недавно я нашёл зацепку, которая, я уверен, поможет решить эту задачу, но мне необходима твоя помощь. Всё очень 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просто: </a:t>
            </a:r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ты должен отвечать на вопросы и решать задания, кликая на правильный 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ответ. </a:t>
            </a:r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Н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о </a:t>
            </a:r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будь 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осторожен: </a:t>
            </a:r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если допустишь более 3-х ошибок подряд, мне придётся искать нового помощника. Ну что, ты готов к приключениям? </a:t>
            </a:r>
          </a:p>
        </p:txBody>
      </p:sp>
      <p:pic>
        <p:nvPicPr>
          <p:cNvPr id="1027" name="Picture 3">
            <a:hlinkClick r:id="rId3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66" r="27190" b="50000"/>
          <a:stretch/>
        </p:blipFill>
        <p:spPr bwMode="auto">
          <a:xfrm>
            <a:off x="3094856" y="4634024"/>
            <a:ext cx="2208343" cy="2224185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>
            <a:hlinkClick r:id="rId5" action="ppaction://hlinksldjump"/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413" t="50000" r="26677"/>
          <a:stretch/>
        </p:blipFill>
        <p:spPr bwMode="auto">
          <a:xfrm>
            <a:off x="6722074" y="4618878"/>
            <a:ext cx="2231449" cy="2191601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24944"/>
            <a:ext cx="2931815" cy="3655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60557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вальная выноска 3"/>
          <p:cNvSpPr/>
          <p:nvPr/>
        </p:nvSpPr>
        <p:spPr>
          <a:xfrm>
            <a:off x="4427984" y="581399"/>
            <a:ext cx="4392488" cy="2880320"/>
          </a:xfrm>
          <a:prstGeom prst="wedgeEllipseCallout">
            <a:avLst>
              <a:gd name="adj1" fmla="val -56351"/>
              <a:gd name="adj2" fmla="val 33428"/>
            </a:avLst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latin typeface="Bookman Old Style" pitchFamily="18" charset="0"/>
              </a:rPr>
              <a:t>Тогда </a:t>
            </a:r>
            <a:r>
              <a:rPr lang="ru-RU" b="1" dirty="0" smtClean="0">
                <a:latin typeface="Bookman Old Style" pitchFamily="18" charset="0"/>
              </a:rPr>
              <a:t>приходи, </a:t>
            </a:r>
            <a:r>
              <a:rPr lang="ru-RU" b="1" dirty="0">
                <a:latin typeface="Bookman Old Style" pitchFamily="18" charset="0"/>
              </a:rPr>
              <a:t>как только будешь готов! До новых встреч!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889" b="95408" l="9783" r="92799">
                        <a14:foregroundMark x1="52174" y1="38921" x2="47011" y2="52354"/>
                        <a14:foregroundMark x1="37908" y1="49139" x2="34239" y2="33525"/>
                        <a14:foregroundMark x1="44293" y1="55454" x2="57065" y2="58668"/>
                        <a14:foregroundMark x1="51087" y1="77038" x2="69158" y2="68772"/>
                        <a14:foregroundMark x1="64946" y1="82778" x2="75951" y2="71986"/>
                        <a14:foregroundMark x1="39402" y1="57979" x2="37908" y2="50057"/>
                        <a14:foregroundMark x1="44022" y1="84386" x2="39810" y2="72675"/>
                        <a14:foregroundMark x1="41712" y1="88863" x2="28125" y2="73594"/>
                        <a14:foregroundMark x1="51087" y1="79908" x2="58560" y2="78990"/>
                        <a14:foregroundMark x1="45788" y1="84386" x2="55978" y2="77727"/>
                        <a14:foregroundMark x1="39810" y1="85993" x2="57473" y2="75775"/>
                        <a14:foregroundMark x1="25136" y1="80597" x2="24457" y2="74856"/>
                        <a14:foregroundMark x1="35734" y1="90126" x2="42120" y2="83467"/>
                        <a14:foregroundMark x1="45516" y1="53617" x2="55978" y2="383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46" t="6576" r="6808" b="4834"/>
          <a:stretch/>
        </p:blipFill>
        <p:spPr bwMode="auto">
          <a:xfrm>
            <a:off x="726947" y="2132856"/>
            <a:ext cx="3660278" cy="46208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45495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Эпизод 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537776"/>
            <a:ext cx="5184576" cy="45259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Что является центральным звеном финансовой системы государства?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доходы</a:t>
            </a:r>
            <a:r>
              <a:rPr lang="ru-RU" dirty="0">
                <a:latin typeface="Bookman Old Style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бюджет 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налоги</a:t>
            </a:r>
            <a:r>
              <a:rPr lang="ru-RU" dirty="0">
                <a:latin typeface="Bookman Old Style" pitchFamily="18" charset="0"/>
              </a:rPr>
              <a:t> 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расходы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92856" y="3573016"/>
            <a:ext cx="3384965" cy="3213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ьная выноска 6"/>
          <p:cNvSpPr/>
          <p:nvPr/>
        </p:nvSpPr>
        <p:spPr>
          <a:xfrm>
            <a:off x="323528" y="1143000"/>
            <a:ext cx="2754980" cy="1841554"/>
          </a:xfrm>
          <a:prstGeom prst="wedgeEllipseCallout">
            <a:avLst>
              <a:gd name="adj1" fmla="val -17535"/>
              <a:gd name="adj2" fmla="val 69863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Отлично, а вот и первая зацепка!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40186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05A3C60-9A08-41CB-ADA3-49EF5BC41059}"/>
              </a:ext>
            </a:extLst>
          </p:cNvPr>
          <p:cNvSpPr txBox="1">
            <a:spLocks/>
          </p:cNvSpPr>
          <p:nvPr/>
        </p:nvSpPr>
        <p:spPr>
          <a:xfrm>
            <a:off x="3851920" y="2060848"/>
            <a:ext cx="4824536" cy="394989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Что делает с рублём копейка?</a:t>
            </a:r>
            <a:endParaRPr lang="en-US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боится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теряет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бережёт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940465"/>
            <a:ext cx="2952329" cy="2952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ьная выноска 6"/>
          <p:cNvSpPr/>
          <p:nvPr/>
        </p:nvSpPr>
        <p:spPr>
          <a:xfrm>
            <a:off x="467544" y="1541341"/>
            <a:ext cx="2754980" cy="1841554"/>
          </a:xfrm>
          <a:prstGeom prst="wedgeEllipseCallout">
            <a:avLst>
              <a:gd name="adj1" fmla="val -17535"/>
              <a:gd name="adj2" fmla="val 6986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37011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5463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37CC2C71-59C1-4507-8CC1-FC117B9178C5}"/>
              </a:ext>
            </a:extLst>
          </p:cNvPr>
          <p:cNvSpPr txBox="1">
            <a:spLocks/>
          </p:cNvSpPr>
          <p:nvPr/>
        </p:nvSpPr>
        <p:spPr>
          <a:xfrm>
            <a:off x="4694340" y="2011946"/>
            <a:ext cx="4155979" cy="411990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latin typeface="Bookman Old Style" panose="02050604050505020204" pitchFamily="18" charset="0"/>
              </a:rPr>
              <a:t>Что известная пословица предлагает взамен ста рублей?</a:t>
            </a:r>
            <a:endParaRPr lang="en-US" sz="2800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sz="2800" dirty="0">
                <a:latin typeface="Bookman Old Style" panose="02050604050505020204" pitchFamily="18" charset="0"/>
              </a:rPr>
              <a:t>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Bookman Old Style" panose="02050604050505020204" pitchFamily="18" charset="0"/>
                <a:hlinkClick r:id="rId2" action="ppaction://hlinksldjump"/>
              </a:rPr>
              <a:t>сто друзей</a:t>
            </a:r>
            <a:endParaRPr lang="ru-RU" sz="28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Bookman Old Style" panose="02050604050505020204" pitchFamily="18" charset="0"/>
                <a:hlinkClick r:id="rId3" action="ppaction://hlinksldjump"/>
              </a:rPr>
              <a:t>сто подарков</a:t>
            </a:r>
            <a:endParaRPr lang="ru-RU" sz="28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Bookman Old Style" panose="02050604050505020204" pitchFamily="18" charset="0"/>
                <a:hlinkClick r:id="rId3" action="ppaction://hlinksldjump"/>
              </a:rPr>
              <a:t>сто врагов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539552" y="1257752"/>
            <a:ext cx="3975959" cy="2823595"/>
          </a:xfrm>
          <a:prstGeom prst="wedgeEllipseCallout">
            <a:avLst>
              <a:gd name="adj1" fmla="val -42552"/>
              <a:gd name="adj2" fmla="val 42396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Bookman Old Style" pitchFamily="18" charset="0"/>
              </a:rPr>
              <a:t>Пословицы </a:t>
            </a:r>
            <a:r>
              <a:rPr lang="ru-RU" sz="1600" b="1" dirty="0">
                <a:latin typeface="Bookman Old Style" pitchFamily="18" charset="0"/>
              </a:rPr>
              <a:t>- один из наиболее древних жанров народного творчества. Они возникли ещё во время первобытного строя, задолго до появления первых литературных </a:t>
            </a:r>
            <a:r>
              <a:rPr lang="ru-RU" sz="1600" b="1" dirty="0" smtClean="0">
                <a:latin typeface="Bookman Old Style" pitchFamily="18" charset="0"/>
              </a:rPr>
              <a:t>памятников.</a:t>
            </a:r>
            <a:endParaRPr lang="ru-RU" sz="1600" b="1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4544" y="3905672"/>
            <a:ext cx="29523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1509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9372" y="-27715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47A36987-E719-44A5-B3A2-19EB8178611C}"/>
              </a:ext>
            </a:extLst>
          </p:cNvPr>
          <p:cNvSpPr txBox="1">
            <a:spLocks/>
          </p:cNvSpPr>
          <p:nvPr/>
        </p:nvSpPr>
        <p:spPr>
          <a:xfrm>
            <a:off x="4355976" y="1716090"/>
            <a:ext cx="4608512" cy="446449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800" b="1" dirty="0">
                <a:latin typeface="Bookman Old Style" panose="02050604050505020204" pitchFamily="18" charset="0"/>
              </a:rPr>
              <a:t>О каком любимом детьми продукте экономисты говорят: </a:t>
            </a:r>
            <a:r>
              <a:rPr lang="ru-RU" sz="2800" b="1" dirty="0" smtClean="0">
                <a:latin typeface="Bookman Old Style" panose="02050604050505020204" pitchFamily="18" charset="0"/>
              </a:rPr>
              <a:t>«Это </a:t>
            </a:r>
            <a:r>
              <a:rPr lang="ru-RU" sz="2800" b="1" dirty="0">
                <a:latin typeface="Bookman Old Style" panose="02050604050505020204" pitchFamily="18" charset="0"/>
              </a:rPr>
              <a:t>умение продать одну картофелину по цене килограмма»? </a:t>
            </a:r>
            <a:endParaRPr lang="ru-RU" sz="2800" b="1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ru-RU" sz="2800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ч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ипсы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к</a:t>
            </a: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артофель </a:t>
            </a: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фри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к</a:t>
            </a: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артофельные </a:t>
            </a: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дольки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6551" y="4006949"/>
            <a:ext cx="2952328" cy="2952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567797" y="1179442"/>
            <a:ext cx="3975959" cy="2823595"/>
          </a:xfrm>
          <a:prstGeom prst="wedgeEllipseCallout">
            <a:avLst>
              <a:gd name="adj1" fmla="val -40429"/>
              <a:gd name="adj2" fmla="val 44389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Bookman Old Style" pitchFamily="18" charset="0"/>
              </a:rPr>
              <a:t>Название картошки </a:t>
            </a:r>
            <a:r>
              <a:rPr lang="ru-RU" sz="1600" b="1" dirty="0" smtClean="0">
                <a:latin typeface="Bookman Old Style" pitchFamily="18" charset="0"/>
              </a:rPr>
              <a:t>     "</a:t>
            </a:r>
            <a:r>
              <a:rPr lang="ru-RU" sz="1600" b="1" dirty="0">
                <a:latin typeface="Bookman Old Style" pitchFamily="18" charset="0"/>
              </a:rPr>
              <a:t>фри" пошло от предприимчивого жителя Бельгии по фамилии </a:t>
            </a:r>
            <a:r>
              <a:rPr lang="ru-RU" sz="1600" b="1" dirty="0" err="1">
                <a:latin typeface="Bookman Old Style" pitchFamily="18" charset="0"/>
              </a:rPr>
              <a:t>Frite</a:t>
            </a:r>
            <a:r>
              <a:rPr lang="ru-RU" sz="1600" b="1" dirty="0">
                <a:latin typeface="Bookman Old Style" pitchFamily="18" charset="0"/>
              </a:rPr>
              <a:t>. Именно он в 1861 году начал впервые продавать картофельные ломтики, обжаренные в </a:t>
            </a:r>
            <a:r>
              <a:rPr lang="ru-RU" sz="1600" b="1" dirty="0" smtClean="0">
                <a:latin typeface="Bookman Old Style" pitchFamily="18" charset="0"/>
              </a:rPr>
              <a:t>масле.</a:t>
            </a:r>
            <a:endParaRPr lang="ru-RU" sz="1600" b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615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вальная выноска 4"/>
          <p:cNvSpPr/>
          <p:nvPr/>
        </p:nvSpPr>
        <p:spPr>
          <a:xfrm>
            <a:off x="4330186" y="332656"/>
            <a:ext cx="4173625" cy="2520280"/>
          </a:xfrm>
          <a:prstGeom prst="wedgeEllipseCallout">
            <a:avLst>
              <a:gd name="adj1" fmla="val -55893"/>
              <a:gd name="adj2" fmla="val 35580"/>
            </a:avLst>
          </a:prstGeom>
          <a:solidFill>
            <a:srgbClr val="C00000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Bookman Old Style" panose="02050604050505020204" pitchFamily="18" charset="0"/>
              </a:rPr>
              <a:t>К сожалению, ты совершил слишком много ошибок! Но не расстраивайся, ты всегда можешь начать заново!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89" b="95408" l="9783" r="92799">
                        <a14:foregroundMark x1="52174" y1="38921" x2="47011" y2="52354"/>
                        <a14:foregroundMark x1="37908" y1="49139" x2="34239" y2="33525"/>
                        <a14:foregroundMark x1="44293" y1="55454" x2="57065" y2="58668"/>
                        <a14:foregroundMark x1="51087" y1="77038" x2="69158" y2="68772"/>
                        <a14:foregroundMark x1="64946" y1="82778" x2="75951" y2="71986"/>
                        <a14:foregroundMark x1="39402" y1="57979" x2="37908" y2="50057"/>
                        <a14:foregroundMark x1="44022" y1="84386" x2="39810" y2="72675"/>
                        <a14:foregroundMark x1="41712" y1="88863" x2="28125" y2="73594"/>
                        <a14:foregroundMark x1="51087" y1="79908" x2="58560" y2="78990"/>
                        <a14:foregroundMark x1="45788" y1="84386" x2="55978" y2="77727"/>
                        <a14:foregroundMark x1="39810" y1="85993" x2="57473" y2="75775"/>
                        <a14:foregroundMark x1="25136" y1="80597" x2="24457" y2="74856"/>
                        <a14:foregroundMark x1="35734" y1="90126" x2="42120" y2="83467"/>
                        <a14:foregroundMark x1="45516" y1="53617" x2="55978" y2="383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46" t="6576" r="6808" b="4834"/>
          <a:stretch/>
        </p:blipFill>
        <p:spPr bwMode="auto">
          <a:xfrm>
            <a:off x="726947" y="2204864"/>
            <a:ext cx="3603239" cy="45488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645024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3421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2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67A7CA65-E172-41D1-9601-FC6D72C289DA}"/>
              </a:ext>
            </a:extLst>
          </p:cNvPr>
          <p:cNvSpPr txBox="1">
            <a:spLocks/>
          </p:cNvSpPr>
          <p:nvPr/>
        </p:nvSpPr>
        <p:spPr>
          <a:xfrm>
            <a:off x="3707904" y="1417638"/>
            <a:ext cx="5184576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Известно, что долгое время государство не имело бюджета, и изначально зарождение его пришло из Англии. Скажи, в каком году появился первый самостоятельный бюджет </a:t>
            </a:r>
            <a:r>
              <a:rPr lang="ru-RU" b="1" dirty="0" smtClean="0">
                <a:latin typeface="Bookman Old Style" panose="02050604050505020204" pitchFamily="18" charset="0"/>
              </a:rPr>
              <a:t>Руси?</a:t>
            </a:r>
            <a:endParaRPr lang="en-US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1215 </a:t>
            </a: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г. 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1710 г</a:t>
            </a: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. 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1913 </a:t>
            </a: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г. 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1623 </a:t>
            </a: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г.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5075" y="3560439"/>
            <a:ext cx="3473415" cy="32975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ьная выноска 3">
            <a:extLst>
              <a:ext uri="{FF2B5EF4-FFF2-40B4-BE49-F238E27FC236}">
                <a16:creationId xmlns:a16="http://schemas.microsoft.com/office/drawing/2014/main" id="{99BAB3B8-ADE8-468D-8E1D-7989FD27EA72}"/>
              </a:ext>
            </a:extLst>
          </p:cNvPr>
          <p:cNvSpPr/>
          <p:nvPr/>
        </p:nvSpPr>
        <p:spPr>
          <a:xfrm>
            <a:off x="539552" y="1417638"/>
            <a:ext cx="2650604" cy="1625530"/>
          </a:xfrm>
          <a:prstGeom prst="wedgeEllipseCallout">
            <a:avLst>
              <a:gd name="adj1" fmla="val -17535"/>
              <a:gd name="adj2" fmla="val 69863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900" b="1" dirty="0">
                <a:solidFill>
                  <a:schemeClr val="bg1"/>
                </a:solidFill>
                <a:latin typeface="Bookman Old Style" pitchFamily="18" charset="0"/>
              </a:rPr>
              <a:t>Отлично, а вот и вторая зацепка!</a:t>
            </a:r>
          </a:p>
        </p:txBody>
      </p:sp>
    </p:spTree>
    <p:extLst>
      <p:ext uri="{BB962C8B-B14F-4D97-AF65-F5344CB8AC3E}">
        <p14:creationId xmlns:p14="http://schemas.microsoft.com/office/powerpoint/2010/main" val="3694014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2202" y="-35782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80E52C5-573B-4644-9540-58C6F37D3344}"/>
              </a:ext>
            </a:extLst>
          </p:cNvPr>
          <p:cNvSpPr txBox="1">
            <a:spLocks/>
          </p:cNvSpPr>
          <p:nvPr/>
        </p:nvSpPr>
        <p:spPr>
          <a:xfrm>
            <a:off x="3851920" y="1700808"/>
            <a:ext cx="4896544" cy="432048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400" b="1" dirty="0">
                <a:latin typeface="Bookman Old Style" panose="02050604050505020204" pitchFamily="18" charset="0"/>
              </a:rPr>
              <a:t>«Жила-была монетка. Она только что вышла из чеканки – чистенькая, светленькая, – покатилась и зазвенела: «Ура! Теперь пойду гулять по белу свету!» Назовите автора сказки. </a:t>
            </a:r>
            <a:endParaRPr lang="ru-RU" sz="2400" b="1" dirty="0" smtClean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endParaRPr lang="ru-RU" sz="2400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Bookman Old Style" panose="02050604050505020204" pitchFamily="18" charset="0"/>
                <a:hlinkClick r:id="rId2" action="ppaction://hlinksldjump"/>
              </a:rPr>
              <a:t>Братья Гримм</a:t>
            </a:r>
            <a:endParaRPr lang="ru-RU" sz="28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Bookman Old Style" panose="02050604050505020204" pitchFamily="18" charset="0"/>
                <a:hlinkClick r:id="rId3" action="ppaction://hlinksldjump"/>
              </a:rPr>
              <a:t>Андерсен</a:t>
            </a:r>
            <a:endParaRPr lang="ru-RU" sz="28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2800" dirty="0">
                <a:latin typeface="Bookman Old Style" panose="02050604050505020204" pitchFamily="18" charset="0"/>
                <a:hlinkClick r:id="rId2" action="ppaction://hlinksldjump"/>
              </a:rPr>
              <a:t>Толстой</a:t>
            </a:r>
            <a:endParaRPr lang="ru-RU" sz="2800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9" y="4005064"/>
            <a:ext cx="2955003" cy="29550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467544" y="1541341"/>
            <a:ext cx="2754980" cy="1841554"/>
          </a:xfrm>
          <a:prstGeom prst="wedgeEllipseCallout">
            <a:avLst>
              <a:gd name="adj1" fmla="val -17535"/>
              <a:gd name="adj2" fmla="val 6986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6529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925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50244055-E7B2-459D-96E6-240399C59FB6}"/>
              </a:ext>
            </a:extLst>
          </p:cNvPr>
          <p:cNvSpPr txBox="1">
            <a:spLocks/>
          </p:cNvSpPr>
          <p:nvPr/>
        </p:nvSpPr>
        <p:spPr>
          <a:xfrm>
            <a:off x="4410113" y="1772816"/>
            <a:ext cx="4464496" cy="4162871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Финансы представляют собой __________ отношения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товарные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денежные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кредитные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производственные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539552" y="1124743"/>
            <a:ext cx="3975959" cy="2823595"/>
          </a:xfrm>
          <a:prstGeom prst="wedgeEllipseCallout">
            <a:avLst>
              <a:gd name="adj1" fmla="val -42552"/>
              <a:gd name="adj2" fmla="val 42396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 smtClean="0">
                <a:latin typeface="Bookman Old Style" pitchFamily="18" charset="0"/>
              </a:rPr>
              <a:t>Слово «Финансы» происходит </a:t>
            </a:r>
            <a:r>
              <a:rPr lang="ru-RU" sz="1600" b="1" dirty="0">
                <a:latin typeface="Bookman Old Style" pitchFamily="18" charset="0"/>
              </a:rPr>
              <a:t>от французского </a:t>
            </a:r>
            <a:r>
              <a:rPr lang="ru-RU" sz="1600" b="1" dirty="0" err="1">
                <a:latin typeface="Bookman Old Style" pitchFamily="18" charset="0"/>
              </a:rPr>
              <a:t>finances</a:t>
            </a:r>
            <a:r>
              <a:rPr lang="ru-RU" sz="1600" b="1" dirty="0">
                <a:latin typeface="Bookman Old Style" pitchFamily="18" charset="0"/>
              </a:rPr>
              <a:t> мн., от </a:t>
            </a:r>
            <a:r>
              <a:rPr lang="ru-RU" sz="1600" b="1" dirty="0" err="1">
                <a:latin typeface="Bookman Old Style" pitchFamily="18" charset="0"/>
              </a:rPr>
              <a:t>finer</a:t>
            </a:r>
            <a:r>
              <a:rPr lang="ru-RU" sz="1600" b="1" dirty="0">
                <a:latin typeface="Bookman Old Style" pitchFamily="18" charset="0"/>
              </a:rPr>
              <a:t> «оплачивать», из ср.-лат. </a:t>
            </a:r>
            <a:r>
              <a:rPr lang="ru-RU" sz="1600" b="1" dirty="0" err="1">
                <a:latin typeface="Bookman Old Style" pitchFamily="18" charset="0"/>
              </a:rPr>
              <a:t>finantia</a:t>
            </a:r>
            <a:r>
              <a:rPr lang="ru-RU" sz="1600" b="1" dirty="0">
                <a:latin typeface="Bookman Old Style" pitchFamily="18" charset="0"/>
              </a:rPr>
              <a:t> «завершение, приказ о выплате»; </a:t>
            </a:r>
            <a:r>
              <a:rPr lang="ru-RU" sz="1600" b="1" dirty="0" err="1">
                <a:latin typeface="Bookman Old Style" pitchFamily="18" charset="0"/>
              </a:rPr>
              <a:t>родств</a:t>
            </a:r>
            <a:r>
              <a:rPr lang="ru-RU" sz="1600" b="1" dirty="0">
                <a:latin typeface="Bookman Old Style" pitchFamily="18" charset="0"/>
              </a:rPr>
              <a:t>. </a:t>
            </a:r>
            <a:r>
              <a:rPr lang="ru-RU" sz="1600" b="1" dirty="0" err="1">
                <a:latin typeface="Bookman Old Style" pitchFamily="18" charset="0"/>
              </a:rPr>
              <a:t>finire</a:t>
            </a:r>
            <a:r>
              <a:rPr lang="ru-RU" sz="1600" b="1" dirty="0">
                <a:latin typeface="Bookman Old Style" pitchFamily="18" charset="0"/>
              </a:rPr>
              <a:t> «замыкать, оканчивать».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794" y="4077072"/>
            <a:ext cx="2814974" cy="28149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97902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432471A-C5CE-47E2-8BE4-FA0126921AC0}"/>
              </a:ext>
            </a:extLst>
          </p:cNvPr>
          <p:cNvSpPr txBox="1">
            <a:spLocks/>
          </p:cNvSpPr>
          <p:nvPr/>
        </p:nvSpPr>
        <p:spPr>
          <a:xfrm>
            <a:off x="4211960" y="2060848"/>
            <a:ext cx="4484036" cy="371098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Месяц школьных базаров - это … </a:t>
            </a:r>
          </a:p>
          <a:p>
            <a:pPr marL="0" indent="0" algn="ctr">
              <a:buNone/>
            </a:pP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Август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Сентябрь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Июль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230167" y="3645024"/>
            <a:ext cx="3432022" cy="32582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971600" y="1434691"/>
            <a:ext cx="2754980" cy="1841554"/>
          </a:xfrm>
          <a:prstGeom prst="wedgeEllipseCallout">
            <a:avLst>
              <a:gd name="adj1" fmla="val -17535"/>
              <a:gd name="adj2" fmla="val 6986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4031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0069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3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3154152-1EAD-4139-ACFD-385774542CA6}"/>
              </a:ext>
            </a:extLst>
          </p:cNvPr>
          <p:cNvSpPr txBox="1">
            <a:spLocks/>
          </p:cNvSpPr>
          <p:nvPr/>
        </p:nvSpPr>
        <p:spPr>
          <a:xfrm>
            <a:off x="3679233" y="1556792"/>
            <a:ext cx="5184576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Государственному бюджету как экономической категории присущи функции:</a:t>
            </a:r>
          </a:p>
          <a:p>
            <a:pPr algn="ctr"/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Стимулирующая, распределяющая,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кредитная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Воспроизводственная, регулирующая,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производящая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Контрольная, распределительная, </a:t>
            </a:r>
            <a:r>
              <a:rPr lang="ru-RU" dirty="0" err="1" smtClean="0">
                <a:latin typeface="Bookman Old Style" panose="02050604050505020204" pitchFamily="18" charset="0"/>
                <a:hlinkClick r:id="rId3" action="ppaction://hlinksldjump"/>
              </a:rPr>
              <a:t>перераспределительная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Обязующая, контрольная, производственная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F7FDFCA-1560-43DA-9370-72CA37656B7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-15600" y="3603827"/>
            <a:ext cx="3427714" cy="32541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467544" y="1268760"/>
            <a:ext cx="2754980" cy="1841554"/>
          </a:xfrm>
          <a:prstGeom prst="wedgeEllipseCallout">
            <a:avLst>
              <a:gd name="adj1" fmla="val -17535"/>
              <a:gd name="adj2" fmla="val 69863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Кажется, мы нашли что-то интересное!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391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23393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D5579DD4-F45E-4BFC-86DE-E7463EC66176}"/>
              </a:ext>
            </a:extLst>
          </p:cNvPr>
          <p:cNvSpPr txBox="1">
            <a:spLocks/>
          </p:cNvSpPr>
          <p:nvPr/>
        </p:nvSpPr>
        <p:spPr>
          <a:xfrm>
            <a:off x="3635896" y="1787170"/>
            <a:ext cx="5184576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Неспособность должника удовлетворить требования кредиторов по оплате товаров (работ, услуг), включая неспособность обеспечить обязательные платежи в бюджет и во внебюджетные </a:t>
            </a:r>
            <a:r>
              <a:rPr lang="ru-RU" b="1" dirty="0" smtClean="0">
                <a:latin typeface="Bookman Old Style" pitchFamily="18" charset="0"/>
              </a:rPr>
              <a:t>фонды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smtClean="0">
                <a:latin typeface="Bookman Old Style" pitchFamily="18" charset="0"/>
              </a:rPr>
              <a:t>- это</a:t>
            </a:r>
            <a:endParaRPr lang="ru-RU" b="1" dirty="0">
              <a:latin typeface="Bookman Old Style" pitchFamily="18" charset="0"/>
            </a:endParaRPr>
          </a:p>
          <a:p>
            <a:pPr marL="0" indent="0" algn="ctr">
              <a:buNone/>
            </a:pP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Банкротство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Разорение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Стагнация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804231"/>
            <a:ext cx="3027011" cy="302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467544" y="1541341"/>
            <a:ext cx="2754980" cy="1841554"/>
          </a:xfrm>
          <a:prstGeom prst="wedgeEllipseCallout">
            <a:avLst>
              <a:gd name="adj1" fmla="val -17535"/>
              <a:gd name="adj2" fmla="val 6986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4188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B26C0A02-7B06-4E51-866A-A9D1236B34FA}"/>
              </a:ext>
            </a:extLst>
          </p:cNvPr>
          <p:cNvSpPr txBox="1">
            <a:spLocks/>
          </p:cNvSpPr>
          <p:nvPr/>
        </p:nvSpPr>
        <p:spPr>
          <a:xfrm>
            <a:off x="4644008" y="2132856"/>
            <a:ext cx="4160945" cy="4032449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Бюджетные средства, предоставляемые бюджету другого уровня бюджетной системы Российской Федерации на безвозмездной и безвозвратной основах для покрытия текущих </a:t>
            </a:r>
            <a:r>
              <a:rPr lang="ru-RU" b="1" dirty="0" smtClean="0">
                <a:latin typeface="Bookman Old Style" pitchFamily="18" charset="0"/>
              </a:rPr>
              <a:t>расходов - это</a:t>
            </a:r>
          </a:p>
          <a:p>
            <a:pPr marL="0" indent="0" algn="ctr">
              <a:buNone/>
            </a:pPr>
            <a:endParaRPr lang="ru-RU" b="1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Налоги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Дотации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Аванс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539552" y="1325485"/>
            <a:ext cx="3975959" cy="2823595"/>
          </a:xfrm>
          <a:prstGeom prst="wedgeEllipseCallout">
            <a:avLst>
              <a:gd name="adj1" fmla="val -42552"/>
              <a:gd name="adj2" fmla="val 42396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latin typeface="Bookman Old Style" pitchFamily="18" charset="0"/>
              </a:rPr>
              <a:t>З</a:t>
            </a:r>
            <a:r>
              <a:rPr lang="ru-RU" sz="1600" b="1" dirty="0" smtClean="0">
                <a:latin typeface="Bookman Old Style" pitchFamily="18" charset="0"/>
              </a:rPr>
              <a:t>начение слова </a:t>
            </a:r>
            <a:r>
              <a:rPr lang="ru-RU" sz="1600" b="1" dirty="0">
                <a:latin typeface="Bookman Old Style" pitchFamily="18" charset="0"/>
              </a:rPr>
              <a:t>"налог" имеет два </a:t>
            </a:r>
            <a:r>
              <a:rPr lang="ru-RU" sz="1600" b="1" dirty="0" smtClean="0">
                <a:latin typeface="Bookman Old Style" pitchFamily="18" charset="0"/>
              </a:rPr>
              <a:t>объяснения</a:t>
            </a:r>
            <a:r>
              <a:rPr lang="ru-RU" sz="1600" b="1" dirty="0">
                <a:latin typeface="Bookman Old Style" pitchFamily="18" charset="0"/>
              </a:rPr>
              <a:t>. Первое от слова "</a:t>
            </a:r>
            <a:r>
              <a:rPr lang="ru-RU" sz="1600" b="1" dirty="0" err="1">
                <a:latin typeface="Bookman Old Style" pitchFamily="18" charset="0"/>
              </a:rPr>
              <a:t>налон</a:t>
            </a:r>
            <a:r>
              <a:rPr lang="ru-RU" sz="1600" b="1" dirty="0">
                <a:latin typeface="Bookman Old Style" pitchFamily="18" charset="0"/>
              </a:rPr>
              <a:t>" - плата за провоз. </a:t>
            </a:r>
            <a:r>
              <a:rPr lang="ru-RU" sz="1600" b="1" dirty="0" smtClean="0">
                <a:latin typeface="Bookman Old Style" pitchFamily="18" charset="0"/>
              </a:rPr>
              <a:t>Второе связывает </a:t>
            </a:r>
            <a:r>
              <a:rPr lang="ru-RU" sz="1600" b="1" dirty="0">
                <a:latin typeface="Bookman Old Style" pitchFamily="18" charset="0"/>
              </a:rPr>
              <a:t>слово с производным от "налагать", </a:t>
            </a:r>
            <a:r>
              <a:rPr lang="ru-RU" sz="1600" b="1" dirty="0" smtClean="0">
                <a:latin typeface="Bookman Old Style" pitchFamily="18" charset="0"/>
              </a:rPr>
              <a:t>что означает "обременять</a:t>
            </a:r>
            <a:r>
              <a:rPr lang="ru-RU" sz="1600" b="1" dirty="0">
                <a:latin typeface="Bookman Old Style" pitchFamily="18" charset="0"/>
              </a:rPr>
              <a:t>".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1" y="4077072"/>
            <a:ext cx="2882995" cy="2882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09367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1" y="7946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64EE335-6FDA-4011-B7CD-F3A04FCDE2E0}"/>
              </a:ext>
            </a:extLst>
          </p:cNvPr>
          <p:cNvSpPr txBox="1">
            <a:spLocks/>
          </p:cNvSpPr>
          <p:nvPr/>
        </p:nvSpPr>
        <p:spPr>
          <a:xfrm>
            <a:off x="3889732" y="1772816"/>
            <a:ext cx="4930739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Денежная сумма, которая </a:t>
            </a:r>
            <a:r>
              <a:rPr lang="ru-RU" b="1" dirty="0" smtClean="0">
                <a:latin typeface="Bookman Old Style" pitchFamily="18" charset="0"/>
              </a:rPr>
              <a:t>выдаётся </a:t>
            </a:r>
            <a:r>
              <a:rPr lang="ru-RU" b="1" dirty="0">
                <a:latin typeface="Bookman Old Style" pitchFamily="18" charset="0"/>
              </a:rPr>
              <a:t>в счет предстоящих платежей за материальные ценности, выполненные работы и оказанные </a:t>
            </a:r>
            <a:r>
              <a:rPr lang="ru-RU" b="1" dirty="0" smtClean="0">
                <a:latin typeface="Bookman Old Style" pitchFamily="18" charset="0"/>
              </a:rPr>
              <a:t>услуги,</a:t>
            </a:r>
            <a:r>
              <a:rPr lang="ru-RU" b="1" dirty="0">
                <a:latin typeface="Bookman Old Style" pitchFamily="18" charset="0"/>
              </a:rPr>
              <a:t> </a:t>
            </a:r>
            <a:r>
              <a:rPr lang="ru-RU" b="1" dirty="0" smtClean="0">
                <a:latin typeface="Bookman Old Style" pitchFamily="18" charset="0"/>
              </a:rPr>
              <a:t>- это</a:t>
            </a:r>
          </a:p>
          <a:p>
            <a:pPr marL="0" indent="0" algn="ctr">
              <a:buNone/>
            </a:pPr>
            <a:endParaRPr lang="ru-RU" b="1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Аванс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Дотации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Субсидии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755576" y="1459232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-108520" y="3609072"/>
            <a:ext cx="3422189" cy="32489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4456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4 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8F7B9820-8D6D-4B87-9E9C-A3DA10254A3E}"/>
              </a:ext>
            </a:extLst>
          </p:cNvPr>
          <p:cNvSpPr txBox="1">
            <a:spLocks/>
          </p:cNvSpPr>
          <p:nvPr/>
        </p:nvSpPr>
        <p:spPr>
          <a:xfrm>
            <a:off x="3851920" y="1683558"/>
            <a:ext cx="5139680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Слово «бюджет» </a:t>
            </a:r>
            <a:r>
              <a:rPr lang="ru-RU" b="1" dirty="0" smtClean="0">
                <a:latin typeface="Bookman Old Style" panose="02050604050505020204" pitchFamily="18" charset="0"/>
              </a:rPr>
              <a:t>происходит от английского «</a:t>
            </a:r>
            <a:r>
              <a:rPr lang="ru-RU" b="1" dirty="0" err="1" smtClean="0">
                <a:latin typeface="Bookman Old Style" panose="02050604050505020204" pitchFamily="18" charset="0"/>
              </a:rPr>
              <a:t>budget</a:t>
            </a:r>
            <a:r>
              <a:rPr lang="ru-RU" b="1" dirty="0" smtClean="0">
                <a:latin typeface="Bookman Old Style" panose="02050604050505020204" pitchFamily="18" charset="0"/>
              </a:rPr>
              <a:t>». </a:t>
            </a:r>
            <a:r>
              <a:rPr lang="ru-RU" b="1" dirty="0">
                <a:latin typeface="Bookman Old Style" panose="02050604050505020204" pitchFamily="18" charset="0"/>
              </a:rPr>
              <a:t>Ч</a:t>
            </a:r>
            <a:r>
              <a:rPr lang="ru-RU" b="1" dirty="0" smtClean="0">
                <a:latin typeface="Bookman Old Style" panose="02050604050505020204" pitchFamily="18" charset="0"/>
              </a:rPr>
              <a:t>то </a:t>
            </a:r>
            <a:r>
              <a:rPr lang="ru-RU" b="1" dirty="0">
                <a:latin typeface="Bookman Old Style" panose="02050604050505020204" pitchFamily="18" charset="0"/>
              </a:rPr>
              <a:t>оно означает?</a:t>
            </a:r>
          </a:p>
          <a:p>
            <a:pPr marL="0" indent="0" algn="ctr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Кожаный кошелек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Мешок денег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Сундук с золотыми монетами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Экономия денег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088CADC8-BFE2-4D0D-B137-12668E480E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107504" y="3693151"/>
            <a:ext cx="3312368" cy="31446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ьная выноска 6"/>
          <p:cNvSpPr/>
          <p:nvPr/>
        </p:nvSpPr>
        <p:spPr>
          <a:xfrm>
            <a:off x="376860" y="1268760"/>
            <a:ext cx="3043012" cy="2129586"/>
          </a:xfrm>
          <a:prstGeom prst="wedgeEllipseCallout">
            <a:avLst>
              <a:gd name="adj1" fmla="val -28768"/>
              <a:gd name="adj2" fmla="val 59933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Кажется, мы топчемся на месте, нужно взглянуть на проблему под другим углом.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62104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D1D60DC5-7E59-4698-B1B6-A8103DC10EFB}"/>
              </a:ext>
            </a:extLst>
          </p:cNvPr>
          <p:cNvSpPr txBox="1">
            <a:spLocks/>
          </p:cNvSpPr>
          <p:nvPr/>
        </p:nvSpPr>
        <p:spPr>
          <a:xfrm>
            <a:off x="3563888" y="1810544"/>
            <a:ext cx="5184576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Кто из перечисленных субъектов не является субъектом государственных финансовых отношений?</a:t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Государство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Предприятия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Граждане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Все </a:t>
            </a: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вышеперечисленные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5" name="Овальная выноска 4"/>
          <p:cNvSpPr/>
          <p:nvPr/>
        </p:nvSpPr>
        <p:spPr>
          <a:xfrm>
            <a:off x="467544" y="1541341"/>
            <a:ext cx="2754980" cy="1841554"/>
          </a:xfrm>
          <a:prstGeom prst="wedgeEllipseCallout">
            <a:avLst>
              <a:gd name="adj1" fmla="val -17535"/>
              <a:gd name="adj2" fmla="val 6986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7" y="3933056"/>
            <a:ext cx="3027011" cy="30270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19612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9228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7704" y="5013176"/>
            <a:ext cx="5256584" cy="1570743"/>
          </a:xfrm>
          <a:prstGeom prst="rect">
            <a:avLst/>
          </a:prstGeom>
          <a:ln w="952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5" name="Объект 2">
            <a:extLst>
              <a:ext uri="{FF2B5EF4-FFF2-40B4-BE49-F238E27FC236}">
                <a16:creationId xmlns:a16="http://schemas.microsoft.com/office/drawing/2014/main" id="{FB706415-9843-451C-9A48-AC5253428A82}"/>
              </a:ext>
            </a:extLst>
          </p:cNvPr>
          <p:cNvSpPr txBox="1">
            <a:spLocks/>
          </p:cNvSpPr>
          <p:nvPr/>
        </p:nvSpPr>
        <p:spPr>
          <a:xfrm>
            <a:off x="1123664" y="1196752"/>
            <a:ext cx="7400728" cy="360056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Какое слово зашифровано в данном </a:t>
            </a:r>
            <a:r>
              <a:rPr lang="ru-RU" b="1" dirty="0" smtClean="0">
                <a:latin typeface="Bookman Old Style" panose="02050604050505020204" pitchFamily="18" charset="0"/>
              </a:rPr>
              <a:t>ребусе? Выберите </a:t>
            </a:r>
            <a:r>
              <a:rPr lang="ru-RU" b="1" dirty="0">
                <a:latin typeface="Bookman Old Style" panose="02050604050505020204" pitchFamily="18" charset="0"/>
              </a:rPr>
              <a:t>определение, которое </a:t>
            </a:r>
            <a:r>
              <a:rPr lang="ru-RU" b="1" dirty="0" smtClean="0">
                <a:latin typeface="Bookman Old Style" panose="02050604050505020204" pitchFamily="18" charset="0"/>
              </a:rPr>
              <a:t>относится </a:t>
            </a:r>
            <a:r>
              <a:rPr lang="ru-RU" b="1" dirty="0">
                <a:latin typeface="Bookman Old Style" panose="02050604050505020204" pitchFamily="18" charset="0"/>
              </a:rPr>
              <a:t>к нему</a:t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Превышение расходов бюджета над его доходами;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4" action="ppaction://hlinksldjump"/>
              </a:rPr>
              <a:t>Превышение доходов бюджета над его расходами;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4" action="ppaction://hlinksldjump"/>
              </a:rPr>
              <a:t>Поступающие в бюджет денежные средства,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4" action="ppaction://hlinksldjump"/>
              </a:rPr>
              <a:t>Все перечисленные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830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18864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4" name="Объект 2">
            <a:extLst>
              <a:ext uri="{FF2B5EF4-FFF2-40B4-BE49-F238E27FC236}">
                <a16:creationId xmlns:a16="http://schemas.microsoft.com/office/drawing/2014/main" id="{0098C3C3-1BDE-4D3E-AF1B-E37EC94ECD30}"/>
              </a:ext>
            </a:extLst>
          </p:cNvPr>
          <p:cNvSpPr txBox="1">
            <a:spLocks/>
          </p:cNvSpPr>
          <p:nvPr/>
        </p:nvSpPr>
        <p:spPr>
          <a:xfrm>
            <a:off x="3995936" y="1772815"/>
            <a:ext cx="4752528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Каким эпитетом награждают высокие цены</a:t>
            </a:r>
            <a:r>
              <a:rPr lang="ru-RU" b="1" dirty="0" smtClean="0">
                <a:latin typeface="Bookman Old Style" panose="02050604050505020204" pitchFamily="18" charset="0"/>
              </a:rPr>
              <a:t>?</a:t>
            </a:r>
          </a:p>
          <a:p>
            <a:pPr marL="0" indent="0" algn="ctr">
              <a:buNone/>
            </a:pP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Баснословные                               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Анекдотичные</a:t>
            </a:r>
            <a:endParaRPr lang="ru-RU" dirty="0">
              <a:latin typeface="Bookman Old Style" panose="02050604050505020204" pitchFamily="18" charset="0"/>
              <a:hlinkClick r:id="rId3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Поэтические                                    </a:t>
            </a:r>
            <a:endParaRPr lang="ru-RU" dirty="0">
              <a:latin typeface="Bookman Old Style" panose="02050604050505020204" pitchFamily="18" charset="0"/>
              <a:hlinkClick r:id="rId3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 </a:t>
            </a: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Былинные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79351" y="3717032"/>
            <a:ext cx="3400367" cy="32282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752891" y="1417638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8491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705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5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114419B7-ED8D-4ABC-95DD-41552B04C4CC}"/>
              </a:ext>
            </a:extLst>
          </p:cNvPr>
          <p:cNvSpPr txBox="1">
            <a:spLocks/>
          </p:cNvSpPr>
          <p:nvPr/>
        </p:nvSpPr>
        <p:spPr>
          <a:xfrm>
            <a:off x="3658816" y="1399795"/>
            <a:ext cx="5256584" cy="473853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Общегосударственный финансовый контроль </a:t>
            </a:r>
            <a:r>
              <a:rPr lang="ru-RU" b="1" dirty="0" smtClean="0">
                <a:latin typeface="Bookman Old Style" panose="02050604050505020204" pitchFamily="18" charset="0"/>
              </a:rPr>
              <a:t>осуществляет</a:t>
            </a:r>
          </a:p>
          <a:p>
            <a:pPr marL="0" indent="0" algn="ctr">
              <a:buNone/>
            </a:pP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Минфин РФ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Счетная палата РФ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Генеральная прокуратура РФ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Министерство экономического развития РФ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7" name="Picture 2">
            <a:extLst>
              <a:ext uri="{FF2B5EF4-FFF2-40B4-BE49-F238E27FC236}">
                <a16:creationId xmlns:a16="http://schemas.microsoft.com/office/drawing/2014/main" id="{ED821236-0B32-4F8C-8AC8-7F21457DA48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-108520" y="3669255"/>
            <a:ext cx="3358796" cy="31887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ьная выноска 8"/>
          <p:cNvSpPr/>
          <p:nvPr/>
        </p:nvSpPr>
        <p:spPr>
          <a:xfrm>
            <a:off x="442392" y="1268760"/>
            <a:ext cx="2898996" cy="2144913"/>
          </a:xfrm>
          <a:prstGeom prst="wedgeEllipseCallout">
            <a:avLst>
              <a:gd name="adj1" fmla="val -28768"/>
              <a:gd name="adj2" fmla="val 59933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Очень </a:t>
            </a:r>
            <a:r>
              <a:rPr lang="ru-RU" b="1" dirty="0">
                <a:solidFill>
                  <a:schemeClr val="bg1"/>
                </a:solidFill>
                <a:latin typeface="Bookman Old Style" pitchFamily="18" charset="0"/>
              </a:rPr>
              <a:t>странно, что бюджет пропал, </a:t>
            </a:r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ведь за ним так пристально следят.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1437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5083684"/>
            <a:ext cx="4914592" cy="1736594"/>
          </a:xfrm>
          <a:prstGeom prst="rect">
            <a:avLst/>
          </a:prstGeom>
          <a:ln w="9525" cap="rnd">
            <a:solidFill>
              <a:srgbClr val="FFFFFF"/>
            </a:solidFill>
          </a:ln>
          <a:effectLst>
            <a:outerShdw blurRad="76200" dist="95250" dir="10500000" sx="97000" sy="23000" kx="900000" algn="br" rotWithShape="0">
              <a:srgbClr val="000000">
                <a:alpha val="20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8" name="Объект 2">
            <a:extLst>
              <a:ext uri="{FF2B5EF4-FFF2-40B4-BE49-F238E27FC236}">
                <a16:creationId xmlns:a16="http://schemas.microsoft.com/office/drawing/2014/main" id="{F1C390BC-0177-4462-B012-F20FE4772D6B}"/>
              </a:ext>
            </a:extLst>
          </p:cNvPr>
          <p:cNvSpPr txBox="1">
            <a:spLocks/>
          </p:cNvSpPr>
          <p:nvPr/>
        </p:nvSpPr>
        <p:spPr>
          <a:xfrm>
            <a:off x="1259632" y="980728"/>
            <a:ext cx="7365664" cy="3846357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sz="3800" b="1" dirty="0">
                <a:latin typeface="Bookman Old Style" panose="02050604050505020204" pitchFamily="18" charset="0"/>
              </a:rPr>
              <a:t>Какое слово зашифровано в данном </a:t>
            </a:r>
            <a:r>
              <a:rPr lang="ru-RU" sz="3800" b="1" dirty="0" smtClean="0">
                <a:latin typeface="Bookman Old Style" panose="02050604050505020204" pitchFamily="18" charset="0"/>
              </a:rPr>
              <a:t>ребусе? Выберите </a:t>
            </a:r>
            <a:r>
              <a:rPr lang="ru-RU" sz="3800" b="1" dirty="0">
                <a:latin typeface="Bookman Old Style" panose="02050604050505020204" pitchFamily="18" charset="0"/>
              </a:rPr>
              <a:t>определение, которое </a:t>
            </a:r>
            <a:r>
              <a:rPr lang="ru-RU" sz="3800" b="1" dirty="0" smtClean="0">
                <a:latin typeface="Bookman Old Style" panose="02050604050505020204" pitchFamily="18" charset="0"/>
              </a:rPr>
              <a:t>относится </a:t>
            </a:r>
            <a:r>
              <a:rPr lang="ru-RU" sz="3800" b="1" dirty="0">
                <a:latin typeface="Bookman Old Style" panose="02050604050505020204" pitchFamily="18" charset="0"/>
              </a:rPr>
              <a:t>к нему.</a:t>
            </a:r>
          </a:p>
          <a:p>
            <a:pPr marL="0" indent="0" algn="ctr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Совокупность принципов, на которых основывается организация бюджетной системы;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  <a:hlinkClick r:id="rId3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Денежные средства, направляемые на финансовое обеспечение задач и функций государства и местного самоуправления;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4" action="ppaction://hlinksldjump"/>
              </a:rPr>
              <a:t>Неспособность должника удовлетворить требования кредиторов по оплате товаров (работ, услуг).</a:t>
            </a:r>
            <a:endParaRPr lang="ru-RU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2752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26799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CA60B473-ADB7-41B0-A209-0BF185DC77E9}"/>
              </a:ext>
            </a:extLst>
          </p:cNvPr>
          <p:cNvSpPr txBox="1">
            <a:spLocks/>
          </p:cNvSpPr>
          <p:nvPr/>
        </p:nvSpPr>
        <p:spPr>
          <a:xfrm>
            <a:off x="3635896" y="1692275"/>
            <a:ext cx="5184576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Главным источником формирования государственных доходов </a:t>
            </a:r>
            <a:r>
              <a:rPr lang="ru-RU" b="1" dirty="0" smtClean="0">
                <a:latin typeface="Bookman Old Style" panose="02050604050505020204" pitchFamily="18" charset="0"/>
              </a:rPr>
              <a:t>является</a:t>
            </a:r>
            <a:r>
              <a:rPr lang="ru-RU" b="1" dirty="0">
                <a:latin typeface="Bookman Old Style" panose="02050604050505020204" pitchFamily="18" charset="0"/>
              </a:rPr>
              <a:t/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Национальный доход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Эмиссия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Государственные займы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Государственные кредиты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79512" y="1340768"/>
            <a:ext cx="2681633" cy="1760418"/>
          </a:xfrm>
          <a:prstGeom prst="wedgeEllipseCallout">
            <a:avLst>
              <a:gd name="adj1" fmla="val 3400"/>
              <a:gd name="adj2" fmla="val 70627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мы нашли что-то интересное!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3678" y="3789040"/>
            <a:ext cx="2478137" cy="30895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1127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988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6" name="Объект 2">
            <a:extLst>
              <a:ext uri="{FF2B5EF4-FFF2-40B4-BE49-F238E27FC236}">
                <a16:creationId xmlns:a16="http://schemas.microsoft.com/office/drawing/2014/main" id="{F2DC6E2F-6BC1-476E-A21A-9D4523D81E08}"/>
              </a:ext>
            </a:extLst>
          </p:cNvPr>
          <p:cNvSpPr txBox="1">
            <a:spLocks/>
          </p:cNvSpPr>
          <p:nvPr/>
        </p:nvSpPr>
        <p:spPr>
          <a:xfrm>
            <a:off x="4716016" y="1844825"/>
            <a:ext cx="4140324" cy="424847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5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Отгадайте загадку:</a:t>
            </a:r>
          </a:p>
          <a:p>
            <a:pPr marL="0" indent="0" algn="ctr">
              <a:buNone/>
            </a:pPr>
            <a:endParaRPr lang="ru-RU" sz="3000" b="1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Есть он в банке, ресторане,</a:t>
            </a: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И на фабрике, и в бане.</a:t>
            </a: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Он деньгам ведёт учёт:</a:t>
            </a: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Где расход, а где приход.</a:t>
            </a: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Математику он знает,</a:t>
            </a: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Цифры быстро сосчитает,</a:t>
            </a: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Здесь расход, а здесь приход –</a:t>
            </a:r>
          </a:p>
          <a:p>
            <a:pPr marL="0" indent="0" algn="ctr">
              <a:buNone/>
            </a:pPr>
            <a:r>
              <a:rPr lang="ru-RU" sz="3000" b="1" dirty="0">
                <a:latin typeface="Bookman Old Style" panose="02050604050505020204" pitchFamily="18" charset="0"/>
              </a:rPr>
              <a:t>Ничего не пропадёт! 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sz="3000" dirty="0">
              <a:latin typeface="Bookman Old Style" panose="020506040505050202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sz="30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dirty="0">
                <a:latin typeface="Bookman Old Style" panose="02050604050505020204" pitchFamily="18" charset="0"/>
                <a:hlinkClick r:id="rId2" action="ppaction://hlinksldjump"/>
              </a:rPr>
              <a:t>Экономист</a:t>
            </a:r>
            <a:endParaRPr lang="ru-RU" sz="30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dirty="0">
                <a:latin typeface="Bookman Old Style" panose="02050604050505020204" pitchFamily="18" charset="0"/>
                <a:hlinkClick r:id="rId3" action="ppaction://hlinksldjump"/>
              </a:rPr>
              <a:t>Бухгалтер</a:t>
            </a:r>
            <a:endParaRPr lang="ru-RU" sz="30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dirty="0">
                <a:latin typeface="Bookman Old Style" panose="02050604050505020204" pitchFamily="18" charset="0"/>
                <a:hlinkClick r:id="rId2" action="ppaction://hlinksldjump"/>
              </a:rPr>
              <a:t>Менеджер 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000" dirty="0">
                <a:latin typeface="Bookman Old Style" panose="02050604050505020204" pitchFamily="18" charset="0"/>
                <a:hlinkClick r:id="rId2" action="ppaction://hlinksldjump"/>
              </a:rPr>
              <a:t>Кассир</a:t>
            </a:r>
            <a:endParaRPr lang="ru-RU" sz="3000" dirty="0">
              <a:latin typeface="Bookman Old Style" panose="02050604050505020204" pitchFamily="18" charset="0"/>
            </a:endParaRPr>
          </a:p>
          <a:p>
            <a:pPr marL="0" indent="0" algn="just">
              <a:buNone/>
            </a:pPr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457200" y="3644539"/>
            <a:ext cx="3432533" cy="32587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1403648" y="1610311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0729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0908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6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98FF553-BCDD-46A6-A379-41AEE79E6B08}"/>
              </a:ext>
            </a:extLst>
          </p:cNvPr>
          <p:cNvSpPr txBox="1">
            <a:spLocks/>
          </p:cNvSpPr>
          <p:nvPr/>
        </p:nvSpPr>
        <p:spPr>
          <a:xfrm>
            <a:off x="251519" y="1340768"/>
            <a:ext cx="8640959" cy="237626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Что из нижеперечисленного является одним из источников формирования бюджета?</a:t>
            </a:r>
          </a:p>
          <a:p>
            <a:pPr algn="ctr"/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государственные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гарантии</a:t>
            </a:r>
            <a:endParaRPr lang="ru-RU" dirty="0" smtClean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налоговые и неналоговые доходы</a:t>
            </a:r>
            <a:endParaRPr lang="ru-RU" dirty="0" smtClean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имущество</a:t>
            </a:r>
            <a:endParaRPr lang="ru-RU" dirty="0">
              <a:latin typeface="Bookman Old Style" panose="02050604050505020204" pitchFamily="18" charset="0"/>
              <a:hlinkClick r:id="rId2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кредиты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3074" name="Picture 2" descr="https://doodleordie.s3.amazonaws.com/i/5qffXRnxv/5qZVm2T0T.pn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718" b="94615" l="12500" r="85577">
                        <a14:foregroundMark x1="58846" y1="50000" x2="55577" y2="41538"/>
                        <a14:foregroundMark x1="53846" y1="65385" x2="47885" y2="46923"/>
                        <a14:foregroundMark x1="57308" y1="38974" x2="56538" y2="28462"/>
                        <a14:foregroundMark x1="59615" y1="19744" x2="57885" y2="16667"/>
                        <a14:foregroundMark x1="63654" y1="22051" x2="63077" y2="16154"/>
                        <a14:foregroundMark x1="51923" y1="29231" x2="55577" y2="18974"/>
                        <a14:foregroundMark x1="46731" y1="23077" x2="59615" y2="15128"/>
                        <a14:foregroundMark x1="45192" y1="18205" x2="50769" y2="12821"/>
                        <a14:foregroundMark x1="42885" y1="16154" x2="44038" y2="13590"/>
                        <a14:foregroundMark x1="38077" y1="43077" x2="36923" y2="38205"/>
                        <a14:foregroundMark x1="66346" y1="51026" x2="67885" y2="45897"/>
                        <a14:foregroundMark x1="53077" y1="76410" x2="54231" y2="63333"/>
                        <a14:foregroundMark x1="43654" y1="76410" x2="47308" y2="67692"/>
                        <a14:foregroundMark x1="35769" y1="83590" x2="41346" y2="76154"/>
                        <a14:foregroundMark x1="37115" y1="87179" x2="48846" y2="86410"/>
                        <a14:foregroundMark x1="39808" y1="91282" x2="52500" y2="87436"/>
                        <a14:foregroundMark x1="53654" y1="90000" x2="60962" y2="90000"/>
                        <a14:foregroundMark x1="49423" y1="91282" x2="60769" y2="89744"/>
                        <a14:foregroundMark x1="47115" y1="92051" x2="57115" y2="92051"/>
                        <a14:foregroundMark x1="46538" y1="92821" x2="79423" y2="92051"/>
                        <a14:foregroundMark x1="81154" y1="90769" x2="76731" y2="88205"/>
                        <a14:foregroundMark x1="81538" y1="87949" x2="78077" y2="84872"/>
                        <a14:foregroundMark x1="83269" y1="88205" x2="84038" y2="89744"/>
                        <a14:foregroundMark x1="83269" y1="92821" x2="83269" y2="92821"/>
                        <a14:foregroundMark x1="84231" y1="89231" x2="84231" y2="89231"/>
                        <a14:foregroundMark x1="23846" y1="90769" x2="30385" y2="88205"/>
                        <a14:foregroundMark x1="19231" y1="90513" x2="30000" y2="87179"/>
                        <a14:foregroundMark x1="18654" y1="92308" x2="29423" y2="91538"/>
                        <a14:foregroundMark x1="15962" y1="90769" x2="27885" y2="85128"/>
                        <a14:foregroundMark x1="15962" y1="85897" x2="15962" y2="85897"/>
                        <a14:foregroundMark x1="20385" y1="84359" x2="20385" y2="84359"/>
                        <a14:foregroundMark x1="25192" y1="81026" x2="25192" y2="81026"/>
                        <a14:foregroundMark x1="29231" y1="80513" x2="29231" y2="80513"/>
                        <a14:foregroundMark x1="27500" y1="77949" x2="27500" y2="77949"/>
                        <a14:foregroundMark x1="29423" y1="78462" x2="29423" y2="78462"/>
                        <a14:foregroundMark x1="17885" y1="92051" x2="17885" y2="92051"/>
                        <a14:foregroundMark x1="15577" y1="91282" x2="15577" y2="91282"/>
                        <a14:foregroundMark x1="14808" y1="88205" x2="14808" y2="88205"/>
                        <a14:foregroundMark x1="15000" y1="92821" x2="15000" y2="92821"/>
                        <a14:foregroundMark x1="76346" y1="92821" x2="76346" y2="92821"/>
                        <a14:foregroundMark x1="71731" y1="92821" x2="71731" y2="92821"/>
                        <a14:foregroundMark x1="74423" y1="92821" x2="74423" y2="92821"/>
                        <a14:foregroundMark x1="70192" y1="92821" x2="70192" y2="92821"/>
                        <a14:foregroundMark x1="40577" y1="92821" x2="40577" y2="9282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2741" t="8867" r="14264" b="5170"/>
          <a:stretch/>
        </p:blipFill>
        <p:spPr bwMode="auto">
          <a:xfrm>
            <a:off x="7092280" y="4880170"/>
            <a:ext cx="2127217" cy="1878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7193" y="4783162"/>
            <a:ext cx="2176905" cy="2176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" name="Овальная выноска 8"/>
          <p:cNvSpPr/>
          <p:nvPr/>
        </p:nvSpPr>
        <p:spPr>
          <a:xfrm>
            <a:off x="1813283" y="3887391"/>
            <a:ext cx="2542694" cy="1932220"/>
          </a:xfrm>
          <a:prstGeom prst="wedgeEllipseCallout">
            <a:avLst>
              <a:gd name="adj1" fmla="val -51235"/>
              <a:gd name="adj2" fmla="val 43188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Bookman Old Style" pitchFamily="18" charset="0"/>
              </a:rPr>
              <a:t>Мой старый друг, здравствуй! </a:t>
            </a:r>
            <a:r>
              <a:rPr lang="ru-RU" sz="1200" b="1" dirty="0" smtClean="0">
                <a:solidFill>
                  <a:schemeClr val="bg1"/>
                </a:solidFill>
                <a:latin typeface="Bookman Old Style" pitchFamily="18" charset="0"/>
              </a:rPr>
              <a:t>Мне </a:t>
            </a:r>
            <a:r>
              <a:rPr lang="ru-RU" sz="1200" b="1" dirty="0">
                <a:solidFill>
                  <a:schemeClr val="bg1"/>
                </a:solidFill>
                <a:latin typeface="Bookman Old Style" pitchFamily="18" charset="0"/>
              </a:rPr>
              <a:t>понадобится твоя помощь в поиске необходимой для меня информации. На тебя можно рассчитывать?</a:t>
            </a:r>
          </a:p>
        </p:txBody>
      </p:sp>
      <p:sp>
        <p:nvSpPr>
          <p:cNvPr id="10" name="Овальная выноска 9"/>
          <p:cNvSpPr/>
          <p:nvPr/>
        </p:nvSpPr>
        <p:spPr>
          <a:xfrm>
            <a:off x="4427984" y="3887392"/>
            <a:ext cx="3035555" cy="2619380"/>
          </a:xfrm>
          <a:prstGeom prst="wedgeEllipseCallout">
            <a:avLst>
              <a:gd name="adj1" fmla="val 58043"/>
              <a:gd name="adj2" fmla="val -17683"/>
            </a:avLst>
          </a:prstGeom>
          <a:blipFill dpi="0"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Дружище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, как я рад тебя видеть! Просьба твоя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непростая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, ведь сотни людей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гонятся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за этой информацией и хотят овладеть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ею. Поэтому я зашифровал её в задании.</a:t>
            </a:r>
            <a:endParaRPr lang="ru-RU" sz="1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95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311" y="4149079"/>
            <a:ext cx="5865393" cy="224497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Объект 2">
            <a:extLst>
              <a:ext uri="{FF2B5EF4-FFF2-40B4-BE49-F238E27FC236}">
                <a16:creationId xmlns:a16="http://schemas.microsoft.com/office/drawing/2014/main" id="{22EA82B9-8243-4916-A3DE-6F826D8D4CE5}"/>
              </a:ext>
            </a:extLst>
          </p:cNvPr>
          <p:cNvSpPr txBox="1">
            <a:spLocks/>
          </p:cNvSpPr>
          <p:nvPr/>
        </p:nvSpPr>
        <p:spPr>
          <a:xfrm>
            <a:off x="395536" y="1556793"/>
            <a:ext cx="8496944" cy="230425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47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 marL="0" indent="0" algn="ctr">
              <a:buNone/>
            </a:pPr>
            <a:r>
              <a:rPr lang="ru-RU" sz="3800" b="1" dirty="0">
                <a:latin typeface="Bookman Old Style" panose="02050604050505020204" pitchFamily="18" charset="0"/>
              </a:rPr>
              <a:t>Какое слово зашифровано в данном </a:t>
            </a:r>
            <a:r>
              <a:rPr lang="ru-RU" sz="3800" b="1" dirty="0" smtClean="0">
                <a:latin typeface="Bookman Old Style" panose="02050604050505020204" pitchFamily="18" charset="0"/>
              </a:rPr>
              <a:t>ребусе? Выберите </a:t>
            </a:r>
            <a:r>
              <a:rPr lang="ru-RU" sz="3800" b="1" dirty="0">
                <a:latin typeface="Bookman Old Style" panose="02050604050505020204" pitchFamily="18" charset="0"/>
              </a:rPr>
              <a:t>определение, которое </a:t>
            </a:r>
            <a:r>
              <a:rPr lang="ru-RU" sz="3800" b="1" dirty="0" smtClean="0">
                <a:latin typeface="Bookman Old Style" panose="02050604050505020204" pitchFamily="18" charset="0"/>
              </a:rPr>
              <a:t>относится </a:t>
            </a:r>
            <a:r>
              <a:rPr lang="ru-RU" sz="3800" b="1" dirty="0">
                <a:latin typeface="Bookman Old Style" panose="02050604050505020204" pitchFamily="18" charset="0"/>
              </a:rPr>
              <a:t>к </a:t>
            </a:r>
            <a:r>
              <a:rPr lang="ru-RU" sz="3800" b="1" dirty="0" smtClean="0">
                <a:latin typeface="Bookman Old Style" panose="02050604050505020204" pitchFamily="18" charset="0"/>
              </a:rPr>
              <a:t>нему.</a:t>
            </a:r>
            <a:endParaRPr lang="ru-RU" sz="3800" b="1" dirty="0">
              <a:latin typeface="Bookman Old Style" panose="02050604050505020204" pitchFamily="18" charset="0"/>
            </a:endParaRPr>
          </a:p>
          <a:p>
            <a:pPr algn="ctr"/>
            <a:endParaRPr lang="ru-RU" sz="34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800" dirty="0">
                <a:latin typeface="Bookman Old Style" panose="02050604050505020204" pitchFamily="18" charset="0"/>
                <a:hlinkClick r:id="rId3" action="ppaction://hlinksldjump"/>
              </a:rPr>
              <a:t>Денежное выражение стоимости рабочей </a:t>
            </a:r>
            <a:r>
              <a:rPr lang="ru-RU" sz="3800" dirty="0" smtClean="0">
                <a:latin typeface="Bookman Old Style" panose="02050604050505020204" pitchFamily="18" charset="0"/>
                <a:hlinkClick r:id="rId3" action="ppaction://hlinksldjump"/>
              </a:rPr>
              <a:t>силы</a:t>
            </a:r>
            <a:endParaRPr lang="ru-RU" sz="38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3800" dirty="0">
                <a:latin typeface="Bookman Old Style" panose="02050604050505020204" pitchFamily="18" charset="0"/>
                <a:hlinkClick r:id="rId4" action="ppaction://hlinksldjump"/>
              </a:rPr>
              <a:t>Поступающие в бюджет денежные </a:t>
            </a:r>
            <a:r>
              <a:rPr lang="ru-RU" sz="3800" dirty="0" smtClean="0">
                <a:latin typeface="Bookman Old Style" panose="02050604050505020204" pitchFamily="18" charset="0"/>
                <a:hlinkClick r:id="rId4" action="ppaction://hlinksldjump"/>
              </a:rPr>
              <a:t>средства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3800" dirty="0" smtClean="0">
                <a:latin typeface="Bookman Old Style" panose="02050604050505020204" pitchFamily="18" charset="0"/>
                <a:hlinkClick r:id="rId4" action="ppaction://hlinksldjump"/>
              </a:rPr>
              <a:t>Денежная сумма, выдаваемая в счет предстоящих платежей за материальные ценности, выполненные работы и оказанные услуги</a:t>
            </a:r>
            <a:r>
              <a:rPr lang="ru-RU" sz="3400" dirty="0">
                <a:latin typeface="Bookman Old Style" panose="02050604050505020204" pitchFamily="18" charset="0"/>
              </a:rPr>
              <a:t/>
            </a:r>
            <a:br>
              <a:rPr lang="ru-RU" sz="3400" dirty="0">
                <a:latin typeface="Bookman Old Style" panose="02050604050505020204" pitchFamily="18" charset="0"/>
              </a:rPr>
            </a:br>
            <a:endParaRPr lang="ru-RU" sz="3400" dirty="0"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02774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7628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C83CA4AB-D3CF-43B9-8474-1D3C935CBC68}"/>
              </a:ext>
            </a:extLst>
          </p:cNvPr>
          <p:cNvSpPr txBox="1">
            <a:spLocks/>
          </p:cNvSpPr>
          <p:nvPr/>
        </p:nvSpPr>
        <p:spPr>
          <a:xfrm>
            <a:off x="4521231" y="1628800"/>
            <a:ext cx="4392488" cy="458426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Какая «долговая книжка», пришедшая к нам из Рима, есть в каждом доме?</a:t>
            </a:r>
          </a:p>
          <a:p>
            <a:pPr marL="0" indent="0" algn="ctr">
              <a:buNone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Календарь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Словарь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Часы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Кошелек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323528" y="1196752"/>
            <a:ext cx="3744416" cy="2619380"/>
          </a:xfrm>
          <a:prstGeom prst="wedgeEllipseCallout">
            <a:avLst>
              <a:gd name="adj1" fmla="val -19351"/>
              <a:gd name="adj2" fmla="val 70932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В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Древнем Риме должники платили проценты в день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календ -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первых чисел месяца. А слово «календы»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происходит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от л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атинского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глагола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«</a:t>
            </a:r>
            <a:r>
              <a:rPr lang="en-US" sz="1400" b="1" dirty="0" err="1">
                <a:solidFill>
                  <a:schemeClr val="tx1"/>
                </a:solidFill>
                <a:latin typeface="Bookman Old Style" pitchFamily="18" charset="0"/>
              </a:rPr>
              <a:t>c</a:t>
            </a:r>
            <a:r>
              <a:rPr lang="ru-RU" sz="1400" b="1" dirty="0" err="1" smtClean="0">
                <a:solidFill>
                  <a:schemeClr val="tx1"/>
                </a:solidFill>
                <a:latin typeface="Bookman Old Style" pitchFamily="18" charset="0"/>
              </a:rPr>
              <a:t>alo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» —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«объявлять, возглашать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».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В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этот день объявляли о начале нового месяца 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9187" y="4365104"/>
            <a:ext cx="2594963" cy="2594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4021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53259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2995C28D-6EF6-47FB-875E-73AADEB204D1}"/>
              </a:ext>
            </a:extLst>
          </p:cNvPr>
          <p:cNvSpPr txBox="1">
            <a:spLocks/>
          </p:cNvSpPr>
          <p:nvPr/>
        </p:nvSpPr>
        <p:spPr>
          <a:xfrm>
            <a:off x="4067944" y="1700808"/>
            <a:ext cx="4608512" cy="469931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Какую страну называют «банкиром» всего мира?</a:t>
            </a:r>
          </a:p>
          <a:p>
            <a:pPr algn="ctr"/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Швеция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Турция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Дания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Швейцария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861048"/>
            <a:ext cx="3204477" cy="30422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881231" y="1702414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93748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79291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7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1EB43D1-A44B-47B8-9F4D-BB64042D4082}"/>
              </a:ext>
            </a:extLst>
          </p:cNvPr>
          <p:cNvSpPr txBox="1">
            <a:spLocks/>
          </p:cNvSpPr>
          <p:nvPr/>
        </p:nvSpPr>
        <p:spPr>
          <a:xfrm>
            <a:off x="3153591" y="1143000"/>
            <a:ext cx="5864650" cy="544036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3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ru-RU" sz="4600" dirty="0">
                <a:latin typeface="Bookman Old Style" panose="02050604050505020204" pitchFamily="18" charset="0"/>
              </a:rPr>
              <a:t>Помогите сыщику вставить пропущенные слова в БК РФ Статья 184.</a:t>
            </a:r>
          </a:p>
          <a:p>
            <a:pPr marL="0" indent="0" algn="just">
              <a:buNone/>
            </a:pPr>
            <a:r>
              <a:rPr lang="ru-RU" sz="4600" dirty="0">
                <a:latin typeface="Bookman Old Style" panose="02050604050505020204" pitchFamily="18" charset="0"/>
              </a:rPr>
              <a:t>Порядок и 1) ____________ составления проекта федерального бюджета и проектов бюджетов государственных внебюджетных фондов Российской Федерации устанавливаются Правительством Российской Федерации с соблюдением требований, установленных настоящим Кодексом.</a:t>
            </a:r>
          </a:p>
          <a:p>
            <a:pPr marL="0" indent="0" algn="just">
              <a:buNone/>
            </a:pPr>
            <a:r>
              <a:rPr lang="ru-RU" sz="4600" dirty="0">
                <a:latin typeface="Bookman Old Style" panose="02050604050505020204" pitchFamily="18" charset="0"/>
              </a:rPr>
              <a:t>Согласование показателей прогноза социально-экономического развития Российской Федерации, бюджетных проектировок на очередной финансовый год и плановый период осуществляется комиссией, создаваемой в порядке, установленном 2) ____________ Российской Федерации.</a:t>
            </a:r>
          </a:p>
          <a:p>
            <a:pPr marL="0" indent="0" algn="just">
              <a:buNone/>
            </a:pPr>
            <a:r>
              <a:rPr lang="ru-RU" sz="4600" dirty="0">
                <a:latin typeface="Bookman Old Style" panose="02050604050505020204" pitchFamily="18" charset="0"/>
              </a:rPr>
              <a:t>Внесение Министерством 3) _______________ Российской Федерации проекта федерального закона о федеральном бюджете и уполномоченным органом проектов федеральных законов о бюджетах государственных внебюджетных фондов Российской Федерации в Правительство Российской Федерации осуществляется не позднее 15 дней до дня внесения проектов указанных законов в Государственную Думу</a:t>
            </a:r>
            <a:endParaRPr lang="ru-RU" dirty="0">
              <a:latin typeface="Bookman Old Style" panose="020506040505050202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sz="55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5500" dirty="0">
                <a:latin typeface="Bookman Old Style" panose="02050604050505020204" pitchFamily="18" charset="0"/>
                <a:hlinkClick r:id="rId2" action="ppaction://hlinksldjump"/>
              </a:rPr>
              <a:t>Сроки, правительство, финансы</a:t>
            </a:r>
            <a:endParaRPr lang="ru-RU" sz="5500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sz="5500" dirty="0">
                <a:latin typeface="Bookman Old Style" panose="02050604050505020204" pitchFamily="18" charset="0"/>
                <a:hlinkClick r:id="rId3" action="ppaction://hlinksldjump"/>
              </a:rPr>
              <a:t>Правила, президент, экономика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sz="5500" dirty="0">
                <a:latin typeface="Bookman Old Style" panose="02050604050505020204" pitchFamily="18" charset="0"/>
                <a:hlinkClick r:id="rId3" action="ppaction://hlinksldjump"/>
              </a:rPr>
              <a:t>Технология, суд, экономика</a:t>
            </a:r>
            <a:endParaRPr lang="ru-RU" sz="5500" dirty="0">
              <a:latin typeface="Bookman Old Style" panose="02050604050505020204" pitchFamily="18" charset="0"/>
            </a:endParaRPr>
          </a:p>
        </p:txBody>
      </p:sp>
      <p:sp>
        <p:nvSpPr>
          <p:cNvPr id="8" name="Овальная выноска 7"/>
          <p:cNvSpPr/>
          <p:nvPr/>
        </p:nvSpPr>
        <p:spPr>
          <a:xfrm>
            <a:off x="35496" y="980728"/>
            <a:ext cx="3006500" cy="3024336"/>
          </a:xfrm>
          <a:prstGeom prst="wedgeEllipseCallout">
            <a:avLst>
              <a:gd name="adj1" fmla="val -25961"/>
              <a:gd name="adj2" fmla="val 61328"/>
            </a:avLst>
          </a:prstGeom>
          <a:solidFill>
            <a:srgbClr val="00825A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Bookman Old Style" pitchFamily="18" charset="0"/>
              </a:rPr>
              <a:t>Процесс формирования федерального бюджета начинается с Указа Президента РФ «О формировании федерального бюджета РФ и взаимоотношениях с бюджетами субъектов Федерации на ... год»</a:t>
            </a:r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17870" y="4330437"/>
            <a:ext cx="2629630" cy="2629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72338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38287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80B605B-EC03-40F0-A135-CABF9C56C9CC}"/>
              </a:ext>
            </a:extLst>
          </p:cNvPr>
          <p:cNvSpPr txBox="1">
            <a:spLocks/>
          </p:cNvSpPr>
          <p:nvPr/>
        </p:nvSpPr>
        <p:spPr>
          <a:xfrm>
            <a:off x="4211960" y="1844824"/>
            <a:ext cx="4608512" cy="431502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При каком императоре в 1841 году был создан Сбербанк России?</a:t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Николай I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Александр 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Александр II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Иван Грозный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539552" y="1631231"/>
            <a:ext cx="3384376" cy="1944216"/>
          </a:xfrm>
          <a:prstGeom prst="wedgeEllipseCallout">
            <a:avLst>
              <a:gd name="adj1" fmla="val -25961"/>
              <a:gd name="adj2" fmla="val 61328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Этот император предоставлял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своим офицерам выбор между гауптвахтой и прослушиванием опер Глинки в качестве наказания.</a:t>
            </a: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369" y="3789040"/>
            <a:ext cx="2472174" cy="3082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64110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46856" y="1925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2F765FD-8A28-4680-9BFA-0EF9FD7558D2}"/>
              </a:ext>
            </a:extLst>
          </p:cNvPr>
          <p:cNvSpPr txBox="1">
            <a:spLocks/>
          </p:cNvSpPr>
          <p:nvPr/>
        </p:nvSpPr>
        <p:spPr>
          <a:xfrm>
            <a:off x="4283968" y="1916832"/>
            <a:ext cx="4392488" cy="3882974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Назовите мероприятие, где цену набивают молотком.</a:t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Суд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Аукцион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Игра в рулетку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Лотерея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6" name="Овальная выноска 5"/>
          <p:cNvSpPr/>
          <p:nvPr/>
        </p:nvSpPr>
        <p:spPr>
          <a:xfrm>
            <a:off x="446856" y="1268760"/>
            <a:ext cx="3608966" cy="2592288"/>
          </a:xfrm>
          <a:prstGeom prst="wedgeEllipseCallout">
            <a:avLst>
              <a:gd name="adj1" fmla="val -25961"/>
              <a:gd name="adj2" fmla="val 61328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tx1"/>
                </a:solidFill>
                <a:latin typeface="Bookman Old Style" pitchFamily="18" charset="0"/>
              </a:rPr>
              <a:t>Молото́к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 судьи́, он же </a:t>
            </a:r>
            <a:r>
              <a:rPr lang="ru-RU" sz="1400" b="1" dirty="0" err="1">
                <a:solidFill>
                  <a:schemeClr val="tx1"/>
                </a:solidFill>
                <a:latin typeface="Bookman Old Style" pitchFamily="18" charset="0"/>
              </a:rPr>
              <a:t>молото́к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Bookman Old Style" pitchFamily="18" charset="0"/>
              </a:rPr>
              <a:t>председа́теля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 — небольшой церемониальный молоток, как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правило,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изготовленный из древесины.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Символизирует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право на окончательное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решение.</a:t>
            </a:r>
            <a:endParaRPr lang="ru-RU" sz="1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11" y="4293096"/>
            <a:ext cx="2666971" cy="266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6474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E6D2E173-8C86-4B40-A1E8-AACC282C14E2}"/>
              </a:ext>
            </a:extLst>
          </p:cNvPr>
          <p:cNvSpPr txBox="1">
            <a:spLocks/>
          </p:cNvSpPr>
          <p:nvPr/>
        </p:nvSpPr>
        <p:spPr>
          <a:xfrm>
            <a:off x="4716016" y="1772816"/>
            <a:ext cx="4104456" cy="4531046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Как образно говорят о невысоких доходах?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Скромные                                      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Застенчивые</a:t>
            </a:r>
            <a:endParaRPr lang="ru-RU" dirty="0">
              <a:latin typeface="Bookman Old Style" panose="02050604050505020204" pitchFamily="18" charset="0"/>
              <a:hlinkClick r:id="rId3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Стыдливые                                   </a:t>
            </a:r>
            <a:endParaRPr lang="ru-RU" dirty="0">
              <a:latin typeface="Bookman Old Style" panose="02050604050505020204" pitchFamily="18" charset="0"/>
              <a:hlinkClick r:id="rId3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Нерешительные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187624" y="1336250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 -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-36512" y="3365697"/>
            <a:ext cx="3673709" cy="34877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57152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8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D992D92-CE23-4D59-AA71-D027A92C3723}"/>
              </a:ext>
            </a:extLst>
          </p:cNvPr>
          <p:cNvSpPr txBox="1">
            <a:spLocks/>
          </p:cNvSpPr>
          <p:nvPr/>
        </p:nvSpPr>
        <p:spPr>
          <a:xfrm>
            <a:off x="3995936" y="1772816"/>
            <a:ext cx="4787422" cy="417078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Бюджетная система РФ состоит </a:t>
            </a:r>
            <a:r>
              <a:rPr lang="ru-RU" b="1" dirty="0" smtClean="0">
                <a:latin typeface="Bookman Old Style" panose="02050604050505020204" pitchFamily="18" charset="0"/>
              </a:rPr>
              <a:t>из</a:t>
            </a: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двух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уровней</a:t>
            </a:r>
            <a:endParaRPr lang="ru-RU" dirty="0">
              <a:latin typeface="Bookman Old Style" panose="02050604050505020204" pitchFamily="18" charset="0"/>
              <a:hlinkClick r:id="rId2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одного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уровня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трех </a:t>
            </a: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уровней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четырех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уровней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BBBB32B1-F5F7-4D8C-9127-1B6999D531A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66535" y="3569316"/>
            <a:ext cx="3463750" cy="32883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ьная выноска 7"/>
          <p:cNvSpPr/>
          <p:nvPr/>
        </p:nvSpPr>
        <p:spPr>
          <a:xfrm>
            <a:off x="683568" y="1340768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bg1"/>
                </a:solidFill>
                <a:latin typeface="Bookman Old Style" pitchFamily="18" charset="0"/>
              </a:rPr>
              <a:t>Ты на правильном пути! До финиша осталось </a:t>
            </a:r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немного.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4379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D8B3B846-2BBC-4F54-9182-B7B6168A3590}"/>
              </a:ext>
            </a:extLst>
          </p:cNvPr>
          <p:cNvSpPr txBox="1">
            <a:spLocks/>
          </p:cNvSpPr>
          <p:nvPr/>
        </p:nvSpPr>
        <p:spPr>
          <a:xfrm>
            <a:off x="3995936" y="1727561"/>
            <a:ext cx="4608512" cy="4373415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Кто, согласно пословице, платит дважды?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Добрый</a:t>
            </a:r>
            <a:endParaRPr lang="ru-RU" dirty="0">
              <a:latin typeface="Bookman Old Style" panose="02050604050505020204" pitchFamily="18" charset="0"/>
              <a:hlinkClick r:id="rId2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Щедрый</a:t>
            </a:r>
            <a:endParaRPr lang="ru-RU" dirty="0" smtClean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Скупой</a:t>
            </a:r>
            <a:endParaRPr lang="ru-RU" dirty="0" smtClean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Забывчивый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899592" y="1463778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626111"/>
            <a:ext cx="2592288" cy="323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28999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5356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62791451-3D54-4F2D-B47F-84A28114FE78}"/>
              </a:ext>
            </a:extLst>
          </p:cNvPr>
          <p:cNvSpPr txBox="1">
            <a:spLocks/>
          </p:cNvSpPr>
          <p:nvPr/>
        </p:nvSpPr>
        <p:spPr>
          <a:xfrm>
            <a:off x="3707904" y="1692276"/>
            <a:ext cx="5184576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Назовите фамилию литературного героя, о котором написаны эти «экономические» пушкинские </a:t>
            </a:r>
            <a:r>
              <a:rPr lang="ru-RU" b="1" dirty="0" smtClean="0">
                <a:latin typeface="Bookman Old Style" panose="02050604050505020204" pitchFamily="18" charset="0"/>
              </a:rPr>
              <a:t>строки:</a:t>
            </a:r>
            <a:r>
              <a:rPr lang="ru-RU" b="1" dirty="0">
                <a:latin typeface="Bookman Old Style" panose="02050604050505020204" pitchFamily="18" charset="0"/>
              </a:rPr>
              <a:t/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/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>«И был глубокий эконом,</a:t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>То есть умел судить о том,</a:t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>Как государство богатеет,</a:t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>И чем живёт, и почему</a:t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>Не нужно золота </a:t>
            </a:r>
            <a:r>
              <a:rPr lang="ru-RU" b="1" dirty="0" smtClean="0">
                <a:latin typeface="Bookman Old Style" panose="02050604050505020204" pitchFamily="18" charset="0"/>
              </a:rPr>
              <a:t>ему»</a:t>
            </a:r>
            <a:endParaRPr lang="ru-RU" b="1" dirty="0">
              <a:latin typeface="Bookman Old Style" panose="02050604050505020204" pitchFamily="18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Швабрин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Ленский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Онегин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Дубровский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11" y="4293096"/>
            <a:ext cx="2666971" cy="266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395536" y="1196752"/>
            <a:ext cx="3122331" cy="2664296"/>
          </a:xfrm>
          <a:prstGeom prst="wedgeEllipseCallout">
            <a:avLst>
              <a:gd name="adj1" fmla="val -25961"/>
              <a:gd name="adj2" fmla="val 61328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Ученые обнаружили тесную связь экономики и литературы: в XX веке литературные произведения стали очень точно отражать экономические реалии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эпохи.</a:t>
            </a:r>
            <a:endParaRPr lang="ru-RU" sz="1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022228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D3016EBD-D381-4FB5-BE94-6F128EF8D30F}"/>
              </a:ext>
            </a:extLst>
          </p:cNvPr>
          <p:cNvSpPr txBox="1">
            <a:spLocks/>
          </p:cNvSpPr>
          <p:nvPr/>
        </p:nvSpPr>
        <p:spPr>
          <a:xfrm>
            <a:off x="4499992" y="1906392"/>
            <a:ext cx="4320480" cy="367240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Аудитор – это обладатель иномарки «Ауди» или лицо, на основе специального контракта проверяющее финансово-хозяйственную деятельность компании? </a:t>
            </a:r>
            <a:br>
              <a:rPr lang="ru-RU" b="1" dirty="0">
                <a:latin typeface="Bookman Old Style" panose="02050604050505020204" pitchFamily="18" charset="0"/>
              </a:rPr>
            </a:br>
            <a:r>
              <a:rPr lang="ru-RU" b="1" dirty="0">
                <a:latin typeface="Bookman Old Style" panose="02050604050505020204" pitchFamily="18" charset="0"/>
              </a:rPr>
              <a:t/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Первое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Второе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И то и другое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267260"/>
            <a:ext cx="3782229" cy="3590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Овальная выноска 6"/>
          <p:cNvSpPr/>
          <p:nvPr/>
        </p:nvSpPr>
        <p:spPr>
          <a:xfrm>
            <a:off x="1187624" y="1284353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06961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3676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Эпизод 9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A2628927-AADB-4C68-A86C-3C100598C2A5}"/>
              </a:ext>
            </a:extLst>
          </p:cNvPr>
          <p:cNvSpPr txBox="1">
            <a:spLocks/>
          </p:cNvSpPr>
          <p:nvPr/>
        </p:nvSpPr>
        <p:spPr>
          <a:xfrm>
            <a:off x="3707904" y="1556792"/>
            <a:ext cx="5184576" cy="4525963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625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Расходы бюджета планируются так же, как и доходы, и их </a:t>
            </a:r>
            <a:r>
              <a:rPr lang="ru-RU" b="1" dirty="0" smtClean="0">
                <a:latin typeface="Bookman Old Style" panose="02050604050505020204" pitchFamily="18" charset="0"/>
              </a:rPr>
              <a:t>объёмы </a:t>
            </a:r>
            <a:r>
              <a:rPr lang="ru-RU" b="1" dirty="0">
                <a:latin typeface="Bookman Old Style" panose="02050604050505020204" pitchFamily="18" charset="0"/>
              </a:rPr>
              <a:t>должны быть сбалансированными. Ты </a:t>
            </a:r>
            <a:r>
              <a:rPr lang="ru-RU" b="1" dirty="0" smtClean="0">
                <a:latin typeface="Bookman Old Style" panose="02050604050505020204" pitchFamily="18" charset="0"/>
              </a:rPr>
              <a:t>можешь определить, </a:t>
            </a:r>
            <a:r>
              <a:rPr lang="ru-RU" b="1" dirty="0">
                <a:latin typeface="Bookman Old Style" panose="02050604050505020204" pitchFamily="18" charset="0"/>
              </a:rPr>
              <a:t>что относится к расходам бюджета государства?</a:t>
            </a:r>
          </a:p>
          <a:p>
            <a:pPr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Государственные, региональные и местные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расходы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Внешнеполитические, военные, экономические, социальные расходы и содержание гос. аппарата </a:t>
            </a: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управления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Внутриполитические, налоговые и социальные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расходы</a:t>
            </a:r>
            <a:endParaRPr lang="ru-RU" dirty="0">
              <a:latin typeface="Bookman Old Style" panose="02050604050505020204" pitchFamily="18" charset="0"/>
              <a:hlinkClick r:id="rId2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Фондовые, экономические </a:t>
            </a: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расходы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9191FEE2-BECF-4E4F-96C9-DBCFF1CBB54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774702"/>
            <a:ext cx="3247726" cy="308329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ьная выноска 7"/>
          <p:cNvSpPr/>
          <p:nvPr/>
        </p:nvSpPr>
        <p:spPr>
          <a:xfrm>
            <a:off x="246373" y="1412776"/>
            <a:ext cx="2754980" cy="1841554"/>
          </a:xfrm>
          <a:prstGeom prst="wedgeEllipseCallout">
            <a:avLst>
              <a:gd name="adj1" fmla="val -1705"/>
              <a:gd name="adj2" fmla="val 65280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Кажется, мы уже близки к разгадке!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095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-35527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7B907B20-A22C-4DBD-8F1D-C64D023BC578}"/>
              </a:ext>
            </a:extLst>
          </p:cNvPr>
          <p:cNvSpPr txBox="1">
            <a:spLocks/>
          </p:cNvSpPr>
          <p:nvPr/>
        </p:nvSpPr>
        <p:spPr>
          <a:xfrm>
            <a:off x="4224852" y="1772816"/>
            <a:ext cx="4392488" cy="4608512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Переведите на современный русский старинное русское слово «</a:t>
            </a:r>
            <a:r>
              <a:rPr lang="ru-RU" b="1" dirty="0" err="1">
                <a:latin typeface="Bookman Old Style" panose="02050604050505020204" pitchFamily="18" charset="0"/>
              </a:rPr>
              <a:t>проторгаш</a:t>
            </a:r>
            <a:r>
              <a:rPr lang="ru-RU" b="1" dirty="0">
                <a:latin typeface="Bookman Old Style" panose="02050604050505020204" pitchFamily="18" charset="0"/>
              </a:rPr>
              <a:t>».</a:t>
            </a:r>
            <a:br>
              <a:rPr lang="ru-RU" b="1" dirty="0">
                <a:latin typeface="Bookman Old Style" panose="02050604050505020204" pitchFamily="18" charset="0"/>
              </a:rPr>
            </a:br>
            <a:endParaRPr lang="ru-RU" b="1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Торговец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Банкрот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4" action="ppaction://hlinksldjump"/>
              </a:rPr>
              <a:t>Менеджер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4" action="ppaction://hlinksldjump"/>
              </a:rPr>
              <a:t>Банкир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115616" y="1484784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49514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57677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5538FE2F-4966-4B9E-A6E1-C8E31981FD58}"/>
              </a:ext>
            </a:extLst>
          </p:cNvPr>
          <p:cNvSpPr txBox="1">
            <a:spLocks/>
          </p:cNvSpPr>
          <p:nvPr/>
        </p:nvSpPr>
        <p:spPr>
          <a:xfrm>
            <a:off x="4716016" y="2348880"/>
            <a:ext cx="4104456" cy="3680940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Что рождает спрос?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Слово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3" action="ppaction://hlinksldjump"/>
              </a:rPr>
              <a:t>Предложение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Фразу</a:t>
            </a:r>
            <a:endParaRPr lang="ru-RU" dirty="0">
              <a:latin typeface="Bookman Old Style" panose="02050604050505020204" pitchFamily="18" charset="0"/>
              <a:hlinkClick r:id="rId2" action="ppaction://hlinksldjump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 smtClean="0">
                <a:latin typeface="Bookman Old Style" panose="02050604050505020204" pitchFamily="18" charset="0"/>
                <a:hlinkClick r:id="rId2" action="ppaction://hlinksldjump"/>
              </a:rPr>
              <a:t>Абзац</a:t>
            </a:r>
            <a:endParaRPr lang="ru-RU" dirty="0">
              <a:latin typeface="Bookman Old Style" panose="020506040505050202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187624" y="1338145"/>
            <a:ext cx="3122331" cy="2016224"/>
          </a:xfrm>
          <a:prstGeom prst="wedgeEllipseCallout">
            <a:avLst>
              <a:gd name="adj1" fmla="val -25961"/>
              <a:gd name="adj2" fmla="val 61328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 err="1">
                <a:solidFill>
                  <a:schemeClr val="tx1"/>
                </a:solidFill>
                <a:latin typeface="Bookman Old Style" pitchFamily="18" charset="0"/>
              </a:rPr>
              <a:t>Вэнс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 Паккард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говорил: «Удовлетворить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потребность – не штука; штука в том, чтобы создать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потребность».</a:t>
            </a:r>
            <a:endParaRPr lang="ru-RU" sz="14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49514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36229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55576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anose="02050604050505020204" pitchFamily="18" charset="0"/>
              </a:rPr>
              <a:t>Дополнительный вопрос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02715503-E42E-46BA-89FE-2C439A055C73}"/>
              </a:ext>
            </a:extLst>
          </p:cNvPr>
          <p:cNvSpPr txBox="1">
            <a:spLocks/>
          </p:cNvSpPr>
          <p:nvPr/>
        </p:nvSpPr>
        <p:spPr>
          <a:xfrm>
            <a:off x="4499992" y="1700808"/>
            <a:ext cx="4320480" cy="4229398"/>
          </a:xfrm>
          <a:prstGeom prst="rect">
            <a:avLst/>
          </a:prstGeo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85000" lnSpcReduction="2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b="1" dirty="0">
                <a:latin typeface="Bookman Old Style" panose="02050604050505020204" pitchFamily="18" charset="0"/>
              </a:rPr>
              <a:t>Государственная поддержка передовых отраслей экономики проявляется в функции бюджета:</a:t>
            </a:r>
          </a:p>
          <a:p>
            <a:pPr algn="ctr">
              <a:buFont typeface="Wingdings" panose="05000000000000000000" pitchFamily="2" charset="2"/>
              <a:buChar char="ü"/>
            </a:pP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Фискальная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Плановая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3" action="ppaction://hlinksldjump"/>
              </a:rPr>
              <a:t>Стимулирующая</a:t>
            </a:r>
            <a:endParaRPr lang="ru-RU" dirty="0">
              <a:latin typeface="Bookman Old Style" panose="02050604050505020204" pitchFamily="18" charset="0"/>
            </a:endParaRPr>
          </a:p>
          <a:p>
            <a:pPr>
              <a:buFont typeface="Wingdings" panose="05000000000000000000" pitchFamily="2" charset="2"/>
              <a:buChar char="ü"/>
            </a:pPr>
            <a:r>
              <a:rPr lang="ru-RU" dirty="0">
                <a:latin typeface="Bookman Old Style" panose="02050604050505020204" pitchFamily="18" charset="0"/>
                <a:hlinkClick r:id="rId2" action="ppaction://hlinksldjump"/>
              </a:rPr>
              <a:t>Контрольная</a:t>
            </a:r>
            <a:endParaRPr lang="ru-RU" dirty="0">
              <a:latin typeface="Bookman Old Style" panose="02050604050505020204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107504" y="3403985"/>
            <a:ext cx="3638213" cy="345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Овальная выноска 5"/>
          <p:cNvSpPr/>
          <p:nvPr/>
        </p:nvSpPr>
        <p:spPr>
          <a:xfrm>
            <a:off x="1187624" y="1417638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9932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4102" y="1444274"/>
            <a:ext cx="8229600" cy="1828800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2000" b="1" dirty="0">
                <a:latin typeface="Bookman Old Style" pitchFamily="18" charset="0"/>
              </a:rPr>
              <a:t>Какая статья расходов в бюджете РФ на 2020г. не подписана?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latin typeface="Bookman Old Style" pitchFamily="18" charset="0"/>
                <a:hlinkClick r:id="rId2" action="ppaction://hlinksldjump"/>
              </a:rPr>
              <a:t>Физкультура и спорт</a:t>
            </a:r>
            <a:endParaRPr lang="ru-RU" sz="2000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latin typeface="Bookman Old Style" pitchFamily="18" charset="0"/>
                <a:hlinkClick r:id="rId3" action="ppaction://hlinksldjump"/>
              </a:rPr>
              <a:t>Туризм</a:t>
            </a:r>
          </a:p>
          <a:p>
            <a:pPr>
              <a:buFont typeface="Wingdings" pitchFamily="2" charset="2"/>
              <a:buChar char="ü"/>
            </a:pPr>
            <a:r>
              <a:rPr lang="ru-RU" sz="2000" dirty="0">
                <a:latin typeface="Bookman Old Style" pitchFamily="18" charset="0"/>
                <a:hlinkClick r:id="rId3" action="ppaction://hlinksldjump"/>
              </a:rPr>
              <a:t>Наука</a:t>
            </a:r>
            <a:endParaRPr lang="ru-RU" sz="2000" dirty="0">
              <a:latin typeface="Bookman Old Style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6729" y="3356992"/>
            <a:ext cx="7804345" cy="3302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8185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062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Дополнительный вопрос</a:t>
            </a:r>
            <a:endParaRPr lang="ru-RU" b="1" dirty="0"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99992" y="1628800"/>
            <a:ext cx="4186808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Название какой самой популярной сегодня во всем мире денежной единицы происходит от западноевропейского слова «талер</a:t>
            </a:r>
            <a:r>
              <a:rPr lang="ru-RU" b="1" dirty="0" smtClean="0">
                <a:latin typeface="Bookman Old Style" pitchFamily="18" charset="0"/>
              </a:rPr>
              <a:t>»?</a:t>
            </a:r>
          </a:p>
          <a:p>
            <a:pPr marL="0" indent="0">
              <a:buNone/>
            </a:pPr>
            <a:endParaRPr lang="ru-RU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Евро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Фунт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Доллар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Рубль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1043608" y="1620979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692535"/>
            <a:ext cx="2520280" cy="314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0328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831" y="11949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28800"/>
            <a:ext cx="4258816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 называлась монета древнегреческого города </a:t>
            </a:r>
            <a:r>
              <a:rPr lang="ru-RU" b="1" dirty="0" err="1">
                <a:latin typeface="Bookman Old Style" pitchFamily="18" charset="0"/>
              </a:rPr>
              <a:t>Ольвия</a:t>
            </a:r>
            <a:r>
              <a:rPr lang="ru-RU" b="1" dirty="0">
                <a:latin typeface="Bookman Old Style" pitchFamily="18" charset="0"/>
              </a:rPr>
              <a:t>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Китёнок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Акулёнок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Дельфинчик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Щурёнок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4291"/>
          <a:stretch/>
        </p:blipFill>
        <p:spPr bwMode="auto">
          <a:xfrm>
            <a:off x="179512" y="4067273"/>
            <a:ext cx="2638048" cy="2818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179512" y="1124743"/>
            <a:ext cx="4088718" cy="2722662"/>
          </a:xfrm>
          <a:prstGeom prst="wedgeEllipseCallout">
            <a:avLst>
              <a:gd name="adj1" fmla="val 453"/>
              <a:gd name="adj2" fmla="val 60152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Первые деньги не были похожи на всем привычные купюры. В качестве формы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валюты (в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зависимости от региона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использования) выступали: камешки, чайные листья, табак, соль, какао-бобы, ракушки, слоновая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кость и шерсть.</a:t>
            </a:r>
          </a:p>
        </p:txBody>
      </p:sp>
    </p:spTree>
    <p:extLst>
      <p:ext uri="{BB962C8B-B14F-4D97-AF65-F5344CB8AC3E}">
        <p14:creationId xmlns:p14="http://schemas.microsoft.com/office/powerpoint/2010/main" val="3877924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628800"/>
            <a:ext cx="4474840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Свидетельство того, что деньги вложены в данное </a:t>
            </a:r>
            <a:r>
              <a:rPr lang="ru-RU" b="1" dirty="0" smtClean="0">
                <a:latin typeface="Bookman Old Style" pitchFamily="18" charset="0"/>
              </a:rPr>
              <a:t>предприятие </a:t>
            </a:r>
            <a:r>
              <a:rPr lang="ru-RU" b="1" dirty="0">
                <a:latin typeface="Bookman Old Style" pitchFamily="18" charset="0"/>
              </a:rPr>
              <a:t>– </a:t>
            </a:r>
            <a:r>
              <a:rPr lang="ru-RU" b="1" dirty="0" smtClean="0">
                <a:latin typeface="Bookman Old Style" pitchFamily="18" charset="0"/>
              </a:rPr>
              <a:t>это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Облигация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Акция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Анотация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Дотация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1187624" y="1484784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174205" y="3501008"/>
            <a:ext cx="3536016" cy="3356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54817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17695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11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63888" y="1412776"/>
            <a:ext cx="5328592" cy="5184576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400" b="1" dirty="0">
                <a:latin typeface="Bookman Old Style" pitchFamily="18" charset="0"/>
              </a:rPr>
              <a:t>Какой государственный орган занимается формированием </a:t>
            </a:r>
            <a:r>
              <a:rPr lang="ru-RU" sz="1400" b="1" dirty="0" smtClean="0">
                <a:latin typeface="Bookman Old Style" pitchFamily="18" charset="0"/>
              </a:rPr>
              <a:t>бюджета? </a:t>
            </a:r>
          </a:p>
          <a:p>
            <a:pPr marL="0" indent="0" algn="ctr">
              <a:buNone/>
            </a:pPr>
            <a:r>
              <a:rPr lang="ru-RU" sz="1400" b="1" dirty="0" smtClean="0">
                <a:latin typeface="Bookman Old Style" pitchFamily="18" charset="0"/>
              </a:rPr>
              <a:t>БК </a:t>
            </a:r>
            <a:r>
              <a:rPr lang="ru-RU" sz="1400" b="1" dirty="0">
                <a:latin typeface="Bookman Old Style" pitchFamily="18" charset="0"/>
              </a:rPr>
              <a:t>РФ Статья 171. Органы, осуществляющие составление проектов бюджетов</a:t>
            </a:r>
          </a:p>
          <a:p>
            <a:pPr marL="0" indent="0" algn="ctr">
              <a:buNone/>
            </a:pPr>
            <a:r>
              <a:rPr lang="ru-RU" sz="1400" b="1" dirty="0">
                <a:latin typeface="Bookman Old Style" pitchFamily="18" charset="0"/>
              </a:rPr>
              <a:t>1. Составление проектов бюджетов - исключительная прерогатива ______________________, высших исполнительных органов государственной власти субъектов Российской Федерации и местных администраций муниципальных образований.</a:t>
            </a:r>
          </a:p>
          <a:p>
            <a:pPr marL="0" indent="0" algn="ctr">
              <a:buNone/>
            </a:pPr>
            <a:r>
              <a:rPr lang="ru-RU" sz="1400" b="1" dirty="0">
                <a:latin typeface="Bookman Old Style" pitchFamily="18" charset="0"/>
              </a:rPr>
              <a:t>2. Непосредственное составление проектов бюджетов осуществляют ______________ Российской Федерации, органы управления государственными внебюджетными фондами, финансовые органы субъектов Российской Федерации и муниципальных образований.</a:t>
            </a:r>
          </a:p>
          <a:p>
            <a:endParaRPr lang="ru-RU" sz="1400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Bookman Old Style" pitchFamily="18" charset="0"/>
                <a:hlinkClick r:id="rId2" action="ppaction://hlinksldjump"/>
              </a:rPr>
              <a:t>Правительство РФ, Министерство финансов</a:t>
            </a:r>
            <a:endParaRPr lang="ru-RU" sz="1400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Bookman Old Style" pitchFamily="18" charset="0"/>
                <a:hlinkClick r:id="rId3" action="ppaction://hlinksldjump"/>
              </a:rPr>
              <a:t>Правительство РФ, Министерство экономики</a:t>
            </a:r>
          </a:p>
          <a:p>
            <a:pPr>
              <a:buFont typeface="Wingdings" pitchFamily="2" charset="2"/>
              <a:buChar char="ü"/>
            </a:pPr>
            <a:r>
              <a:rPr lang="ru-RU" sz="1400" dirty="0">
                <a:latin typeface="Bookman Old Style" pitchFamily="18" charset="0"/>
                <a:hlinkClick r:id="rId3" action="ppaction://hlinksldjump"/>
              </a:rPr>
              <a:t>Государственная дума, Правительство </a:t>
            </a:r>
            <a:r>
              <a:rPr lang="ru-RU" sz="1400" dirty="0" smtClean="0">
                <a:latin typeface="Bookman Old Style" pitchFamily="18" charset="0"/>
                <a:hlinkClick r:id="rId3" action="ppaction://hlinksldjump"/>
              </a:rPr>
              <a:t>РФ</a:t>
            </a:r>
            <a:endParaRPr lang="ru-RU" sz="1400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994135"/>
            <a:ext cx="2448272" cy="30523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19758" y="476672"/>
            <a:ext cx="3384376" cy="3168352"/>
          </a:xfrm>
          <a:prstGeom prst="wedgeEllipseCallout">
            <a:avLst>
              <a:gd name="adj1" fmla="val 13527"/>
              <a:gd name="adj2" fmla="val 65836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bg1"/>
                </a:solidFill>
                <a:latin typeface="Bookman Old Style" pitchFamily="18" charset="0"/>
              </a:rPr>
              <a:t>Государственный орган — это самостоятельная структурная единица государственной власти, </a:t>
            </a:r>
            <a:r>
              <a:rPr lang="ru-RU" sz="1200" b="1" dirty="0" smtClean="0">
                <a:solidFill>
                  <a:schemeClr val="bg1"/>
                </a:solidFill>
                <a:latin typeface="Bookman Old Style" pitchFamily="18" charset="0"/>
              </a:rPr>
              <a:t>наделённая </a:t>
            </a:r>
            <a:r>
              <a:rPr lang="ru-RU" sz="1200" b="1" dirty="0">
                <a:solidFill>
                  <a:schemeClr val="bg1"/>
                </a:solidFill>
                <a:latin typeface="Bookman Old Style" pitchFamily="18" charset="0"/>
              </a:rPr>
              <a:t>государственно-властными полномочиями, необходимыми для частичной реализации (в соответствии с профилем работы органа) функций </a:t>
            </a:r>
            <a:r>
              <a:rPr lang="ru-RU" sz="1200" b="1" dirty="0" smtClean="0">
                <a:solidFill>
                  <a:schemeClr val="bg1"/>
                </a:solidFill>
                <a:latin typeface="Bookman Old Style" pitchFamily="18" charset="0"/>
              </a:rPr>
              <a:t>определённой </a:t>
            </a:r>
            <a:r>
              <a:rPr lang="ru-RU" sz="1200" b="1" dirty="0">
                <a:solidFill>
                  <a:schemeClr val="bg1"/>
                </a:solidFill>
                <a:latin typeface="Bookman Old Style" pitchFamily="18" charset="0"/>
              </a:rPr>
              <a:t>ветви государственной власти.</a:t>
            </a:r>
          </a:p>
        </p:txBody>
      </p:sp>
    </p:spTree>
    <p:extLst>
      <p:ext uri="{BB962C8B-B14F-4D97-AF65-F5344CB8AC3E}">
        <p14:creationId xmlns:p14="http://schemas.microsoft.com/office/powerpoint/2010/main" val="3872451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84305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556792"/>
            <a:ext cx="4402832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Bookman Old Style" pitchFamily="18" charset="0"/>
              </a:rPr>
              <a:t>Как называют </a:t>
            </a:r>
            <a:r>
              <a:rPr lang="ru-RU" b="1" dirty="0">
                <a:latin typeface="Bookman Old Style" pitchFamily="18" charset="0"/>
              </a:rPr>
              <a:t>и деньги, </a:t>
            </a:r>
            <a:r>
              <a:rPr lang="ru-RU" b="1" dirty="0" smtClean="0">
                <a:latin typeface="Bookman Old Style" pitchFamily="18" charset="0"/>
              </a:rPr>
              <a:t>и деятельных людей?</a:t>
            </a:r>
            <a:endParaRPr lang="ru-RU" b="1" dirty="0">
              <a:latin typeface="Bookman Old Style" pitchFamily="18" charset="0"/>
            </a:endParaRP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Актив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Пассив 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Акция 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Анотация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971600" y="1549763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3639289"/>
            <a:ext cx="2592288" cy="323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3296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556792"/>
            <a:ext cx="4258816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Какое слово произошло от латинских «денег, приносящих процент»?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Анотация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Дотация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Инфляция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Капитал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11887" y="3485242"/>
            <a:ext cx="3530709" cy="33519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23528" y="1484784"/>
            <a:ext cx="3905437" cy="1658674"/>
          </a:xfrm>
          <a:prstGeom prst="wedgeEllipseCallout">
            <a:avLst>
              <a:gd name="adj1" fmla="val -25961"/>
              <a:gd name="adj2" fmla="val 61328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История возникновения процента. Слово "процент" происходит от латинского "</a:t>
            </a:r>
            <a:r>
              <a:rPr lang="ru-RU" sz="1400" b="1" dirty="0" err="1">
                <a:solidFill>
                  <a:schemeClr val="tx1"/>
                </a:solidFill>
                <a:latin typeface="Bookman Old Style" pitchFamily="18" charset="0"/>
              </a:rPr>
              <a:t>pro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 </a:t>
            </a:r>
            <a:r>
              <a:rPr lang="ru-RU" sz="1400" b="1" dirty="0" err="1">
                <a:solidFill>
                  <a:schemeClr val="tx1"/>
                </a:solidFill>
                <a:latin typeface="Bookman Old Style" pitchFamily="18" charset="0"/>
              </a:rPr>
              <a:t>centum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", что буквально означает "за сотню" или "со ста". </a:t>
            </a:r>
          </a:p>
        </p:txBody>
      </p:sp>
    </p:spTree>
    <p:extLst>
      <p:ext uri="{BB962C8B-B14F-4D97-AF65-F5344CB8AC3E}">
        <p14:creationId xmlns:p14="http://schemas.microsoft.com/office/powerpoint/2010/main" val="1961407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23741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628800"/>
            <a:ext cx="4330824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 называется непрерывное движение денег в ходе их использования?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Обращение 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Циркуляция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Брожение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Круговорот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1403648" y="1412776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81582" y="3447869"/>
            <a:ext cx="3628639" cy="3444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509532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27584" y="27272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12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556792"/>
            <a:ext cx="4330824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Из скольких этапов состоит бюджетный процесс в РФ?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4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3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2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403985"/>
            <a:ext cx="3638213" cy="345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615235" y="1052736"/>
            <a:ext cx="3022978" cy="2079597"/>
          </a:xfrm>
          <a:prstGeom prst="wedgeEllipseCallout">
            <a:avLst>
              <a:gd name="adj1" fmla="val -19926"/>
              <a:gd name="adj2" fmla="val 62639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Значит, бюджет пропал не сразу. Нужно только выяснить, на каком из этапов!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1392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556792"/>
            <a:ext cx="4258816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Какая наука изучает бумажные денежные знаки, вышедшие из употребления?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Нумизматика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Бонистика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Баллистика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Геральдика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971600" y="1418891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41" y="3536336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45884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32375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556792"/>
            <a:ext cx="4402832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 называется денежная система, при которой один металл служит всеобщим эквивалентом и основой денежного обращения?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Монометаллизм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Монументализм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Монополизм 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Монолитность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219" y="4221088"/>
            <a:ext cx="2738979" cy="273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23528" y="1268760"/>
            <a:ext cx="3528392" cy="2592288"/>
          </a:xfrm>
          <a:prstGeom prst="wedgeEllipseCallout">
            <a:avLst>
              <a:gd name="adj1" fmla="val -25961"/>
              <a:gd name="adj2" fmla="val 61328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Ввиду своей исключительности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(хранения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, стойкости к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влиянию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почти всех кислот и щелочей, большой редкости в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природе)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золото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ещё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со времен древней истории было выбрано в качестве денежной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единицы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41460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28800"/>
            <a:ext cx="4258816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В каком качестве потребитель использует деньги при посещении магазинов?</a:t>
            </a:r>
          </a:p>
          <a:p>
            <a:pPr algn="ctr"/>
            <a:endParaRPr lang="ru-RU" b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Мера стоимости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Средство обращения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Средство накопления 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Мировые деньги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1187624" y="1369768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107504" y="3403985"/>
            <a:ext cx="3638213" cy="345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20830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3966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13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28800"/>
            <a:ext cx="4258816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 </a:t>
            </a:r>
            <a:r>
              <a:rPr lang="ru-RU" b="1" dirty="0" smtClean="0">
                <a:latin typeface="Bookman Old Style" pitchFamily="18" charset="0"/>
              </a:rPr>
              <a:t>разделяют </a:t>
            </a:r>
            <a:r>
              <a:rPr lang="ru-RU" b="1" dirty="0">
                <a:latin typeface="Bookman Old Style" pitchFamily="18" charset="0"/>
              </a:rPr>
              <a:t>регионы РФ? 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Малые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и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большие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Прибыльные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и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убыточные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Экспортные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и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импортные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</a:rPr>
              <a:t>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Дотационные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и 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донорские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7219" y="4221088"/>
            <a:ext cx="2738979" cy="2738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23528" y="1412776"/>
            <a:ext cx="3744416" cy="2376264"/>
          </a:xfrm>
          <a:prstGeom prst="wedgeEllipseCallout">
            <a:avLst>
              <a:gd name="adj1" fmla="val -14650"/>
              <a:gd name="adj2" fmla="val 69980"/>
            </a:avLst>
          </a:prstGeom>
          <a:solidFill>
            <a:srgbClr val="00825A"/>
          </a:solid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bg1"/>
                </a:solidFill>
                <a:latin typeface="Bookman Old Style" pitchFamily="18" charset="0"/>
              </a:rPr>
              <a:t>Консолидированный бюджет — это свод бюджетов всех уровней на соответствующей территории, используемый при прогнозировании, расчетах, анализе.</a:t>
            </a:r>
          </a:p>
        </p:txBody>
      </p:sp>
    </p:spTree>
    <p:extLst>
      <p:ext uri="{BB962C8B-B14F-4D97-AF65-F5344CB8AC3E}">
        <p14:creationId xmlns:p14="http://schemas.microsoft.com/office/powerpoint/2010/main" val="3842497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18062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28800"/>
            <a:ext cx="4258816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 мошенники называют пачку бумаги, имитирующую пачку денег?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Кукла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Марионетка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Неваляшка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Пупсик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899592" y="1628800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6" y="3682315"/>
            <a:ext cx="2520280" cy="31421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0260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556792"/>
            <a:ext cx="4330824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Скольким копейкам равнялась монета </a:t>
            </a:r>
            <a:r>
              <a:rPr lang="ru-RU" b="1" dirty="0" err="1">
                <a:latin typeface="Bookman Old Style" pitchFamily="18" charset="0"/>
              </a:rPr>
              <a:t>полуполтинник</a:t>
            </a:r>
            <a:r>
              <a:rPr lang="ru-RU" b="1" dirty="0">
                <a:latin typeface="Bookman Old Style" pitchFamily="18" charset="0"/>
              </a:rPr>
              <a:t>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25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26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46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3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1195" y="4437112"/>
            <a:ext cx="2522955" cy="2522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95536" y="1573845"/>
            <a:ext cx="3744416" cy="2376264"/>
          </a:xfrm>
          <a:prstGeom prst="wedgeEllipseCallout">
            <a:avLst>
              <a:gd name="adj1" fmla="val -14650"/>
              <a:gd name="adj2" fmla="val 69980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В Киевской Руси монеты князя Владимира, князя Святополка и Ярослава Мудрого гравировали византийские мастера. Но в начале IX века чеканить монеты на Руси прекратили.</a:t>
            </a:r>
          </a:p>
        </p:txBody>
      </p:sp>
    </p:spTree>
    <p:extLst>
      <p:ext uri="{BB962C8B-B14F-4D97-AF65-F5344CB8AC3E}">
        <p14:creationId xmlns:p14="http://schemas.microsoft.com/office/powerpoint/2010/main" val="288977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111" y="24107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556792"/>
            <a:ext cx="4402832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Какую нашу валюту в давние времена «отсчитывали» топором?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Копейка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Гривна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Рубль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1043608" y="1584857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-2531" y="3573016"/>
            <a:ext cx="3566205" cy="3385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94793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14</a:t>
            </a:r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57200" y="1306307"/>
            <a:ext cx="8229600" cy="204482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Перед вами статьи расходов бюджета Краснодарского </a:t>
            </a:r>
            <a:r>
              <a:rPr lang="ru-RU" b="1" dirty="0" smtClean="0">
                <a:latin typeface="Bookman Old Style" pitchFamily="18" charset="0"/>
              </a:rPr>
              <a:t>края </a:t>
            </a:r>
            <a:r>
              <a:rPr lang="ru-RU" b="1" dirty="0">
                <a:latin typeface="Bookman Old Style" pitchFamily="18" charset="0"/>
              </a:rPr>
              <a:t>на 2020г. Определите % денежных средств, выделенный на образование.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25%</a:t>
            </a:r>
            <a:endParaRPr lang="ru-RU" dirty="0" smtClean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24%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31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%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19485" y="3573016"/>
            <a:ext cx="6305029" cy="2875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356580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111" y="-14314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28800"/>
            <a:ext cx="4402832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На гербе какого государства можно найти изображение двух колонн, символизирующих Геркулесовы столбы?</a:t>
            </a:r>
          </a:p>
          <a:p>
            <a:pPr algn="ctr"/>
            <a:endParaRPr lang="ru-RU" b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Ливан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Греция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Испания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Марокко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971600" y="1484784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49514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5919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393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28800"/>
            <a:ext cx="4402832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В каком году </a:t>
            </a:r>
            <a:r>
              <a:rPr lang="ru-RU" b="1" dirty="0" smtClean="0">
                <a:latin typeface="Bookman Old Style" pitchFamily="18" charset="0"/>
              </a:rPr>
              <a:t>на Руси </a:t>
            </a:r>
            <a:r>
              <a:rPr lang="ru-RU" b="1" dirty="0">
                <a:latin typeface="Bookman Old Style" pitchFamily="18" charset="0"/>
              </a:rPr>
              <a:t>отчеканили первый серебряный рубль?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990 г.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1405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г.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1654 г.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1803 г.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11" y="4293096"/>
            <a:ext cx="2666971" cy="266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539552" y="1772816"/>
            <a:ext cx="3132349" cy="2160240"/>
          </a:xfrm>
          <a:prstGeom prst="wedgeEllipseCallout">
            <a:avLst>
              <a:gd name="adj1" fmla="val -14650"/>
              <a:gd name="adj2" fmla="val 69980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Впервые монеты появились в 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Лидии </a:t>
            </a:r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– государстве на берегу Средиземного моря</a:t>
            </a:r>
          </a:p>
        </p:txBody>
      </p:sp>
    </p:spTree>
    <p:extLst>
      <p:ext uri="{BB962C8B-B14F-4D97-AF65-F5344CB8AC3E}">
        <p14:creationId xmlns:p14="http://schemas.microsoft.com/office/powerpoint/2010/main" val="33311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628800"/>
            <a:ext cx="4474840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b="1" dirty="0">
                <a:latin typeface="Bookman Old Style" pitchFamily="18" charset="0"/>
              </a:rPr>
              <a:t>Бюджетная система - это: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деятельность органов власти по составлению проекта, рассмотрению, утверждению и исполнению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бюджета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организационные принципы построения бюджетной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системы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совокупность действующих на территории страны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бюджетов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совокупность юридических норм, определяющих бюджетный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процесс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879283" y="1421078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107504" y="3540710"/>
            <a:ext cx="3494197" cy="33172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88494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15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28800"/>
            <a:ext cx="4402832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Доходы местного бюджета состоят из налоговых, неналоговых доходов и безвозмездных поступлений из бюджетов других уровней. О</a:t>
            </a:r>
            <a:r>
              <a:rPr lang="ru-RU" b="1" dirty="0" smtClean="0">
                <a:latin typeface="Bookman Old Style" pitchFamily="18" charset="0"/>
              </a:rPr>
              <a:t>предели, </a:t>
            </a:r>
            <a:r>
              <a:rPr lang="ru-RU" b="1" dirty="0">
                <a:latin typeface="Bookman Old Style" pitchFamily="18" charset="0"/>
              </a:rPr>
              <a:t>что из нижеперечисленного можно отнести к налоговым доходам?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Средства самообложения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граждан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Иная финансовая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помощь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Доходы от продажи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имущества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Местные налоги и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сборы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89372" y="3356992"/>
            <a:ext cx="3687711" cy="35010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1043608" y="1352176"/>
            <a:ext cx="2520280" cy="1791565"/>
          </a:xfrm>
          <a:prstGeom prst="wedgeEllipseCallout">
            <a:avLst>
              <a:gd name="adj1" fmla="val -19926"/>
              <a:gd name="adj2" fmla="val 62639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Кажется, мы почти нашли решение!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12709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684" y="-2506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556792"/>
            <a:ext cx="4402832" cy="4896544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Бюджетные ассигнования – это </a:t>
            </a:r>
            <a:r>
              <a:rPr lang="ru-RU" b="1" dirty="0" smtClean="0">
                <a:latin typeface="Bookman Old Style" pitchFamily="18" charset="0"/>
              </a:rPr>
              <a:t>формы</a:t>
            </a:r>
            <a:endParaRPr lang="ru-RU" b="1" dirty="0">
              <a:latin typeface="Bookman Old Style" pitchFamily="18" charset="0"/>
            </a:endParaRP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коллективного капитала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покрытия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затрат за счет заемных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средств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покрытие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затрат за счет собственных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средств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государственного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финансового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обеспечения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827584" y="1417638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36336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763669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1791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628800"/>
            <a:ext cx="4330824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Какие бюджеты входят в состав бюджетов местного самоуправления?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бюджеты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территориальных городов,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сёл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областные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районные, местные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бюджеты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централизованные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и децентрализованные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4295771"/>
            <a:ext cx="2664296" cy="26642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549618" y="1425286"/>
            <a:ext cx="3456384" cy="2664296"/>
          </a:xfrm>
          <a:prstGeom prst="wedgeEllipseCallout">
            <a:avLst>
              <a:gd name="adj1" fmla="val -19181"/>
              <a:gd name="adj2" fmla="val 62588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В Древней Руси местное самоуправление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существовало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в вечевой форме управления,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которую,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по </a:t>
            </a:r>
            <a:r>
              <a:rPr lang="ru-RU" sz="1400" b="1" dirty="0" smtClean="0">
                <a:solidFill>
                  <a:schemeClr val="tx1"/>
                </a:solidFill>
                <a:latin typeface="Bookman Old Style" pitchFamily="18" charset="0"/>
              </a:rPr>
              <a:t>сути,  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можно считать непосредственной и представительной демократией.</a:t>
            </a:r>
          </a:p>
        </p:txBody>
      </p:sp>
    </p:spTree>
    <p:extLst>
      <p:ext uri="{BB962C8B-B14F-4D97-AF65-F5344CB8AC3E}">
        <p14:creationId xmlns:p14="http://schemas.microsoft.com/office/powerpoint/2010/main" val="1627380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684" y="7946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28800"/>
            <a:ext cx="4402832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Источники государственного финансирования на просвещение:</a:t>
            </a:r>
          </a:p>
          <a:p>
            <a:endParaRPr lang="ru-RU" dirty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бюджетные ассигнования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выручка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от реализации продукции и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услуг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средства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фондов предприятий и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организаций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средства населения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115616" y="1354439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399487"/>
            <a:ext cx="3638213" cy="345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74810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16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5259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latin typeface="Bookman Old Style" pitchFamily="18" charset="0"/>
              </a:rPr>
              <a:t>Организация</a:t>
            </a:r>
            <a:r>
              <a:rPr lang="ru-RU" b="1" dirty="0">
                <a:latin typeface="Bookman Old Style" pitchFamily="18" charset="0"/>
              </a:rPr>
              <a:t>, содержание и развитие учреждений образования и здравоохранения, находящихся в ведении органов местного самоуправления, осуществляется: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только из средств местных бюджетов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только из средств федерального бюджета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только из средств регионального бюджета</a:t>
            </a:r>
            <a:endParaRPr lang="ru-RU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564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2831" y="18062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628800"/>
            <a:ext cx="4474840" cy="4752528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Консолидированный бюджет – </a:t>
            </a:r>
            <a:r>
              <a:rPr lang="ru-RU" b="1" dirty="0" smtClean="0">
                <a:latin typeface="Bookman Old Style" pitchFamily="18" charset="0"/>
              </a:rPr>
              <a:t>это</a:t>
            </a:r>
            <a:endParaRPr lang="ru-RU" b="1" dirty="0">
              <a:latin typeface="Bookman Old Style" pitchFamily="18" charset="0"/>
            </a:endParaRP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государственный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, региональный,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местный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государственные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централизованные целевые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фонды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общегосударственный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региональных органов власти, местных органов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власти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пенсионный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фонд, бюджет административно – территориальной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единицы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бюджеты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предприятий, бюджеты семьи и конкретных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лиц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899592" y="1412776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3549514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940296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16928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556792"/>
            <a:ext cx="4402832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Признаками бюджета являются: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историчность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, плановость, юридический характер, срок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действия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плановый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характер, специфические черты зарождения, срок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функционирования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сила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нормативного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акта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самостоятельность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срок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действия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11" y="4293096"/>
            <a:ext cx="2666971" cy="266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755576" y="1546357"/>
            <a:ext cx="3096344" cy="2448272"/>
          </a:xfrm>
          <a:prstGeom prst="wedgeEllipseCallout">
            <a:avLst>
              <a:gd name="adj1" fmla="val -21907"/>
              <a:gd name="adj2" fmla="val 63737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В 2019-2021 годах доходы бюджета ежегодно будут превышать расходы, а бюджет будет устойчиво </a:t>
            </a:r>
            <a:r>
              <a:rPr lang="ru-RU" sz="1400" b="1" dirty="0" err="1">
                <a:solidFill>
                  <a:schemeClr val="tx1"/>
                </a:solidFill>
                <a:latin typeface="Bookman Old Style" pitchFamily="18" charset="0"/>
              </a:rPr>
              <a:t>профицитным</a:t>
            </a:r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462402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-22156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628800"/>
            <a:ext cx="4330824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Классификация видов информации по бюджетной системе: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временная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, пространственная, доступная,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достоверная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оперативная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уточненная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статистическая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социологическая, расчётная, визуальная,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комбинированная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почтовая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курьерская,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электронная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115616" y="1361845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444400"/>
            <a:ext cx="3710221" cy="35223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32344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 </a:t>
            </a:r>
            <a:r>
              <a:rPr lang="ru-RU" b="1" dirty="0">
                <a:latin typeface="Bookman Old Style" pitchFamily="18" charset="0"/>
              </a:rPr>
              <a:t>17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97307"/>
            <a:ext cx="8229600" cy="2476872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Существует 3 формы государственных организаций. С помощью ребуса определите, что это за формы.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Автономный, казенный, бюджетный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Частный, государственный муниципальный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Автоматизированный, коллективный, общественный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endParaRPr lang="ru-RU" dirty="0">
              <a:latin typeface="Bookman Old Style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963280"/>
            <a:ext cx="4117092" cy="140265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52663" y="3978283"/>
            <a:ext cx="4158219" cy="139274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6814" y="5482929"/>
            <a:ext cx="3810372" cy="13485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320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20335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556792"/>
            <a:ext cx="4258816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Какая из представленных ниже форм НЕ </a:t>
            </a:r>
            <a:r>
              <a:rPr lang="ru-RU" b="1" dirty="0" smtClean="0">
                <a:latin typeface="Bookman Old Style" pitchFamily="18" charset="0"/>
              </a:rPr>
              <a:t>относится </a:t>
            </a:r>
            <a:r>
              <a:rPr lang="ru-RU" b="1" dirty="0">
                <a:latin typeface="Bookman Old Style" pitchFamily="18" charset="0"/>
              </a:rPr>
              <a:t>к формам государственных организаций?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Бюждетная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Нормативная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Автономная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Казенная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971600" y="1460392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850" y="3639674"/>
            <a:ext cx="2592288" cy="323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138172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039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044824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sz="2400" b="1" dirty="0" smtClean="0">
                <a:latin typeface="Bookman Old Style" pitchFamily="18" charset="0"/>
              </a:rPr>
              <a:t>Выберите ребус, в котором зашифрован правильный ответ. Экономические </a:t>
            </a:r>
            <a:r>
              <a:rPr lang="ru-RU" sz="2400" b="1" dirty="0">
                <a:latin typeface="Bookman Old Style" pitchFamily="18" charset="0"/>
              </a:rPr>
              <a:t>отношения, складывающиеся в процессе формирования, распределения и использования фондов денежных средств в целях выполнения функций и задач государства и других субъектов экономики, </a:t>
            </a:r>
            <a:r>
              <a:rPr lang="ru-RU" sz="2400" b="1" dirty="0" smtClean="0">
                <a:latin typeface="Bookman Old Style" pitchFamily="18" charset="0"/>
              </a:rPr>
              <a:t>называются</a:t>
            </a:r>
            <a:endParaRPr lang="ru-RU" sz="2400" b="1" dirty="0">
              <a:latin typeface="Bookman Old Style" pitchFamily="18" charset="0"/>
            </a:endParaRPr>
          </a:p>
        </p:txBody>
      </p:sp>
      <p:pic>
        <p:nvPicPr>
          <p:cNvPr id="2051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4215361"/>
            <a:ext cx="3888432" cy="1986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2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0672" y="4215361"/>
            <a:ext cx="4536504" cy="198602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10440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1913" y="158262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2404864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Выберите ребус, в котором зашифрован правильный ответ. Форма образования и расходования фонда денежных средств, предназначенных для финансового обеспечения задач и функций государства, </a:t>
            </a:r>
            <a:r>
              <a:rPr lang="ru-RU" b="1" dirty="0" smtClean="0">
                <a:latin typeface="Bookman Old Style" pitchFamily="18" charset="0"/>
              </a:rPr>
              <a:t>называется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3075" name="Picture 3">
            <a:hlinkClick r:id="rId2" action="ppaction://hlinksldjump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293096"/>
            <a:ext cx="2376264" cy="2257451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>
            <a:hlinkClick r:id="rId4" action="ppaction://hlinksldjump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09689" y="4110024"/>
            <a:ext cx="4155543" cy="2145525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793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925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18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600200"/>
            <a:ext cx="4474840" cy="4709120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При получении финансирования из соответствующего бюджета организации обязаны составлять бухгалтерскую </a:t>
            </a:r>
            <a:r>
              <a:rPr lang="ru-RU" b="1" dirty="0" smtClean="0">
                <a:latin typeface="Bookman Old Style" pitchFamily="18" charset="0"/>
              </a:rPr>
              <a:t>отчётность </a:t>
            </a:r>
            <a:r>
              <a:rPr lang="ru-RU" b="1" dirty="0">
                <a:latin typeface="Bookman Old Style" pitchFamily="18" charset="0"/>
              </a:rPr>
              <a:t>следующего вида:</a:t>
            </a:r>
            <a:br>
              <a:rPr lang="ru-RU" b="1" dirty="0">
                <a:latin typeface="Bookman Old Style" pitchFamily="18" charset="0"/>
              </a:rPr>
            </a:br>
            <a:endParaRPr lang="ru-RU" b="1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Годовую, квартальную и месячную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Годовую и месячную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Каждые 3 года</a:t>
            </a: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Квартальную</a:t>
            </a:r>
            <a:endParaRPr lang="ru-RU" dirty="0">
              <a:latin typeface="Bookman Old Style" pitchFamily="18" charset="0"/>
            </a:endParaRPr>
          </a:p>
          <a:p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-30019" y="3403985"/>
            <a:ext cx="3638213" cy="345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853214" y="1329381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Значит, бюджет не пропал - он был потрачен!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0725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684" y="18062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51920" y="1556792"/>
            <a:ext cx="4834880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Какая функция бюджета связана с выравниванием доходов между группами и слоями общества</a:t>
            </a:r>
            <a:r>
              <a:rPr lang="ru-RU" b="1" dirty="0" smtClean="0">
                <a:latin typeface="Bookman Old Style" pitchFamily="18" charset="0"/>
              </a:rPr>
              <a:t>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регулирующая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фискальная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стимулирующая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перераспределительная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755576" y="1383035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446562"/>
            <a:ext cx="2736304" cy="3411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079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1684" y="13966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628800"/>
            <a:ext cx="4330824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В какой форме существует федеральный бюджет</a:t>
            </a:r>
            <a:r>
              <a:rPr lang="ru-RU" b="1" dirty="0" smtClean="0">
                <a:latin typeface="Bookman Old Style" pitchFamily="18" charset="0"/>
              </a:rPr>
              <a:t>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плана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федерального закона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решения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Правительства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РФ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муниципального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правового акта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11" y="4293096"/>
            <a:ext cx="2666971" cy="266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481684" y="1306681"/>
            <a:ext cx="3528392" cy="2592288"/>
          </a:xfrm>
          <a:prstGeom prst="wedgeEllipseCallout">
            <a:avLst>
              <a:gd name="adj1" fmla="val -21907"/>
              <a:gd name="adj2" fmla="val 63737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  <a:latin typeface="Bookman Old Style" pitchFamily="18" charset="0"/>
              </a:rPr>
              <a:t>Федеральный бюджет Российской Федерации — форма образования и расходования денежных средств, предназначенных для финансового обеспечения задач и функций государства.</a:t>
            </a:r>
          </a:p>
        </p:txBody>
      </p:sp>
    </p:spTree>
    <p:extLst>
      <p:ext uri="{BB962C8B-B14F-4D97-AF65-F5344CB8AC3E}">
        <p14:creationId xmlns:p14="http://schemas.microsoft.com/office/powerpoint/2010/main" val="2436808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9087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1700808"/>
            <a:ext cx="4680520" cy="4536504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 называется </a:t>
            </a:r>
            <a:r>
              <a:rPr lang="ru-RU" b="1" dirty="0" smtClean="0">
                <a:latin typeface="Bookman Old Style" pitchFamily="18" charset="0"/>
              </a:rPr>
              <a:t>расчётный </a:t>
            </a:r>
            <a:r>
              <a:rPr lang="ru-RU" b="1" dirty="0">
                <a:latin typeface="Bookman Old Style" pitchFamily="18" charset="0"/>
              </a:rPr>
              <a:t>документ, отражающий соединение всех показателей, характеризующих объединяемые бюджеты</a:t>
            </a:r>
            <a:r>
              <a:rPr lang="ru-RU" b="1" dirty="0" smtClean="0">
                <a:latin typeface="Bookman Old Style" pitchFamily="18" charset="0"/>
              </a:rPr>
              <a:t>: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баланс государства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финансовый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план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страны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государственный бюджет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свод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бюджетов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1187624" y="1352715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-108520" y="3403985"/>
            <a:ext cx="3638213" cy="345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64941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19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960" y="1556792"/>
            <a:ext cx="4474840" cy="4680520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Что означает термин «профицит бюджета»?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равенство доходной и расходной частей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бюджета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это превышения доходной части над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расходной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это превышения расходной части над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доходной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176" y="3539680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899592" y="1420563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Мы должны найти ответы на все вопросы!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543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8062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628800"/>
            <a:ext cx="4402832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Какой принцип бюджетной системы </a:t>
            </a:r>
            <a:r>
              <a:rPr lang="ru-RU" b="1" dirty="0" smtClean="0">
                <a:latin typeface="Bookman Old Style" pitchFamily="18" charset="0"/>
              </a:rPr>
              <a:t>говорит </a:t>
            </a:r>
            <a:r>
              <a:rPr lang="ru-RU" b="1" dirty="0">
                <a:latin typeface="Bookman Old Style" pitchFamily="18" charset="0"/>
              </a:rPr>
              <a:t>о том, что становление бюджета базируется на исторически сложившихся нормах и </a:t>
            </a:r>
            <a:r>
              <a:rPr lang="ru-RU" b="1" dirty="0" smtClean="0">
                <a:latin typeface="Bookman Old Style" pitchFamily="18" charset="0"/>
              </a:rPr>
              <a:t>правилах </a:t>
            </a:r>
            <a:r>
              <a:rPr lang="ru-RU" b="1" dirty="0">
                <a:latin typeface="Bookman Old Style" pitchFamily="18" charset="0"/>
              </a:rPr>
              <a:t>и непосредственно опирается на законодательную базу</a:t>
            </a:r>
            <a:r>
              <a:rPr lang="ru-RU" b="1" dirty="0" smtClean="0">
                <a:latin typeface="Bookman Old Style" pitchFamily="18" charset="0"/>
              </a:rPr>
              <a:t>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правомерности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централизации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плановости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равенства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899592" y="1501903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3626111"/>
            <a:ext cx="2592288" cy="323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738568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7984" y="1628800"/>
            <a:ext cx="4258816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Какой принцип бюджетной системы характеризует соразмерность между </a:t>
            </a:r>
            <a:r>
              <a:rPr lang="ru-RU" b="1" dirty="0" smtClean="0">
                <a:latin typeface="Bookman Old Style" pitchFamily="18" charset="0"/>
              </a:rPr>
              <a:t>объёмом </a:t>
            </a:r>
            <a:r>
              <a:rPr lang="ru-RU" b="1" dirty="0">
                <a:latin typeface="Bookman Old Style" pitchFamily="18" charset="0"/>
              </a:rPr>
              <a:t>его доходов и расходов</a:t>
            </a:r>
            <a:r>
              <a:rPr lang="ru-RU" b="1" dirty="0" smtClean="0">
                <a:latin typeface="Bookman Old Style" pitchFamily="18" charset="0"/>
              </a:rPr>
              <a:t>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правомерности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единства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плановости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равновесия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80528" y="4367779"/>
            <a:ext cx="2592288" cy="25922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23528" y="1340768"/>
            <a:ext cx="3816424" cy="2592288"/>
          </a:xfrm>
          <a:prstGeom prst="wedgeEllipseCallout">
            <a:avLst>
              <a:gd name="adj1" fmla="val -21907"/>
              <a:gd name="adj2" fmla="val 63737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Роберт </a:t>
            </a:r>
            <a:r>
              <a:rPr lang="ru-RU" sz="1600" b="1" dirty="0" err="1" smtClean="0">
                <a:solidFill>
                  <a:schemeClr val="tx1"/>
                </a:solidFill>
                <a:latin typeface="Bookman Old Style" pitchFamily="18" charset="0"/>
              </a:rPr>
              <a:t>Сарнофф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 говорил: </a:t>
            </a:r>
            <a:endParaRPr lang="ru-RU" sz="1600" b="1" dirty="0">
              <a:solidFill>
                <a:schemeClr val="tx1"/>
              </a:solidFill>
              <a:latin typeface="Bookman Old Style" pitchFamily="18" charset="0"/>
            </a:endParaRP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«Государственные </a:t>
            </a:r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финансы - это искусство передавать деньги из рук в руки до тех пор, пока они не 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исчезнут».</a:t>
            </a:r>
            <a:endParaRPr lang="ru-RU" sz="16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25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-16928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556792"/>
            <a:ext cx="4402832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Что из перечисленного не относится к государственным ценным бумагам</a:t>
            </a:r>
            <a:r>
              <a:rPr lang="ru-RU" b="1" dirty="0" smtClean="0">
                <a:latin typeface="Bookman Old Style" pitchFamily="18" charset="0"/>
              </a:rPr>
              <a:t>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казначейский вексель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казначейские ноты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облигации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договора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о предоставлении государственных гарантий РФ</a:t>
            </a:r>
            <a:endParaRPr lang="ru-RU" dirty="0">
              <a:latin typeface="Bookman Old Style" pitchFamily="18" charset="0"/>
            </a:endParaRP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Овальная выноска 3"/>
          <p:cNvSpPr/>
          <p:nvPr/>
        </p:nvSpPr>
        <p:spPr>
          <a:xfrm>
            <a:off x="1115616" y="1281028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322490"/>
            <a:ext cx="3710221" cy="3522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39568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024"/>
            <a:ext cx="8229600" cy="1143000"/>
          </a:xfrm>
        </p:spPr>
        <p:txBody>
          <a:bodyPr/>
          <a:lstStyle/>
          <a:p>
            <a:r>
              <a:rPr lang="ru-RU" b="1" dirty="0" smtClean="0">
                <a:latin typeface="Bookman Old Style" pitchFamily="18" charset="0"/>
              </a:rPr>
              <a:t>Эпизод </a:t>
            </a:r>
            <a:r>
              <a:rPr lang="ru-RU" b="1" dirty="0">
                <a:latin typeface="Bookman Old Style" pitchFamily="18" charset="0"/>
              </a:rPr>
              <a:t>20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628800"/>
            <a:ext cx="4690864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Что означает термин «дефицит бюджета»?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это превышения доходной части над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расходной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3" action="ppaction://hlinksldjump"/>
              </a:rPr>
              <a:t>это превышения расходной части над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доходной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>
                <a:latin typeface="Bookman Old Style" pitchFamily="18" charset="0"/>
                <a:hlinkClick r:id="rId2" action="ppaction://hlinksldjump"/>
              </a:rPr>
              <a:t>равенство доходной и расходной частей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бюджета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CA01BA63-518B-442C-838F-51FA1382823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750" b="79167" l="3204" r="99428">
                        <a14:foregroundMark x1="44165" y1="44667" x2="44165" y2="44667"/>
                        <a14:foregroundMark x1="47140" y1="39833" x2="39588" y2="34917"/>
                        <a14:foregroundMark x1="34096" y1="39250" x2="41648" y2="49000"/>
                        <a14:foregroundMark x1="27002" y1="39250" x2="25400" y2="33083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235" t="11394" b="21698"/>
          <a:stretch/>
        </p:blipFill>
        <p:spPr bwMode="auto">
          <a:xfrm>
            <a:off x="0" y="3418341"/>
            <a:ext cx="3638213" cy="34540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1043608" y="1338502"/>
            <a:ext cx="2232248" cy="1841554"/>
          </a:xfrm>
          <a:prstGeom prst="wedgeEllipseCallout">
            <a:avLst>
              <a:gd name="adj1" fmla="val -23726"/>
              <a:gd name="adj2" fmla="val 62225"/>
            </a:avLst>
          </a:prstGeom>
          <a:solidFill>
            <a:srgbClr val="00825A"/>
          </a:solid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Bookman Old Style" pitchFamily="18" charset="0"/>
              </a:rPr>
              <a:t>Мы почти у цели!</a:t>
            </a:r>
            <a:endParaRPr lang="ru-RU" b="1" dirty="0">
              <a:solidFill>
                <a:schemeClr val="bg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86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139952" y="1628800"/>
            <a:ext cx="4546848" cy="4608512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75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По иерархии уровня власти доходы бюджетов подразделяются на:</a:t>
            </a:r>
          </a:p>
          <a:p>
            <a:endParaRPr lang="ru-RU" dirty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федеральные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, региональные,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местные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налоговые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неналоговые,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заимствования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принудительные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</a:t>
            </a: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собственные</a:t>
            </a:r>
            <a:endParaRPr lang="ru-RU" dirty="0">
              <a:latin typeface="Bookman Old Style" pitchFamily="18" charset="0"/>
              <a:hlinkClick r:id="rId3" action="ppaction://hlinksldjump"/>
            </a:endParaRPr>
          </a:p>
          <a:p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плановые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, чрезвычайные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899592" y="1556792"/>
            <a:ext cx="2754980" cy="1841554"/>
          </a:xfrm>
          <a:prstGeom prst="wedgeEllipseCallout">
            <a:avLst>
              <a:gd name="adj1" fmla="val -22131"/>
              <a:gd name="adj2" fmla="val 61460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Кажется, ты допустил ошибку, будь внимателен!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542" y="3549107"/>
            <a:ext cx="2664296" cy="33216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19579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91111" y="21317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355976" y="1628800"/>
            <a:ext cx="4330824" cy="4497363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Как называется </a:t>
            </a:r>
            <a:r>
              <a:rPr lang="ru-RU" b="1" dirty="0" smtClean="0">
                <a:latin typeface="Bookman Old Style" pitchFamily="18" charset="0"/>
              </a:rPr>
              <a:t>система, </a:t>
            </a:r>
            <a:r>
              <a:rPr lang="ru-RU" b="1" dirty="0">
                <a:latin typeface="Bookman Old Style" pitchFamily="18" charset="0"/>
              </a:rPr>
              <a:t>согласно которой классифицируются доходы и расходы по </a:t>
            </a:r>
            <a:r>
              <a:rPr lang="ru-RU" b="1" dirty="0" smtClean="0">
                <a:latin typeface="Bookman Old Style" pitchFamily="18" charset="0"/>
              </a:rPr>
              <a:t>определённым признакам </a:t>
            </a:r>
            <a:r>
              <a:rPr lang="ru-RU" b="1" dirty="0">
                <a:latin typeface="Bookman Old Style" pitchFamily="18" charset="0"/>
              </a:rPr>
              <a:t>и сводятся в соответствующие группы?</a:t>
            </a:r>
          </a:p>
          <a:p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бюджетная роспись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бюджетная классификация</a:t>
            </a:r>
            <a:endParaRPr lang="ru-RU" dirty="0">
              <a:latin typeface="Bookman Old Style" pitchFamily="18" charset="0"/>
            </a:endParaRPr>
          </a:p>
          <a:p>
            <a:pPr>
              <a:buFont typeface="Wingdings" pitchFamily="2" charset="2"/>
              <a:buChar char="ü"/>
            </a:pP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бюджетный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реестр</a:t>
            </a:r>
            <a:endParaRPr lang="ru-RU" dirty="0">
              <a:latin typeface="Bookman Old Style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87" b="100000" l="9783" r="94022">
                        <a14:foregroundMark x1="48913" y1="71196" x2="66304" y2="36413"/>
                        <a14:foregroundMark x1="45652" y1="70652" x2="37500" y2="45652"/>
                        <a14:foregroundMark x1="57065" y1="32609" x2="41304" y2="40761"/>
                        <a14:foregroundMark x1="30435" y1="45652" x2="23913" y2="34239"/>
                        <a14:foregroundMark x1="77174" y1="90761" x2="71196" y2="69022"/>
                        <a14:foregroundMark x1="65761" y1="95652" x2="52717" y2="62500"/>
                        <a14:foregroundMark x1="50000" y1="92935" x2="46196" y2="71196"/>
                        <a14:foregroundMark x1="41304" y1="97283" x2="64674" y2="90761"/>
                        <a14:foregroundMark x1="71196" y1="94022" x2="84783" y2="90217"/>
                        <a14:foregroundMark x1="19565" y1="93478" x2="39674" y2="9021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5212" y="4293095"/>
            <a:ext cx="2666971" cy="26669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95536" y="1484784"/>
            <a:ext cx="3240360" cy="2376264"/>
          </a:xfrm>
          <a:prstGeom prst="wedgeEllipseCallout">
            <a:avLst>
              <a:gd name="adj1" fmla="val -21907"/>
              <a:gd name="adj2" fmla="val 63737"/>
            </a:avLst>
          </a:pr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Bookman Old Style" pitchFamily="18" charset="0"/>
              </a:rPr>
              <a:t>Артур </a:t>
            </a:r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Блох говорил: </a:t>
            </a:r>
          </a:p>
          <a:p>
            <a:pPr algn="ctr"/>
            <a:r>
              <a:rPr lang="ru-RU" sz="1600" b="1" dirty="0" smtClean="0">
                <a:solidFill>
                  <a:schemeClr val="tx1"/>
                </a:solidFill>
                <a:latin typeface="Bookman Old Style" pitchFamily="18" charset="0"/>
              </a:rPr>
              <a:t>«Расходы стремятся сравняться с доходами».</a:t>
            </a:r>
            <a:endParaRPr lang="ru-RU" sz="1600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5108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560" y="-10908"/>
            <a:ext cx="8229600" cy="1143000"/>
          </a:xfrm>
        </p:spPr>
        <p:txBody>
          <a:bodyPr/>
          <a:lstStyle/>
          <a:p>
            <a:r>
              <a:rPr lang="ru-RU" b="1" dirty="0">
                <a:latin typeface="Bookman Old Style" pitchFamily="18" charset="0"/>
              </a:rPr>
              <a:t>Дополнительный вопрос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83968" y="1556792"/>
            <a:ext cx="4402832" cy="4569371"/>
          </a:xfrm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b="1" dirty="0">
                <a:latin typeface="Bookman Old Style" pitchFamily="18" charset="0"/>
              </a:rPr>
              <a:t>Документ, в котором детально отражаются показатели доходов и расходов </a:t>
            </a:r>
            <a:r>
              <a:rPr lang="ru-RU" b="1" dirty="0" smtClean="0">
                <a:latin typeface="Bookman Old Style" pitchFamily="18" charset="0"/>
              </a:rPr>
              <a:t>утверждённого </a:t>
            </a:r>
            <a:r>
              <a:rPr lang="ru-RU" b="1" dirty="0">
                <a:latin typeface="Bookman Old Style" pitchFamily="18" charset="0"/>
              </a:rPr>
              <a:t>бюджета в соответствии с бюджетной </a:t>
            </a:r>
            <a:r>
              <a:rPr lang="ru-RU" b="1" dirty="0" smtClean="0">
                <a:latin typeface="Bookman Old Style" pitchFamily="18" charset="0"/>
              </a:rPr>
              <a:t>классификацией, называется</a:t>
            </a:r>
            <a:endParaRPr lang="ru-RU" b="1" dirty="0">
              <a:latin typeface="Bookman Old Style" pitchFamily="18" charset="0"/>
            </a:endParaRPr>
          </a:p>
          <a:p>
            <a:endParaRPr lang="ru-RU" dirty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бюджет федерации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финансовый </a:t>
            </a:r>
            <a:r>
              <a:rPr lang="ru-RU" dirty="0">
                <a:latin typeface="Bookman Old Style" pitchFamily="18" charset="0"/>
                <a:hlinkClick r:id="rId2" action="ppaction://hlinksldjump"/>
              </a:rPr>
              <a:t>план </a:t>
            </a:r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государства</a:t>
            </a:r>
            <a:endParaRPr lang="ru-RU" dirty="0">
              <a:latin typeface="Bookman Old Style" pitchFamily="18" charset="0"/>
              <a:hlinkClick r:id="rId2" action="ppaction://hlinksldjump"/>
            </a:endParaRPr>
          </a:p>
          <a:p>
            <a:r>
              <a:rPr lang="ru-RU" dirty="0" smtClean="0">
                <a:latin typeface="Bookman Old Style" pitchFamily="18" charset="0"/>
                <a:hlinkClick r:id="rId2" action="ppaction://hlinksldjump"/>
              </a:rPr>
              <a:t>баланс</a:t>
            </a:r>
            <a:endParaRPr lang="ru-RU" dirty="0">
              <a:latin typeface="Bookman Old Style" pitchFamily="18" charset="0"/>
            </a:endParaRPr>
          </a:p>
          <a:p>
            <a:r>
              <a:rPr lang="ru-RU" dirty="0" smtClean="0">
                <a:latin typeface="Bookman Old Style" pitchFamily="18" charset="0"/>
                <a:hlinkClick r:id="rId3" action="ppaction://hlinksldjump"/>
              </a:rPr>
              <a:t>бюджетная </a:t>
            </a:r>
            <a:r>
              <a:rPr lang="ru-RU" dirty="0">
                <a:latin typeface="Bookman Old Style" pitchFamily="18" charset="0"/>
                <a:hlinkClick r:id="rId3" action="ppaction://hlinksldjump"/>
              </a:rPr>
              <a:t>роспись</a:t>
            </a:r>
            <a:endParaRPr lang="ru-RU" dirty="0">
              <a:latin typeface="Bookman Old Style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971600" y="1556792"/>
            <a:ext cx="2754980" cy="1841554"/>
          </a:xfrm>
          <a:prstGeom prst="wedgeEllipseCallout">
            <a:avLst>
              <a:gd name="adj1" fmla="val -28768"/>
              <a:gd name="adj2" fmla="val 59933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solidFill>
                  <a:schemeClr val="tx1"/>
                </a:solidFill>
                <a:latin typeface="Bookman Old Style" pitchFamily="18" charset="0"/>
              </a:rPr>
              <a:t>Будь внимателен, это твой последний шанс!</a:t>
            </a:r>
            <a:endParaRPr lang="ru-RU" b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0" b="100000" l="0" r="99837">
                        <a14:foregroundMark x1="54575" y1="36435" x2="56373" y2="23853"/>
                        <a14:foregroundMark x1="48366" y1="26212" x2="39379" y2="49672"/>
                        <a14:foregroundMark x1="47876" y1="58322" x2="31863" y2="45085"/>
                        <a14:foregroundMark x1="54575" y1="83355" x2="49837" y2="64482"/>
                        <a14:foregroundMark x1="45588" y1="91743" x2="51144" y2="76147"/>
                        <a14:foregroundMark x1="32353" y1="94758" x2="35621" y2="80734"/>
                        <a14:foregroundMark x1="31863" y1="78768" x2="41340" y2="66710"/>
                        <a14:foregroundMark x1="64869" y1="95544" x2="72549" y2="86763"/>
                        <a14:foregroundMark x1="18137" y1="86370" x2="31863" y2="79554"/>
                        <a14:foregroundMark x1="15686" y1="84142" x2="37092" y2="77720"/>
                        <a14:foregroundMark x1="11438" y1="83355" x2="18137" y2="81913"/>
                        <a14:foregroundMark x1="75327" y1="87942" x2="76797" y2="79161"/>
                        <a14:foregroundMark x1="81046" y1="89122" x2="82353" y2="76933"/>
                        <a14:foregroundMark x1="88562" y1="86763" x2="82843" y2="77326"/>
                        <a14:foregroundMark x1="91830" y1="81520" x2="85621" y2="76540"/>
                        <a14:backgroundMark x1="84314" y1="93578" x2="84314" y2="93578"/>
                        <a14:backgroundMark x1="29902" y1="96592" x2="29902" y2="96592"/>
                        <a14:backgroundMark x1="44608" y1="97379" x2="44608" y2="97379"/>
                        <a14:backgroundMark x1="38399" y1="98558" x2="38399" y2="9855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145" y="3648309"/>
            <a:ext cx="2592288" cy="32318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7923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889" b="95408" l="9783" r="92799">
                        <a14:foregroundMark x1="52174" y1="38921" x2="47011" y2="52354"/>
                        <a14:foregroundMark x1="37908" y1="49139" x2="34239" y2="33525"/>
                        <a14:foregroundMark x1="44293" y1="55454" x2="57065" y2="58668"/>
                        <a14:foregroundMark x1="51087" y1="77038" x2="69158" y2="68772"/>
                        <a14:foregroundMark x1="64946" y1="82778" x2="75951" y2="71986"/>
                        <a14:foregroundMark x1="39402" y1="57979" x2="37908" y2="50057"/>
                        <a14:foregroundMark x1="44022" y1="84386" x2="39810" y2="72675"/>
                        <a14:foregroundMark x1="41712" y1="88863" x2="28125" y2="73594"/>
                        <a14:foregroundMark x1="51087" y1="79908" x2="58560" y2="78990"/>
                        <a14:foregroundMark x1="45788" y1="84386" x2="55978" y2="77727"/>
                        <a14:foregroundMark x1="39810" y1="85993" x2="57473" y2="75775"/>
                        <a14:foregroundMark x1="25136" y1="80597" x2="24457" y2="74856"/>
                        <a14:foregroundMark x1="35734" y1="90126" x2="42120" y2="83467"/>
                        <a14:foregroundMark x1="45516" y1="53617" x2="55978" y2="3834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0146" t="6576" r="6808" b="4834"/>
          <a:stretch/>
        </p:blipFill>
        <p:spPr bwMode="auto">
          <a:xfrm>
            <a:off x="251520" y="1916832"/>
            <a:ext cx="3816424" cy="48180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Овальная выноска 4"/>
          <p:cNvSpPr/>
          <p:nvPr/>
        </p:nvSpPr>
        <p:spPr>
          <a:xfrm>
            <a:off x="3707904" y="116632"/>
            <a:ext cx="5256584" cy="4824536"/>
          </a:xfrm>
          <a:prstGeom prst="wedgeEllipseCallout">
            <a:avLst>
              <a:gd name="adj1" fmla="val -58389"/>
              <a:gd name="adj2" fmla="val 25054"/>
            </a:avLst>
          </a:prstGeom>
          <a:blipFill dpi="0"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ffectLst>
            <a:glow rad="228600">
              <a:schemeClr val="accent3">
                <a:satMod val="175000"/>
                <a:alpha val="40000"/>
              </a:schemeClr>
            </a:glow>
          </a:effectLst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b="1" dirty="0" smtClean="0">
                <a:latin typeface="Bookman Old Style" pitchFamily="18" charset="0"/>
              </a:rPr>
              <a:t>Отлично, мы узнали, куда пропал бюджет, смогли ответить на все вопросы. И теперь тебя ждёт заслуженная награда. Скорее забирай свой приз! </a:t>
            </a:r>
            <a:r>
              <a:rPr lang="ru-RU" b="1" dirty="0">
                <a:latin typeface="Bookman Old Style" pitchFamily="18" charset="0"/>
              </a:rPr>
              <a:t>Н</a:t>
            </a:r>
            <a:r>
              <a:rPr lang="ru-RU" b="1" dirty="0" smtClean="0">
                <a:latin typeface="Bookman Old Style" pitchFamily="18" charset="0"/>
              </a:rPr>
              <a:t>ажми на картинку- диплом:</a:t>
            </a:r>
          </a:p>
          <a:p>
            <a:pPr algn="ctr"/>
            <a:endParaRPr lang="ru-RU" b="1" dirty="0">
              <a:latin typeface="Bookman Old Style" pitchFamily="18" charset="0"/>
            </a:endParaRPr>
          </a:p>
          <a:p>
            <a:pPr algn="ctr"/>
            <a:endParaRPr lang="ru-RU" b="1" dirty="0" smtClean="0">
              <a:latin typeface="Bookman Old Style" pitchFamily="18" charset="0"/>
            </a:endParaRPr>
          </a:p>
          <a:p>
            <a:pPr algn="ctr"/>
            <a:endParaRPr lang="ru-RU" b="1" dirty="0">
              <a:latin typeface="Bookman Old Style" pitchFamily="18" charset="0"/>
            </a:endParaRPr>
          </a:p>
          <a:p>
            <a:pPr algn="ctr"/>
            <a:endParaRPr lang="ru-RU" b="1" dirty="0" smtClean="0">
              <a:latin typeface="Bookman Old Style" pitchFamily="18" charset="0"/>
            </a:endParaRPr>
          </a:p>
          <a:p>
            <a:pPr algn="ctr"/>
            <a:endParaRPr lang="ru-RU" b="1" dirty="0">
              <a:latin typeface="Bookman Old Style" pitchFamily="18" charset="0"/>
            </a:endParaRPr>
          </a:p>
          <a:p>
            <a:pPr algn="ctr"/>
            <a:r>
              <a:rPr lang="ru-RU" b="1" dirty="0" smtClean="0">
                <a:latin typeface="Bookman Old Style" pitchFamily="18" charset="0"/>
              </a:rPr>
              <a:t> Спасибо за игру!</a:t>
            </a:r>
            <a:endParaRPr lang="ru-RU" b="1" dirty="0">
              <a:latin typeface="Bookman Old Style" pitchFamily="18" charset="0"/>
            </a:endParaRPr>
          </a:p>
        </p:txBody>
      </p:sp>
      <p:pic>
        <p:nvPicPr>
          <p:cNvPr id="1027" name="Picture 3">
            <a:hlinkClick r:id="rId5"/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72097" y="2852936"/>
            <a:ext cx="1928198" cy="13365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759250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2060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2262</TotalTime>
  <Words>3183</Words>
  <Application>Microsoft Office PowerPoint</Application>
  <PresentationFormat>Экран (4:3)</PresentationFormat>
  <Paragraphs>628</Paragraphs>
  <Slides>85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85</vt:i4>
      </vt:variant>
    </vt:vector>
  </HeadingPairs>
  <TitlesOfParts>
    <vt:vector size="90" baseType="lpstr">
      <vt:lpstr>Arial</vt:lpstr>
      <vt:lpstr>Bookman Old Style</vt:lpstr>
      <vt:lpstr>Calibri</vt:lpstr>
      <vt:lpstr>Wingdings</vt:lpstr>
      <vt:lpstr>Тема Office</vt:lpstr>
      <vt:lpstr>Квест-игра Финансы: от теории к практике</vt:lpstr>
      <vt:lpstr>Презентация PowerPoint</vt:lpstr>
      <vt:lpstr>Презентация PowerPoint</vt:lpstr>
      <vt:lpstr>Эпизод 1</vt:lpstr>
      <vt:lpstr>Дополнительный вопрос</vt:lpstr>
      <vt:lpstr>Дополнительный вопрос</vt:lpstr>
      <vt:lpstr>Дополнительный вопрос</vt:lpstr>
      <vt:lpstr>Презентация PowerPoint</vt:lpstr>
      <vt:lpstr>Эпизод 2</vt:lpstr>
      <vt:lpstr>Дополнительный вопрос</vt:lpstr>
      <vt:lpstr>Дополнительный вопрос</vt:lpstr>
      <vt:lpstr>Дополнительный вопрос</vt:lpstr>
      <vt:lpstr>Эпизод 3</vt:lpstr>
      <vt:lpstr>Дополнительный вопрос</vt:lpstr>
      <vt:lpstr>Дополнительный вопрос</vt:lpstr>
      <vt:lpstr>Дополнительный вопрос</vt:lpstr>
      <vt:lpstr>Эпизод 4 </vt:lpstr>
      <vt:lpstr>Дополнительный вопрос</vt:lpstr>
      <vt:lpstr>Дополнительный вопрос</vt:lpstr>
      <vt:lpstr>Дополнительный вопрос</vt:lpstr>
      <vt:lpstr>Эпизод 5</vt:lpstr>
      <vt:lpstr>Дополнительный вопрос</vt:lpstr>
      <vt:lpstr>Дополнительный вопрос</vt:lpstr>
      <vt:lpstr>Дополнительный вопрос</vt:lpstr>
      <vt:lpstr>Эпизод 6</vt:lpstr>
      <vt:lpstr>Дополнительный вопрос</vt:lpstr>
      <vt:lpstr>Дополнительный вопрос</vt:lpstr>
      <vt:lpstr>Дополнительный вопрос</vt:lpstr>
      <vt:lpstr>Эпизод 7</vt:lpstr>
      <vt:lpstr>Дополнительный вопрос</vt:lpstr>
      <vt:lpstr>Дополнительный вопрос</vt:lpstr>
      <vt:lpstr>Дополнительный вопрос</vt:lpstr>
      <vt:lpstr>Эпизод 8</vt:lpstr>
      <vt:lpstr>Дополнительный вопрос</vt:lpstr>
      <vt:lpstr>Дополнительный вопрос</vt:lpstr>
      <vt:lpstr>Дополнительный вопрос</vt:lpstr>
      <vt:lpstr>Эпизод 9</vt:lpstr>
      <vt:lpstr>Дополнительный вопрос</vt:lpstr>
      <vt:lpstr>Дополнительный вопрос</vt:lpstr>
      <vt:lpstr>Дополнительный вопрос</vt:lpstr>
      <vt:lpstr>Эпизод 10</vt:lpstr>
      <vt:lpstr>Дополнительный вопрос</vt:lpstr>
      <vt:lpstr>Дополнительный вопрос</vt:lpstr>
      <vt:lpstr>Дополнительный вопрос</vt:lpstr>
      <vt:lpstr>Эпизод 11</vt:lpstr>
      <vt:lpstr>Дополнительный вопрос</vt:lpstr>
      <vt:lpstr>Дополнительный вопрос</vt:lpstr>
      <vt:lpstr>Дополнительный вопрос</vt:lpstr>
      <vt:lpstr>Эпизод 12</vt:lpstr>
      <vt:lpstr>Дополнительный вопрос</vt:lpstr>
      <vt:lpstr>Дополнительный вопрос</vt:lpstr>
      <vt:lpstr>Дополнительный вопрос</vt:lpstr>
      <vt:lpstr>Эпизод 13</vt:lpstr>
      <vt:lpstr>Дополнительный вопрос</vt:lpstr>
      <vt:lpstr>Дополнительный вопрос</vt:lpstr>
      <vt:lpstr>Дополнительный вопрос</vt:lpstr>
      <vt:lpstr>Эпизод 14</vt:lpstr>
      <vt:lpstr>Дополнительный вопрос</vt:lpstr>
      <vt:lpstr>Дополнительный вопрос</vt:lpstr>
      <vt:lpstr>Дополнительный вопрос</vt:lpstr>
      <vt:lpstr>Эпизод 15</vt:lpstr>
      <vt:lpstr>Дополнительный вопрос</vt:lpstr>
      <vt:lpstr>Дополнительный вопрос</vt:lpstr>
      <vt:lpstr>Дополнительный вопрос</vt:lpstr>
      <vt:lpstr>Эпизод 16</vt:lpstr>
      <vt:lpstr>Дополнительный вопрос</vt:lpstr>
      <vt:lpstr>Дополнительный вопрос</vt:lpstr>
      <vt:lpstr>Дополнительный вопрос</vt:lpstr>
      <vt:lpstr>Эпизод  17</vt:lpstr>
      <vt:lpstr>Дополнительный вопрос</vt:lpstr>
      <vt:lpstr>Дополнительный вопрос</vt:lpstr>
      <vt:lpstr>Дополнительный вопрос</vt:lpstr>
      <vt:lpstr>Эпизод 18</vt:lpstr>
      <vt:lpstr>Дополнительный вопрос</vt:lpstr>
      <vt:lpstr>Дополнительный вопрос</vt:lpstr>
      <vt:lpstr>Дополнительный вопрос</vt:lpstr>
      <vt:lpstr>Эпизод 19</vt:lpstr>
      <vt:lpstr>Дополнительный вопрос</vt:lpstr>
      <vt:lpstr>Дополнительный вопрос</vt:lpstr>
      <vt:lpstr>Дополнительный вопрос</vt:lpstr>
      <vt:lpstr>Эпизод 20</vt:lpstr>
      <vt:lpstr>Дополнительный вопрос</vt:lpstr>
      <vt:lpstr>Дополнительный вопрос</vt:lpstr>
      <vt:lpstr>Дополнительный вопрос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Мария</dc:creator>
  <cp:lastModifiedBy>1</cp:lastModifiedBy>
  <cp:revision>111</cp:revision>
  <dcterms:created xsi:type="dcterms:W3CDTF">2020-05-04T13:50:46Z</dcterms:created>
  <dcterms:modified xsi:type="dcterms:W3CDTF">2020-05-11T11:13:38Z</dcterms:modified>
</cp:coreProperties>
</file>