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charts/chart23.xml" ContentType="application/vnd.openxmlformats-officedocument.drawingml.chart+xml"/>
  <Override PartName="/ppt/charts/style23.xml" ContentType="application/vnd.ms-office.chartstyle+xml"/>
  <Override PartName="/ppt/charts/colors23.xml" ContentType="application/vnd.ms-office.chartcolorstyle+xml"/>
  <Override PartName="/ppt/charts/chart24.xml" ContentType="application/vnd.openxmlformats-officedocument.drawingml.chart+xml"/>
  <Override PartName="/ppt/charts/style24.xml" ContentType="application/vnd.ms-office.chartstyle+xml"/>
  <Override PartName="/ppt/charts/colors24.xml" ContentType="application/vnd.ms-office.chartcolorstyle+xml"/>
  <Override PartName="/ppt/charts/chart25.xml" ContentType="application/vnd.openxmlformats-officedocument.drawingml.chart+xml"/>
  <Override PartName="/ppt/charts/style25.xml" ContentType="application/vnd.ms-office.chartstyle+xml"/>
  <Override PartName="/ppt/charts/colors25.xml" ContentType="application/vnd.ms-office.chartcolorstyle+xml"/>
  <Override PartName="/ppt/charts/chart26.xml" ContentType="application/vnd.openxmlformats-officedocument.drawingml.chart+xml"/>
  <Override PartName="/ppt/charts/style26.xml" ContentType="application/vnd.ms-office.chartstyle+xml"/>
  <Override PartName="/ppt/charts/colors26.xml" ContentType="application/vnd.ms-office.chartcolorstyle+xml"/>
  <Override PartName="/ppt/charts/chart27.xml" ContentType="application/vnd.openxmlformats-officedocument.drawingml.chart+xml"/>
  <Override PartName="/ppt/charts/style27.xml" ContentType="application/vnd.ms-office.chartstyle+xml"/>
  <Override PartName="/ppt/charts/colors27.xml" ContentType="application/vnd.ms-office.chartcolorstyle+xml"/>
  <Override PartName="/ppt/charts/chart28.xml" ContentType="application/vnd.openxmlformats-officedocument.drawingml.chart+xml"/>
  <Override PartName="/ppt/charts/style28.xml" ContentType="application/vnd.ms-office.chartstyle+xml"/>
  <Override PartName="/ppt/charts/colors28.xml" ContentType="application/vnd.ms-office.chartcolorstyle+xml"/>
  <Override PartName="/ppt/charts/chart29.xml" ContentType="application/vnd.openxmlformats-officedocument.drawingml.chart+xml"/>
  <Override PartName="/ppt/charts/style29.xml" ContentType="application/vnd.ms-office.chartstyle+xml"/>
  <Override PartName="/ppt/charts/colors29.xml" ContentType="application/vnd.ms-office.chartcolorstyle+xml"/>
  <Override PartName="/ppt/charts/chart30.xml" ContentType="application/vnd.openxmlformats-officedocument.drawingml.chart+xml"/>
  <Override PartName="/ppt/charts/style30.xml" ContentType="application/vnd.ms-office.chartstyle+xml"/>
  <Override PartName="/ppt/charts/colors30.xml" ContentType="application/vnd.ms-office.chartcolorstyle+xml"/>
  <Override PartName="/ppt/charts/chart31.xml" ContentType="application/vnd.openxmlformats-officedocument.drawingml.chart+xml"/>
  <Override PartName="/ppt/charts/style31.xml" ContentType="application/vnd.ms-office.chartstyle+xml"/>
  <Override PartName="/ppt/charts/colors31.xml" ContentType="application/vnd.ms-office.chartcolorstyle+xml"/>
  <Override PartName="/ppt/charts/chart32.xml" ContentType="application/vnd.openxmlformats-officedocument.drawingml.chart+xml"/>
  <Override PartName="/ppt/charts/style32.xml" ContentType="application/vnd.ms-office.chartstyle+xml"/>
  <Override PartName="/ppt/charts/colors32.xml" ContentType="application/vnd.ms-office.chartcolorstyle+xml"/>
  <Override PartName="/ppt/charts/chart33.xml" ContentType="application/vnd.openxmlformats-officedocument.drawingml.chart+xml"/>
  <Override PartName="/ppt/charts/style33.xml" ContentType="application/vnd.ms-office.chartstyle+xml"/>
  <Override PartName="/ppt/charts/colors33.xml" ContentType="application/vnd.ms-office.chartcolorstyle+xml"/>
  <Override PartName="/ppt/charts/chart34.xml" ContentType="application/vnd.openxmlformats-officedocument.drawingml.chart+xml"/>
  <Override PartName="/ppt/charts/style34.xml" ContentType="application/vnd.ms-office.chartstyle+xml"/>
  <Override PartName="/ppt/charts/colors34.xml" ContentType="application/vnd.ms-office.chartcolorstyle+xml"/>
  <Override PartName="/ppt/charts/chart35.xml" ContentType="application/vnd.openxmlformats-officedocument.drawingml.chart+xml"/>
  <Override PartName="/ppt/charts/style35.xml" ContentType="application/vnd.ms-office.chartstyle+xml"/>
  <Override PartName="/ppt/charts/colors35.xml" ContentType="application/vnd.ms-office.chartcolorstyle+xml"/>
  <Override PartName="/ppt/charts/chart36.xml" ContentType="application/vnd.openxmlformats-officedocument.drawingml.chart+xml"/>
  <Override PartName="/ppt/charts/style36.xml" ContentType="application/vnd.ms-office.chartstyle+xml"/>
  <Override PartName="/ppt/charts/colors36.xml" ContentType="application/vnd.ms-office.chartcolorstyle+xml"/>
  <Override PartName="/ppt/charts/chart37.xml" ContentType="application/vnd.openxmlformats-officedocument.drawingml.chart+xml"/>
  <Override PartName="/ppt/charts/style37.xml" ContentType="application/vnd.ms-office.chartstyle+xml"/>
  <Override PartName="/ppt/charts/colors37.xml" ContentType="application/vnd.ms-office.chartcolorstyle+xml"/>
  <Override PartName="/ppt/charts/chart38.xml" ContentType="application/vnd.openxmlformats-officedocument.drawingml.chart+xml"/>
  <Override PartName="/ppt/charts/style38.xml" ContentType="application/vnd.ms-office.chartstyle+xml"/>
  <Override PartName="/ppt/charts/colors38.xml" ContentType="application/vnd.ms-office.chartcolorstyle+xml"/>
  <Override PartName="/ppt/charts/chart39.xml" ContentType="application/vnd.openxmlformats-officedocument.drawingml.chart+xml"/>
  <Override PartName="/ppt/charts/style39.xml" ContentType="application/vnd.ms-office.chartstyle+xml"/>
  <Override PartName="/ppt/charts/colors39.xml" ContentType="application/vnd.ms-office.chartcolorstyle+xml"/>
  <Override PartName="/ppt/charts/chart40.xml" ContentType="application/vnd.openxmlformats-officedocument.drawingml.chart+xml"/>
  <Override PartName="/ppt/charts/style40.xml" ContentType="application/vnd.ms-office.chartstyle+xml"/>
  <Override PartName="/ppt/charts/colors40.xml" ContentType="application/vnd.ms-office.chartcolorstyle+xml"/>
  <Override PartName="/ppt/charts/chart41.xml" ContentType="application/vnd.openxmlformats-officedocument.drawingml.chart+xml"/>
  <Override PartName="/ppt/charts/style41.xml" ContentType="application/vnd.ms-office.chartstyle+xml"/>
  <Override PartName="/ppt/charts/colors41.xml" ContentType="application/vnd.ms-office.chartcolorstyle+xml"/>
  <Override PartName="/ppt/charts/chart42.xml" ContentType="application/vnd.openxmlformats-officedocument.drawingml.chart+xml"/>
  <Override PartName="/ppt/charts/style42.xml" ContentType="application/vnd.ms-office.chartstyle+xml"/>
  <Override PartName="/ppt/charts/colors42.xml" ContentType="application/vnd.ms-office.chartcolorstyle+xml"/>
  <Override PartName="/ppt/charts/chart43.xml" ContentType="application/vnd.openxmlformats-officedocument.drawingml.chart+xml"/>
  <Override PartName="/ppt/charts/style43.xml" ContentType="application/vnd.ms-office.chartstyle+xml"/>
  <Override PartName="/ppt/charts/colors43.xml" ContentType="application/vnd.ms-office.chartcolorstyle+xml"/>
  <Override PartName="/ppt/charts/chart44.xml" ContentType="application/vnd.openxmlformats-officedocument.drawingml.chart+xml"/>
  <Override PartName="/ppt/charts/style44.xml" ContentType="application/vnd.ms-office.chartstyle+xml"/>
  <Override PartName="/ppt/charts/colors44.xml" ContentType="application/vnd.ms-office.chartcolorstyle+xml"/>
  <Override PartName="/ppt/charts/chart45.xml" ContentType="application/vnd.openxmlformats-officedocument.drawingml.chart+xml"/>
  <Override PartName="/ppt/charts/style45.xml" ContentType="application/vnd.ms-office.chartstyle+xml"/>
  <Override PartName="/ppt/charts/colors45.xml" ContentType="application/vnd.ms-office.chartcolorstyle+xml"/>
  <Override PartName="/ppt/charts/chart46.xml" ContentType="application/vnd.openxmlformats-officedocument.drawingml.chart+xml"/>
  <Override PartName="/ppt/charts/style46.xml" ContentType="application/vnd.ms-office.chartstyle+xml"/>
  <Override PartName="/ppt/charts/colors46.xml" ContentType="application/vnd.ms-office.chartcolorstyle+xml"/>
  <Override PartName="/ppt/charts/chart47.xml" ContentType="application/vnd.openxmlformats-officedocument.drawingml.chart+xml"/>
  <Override PartName="/ppt/charts/style47.xml" ContentType="application/vnd.ms-office.chartstyle+xml"/>
  <Override PartName="/ppt/charts/colors47.xml" ContentType="application/vnd.ms-office.chartcolorstyle+xml"/>
  <Override PartName="/ppt/charts/chart48.xml" ContentType="application/vnd.openxmlformats-officedocument.drawingml.chart+xml"/>
  <Override PartName="/ppt/charts/style48.xml" ContentType="application/vnd.ms-office.chartstyle+xml"/>
  <Override PartName="/ppt/charts/colors48.xml" ContentType="application/vnd.ms-office.chartcolorstyle+xml"/>
  <Override PartName="/ppt/charts/chart49.xml" ContentType="application/vnd.openxmlformats-officedocument.drawingml.chart+xml"/>
  <Override PartName="/ppt/charts/style49.xml" ContentType="application/vnd.ms-office.chartstyle+xml"/>
  <Override PartName="/ppt/charts/colors49.xml" ContentType="application/vnd.ms-office.chartcolorstyle+xml"/>
  <Override PartName="/ppt/charts/chart50.xml" ContentType="application/vnd.openxmlformats-officedocument.drawingml.chart+xml"/>
  <Override PartName="/ppt/charts/style50.xml" ContentType="application/vnd.ms-office.chartstyle+xml"/>
  <Override PartName="/ppt/charts/colors50.xml" ContentType="application/vnd.ms-office.chartcolorstyle+xml"/>
  <Override PartName="/ppt/charts/chart51.xml" ContentType="application/vnd.openxmlformats-officedocument.drawingml.chart+xml"/>
  <Override PartName="/ppt/charts/style51.xml" ContentType="application/vnd.ms-office.chartstyle+xml"/>
  <Override PartName="/ppt/charts/colors51.xml" ContentType="application/vnd.ms-office.chartcolorstyle+xml"/>
  <Override PartName="/ppt/charts/chart52.xml" ContentType="application/vnd.openxmlformats-officedocument.drawingml.chart+xml"/>
  <Override PartName="/ppt/charts/style52.xml" ContentType="application/vnd.ms-office.chartstyle+xml"/>
  <Override PartName="/ppt/charts/colors52.xml" ContentType="application/vnd.ms-office.chartcolorstyle+xml"/>
  <Override PartName="/ppt/charts/chart53.xml" ContentType="application/vnd.openxmlformats-officedocument.drawingml.chart+xml"/>
  <Override PartName="/ppt/charts/style53.xml" ContentType="application/vnd.ms-office.chartstyle+xml"/>
  <Override PartName="/ppt/charts/colors53.xml" ContentType="application/vnd.ms-office.chartcolorstyle+xml"/>
  <Override PartName="/ppt/charts/chart54.xml" ContentType="application/vnd.openxmlformats-officedocument.drawingml.chart+xml"/>
  <Override PartName="/ppt/charts/style54.xml" ContentType="application/vnd.ms-office.chartstyle+xml"/>
  <Override PartName="/ppt/charts/colors54.xml" ContentType="application/vnd.ms-office.chartcolorstyle+xml"/>
  <Override PartName="/ppt/charts/chart55.xml" ContentType="application/vnd.openxmlformats-officedocument.drawingml.chart+xml"/>
  <Override PartName="/ppt/charts/style55.xml" ContentType="application/vnd.ms-office.chartstyle+xml"/>
  <Override PartName="/ppt/charts/colors55.xml" ContentType="application/vnd.ms-office.chartcolorstyle+xml"/>
  <Override PartName="/ppt/charts/chart56.xml" ContentType="application/vnd.openxmlformats-officedocument.drawingml.chart+xml"/>
  <Override PartName="/ppt/charts/style56.xml" ContentType="application/vnd.ms-office.chartstyle+xml"/>
  <Override PartName="/ppt/charts/colors56.xml" ContentType="application/vnd.ms-office.chartcolorstyle+xml"/>
  <Override PartName="/ppt/charts/chart57.xml" ContentType="application/vnd.openxmlformats-officedocument.drawingml.chart+xml"/>
  <Override PartName="/ppt/charts/style57.xml" ContentType="application/vnd.ms-office.chartstyle+xml"/>
  <Override PartName="/ppt/charts/colors57.xml" ContentType="application/vnd.ms-office.chartcolorstyle+xml"/>
  <Override PartName="/ppt/charts/chart58.xml" ContentType="application/vnd.openxmlformats-officedocument.drawingml.chart+xml"/>
  <Override PartName="/ppt/charts/style58.xml" ContentType="application/vnd.ms-office.chartstyle+xml"/>
  <Override PartName="/ppt/charts/colors58.xml" ContentType="application/vnd.ms-office.chartcolorstyle+xml"/>
  <Override PartName="/ppt/charts/chart59.xml" ContentType="application/vnd.openxmlformats-officedocument.drawingml.chart+xml"/>
  <Override PartName="/ppt/charts/style59.xml" ContentType="application/vnd.ms-office.chartstyle+xml"/>
  <Override PartName="/ppt/charts/colors59.xml" ContentType="application/vnd.ms-office.chartcolorstyle+xml"/>
  <Override PartName="/ppt/charts/chart60.xml" ContentType="application/vnd.openxmlformats-officedocument.drawingml.chart+xml"/>
  <Override PartName="/ppt/charts/style60.xml" ContentType="application/vnd.ms-office.chartstyle+xml"/>
  <Override PartName="/ppt/charts/colors60.xml" ContentType="application/vnd.ms-office.chartcolorstyle+xml"/>
  <Override PartName="/ppt/charts/chart61.xml" ContentType="application/vnd.openxmlformats-officedocument.drawingml.chart+xml"/>
  <Override PartName="/ppt/charts/style61.xml" ContentType="application/vnd.ms-office.chartstyle+xml"/>
  <Override PartName="/ppt/charts/colors61.xml" ContentType="application/vnd.ms-office.chartcolorstyle+xml"/>
  <Override PartName="/ppt/charts/chart62.xml" ContentType="application/vnd.openxmlformats-officedocument.drawingml.chart+xml"/>
  <Override PartName="/ppt/charts/style62.xml" ContentType="application/vnd.ms-office.chartstyle+xml"/>
  <Override PartName="/ppt/charts/colors62.xml" ContentType="application/vnd.ms-office.chartcolorstyle+xml"/>
  <Override PartName="/ppt/charts/chart63.xml" ContentType="application/vnd.openxmlformats-officedocument.drawingml.chart+xml"/>
  <Override PartName="/ppt/charts/style63.xml" ContentType="application/vnd.ms-office.chartstyle+xml"/>
  <Override PartName="/ppt/charts/colors63.xml" ContentType="application/vnd.ms-office.chartcolorstyle+xml"/>
  <Override PartName="/ppt/charts/chart64.xml" ContentType="application/vnd.openxmlformats-officedocument.drawingml.chart+xml"/>
  <Override PartName="/ppt/charts/style64.xml" ContentType="application/vnd.ms-office.chartstyle+xml"/>
  <Override PartName="/ppt/charts/colors64.xml" ContentType="application/vnd.ms-office.chartcolorstyle+xml"/>
  <Override PartName="/ppt/charts/chart65.xml" ContentType="application/vnd.openxmlformats-officedocument.drawingml.chart+xml"/>
  <Override PartName="/ppt/charts/style65.xml" ContentType="application/vnd.ms-office.chartstyle+xml"/>
  <Override PartName="/ppt/charts/colors65.xml" ContentType="application/vnd.ms-office.chartcolorstyle+xml"/>
  <Override PartName="/ppt/charts/chart66.xml" ContentType="application/vnd.openxmlformats-officedocument.drawingml.chart+xml"/>
  <Override PartName="/ppt/charts/style66.xml" ContentType="application/vnd.ms-office.chartstyle+xml"/>
  <Override PartName="/ppt/charts/colors66.xml" ContentType="application/vnd.ms-office.chartcolorstyle+xml"/>
  <Override PartName="/ppt/charts/chart67.xml" ContentType="application/vnd.openxmlformats-officedocument.drawingml.chart+xml"/>
  <Override PartName="/ppt/charts/style67.xml" ContentType="application/vnd.ms-office.chartstyle+xml"/>
  <Override PartName="/ppt/charts/colors67.xml" ContentType="application/vnd.ms-office.chartcolorstyle+xml"/>
  <Override PartName="/ppt/charts/chart68.xml" ContentType="application/vnd.openxmlformats-officedocument.drawingml.chart+xml"/>
  <Override PartName="/ppt/charts/style68.xml" ContentType="application/vnd.ms-office.chartstyle+xml"/>
  <Override PartName="/ppt/charts/colors68.xml" ContentType="application/vnd.ms-office.chartcolorstyle+xml"/>
  <Override PartName="/ppt/charts/chart69.xml" ContentType="application/vnd.openxmlformats-officedocument.drawingml.chart+xml"/>
  <Override PartName="/ppt/charts/style69.xml" ContentType="application/vnd.ms-office.chartstyle+xml"/>
  <Override PartName="/ppt/charts/colors69.xml" ContentType="application/vnd.ms-office.chartcolorstyle+xml"/>
  <Override PartName="/ppt/charts/chart70.xml" ContentType="application/vnd.openxmlformats-officedocument.drawingml.chart+xml"/>
  <Override PartName="/ppt/charts/style70.xml" ContentType="application/vnd.ms-office.chartstyle+xml"/>
  <Override PartName="/ppt/charts/colors70.xml" ContentType="application/vnd.ms-office.chartcolorstyle+xml"/>
  <Override PartName="/ppt/charts/chart71.xml" ContentType="application/vnd.openxmlformats-officedocument.drawingml.chart+xml"/>
  <Override PartName="/ppt/charts/style71.xml" ContentType="application/vnd.ms-office.chartstyle+xml"/>
  <Override PartName="/ppt/charts/colors7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5" r:id="rId3"/>
    <p:sldId id="260" r:id="rId4"/>
    <p:sldId id="271" r:id="rId5"/>
    <p:sldId id="272" r:id="rId6"/>
    <p:sldId id="273" r:id="rId7"/>
    <p:sldId id="274" r:id="rId8"/>
    <p:sldId id="261" r:id="rId9"/>
    <p:sldId id="275" r:id="rId10"/>
    <p:sldId id="266" r:id="rId11"/>
    <p:sldId id="290" r:id="rId12"/>
    <p:sldId id="257" r:id="rId13"/>
    <p:sldId id="305" r:id="rId14"/>
    <p:sldId id="293" r:id="rId15"/>
    <p:sldId id="310" r:id="rId16"/>
    <p:sldId id="298" r:id="rId17"/>
    <p:sldId id="276" r:id="rId18"/>
    <p:sldId id="289" r:id="rId19"/>
    <p:sldId id="306" r:id="rId20"/>
    <p:sldId id="292" r:id="rId21"/>
    <p:sldId id="278" r:id="rId22"/>
    <p:sldId id="277" r:id="rId23"/>
    <p:sldId id="309" r:id="rId24"/>
    <p:sldId id="270" r:id="rId25"/>
    <p:sldId id="281" r:id="rId26"/>
    <p:sldId id="279" r:id="rId27"/>
    <p:sldId id="307" r:id="rId28"/>
    <p:sldId id="294" r:id="rId29"/>
    <p:sldId id="295" r:id="rId30"/>
    <p:sldId id="297" r:id="rId31"/>
    <p:sldId id="303" r:id="rId32"/>
    <p:sldId id="304" r:id="rId33"/>
    <p:sldId id="296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323C"/>
    <a:srgbClr val="C9C9C9"/>
    <a:srgbClr val="25262D"/>
    <a:srgbClr val="444856"/>
    <a:srgbClr val="990000"/>
    <a:srgbClr val="FF4A5B"/>
    <a:srgbClr val="FFB7B7"/>
    <a:srgbClr val="5F37D1"/>
    <a:srgbClr val="FDFFF8"/>
    <a:srgbClr val="6C55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91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8.xlsx"/><Relationship Id="rId2" Type="http://schemas.microsoft.com/office/2011/relationships/chartColorStyle" Target="colors19.xml"/><Relationship Id="rId1" Type="http://schemas.microsoft.com/office/2011/relationships/chartStyle" Target="style19.xm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9.xlsx"/><Relationship Id="rId2" Type="http://schemas.microsoft.com/office/2011/relationships/chartColorStyle" Target="colors20.xml"/><Relationship Id="rId1" Type="http://schemas.microsoft.com/office/2011/relationships/chartStyle" Target="style20.xm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0.xlsx"/><Relationship Id="rId2" Type="http://schemas.microsoft.com/office/2011/relationships/chartColorStyle" Target="colors21.xml"/><Relationship Id="rId1" Type="http://schemas.microsoft.com/office/2011/relationships/chartStyle" Target="style21.xm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1.xlsx"/><Relationship Id="rId2" Type="http://schemas.microsoft.com/office/2011/relationships/chartColorStyle" Target="colors22.xml"/><Relationship Id="rId1" Type="http://schemas.microsoft.com/office/2011/relationships/chartStyle" Target="style22.xml"/></Relationships>
</file>

<file path=ppt/charts/_rels/chart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2.xlsx"/><Relationship Id="rId2" Type="http://schemas.microsoft.com/office/2011/relationships/chartColorStyle" Target="colors23.xml"/><Relationship Id="rId1" Type="http://schemas.microsoft.com/office/2011/relationships/chartStyle" Target="style23.xml"/></Relationships>
</file>

<file path=ppt/charts/_rels/chart2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3.xlsx"/><Relationship Id="rId2" Type="http://schemas.microsoft.com/office/2011/relationships/chartColorStyle" Target="colors24.xml"/><Relationship Id="rId1" Type="http://schemas.microsoft.com/office/2011/relationships/chartStyle" Target="style24.xml"/></Relationships>
</file>

<file path=ppt/charts/_rels/chart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4.xlsx"/><Relationship Id="rId2" Type="http://schemas.microsoft.com/office/2011/relationships/chartColorStyle" Target="colors25.xml"/><Relationship Id="rId1" Type="http://schemas.microsoft.com/office/2011/relationships/chartStyle" Target="style25.xml"/></Relationships>
</file>

<file path=ppt/charts/_rels/chart2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5.xlsx"/><Relationship Id="rId2" Type="http://schemas.microsoft.com/office/2011/relationships/chartColorStyle" Target="colors26.xml"/><Relationship Id="rId1" Type="http://schemas.microsoft.com/office/2011/relationships/chartStyle" Target="style26.xml"/></Relationships>
</file>

<file path=ppt/charts/_rels/chart2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6.xlsx"/><Relationship Id="rId2" Type="http://schemas.microsoft.com/office/2011/relationships/chartColorStyle" Target="colors27.xml"/><Relationship Id="rId1" Type="http://schemas.microsoft.com/office/2011/relationships/chartStyle" Target="style27.xml"/></Relationships>
</file>

<file path=ppt/charts/_rels/chart2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7.xlsx"/><Relationship Id="rId2" Type="http://schemas.microsoft.com/office/2011/relationships/chartColorStyle" Target="colors28.xml"/><Relationship Id="rId1" Type="http://schemas.microsoft.com/office/2011/relationships/chartStyle" Target="style28.xml"/></Relationships>
</file>

<file path=ppt/charts/_rels/chart2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8.xlsx"/><Relationship Id="rId2" Type="http://schemas.microsoft.com/office/2011/relationships/chartColorStyle" Target="colors29.xml"/><Relationship Id="rId1" Type="http://schemas.microsoft.com/office/2011/relationships/chartStyle" Target="style29.xml"/></Relationships>
</file>

<file path=ppt/charts/_rels/chart3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9.xlsx"/><Relationship Id="rId2" Type="http://schemas.microsoft.com/office/2011/relationships/chartColorStyle" Target="colors30.xml"/><Relationship Id="rId1" Type="http://schemas.microsoft.com/office/2011/relationships/chartStyle" Target="style30.xml"/></Relationships>
</file>

<file path=ppt/charts/_rels/chart3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0.xlsx"/><Relationship Id="rId2" Type="http://schemas.microsoft.com/office/2011/relationships/chartColorStyle" Target="colors31.xml"/><Relationship Id="rId1" Type="http://schemas.microsoft.com/office/2011/relationships/chartStyle" Target="style31.xml"/></Relationships>
</file>

<file path=ppt/charts/_rels/chart3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1.xlsx"/><Relationship Id="rId2" Type="http://schemas.microsoft.com/office/2011/relationships/chartColorStyle" Target="colors32.xml"/><Relationship Id="rId1" Type="http://schemas.microsoft.com/office/2011/relationships/chartStyle" Target="style32.xml"/></Relationships>
</file>

<file path=ppt/charts/_rels/chart3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2.xlsx"/><Relationship Id="rId2" Type="http://schemas.microsoft.com/office/2011/relationships/chartColorStyle" Target="colors33.xml"/><Relationship Id="rId1" Type="http://schemas.microsoft.com/office/2011/relationships/chartStyle" Target="style33.xml"/></Relationships>
</file>

<file path=ppt/charts/_rels/chart3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3.xlsx"/><Relationship Id="rId2" Type="http://schemas.microsoft.com/office/2011/relationships/chartColorStyle" Target="colors34.xml"/><Relationship Id="rId1" Type="http://schemas.microsoft.com/office/2011/relationships/chartStyle" Target="style34.xml"/></Relationships>
</file>

<file path=ppt/charts/_rels/chart3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4.xlsx"/><Relationship Id="rId2" Type="http://schemas.microsoft.com/office/2011/relationships/chartColorStyle" Target="colors35.xml"/><Relationship Id="rId1" Type="http://schemas.microsoft.com/office/2011/relationships/chartStyle" Target="style35.xml"/></Relationships>
</file>

<file path=ppt/charts/_rels/chart3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5.xlsx"/><Relationship Id="rId2" Type="http://schemas.microsoft.com/office/2011/relationships/chartColorStyle" Target="colors36.xml"/><Relationship Id="rId1" Type="http://schemas.microsoft.com/office/2011/relationships/chartStyle" Target="style36.xml"/></Relationships>
</file>

<file path=ppt/charts/_rels/chart3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6.xlsx"/><Relationship Id="rId2" Type="http://schemas.microsoft.com/office/2011/relationships/chartColorStyle" Target="colors37.xml"/><Relationship Id="rId1" Type="http://schemas.microsoft.com/office/2011/relationships/chartStyle" Target="style37.xml"/></Relationships>
</file>

<file path=ppt/charts/_rels/chart3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7.xlsx"/><Relationship Id="rId2" Type="http://schemas.microsoft.com/office/2011/relationships/chartColorStyle" Target="colors38.xml"/><Relationship Id="rId1" Type="http://schemas.microsoft.com/office/2011/relationships/chartStyle" Target="style38.xml"/></Relationships>
</file>

<file path=ppt/charts/_rels/chart3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8.xlsx"/><Relationship Id="rId2" Type="http://schemas.microsoft.com/office/2011/relationships/chartColorStyle" Target="colors39.xml"/><Relationship Id="rId1" Type="http://schemas.microsoft.com/office/2011/relationships/chartStyle" Target="style39.xml"/></Relationships>
</file>

<file path=ppt/charts/_rels/chart4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9.xlsx"/><Relationship Id="rId2" Type="http://schemas.microsoft.com/office/2011/relationships/chartColorStyle" Target="colors40.xml"/><Relationship Id="rId1" Type="http://schemas.microsoft.com/office/2011/relationships/chartStyle" Target="style40.xml"/></Relationships>
</file>

<file path=ppt/charts/_rels/chart4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0.xlsx"/><Relationship Id="rId2" Type="http://schemas.microsoft.com/office/2011/relationships/chartColorStyle" Target="colors41.xml"/><Relationship Id="rId1" Type="http://schemas.microsoft.com/office/2011/relationships/chartStyle" Target="style41.xml"/></Relationships>
</file>

<file path=ppt/charts/_rels/chart4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1.xlsx"/><Relationship Id="rId2" Type="http://schemas.microsoft.com/office/2011/relationships/chartColorStyle" Target="colors42.xml"/><Relationship Id="rId1" Type="http://schemas.microsoft.com/office/2011/relationships/chartStyle" Target="style42.xml"/></Relationships>
</file>

<file path=ppt/charts/_rels/chart4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2.xlsx"/><Relationship Id="rId2" Type="http://schemas.microsoft.com/office/2011/relationships/chartColorStyle" Target="colors43.xml"/><Relationship Id="rId1" Type="http://schemas.microsoft.com/office/2011/relationships/chartStyle" Target="style43.xml"/></Relationships>
</file>

<file path=ppt/charts/_rels/chart4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3.xlsx"/><Relationship Id="rId2" Type="http://schemas.microsoft.com/office/2011/relationships/chartColorStyle" Target="colors44.xml"/><Relationship Id="rId1" Type="http://schemas.microsoft.com/office/2011/relationships/chartStyle" Target="style44.xml"/></Relationships>
</file>

<file path=ppt/charts/_rels/chart4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4.xlsx"/><Relationship Id="rId2" Type="http://schemas.microsoft.com/office/2011/relationships/chartColorStyle" Target="colors45.xml"/><Relationship Id="rId1" Type="http://schemas.microsoft.com/office/2011/relationships/chartStyle" Target="style45.xml"/></Relationships>
</file>

<file path=ppt/charts/_rels/chart4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5.xlsx"/><Relationship Id="rId2" Type="http://schemas.microsoft.com/office/2011/relationships/chartColorStyle" Target="colors46.xml"/><Relationship Id="rId1" Type="http://schemas.microsoft.com/office/2011/relationships/chartStyle" Target="style46.xml"/></Relationships>
</file>

<file path=ppt/charts/_rels/chart4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6.xlsx"/><Relationship Id="rId2" Type="http://schemas.microsoft.com/office/2011/relationships/chartColorStyle" Target="colors47.xml"/><Relationship Id="rId1" Type="http://schemas.microsoft.com/office/2011/relationships/chartStyle" Target="style47.xml"/></Relationships>
</file>

<file path=ppt/charts/_rels/chart4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7.xlsx"/><Relationship Id="rId2" Type="http://schemas.microsoft.com/office/2011/relationships/chartColorStyle" Target="colors48.xml"/><Relationship Id="rId1" Type="http://schemas.microsoft.com/office/2011/relationships/chartStyle" Target="style48.xml"/></Relationships>
</file>

<file path=ppt/charts/_rels/chart4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8.xlsx"/><Relationship Id="rId2" Type="http://schemas.microsoft.com/office/2011/relationships/chartColorStyle" Target="colors49.xml"/><Relationship Id="rId1" Type="http://schemas.microsoft.com/office/2011/relationships/chartStyle" Target="style49.xml"/></Relationships>
</file>

<file path=ppt/charts/_rels/chart5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9.xlsx"/><Relationship Id="rId2" Type="http://schemas.microsoft.com/office/2011/relationships/chartColorStyle" Target="colors50.xml"/><Relationship Id="rId1" Type="http://schemas.microsoft.com/office/2011/relationships/chartStyle" Target="style50.xml"/></Relationships>
</file>

<file path=ppt/charts/_rels/chart5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0.xlsx"/><Relationship Id="rId2" Type="http://schemas.microsoft.com/office/2011/relationships/chartColorStyle" Target="colors51.xml"/><Relationship Id="rId1" Type="http://schemas.microsoft.com/office/2011/relationships/chartStyle" Target="style51.xml"/></Relationships>
</file>

<file path=ppt/charts/_rels/chart5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1.xlsx"/><Relationship Id="rId2" Type="http://schemas.microsoft.com/office/2011/relationships/chartColorStyle" Target="colors52.xml"/><Relationship Id="rId1" Type="http://schemas.microsoft.com/office/2011/relationships/chartStyle" Target="style52.xml"/></Relationships>
</file>

<file path=ppt/charts/_rels/chart5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2.xlsx"/><Relationship Id="rId2" Type="http://schemas.microsoft.com/office/2011/relationships/chartColorStyle" Target="colors53.xml"/><Relationship Id="rId1" Type="http://schemas.microsoft.com/office/2011/relationships/chartStyle" Target="style53.xml"/></Relationships>
</file>

<file path=ppt/charts/_rels/chart5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3.xlsx"/><Relationship Id="rId2" Type="http://schemas.microsoft.com/office/2011/relationships/chartColorStyle" Target="colors54.xml"/><Relationship Id="rId1" Type="http://schemas.microsoft.com/office/2011/relationships/chartStyle" Target="style54.xml"/></Relationships>
</file>

<file path=ppt/charts/_rels/chart5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4.xlsx"/><Relationship Id="rId2" Type="http://schemas.microsoft.com/office/2011/relationships/chartColorStyle" Target="colors55.xml"/><Relationship Id="rId1" Type="http://schemas.microsoft.com/office/2011/relationships/chartStyle" Target="style55.xml"/></Relationships>
</file>

<file path=ppt/charts/_rels/chart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5.xlsx"/><Relationship Id="rId2" Type="http://schemas.microsoft.com/office/2011/relationships/chartColorStyle" Target="colors56.xml"/><Relationship Id="rId1" Type="http://schemas.microsoft.com/office/2011/relationships/chartStyle" Target="style56.xml"/></Relationships>
</file>

<file path=ppt/charts/_rels/chart5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6.xlsx"/><Relationship Id="rId2" Type="http://schemas.microsoft.com/office/2011/relationships/chartColorStyle" Target="colors57.xml"/><Relationship Id="rId1" Type="http://schemas.microsoft.com/office/2011/relationships/chartStyle" Target="style57.xml"/></Relationships>
</file>

<file path=ppt/charts/_rels/chart5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7.xlsx"/><Relationship Id="rId2" Type="http://schemas.microsoft.com/office/2011/relationships/chartColorStyle" Target="colors58.xml"/><Relationship Id="rId1" Type="http://schemas.microsoft.com/office/2011/relationships/chartStyle" Target="style58.xml"/></Relationships>
</file>

<file path=ppt/charts/_rels/chart5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8.xlsx"/><Relationship Id="rId2" Type="http://schemas.microsoft.com/office/2011/relationships/chartColorStyle" Target="colors59.xml"/><Relationship Id="rId1" Type="http://schemas.microsoft.com/office/2011/relationships/chartStyle" Target="style59.xml"/></Relationships>
</file>

<file path=ppt/charts/_rels/chart6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9.xlsx"/><Relationship Id="rId2" Type="http://schemas.microsoft.com/office/2011/relationships/chartColorStyle" Target="colors60.xml"/><Relationship Id="rId1" Type="http://schemas.microsoft.com/office/2011/relationships/chartStyle" Target="style60.xml"/></Relationships>
</file>

<file path=ppt/charts/_rels/chart6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0.xlsx"/><Relationship Id="rId2" Type="http://schemas.microsoft.com/office/2011/relationships/chartColorStyle" Target="colors61.xml"/><Relationship Id="rId1" Type="http://schemas.microsoft.com/office/2011/relationships/chartStyle" Target="style61.xml"/></Relationships>
</file>

<file path=ppt/charts/_rels/chart6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1.xlsx"/><Relationship Id="rId2" Type="http://schemas.microsoft.com/office/2011/relationships/chartColorStyle" Target="colors62.xml"/><Relationship Id="rId1" Type="http://schemas.microsoft.com/office/2011/relationships/chartStyle" Target="style62.xml"/></Relationships>
</file>

<file path=ppt/charts/_rels/chart6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2.xlsx"/><Relationship Id="rId2" Type="http://schemas.microsoft.com/office/2011/relationships/chartColorStyle" Target="colors63.xml"/><Relationship Id="rId1" Type="http://schemas.microsoft.com/office/2011/relationships/chartStyle" Target="style63.xml"/></Relationships>
</file>

<file path=ppt/charts/_rels/chart6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3.xlsx"/><Relationship Id="rId2" Type="http://schemas.microsoft.com/office/2011/relationships/chartColorStyle" Target="colors64.xml"/><Relationship Id="rId1" Type="http://schemas.microsoft.com/office/2011/relationships/chartStyle" Target="style64.xml"/></Relationships>
</file>

<file path=ppt/charts/_rels/chart6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4.xlsx"/><Relationship Id="rId2" Type="http://schemas.microsoft.com/office/2011/relationships/chartColorStyle" Target="colors65.xml"/><Relationship Id="rId1" Type="http://schemas.microsoft.com/office/2011/relationships/chartStyle" Target="style65.xml"/></Relationships>
</file>

<file path=ppt/charts/_rels/chart6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5.xlsx"/><Relationship Id="rId2" Type="http://schemas.microsoft.com/office/2011/relationships/chartColorStyle" Target="colors66.xml"/><Relationship Id="rId1" Type="http://schemas.microsoft.com/office/2011/relationships/chartStyle" Target="style66.xml"/></Relationships>
</file>

<file path=ppt/charts/_rels/chart6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6.xlsx"/><Relationship Id="rId2" Type="http://schemas.microsoft.com/office/2011/relationships/chartColorStyle" Target="colors67.xml"/><Relationship Id="rId1" Type="http://schemas.microsoft.com/office/2011/relationships/chartStyle" Target="style67.xml"/></Relationships>
</file>

<file path=ppt/charts/_rels/chart6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7.xlsx"/><Relationship Id="rId2" Type="http://schemas.microsoft.com/office/2011/relationships/chartColorStyle" Target="colors68.xml"/><Relationship Id="rId1" Type="http://schemas.microsoft.com/office/2011/relationships/chartStyle" Target="style68.xml"/></Relationships>
</file>

<file path=ppt/charts/_rels/chart6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8.xlsx"/><Relationship Id="rId2" Type="http://schemas.microsoft.com/office/2011/relationships/chartColorStyle" Target="colors69.xml"/><Relationship Id="rId1" Type="http://schemas.microsoft.com/office/2011/relationships/chartStyle" Target="style69.xml"/></Relationships>
</file>

<file path=ppt/charts/_rels/chart7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9.xlsx"/><Relationship Id="rId2" Type="http://schemas.microsoft.com/office/2011/relationships/chartColorStyle" Target="colors70.xml"/><Relationship Id="rId1" Type="http://schemas.microsoft.com/office/2011/relationships/chartStyle" Target="style70.xml"/></Relationships>
</file>

<file path=ppt/charts/_rels/chart7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0.xlsx"/><Relationship Id="rId2" Type="http://schemas.microsoft.com/office/2011/relationships/chartColorStyle" Target="colors71.xml"/><Relationship Id="rId1" Type="http://schemas.microsoft.com/office/2011/relationships/chartStyle" Target="style7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2786121180735371E-2"/>
          <c:y val="0.2101416430594901"/>
          <c:w val="0.94454360475784649"/>
          <c:h val="0.5632294617563738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313-4399-9969-FC814839D7F8}"/>
              </c:ext>
            </c:extLst>
          </c:dPt>
          <c:dPt>
            <c:idx val="1"/>
            <c:invertIfNegative val="0"/>
            <c:bubble3D val="0"/>
            <c:spPr>
              <a:solidFill>
                <a:srgbClr val="E76F7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313-4399-9969-FC814839D7F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Лист2!$B$2:$B$3</c:f>
              <c:numCache>
                <c:formatCode>#,##0.00</c:formatCode>
                <c:ptCount val="2"/>
                <c:pt idx="0">
                  <c:v>19401.013303510499</c:v>
                </c:pt>
                <c:pt idx="1">
                  <c:v>53.355728453289998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313-4399-9969-FC814839D7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1842672"/>
        <c:axId val="331842344"/>
      </c:barChart>
      <c:catAx>
        <c:axId val="331842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1842344"/>
        <c:crosses val="autoZero"/>
        <c:auto val="1"/>
        <c:lblAlgn val="ctr"/>
        <c:lblOffset val="100"/>
        <c:noMultiLvlLbl val="0"/>
      </c:catAx>
      <c:valAx>
        <c:axId val="3318423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331842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485156530354262"/>
          <c:y val="0.85809390100305438"/>
          <c:w val="0.71821929856067657"/>
          <c:h val="0.117373769650744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Налоговые и неналоговые 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119735878909102"/>
          <c:y val="0.19384514066769501"/>
          <c:w val="0.80719376416527722"/>
          <c:h val="0.30840559115497695"/>
        </c:manualLayout>
      </c:layout>
      <c:areaChart>
        <c:grouping val="standard"/>
        <c:varyColors val="0"/>
        <c:ser>
          <c:idx val="0"/>
          <c:order val="0"/>
          <c:spPr>
            <a:gradFill>
              <a:gsLst>
                <a:gs pos="45000">
                  <a:srgbClr val="C00000"/>
                </a:gs>
                <a:gs pos="75000">
                  <a:srgbClr val="E44A5C"/>
                </a:gs>
                <a:gs pos="87000">
                  <a:srgbClr val="E96D7C"/>
                </a:gs>
                <a:gs pos="100000">
                  <a:srgbClr val="E96D7C"/>
                </a:gs>
              </a:gsLst>
              <a:lin ang="5400000" scaled="1"/>
            </a:gradFill>
            <a:ln w="19050">
              <a:noFill/>
            </a:ln>
            <a:effectLst/>
          </c:spPr>
          <c:cat>
            <c:strRef>
              <c:f>(Лист7!$A$3:$A$4,Лист7!$A$7,Лист7!$A$10:$A$21)</c:f>
              <c:strCache>
                <c:ptCount val="15"/>
                <c:pt idx="0">
                  <c:v>Налоги на прибыль, доходы</c:v>
                </c:pt>
                <c:pt idx="1">
                  <c:v>Налоги на товары (работы, услуги), реализуемые на территории Российской Федерации
</c:v>
                </c:pt>
                <c:pt idx="2">
                  <c:v>Налоги на товары, ввозимые на территорию Российской Федерации
</c:v>
                </c:pt>
                <c:pt idx="3">
                  <c:v>Налоги, сборы и регулярные платежи за пользование природными ресурсами
</c:v>
                </c:pt>
                <c:pt idx="4">
                  <c:v>Государственная пошлина
</c:v>
                </c:pt>
                <c:pt idx="5">
                  <c:v>Задолженность и перерасчеты по отмененным налогам, сборам и иным обязатльным платежам
</c:v>
                </c:pt>
                <c:pt idx="6">
                  <c:v>Доходы от внешнеэкономичской деятельности
</c:v>
                </c:pt>
                <c:pt idx="7">
                  <c:v>Доходы от использования имущества, находящегося в государственной и муниципальной собственности
</c:v>
                </c:pt>
                <c:pt idx="8">
                  <c:v>Платежи при использовании природными ресурсами
</c:v>
                </c:pt>
                <c:pt idx="9">
                  <c:v>Доходы от оказания платных услуг (работ) и компенсации затрат государства
</c:v>
                </c:pt>
                <c:pt idx="10">
                  <c:v>Доходы от продажи материальных и нематериальных активов
</c:v>
                </c:pt>
                <c:pt idx="11">
                  <c:v>Административные платежи и сборы
</c:v>
                </c:pt>
                <c:pt idx="12">
                  <c:v>Штрафы, санкции, возмещение ущерба
</c:v>
                </c:pt>
                <c:pt idx="13">
                  <c:v>Прочие неналоговые доходы
</c:v>
                </c:pt>
                <c:pt idx="14">
                  <c:v>Поступления (перечисления) по урегулированию расчетов между бюджетами бюджетной системы Российской Федерации
</c:v>
                </c:pt>
              </c:strCache>
            </c:strRef>
          </c:cat>
          <c:val>
            <c:numRef>
              <c:f>(Лист7!$B$3:$B$4,Лист7!$B$7,Лист7!$B$10:$B$21)</c:f>
              <c:numCache>
                <c:formatCode>0.00</c:formatCode>
                <c:ptCount val="15"/>
                <c:pt idx="0">
                  <c:v>995.53968433322996</c:v>
                </c:pt>
                <c:pt idx="1">
                  <c:v>4435.3352660540195</c:v>
                </c:pt>
                <c:pt idx="2">
                  <c:v>2538.4313042908902</c:v>
                </c:pt>
                <c:pt idx="3">
                  <c:v>6106.9127256906795</c:v>
                </c:pt>
                <c:pt idx="4">
                  <c:v>96.26543600075</c:v>
                </c:pt>
                <c:pt idx="5">
                  <c:v>0.22791400302000001</c:v>
                </c:pt>
                <c:pt idx="6">
                  <c:v>3708.7504619988399</c:v>
                </c:pt>
                <c:pt idx="7">
                  <c:v>551.75518980991001</c:v>
                </c:pt>
                <c:pt idx="8">
                  <c:v>344.42134668078</c:v>
                </c:pt>
                <c:pt idx="9">
                  <c:v>143.28325584338</c:v>
                </c:pt>
                <c:pt idx="10">
                  <c:v>136.23271786686999</c:v>
                </c:pt>
                <c:pt idx="11">
                  <c:v>35.797611731510003</c:v>
                </c:pt>
                <c:pt idx="12">
                  <c:v>86.303024154750005</c:v>
                </c:pt>
                <c:pt idx="13">
                  <c:v>221.75734578411999</c:v>
                </c:pt>
                <c:pt idx="14">
                  <c:v>1.9267749999999999E-5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C2-4580-BF0B-46C3AF719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5137768"/>
        <c:axId val="505140720"/>
      </c:areaChart>
      <c:catAx>
        <c:axId val="50513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40720"/>
        <c:crosses val="autoZero"/>
        <c:auto val="1"/>
        <c:lblAlgn val="ctr"/>
        <c:lblOffset val="100"/>
        <c:noMultiLvlLbl val="0"/>
      </c:catAx>
      <c:valAx>
        <c:axId val="505140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377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 (работы, услуги), реализуемые на территории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945652705386687E-2"/>
          <c:y val="0.37553656541516495"/>
          <c:w val="0.41912056681959553"/>
          <c:h val="0.49205021952543043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003-4C39-A280-D3F1ED2E24BA}"/>
              </c:ext>
            </c:extLst>
          </c:dPt>
          <c:dPt>
            <c:idx val="1"/>
            <c:bubble3D val="0"/>
            <c:spPr>
              <a:solidFill>
                <a:srgbClr val="FF8585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003-4C39-A280-D3F1ED2E24BA}"/>
              </c:ext>
            </c:extLst>
          </c:dPt>
          <c:cat>
            <c:strRef>
              <c:f>Лист7!$A$5:$A$6</c:f>
              <c:strCache>
                <c:ptCount val="2"/>
                <c:pt idx="0">
                  <c:v>Налог на добавленную стоимость на товары (работы, услуги), реализуемые на территории Российской Федерации</c:v>
                </c:pt>
                <c:pt idx="1">
                  <c:v>Акцизы по подакцизным товарам (продукции), производимым на территории Российской Федерации</c:v>
                </c:pt>
              </c:strCache>
            </c:strRef>
          </c:cat>
          <c:val>
            <c:numRef>
              <c:f>Лист7!$B$5:$B$6</c:f>
              <c:numCache>
                <c:formatCode>0.00</c:formatCode>
                <c:ptCount val="2"/>
                <c:pt idx="0">
                  <c:v>3574.6138167867998</c:v>
                </c:pt>
                <c:pt idx="1">
                  <c:v>860.72144926722001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003-4C39-A280-D3F1ED2E24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090791706764224"/>
          <c:y val="0.33211927880840392"/>
          <c:w val="0.51909206336311364"/>
          <c:h val="0.563599670424797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товары, ввозимые на территорию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423909229995769"/>
          <c:y val="0.35212840250319483"/>
          <c:w val="0.39438016389430414"/>
          <c:h val="0.46811617846353742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B28-4670-B99D-581B825053BB}"/>
              </c:ext>
            </c:extLst>
          </c:dPt>
          <c:dPt>
            <c:idx val="1"/>
            <c:bubble3D val="0"/>
            <c:spPr>
              <a:solidFill>
                <a:srgbClr val="EE8E99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B28-4670-B99D-581B825053BB}"/>
              </c:ext>
            </c:extLst>
          </c:dPt>
          <c:cat>
            <c:strRef>
              <c:f>Лист7!$A$8:$A$9</c:f>
              <c:strCache>
                <c:ptCount val="2"/>
                <c:pt idx="0">
                  <c:v>Налог на добавленную стоимость на товары, ввозимые на территорию Российской Федерации</c:v>
                </c:pt>
                <c:pt idx="1">
                  <c:v>Акцизы по подакцизным товарам (продукции), ввозимым на территорию Российской Федерации</c:v>
                </c:pt>
              </c:strCache>
            </c:strRef>
          </c:cat>
          <c:val>
            <c:numRef>
              <c:f>Лист7!$B$8:$B$9</c:f>
              <c:numCache>
                <c:formatCode>0.00</c:formatCode>
                <c:ptCount val="2"/>
                <c:pt idx="0">
                  <c:v>2442.0871213517598</c:v>
                </c:pt>
                <c:pt idx="1">
                  <c:v>96.344182939130008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28-4670-B99D-581B82505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280643376169622"/>
          <c:y val="0.33945215065534989"/>
          <c:w val="0.47719358506424608"/>
          <c:h val="0.515885742007221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 от других бюджетов,</a:t>
            </a:r>
            <a:r>
              <a:rPr lang="ru-RU" sz="1200" baseline="0" dirty="0">
                <a:solidFill>
                  <a:schemeClr val="bg1"/>
                </a:solidFill>
              </a:rPr>
              <a:t> млрд руб.</a:t>
            </a:r>
            <a:endParaRPr lang="ru-RU" sz="1200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336669915470562"/>
          <c:y val="0.28675755518984619"/>
          <c:w val="0.34070721012496796"/>
          <c:h val="0.54858889481398687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E8667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5B-45D1-A22C-2FFD3FBF80CE}"/>
              </c:ext>
            </c:extLst>
          </c:dPt>
          <c:dPt>
            <c:idx val="1"/>
            <c:bubble3D val="0"/>
            <c:spPr>
              <a:solidFill>
                <a:srgbClr val="99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5B-45D1-A22C-2FFD3FBF80CE}"/>
              </c:ext>
            </c:extLst>
          </c:dPt>
          <c:dPt>
            <c:idx val="2"/>
            <c:bubble3D val="0"/>
            <c:spPr>
              <a:solidFill>
                <a:srgbClr val="FF33CC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5B-45D1-A22C-2FFD3FBF80CE}"/>
              </c:ext>
            </c:extLst>
          </c:dPt>
          <c:dPt>
            <c:idx val="3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5B-45D1-A22C-2FFD3FBF80CE}"/>
              </c:ext>
            </c:extLst>
          </c:dPt>
          <c:cat>
            <c:strRef>
              <c:f>Лист7!$A$24:$A$27</c:f>
              <c:strCache>
                <c:ptCount val="4"/>
                <c:pt idx="0">
                  <c:v>Дотации бюджетам бюджетной системы Российской Федерации</c:v>
                </c:pt>
                <c:pt idx="1">
                  <c:v>Субсидии бюджетам бюджетной системы Российской Федерации (межбюджетные субсидии)</c:v>
                </c:pt>
                <c:pt idx="2">
                  <c:v>Субвенции бюджетам бюджетной системы Российской Федерации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Лист7!$B$24:$B$27</c:f>
              <c:numCache>
                <c:formatCode>0.00</c:formatCode>
                <c:ptCount val="4"/>
                <c:pt idx="0">
                  <c:v>6.24</c:v>
                </c:pt>
                <c:pt idx="1">
                  <c:v>0.23194983958000001</c:v>
                </c:pt>
                <c:pt idx="2">
                  <c:v>8.2421618599999996E-2</c:v>
                </c:pt>
                <c:pt idx="3">
                  <c:v>10.984999999999999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15B-45D1-A22C-2FFD3FBF80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7825142715313979"/>
          <c:y val="0.29426066539600459"/>
          <c:w val="0.44352937758941302"/>
          <c:h val="0.643312065541494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1403404385774758E-2"/>
          <c:y val="0.11362050404787352"/>
          <c:w val="0.89325462871841665"/>
          <c:h val="0.307178185410745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Лист7!$A$23</c:f>
              <c:strCache>
                <c:ptCount val="1"/>
                <c:pt idx="0">
                  <c:v>Безвозмездные поступления от других бюджетов бюджетной системы Российской Федерации</c:v>
                </c:pt>
              </c:strCache>
            </c:strRef>
          </c:tx>
          <c:spPr>
            <a:solidFill>
              <a:srgbClr val="D0021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30CA-4BA5-8E4B-BD7EACD852B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Лист7!$B$23</c:f>
              <c:numCache>
                <c:formatCode>0.00</c:formatCode>
                <c:ptCount val="1"/>
                <c:pt idx="0">
                  <c:v>17.559371458179999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6B-4E94-9345-38B256D6218B}"/>
            </c:ext>
          </c:extLst>
        </c:ser>
        <c:ser>
          <c:idx val="1"/>
          <c:order val="1"/>
          <c:tx>
            <c:strRef>
              <c:f>Лист7!$A$28</c:f>
              <c:strCache>
                <c:ptCount val="1"/>
                <c:pt idx="0">
                  <c:v>Безвозмездные поступления от государственных (муниципальных) организаций</c:v>
                </c:pt>
              </c:strCache>
            </c:strRef>
          </c:tx>
          <c:spPr>
            <a:solidFill>
              <a:srgbClr val="FF434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Лист7!$B$28</c:f>
              <c:numCache>
                <c:formatCode>0.00</c:formatCode>
                <c:ptCount val="1"/>
                <c:pt idx="0">
                  <c:v>8.8791980099999996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6B-4E94-9345-38B256D6218B}"/>
            </c:ext>
          </c:extLst>
        </c:ser>
        <c:ser>
          <c:idx val="2"/>
          <c:order val="2"/>
          <c:tx>
            <c:strRef>
              <c:f>Лист7!$A$29</c:f>
              <c:strCache>
                <c:ptCount val="1"/>
                <c:pt idx="0">
                  <c:v>Безвозмездные поступления от негосударственных организаций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Лист7!$B$29</c:f>
              <c:numCache>
                <c:formatCode>0.00</c:formatCode>
                <c:ptCount val="1"/>
                <c:pt idx="0">
                  <c:v>5.5000000000000002E-5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6B-4E94-9345-38B256D6218B}"/>
            </c:ext>
          </c:extLst>
        </c:ser>
        <c:ser>
          <c:idx val="3"/>
          <c:order val="3"/>
          <c:tx>
            <c:strRef>
              <c:f>Лист7!$A$30</c:f>
              <c:strCache>
                <c:ptCount val="1"/>
                <c:pt idx="0">
                  <c:v>Прочие безвозмездные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val>
            <c:numRef>
              <c:f>Лист7!$B$30</c:f>
              <c:numCache>
                <c:formatCode>0.00</c:formatCode>
                <c:ptCount val="1"/>
                <c:pt idx="0">
                  <c:v>0.26109119021999999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76B-4E94-9345-38B256D6218B}"/>
            </c:ext>
          </c:extLst>
        </c:ser>
        <c:ser>
          <c:idx val="4"/>
          <c:order val="4"/>
          <c:tx>
            <c:strRef>
              <c:f>Лист7!$A$31</c:f>
              <c:strCache>
                <c:ptCount val="1"/>
                <c:pt idx="0">
                  <c:v>Доходы бюджетов бюджетной системы Российской Федерации от возврата бюджетами бюджетной системы Российской Федерации и организациями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E8667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Лист7!$B$31</c:f>
              <c:numCache>
                <c:formatCode>0.00</c:formatCode>
                <c:ptCount val="1"/>
                <c:pt idx="0">
                  <c:v>26.67325769064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6B-4E94-9345-38B256D6218B}"/>
            </c:ext>
          </c:extLst>
        </c:ser>
        <c:ser>
          <c:idx val="5"/>
          <c:order val="5"/>
          <c:tx>
            <c:strRef>
              <c:f>Лист7!$A$32</c:f>
              <c:strCache>
                <c:ptCount val="1"/>
                <c:pt idx="0">
                  <c:v>Возврат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FFC1EF"/>
            </a:solidFill>
            <a:ln>
              <a:noFill/>
            </a:ln>
            <a:effectLst/>
          </c:spPr>
          <c:invertIfNegative val="0"/>
          <c:val>
            <c:numRef>
              <c:f>Лист7!$B$32</c:f>
              <c:numCache>
                <c:formatCode>0.00</c:formatCode>
                <c:ptCount val="1"/>
                <c:pt idx="0">
                  <c:v>-1.7244895749999999E-2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76B-4E94-9345-38B256D621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41926200"/>
        <c:axId val="532663160"/>
      </c:barChart>
      <c:catAx>
        <c:axId val="541926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32663160"/>
        <c:crosses val="autoZero"/>
        <c:auto val="1"/>
        <c:lblAlgn val="ctr"/>
        <c:lblOffset val="100"/>
        <c:noMultiLvlLbl val="0"/>
      </c:catAx>
      <c:valAx>
        <c:axId val="532663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1926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0453175823183914E-2"/>
          <c:y val="0.44046165267250859"/>
          <c:w val="0.9695868851209789"/>
          <c:h val="0.51728359539246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2786121180735371E-2"/>
          <c:y val="0.2101416430594901"/>
          <c:w val="0.94454360475784649"/>
          <c:h val="0.5632294617563738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313-4399-9969-FC814839D7F8}"/>
              </c:ext>
            </c:extLst>
          </c:dPt>
          <c:dPt>
            <c:idx val="1"/>
            <c:invertIfNegative val="0"/>
            <c:bubble3D val="0"/>
            <c:spPr>
              <a:solidFill>
                <a:srgbClr val="E76F7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313-4399-9969-FC814839D7F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Лист2!$B$2:$B$3</c:f>
              <c:numCache>
                <c:formatCode>#,##0.00</c:formatCode>
                <c:ptCount val="2"/>
                <c:pt idx="0">
                  <c:v>19401.013303510499</c:v>
                </c:pt>
                <c:pt idx="1">
                  <c:v>53.355728453289998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313-4399-9969-FC814839D7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1842672"/>
        <c:axId val="331842344"/>
      </c:barChart>
      <c:catAx>
        <c:axId val="331842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1842344"/>
        <c:crosses val="autoZero"/>
        <c:auto val="1"/>
        <c:lblAlgn val="ctr"/>
        <c:lblOffset val="100"/>
        <c:noMultiLvlLbl val="0"/>
      </c:catAx>
      <c:valAx>
        <c:axId val="3318423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331842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485156530354262"/>
          <c:y val="0.85809390100305438"/>
          <c:w val="0.71821929856067657"/>
          <c:h val="0.117373769650744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Налоговые и неналоговые 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119735878909102"/>
          <c:y val="0.19384514066769501"/>
          <c:w val="0.80719376416527722"/>
          <c:h val="0.30840559115497695"/>
        </c:manualLayout>
      </c:layout>
      <c:areaChart>
        <c:grouping val="standard"/>
        <c:varyColors val="0"/>
        <c:ser>
          <c:idx val="0"/>
          <c:order val="0"/>
          <c:spPr>
            <a:gradFill>
              <a:gsLst>
                <a:gs pos="45000">
                  <a:srgbClr val="C00000"/>
                </a:gs>
                <a:gs pos="75000">
                  <a:srgbClr val="E44A5C"/>
                </a:gs>
                <a:gs pos="87000">
                  <a:srgbClr val="E96D7C"/>
                </a:gs>
                <a:gs pos="100000">
                  <a:srgbClr val="E96D7C"/>
                </a:gs>
              </a:gsLst>
              <a:lin ang="5400000" scaled="1"/>
            </a:gradFill>
            <a:ln w="19050">
              <a:noFill/>
            </a:ln>
            <a:effectLst/>
          </c:spPr>
          <c:cat>
            <c:strRef>
              <c:f>(Лист7!$A$3:$A$4,Лист7!$A$7,Лист7!$A$10:$A$21)</c:f>
              <c:strCache>
                <c:ptCount val="15"/>
                <c:pt idx="0">
                  <c:v>Налоги на прибыль, доходы</c:v>
                </c:pt>
                <c:pt idx="1">
                  <c:v>Налоги на товары (работы, услуги), реализуемые на территории Российской Федерации
</c:v>
                </c:pt>
                <c:pt idx="2">
                  <c:v>Налоги на товары, ввозимые на территорию Российской Федерации
</c:v>
                </c:pt>
                <c:pt idx="3">
                  <c:v>Налоги, сборы и регулярные платежи за пользование природными ресурсами
</c:v>
                </c:pt>
                <c:pt idx="4">
                  <c:v>Государственная пошлина
</c:v>
                </c:pt>
                <c:pt idx="5">
                  <c:v>Задолженность и перерасчеты по отмененным налогам, сборам и иным обязатльным платежам
</c:v>
                </c:pt>
                <c:pt idx="6">
                  <c:v>Доходы от внешнеэкономичской деятельности
</c:v>
                </c:pt>
                <c:pt idx="7">
                  <c:v>Доходы от использования имущества, находящегося в государственной и муниципальной собственности
</c:v>
                </c:pt>
                <c:pt idx="8">
                  <c:v>Платежи при использовании природными ресурсами
</c:v>
                </c:pt>
                <c:pt idx="9">
                  <c:v>Доходы от оказания платных услуг (работ) и компенсации затрат государства
</c:v>
                </c:pt>
                <c:pt idx="10">
                  <c:v>Доходы от продажи материальных и нематериальных активов
</c:v>
                </c:pt>
                <c:pt idx="11">
                  <c:v>Административные платежи и сборы
</c:v>
                </c:pt>
                <c:pt idx="12">
                  <c:v>Штрафы, санкции, возмещение ущерба
</c:v>
                </c:pt>
                <c:pt idx="13">
                  <c:v>Прочие неналоговые доходы
</c:v>
                </c:pt>
                <c:pt idx="14">
                  <c:v>Поступления (перечисления) по урегулированию расчетов между бюджетами бюджетной системы Российской Федерации
</c:v>
                </c:pt>
              </c:strCache>
            </c:strRef>
          </c:cat>
          <c:val>
            <c:numRef>
              <c:f>(Лист7!$B$3:$B$4,Лист7!$B$7,Лист7!$B$10:$B$21)</c:f>
              <c:numCache>
                <c:formatCode>0.00</c:formatCode>
                <c:ptCount val="15"/>
                <c:pt idx="0">
                  <c:v>995.53968433322996</c:v>
                </c:pt>
                <c:pt idx="1">
                  <c:v>4435.3352660540195</c:v>
                </c:pt>
                <c:pt idx="2">
                  <c:v>2538.4313042908902</c:v>
                </c:pt>
                <c:pt idx="3">
                  <c:v>6106.9127256906795</c:v>
                </c:pt>
                <c:pt idx="4">
                  <c:v>96.26543600075</c:v>
                </c:pt>
                <c:pt idx="5">
                  <c:v>0.22791400302000001</c:v>
                </c:pt>
                <c:pt idx="6">
                  <c:v>3708.7504619988399</c:v>
                </c:pt>
                <c:pt idx="7">
                  <c:v>551.75518980991001</c:v>
                </c:pt>
                <c:pt idx="8">
                  <c:v>344.42134668078</c:v>
                </c:pt>
                <c:pt idx="9">
                  <c:v>143.28325584338</c:v>
                </c:pt>
                <c:pt idx="10">
                  <c:v>136.23271786686999</c:v>
                </c:pt>
                <c:pt idx="11">
                  <c:v>35.797611731510003</c:v>
                </c:pt>
                <c:pt idx="12">
                  <c:v>86.303024154750005</c:v>
                </c:pt>
                <c:pt idx="13">
                  <c:v>221.75734578411999</c:v>
                </c:pt>
                <c:pt idx="14">
                  <c:v>1.9267749999999999E-5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C2-4580-BF0B-46C3AF719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5137768"/>
        <c:axId val="505140720"/>
      </c:areaChart>
      <c:catAx>
        <c:axId val="50513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40720"/>
        <c:crosses val="autoZero"/>
        <c:auto val="1"/>
        <c:lblAlgn val="ctr"/>
        <c:lblOffset val="100"/>
        <c:noMultiLvlLbl val="0"/>
      </c:catAx>
      <c:valAx>
        <c:axId val="505140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377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 (работы, услуги), реализуемые на территории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945652705386687E-2"/>
          <c:y val="0.37553656541516495"/>
          <c:w val="0.41912056681959553"/>
          <c:h val="0.49205021952543043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003-4C39-A280-D3F1ED2E24BA}"/>
              </c:ext>
            </c:extLst>
          </c:dPt>
          <c:dPt>
            <c:idx val="1"/>
            <c:bubble3D val="0"/>
            <c:spPr>
              <a:solidFill>
                <a:srgbClr val="FF8585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003-4C39-A280-D3F1ED2E24BA}"/>
              </c:ext>
            </c:extLst>
          </c:dPt>
          <c:cat>
            <c:strRef>
              <c:f>Лист7!$A$5:$A$6</c:f>
              <c:strCache>
                <c:ptCount val="2"/>
                <c:pt idx="0">
                  <c:v>Налог на добавленную стоимость на товары (работы, услуги), реализуемые на территории Российской Федерации</c:v>
                </c:pt>
                <c:pt idx="1">
                  <c:v>Акцизы по подакцизным товарам (продукции), производимым на территории Российской Федерации</c:v>
                </c:pt>
              </c:strCache>
            </c:strRef>
          </c:cat>
          <c:val>
            <c:numRef>
              <c:f>Лист7!$B$5:$B$6</c:f>
              <c:numCache>
                <c:formatCode>0.00</c:formatCode>
                <c:ptCount val="2"/>
                <c:pt idx="0">
                  <c:v>3574.6138167867998</c:v>
                </c:pt>
                <c:pt idx="1">
                  <c:v>860.72144926722001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003-4C39-A280-D3F1ED2E24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090791706764224"/>
          <c:y val="0.33211927880840392"/>
          <c:w val="0.51909206336311364"/>
          <c:h val="0.563599670424797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товары, ввозимые на территорию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423909229995769"/>
          <c:y val="0.35212840250319483"/>
          <c:w val="0.39438016389430414"/>
          <c:h val="0.46811617846353742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B28-4670-B99D-581B825053BB}"/>
              </c:ext>
            </c:extLst>
          </c:dPt>
          <c:dPt>
            <c:idx val="1"/>
            <c:bubble3D val="0"/>
            <c:spPr>
              <a:solidFill>
                <a:srgbClr val="EE8E99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B28-4670-B99D-581B825053BB}"/>
              </c:ext>
            </c:extLst>
          </c:dPt>
          <c:cat>
            <c:strRef>
              <c:f>Лист7!$A$8:$A$9</c:f>
              <c:strCache>
                <c:ptCount val="2"/>
                <c:pt idx="0">
                  <c:v>Налог на добавленную стоимость на товары, ввозимые на территорию Российской Федерации</c:v>
                </c:pt>
                <c:pt idx="1">
                  <c:v>Акцизы по подакцизным товарам (продукции), ввозимым на территорию Российской Федерации</c:v>
                </c:pt>
              </c:strCache>
            </c:strRef>
          </c:cat>
          <c:val>
            <c:numRef>
              <c:f>Лист7!$B$8:$B$9</c:f>
              <c:numCache>
                <c:formatCode>0.00</c:formatCode>
                <c:ptCount val="2"/>
                <c:pt idx="0">
                  <c:v>2442.0871213517598</c:v>
                </c:pt>
                <c:pt idx="1">
                  <c:v>96.344182939130008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28-4670-B99D-581B82505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280643376169622"/>
          <c:y val="0.33945215065534989"/>
          <c:w val="0.47719358506424608"/>
          <c:h val="0.515885742007221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 от других бюджетов,</a:t>
            </a:r>
            <a:r>
              <a:rPr lang="ru-RU" sz="1200" baseline="0" dirty="0">
                <a:solidFill>
                  <a:schemeClr val="bg1"/>
                </a:solidFill>
              </a:rPr>
              <a:t> млрд руб.</a:t>
            </a:r>
            <a:endParaRPr lang="ru-RU" sz="1200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336669915470562"/>
          <c:y val="0.28675755518984619"/>
          <c:w val="0.34070721012496796"/>
          <c:h val="0.54858889481398687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E8667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5B-45D1-A22C-2FFD3FBF80CE}"/>
              </c:ext>
            </c:extLst>
          </c:dPt>
          <c:dPt>
            <c:idx val="1"/>
            <c:bubble3D val="0"/>
            <c:spPr>
              <a:solidFill>
                <a:srgbClr val="99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5B-45D1-A22C-2FFD3FBF80CE}"/>
              </c:ext>
            </c:extLst>
          </c:dPt>
          <c:dPt>
            <c:idx val="2"/>
            <c:bubble3D val="0"/>
            <c:spPr>
              <a:solidFill>
                <a:srgbClr val="FF33CC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5B-45D1-A22C-2FFD3FBF80CE}"/>
              </c:ext>
            </c:extLst>
          </c:dPt>
          <c:dPt>
            <c:idx val="3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5B-45D1-A22C-2FFD3FBF80CE}"/>
              </c:ext>
            </c:extLst>
          </c:dPt>
          <c:cat>
            <c:strRef>
              <c:f>Лист7!$A$24:$A$27</c:f>
              <c:strCache>
                <c:ptCount val="4"/>
                <c:pt idx="0">
                  <c:v>Дотации бюджетам бюджетной системы Российской Федерации</c:v>
                </c:pt>
                <c:pt idx="1">
                  <c:v>Субсидии бюджетам бюджетной системы Российской Федерации (межбюджетные субсидии)</c:v>
                </c:pt>
                <c:pt idx="2">
                  <c:v>Субвенции бюджетам бюджетной системы Российской Федерации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Лист7!$B$24:$B$27</c:f>
              <c:numCache>
                <c:formatCode>0.00</c:formatCode>
                <c:ptCount val="4"/>
                <c:pt idx="0">
                  <c:v>6.24</c:v>
                </c:pt>
                <c:pt idx="1">
                  <c:v>0.23194983958000001</c:v>
                </c:pt>
                <c:pt idx="2">
                  <c:v>8.2421618599999996E-2</c:v>
                </c:pt>
                <c:pt idx="3">
                  <c:v>10.984999999999999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15B-45D1-A22C-2FFD3FBF80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7825142715313979"/>
          <c:y val="0.29426066539600459"/>
          <c:w val="0.44352937758941302"/>
          <c:h val="0.643312065541494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1403404385774758E-2"/>
          <c:y val="0.11362050404787352"/>
          <c:w val="0.89325462871841665"/>
          <c:h val="0.307178185410745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Лист7!$A$23</c:f>
              <c:strCache>
                <c:ptCount val="1"/>
                <c:pt idx="0">
                  <c:v>Безвозмездные поступления от других бюджетов бюджетной системы Российской Федерации</c:v>
                </c:pt>
              </c:strCache>
            </c:strRef>
          </c:tx>
          <c:spPr>
            <a:solidFill>
              <a:srgbClr val="D0021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30CA-4BA5-8E4B-BD7EACD852B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Лист7!$B$23</c:f>
              <c:numCache>
                <c:formatCode>0.00</c:formatCode>
                <c:ptCount val="1"/>
                <c:pt idx="0">
                  <c:v>17.559371458179999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6B-4E94-9345-38B256D6218B}"/>
            </c:ext>
          </c:extLst>
        </c:ser>
        <c:ser>
          <c:idx val="1"/>
          <c:order val="1"/>
          <c:tx>
            <c:strRef>
              <c:f>Лист7!$A$28</c:f>
              <c:strCache>
                <c:ptCount val="1"/>
                <c:pt idx="0">
                  <c:v>Безвозмездные поступления от государственных (муниципальных) организаций</c:v>
                </c:pt>
              </c:strCache>
            </c:strRef>
          </c:tx>
          <c:spPr>
            <a:solidFill>
              <a:srgbClr val="FF434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Лист7!$B$28</c:f>
              <c:numCache>
                <c:formatCode>0.00</c:formatCode>
                <c:ptCount val="1"/>
                <c:pt idx="0">
                  <c:v>8.8791980099999996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6B-4E94-9345-38B256D6218B}"/>
            </c:ext>
          </c:extLst>
        </c:ser>
        <c:ser>
          <c:idx val="2"/>
          <c:order val="2"/>
          <c:tx>
            <c:strRef>
              <c:f>Лист7!$A$29</c:f>
              <c:strCache>
                <c:ptCount val="1"/>
                <c:pt idx="0">
                  <c:v>Безвозмездные поступления от негосударственных организаций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Лист7!$B$29</c:f>
              <c:numCache>
                <c:formatCode>0.00</c:formatCode>
                <c:ptCount val="1"/>
                <c:pt idx="0">
                  <c:v>5.5000000000000002E-5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6B-4E94-9345-38B256D6218B}"/>
            </c:ext>
          </c:extLst>
        </c:ser>
        <c:ser>
          <c:idx val="3"/>
          <c:order val="3"/>
          <c:tx>
            <c:strRef>
              <c:f>Лист7!$A$30</c:f>
              <c:strCache>
                <c:ptCount val="1"/>
                <c:pt idx="0">
                  <c:v>Прочие безвозмездные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val>
            <c:numRef>
              <c:f>Лист7!$B$30</c:f>
              <c:numCache>
                <c:formatCode>0.00</c:formatCode>
                <c:ptCount val="1"/>
                <c:pt idx="0">
                  <c:v>0.26109119021999999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76B-4E94-9345-38B256D6218B}"/>
            </c:ext>
          </c:extLst>
        </c:ser>
        <c:ser>
          <c:idx val="4"/>
          <c:order val="4"/>
          <c:tx>
            <c:strRef>
              <c:f>Лист7!$A$31</c:f>
              <c:strCache>
                <c:ptCount val="1"/>
                <c:pt idx="0">
                  <c:v>Доходы бюджетов бюджетной системы Российской Федерации от возврата бюджетами бюджетной системы Российской Федерации и организациями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E8667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Лист7!$B$31</c:f>
              <c:numCache>
                <c:formatCode>0.00</c:formatCode>
                <c:ptCount val="1"/>
                <c:pt idx="0">
                  <c:v>26.67325769064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6B-4E94-9345-38B256D6218B}"/>
            </c:ext>
          </c:extLst>
        </c:ser>
        <c:ser>
          <c:idx val="5"/>
          <c:order val="5"/>
          <c:tx>
            <c:strRef>
              <c:f>Лист7!$A$32</c:f>
              <c:strCache>
                <c:ptCount val="1"/>
                <c:pt idx="0">
                  <c:v>Возврат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FFC1EF"/>
            </a:solidFill>
            <a:ln>
              <a:noFill/>
            </a:ln>
            <a:effectLst/>
          </c:spPr>
          <c:invertIfNegative val="0"/>
          <c:val>
            <c:numRef>
              <c:f>Лист7!$B$32</c:f>
              <c:numCache>
                <c:formatCode>0.00</c:formatCode>
                <c:ptCount val="1"/>
                <c:pt idx="0">
                  <c:v>-1.7244895749999999E-2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76B-4E94-9345-38B256D621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41926200"/>
        <c:axId val="532663160"/>
      </c:barChart>
      <c:catAx>
        <c:axId val="541926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32663160"/>
        <c:crosses val="autoZero"/>
        <c:auto val="1"/>
        <c:lblAlgn val="ctr"/>
        <c:lblOffset val="100"/>
        <c:noMultiLvlLbl val="0"/>
      </c:catAx>
      <c:valAx>
        <c:axId val="532663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1926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0453175823183914E-2"/>
          <c:y val="0.44046165267250859"/>
          <c:w val="0.9695868851209789"/>
          <c:h val="0.51728359539246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2786121180735371E-2"/>
          <c:y val="0.2101416430594901"/>
          <c:w val="0.94454360475784649"/>
          <c:h val="0.5632294617563738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313-4399-9969-FC814839D7F8}"/>
              </c:ext>
            </c:extLst>
          </c:dPt>
          <c:dPt>
            <c:idx val="1"/>
            <c:invertIfNegative val="0"/>
            <c:bubble3D val="0"/>
            <c:spPr>
              <a:solidFill>
                <a:srgbClr val="E76F7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313-4399-9969-FC814839D7F8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0" i="0" u="none" strike="noStrik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A313-4399-9969-FC814839D7F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Лист2!$B$2:$B$3</c:f>
              <c:numCache>
                <c:formatCode>#,##0.00</c:formatCode>
                <c:ptCount val="2"/>
                <c:pt idx="0">
                  <c:v>19401.013303510499</c:v>
                </c:pt>
                <c:pt idx="1">
                  <c:v>53.355728453289998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313-4399-9969-FC814839D7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1842672"/>
        <c:axId val="331842344"/>
      </c:barChart>
      <c:catAx>
        <c:axId val="331842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1842344"/>
        <c:crosses val="autoZero"/>
        <c:auto val="1"/>
        <c:lblAlgn val="ctr"/>
        <c:lblOffset val="100"/>
        <c:noMultiLvlLbl val="0"/>
      </c:catAx>
      <c:valAx>
        <c:axId val="3318423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331842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485156530354262"/>
          <c:y val="0.85809390100305438"/>
          <c:w val="0.71821929856067657"/>
          <c:h val="0.117373769650744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Налоговые и неналоговые 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119735878909102"/>
          <c:y val="0.19384514066769501"/>
          <c:w val="0.80719376416527722"/>
          <c:h val="0.30840559115497695"/>
        </c:manualLayout>
      </c:layout>
      <c:areaChart>
        <c:grouping val="standard"/>
        <c:varyColors val="0"/>
        <c:ser>
          <c:idx val="0"/>
          <c:order val="0"/>
          <c:spPr>
            <a:gradFill>
              <a:gsLst>
                <a:gs pos="45000">
                  <a:srgbClr val="C00000"/>
                </a:gs>
                <a:gs pos="75000">
                  <a:srgbClr val="E44A5C"/>
                </a:gs>
                <a:gs pos="87000">
                  <a:srgbClr val="E96D7C"/>
                </a:gs>
                <a:gs pos="100000">
                  <a:srgbClr val="E96D7C"/>
                </a:gs>
              </a:gsLst>
              <a:lin ang="5400000" scaled="1"/>
            </a:gradFill>
            <a:ln w="19050">
              <a:noFill/>
            </a:ln>
            <a:effectLst/>
          </c:spPr>
          <c:cat>
            <c:strRef>
              <c:f>(Лист7!$A$3:$A$4,Лист7!$A$7,Лист7!$A$10:$A$21)</c:f>
              <c:strCache>
                <c:ptCount val="15"/>
                <c:pt idx="0">
                  <c:v>Налоги на прибыль, доходы</c:v>
                </c:pt>
                <c:pt idx="1">
                  <c:v>Налоги на товары (работы, услуги), реализуемые на территории Российской Федерации
</c:v>
                </c:pt>
                <c:pt idx="2">
                  <c:v>Налоги на товары, ввозимые на территорию Российской Федерации
</c:v>
                </c:pt>
                <c:pt idx="3">
                  <c:v>Налоги, сборы и регулярные платежи за пользование природными ресурсами
</c:v>
                </c:pt>
                <c:pt idx="4">
                  <c:v>Государственная пошлина
</c:v>
                </c:pt>
                <c:pt idx="5">
                  <c:v>Задолженность и перерасчеты по отмененным налогам, сборам и иным обязатльным платежам
</c:v>
                </c:pt>
                <c:pt idx="6">
                  <c:v>Доходы от внешнеэкономичской деятельности
</c:v>
                </c:pt>
                <c:pt idx="7">
                  <c:v>Доходы от использования имущества, находящегося в государственной и муниципальной собственности
</c:v>
                </c:pt>
                <c:pt idx="8">
                  <c:v>Платежи при использовании природными ресурсами
</c:v>
                </c:pt>
                <c:pt idx="9">
                  <c:v>Доходы от оказания платных услуг (работ) и компенсации затрат государства
</c:v>
                </c:pt>
                <c:pt idx="10">
                  <c:v>Доходы от продажи материальных и нематериальных активов
</c:v>
                </c:pt>
                <c:pt idx="11">
                  <c:v>Административные платежи и сборы
</c:v>
                </c:pt>
                <c:pt idx="12">
                  <c:v>Штрафы, санкции, возмещение ущерба
</c:v>
                </c:pt>
                <c:pt idx="13">
                  <c:v>Прочие неналоговые доходы
</c:v>
                </c:pt>
                <c:pt idx="14">
                  <c:v>Поступления (перечисления) по урегулированию расчетов между бюджетами бюджетной системы Российской Федерации
</c:v>
                </c:pt>
              </c:strCache>
            </c:strRef>
          </c:cat>
          <c:val>
            <c:numRef>
              <c:f>(Лист7!$B$3:$B$4,Лист7!$B$7,Лист7!$B$10:$B$21)</c:f>
              <c:numCache>
                <c:formatCode>0.00</c:formatCode>
                <c:ptCount val="15"/>
                <c:pt idx="0">
                  <c:v>995.53968433322996</c:v>
                </c:pt>
                <c:pt idx="1">
                  <c:v>4435.3352660540195</c:v>
                </c:pt>
                <c:pt idx="2">
                  <c:v>2538.4313042908902</c:v>
                </c:pt>
                <c:pt idx="3">
                  <c:v>6106.9127256906795</c:v>
                </c:pt>
                <c:pt idx="4">
                  <c:v>96.26543600075</c:v>
                </c:pt>
                <c:pt idx="5">
                  <c:v>0.22791400302000001</c:v>
                </c:pt>
                <c:pt idx="6">
                  <c:v>3708.7504619988399</c:v>
                </c:pt>
                <c:pt idx="7">
                  <c:v>551.75518980991001</c:v>
                </c:pt>
                <c:pt idx="8">
                  <c:v>344.42134668078</c:v>
                </c:pt>
                <c:pt idx="9">
                  <c:v>143.28325584338</c:v>
                </c:pt>
                <c:pt idx="10">
                  <c:v>136.23271786686999</c:v>
                </c:pt>
                <c:pt idx="11">
                  <c:v>35.797611731510003</c:v>
                </c:pt>
                <c:pt idx="12">
                  <c:v>86.303024154750005</c:v>
                </c:pt>
                <c:pt idx="13">
                  <c:v>221.75734578411999</c:v>
                </c:pt>
                <c:pt idx="14">
                  <c:v>1.9267749999999999E-5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C2-4580-BF0B-46C3AF719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5137768"/>
        <c:axId val="505140720"/>
      </c:areaChart>
      <c:catAx>
        <c:axId val="50513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40720"/>
        <c:crosses val="autoZero"/>
        <c:auto val="1"/>
        <c:lblAlgn val="ctr"/>
        <c:lblOffset val="100"/>
        <c:noMultiLvlLbl val="0"/>
      </c:catAx>
      <c:valAx>
        <c:axId val="505140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377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Налоги на товары (работы, услуги), реализуемые на территории Российской Федерации, млрд руб.</a:t>
            </a:r>
          </a:p>
        </c:rich>
      </c:tx>
      <c:layout>
        <c:manualLayout>
          <c:xMode val="edge"/>
          <c:yMode val="edge"/>
          <c:x val="0.12940172849953685"/>
          <c:y val="7.0958494681651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945652705386687E-2"/>
          <c:y val="0.37553656541516495"/>
          <c:w val="0.41912056681959553"/>
          <c:h val="0.49205021952543043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003-4C39-A280-D3F1ED2E24BA}"/>
              </c:ext>
            </c:extLst>
          </c:dPt>
          <c:dPt>
            <c:idx val="1"/>
            <c:bubble3D val="0"/>
            <c:spPr>
              <a:solidFill>
                <a:srgbClr val="FF8585"/>
              </a:solidFill>
              <a:ln w="12700">
                <a:solidFill>
                  <a:srgbClr val="9900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003-4C39-A280-D3F1ED2E24BA}"/>
              </c:ext>
            </c:extLst>
          </c:dPt>
          <c:cat>
            <c:strRef>
              <c:f>Лист7!$A$5:$A$6</c:f>
              <c:strCache>
                <c:ptCount val="2"/>
                <c:pt idx="0">
                  <c:v>Налог на добавленную стоимость на товары (работы, услуги), реализуемые на территории Российской Федерации</c:v>
                </c:pt>
                <c:pt idx="1">
                  <c:v>Акцизы по подакцизным товарам (продукции), производимым на территории Российской Федерации</c:v>
                </c:pt>
              </c:strCache>
            </c:strRef>
          </c:cat>
          <c:val>
            <c:numRef>
              <c:f>Лист7!$B$5:$B$6</c:f>
              <c:numCache>
                <c:formatCode>0.00</c:formatCode>
                <c:ptCount val="2"/>
                <c:pt idx="0">
                  <c:v>3574.6138167867998</c:v>
                </c:pt>
                <c:pt idx="1">
                  <c:v>860.72144926722001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003-4C39-A280-D3F1ED2E24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090791706764224"/>
          <c:y val="0.33211927880840392"/>
          <c:w val="0.51909206336311364"/>
          <c:h val="0.563599670424797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Налоги на товары, ввозимые на территорию Российской Федерации, млрд руб.</a:t>
            </a:r>
          </a:p>
        </c:rich>
      </c:tx>
      <c:layout>
        <c:manualLayout>
          <c:xMode val="edge"/>
          <c:yMode val="edge"/>
          <c:x val="0.13010059835768115"/>
          <c:y val="4.99794644147644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423909229995769"/>
          <c:y val="0.35212840250319483"/>
          <c:w val="0.39438016389430414"/>
          <c:h val="0.46811617846353742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B28-4670-B99D-581B825053BB}"/>
              </c:ext>
            </c:extLst>
          </c:dPt>
          <c:dPt>
            <c:idx val="1"/>
            <c:bubble3D val="0"/>
            <c:spPr>
              <a:solidFill>
                <a:srgbClr val="EE8E99"/>
              </a:solidFill>
              <a:ln w="12700">
                <a:solidFill>
                  <a:srgbClr val="99000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B28-4670-B99D-581B825053BB}"/>
              </c:ext>
            </c:extLst>
          </c:dPt>
          <c:cat>
            <c:strRef>
              <c:f>Лист7!$A$8:$A$9</c:f>
              <c:strCache>
                <c:ptCount val="2"/>
                <c:pt idx="0">
                  <c:v>Налог на добавленную стоимость на товары, ввозимые на территорию Российской Федерации</c:v>
                </c:pt>
                <c:pt idx="1">
                  <c:v>Акцизы по подакцизным товарам (продукции), ввозимым на территорию Российской Федерации</c:v>
                </c:pt>
              </c:strCache>
            </c:strRef>
          </c:cat>
          <c:val>
            <c:numRef>
              <c:f>Лист7!$B$8:$B$9</c:f>
              <c:numCache>
                <c:formatCode>0.00</c:formatCode>
                <c:ptCount val="2"/>
                <c:pt idx="0">
                  <c:v>2442.0871213517598</c:v>
                </c:pt>
                <c:pt idx="1">
                  <c:v>96.344182939130008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28-4670-B99D-581B82505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280643376169622"/>
          <c:y val="0.33945215065534989"/>
          <c:w val="0.47719358506424608"/>
          <c:h val="0.515885742007221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Безвозмездные поступления от других бюджетов,</a:t>
            </a:r>
            <a:r>
              <a:rPr lang="ru-RU" sz="1200" baseline="0" dirty="0">
                <a:solidFill>
                  <a:schemeClr val="tx1"/>
                </a:solidFill>
              </a:rPr>
              <a:t> млрд руб.</a:t>
            </a:r>
            <a:endParaRPr lang="ru-RU" sz="1200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7223579253662977"/>
          <c:y val="9.18546298654308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677642165889303"/>
          <c:y val="0.28675755518984619"/>
          <c:w val="0.36271843057941811"/>
          <c:h val="0.5021672019707506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E8667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5B-45D1-A22C-2FFD3FBF80CE}"/>
              </c:ext>
            </c:extLst>
          </c:dPt>
          <c:dPt>
            <c:idx val="1"/>
            <c:bubble3D val="0"/>
            <c:spPr>
              <a:solidFill>
                <a:srgbClr val="99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5B-45D1-A22C-2FFD3FBF80CE}"/>
              </c:ext>
            </c:extLst>
          </c:dPt>
          <c:dPt>
            <c:idx val="2"/>
            <c:bubble3D val="0"/>
            <c:spPr>
              <a:solidFill>
                <a:srgbClr val="FF33CC"/>
              </a:solidFill>
              <a:ln w="1270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5B-45D1-A22C-2FFD3FBF80CE}"/>
              </c:ext>
            </c:extLst>
          </c:dPt>
          <c:dPt>
            <c:idx val="3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5B-45D1-A22C-2FFD3FBF80CE}"/>
              </c:ext>
            </c:extLst>
          </c:dPt>
          <c:cat>
            <c:strRef>
              <c:f>Лист7!$A$24:$A$27</c:f>
              <c:strCache>
                <c:ptCount val="4"/>
                <c:pt idx="0">
                  <c:v>Дотации бюджетам бюджетной системы Российской Федерации</c:v>
                </c:pt>
                <c:pt idx="1">
                  <c:v>Субсидии бюджетам бюджетной системы Российской Федерации (межбюджетные субсидии)</c:v>
                </c:pt>
                <c:pt idx="2">
                  <c:v>Субвенции бюджетам бюджетной системы Российской Федерации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Лист7!$B$24:$B$27</c:f>
              <c:numCache>
                <c:formatCode>0.00</c:formatCode>
                <c:ptCount val="4"/>
                <c:pt idx="0">
                  <c:v>6.24</c:v>
                </c:pt>
                <c:pt idx="1">
                  <c:v>0.23194983958000001</c:v>
                </c:pt>
                <c:pt idx="2">
                  <c:v>8.2421618599999996E-2</c:v>
                </c:pt>
                <c:pt idx="3">
                  <c:v>10.984999999999999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15B-45D1-A22C-2FFD3FBF80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7825142715313979"/>
          <c:y val="0.29426066539600459"/>
          <c:w val="0.44352937758941302"/>
          <c:h val="0.643312065541494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Безвозмездные поступления,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1403404385774758E-2"/>
          <c:y val="0.11362050404787352"/>
          <c:w val="0.89325462871841665"/>
          <c:h val="0.29828341551221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Лист7!$A$23</c:f>
              <c:strCache>
                <c:ptCount val="1"/>
                <c:pt idx="0">
                  <c:v>Безвозмездные поступления от других бюджетов бюджетной системы Российской Федерации</c:v>
                </c:pt>
              </c:strCache>
            </c:strRef>
          </c:tx>
          <c:spPr>
            <a:solidFill>
              <a:srgbClr val="D0021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30CA-4BA5-8E4B-BD7EACD852B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Лист7!$B$23</c:f>
              <c:numCache>
                <c:formatCode>0.00</c:formatCode>
                <c:ptCount val="1"/>
                <c:pt idx="0">
                  <c:v>17.559371458179999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6B-4E94-9345-38B256D6218B}"/>
            </c:ext>
          </c:extLst>
        </c:ser>
        <c:ser>
          <c:idx val="1"/>
          <c:order val="1"/>
          <c:tx>
            <c:strRef>
              <c:f>Лист7!$A$28</c:f>
              <c:strCache>
                <c:ptCount val="1"/>
                <c:pt idx="0">
                  <c:v>Безвозмездные поступления от государственных (муниципальных) организаций</c:v>
                </c:pt>
              </c:strCache>
            </c:strRef>
          </c:tx>
          <c:spPr>
            <a:solidFill>
              <a:srgbClr val="FF434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Лист7!$B$28</c:f>
              <c:numCache>
                <c:formatCode>0.00</c:formatCode>
                <c:ptCount val="1"/>
                <c:pt idx="0">
                  <c:v>8.8791980099999996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6B-4E94-9345-38B256D6218B}"/>
            </c:ext>
          </c:extLst>
        </c:ser>
        <c:ser>
          <c:idx val="2"/>
          <c:order val="2"/>
          <c:tx>
            <c:strRef>
              <c:f>Лист7!$A$29</c:f>
              <c:strCache>
                <c:ptCount val="1"/>
                <c:pt idx="0">
                  <c:v>Безвозмездные поступления от негосударственных организаций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Лист7!$B$29</c:f>
              <c:numCache>
                <c:formatCode>0.00</c:formatCode>
                <c:ptCount val="1"/>
                <c:pt idx="0">
                  <c:v>5.5000000000000002E-5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6B-4E94-9345-38B256D6218B}"/>
            </c:ext>
          </c:extLst>
        </c:ser>
        <c:ser>
          <c:idx val="3"/>
          <c:order val="3"/>
          <c:tx>
            <c:strRef>
              <c:f>Лист7!$A$30</c:f>
              <c:strCache>
                <c:ptCount val="1"/>
                <c:pt idx="0">
                  <c:v>Прочие безвозмездные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Лист7!$B$30</c:f>
              <c:numCache>
                <c:formatCode>0.00</c:formatCode>
                <c:ptCount val="1"/>
                <c:pt idx="0">
                  <c:v>0.26109119021999999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76B-4E94-9345-38B256D6218B}"/>
            </c:ext>
          </c:extLst>
        </c:ser>
        <c:ser>
          <c:idx val="4"/>
          <c:order val="4"/>
          <c:tx>
            <c:strRef>
              <c:f>Лист7!$A$31</c:f>
              <c:strCache>
                <c:ptCount val="1"/>
                <c:pt idx="0">
                  <c:v>Доходы бюджетов бюджетной системы Российской Федерации от возврата бюджетами бюджетной системы Российской Федерации и организациями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E8667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Лист7!$B$31</c:f>
              <c:numCache>
                <c:formatCode>0.00</c:formatCode>
                <c:ptCount val="1"/>
                <c:pt idx="0">
                  <c:v>26.67325769064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6B-4E94-9345-38B256D6218B}"/>
            </c:ext>
          </c:extLst>
        </c:ser>
        <c:ser>
          <c:idx val="5"/>
          <c:order val="5"/>
          <c:tx>
            <c:strRef>
              <c:f>Лист7!$A$32</c:f>
              <c:strCache>
                <c:ptCount val="1"/>
                <c:pt idx="0">
                  <c:v>Возврат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FFC1E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Лист7!$B$32</c:f>
              <c:numCache>
                <c:formatCode>0.00</c:formatCode>
                <c:ptCount val="1"/>
                <c:pt idx="0">
                  <c:v>-1.7244895749999999E-2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76B-4E94-9345-38B256D621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41926200"/>
        <c:axId val="532663160"/>
      </c:barChart>
      <c:catAx>
        <c:axId val="541926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32663160"/>
        <c:crosses val="autoZero"/>
        <c:auto val="1"/>
        <c:lblAlgn val="ctr"/>
        <c:lblOffset val="100"/>
        <c:noMultiLvlLbl val="0"/>
      </c:catAx>
      <c:valAx>
        <c:axId val="532663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1926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0453175823183914E-2"/>
          <c:y val="0.44928018989173585"/>
          <c:w val="0.9695868851209789"/>
          <c:h val="0.5084649971552345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2786121180735371E-2"/>
          <c:y val="0.2101416430594901"/>
          <c:w val="0.94454360475784649"/>
          <c:h val="0.5632294617563738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313-4399-9969-FC814839D7F8}"/>
              </c:ext>
            </c:extLst>
          </c:dPt>
          <c:dPt>
            <c:idx val="1"/>
            <c:invertIfNegative val="0"/>
            <c:bubble3D val="0"/>
            <c:spPr>
              <a:solidFill>
                <a:srgbClr val="E76F7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313-4399-9969-FC814839D7F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Лист2!$B$2:$B$3</c:f>
              <c:numCache>
                <c:formatCode>#,##0.00</c:formatCode>
                <c:ptCount val="2"/>
                <c:pt idx="0">
                  <c:v>19401.013303510499</c:v>
                </c:pt>
                <c:pt idx="1">
                  <c:v>53.355728453289998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313-4399-9969-FC814839D7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1842672"/>
        <c:axId val="331842344"/>
      </c:barChart>
      <c:catAx>
        <c:axId val="331842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1842344"/>
        <c:crosses val="autoZero"/>
        <c:auto val="1"/>
        <c:lblAlgn val="ctr"/>
        <c:lblOffset val="100"/>
        <c:noMultiLvlLbl val="0"/>
      </c:catAx>
      <c:valAx>
        <c:axId val="3318423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331842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485156530354262"/>
          <c:y val="0.85809390100305438"/>
          <c:w val="0.71821929856067657"/>
          <c:h val="0.117373769650744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Налоговые и неналоговые 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119735878909102"/>
          <c:y val="0.19384514066769501"/>
          <c:w val="0.80719376416527722"/>
          <c:h val="0.30840559115497695"/>
        </c:manualLayout>
      </c:layout>
      <c:areaChart>
        <c:grouping val="standard"/>
        <c:varyColors val="0"/>
        <c:ser>
          <c:idx val="0"/>
          <c:order val="0"/>
          <c:spPr>
            <a:gradFill>
              <a:gsLst>
                <a:gs pos="45000">
                  <a:srgbClr val="C00000"/>
                </a:gs>
                <a:gs pos="75000">
                  <a:srgbClr val="E44A5C"/>
                </a:gs>
                <a:gs pos="87000">
                  <a:srgbClr val="E96D7C"/>
                </a:gs>
                <a:gs pos="100000">
                  <a:srgbClr val="E96D7C"/>
                </a:gs>
              </a:gsLst>
              <a:lin ang="5400000" scaled="1"/>
            </a:gradFill>
            <a:ln w="19050">
              <a:noFill/>
            </a:ln>
            <a:effectLst/>
          </c:spPr>
          <c:cat>
            <c:strRef>
              <c:f>(Лист7!$A$3:$A$4,Лист7!$A$7,Лист7!$A$10:$A$21)</c:f>
              <c:strCache>
                <c:ptCount val="15"/>
                <c:pt idx="0">
                  <c:v>Налоги на прибыль, доходы</c:v>
                </c:pt>
                <c:pt idx="1">
                  <c:v>Налоги на товары (работы, услуги), реализуемые на территории Российской Федерации
</c:v>
                </c:pt>
                <c:pt idx="2">
                  <c:v>Налоги на товары, ввозимые на территорию Российской Федерации
</c:v>
                </c:pt>
                <c:pt idx="3">
                  <c:v>Налоги, сборы и регулярные платежи за пользование природными ресурсами
</c:v>
                </c:pt>
                <c:pt idx="4">
                  <c:v>Государственная пошлина
</c:v>
                </c:pt>
                <c:pt idx="5">
                  <c:v>Задолженность и перерасчеты по отмененным налогам, сборам и иным обязатльным платежам
</c:v>
                </c:pt>
                <c:pt idx="6">
                  <c:v>Доходы от внешнеэкономичской деятельности
</c:v>
                </c:pt>
                <c:pt idx="7">
                  <c:v>Доходы от использования имущества, находящегося в государственной и муниципальной собственности
</c:v>
                </c:pt>
                <c:pt idx="8">
                  <c:v>Платежи при использовании природными ресурсами
</c:v>
                </c:pt>
                <c:pt idx="9">
                  <c:v>Доходы от оказания платных услуг (работ) и компенсации затрат государства
</c:v>
                </c:pt>
                <c:pt idx="10">
                  <c:v>Доходы от продажи материальных и нематериальных активов
</c:v>
                </c:pt>
                <c:pt idx="11">
                  <c:v>Административные платежи и сборы
</c:v>
                </c:pt>
                <c:pt idx="12">
                  <c:v>Штрафы, санкции, возмещение ущерба
</c:v>
                </c:pt>
                <c:pt idx="13">
                  <c:v>Прочие неналоговые доходы
</c:v>
                </c:pt>
                <c:pt idx="14">
                  <c:v>Поступления (перечисления) по урегулированию расчетов между бюджетами бюджетной системы Российской Федерации
</c:v>
                </c:pt>
              </c:strCache>
            </c:strRef>
          </c:cat>
          <c:val>
            <c:numRef>
              <c:f>(Лист7!$B$3:$B$4,Лист7!$B$7,Лист7!$B$10:$B$21)</c:f>
              <c:numCache>
                <c:formatCode>0.00</c:formatCode>
                <c:ptCount val="15"/>
                <c:pt idx="0">
                  <c:v>995.53968433322996</c:v>
                </c:pt>
                <c:pt idx="1">
                  <c:v>4435.3352660540195</c:v>
                </c:pt>
                <c:pt idx="2">
                  <c:v>2538.4313042908902</c:v>
                </c:pt>
                <c:pt idx="3">
                  <c:v>6106.9127256906795</c:v>
                </c:pt>
                <c:pt idx="4">
                  <c:v>96.26543600075</c:v>
                </c:pt>
                <c:pt idx="5">
                  <c:v>0.22791400302000001</c:v>
                </c:pt>
                <c:pt idx="6">
                  <c:v>3708.7504619988399</c:v>
                </c:pt>
                <c:pt idx="7">
                  <c:v>551.75518980991001</c:v>
                </c:pt>
                <c:pt idx="8">
                  <c:v>344.42134668078</c:v>
                </c:pt>
                <c:pt idx="9">
                  <c:v>143.28325584338</c:v>
                </c:pt>
                <c:pt idx="10">
                  <c:v>136.23271786686999</c:v>
                </c:pt>
                <c:pt idx="11">
                  <c:v>35.797611731510003</c:v>
                </c:pt>
                <c:pt idx="12">
                  <c:v>86.303024154750005</c:v>
                </c:pt>
                <c:pt idx="13">
                  <c:v>221.75734578411999</c:v>
                </c:pt>
                <c:pt idx="14">
                  <c:v>1.9267749999999999E-5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C2-4580-BF0B-46C3AF7196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5137768"/>
        <c:axId val="505140720"/>
      </c:areaChart>
      <c:catAx>
        <c:axId val="50513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40720"/>
        <c:crosses val="autoZero"/>
        <c:auto val="1"/>
        <c:lblAlgn val="ctr"/>
        <c:lblOffset val="100"/>
        <c:noMultiLvlLbl val="0"/>
      </c:catAx>
      <c:valAx>
        <c:axId val="505140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377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 (работы, услуги), реализуемые на территории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6.5945652705386687E-2"/>
          <c:y val="0.37553656541516495"/>
          <c:w val="0.41912056681959553"/>
          <c:h val="0.49205021952543043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003-4C39-A280-D3F1ED2E24BA}"/>
              </c:ext>
            </c:extLst>
          </c:dPt>
          <c:dPt>
            <c:idx val="1"/>
            <c:bubble3D val="0"/>
            <c:spPr>
              <a:solidFill>
                <a:srgbClr val="FF8585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003-4C39-A280-D3F1ED2E24BA}"/>
              </c:ext>
            </c:extLst>
          </c:dPt>
          <c:cat>
            <c:strRef>
              <c:f>Лист7!$A$5:$A$6</c:f>
              <c:strCache>
                <c:ptCount val="2"/>
                <c:pt idx="0">
                  <c:v>Налог на добавленную стоимость на товары (работы, услуги), реализуемые на территории Российской Федерации</c:v>
                </c:pt>
                <c:pt idx="1">
                  <c:v>Акцизы по подакцизным товарам (продукции), производимым на территории Российской Федерации</c:v>
                </c:pt>
              </c:strCache>
            </c:strRef>
          </c:cat>
          <c:val>
            <c:numRef>
              <c:f>Лист7!$B$5:$B$6</c:f>
              <c:numCache>
                <c:formatCode>0.00</c:formatCode>
                <c:ptCount val="2"/>
                <c:pt idx="0">
                  <c:v>3574.6138167867998</c:v>
                </c:pt>
                <c:pt idx="1">
                  <c:v>860.72144926722001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003-4C39-A280-D3F1ED2E24B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8090791706764224"/>
          <c:y val="0.33211927880840392"/>
          <c:w val="0.51909206336311364"/>
          <c:h val="0.5635996704247973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Налоги на товары, ввозимые на территорию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423909229995769"/>
          <c:y val="0.35212840250319483"/>
          <c:w val="0.39438016389430414"/>
          <c:h val="0.46811617846353742"/>
        </c:manualLayout>
      </c:layout>
      <c:pie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B28-4670-B99D-581B825053BB}"/>
              </c:ext>
            </c:extLst>
          </c:dPt>
          <c:dPt>
            <c:idx val="1"/>
            <c:bubble3D val="0"/>
            <c:spPr>
              <a:solidFill>
                <a:srgbClr val="EE8E99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B28-4670-B99D-581B825053BB}"/>
              </c:ext>
            </c:extLst>
          </c:dPt>
          <c:cat>
            <c:strRef>
              <c:f>Лист7!$A$8:$A$9</c:f>
              <c:strCache>
                <c:ptCount val="2"/>
                <c:pt idx="0">
                  <c:v>Налог на добавленную стоимость на товары, ввозимые на территорию Российской Федерации</c:v>
                </c:pt>
                <c:pt idx="1">
                  <c:v>Акцизы по подакцизным товарам (продукции), ввозимым на территорию Российской Федерации</c:v>
                </c:pt>
              </c:strCache>
            </c:strRef>
          </c:cat>
          <c:val>
            <c:numRef>
              <c:f>Лист7!$B$8:$B$9</c:f>
              <c:numCache>
                <c:formatCode>0.00</c:formatCode>
                <c:ptCount val="2"/>
                <c:pt idx="0">
                  <c:v>2442.0871213517598</c:v>
                </c:pt>
                <c:pt idx="1">
                  <c:v>96.344182939130008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B28-4670-B99D-581B825053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52280643376169622"/>
          <c:y val="0.33945215065534989"/>
          <c:w val="0.47719358506424608"/>
          <c:h val="0.5158857420072210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 от других бюджетов,</a:t>
            </a:r>
            <a:r>
              <a:rPr lang="ru-RU" sz="1200" baseline="0" dirty="0">
                <a:solidFill>
                  <a:schemeClr val="bg1"/>
                </a:solidFill>
              </a:rPr>
              <a:t> млрд руб.</a:t>
            </a:r>
            <a:endParaRPr lang="ru-RU" sz="1200" dirty="0">
              <a:solidFill>
                <a:schemeClr val="bg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336669915470562"/>
          <c:y val="0.28675755518984619"/>
          <c:w val="0.34070721012496796"/>
          <c:h val="0.54858889481398687"/>
        </c:manualLayout>
      </c:layout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rgbClr val="E8667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F15B-45D1-A22C-2FFD3FBF80CE}"/>
              </c:ext>
            </c:extLst>
          </c:dPt>
          <c:dPt>
            <c:idx val="1"/>
            <c:bubble3D val="0"/>
            <c:spPr>
              <a:solidFill>
                <a:srgbClr val="99000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F15B-45D1-A22C-2FFD3FBF80CE}"/>
              </c:ext>
            </c:extLst>
          </c:dPt>
          <c:dPt>
            <c:idx val="2"/>
            <c:bubble3D val="0"/>
            <c:spPr>
              <a:solidFill>
                <a:srgbClr val="FF33CC"/>
              </a:solidFill>
              <a:ln w="1270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15B-45D1-A22C-2FFD3FBF80CE}"/>
              </c:ext>
            </c:extLst>
          </c:dPt>
          <c:dPt>
            <c:idx val="3"/>
            <c:bubble3D val="0"/>
            <c:spPr>
              <a:solidFill>
                <a:srgbClr val="C9213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F15B-45D1-A22C-2FFD3FBF80CE}"/>
              </c:ext>
            </c:extLst>
          </c:dPt>
          <c:cat>
            <c:strRef>
              <c:f>Лист7!$A$24:$A$27</c:f>
              <c:strCache>
                <c:ptCount val="4"/>
                <c:pt idx="0">
                  <c:v>Дотации бюджетам бюджетной системы Российской Федерации</c:v>
                </c:pt>
                <c:pt idx="1">
                  <c:v>Субсидии бюджетам бюджетной системы Российской Федерации (межбюджетные субсидии)</c:v>
                </c:pt>
                <c:pt idx="2">
                  <c:v>Субвенции бюджетам бюджетной системы Российской Федерации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Лист7!$B$24:$B$27</c:f>
              <c:numCache>
                <c:formatCode>0.00</c:formatCode>
                <c:ptCount val="4"/>
                <c:pt idx="0">
                  <c:v>6.24</c:v>
                </c:pt>
                <c:pt idx="1">
                  <c:v>0.23194983958000001</c:v>
                </c:pt>
                <c:pt idx="2">
                  <c:v>8.2421618599999996E-2</c:v>
                </c:pt>
                <c:pt idx="3">
                  <c:v>10.984999999999999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15B-45D1-A22C-2FFD3FBF80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7825142715313979"/>
          <c:y val="0.29426066539600459"/>
          <c:w val="0.44352937758941302"/>
          <c:h val="0.6433120655414948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Безвозмездные поступления,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8.1403404385774758E-2"/>
          <c:y val="0.11362050404787352"/>
          <c:w val="0.89325462871841665"/>
          <c:h val="0.307178185410745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Лист7!$A$23</c:f>
              <c:strCache>
                <c:ptCount val="1"/>
                <c:pt idx="0">
                  <c:v>Безвозмездные поступления от других бюджетов бюджетной системы Российской Федерации</c:v>
                </c:pt>
              </c:strCache>
            </c:strRef>
          </c:tx>
          <c:spPr>
            <a:solidFill>
              <a:srgbClr val="D0021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30CA-4BA5-8E4B-BD7EACD852B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Лист7!$B$23</c:f>
              <c:numCache>
                <c:formatCode>0.00</c:formatCode>
                <c:ptCount val="1"/>
                <c:pt idx="0">
                  <c:v>17.559371458179999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76B-4E94-9345-38B256D6218B}"/>
            </c:ext>
          </c:extLst>
        </c:ser>
        <c:ser>
          <c:idx val="1"/>
          <c:order val="1"/>
          <c:tx>
            <c:strRef>
              <c:f>Лист7!$A$28</c:f>
              <c:strCache>
                <c:ptCount val="1"/>
                <c:pt idx="0">
                  <c:v>Безвозмездные поступления от государственных (муниципальных) организаций</c:v>
                </c:pt>
              </c:strCache>
            </c:strRef>
          </c:tx>
          <c:spPr>
            <a:solidFill>
              <a:srgbClr val="FF434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Лист7!$B$28</c:f>
              <c:numCache>
                <c:formatCode>0.00</c:formatCode>
                <c:ptCount val="1"/>
                <c:pt idx="0">
                  <c:v>8.8791980099999996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76B-4E94-9345-38B256D6218B}"/>
            </c:ext>
          </c:extLst>
        </c:ser>
        <c:ser>
          <c:idx val="2"/>
          <c:order val="2"/>
          <c:tx>
            <c:strRef>
              <c:f>Лист7!$A$29</c:f>
              <c:strCache>
                <c:ptCount val="1"/>
                <c:pt idx="0">
                  <c:v>Безвозмездные поступления от негосударственных организаций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Лист7!$B$29</c:f>
              <c:numCache>
                <c:formatCode>0.00</c:formatCode>
                <c:ptCount val="1"/>
                <c:pt idx="0">
                  <c:v>5.5000000000000002E-5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76B-4E94-9345-38B256D6218B}"/>
            </c:ext>
          </c:extLst>
        </c:ser>
        <c:ser>
          <c:idx val="3"/>
          <c:order val="3"/>
          <c:tx>
            <c:strRef>
              <c:f>Лист7!$A$30</c:f>
              <c:strCache>
                <c:ptCount val="1"/>
                <c:pt idx="0">
                  <c:v>Прочие безвозмездные поступления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val>
            <c:numRef>
              <c:f>Лист7!$B$30</c:f>
              <c:numCache>
                <c:formatCode>0.00</c:formatCode>
                <c:ptCount val="1"/>
                <c:pt idx="0">
                  <c:v>0.26109119021999999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76B-4E94-9345-38B256D6218B}"/>
            </c:ext>
          </c:extLst>
        </c:ser>
        <c:ser>
          <c:idx val="4"/>
          <c:order val="4"/>
          <c:tx>
            <c:strRef>
              <c:f>Лист7!$A$31</c:f>
              <c:strCache>
                <c:ptCount val="1"/>
                <c:pt idx="0">
                  <c:v>Доходы бюджетов бюджетной системы Российской Федерации от возврата бюджетами бюджетной системы Российской Федерации и организациями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E86675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Лист7!$B$31</c:f>
              <c:numCache>
                <c:formatCode>0.00</c:formatCode>
                <c:ptCount val="1"/>
                <c:pt idx="0">
                  <c:v>26.67325769064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76B-4E94-9345-38B256D6218B}"/>
            </c:ext>
          </c:extLst>
        </c:ser>
        <c:ser>
          <c:idx val="5"/>
          <c:order val="5"/>
          <c:tx>
            <c:strRef>
              <c:f>Лист7!$A$32</c:f>
              <c:strCache>
                <c:ptCount val="1"/>
                <c:pt idx="0">
                  <c:v>Возврат остатков субсидий, субвенций и иных межбюджетных трансфертов, имеющих целевое назначение, прошлых лет</c:v>
                </c:pt>
              </c:strCache>
            </c:strRef>
          </c:tx>
          <c:spPr>
            <a:solidFill>
              <a:srgbClr val="FFC1EF"/>
            </a:solidFill>
            <a:ln>
              <a:noFill/>
            </a:ln>
            <a:effectLst/>
          </c:spPr>
          <c:invertIfNegative val="0"/>
          <c:val>
            <c:numRef>
              <c:f>Лист7!$B$32</c:f>
              <c:numCache>
                <c:formatCode>0.00</c:formatCode>
                <c:ptCount val="1"/>
                <c:pt idx="0">
                  <c:v>-1.7244895749999999E-2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76B-4E94-9345-38B256D621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41926200"/>
        <c:axId val="532663160"/>
      </c:barChart>
      <c:catAx>
        <c:axId val="5419262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32663160"/>
        <c:crosses val="autoZero"/>
        <c:auto val="1"/>
        <c:lblAlgn val="ctr"/>
        <c:lblOffset val="100"/>
        <c:noMultiLvlLbl val="0"/>
      </c:catAx>
      <c:valAx>
        <c:axId val="5326631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41926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0453175823183914E-2"/>
          <c:y val="0.44046165267250859"/>
          <c:w val="0.9695868851209789"/>
          <c:h val="0.5172835953924649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>
                <a:solidFill>
                  <a:schemeClr val="bg1"/>
                </a:solidFill>
              </a:rPr>
              <a:t>Налоговые и неналоговые 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8407695063187179"/>
          <c:y val="0.16257638016283293"/>
          <c:w val="0.78516024989144484"/>
          <c:h val="0.33353692583529054"/>
        </c:manualLayout>
      </c:layout>
      <c:areaChart>
        <c:grouping val="standard"/>
        <c:varyColors val="0"/>
        <c:ser>
          <c:idx val="0"/>
          <c:order val="0"/>
          <c:spPr>
            <a:gradFill>
              <a:gsLst>
                <a:gs pos="45000">
                  <a:srgbClr val="C00000"/>
                </a:gs>
                <a:gs pos="75000">
                  <a:srgbClr val="E44A5C"/>
                </a:gs>
                <a:gs pos="87000">
                  <a:srgbClr val="E96D7C"/>
                </a:gs>
                <a:gs pos="100000">
                  <a:srgbClr val="E96D7C"/>
                </a:gs>
              </a:gsLst>
              <a:lin ang="5400000" scaled="1"/>
            </a:gradFill>
            <a:ln w="19050">
              <a:noFill/>
            </a:ln>
            <a:effectLst/>
          </c:spPr>
          <c:cat>
            <c:strRef>
              <c:f>(Лист7!$A$3:$A$4,Лист7!$A$7,Лист7!$A$10:$A$21)</c:f>
              <c:strCache>
                <c:ptCount val="15"/>
                <c:pt idx="0">
                  <c:v>Налоги на прибыль, доходы</c:v>
                </c:pt>
                <c:pt idx="1">
                  <c:v>Налоги на товары (работы, услуги), реализуемые на территории Российской Федерации
</c:v>
                </c:pt>
                <c:pt idx="2">
                  <c:v>Налоги на товары, ввозимые на территорию Российской Федерации
</c:v>
                </c:pt>
                <c:pt idx="3">
                  <c:v>Налоги, сборы и регулярные платежи за пользование природными ресурсами
</c:v>
                </c:pt>
                <c:pt idx="4">
                  <c:v>Государственная пошлина
</c:v>
                </c:pt>
                <c:pt idx="5">
                  <c:v>Задолженность и перерасчеты по отмененным налогам, сборам и иным обязатльным платежам
</c:v>
                </c:pt>
                <c:pt idx="6">
                  <c:v>Доходы от внешнеэкономичской деятельности
</c:v>
                </c:pt>
                <c:pt idx="7">
                  <c:v>Доходы от использования имущества, находящегося в государственной и муниципальной собственности
</c:v>
                </c:pt>
                <c:pt idx="8">
                  <c:v>Платежи при использовании природными ресурсами
</c:v>
                </c:pt>
                <c:pt idx="9">
                  <c:v>Доходы от оказания платных услуг (работ) и компенсации затрат государства
</c:v>
                </c:pt>
                <c:pt idx="10">
                  <c:v>Доходы от продажи материальных и нематериальных активов
</c:v>
                </c:pt>
                <c:pt idx="11">
                  <c:v>Административные платежи и сборы
</c:v>
                </c:pt>
                <c:pt idx="12">
                  <c:v>Штрафы, санкции, возмещение ущерба
</c:v>
                </c:pt>
                <c:pt idx="13">
                  <c:v>Прочие неналоговые доходы
</c:v>
                </c:pt>
                <c:pt idx="14">
                  <c:v>Поступления (перечисления) по урегулированию расчетов между бюджетами бюджетной системы Российской Федерации
</c:v>
                </c:pt>
              </c:strCache>
            </c:strRef>
          </c:cat>
          <c:val>
            <c:numRef>
              <c:f>(Лист7!$B$3:$B$4,Лист7!$B$7,Лист7!$B$10:$B$21)</c:f>
              <c:numCache>
                <c:formatCode>0.00</c:formatCode>
                <c:ptCount val="15"/>
                <c:pt idx="0">
                  <c:v>995.53968433322996</c:v>
                </c:pt>
                <c:pt idx="1">
                  <c:v>4435.3352660540195</c:v>
                </c:pt>
                <c:pt idx="2">
                  <c:v>2538.4313042908902</c:v>
                </c:pt>
                <c:pt idx="3">
                  <c:v>6106.9127256906795</c:v>
                </c:pt>
                <c:pt idx="4">
                  <c:v>96.26543600075</c:v>
                </c:pt>
                <c:pt idx="5">
                  <c:v>0.22791400302000001</c:v>
                </c:pt>
                <c:pt idx="6">
                  <c:v>3708.7504619988399</c:v>
                </c:pt>
                <c:pt idx="7">
                  <c:v>551.75518980991001</c:v>
                </c:pt>
                <c:pt idx="8">
                  <c:v>344.42134668078</c:v>
                </c:pt>
                <c:pt idx="9">
                  <c:v>143.28325584338</c:v>
                </c:pt>
                <c:pt idx="10">
                  <c:v>136.23271786686999</c:v>
                </c:pt>
                <c:pt idx="11">
                  <c:v>35.797611731510003</c:v>
                </c:pt>
                <c:pt idx="12">
                  <c:v>86.303024154750005</c:v>
                </c:pt>
                <c:pt idx="13">
                  <c:v>221.75734578411999</c:v>
                </c:pt>
                <c:pt idx="14">
                  <c:v>1.9267749999999999E-5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164-4389-985E-F9F1FBDEBB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505137768"/>
        <c:axId val="505140720"/>
      </c:areaChart>
      <c:catAx>
        <c:axId val="505137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40720"/>
        <c:crosses val="autoZero"/>
        <c:auto val="1"/>
        <c:lblAlgn val="ctr"/>
        <c:lblOffset val="100"/>
        <c:noMultiLvlLbl val="0"/>
      </c:catAx>
      <c:valAx>
        <c:axId val="505140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0513776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>
                <a:solidFill>
                  <a:schemeClr val="bg1"/>
                </a:solidFill>
              </a:rPr>
              <a:t>Доходы федерального бюджета,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2.2786121180735371E-2"/>
          <c:y val="0.2101416430594901"/>
          <c:w val="0.94454360475784649"/>
          <c:h val="0.56322946175637389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C92135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D6A-4660-A2E9-9F7DB84D985C}"/>
              </c:ext>
            </c:extLst>
          </c:dPt>
          <c:dPt>
            <c:idx val="1"/>
            <c:invertIfNegative val="0"/>
            <c:bubble3D val="0"/>
            <c:spPr>
              <a:solidFill>
                <a:srgbClr val="E76F7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D6A-4660-A2E9-9F7DB84D985C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Лист2!$A$2:$A$3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Лист2!$B$2:$B$3</c:f>
              <c:numCache>
                <c:formatCode>#,##0.00</c:formatCode>
                <c:ptCount val="2"/>
                <c:pt idx="0">
                  <c:v>19401.013303510499</c:v>
                </c:pt>
                <c:pt idx="1">
                  <c:v>53.355728453289998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D6A-4660-A2E9-9F7DB84D98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1842672"/>
        <c:axId val="331842344"/>
      </c:barChart>
      <c:catAx>
        <c:axId val="3318426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31842344"/>
        <c:crosses val="autoZero"/>
        <c:auto val="1"/>
        <c:lblAlgn val="ctr"/>
        <c:lblOffset val="100"/>
        <c:noMultiLvlLbl val="0"/>
      </c:catAx>
      <c:valAx>
        <c:axId val="3318423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331842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4485156530354262"/>
          <c:y val="0.85809390100305438"/>
          <c:w val="0.71821929856067657"/>
          <c:h val="0.117373769650744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Расходы федерального бюджета – всего, млн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  <a:effectLst/>
          </c:spPr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13960133.32</c:v>
                </c:pt>
                <c:pt idx="1">
                  <c:v>15417298.310000001</c:v>
                </c:pt>
                <c:pt idx="2">
                  <c:v>16402972.689999999</c:v>
                </c:pt>
                <c:pt idx="3">
                  <c:v>16728363.800000001</c:v>
                </c:pt>
                <c:pt idx="4">
                  <c:v>16808848.190000001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D2-40E5-84A1-BCA9D6ACAE4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Фактическое 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solidFill>
                <a:srgbClr val="FFB826"/>
              </a:solidFill>
            </a:ln>
            <a:effectLst/>
          </c:spPr>
          <c:invertIfNegative val="0"/>
          <c:dPt>
            <c:idx val="4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A822-415E-8524-A11744660BD8}"/>
              </c:ext>
            </c:extLst>
          </c:dPt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#,##0.00</c:formatCode>
                <c:ptCount val="5"/>
                <c:pt idx="0">
                  <c:v>14831575.91</c:v>
                </c:pt>
                <c:pt idx="1">
                  <c:v>15620252.57</c:v>
                </c:pt>
                <c:pt idx="2">
                  <c:v>16416446.84</c:v>
                </c:pt>
                <c:pt idx="3">
                  <c:v>16420303.08</c:v>
                </c:pt>
                <c:pt idx="4">
                  <c:v>16713002.710000001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D2-40E5-84A1-BCA9D6ACAE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9977232"/>
        <c:axId val="557985952"/>
      </c:barChart>
      <c:catAx>
        <c:axId val="169977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57985952"/>
        <c:crosses val="autoZero"/>
        <c:auto val="1"/>
        <c:lblAlgn val="ctr"/>
        <c:lblOffset val="100"/>
        <c:noMultiLvlLbl val="0"/>
      </c:catAx>
      <c:valAx>
        <c:axId val="5579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997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Исполнение федерального закона о федеральном бюджете,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28000">
                  <a:srgbClr val="FFB826">
                    <a:alpha val="82000"/>
                  </a:srgb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5400000" scaled="1"/>
            </a:gradFill>
            <a:ln>
              <a:noFill/>
            </a:ln>
            <a:effectLst/>
          </c:spP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0.00</c:formatCode>
                <c:ptCount val="5"/>
                <c:pt idx="0">
                  <c:v>106.24236581431157</c:v>
                </c:pt>
                <c:pt idx="1">
                  <c:v>101.31640612978447</c:v>
                </c:pt>
                <c:pt idx="2">
                  <c:v>100.08214456156605</c:v>
                </c:pt>
                <c:pt idx="3">
                  <c:v>98.15845277109527</c:v>
                </c:pt>
                <c:pt idx="4">
                  <c:v>99.429791506731419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52-499D-873D-8E0FBAD28A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958432"/>
        <c:axId val="274746896"/>
      </c:areaChart>
      <c:catAx>
        <c:axId val="275958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4746896"/>
        <c:crosses val="autoZero"/>
        <c:auto val="1"/>
        <c:lblAlgn val="ctr"/>
        <c:lblOffset val="100"/>
        <c:noMultiLvlLbl val="0"/>
      </c:catAx>
      <c:valAx>
        <c:axId val="274746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5958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53425243340851"/>
          <c:y val="4.9569061222107608E-2"/>
          <c:w val="0.29905838391377609"/>
          <c:h val="0.8347898848334671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Общегосударственные вопросы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accent2">
                    <a:lumMod val="60000"/>
                    <a:lumOff val="4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935738.30532092007</c:v>
                </c:pt>
                <c:pt idx="1">
                  <c:v>1117634.9556760702</c:v>
                </c:pt>
                <c:pt idx="2">
                  <c:v>1095588.4185715499</c:v>
                </c:pt>
                <c:pt idx="3">
                  <c:v>1162427.1509866798</c:v>
                </c:pt>
                <c:pt idx="4" formatCode="0.00">
                  <c:v>1257118.68398662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7AD-40EB-B5DE-7B3F1C1A9AD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Национальная оборона</c:v>
                </c:pt>
              </c:strCache>
            </c:strRef>
          </c:tx>
          <c:spPr>
            <a:ln w="28575" cap="rnd">
              <a:solidFill>
                <a:schemeClr val="accent4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75000"/>
                </a:schemeClr>
              </a:solidFill>
              <a:ln w="9525">
                <a:solidFill>
                  <a:schemeClr val="accent4">
                    <a:lumMod val="7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2479074.0217050603</c:v>
                </c:pt>
                <c:pt idx="1">
                  <c:v>3181366.5400929702</c:v>
                </c:pt>
                <c:pt idx="2">
                  <c:v>3775347.80535135</c:v>
                </c:pt>
                <c:pt idx="3">
                  <c:v>2852274.9483026899</c:v>
                </c:pt>
                <c:pt idx="4" formatCode="0.00">
                  <c:v>2827008.3710848903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7AD-40EB-B5DE-7B3F1C1A9AD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Национальная безопасность и правоохранительная деятельность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6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2086173.4650872999</c:v>
                </c:pt>
                <c:pt idx="1">
                  <c:v>1965617.8891614499</c:v>
                </c:pt>
                <c:pt idx="2">
                  <c:v>1898662.8108694199</c:v>
                </c:pt>
                <c:pt idx="3">
                  <c:v>1918018.84398248</c:v>
                </c:pt>
                <c:pt idx="4" formatCode="0.00">
                  <c:v>1971582.48251358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7AD-40EB-B5DE-7B3F1C1A9AD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Национальная экономика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rgbClr val="FFC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3062912.9887787001</c:v>
                </c:pt>
                <c:pt idx="1">
                  <c:v>2324243.8740990898</c:v>
                </c:pt>
                <c:pt idx="2">
                  <c:v>2302094.79942192</c:v>
                </c:pt>
                <c:pt idx="3">
                  <c:v>2460059.82795216</c:v>
                </c:pt>
                <c:pt idx="4" formatCode="0.00">
                  <c:v>2402087.9593647001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7AD-40EB-B5DE-7B3F1C1A9AD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Жилищно-коммунальное хозяйство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119609.13882531</c:v>
                </c:pt>
                <c:pt idx="1">
                  <c:v>144119.80297642</c:v>
                </c:pt>
                <c:pt idx="2">
                  <c:v>72237.206021780003</c:v>
                </c:pt>
                <c:pt idx="3">
                  <c:v>119480.21323382</c:v>
                </c:pt>
                <c:pt idx="4" formatCode="0.00">
                  <c:v>148786.27739614999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7AD-40EB-B5DE-7B3F1C1A9AD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Охрана окружающей среды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Лист1!$G$2:$G$6</c:f>
              <c:numCache>
                <c:formatCode>General</c:formatCode>
                <c:ptCount val="5"/>
                <c:pt idx="0">
                  <c:v>46366.34267174</c:v>
                </c:pt>
                <c:pt idx="1">
                  <c:v>49659.366698599995</c:v>
                </c:pt>
                <c:pt idx="2">
                  <c:v>63083.959386069997</c:v>
                </c:pt>
                <c:pt idx="3">
                  <c:v>92358.204516960002</c:v>
                </c:pt>
                <c:pt idx="4" formatCode="0.00">
                  <c:v>115978.24460708999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E7AD-40EB-B5DE-7B3F1C1A9AD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ln w="28575" cap="rnd">
              <a:solidFill>
                <a:srgbClr val="FF4A5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4A5B"/>
              </a:solidFill>
              <a:ln w="9525">
                <a:solidFill>
                  <a:srgbClr val="FF4A5B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Лист1!$H$2:$H$6</c:f>
              <c:numCache>
                <c:formatCode>General</c:formatCode>
                <c:ptCount val="5"/>
                <c:pt idx="0">
                  <c:v>638268.71311052004</c:v>
                </c:pt>
                <c:pt idx="1">
                  <c:v>610596.50535543996</c:v>
                </c:pt>
                <c:pt idx="2">
                  <c:v>597824.18452189001</c:v>
                </c:pt>
                <c:pt idx="3">
                  <c:v>614960.20042163006</c:v>
                </c:pt>
                <c:pt idx="4" formatCode="0.00">
                  <c:v>722619.28229113005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E7AD-40EB-B5DE-7B3F1C1A9AD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Культура, кинематография</c:v>
                </c:pt>
              </c:strCache>
            </c:strRef>
          </c:tx>
          <c:spPr>
            <a:ln w="28575" cap="rnd">
              <a:solidFill>
                <a:srgbClr val="99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90000"/>
              </a:solidFill>
              <a:ln w="9525">
                <a:solidFill>
                  <a:srgbClr val="99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Лист1!$I$2:$I$6</c:f>
              <c:numCache>
                <c:formatCode>General</c:formatCode>
                <c:ptCount val="5"/>
                <c:pt idx="0">
                  <c:v>97831.684681520012</c:v>
                </c:pt>
                <c:pt idx="1">
                  <c:v>89924.363002390004</c:v>
                </c:pt>
                <c:pt idx="2">
                  <c:v>87327.155396479997</c:v>
                </c:pt>
                <c:pt idx="3">
                  <c:v>89690.114408660011</c:v>
                </c:pt>
                <c:pt idx="4" formatCode="0.00">
                  <c:v>94850.267073369992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E7AD-40EB-B5DE-7B3F1C1A9AD1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Здравоохранение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Лист1!$J$2:$J$6</c:f>
              <c:numCache>
                <c:formatCode>General</c:formatCode>
                <c:ptCount val="5"/>
                <c:pt idx="0">
                  <c:v>535535.42869166995</c:v>
                </c:pt>
                <c:pt idx="1">
                  <c:v>515985.11210425</c:v>
                </c:pt>
                <c:pt idx="2">
                  <c:v>506336.59270237002</c:v>
                </c:pt>
                <c:pt idx="3">
                  <c:v>439845.78431040997</c:v>
                </c:pt>
                <c:pt idx="4" formatCode="0.00">
                  <c:v>537311.54373785993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E7AD-40EB-B5DE-7B3F1C1A9AD1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Социальная политика</c:v>
                </c:pt>
              </c:strCache>
            </c:strRef>
          </c:tx>
          <c:spPr>
            <a:ln w="28575" cap="rnd">
              <a:solidFill>
                <a:schemeClr val="accent4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50000"/>
                </a:schemeClr>
              </a:solidFill>
              <a:ln w="9525">
                <a:solidFill>
                  <a:schemeClr val="accent4">
                    <a:lumMod val="5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Лист1!$K$2:$K$6</c:f>
              <c:numCache>
                <c:formatCode>General</c:formatCode>
                <c:ptCount val="5"/>
                <c:pt idx="0">
                  <c:v>3452368.61998341</c:v>
                </c:pt>
                <c:pt idx="1">
                  <c:v>4265293.9923330499</c:v>
                </c:pt>
                <c:pt idx="2">
                  <c:v>4588481.8612759504</c:v>
                </c:pt>
                <c:pt idx="3">
                  <c:v>4991986.3076322097</c:v>
                </c:pt>
                <c:pt idx="4" formatCode="0.00">
                  <c:v>4581795.3733601104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E7AD-40EB-B5DE-7B3F1C1A9AD1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Лист1!$L$2:$L$6</c:f>
              <c:numCache>
                <c:formatCode>General</c:formatCode>
                <c:ptCount val="5"/>
                <c:pt idx="0">
                  <c:v>71163.752872800003</c:v>
                </c:pt>
                <c:pt idx="1">
                  <c:v>72960.587053899988</c:v>
                </c:pt>
                <c:pt idx="2">
                  <c:v>59552.315475290001</c:v>
                </c:pt>
                <c:pt idx="3">
                  <c:v>96141.523832600011</c:v>
                </c:pt>
                <c:pt idx="4" formatCode="0.00">
                  <c:v>64019.61174986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E7AD-40EB-B5DE-7B3F1C1A9AD1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Средства массовой информации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Лист1!$M$2:$M$6</c:f>
              <c:numCache>
                <c:formatCode>General</c:formatCode>
                <c:ptCount val="5"/>
                <c:pt idx="0">
                  <c:v>74832.052758470003</c:v>
                </c:pt>
                <c:pt idx="1">
                  <c:v>82110.38556657001</c:v>
                </c:pt>
                <c:pt idx="2">
                  <c:v>76607.613495450001</c:v>
                </c:pt>
                <c:pt idx="3">
                  <c:v>83210.585502250004</c:v>
                </c:pt>
                <c:pt idx="4" formatCode="0.00">
                  <c:v>88448.655245260001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E7AD-40EB-B5DE-7B3F1C1A9AD1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Обслуживание государственного и муниципального долга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Лист1!$N$2:$N$6</c:f>
              <c:numCache>
                <c:formatCode>General</c:formatCode>
                <c:ptCount val="5"/>
                <c:pt idx="0">
                  <c:v>415611.49612408003</c:v>
                </c:pt>
                <c:pt idx="1">
                  <c:v>518706.06679234002</c:v>
                </c:pt>
                <c:pt idx="2">
                  <c:v>621264.17486138002</c:v>
                </c:pt>
                <c:pt idx="3">
                  <c:v>709157.41427913005</c:v>
                </c:pt>
                <c:pt idx="4" formatCode="0.00">
                  <c:v>805974.63617443992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E7AD-40EB-B5DE-7B3F1C1A9AD1}"/>
            </c:ext>
          </c:extLst>
        </c:ser>
        <c:ser>
          <c:idx val="13"/>
          <c:order val="13"/>
          <c:tx>
            <c:strRef>
              <c:f>Лист1!$O$1</c:f>
              <c:strCache>
                <c:ptCount val="1"/>
                <c:pt idx="0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Лист1!$O$2:$O$6</c:f>
              <c:numCache>
                <c:formatCode>General</c:formatCode>
                <c:ptCount val="5"/>
                <c:pt idx="0">
                  <c:v>816089.90035196999</c:v>
                </c:pt>
                <c:pt idx="1">
                  <c:v>682033.12896085996</c:v>
                </c:pt>
                <c:pt idx="2">
                  <c:v>672037.94183274999</c:v>
                </c:pt>
                <c:pt idx="3">
                  <c:v>790691.96337849996</c:v>
                </c:pt>
                <c:pt idx="4" formatCode="0.00">
                  <c:v>1095421.3218145201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E7AD-40EB-B5DE-7B3F1C1A9A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3125136"/>
        <c:axId val="167205072"/>
      </c:lineChart>
      <c:catAx>
        <c:axId val="63312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205072"/>
        <c:crosses val="autoZero"/>
        <c:auto val="1"/>
        <c:lblAlgn val="ctr"/>
        <c:lblOffset val="100"/>
        <c:noMultiLvlLbl val="0"/>
      </c:catAx>
      <c:valAx>
        <c:axId val="167205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33125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6596318495077671"/>
          <c:y val="1.8356291782283617E-2"/>
          <c:w val="0.52239495883430642"/>
          <c:h val="0.943145643731055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Доля</a:t>
            </a:r>
            <a:r>
              <a:rPr lang="ru-RU" sz="900" baseline="0" dirty="0"/>
              <a:t> и</a:t>
            </a:r>
            <a:r>
              <a:rPr lang="ru-RU" sz="900" dirty="0"/>
              <a:t>сполнения государственных программ России</a:t>
            </a:r>
            <a:r>
              <a:rPr lang="ru-RU" sz="900" baseline="0" dirty="0"/>
              <a:t> в</a:t>
            </a:r>
            <a:r>
              <a:rPr lang="ru-RU" sz="900" dirty="0"/>
              <a:t> 2018г. к утвержденным значениям</a:t>
            </a:r>
            <a:r>
              <a:rPr lang="ru-RU" sz="900" baseline="0" dirty="0"/>
              <a:t>, %</a:t>
            </a:r>
            <a:endParaRPr lang="ru-RU" sz="9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8193448506736425"/>
          <c:y val="9.5369239259588429E-2"/>
          <c:w val="0.46406759074198983"/>
          <c:h val="0.8593858348526819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1460-4792-8335-364599084C9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ECC8-4C6F-96FC-2043E7FDC52E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460-4792-8335-364599084C9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CC8-4C6F-96FC-2043E7FDC52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1460-4792-8335-364599084C96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1460-4792-8335-364599084C96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1460-4792-8335-364599084C96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1460-4792-8335-364599084C96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1460-4792-8335-364599084C96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1460-4792-8335-364599084C96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1460-4792-8335-364599084C96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1460-4792-8335-364599084C96}"/>
              </c:ext>
            </c:extLst>
          </c:dPt>
          <c:dPt>
            <c:idx val="1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1460-4792-8335-364599084C96}"/>
              </c:ext>
            </c:extLst>
          </c:dPt>
          <c:dPt>
            <c:idx val="13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1460-4792-8335-364599084C96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1460-4792-8335-364599084C96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1460-4792-8335-364599084C96}"/>
              </c:ext>
            </c:extLst>
          </c:dPt>
          <c:dPt>
            <c:idx val="1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1460-4792-8335-364599084C96}"/>
              </c:ext>
            </c:extLst>
          </c:dPt>
          <c:dPt>
            <c:idx val="1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460-4792-8335-364599084C96}"/>
              </c:ext>
            </c:extLst>
          </c:dPt>
          <c:dPt>
            <c:idx val="1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ECC8-4C6F-96FC-2043E7FDC52E}"/>
              </c:ext>
            </c:extLst>
          </c:dPt>
          <c:dPt>
            <c:idx val="1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1460-4792-8335-364599084C96}"/>
              </c:ext>
            </c:extLst>
          </c:dPt>
          <c:dPt>
            <c:idx val="2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ECC8-4C6F-96FC-2043E7FDC52E}"/>
              </c:ext>
            </c:extLst>
          </c:dPt>
          <c:dPt>
            <c:idx val="2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ECC8-4C6F-96FC-2043E7FDC52E}"/>
              </c:ext>
            </c:extLst>
          </c:dPt>
          <c:dPt>
            <c:idx val="2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ECC8-4C6F-96FC-2043E7FDC52E}"/>
              </c:ext>
            </c:extLst>
          </c:dPt>
          <c:dPt>
            <c:idx val="2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ECC8-4C6F-96FC-2043E7FDC52E}"/>
              </c:ext>
            </c:extLst>
          </c:dPt>
          <c:dPt>
            <c:idx val="2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460-4792-8335-364599084C96}"/>
              </c:ext>
            </c:extLst>
          </c:dPt>
          <c:dPt>
            <c:idx val="2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ECC8-4C6F-96FC-2043E7FDC52E}"/>
              </c:ext>
            </c:extLst>
          </c:dPt>
          <c:dPt>
            <c:idx val="2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1460-4792-8335-364599084C96}"/>
              </c:ext>
            </c:extLst>
          </c:dPt>
          <c:dPt>
            <c:idx val="2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460-4792-8335-364599084C96}"/>
              </c:ext>
            </c:extLst>
          </c:dPt>
          <c:dPt>
            <c:idx val="2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ECC8-4C6F-96FC-2043E7FDC52E}"/>
              </c:ext>
            </c:extLst>
          </c:dPt>
          <c:dPt>
            <c:idx val="2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ECC8-4C6F-96FC-2043E7FDC52E}"/>
              </c:ext>
            </c:extLst>
          </c:dPt>
          <c:dPt>
            <c:idx val="3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460-4792-8335-364599084C96}"/>
              </c:ext>
            </c:extLst>
          </c:dPt>
          <c:dPt>
            <c:idx val="3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ECC8-4C6F-96FC-2043E7FDC52E}"/>
              </c:ext>
            </c:extLst>
          </c:dPt>
          <c:dPt>
            <c:idx val="3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CC8-4C6F-96FC-2043E7FDC52E}"/>
              </c:ext>
            </c:extLst>
          </c:dPt>
          <c:dPt>
            <c:idx val="3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ECC8-4C6F-96FC-2043E7FDC52E}"/>
              </c:ext>
            </c:extLst>
          </c:dPt>
          <c:dPt>
            <c:idx val="34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ECC8-4C6F-96FC-2043E7FDC52E}"/>
              </c:ext>
            </c:extLst>
          </c:dPt>
          <c:dPt>
            <c:idx val="35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CC8-4C6F-96FC-2043E7FDC52E}"/>
              </c:ext>
            </c:extLst>
          </c:dPt>
          <c:dPt>
            <c:idx val="36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CC8-4C6F-96FC-2043E7FDC52E}"/>
              </c:ext>
            </c:extLst>
          </c:dPt>
          <c:dPt>
            <c:idx val="37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CC8-4C6F-96FC-2043E7FDC52E}"/>
              </c:ext>
            </c:extLst>
          </c:dPt>
          <c:dPt>
            <c:idx val="38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CC8-4C6F-96FC-2043E7FDC52E}"/>
              </c:ext>
            </c:extLst>
          </c:dPt>
          <c:dPt>
            <c:idx val="39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CC8-4C6F-96FC-2043E7FDC52E}"/>
              </c:ext>
            </c:extLst>
          </c:dPt>
          <c:dPt>
            <c:idx val="40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C8-4C6F-96FC-2043E7FDC5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Лист1!$A$2:$A$42</c:f>
              <c:strCache>
                <c:ptCount val="41"/>
                <c:pt idx="0">
                  <c:v>ГП  "Развитие фармацевтической и медицинской промышленности" на 2013 - 2020 годы</c:v>
                </c:pt>
                <c:pt idx="1">
                  <c:v>ГП  "Космическая деятельность России на 2013 - 2020 годы"</c:v>
                </c:pt>
                <c:pt idx="2">
                  <c:v>ГП  "Реализация государственной национальной политики"</c:v>
                </c:pt>
                <c:pt idx="3">
                  <c:v>ГП  "Развитие культуры и туризма" на 2013 - 2020 годы</c:v>
                </c:pt>
                <c:pt idx="4">
                  <c:v>ГП  "Развитие физической культуры и спорта"</c:v>
                </c:pt>
                <c:pt idx="5">
                  <c:v>ГП  "Управление федеральным имуществом"</c:v>
                </c:pt>
                <c:pt idx="6">
                  <c:v>ГП  "Воспроизводство и использование природных ресурсов"</c:v>
                </c:pt>
                <c:pt idx="7">
                  <c:v>ГП  "Внешнеполитическая деятельность"</c:v>
                </c:pt>
                <c:pt idx="8">
                  <c:v>ГП  "Социально-экономическое развитие Республики Крым и г. Севастополя на период до 2020 года"</c:v>
                </c:pt>
                <c:pt idx="9">
                  <c:v>ГП  "Управление государственными финансами и регулирование финансовых рынков"</c:v>
                </c:pt>
                <c:pt idx="10">
                  <c:v>ГП  "Обеспечение доступным и комфортным жильем и коммунальными услугами граждан "</c:v>
                </c:pt>
                <c:pt idx="11">
                  <c:v>ГП  "Развитие внешнеэкономической деятельности"</c:v>
                </c:pt>
                <c:pt idx="12">
                  <c:v>ГП  "Экономическое развитие и инновационная экономика"</c:v>
                </c:pt>
                <c:pt idx="13">
                  <c:v>ГП  "Развитие авиационной промышленности на 2013 - 2025 годы"</c:v>
                </c:pt>
                <c:pt idx="14">
                  <c:v>ГП  "Развитие транспортной системы"</c:v>
                </c:pt>
                <c:pt idx="15">
                  <c:v>ГП  "Развитие промышленности и повышение ее конкурентоспособности"</c:v>
                </c:pt>
                <c:pt idx="16">
                  <c:v>ГП  "Развитие судостроения и техники для освоения шельфовых месторождений на 2013 - 2030 годы"</c:v>
                </c:pt>
                <c:pt idx="17">
                  <c:v>ГП  "Развитие оборонно-промышленного комплекса"</c:v>
                </c:pt>
                <c:pt idx="18">
                  <c:v>ГП  "Развитие науки и технологий" на 2013 - 2020 годы</c:v>
                </c:pt>
                <c:pt idx="19">
                  <c:v>ГП  "Развитие рыбохозяйственного комплекса"</c:v>
                </c:pt>
                <c:pt idx="20">
                  <c:v>ГП  "Развитие здравоохранения"</c:v>
                </c:pt>
                <c:pt idx="21">
                  <c:v>ГП  "Защита населения и территорий от чрезвычайных ситуаций. обеспечение пожарной безопасности и безопасности людей на водных объектах"</c:v>
                </c:pt>
                <c:pt idx="22">
                  <c:v>ГП  "Развитие образования" на 2013 - 2020 годы</c:v>
                </c:pt>
                <c:pt idx="23">
                  <c:v>ГП  "Социально-экономическое развитие Калининградской области до 2020 года"</c:v>
                </c:pt>
                <c:pt idx="24">
                  <c:v>ГП  "Энергоэффективность и развитие энергетики"</c:v>
                </c:pt>
                <c:pt idx="25">
                  <c:v>ГП  "Охрана окружающей среды" на 2012 - 2020 годы</c:v>
                </c:pt>
                <c:pt idx="26">
                  <c:v>ГП  "Развитие электронной и радиоэлектронной промышленности на 2013 - 2025 годы"</c:v>
                </c:pt>
                <c:pt idx="27">
                  <c:v>ГП  "Развитие Северо-Кавказского федерального округа" на период до 2025 года</c:v>
                </c:pt>
                <c:pt idx="28">
                  <c:v>ГП развития сельского хозяйства и регулирования рынков сельскохозяйственной продукции. сырья и продовольствия на 2013 - 2020 годы</c:v>
                </c:pt>
                <c:pt idx="29">
                  <c:v>ГП  "Содействие занятости населения"</c:v>
                </c:pt>
                <c:pt idx="30">
                  <c:v>ГП  "Обеспечение государственной безопасности"</c:v>
                </c:pt>
                <c:pt idx="31">
                  <c:v>ГП  "Развитие атомного энергопромышленного комплекса"</c:v>
                </c:pt>
                <c:pt idx="32">
                  <c:v>ГП  "Информационное общество (2011 - 2020 годы)"</c:v>
                </c:pt>
                <c:pt idx="33">
                  <c:v>ГП  "Социально-экономическое развитие Дальнего Востока и Байкальского региона"</c:v>
                </c:pt>
                <c:pt idx="34">
                  <c:v>ГП  "Социальная поддержка граждан"</c:v>
                </c:pt>
                <c:pt idx="35">
                  <c:v>ГП  "Развитие лесного хозяйства" на 2013 - 2020 годы</c:v>
                </c:pt>
                <c:pt idx="36">
                  <c:v>ГП  "Обеспечение общественного порядка и противодействие преступности"</c:v>
                </c:pt>
                <c:pt idx="37">
                  <c:v>ГП  "Доступная среда" на 2011 - 2020 годы</c:v>
                </c:pt>
                <c:pt idx="38">
                  <c:v>ГП  "Развитие федеративных отношений и создание условий для эффективного и ответственного управления региональными и муниципальными финансами"</c:v>
                </c:pt>
                <c:pt idx="39">
                  <c:v>Развитие пенсионной системы</c:v>
                </c:pt>
                <c:pt idx="40">
                  <c:v>ГП  "Юстиция"</c:v>
                </c:pt>
              </c:strCache>
            </c:strRef>
          </c:cat>
          <c:val>
            <c:numRef>
              <c:f>Лист1!$B$2:$B$42</c:f>
              <c:numCache>
                <c:formatCode>General</c:formatCode>
                <c:ptCount val="41"/>
                <c:pt idx="0">
                  <c:v>62.91</c:v>
                </c:pt>
                <c:pt idx="1">
                  <c:v>74.45</c:v>
                </c:pt>
                <c:pt idx="2">
                  <c:v>75.66</c:v>
                </c:pt>
                <c:pt idx="3">
                  <c:v>83.11</c:v>
                </c:pt>
                <c:pt idx="4">
                  <c:v>86.28</c:v>
                </c:pt>
                <c:pt idx="5">
                  <c:v>87.69</c:v>
                </c:pt>
                <c:pt idx="6">
                  <c:v>88.47</c:v>
                </c:pt>
                <c:pt idx="7">
                  <c:v>88.49</c:v>
                </c:pt>
                <c:pt idx="8">
                  <c:v>89.45</c:v>
                </c:pt>
                <c:pt idx="9">
                  <c:v>90</c:v>
                </c:pt>
                <c:pt idx="10">
                  <c:v>92.31</c:v>
                </c:pt>
                <c:pt idx="11">
                  <c:v>92.89</c:v>
                </c:pt>
                <c:pt idx="12">
                  <c:v>93.02</c:v>
                </c:pt>
                <c:pt idx="13">
                  <c:v>93.32</c:v>
                </c:pt>
                <c:pt idx="14">
                  <c:v>94.29</c:v>
                </c:pt>
                <c:pt idx="15">
                  <c:v>94.91</c:v>
                </c:pt>
                <c:pt idx="16">
                  <c:v>94.91</c:v>
                </c:pt>
                <c:pt idx="17">
                  <c:v>95.21</c:v>
                </c:pt>
                <c:pt idx="18">
                  <c:v>95.76</c:v>
                </c:pt>
                <c:pt idx="19">
                  <c:v>96.34</c:v>
                </c:pt>
                <c:pt idx="20">
                  <c:v>96.7</c:v>
                </c:pt>
                <c:pt idx="21">
                  <c:v>96.94</c:v>
                </c:pt>
                <c:pt idx="22">
                  <c:v>97.32</c:v>
                </c:pt>
                <c:pt idx="23">
                  <c:v>97.48</c:v>
                </c:pt>
                <c:pt idx="24">
                  <c:v>97.65</c:v>
                </c:pt>
                <c:pt idx="25">
                  <c:v>97.76</c:v>
                </c:pt>
                <c:pt idx="26">
                  <c:v>97.97</c:v>
                </c:pt>
                <c:pt idx="27">
                  <c:v>98.13</c:v>
                </c:pt>
                <c:pt idx="28">
                  <c:v>98.18</c:v>
                </c:pt>
                <c:pt idx="29">
                  <c:v>98.47</c:v>
                </c:pt>
                <c:pt idx="30">
                  <c:v>98.64</c:v>
                </c:pt>
                <c:pt idx="31">
                  <c:v>98.72</c:v>
                </c:pt>
                <c:pt idx="32">
                  <c:v>98.91</c:v>
                </c:pt>
                <c:pt idx="33">
                  <c:v>98.95</c:v>
                </c:pt>
                <c:pt idx="34">
                  <c:v>99.02</c:v>
                </c:pt>
                <c:pt idx="35">
                  <c:v>99.2</c:v>
                </c:pt>
                <c:pt idx="36">
                  <c:v>99.22</c:v>
                </c:pt>
                <c:pt idx="37">
                  <c:v>99.39</c:v>
                </c:pt>
                <c:pt idx="38">
                  <c:v>99.94</c:v>
                </c:pt>
                <c:pt idx="39">
                  <c:v>99.98</c:v>
                </c:pt>
                <c:pt idx="40">
                  <c:v>108.97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C8-4C6F-96FC-2043E7FDC5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74415584"/>
        <c:axId val="108214560"/>
      </c:barChart>
      <c:catAx>
        <c:axId val="174415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214560"/>
        <c:crosses val="autoZero"/>
        <c:auto val="1"/>
        <c:lblAlgn val="ctr"/>
        <c:lblOffset val="100"/>
        <c:noMultiLvlLbl val="0"/>
      </c:catAx>
      <c:valAx>
        <c:axId val="108214560"/>
        <c:scaling>
          <c:orientation val="minMax"/>
          <c:max val="11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441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10 крупнейших ГРБС по результатам кассового исполнения в 2018 г., млн</a:t>
            </a:r>
            <a:r>
              <a:rPr lang="ru-RU" sz="900" baseline="0" dirty="0"/>
              <a:t> руб.</a:t>
            </a:r>
            <a:endParaRPr lang="ru-RU" sz="9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4670269300933023"/>
          <c:y val="0.28824962781782748"/>
          <c:w val="0.80255039744049905"/>
          <c:h val="0.4815272239466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6043809.8499999996</c:v>
                </c:pt>
                <c:pt idx="1">
                  <c:v>1676967.37</c:v>
                </c:pt>
                <c:pt idx="2">
                  <c:v>949383.83</c:v>
                </c:pt>
                <c:pt idx="3">
                  <c:v>919421.37</c:v>
                </c:pt>
                <c:pt idx="4">
                  <c:v>511375.35</c:v>
                </c:pt>
                <c:pt idx="5" formatCode="#,##0.00">
                  <c:v>402139.51</c:v>
                </c:pt>
                <c:pt idx="6" formatCode="#,##0.00">
                  <c:v>364219.04</c:v>
                </c:pt>
                <c:pt idx="7" formatCode="#,##0.00">
                  <c:v>327514.3</c:v>
                </c:pt>
                <c:pt idx="8" formatCode="#,##0.00">
                  <c:v>270471.18</c:v>
                </c:pt>
                <c:pt idx="9" formatCode="#,##0.00">
                  <c:v>268905.46999999997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C1-409B-A3D5-4905061DDD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5C1-409B-A3D5-4905061DDDF0}"/>
              </c:ext>
            </c:extLst>
          </c:dPt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5737039.1900000004</c:v>
                </c:pt>
                <c:pt idx="1">
                  <c:v>1707950.72</c:v>
                </c:pt>
                <c:pt idx="2">
                  <c:v>961681.67</c:v>
                </c:pt>
                <c:pt idx="3">
                  <c:v>924469.99</c:v>
                </c:pt>
                <c:pt idx="4">
                  <c:v>641779.73</c:v>
                </c:pt>
                <c:pt idx="5" formatCode="#,##0.00">
                  <c:v>419555.54</c:v>
                </c:pt>
                <c:pt idx="6" formatCode="#,##0.00">
                  <c:v>375192.78</c:v>
                </c:pt>
                <c:pt idx="7" formatCode="#,##0.00">
                  <c:v>364656.93</c:v>
                </c:pt>
                <c:pt idx="8" formatCode="#,##0.00">
                  <c:v>332415.96000000002</c:v>
                </c:pt>
                <c:pt idx="9" formatCode="#,##0.00">
                  <c:v>286990.82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5C1-409B-A3D5-4905061DDD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2"/>
        <c:axId val="661916512"/>
        <c:axId val="176181056"/>
      </c:barChart>
      <c:catAx>
        <c:axId val="661916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6181056"/>
        <c:crosses val="autoZero"/>
        <c:auto val="1"/>
        <c:lblAlgn val="ctr"/>
        <c:lblOffset val="100"/>
        <c:noMultiLvlLbl val="0"/>
      </c:catAx>
      <c:valAx>
        <c:axId val="176181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1916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Расходы федерального бюджета – всего, млн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  <a:effectLst/>
          </c:spPr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13960133.32</c:v>
                </c:pt>
                <c:pt idx="1">
                  <c:v>15417298.310000001</c:v>
                </c:pt>
                <c:pt idx="2">
                  <c:v>16402972.689999999</c:v>
                </c:pt>
                <c:pt idx="3">
                  <c:v>16728363.800000001</c:v>
                </c:pt>
                <c:pt idx="4">
                  <c:v>16808848.190000001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D2-40E5-84A1-BCA9D6ACAE4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Фактическое 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solidFill>
                <a:srgbClr val="FFB826"/>
              </a:solidFill>
            </a:ln>
            <a:effectLst/>
          </c:spPr>
          <c:invertIfNegative val="0"/>
          <c:dPt>
            <c:idx val="4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A822-415E-8524-A11744660BD8}"/>
              </c:ext>
            </c:extLst>
          </c:dPt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#,##0.00</c:formatCode>
                <c:ptCount val="5"/>
                <c:pt idx="0">
                  <c:v>14831575.91</c:v>
                </c:pt>
                <c:pt idx="1">
                  <c:v>15620252.57</c:v>
                </c:pt>
                <c:pt idx="2">
                  <c:v>16416446.84</c:v>
                </c:pt>
                <c:pt idx="3">
                  <c:v>16420303.08</c:v>
                </c:pt>
                <c:pt idx="4">
                  <c:v>16713002.710000001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D2-40E5-84A1-BCA9D6ACAE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9977232"/>
        <c:axId val="557985952"/>
      </c:barChart>
      <c:catAx>
        <c:axId val="169977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57985952"/>
        <c:crosses val="autoZero"/>
        <c:auto val="1"/>
        <c:lblAlgn val="ctr"/>
        <c:lblOffset val="100"/>
        <c:noMultiLvlLbl val="0"/>
      </c:catAx>
      <c:valAx>
        <c:axId val="5579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997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Исполнение федерального закона о федеральном бюджете,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28000">
                  <a:srgbClr val="FFB826">
                    <a:alpha val="82000"/>
                  </a:srgb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5400000" scaled="1"/>
            </a:gradFill>
            <a:ln>
              <a:noFill/>
            </a:ln>
            <a:effectLst/>
          </c:spP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0.00</c:formatCode>
                <c:ptCount val="5"/>
                <c:pt idx="0">
                  <c:v>106.24236581431157</c:v>
                </c:pt>
                <c:pt idx="1">
                  <c:v>101.31640612978447</c:v>
                </c:pt>
                <c:pt idx="2">
                  <c:v>100.08214456156605</c:v>
                </c:pt>
                <c:pt idx="3">
                  <c:v>98.15845277109527</c:v>
                </c:pt>
                <c:pt idx="4">
                  <c:v>99.429791506731419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52-499D-873D-8E0FBAD28A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958432"/>
        <c:axId val="274746896"/>
      </c:areaChart>
      <c:catAx>
        <c:axId val="275958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4746896"/>
        <c:crosses val="autoZero"/>
        <c:auto val="1"/>
        <c:lblAlgn val="ctr"/>
        <c:lblOffset val="100"/>
        <c:noMultiLvlLbl val="0"/>
      </c:catAx>
      <c:valAx>
        <c:axId val="274746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5958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53425243340851"/>
          <c:y val="4.9569061222107608E-2"/>
          <c:w val="0.29905838391377609"/>
          <c:h val="0.8347898848334671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Общегосударственные вопросы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accent2">
                    <a:lumMod val="60000"/>
                    <a:lumOff val="4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935738.30532092007</c:v>
                </c:pt>
                <c:pt idx="1">
                  <c:v>1117634.9556760702</c:v>
                </c:pt>
                <c:pt idx="2">
                  <c:v>1095588.4185715499</c:v>
                </c:pt>
                <c:pt idx="3">
                  <c:v>1162427.1509866798</c:v>
                </c:pt>
                <c:pt idx="4" formatCode="0.00">
                  <c:v>1257118.68398662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7AD-40EB-B5DE-7B3F1C1A9AD1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Национальная оборона</c:v>
                </c:pt>
              </c:strCache>
            </c:strRef>
          </c:tx>
          <c:spPr>
            <a:ln w="28575" cap="rnd">
              <a:solidFill>
                <a:schemeClr val="accent4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75000"/>
                </a:schemeClr>
              </a:solidFill>
              <a:ln w="9525">
                <a:solidFill>
                  <a:schemeClr val="accent4">
                    <a:lumMod val="7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2479074.0217050603</c:v>
                </c:pt>
                <c:pt idx="1">
                  <c:v>3181366.5400929702</c:v>
                </c:pt>
                <c:pt idx="2">
                  <c:v>3775347.80535135</c:v>
                </c:pt>
                <c:pt idx="3">
                  <c:v>2852274.9483026899</c:v>
                </c:pt>
                <c:pt idx="4" formatCode="0.00">
                  <c:v>2827008.3710848903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7AD-40EB-B5DE-7B3F1C1A9AD1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Национальная безопасность и правоохранительная деятельность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6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2086173.4650872999</c:v>
                </c:pt>
                <c:pt idx="1">
                  <c:v>1965617.8891614499</c:v>
                </c:pt>
                <c:pt idx="2">
                  <c:v>1898662.8108694199</c:v>
                </c:pt>
                <c:pt idx="3">
                  <c:v>1918018.84398248</c:v>
                </c:pt>
                <c:pt idx="4" formatCode="0.00">
                  <c:v>1971582.48251358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7AD-40EB-B5DE-7B3F1C1A9AD1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Национальная экономика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rgbClr val="FFC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3062912.9887787001</c:v>
                </c:pt>
                <c:pt idx="1">
                  <c:v>2324243.8740990898</c:v>
                </c:pt>
                <c:pt idx="2">
                  <c:v>2302094.79942192</c:v>
                </c:pt>
                <c:pt idx="3">
                  <c:v>2460059.82795216</c:v>
                </c:pt>
                <c:pt idx="4" formatCode="0.00">
                  <c:v>2402087.9593647001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7AD-40EB-B5DE-7B3F1C1A9AD1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Жилищно-коммунальное хозяйство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119609.13882531</c:v>
                </c:pt>
                <c:pt idx="1">
                  <c:v>144119.80297642</c:v>
                </c:pt>
                <c:pt idx="2">
                  <c:v>72237.206021780003</c:v>
                </c:pt>
                <c:pt idx="3">
                  <c:v>119480.21323382</c:v>
                </c:pt>
                <c:pt idx="4" formatCode="0.00">
                  <c:v>148786.27739614999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E7AD-40EB-B5DE-7B3F1C1A9AD1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Охрана окружающей среды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Лист1!$G$2:$G$6</c:f>
              <c:numCache>
                <c:formatCode>General</c:formatCode>
                <c:ptCount val="5"/>
                <c:pt idx="0">
                  <c:v>46366.34267174</c:v>
                </c:pt>
                <c:pt idx="1">
                  <c:v>49659.366698599995</c:v>
                </c:pt>
                <c:pt idx="2">
                  <c:v>63083.959386069997</c:v>
                </c:pt>
                <c:pt idx="3">
                  <c:v>92358.204516960002</c:v>
                </c:pt>
                <c:pt idx="4" formatCode="0.00">
                  <c:v>115978.24460708999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E7AD-40EB-B5DE-7B3F1C1A9AD1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ln w="28575" cap="rnd">
              <a:solidFill>
                <a:srgbClr val="FF4A5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4A5B"/>
              </a:solidFill>
              <a:ln w="9525">
                <a:solidFill>
                  <a:srgbClr val="FF4A5B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Лист1!$H$2:$H$6</c:f>
              <c:numCache>
                <c:formatCode>General</c:formatCode>
                <c:ptCount val="5"/>
                <c:pt idx="0">
                  <c:v>638268.71311052004</c:v>
                </c:pt>
                <c:pt idx="1">
                  <c:v>610596.50535543996</c:v>
                </c:pt>
                <c:pt idx="2">
                  <c:v>597824.18452189001</c:v>
                </c:pt>
                <c:pt idx="3">
                  <c:v>614960.20042163006</c:v>
                </c:pt>
                <c:pt idx="4" formatCode="0.00">
                  <c:v>722619.28229113005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E7AD-40EB-B5DE-7B3F1C1A9AD1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Культура, кинематография</c:v>
                </c:pt>
              </c:strCache>
            </c:strRef>
          </c:tx>
          <c:spPr>
            <a:ln w="28575" cap="rnd">
              <a:solidFill>
                <a:srgbClr val="99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90000"/>
              </a:solidFill>
              <a:ln w="9525">
                <a:solidFill>
                  <a:srgbClr val="99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Лист1!$I$2:$I$6</c:f>
              <c:numCache>
                <c:formatCode>General</c:formatCode>
                <c:ptCount val="5"/>
                <c:pt idx="0">
                  <c:v>97831.684681520012</c:v>
                </c:pt>
                <c:pt idx="1">
                  <c:v>89924.363002390004</c:v>
                </c:pt>
                <c:pt idx="2">
                  <c:v>87327.155396479997</c:v>
                </c:pt>
                <c:pt idx="3">
                  <c:v>89690.114408660011</c:v>
                </c:pt>
                <c:pt idx="4" formatCode="0.00">
                  <c:v>94850.267073369992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E7AD-40EB-B5DE-7B3F1C1A9AD1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Здравоохранение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Лист1!$J$2:$J$6</c:f>
              <c:numCache>
                <c:formatCode>General</c:formatCode>
                <c:ptCount val="5"/>
                <c:pt idx="0">
                  <c:v>535535.42869166995</c:v>
                </c:pt>
                <c:pt idx="1">
                  <c:v>515985.11210425</c:v>
                </c:pt>
                <c:pt idx="2">
                  <c:v>506336.59270237002</c:v>
                </c:pt>
                <c:pt idx="3">
                  <c:v>439845.78431040997</c:v>
                </c:pt>
                <c:pt idx="4" formatCode="0.00">
                  <c:v>537311.54373785993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E7AD-40EB-B5DE-7B3F1C1A9AD1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Социальная политика</c:v>
                </c:pt>
              </c:strCache>
            </c:strRef>
          </c:tx>
          <c:spPr>
            <a:ln w="28575" cap="rnd">
              <a:solidFill>
                <a:schemeClr val="accent4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50000"/>
                </a:schemeClr>
              </a:solidFill>
              <a:ln w="9525">
                <a:solidFill>
                  <a:schemeClr val="accent4">
                    <a:lumMod val="5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Лист1!$K$2:$K$6</c:f>
              <c:numCache>
                <c:formatCode>General</c:formatCode>
                <c:ptCount val="5"/>
                <c:pt idx="0">
                  <c:v>3452368.61998341</c:v>
                </c:pt>
                <c:pt idx="1">
                  <c:v>4265293.9923330499</c:v>
                </c:pt>
                <c:pt idx="2">
                  <c:v>4588481.8612759504</c:v>
                </c:pt>
                <c:pt idx="3">
                  <c:v>4991986.3076322097</c:v>
                </c:pt>
                <c:pt idx="4" formatCode="0.00">
                  <c:v>4581795.3733601104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E7AD-40EB-B5DE-7B3F1C1A9AD1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Лист1!$L$2:$L$6</c:f>
              <c:numCache>
                <c:formatCode>General</c:formatCode>
                <c:ptCount val="5"/>
                <c:pt idx="0">
                  <c:v>71163.752872800003</c:v>
                </c:pt>
                <c:pt idx="1">
                  <c:v>72960.587053899988</c:v>
                </c:pt>
                <c:pt idx="2">
                  <c:v>59552.315475290001</c:v>
                </c:pt>
                <c:pt idx="3">
                  <c:v>96141.523832600011</c:v>
                </c:pt>
                <c:pt idx="4" formatCode="0.00">
                  <c:v>64019.61174986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E7AD-40EB-B5DE-7B3F1C1A9AD1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Средства массовой информации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Лист1!$M$2:$M$6</c:f>
              <c:numCache>
                <c:formatCode>General</c:formatCode>
                <c:ptCount val="5"/>
                <c:pt idx="0">
                  <c:v>74832.052758470003</c:v>
                </c:pt>
                <c:pt idx="1">
                  <c:v>82110.38556657001</c:v>
                </c:pt>
                <c:pt idx="2">
                  <c:v>76607.613495450001</c:v>
                </c:pt>
                <c:pt idx="3">
                  <c:v>83210.585502250004</c:v>
                </c:pt>
                <c:pt idx="4" formatCode="0.00">
                  <c:v>88448.655245260001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E7AD-40EB-B5DE-7B3F1C1A9AD1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Обслуживание государственного и муниципального долга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Лист1!$N$2:$N$6</c:f>
              <c:numCache>
                <c:formatCode>General</c:formatCode>
                <c:ptCount val="5"/>
                <c:pt idx="0">
                  <c:v>415611.49612408003</c:v>
                </c:pt>
                <c:pt idx="1">
                  <c:v>518706.06679234002</c:v>
                </c:pt>
                <c:pt idx="2">
                  <c:v>621264.17486138002</c:v>
                </c:pt>
                <c:pt idx="3">
                  <c:v>709157.41427913005</c:v>
                </c:pt>
                <c:pt idx="4" formatCode="0.00">
                  <c:v>805974.63617443992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E7AD-40EB-B5DE-7B3F1C1A9AD1}"/>
            </c:ext>
          </c:extLst>
        </c:ser>
        <c:ser>
          <c:idx val="13"/>
          <c:order val="13"/>
          <c:tx>
            <c:strRef>
              <c:f>Лист1!$O$1</c:f>
              <c:strCache>
                <c:ptCount val="1"/>
                <c:pt idx="0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Лист1!$O$2:$O$6</c:f>
              <c:numCache>
                <c:formatCode>General</c:formatCode>
                <c:ptCount val="5"/>
                <c:pt idx="0">
                  <c:v>816089.90035196999</c:v>
                </c:pt>
                <c:pt idx="1">
                  <c:v>682033.12896085996</c:v>
                </c:pt>
                <c:pt idx="2">
                  <c:v>672037.94183274999</c:v>
                </c:pt>
                <c:pt idx="3">
                  <c:v>790691.96337849996</c:v>
                </c:pt>
                <c:pt idx="4" formatCode="0.00">
                  <c:v>1095421.3218145201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E7AD-40EB-B5DE-7B3F1C1A9A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3125136"/>
        <c:axId val="167205072"/>
      </c:lineChart>
      <c:catAx>
        <c:axId val="63312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205072"/>
        <c:crosses val="autoZero"/>
        <c:auto val="1"/>
        <c:lblAlgn val="ctr"/>
        <c:lblOffset val="100"/>
        <c:noMultiLvlLbl val="0"/>
      </c:catAx>
      <c:valAx>
        <c:axId val="167205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33125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6596318495077671"/>
          <c:y val="1.8356291782283617E-2"/>
          <c:w val="0.52239495883430642"/>
          <c:h val="0.943145643731055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Доля</a:t>
            </a:r>
            <a:r>
              <a:rPr lang="ru-RU" sz="900" baseline="0" dirty="0"/>
              <a:t> и</a:t>
            </a:r>
            <a:r>
              <a:rPr lang="ru-RU" sz="900" dirty="0"/>
              <a:t>сполнения государственных программ России</a:t>
            </a:r>
            <a:r>
              <a:rPr lang="ru-RU" sz="900" baseline="0" dirty="0"/>
              <a:t> в</a:t>
            </a:r>
            <a:r>
              <a:rPr lang="ru-RU" sz="900" dirty="0"/>
              <a:t> 2018г. к утвержденным значениям</a:t>
            </a:r>
            <a:r>
              <a:rPr lang="ru-RU" sz="900" baseline="0" dirty="0"/>
              <a:t>, %</a:t>
            </a:r>
            <a:endParaRPr lang="ru-RU" sz="9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8193448506736425"/>
          <c:y val="9.5369239259588429E-2"/>
          <c:w val="0.46406759074198983"/>
          <c:h val="0.8593858348526819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1460-4792-8335-364599084C9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ECC8-4C6F-96FC-2043E7FDC52E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1460-4792-8335-364599084C9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CC8-4C6F-96FC-2043E7FDC52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1460-4792-8335-364599084C96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1460-4792-8335-364599084C96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1460-4792-8335-364599084C96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1460-4792-8335-364599084C96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1460-4792-8335-364599084C96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1460-4792-8335-364599084C96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1460-4792-8335-364599084C96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1460-4792-8335-364599084C96}"/>
              </c:ext>
            </c:extLst>
          </c:dPt>
          <c:dPt>
            <c:idx val="1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1460-4792-8335-364599084C96}"/>
              </c:ext>
            </c:extLst>
          </c:dPt>
          <c:dPt>
            <c:idx val="13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1460-4792-8335-364599084C96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1460-4792-8335-364599084C96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1460-4792-8335-364599084C96}"/>
              </c:ext>
            </c:extLst>
          </c:dPt>
          <c:dPt>
            <c:idx val="1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1460-4792-8335-364599084C96}"/>
              </c:ext>
            </c:extLst>
          </c:dPt>
          <c:dPt>
            <c:idx val="1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460-4792-8335-364599084C96}"/>
              </c:ext>
            </c:extLst>
          </c:dPt>
          <c:dPt>
            <c:idx val="1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ECC8-4C6F-96FC-2043E7FDC52E}"/>
              </c:ext>
            </c:extLst>
          </c:dPt>
          <c:dPt>
            <c:idx val="1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1460-4792-8335-364599084C96}"/>
              </c:ext>
            </c:extLst>
          </c:dPt>
          <c:dPt>
            <c:idx val="2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ECC8-4C6F-96FC-2043E7FDC52E}"/>
              </c:ext>
            </c:extLst>
          </c:dPt>
          <c:dPt>
            <c:idx val="2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ECC8-4C6F-96FC-2043E7FDC52E}"/>
              </c:ext>
            </c:extLst>
          </c:dPt>
          <c:dPt>
            <c:idx val="2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ECC8-4C6F-96FC-2043E7FDC52E}"/>
              </c:ext>
            </c:extLst>
          </c:dPt>
          <c:dPt>
            <c:idx val="2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ECC8-4C6F-96FC-2043E7FDC52E}"/>
              </c:ext>
            </c:extLst>
          </c:dPt>
          <c:dPt>
            <c:idx val="2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460-4792-8335-364599084C96}"/>
              </c:ext>
            </c:extLst>
          </c:dPt>
          <c:dPt>
            <c:idx val="2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ECC8-4C6F-96FC-2043E7FDC52E}"/>
              </c:ext>
            </c:extLst>
          </c:dPt>
          <c:dPt>
            <c:idx val="2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1460-4792-8335-364599084C96}"/>
              </c:ext>
            </c:extLst>
          </c:dPt>
          <c:dPt>
            <c:idx val="2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460-4792-8335-364599084C96}"/>
              </c:ext>
            </c:extLst>
          </c:dPt>
          <c:dPt>
            <c:idx val="2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ECC8-4C6F-96FC-2043E7FDC52E}"/>
              </c:ext>
            </c:extLst>
          </c:dPt>
          <c:dPt>
            <c:idx val="2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ECC8-4C6F-96FC-2043E7FDC52E}"/>
              </c:ext>
            </c:extLst>
          </c:dPt>
          <c:dPt>
            <c:idx val="3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460-4792-8335-364599084C96}"/>
              </c:ext>
            </c:extLst>
          </c:dPt>
          <c:dPt>
            <c:idx val="3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ECC8-4C6F-96FC-2043E7FDC52E}"/>
              </c:ext>
            </c:extLst>
          </c:dPt>
          <c:dPt>
            <c:idx val="3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CC8-4C6F-96FC-2043E7FDC52E}"/>
              </c:ext>
            </c:extLst>
          </c:dPt>
          <c:dPt>
            <c:idx val="3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ECC8-4C6F-96FC-2043E7FDC52E}"/>
              </c:ext>
            </c:extLst>
          </c:dPt>
          <c:dPt>
            <c:idx val="34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ECC8-4C6F-96FC-2043E7FDC52E}"/>
              </c:ext>
            </c:extLst>
          </c:dPt>
          <c:dPt>
            <c:idx val="35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CC8-4C6F-96FC-2043E7FDC52E}"/>
              </c:ext>
            </c:extLst>
          </c:dPt>
          <c:dPt>
            <c:idx val="36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CC8-4C6F-96FC-2043E7FDC52E}"/>
              </c:ext>
            </c:extLst>
          </c:dPt>
          <c:dPt>
            <c:idx val="37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CC8-4C6F-96FC-2043E7FDC52E}"/>
              </c:ext>
            </c:extLst>
          </c:dPt>
          <c:dPt>
            <c:idx val="38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CC8-4C6F-96FC-2043E7FDC52E}"/>
              </c:ext>
            </c:extLst>
          </c:dPt>
          <c:dPt>
            <c:idx val="39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CC8-4C6F-96FC-2043E7FDC52E}"/>
              </c:ext>
            </c:extLst>
          </c:dPt>
          <c:dPt>
            <c:idx val="40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C8-4C6F-96FC-2043E7FDC5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Лист1!$A$2:$A$42</c:f>
              <c:strCache>
                <c:ptCount val="41"/>
                <c:pt idx="0">
                  <c:v>ГП  "Развитие фармацевтической и медицинской промышленности" на 2013 - 2020 годы</c:v>
                </c:pt>
                <c:pt idx="1">
                  <c:v>ГП  "Космическая деятельность России на 2013 - 2020 годы"</c:v>
                </c:pt>
                <c:pt idx="2">
                  <c:v>ГП  "Реализация государственной национальной политики"</c:v>
                </c:pt>
                <c:pt idx="3">
                  <c:v>ГП  "Развитие культуры и туризма" на 2013 - 2020 годы</c:v>
                </c:pt>
                <c:pt idx="4">
                  <c:v>ГП  "Развитие физической культуры и спорта"</c:v>
                </c:pt>
                <c:pt idx="5">
                  <c:v>ГП  "Управление федеральным имуществом"</c:v>
                </c:pt>
                <c:pt idx="6">
                  <c:v>ГП  "Воспроизводство и использование природных ресурсов"</c:v>
                </c:pt>
                <c:pt idx="7">
                  <c:v>ГП  "Внешнеполитическая деятельность"</c:v>
                </c:pt>
                <c:pt idx="8">
                  <c:v>ГП  "Социально-экономическое развитие Республики Крым и г. Севастополя на период до 2020 года"</c:v>
                </c:pt>
                <c:pt idx="9">
                  <c:v>ГП  "Управление государственными финансами и регулирование финансовых рынков"</c:v>
                </c:pt>
                <c:pt idx="10">
                  <c:v>ГП  "Обеспечение доступным и комфортным жильем и коммунальными услугами граждан "</c:v>
                </c:pt>
                <c:pt idx="11">
                  <c:v>ГП  "Развитие внешнеэкономической деятельности"</c:v>
                </c:pt>
                <c:pt idx="12">
                  <c:v>ГП  "Экономическое развитие и инновационная экономика"</c:v>
                </c:pt>
                <c:pt idx="13">
                  <c:v>ГП  "Развитие авиационной промышленности на 2013 - 2025 годы"</c:v>
                </c:pt>
                <c:pt idx="14">
                  <c:v>ГП  "Развитие транспортной системы"</c:v>
                </c:pt>
                <c:pt idx="15">
                  <c:v>ГП  "Развитие промышленности и повышение ее конкурентоспособности"</c:v>
                </c:pt>
                <c:pt idx="16">
                  <c:v>ГП  "Развитие судостроения и техники для освоения шельфовых месторождений на 2013 - 2030 годы"</c:v>
                </c:pt>
                <c:pt idx="17">
                  <c:v>ГП  "Развитие оборонно-промышленного комплекса"</c:v>
                </c:pt>
                <c:pt idx="18">
                  <c:v>ГП  "Развитие науки и технологий" на 2013 - 2020 годы</c:v>
                </c:pt>
                <c:pt idx="19">
                  <c:v>ГП  "Развитие рыбохозяйственного комплекса"</c:v>
                </c:pt>
                <c:pt idx="20">
                  <c:v>ГП  "Развитие здравоохранения"</c:v>
                </c:pt>
                <c:pt idx="21">
                  <c:v>ГП  "Защита населения и территорий от чрезвычайных ситуаций. обеспечение пожарной безопасности и безопасности людей на водных объектах"</c:v>
                </c:pt>
                <c:pt idx="22">
                  <c:v>ГП  "Развитие образования" на 2013 - 2020 годы</c:v>
                </c:pt>
                <c:pt idx="23">
                  <c:v>ГП  "Социально-экономическое развитие Калининградской области до 2020 года"</c:v>
                </c:pt>
                <c:pt idx="24">
                  <c:v>ГП  "Энергоэффективность и развитие энергетики"</c:v>
                </c:pt>
                <c:pt idx="25">
                  <c:v>ГП  "Охрана окружающей среды" на 2012 - 2020 годы</c:v>
                </c:pt>
                <c:pt idx="26">
                  <c:v>ГП  "Развитие электронной и радиоэлектронной промышленности на 2013 - 2025 годы"</c:v>
                </c:pt>
                <c:pt idx="27">
                  <c:v>ГП  "Развитие Северо-Кавказского федерального округа" на период до 2025 года</c:v>
                </c:pt>
                <c:pt idx="28">
                  <c:v>ГП развития сельского хозяйства и регулирования рынков сельскохозяйственной продукции. сырья и продовольствия на 2013 - 2020 годы</c:v>
                </c:pt>
                <c:pt idx="29">
                  <c:v>ГП  "Содействие занятости населения"</c:v>
                </c:pt>
                <c:pt idx="30">
                  <c:v>ГП  "Обеспечение государственной безопасности"</c:v>
                </c:pt>
                <c:pt idx="31">
                  <c:v>ГП  "Развитие атомного энергопромышленного комплекса"</c:v>
                </c:pt>
                <c:pt idx="32">
                  <c:v>ГП  "Информационное общество (2011 - 2020 годы)"</c:v>
                </c:pt>
                <c:pt idx="33">
                  <c:v>ГП  "Социально-экономическое развитие Дальнего Востока и Байкальского региона"</c:v>
                </c:pt>
                <c:pt idx="34">
                  <c:v>ГП  "Социальная поддержка граждан"</c:v>
                </c:pt>
                <c:pt idx="35">
                  <c:v>ГП  "Развитие лесного хозяйства" на 2013 - 2020 годы</c:v>
                </c:pt>
                <c:pt idx="36">
                  <c:v>ГП  "Обеспечение общественного порядка и противодействие преступности"</c:v>
                </c:pt>
                <c:pt idx="37">
                  <c:v>ГП  "Доступная среда" на 2011 - 2020 годы</c:v>
                </c:pt>
                <c:pt idx="38">
                  <c:v>ГП  "Развитие федеративных отношений и создание условий для эффективного и ответственного управления региональными и муниципальными финансами"</c:v>
                </c:pt>
                <c:pt idx="39">
                  <c:v>Развитие пенсионной системы</c:v>
                </c:pt>
                <c:pt idx="40">
                  <c:v>ГП  "Юстиция"</c:v>
                </c:pt>
              </c:strCache>
            </c:strRef>
          </c:cat>
          <c:val>
            <c:numRef>
              <c:f>Лист1!$B$2:$B$42</c:f>
              <c:numCache>
                <c:formatCode>General</c:formatCode>
                <c:ptCount val="41"/>
                <c:pt idx="0">
                  <c:v>62.91</c:v>
                </c:pt>
                <c:pt idx="1">
                  <c:v>74.45</c:v>
                </c:pt>
                <c:pt idx="2">
                  <c:v>75.66</c:v>
                </c:pt>
                <c:pt idx="3">
                  <c:v>83.11</c:v>
                </c:pt>
                <c:pt idx="4">
                  <c:v>86.28</c:v>
                </c:pt>
                <c:pt idx="5">
                  <c:v>87.69</c:v>
                </c:pt>
                <c:pt idx="6">
                  <c:v>88.47</c:v>
                </c:pt>
                <c:pt idx="7">
                  <c:v>88.49</c:v>
                </c:pt>
                <c:pt idx="8">
                  <c:v>89.45</c:v>
                </c:pt>
                <c:pt idx="9">
                  <c:v>90</c:v>
                </c:pt>
                <c:pt idx="10">
                  <c:v>92.31</c:v>
                </c:pt>
                <c:pt idx="11">
                  <c:v>92.89</c:v>
                </c:pt>
                <c:pt idx="12">
                  <c:v>93.02</c:v>
                </c:pt>
                <c:pt idx="13">
                  <c:v>93.32</c:v>
                </c:pt>
                <c:pt idx="14">
                  <c:v>94.29</c:v>
                </c:pt>
                <c:pt idx="15">
                  <c:v>94.91</c:v>
                </c:pt>
                <c:pt idx="16">
                  <c:v>94.91</c:v>
                </c:pt>
                <c:pt idx="17">
                  <c:v>95.21</c:v>
                </c:pt>
                <c:pt idx="18">
                  <c:v>95.76</c:v>
                </c:pt>
                <c:pt idx="19">
                  <c:v>96.34</c:v>
                </c:pt>
                <c:pt idx="20">
                  <c:v>96.7</c:v>
                </c:pt>
                <c:pt idx="21">
                  <c:v>96.94</c:v>
                </c:pt>
                <c:pt idx="22">
                  <c:v>97.32</c:v>
                </c:pt>
                <c:pt idx="23">
                  <c:v>97.48</c:v>
                </c:pt>
                <c:pt idx="24">
                  <c:v>97.65</c:v>
                </c:pt>
                <c:pt idx="25">
                  <c:v>97.76</c:v>
                </c:pt>
                <c:pt idx="26">
                  <c:v>97.97</c:v>
                </c:pt>
                <c:pt idx="27">
                  <c:v>98.13</c:v>
                </c:pt>
                <c:pt idx="28">
                  <c:v>98.18</c:v>
                </c:pt>
                <c:pt idx="29">
                  <c:v>98.47</c:v>
                </c:pt>
                <c:pt idx="30">
                  <c:v>98.64</c:v>
                </c:pt>
                <c:pt idx="31">
                  <c:v>98.72</c:v>
                </c:pt>
                <c:pt idx="32">
                  <c:v>98.91</c:v>
                </c:pt>
                <c:pt idx="33">
                  <c:v>98.95</c:v>
                </c:pt>
                <c:pt idx="34">
                  <c:v>99.02</c:v>
                </c:pt>
                <c:pt idx="35">
                  <c:v>99.2</c:v>
                </c:pt>
                <c:pt idx="36">
                  <c:v>99.22</c:v>
                </c:pt>
                <c:pt idx="37">
                  <c:v>99.39</c:v>
                </c:pt>
                <c:pt idx="38">
                  <c:v>99.94</c:v>
                </c:pt>
                <c:pt idx="39">
                  <c:v>99.98</c:v>
                </c:pt>
                <c:pt idx="40">
                  <c:v>108.97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C8-4C6F-96FC-2043E7FDC5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74415584"/>
        <c:axId val="108214560"/>
      </c:barChart>
      <c:catAx>
        <c:axId val="174415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214560"/>
        <c:crosses val="autoZero"/>
        <c:auto val="1"/>
        <c:lblAlgn val="ctr"/>
        <c:lblOffset val="100"/>
        <c:noMultiLvlLbl val="0"/>
      </c:catAx>
      <c:valAx>
        <c:axId val="108214560"/>
        <c:scaling>
          <c:orientation val="minMax"/>
          <c:max val="11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441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/>
              <a:t>10 крупнейших ГРБС по результатам кассового исполнения в 2018 г., млн</a:t>
            </a:r>
            <a:r>
              <a:rPr lang="ru-RU" sz="900" baseline="0" dirty="0"/>
              <a:t> руб.</a:t>
            </a:r>
            <a:endParaRPr lang="ru-RU" sz="900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4670269300933023"/>
          <c:y val="0.28824962781782748"/>
          <c:w val="0.80255039744049905"/>
          <c:h val="0.4815272239466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6043809.8499999996</c:v>
                </c:pt>
                <c:pt idx="1">
                  <c:v>1676967.37</c:v>
                </c:pt>
                <c:pt idx="2">
                  <c:v>949383.83</c:v>
                </c:pt>
                <c:pt idx="3">
                  <c:v>919421.37</c:v>
                </c:pt>
                <c:pt idx="4">
                  <c:v>511375.35</c:v>
                </c:pt>
                <c:pt idx="5" formatCode="#,##0.00">
                  <c:v>402139.51</c:v>
                </c:pt>
                <c:pt idx="6" formatCode="#,##0.00">
                  <c:v>364219.04</c:v>
                </c:pt>
                <c:pt idx="7" formatCode="#,##0.00">
                  <c:v>327514.3</c:v>
                </c:pt>
                <c:pt idx="8" formatCode="#,##0.00">
                  <c:v>270471.18</c:v>
                </c:pt>
                <c:pt idx="9" formatCode="#,##0.00">
                  <c:v>268905.46999999997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C1-409B-A3D5-4905061DDD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5C1-409B-A3D5-4905061DDDF0}"/>
              </c:ext>
            </c:extLst>
          </c:dPt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5737039.1900000004</c:v>
                </c:pt>
                <c:pt idx="1">
                  <c:v>1707950.72</c:v>
                </c:pt>
                <c:pt idx="2">
                  <c:v>961681.67</c:v>
                </c:pt>
                <c:pt idx="3">
                  <c:v>924469.99</c:v>
                </c:pt>
                <c:pt idx="4">
                  <c:v>641779.73</c:v>
                </c:pt>
                <c:pt idx="5" formatCode="#,##0.00">
                  <c:v>419555.54</c:v>
                </c:pt>
                <c:pt idx="6" formatCode="#,##0.00">
                  <c:v>375192.78</c:v>
                </c:pt>
                <c:pt idx="7" formatCode="#,##0.00">
                  <c:v>364656.93</c:v>
                </c:pt>
                <c:pt idx="8" formatCode="#,##0.00">
                  <c:v>332415.96000000002</c:v>
                </c:pt>
                <c:pt idx="9" formatCode="#,##0.00">
                  <c:v>286990.82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5C1-409B-A3D5-4905061DDD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2"/>
        <c:axId val="661916512"/>
        <c:axId val="176181056"/>
      </c:barChart>
      <c:catAx>
        <c:axId val="661916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6181056"/>
        <c:crosses val="autoZero"/>
        <c:auto val="1"/>
        <c:lblAlgn val="ctr"/>
        <c:lblOffset val="100"/>
        <c:noMultiLvlLbl val="0"/>
      </c:catAx>
      <c:valAx>
        <c:axId val="176181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1916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>
                <a:solidFill>
                  <a:schemeClr val="tx1"/>
                </a:solidFill>
              </a:rPr>
              <a:t>Расходы федерального бюджета – всего, млн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 w="6350">
              <a:solidFill>
                <a:schemeClr val="bg2">
                  <a:lumMod val="75000"/>
                </a:schemeClr>
              </a:solidFill>
            </a:ln>
            <a:effectLst/>
          </c:spPr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#,##0.00</c:formatCode>
                <c:ptCount val="5"/>
                <c:pt idx="0">
                  <c:v>13960133.32</c:v>
                </c:pt>
                <c:pt idx="1">
                  <c:v>15417298.310000001</c:v>
                </c:pt>
                <c:pt idx="2">
                  <c:v>16402972.689999999</c:v>
                </c:pt>
                <c:pt idx="3">
                  <c:v>16728363.800000001</c:v>
                </c:pt>
                <c:pt idx="4">
                  <c:v>16808848.190000001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0D2-40E5-84A1-BCA9D6ACAE45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Фактическое 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solidFill>
                <a:srgbClr val="FFB826"/>
              </a:solidFill>
            </a:ln>
            <a:effectLst/>
          </c:spPr>
          <c:invertIfNegative val="0"/>
          <c:dPt>
            <c:idx val="4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2700">
                <a:solidFill>
                  <a:schemeClr val="bg2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0-A822-415E-8524-A11744660BD8}"/>
              </c:ext>
            </c:extLst>
          </c:dPt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#,##0.00</c:formatCode>
                <c:ptCount val="5"/>
                <c:pt idx="0">
                  <c:v>14831575.91</c:v>
                </c:pt>
                <c:pt idx="1">
                  <c:v>15620252.57</c:v>
                </c:pt>
                <c:pt idx="2">
                  <c:v>16416446.84</c:v>
                </c:pt>
                <c:pt idx="3">
                  <c:v>16420303.08</c:v>
                </c:pt>
                <c:pt idx="4">
                  <c:v>16713002.710000001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D2-40E5-84A1-BCA9D6ACAE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9977232"/>
        <c:axId val="557985952"/>
      </c:barChart>
      <c:catAx>
        <c:axId val="1699772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57985952"/>
        <c:crosses val="autoZero"/>
        <c:auto val="1"/>
        <c:lblAlgn val="ctr"/>
        <c:lblOffset val="100"/>
        <c:noMultiLvlLbl val="0"/>
      </c:catAx>
      <c:valAx>
        <c:axId val="5579859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997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>
                <a:solidFill>
                  <a:schemeClr val="tx1"/>
                </a:solidFill>
              </a:rPr>
              <a:t>Исполнение федерального закона о федеральном бюджете, %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>
              <a:gsLst>
                <a:gs pos="28000">
                  <a:srgbClr val="FFB826">
                    <a:alpha val="82000"/>
                  </a:srgbClr>
                </a:gs>
                <a:gs pos="100000">
                  <a:schemeClr val="accent4">
                    <a:lumMod val="40000"/>
                    <a:lumOff val="60000"/>
                  </a:schemeClr>
                </a:gs>
              </a:gsLst>
              <a:lin ang="5400000" scaled="1"/>
            </a:gradFill>
            <a:ln>
              <a:noFill/>
            </a:ln>
            <a:effectLst/>
          </c:spP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0.00</c:formatCode>
                <c:ptCount val="5"/>
                <c:pt idx="0">
                  <c:v>106.24236581431157</c:v>
                </c:pt>
                <c:pt idx="1">
                  <c:v>101.31640612978447</c:v>
                </c:pt>
                <c:pt idx="2">
                  <c:v>100.08214456156605</c:v>
                </c:pt>
                <c:pt idx="3">
                  <c:v>98.15845277109527</c:v>
                </c:pt>
                <c:pt idx="4">
                  <c:v>99.429791506731419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52-499D-873D-8E0FBAD28A7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75958432"/>
        <c:axId val="274746896"/>
      </c:areaChart>
      <c:catAx>
        <c:axId val="2759584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4746896"/>
        <c:crosses val="autoZero"/>
        <c:auto val="1"/>
        <c:lblAlgn val="ctr"/>
        <c:lblOffset val="100"/>
        <c:noMultiLvlLbl val="0"/>
      </c:catAx>
      <c:valAx>
        <c:axId val="2747468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595843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>
                <a:solidFill>
                  <a:schemeClr val="tx1"/>
                </a:solidFill>
              </a:rPr>
              <a:t>Доля</a:t>
            </a:r>
            <a:r>
              <a:rPr lang="ru-RU" sz="900" baseline="0" dirty="0">
                <a:solidFill>
                  <a:schemeClr val="tx1"/>
                </a:solidFill>
              </a:rPr>
              <a:t> и</a:t>
            </a:r>
            <a:r>
              <a:rPr lang="ru-RU" sz="900" dirty="0">
                <a:solidFill>
                  <a:schemeClr val="tx1"/>
                </a:solidFill>
              </a:rPr>
              <a:t>сполнения государственных программ России</a:t>
            </a:r>
            <a:r>
              <a:rPr lang="ru-RU" sz="900" baseline="0" dirty="0">
                <a:solidFill>
                  <a:schemeClr val="tx1"/>
                </a:solidFill>
              </a:rPr>
              <a:t> в</a:t>
            </a:r>
            <a:r>
              <a:rPr lang="ru-RU" sz="900" dirty="0">
                <a:solidFill>
                  <a:schemeClr val="tx1"/>
                </a:solidFill>
              </a:rPr>
              <a:t> 2018г. к утвержденным значениям</a:t>
            </a:r>
            <a:r>
              <a:rPr lang="ru-RU" sz="900" baseline="0" dirty="0">
                <a:solidFill>
                  <a:schemeClr val="tx1"/>
                </a:solidFill>
              </a:rPr>
              <a:t>, %</a:t>
            </a:r>
            <a:endParaRPr lang="ru-RU" sz="9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48193448506736425"/>
          <c:y val="9.5369239259588429E-2"/>
          <c:w val="0.46406759074198983"/>
          <c:h val="0.8593858348526819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Исполнено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bg2">
                    <a:lumMod val="9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1460-4792-8335-364599084C96}"/>
              </c:ext>
            </c:extLst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bg2">
                    <a:lumMod val="9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CC8-4C6F-96FC-2043E7FDC52E}"/>
              </c:ext>
            </c:extLst>
          </c:dPt>
          <c:dPt>
            <c:idx val="2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bg2">
                    <a:lumMod val="9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1460-4792-8335-364599084C96}"/>
              </c:ext>
            </c:extLst>
          </c:dPt>
          <c:dPt>
            <c:idx val="3"/>
            <c:invertIfNegative val="0"/>
            <c:bubble3D val="0"/>
            <c:spPr>
              <a:solidFill>
                <a:schemeClr val="bg1"/>
              </a:solidFill>
              <a:ln>
                <a:solidFill>
                  <a:schemeClr val="bg2">
                    <a:lumMod val="9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CC8-4C6F-96FC-2043E7FDC52E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1460-4792-8335-364599084C96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1460-4792-8335-364599084C96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1460-4792-8335-364599084C96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1460-4792-8335-364599084C96}"/>
              </c:ext>
            </c:extLst>
          </c:dPt>
          <c:dPt>
            <c:idx val="8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1460-4792-8335-364599084C96}"/>
              </c:ext>
            </c:extLst>
          </c:dPt>
          <c:dPt>
            <c:idx val="9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1460-4792-8335-364599084C96}"/>
              </c:ext>
            </c:extLst>
          </c:dPt>
          <c:dPt>
            <c:idx val="10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1460-4792-8335-364599084C96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1460-4792-8335-364599084C96}"/>
              </c:ext>
            </c:extLst>
          </c:dPt>
          <c:dPt>
            <c:idx val="12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1460-4792-8335-364599084C96}"/>
              </c:ext>
            </c:extLst>
          </c:dPt>
          <c:dPt>
            <c:idx val="13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1460-4792-8335-364599084C96}"/>
              </c:ext>
            </c:extLst>
          </c:dPt>
          <c:dPt>
            <c:idx val="14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1460-4792-8335-364599084C96}"/>
              </c:ext>
            </c:extLst>
          </c:dPt>
          <c:dPt>
            <c:idx val="15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1460-4792-8335-364599084C96}"/>
              </c:ext>
            </c:extLst>
          </c:dPt>
          <c:dPt>
            <c:idx val="16"/>
            <c:invertIfNegative val="0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1460-4792-8335-364599084C96}"/>
              </c:ext>
            </c:extLst>
          </c:dPt>
          <c:dPt>
            <c:idx val="1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460-4792-8335-364599084C96}"/>
              </c:ext>
            </c:extLst>
          </c:dPt>
          <c:dPt>
            <c:idx val="1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ECC8-4C6F-96FC-2043E7FDC52E}"/>
              </c:ext>
            </c:extLst>
          </c:dPt>
          <c:dPt>
            <c:idx val="1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1460-4792-8335-364599084C96}"/>
              </c:ext>
            </c:extLst>
          </c:dPt>
          <c:dPt>
            <c:idx val="2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ECC8-4C6F-96FC-2043E7FDC52E}"/>
              </c:ext>
            </c:extLst>
          </c:dPt>
          <c:dPt>
            <c:idx val="2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E-ECC8-4C6F-96FC-2043E7FDC52E}"/>
              </c:ext>
            </c:extLst>
          </c:dPt>
          <c:dPt>
            <c:idx val="2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ECC8-4C6F-96FC-2043E7FDC52E}"/>
              </c:ext>
            </c:extLst>
          </c:dPt>
          <c:dPt>
            <c:idx val="2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0-ECC8-4C6F-96FC-2043E7FDC52E}"/>
              </c:ext>
            </c:extLst>
          </c:dPt>
          <c:dPt>
            <c:idx val="24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1460-4792-8335-364599084C96}"/>
              </c:ext>
            </c:extLst>
          </c:dPt>
          <c:dPt>
            <c:idx val="25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ECC8-4C6F-96FC-2043E7FDC52E}"/>
              </c:ext>
            </c:extLst>
          </c:dPt>
          <c:dPt>
            <c:idx val="26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1460-4792-8335-364599084C96}"/>
              </c:ext>
            </c:extLst>
          </c:dPt>
          <c:dPt>
            <c:idx val="27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1460-4792-8335-364599084C96}"/>
              </c:ext>
            </c:extLst>
          </c:dPt>
          <c:dPt>
            <c:idx val="28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2-ECC8-4C6F-96FC-2043E7FDC52E}"/>
              </c:ext>
            </c:extLst>
          </c:dPt>
          <c:dPt>
            <c:idx val="29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4-ECC8-4C6F-96FC-2043E7FDC52E}"/>
              </c:ext>
            </c:extLst>
          </c:dPt>
          <c:dPt>
            <c:idx val="30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1460-4792-8335-364599084C96}"/>
              </c:ext>
            </c:extLst>
          </c:dPt>
          <c:dPt>
            <c:idx val="3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3-ECC8-4C6F-96FC-2043E7FDC52E}"/>
              </c:ext>
            </c:extLst>
          </c:dPt>
          <c:dPt>
            <c:idx val="32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ECC8-4C6F-96FC-2043E7FDC52E}"/>
              </c:ext>
            </c:extLst>
          </c:dPt>
          <c:dPt>
            <c:idx val="33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ECC8-4C6F-96FC-2043E7FDC52E}"/>
              </c:ext>
            </c:extLst>
          </c:dPt>
          <c:dPt>
            <c:idx val="34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ECC8-4C6F-96FC-2043E7FDC52E}"/>
              </c:ext>
            </c:extLst>
          </c:dPt>
          <c:dPt>
            <c:idx val="35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ECC8-4C6F-96FC-2043E7FDC52E}"/>
              </c:ext>
            </c:extLst>
          </c:dPt>
          <c:dPt>
            <c:idx val="36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ECC8-4C6F-96FC-2043E7FDC52E}"/>
              </c:ext>
            </c:extLst>
          </c:dPt>
          <c:dPt>
            <c:idx val="37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ECC8-4C6F-96FC-2043E7FDC52E}"/>
              </c:ext>
            </c:extLst>
          </c:dPt>
          <c:dPt>
            <c:idx val="38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ECC8-4C6F-96FC-2043E7FDC52E}"/>
              </c:ext>
            </c:extLst>
          </c:dPt>
          <c:dPt>
            <c:idx val="39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ECC8-4C6F-96FC-2043E7FDC52E}"/>
              </c:ext>
            </c:extLst>
          </c:dPt>
          <c:dPt>
            <c:idx val="40"/>
            <c:invertIfNegative val="0"/>
            <c:bubble3D val="0"/>
            <c:spPr>
              <a:solidFill>
                <a:srgbClr val="ED920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C8-4C6F-96FC-2043E7FDC52E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6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Лист1!$A$2:$A$42</c:f>
              <c:strCache>
                <c:ptCount val="41"/>
                <c:pt idx="0">
                  <c:v>ГП  "Развитие фармацевтической и медицинской промышленности" на 2013 - 2020 годы</c:v>
                </c:pt>
                <c:pt idx="1">
                  <c:v>ГП  "Космическая деятельность России на 2013 - 2020 годы"</c:v>
                </c:pt>
                <c:pt idx="2">
                  <c:v>ГП  "Реализация государственной национальной политики"</c:v>
                </c:pt>
                <c:pt idx="3">
                  <c:v>ГП  "Развитие культуры и туризма" на 2013 - 2020 годы</c:v>
                </c:pt>
                <c:pt idx="4">
                  <c:v>ГП  "Развитие физической культуры и спорта"</c:v>
                </c:pt>
                <c:pt idx="5">
                  <c:v>ГП  "Управление федеральным имуществом"</c:v>
                </c:pt>
                <c:pt idx="6">
                  <c:v>ГП  "Воспроизводство и использование природных ресурсов"</c:v>
                </c:pt>
                <c:pt idx="7">
                  <c:v>ГП  "Внешнеполитическая деятельность"</c:v>
                </c:pt>
                <c:pt idx="8">
                  <c:v>ГП  "Социально-экономическое развитие Республики Крым и г. Севастополя на период до 2020 года"</c:v>
                </c:pt>
                <c:pt idx="9">
                  <c:v>ГП  "Управление государственными финансами и регулирование финансовых рынков"</c:v>
                </c:pt>
                <c:pt idx="10">
                  <c:v>ГП  "Обеспечение доступным и комфортным жильем и коммунальными услугами граждан "</c:v>
                </c:pt>
                <c:pt idx="11">
                  <c:v>ГП  "Развитие внешнеэкономической деятельности"</c:v>
                </c:pt>
                <c:pt idx="12">
                  <c:v>ГП  "Экономическое развитие и инновационная экономика"</c:v>
                </c:pt>
                <c:pt idx="13">
                  <c:v>ГП  "Развитие авиационной промышленности на 2013 - 2025 годы"</c:v>
                </c:pt>
                <c:pt idx="14">
                  <c:v>ГП  "Развитие транспортной системы"</c:v>
                </c:pt>
                <c:pt idx="15">
                  <c:v>ГП  "Развитие промышленности и повышение ее конкурентоспособности"</c:v>
                </c:pt>
                <c:pt idx="16">
                  <c:v>ГП  "Развитие судостроения и техники для освоения шельфовых месторождений на 2013 - 2030 годы"</c:v>
                </c:pt>
                <c:pt idx="17">
                  <c:v>ГП  "Развитие оборонно-промышленного комплекса"</c:v>
                </c:pt>
                <c:pt idx="18">
                  <c:v>ГП  "Развитие науки и технологий" на 2013 - 2020 годы</c:v>
                </c:pt>
                <c:pt idx="19">
                  <c:v>ГП  "Развитие рыбохозяйственного комплекса"</c:v>
                </c:pt>
                <c:pt idx="20">
                  <c:v>ГП  "Развитие здравоохранения"</c:v>
                </c:pt>
                <c:pt idx="21">
                  <c:v>ГП  "Защита населения и территорий от чрезвычайных ситуаций. обеспечение пожарной безопасности и безопасности людей на водных объектах"</c:v>
                </c:pt>
                <c:pt idx="22">
                  <c:v>ГП  "Развитие образования" на 2013 - 2020 годы</c:v>
                </c:pt>
                <c:pt idx="23">
                  <c:v>ГП  "Социально-экономическое развитие Калининградской области до 2020 года"</c:v>
                </c:pt>
                <c:pt idx="24">
                  <c:v>ГП  "Энергоэффективность и развитие энергетики"</c:v>
                </c:pt>
                <c:pt idx="25">
                  <c:v>ГП  "Охрана окружающей среды" на 2012 - 2020 годы</c:v>
                </c:pt>
                <c:pt idx="26">
                  <c:v>ГП  "Развитие электронной и радиоэлектронной промышленности на 2013 - 2025 годы"</c:v>
                </c:pt>
                <c:pt idx="27">
                  <c:v>ГП  "Развитие Северо-Кавказского федерального округа" на период до 2025 года</c:v>
                </c:pt>
                <c:pt idx="28">
                  <c:v>ГП развития сельского хозяйства и регулирования рынков сельскохозяйственной продукции. сырья и продовольствия на 2013 - 2020 годы</c:v>
                </c:pt>
                <c:pt idx="29">
                  <c:v>ГП  "Содействие занятости населения"</c:v>
                </c:pt>
                <c:pt idx="30">
                  <c:v>ГП  "Обеспечение государственной безопасности"</c:v>
                </c:pt>
                <c:pt idx="31">
                  <c:v>ГП  "Развитие атомного энергопромышленного комплекса"</c:v>
                </c:pt>
                <c:pt idx="32">
                  <c:v>ГП  "Информационное общество (2011 - 2020 годы)"</c:v>
                </c:pt>
                <c:pt idx="33">
                  <c:v>ГП  "Социально-экономическое развитие Дальнего Востока и Байкальского региона"</c:v>
                </c:pt>
                <c:pt idx="34">
                  <c:v>ГП  "Социальная поддержка граждан"</c:v>
                </c:pt>
                <c:pt idx="35">
                  <c:v>ГП  "Развитие лесного хозяйства" на 2013 - 2020 годы</c:v>
                </c:pt>
                <c:pt idx="36">
                  <c:v>ГП  "Обеспечение общественного порядка и противодействие преступности"</c:v>
                </c:pt>
                <c:pt idx="37">
                  <c:v>ГП  "Доступная среда" на 2011 - 2020 годы</c:v>
                </c:pt>
                <c:pt idx="38">
                  <c:v>ГП  "Развитие федеративных отношений и создание условий для эффективного и ответственного управления региональными и муниципальными финансами"</c:v>
                </c:pt>
                <c:pt idx="39">
                  <c:v>Развитие пенсионной системы</c:v>
                </c:pt>
                <c:pt idx="40">
                  <c:v>ГП  "Юстиция"</c:v>
                </c:pt>
              </c:strCache>
            </c:strRef>
          </c:cat>
          <c:val>
            <c:numRef>
              <c:f>Лист1!$B$2:$B$42</c:f>
              <c:numCache>
                <c:formatCode>General</c:formatCode>
                <c:ptCount val="41"/>
                <c:pt idx="0">
                  <c:v>62.91</c:v>
                </c:pt>
                <c:pt idx="1">
                  <c:v>74.45</c:v>
                </c:pt>
                <c:pt idx="2">
                  <c:v>75.66</c:v>
                </c:pt>
                <c:pt idx="3">
                  <c:v>83.11</c:v>
                </c:pt>
                <c:pt idx="4">
                  <c:v>86.28</c:v>
                </c:pt>
                <c:pt idx="5">
                  <c:v>87.69</c:v>
                </c:pt>
                <c:pt idx="6">
                  <c:v>88.47</c:v>
                </c:pt>
                <c:pt idx="7">
                  <c:v>88.49</c:v>
                </c:pt>
                <c:pt idx="8">
                  <c:v>89.45</c:v>
                </c:pt>
                <c:pt idx="9">
                  <c:v>90</c:v>
                </c:pt>
                <c:pt idx="10">
                  <c:v>92.31</c:v>
                </c:pt>
                <c:pt idx="11">
                  <c:v>92.89</c:v>
                </c:pt>
                <c:pt idx="12">
                  <c:v>93.02</c:v>
                </c:pt>
                <c:pt idx="13">
                  <c:v>93.32</c:v>
                </c:pt>
                <c:pt idx="14">
                  <c:v>94.29</c:v>
                </c:pt>
                <c:pt idx="15">
                  <c:v>94.91</c:v>
                </c:pt>
                <c:pt idx="16">
                  <c:v>94.91</c:v>
                </c:pt>
                <c:pt idx="17">
                  <c:v>95.21</c:v>
                </c:pt>
                <c:pt idx="18">
                  <c:v>95.76</c:v>
                </c:pt>
                <c:pt idx="19">
                  <c:v>96.34</c:v>
                </c:pt>
                <c:pt idx="20">
                  <c:v>96.7</c:v>
                </c:pt>
                <c:pt idx="21">
                  <c:v>96.94</c:v>
                </c:pt>
                <c:pt idx="22">
                  <c:v>97.32</c:v>
                </c:pt>
                <c:pt idx="23">
                  <c:v>97.48</c:v>
                </c:pt>
                <c:pt idx="24">
                  <c:v>97.65</c:v>
                </c:pt>
                <c:pt idx="25">
                  <c:v>97.76</c:v>
                </c:pt>
                <c:pt idx="26">
                  <c:v>97.97</c:v>
                </c:pt>
                <c:pt idx="27">
                  <c:v>98.13</c:v>
                </c:pt>
                <c:pt idx="28">
                  <c:v>98.18</c:v>
                </c:pt>
                <c:pt idx="29">
                  <c:v>98.47</c:v>
                </c:pt>
                <c:pt idx="30">
                  <c:v>98.64</c:v>
                </c:pt>
                <c:pt idx="31">
                  <c:v>98.72</c:v>
                </c:pt>
                <c:pt idx="32">
                  <c:v>98.91</c:v>
                </c:pt>
                <c:pt idx="33">
                  <c:v>98.95</c:v>
                </c:pt>
                <c:pt idx="34">
                  <c:v>99.02</c:v>
                </c:pt>
                <c:pt idx="35">
                  <c:v>99.2</c:v>
                </c:pt>
                <c:pt idx="36">
                  <c:v>99.22</c:v>
                </c:pt>
                <c:pt idx="37">
                  <c:v>99.39</c:v>
                </c:pt>
                <c:pt idx="38">
                  <c:v>99.94</c:v>
                </c:pt>
                <c:pt idx="39">
                  <c:v>99.98</c:v>
                </c:pt>
                <c:pt idx="40">
                  <c:v>108.97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CC8-4C6F-96FC-2043E7FDC5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"/>
        <c:axId val="174415584"/>
        <c:axId val="108214560"/>
      </c:barChart>
      <c:catAx>
        <c:axId val="17441558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214560"/>
        <c:crosses val="autoZero"/>
        <c:auto val="1"/>
        <c:lblAlgn val="ctr"/>
        <c:lblOffset val="100"/>
        <c:noMultiLvlLbl val="0"/>
      </c:catAx>
      <c:valAx>
        <c:axId val="108214560"/>
        <c:scaling>
          <c:orientation val="minMax"/>
          <c:max val="11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44155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9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900" dirty="0">
                <a:solidFill>
                  <a:schemeClr val="tx1"/>
                </a:solidFill>
              </a:rPr>
              <a:t>10 крупнейших ГРБС по результатам кассового исполнения в 2018 г., млн</a:t>
            </a:r>
            <a:r>
              <a:rPr lang="ru-RU" sz="900" baseline="0" dirty="0">
                <a:solidFill>
                  <a:schemeClr val="tx1"/>
                </a:solidFill>
              </a:rPr>
              <a:t> руб.</a:t>
            </a:r>
            <a:endParaRPr lang="ru-RU" sz="900" dirty="0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4670269300933023"/>
          <c:y val="0.28824962781782748"/>
          <c:w val="0.80255039744049905"/>
          <c:h val="0.4815272239466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Федеральный закон</c:v>
                </c:pt>
              </c:strCache>
            </c:strRef>
          </c:tx>
          <c:spPr>
            <a:solidFill>
              <a:schemeClr val="accent4">
                <a:lumMod val="20000"/>
                <a:lumOff val="80000"/>
              </a:schemeClr>
            </a:solidFill>
            <a:ln w="6350">
              <a:solidFill>
                <a:schemeClr val="bg2">
                  <a:lumMod val="75000"/>
                </a:schemeClr>
              </a:solidFill>
            </a:ln>
            <a:effectLst/>
          </c:spPr>
          <c:invertIfNegative val="0"/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6043809.8499999996</c:v>
                </c:pt>
                <c:pt idx="1">
                  <c:v>1676967.37</c:v>
                </c:pt>
                <c:pt idx="2">
                  <c:v>949383.83</c:v>
                </c:pt>
                <c:pt idx="3">
                  <c:v>919421.37</c:v>
                </c:pt>
                <c:pt idx="4">
                  <c:v>511375.35</c:v>
                </c:pt>
                <c:pt idx="5" formatCode="#,##0.00">
                  <c:v>402139.51</c:v>
                </c:pt>
                <c:pt idx="6" formatCode="#,##0.00">
                  <c:v>364219.04</c:v>
                </c:pt>
                <c:pt idx="7" formatCode="#,##0.00">
                  <c:v>327514.3</c:v>
                </c:pt>
                <c:pt idx="8" formatCode="#,##0.00">
                  <c:v>270471.18</c:v>
                </c:pt>
                <c:pt idx="9" formatCode="#,##0.00">
                  <c:v>268905.46999999997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5C1-409B-A3D5-4905061DDDF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Исполнение</c:v>
                </c:pt>
              </c:strCache>
            </c:strRef>
          </c:tx>
          <c:spPr>
            <a:gradFill>
              <a:gsLst>
                <a:gs pos="0">
                  <a:srgbClr val="ED9206"/>
                </a:gs>
                <a:gs pos="100000">
                  <a:srgbClr val="FFB826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gradFill>
                <a:gsLst>
                  <a:gs pos="0">
                    <a:srgbClr val="ED9206"/>
                  </a:gs>
                  <a:gs pos="100000">
                    <a:srgbClr val="FFB826"/>
                  </a:gs>
                </a:gsLst>
                <a:lin ang="5400000" scaled="1"/>
              </a:gradFill>
              <a:ln w="12700">
                <a:solidFill>
                  <a:schemeClr val="bg2">
                    <a:lumMod val="50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5C1-409B-A3D5-4905061DDDF0}"/>
              </c:ext>
            </c:extLst>
          </c:dPt>
          <c:cat>
            <c:strRef>
              <c:f>Лист1!$A$2:$A$11</c:f>
              <c:strCache>
                <c:ptCount val="10"/>
                <c:pt idx="0">
                  <c:v>Министерство финансов Российской Федерации</c:v>
                </c:pt>
                <c:pt idx="1">
                  <c:v>Министерство обороны Российской Федерации</c:v>
                </c:pt>
                <c:pt idx="2">
                  <c:v>Министерство внутренних дел Российской Федерации</c:v>
                </c:pt>
                <c:pt idx="3">
                  <c:v>Министерство транспорта Российской Федерации</c:v>
                </c:pt>
                <c:pt idx="4">
                  <c:v>Министерство образования и науки Российской Федерации</c:v>
                </c:pt>
                <c:pt idx="5">
                  <c:v>Министерство труда и социальной защиты Российской Федерации</c:v>
                </c:pt>
                <c:pt idx="6">
                  <c:v>Министерство промышленности и торговли Российской Федерации</c:v>
                </c:pt>
                <c:pt idx="7">
                  <c:v>Министерство юстиции Российской Федерации</c:v>
                </c:pt>
                <c:pt idx="8">
                  <c:v>Министерство здравоохранения Российской Федерации</c:v>
                </c:pt>
                <c:pt idx="9">
                  <c:v>Министерство сельского хозяйства Российской Федерации</c:v>
                </c:pt>
              </c:strCache>
            </c:str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5737039.1900000004</c:v>
                </c:pt>
                <c:pt idx="1">
                  <c:v>1707950.72</c:v>
                </c:pt>
                <c:pt idx="2">
                  <c:v>961681.67</c:v>
                </c:pt>
                <c:pt idx="3">
                  <c:v>924469.99</c:v>
                </c:pt>
                <c:pt idx="4">
                  <c:v>641779.73</c:v>
                </c:pt>
                <c:pt idx="5" formatCode="#,##0.00">
                  <c:v>419555.54</c:v>
                </c:pt>
                <c:pt idx="6" formatCode="#,##0.00">
                  <c:v>375192.78</c:v>
                </c:pt>
                <c:pt idx="7" formatCode="#,##0.00">
                  <c:v>364656.93</c:v>
                </c:pt>
                <c:pt idx="8" formatCode="#,##0.00">
                  <c:v>332415.96000000002</c:v>
                </c:pt>
                <c:pt idx="9" formatCode="#,##0.00">
                  <c:v>286990.82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5C1-409B-A3D5-4905061DDDF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2"/>
        <c:axId val="661916512"/>
        <c:axId val="176181056"/>
      </c:barChart>
      <c:catAx>
        <c:axId val="66191651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76181056"/>
        <c:crosses val="autoZero"/>
        <c:auto val="1"/>
        <c:lblAlgn val="ctr"/>
        <c:lblOffset val="100"/>
        <c:noMultiLvlLbl val="0"/>
      </c:catAx>
      <c:valAx>
        <c:axId val="1761810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619165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653425243340851"/>
          <c:y val="4.9569061222107608E-2"/>
          <c:w val="0.29905838391377609"/>
          <c:h val="0.83478988483346717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Общегосударственные вопросы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60000"/>
                  <a:lumOff val="40000"/>
                </a:schemeClr>
              </a:solidFill>
              <a:ln w="9525">
                <a:solidFill>
                  <a:schemeClr val="accent2">
                    <a:lumMod val="60000"/>
                    <a:lumOff val="4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935738.30532092007</c:v>
                </c:pt>
                <c:pt idx="1">
                  <c:v>1117634.9556760702</c:v>
                </c:pt>
                <c:pt idx="2">
                  <c:v>1095588.4185715499</c:v>
                </c:pt>
                <c:pt idx="3">
                  <c:v>1162427.1509866798</c:v>
                </c:pt>
                <c:pt idx="4" formatCode="0.00">
                  <c:v>1257118.68398662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F20-47A9-A298-442A17858D9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Национальная оборона</c:v>
                </c:pt>
              </c:strCache>
            </c:strRef>
          </c:tx>
          <c:spPr>
            <a:ln w="28575" cap="rnd">
              <a:solidFill>
                <a:schemeClr val="accent4">
                  <a:lumMod val="7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75000"/>
                </a:schemeClr>
              </a:solidFill>
              <a:ln w="9525">
                <a:solidFill>
                  <a:schemeClr val="accent4">
                    <a:lumMod val="7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2479074.0217050603</c:v>
                </c:pt>
                <c:pt idx="1">
                  <c:v>3181366.5400929702</c:v>
                </c:pt>
                <c:pt idx="2">
                  <c:v>3775347.80535135</c:v>
                </c:pt>
                <c:pt idx="3">
                  <c:v>2852274.9483026899</c:v>
                </c:pt>
                <c:pt idx="4" formatCode="0.00">
                  <c:v>2827008.3710848903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F20-47A9-A298-442A17858D9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Национальная безопасность и правоохранительная деятельность</c:v>
                </c:pt>
              </c:strCache>
            </c:strRef>
          </c:tx>
          <c:spPr>
            <a:ln w="28575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bg1">
                  <a:lumMod val="65000"/>
                </a:schemeClr>
              </a:solidFill>
              <a:ln w="9525">
                <a:solidFill>
                  <a:schemeClr val="bg1">
                    <a:lumMod val="65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2086173.4650872999</c:v>
                </c:pt>
                <c:pt idx="1">
                  <c:v>1965617.8891614499</c:v>
                </c:pt>
                <c:pt idx="2">
                  <c:v>1898662.8108694199</c:v>
                </c:pt>
                <c:pt idx="3">
                  <c:v>1918018.84398248</c:v>
                </c:pt>
                <c:pt idx="4" formatCode="0.00">
                  <c:v>1971582.48251358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F20-47A9-A298-442A17858D9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Национальная экономика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/>
              </a:solidFill>
              <a:ln w="9525">
                <a:solidFill>
                  <a:srgbClr val="FFC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Лист1!$E$2:$E$6</c:f>
              <c:numCache>
                <c:formatCode>General</c:formatCode>
                <c:ptCount val="5"/>
                <c:pt idx="0">
                  <c:v>3062912.9887787001</c:v>
                </c:pt>
                <c:pt idx="1">
                  <c:v>2324243.8740990898</c:v>
                </c:pt>
                <c:pt idx="2">
                  <c:v>2302094.79942192</c:v>
                </c:pt>
                <c:pt idx="3">
                  <c:v>2460059.82795216</c:v>
                </c:pt>
                <c:pt idx="4" formatCode="0.00">
                  <c:v>2402087.9593647001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FF20-47A9-A298-442A17858D9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Жилищно-коммунальное хозяйство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Лист1!$F$2:$F$6</c:f>
              <c:numCache>
                <c:formatCode>General</c:formatCode>
                <c:ptCount val="5"/>
                <c:pt idx="0">
                  <c:v>119609.13882531</c:v>
                </c:pt>
                <c:pt idx="1">
                  <c:v>144119.80297642</c:v>
                </c:pt>
                <c:pt idx="2">
                  <c:v>72237.206021780003</c:v>
                </c:pt>
                <c:pt idx="3">
                  <c:v>119480.21323382</c:v>
                </c:pt>
                <c:pt idx="4" formatCode="0.00">
                  <c:v>148786.27739614999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FF20-47A9-A298-442A17858D9D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Охрана окружающей среды</c:v>
                </c:pt>
              </c:strCache>
            </c:strRef>
          </c:tx>
          <c:spPr>
            <a:ln w="285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Лист1!$G$2:$G$6</c:f>
              <c:numCache>
                <c:formatCode>General</c:formatCode>
                <c:ptCount val="5"/>
                <c:pt idx="0">
                  <c:v>46366.34267174</c:v>
                </c:pt>
                <c:pt idx="1">
                  <c:v>49659.366698599995</c:v>
                </c:pt>
                <c:pt idx="2">
                  <c:v>63083.959386069997</c:v>
                </c:pt>
                <c:pt idx="3">
                  <c:v>92358.204516960002</c:v>
                </c:pt>
                <c:pt idx="4" formatCode="0.00">
                  <c:v>115978.24460708999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FF20-47A9-A298-442A17858D9D}"/>
            </c:ext>
          </c:extLst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Образование</c:v>
                </c:pt>
              </c:strCache>
            </c:strRef>
          </c:tx>
          <c:spPr>
            <a:ln w="28575" cap="rnd">
              <a:solidFill>
                <a:srgbClr val="FF4A5B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4A5B"/>
              </a:solidFill>
              <a:ln w="9525">
                <a:solidFill>
                  <a:srgbClr val="FF4A5B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Лист1!$H$2:$H$6</c:f>
              <c:numCache>
                <c:formatCode>General</c:formatCode>
                <c:ptCount val="5"/>
                <c:pt idx="0">
                  <c:v>638268.71311052004</c:v>
                </c:pt>
                <c:pt idx="1">
                  <c:v>610596.50535543996</c:v>
                </c:pt>
                <c:pt idx="2">
                  <c:v>597824.18452189001</c:v>
                </c:pt>
                <c:pt idx="3">
                  <c:v>614960.20042163006</c:v>
                </c:pt>
                <c:pt idx="4" formatCode="0.00">
                  <c:v>722619.28229113005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FF20-47A9-A298-442A17858D9D}"/>
            </c:ext>
          </c:extLst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Культура, кинематография</c:v>
                </c:pt>
              </c:strCache>
            </c:strRef>
          </c:tx>
          <c:spPr>
            <a:ln w="28575" cap="rnd">
              <a:solidFill>
                <a:srgbClr val="99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990000"/>
              </a:solidFill>
              <a:ln w="9525">
                <a:solidFill>
                  <a:srgbClr val="99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Лист1!$I$2:$I$6</c:f>
              <c:numCache>
                <c:formatCode>General</c:formatCode>
                <c:ptCount val="5"/>
                <c:pt idx="0">
                  <c:v>97831.684681520012</c:v>
                </c:pt>
                <c:pt idx="1">
                  <c:v>89924.363002390004</c:v>
                </c:pt>
                <c:pt idx="2">
                  <c:v>87327.155396479997</c:v>
                </c:pt>
                <c:pt idx="3">
                  <c:v>89690.114408660011</c:v>
                </c:pt>
                <c:pt idx="4" formatCode="0.00">
                  <c:v>94850.267073369992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FF20-47A9-A298-442A17858D9D}"/>
            </c:ext>
          </c:extLst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Здравоохранение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0000"/>
              </a:solidFill>
              <a:ln w="9525">
                <a:solidFill>
                  <a:srgbClr val="FF0000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Лист1!$J$2:$J$6</c:f>
              <c:numCache>
                <c:formatCode>General</c:formatCode>
                <c:ptCount val="5"/>
                <c:pt idx="0">
                  <c:v>535535.42869166995</c:v>
                </c:pt>
                <c:pt idx="1">
                  <c:v>515985.11210425</c:v>
                </c:pt>
                <c:pt idx="2">
                  <c:v>506336.59270237002</c:v>
                </c:pt>
                <c:pt idx="3">
                  <c:v>439845.78431040997</c:v>
                </c:pt>
                <c:pt idx="4" formatCode="0.00">
                  <c:v>537311.54373785993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FF20-47A9-A298-442A17858D9D}"/>
            </c:ext>
          </c:extLst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Социальная политика</c:v>
                </c:pt>
              </c:strCache>
            </c:strRef>
          </c:tx>
          <c:spPr>
            <a:ln w="28575" cap="rnd">
              <a:solidFill>
                <a:schemeClr val="accent4">
                  <a:lumMod val="5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4">
                  <a:lumMod val="50000"/>
                </a:schemeClr>
              </a:solidFill>
              <a:ln w="9525">
                <a:solidFill>
                  <a:schemeClr val="accent4">
                    <a:lumMod val="5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Лист1!$K$2:$K$6</c:f>
              <c:numCache>
                <c:formatCode>General</c:formatCode>
                <c:ptCount val="5"/>
                <c:pt idx="0">
                  <c:v>3452368.61998341</c:v>
                </c:pt>
                <c:pt idx="1">
                  <c:v>4265293.9923330499</c:v>
                </c:pt>
                <c:pt idx="2">
                  <c:v>4588481.8612759504</c:v>
                </c:pt>
                <c:pt idx="3">
                  <c:v>4991986.3076322097</c:v>
                </c:pt>
                <c:pt idx="4" formatCode="0.00">
                  <c:v>4581795.3733601104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FF20-47A9-A298-442A17858D9D}"/>
            </c:ext>
          </c:extLst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Физическая культура и спорт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>
                  <a:lumMod val="60000"/>
                </a:schemeClr>
              </a:solidFill>
              <a:ln w="9525">
                <a:solidFill>
                  <a:schemeClr val="accent5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Лист1!$L$2:$L$6</c:f>
              <c:numCache>
                <c:formatCode>General</c:formatCode>
                <c:ptCount val="5"/>
                <c:pt idx="0">
                  <c:v>71163.752872800003</c:v>
                </c:pt>
                <c:pt idx="1">
                  <c:v>72960.587053899988</c:v>
                </c:pt>
                <c:pt idx="2">
                  <c:v>59552.315475290001</c:v>
                </c:pt>
                <c:pt idx="3">
                  <c:v>96141.523832600011</c:v>
                </c:pt>
                <c:pt idx="4" formatCode="0.00">
                  <c:v>64019.61174986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FF20-47A9-A298-442A17858D9D}"/>
            </c:ext>
          </c:extLst>
        </c:ser>
        <c:ser>
          <c:idx val="11"/>
          <c:order val="11"/>
          <c:tx>
            <c:strRef>
              <c:f>Лист1!$M$1</c:f>
              <c:strCache>
                <c:ptCount val="1"/>
                <c:pt idx="0">
                  <c:v>Средства массовой информации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>
                  <a:lumMod val="60000"/>
                </a:schemeClr>
              </a:solidFill>
              <a:ln w="9525">
                <a:solidFill>
                  <a:schemeClr val="accent6">
                    <a:lumMod val="6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Лист1!$M$2:$M$6</c:f>
              <c:numCache>
                <c:formatCode>General</c:formatCode>
                <c:ptCount val="5"/>
                <c:pt idx="0">
                  <c:v>74832.052758470003</c:v>
                </c:pt>
                <c:pt idx="1">
                  <c:v>82110.38556657001</c:v>
                </c:pt>
                <c:pt idx="2">
                  <c:v>76607.613495450001</c:v>
                </c:pt>
                <c:pt idx="3">
                  <c:v>83210.585502250004</c:v>
                </c:pt>
                <c:pt idx="4" formatCode="0.00">
                  <c:v>88448.655245260001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FF20-47A9-A298-442A17858D9D}"/>
            </c:ext>
          </c:extLst>
        </c:ser>
        <c:ser>
          <c:idx val="12"/>
          <c:order val="12"/>
          <c:tx>
            <c:strRef>
              <c:f>Лист1!$N$1</c:f>
              <c:strCache>
                <c:ptCount val="1"/>
                <c:pt idx="0">
                  <c:v>Обслуживание государственного и муниципального долга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Лист1!$N$2:$N$6</c:f>
              <c:numCache>
                <c:formatCode>General</c:formatCode>
                <c:ptCount val="5"/>
                <c:pt idx="0">
                  <c:v>415611.49612408003</c:v>
                </c:pt>
                <c:pt idx="1">
                  <c:v>518706.06679234002</c:v>
                </c:pt>
                <c:pt idx="2">
                  <c:v>621264.17486138002</c:v>
                </c:pt>
                <c:pt idx="3">
                  <c:v>709157.41427913005</c:v>
                </c:pt>
                <c:pt idx="4" formatCode="0.00">
                  <c:v>805974.63617443992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C-FF20-47A9-A298-442A17858D9D}"/>
            </c:ext>
          </c:extLst>
        </c:ser>
        <c:ser>
          <c:idx val="13"/>
          <c:order val="13"/>
          <c:tx>
            <c:strRef>
              <c:f>Лист1!$O$1</c:f>
              <c:strCache>
                <c:ptCount val="1"/>
                <c:pt idx="0">
                  <c:v>Межбюджетные трансферты общего характера бюджетам бюджетной системы российской федерации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>
                  <a:lumMod val="80000"/>
                  <a:lumOff val="20000"/>
                </a:schemeClr>
              </a:solidFill>
              <a:ln w="9525">
                <a:solidFill>
                  <a:schemeClr val="accent2">
                    <a:lumMod val="80000"/>
                    <a:lumOff val="20000"/>
                  </a:schemeClr>
                </a:solidFill>
              </a:ln>
              <a:effectLst/>
            </c:spPr>
          </c:marker>
          <c:cat>
            <c:numRef>
              <c:f>Лист1!$A$2:$A$6</c:f>
              <c:numCache>
                <c:formatCode>General</c:formatCod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</c:v>
                </c:pt>
              </c:numCache>
            </c:numRef>
          </c:cat>
          <c:val>
            <c:numRef>
              <c:f>Лист1!$O$2:$O$6</c:f>
              <c:numCache>
                <c:formatCode>General</c:formatCode>
                <c:ptCount val="5"/>
                <c:pt idx="0">
                  <c:v>816089.90035196999</c:v>
                </c:pt>
                <c:pt idx="1">
                  <c:v>682033.12896085996</c:v>
                </c:pt>
                <c:pt idx="2">
                  <c:v>672037.94183274999</c:v>
                </c:pt>
                <c:pt idx="3">
                  <c:v>790691.96337849996</c:v>
                </c:pt>
                <c:pt idx="4" formatCode="0.00">
                  <c:v>1095421.3218145201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FF20-47A9-A298-442A17858D9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33125136"/>
        <c:axId val="167205072"/>
      </c:lineChart>
      <c:catAx>
        <c:axId val="63312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7205072"/>
        <c:crosses val="autoZero"/>
        <c:auto val="1"/>
        <c:lblAlgn val="ctr"/>
        <c:lblOffset val="100"/>
        <c:noMultiLvlLbl val="0"/>
      </c:catAx>
      <c:valAx>
        <c:axId val="167205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6331251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6596318495077671"/>
          <c:y val="1.8356291782283617E-2"/>
          <c:w val="0.52239495883430642"/>
          <c:h val="0.943145643731055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6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2020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F01-4952-AD4F-FB5B69D2A470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F01-4952-AD4F-FB5B69D2A470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-601607.86930000002</c:v>
                </c:pt>
                <c:pt idx="1">
                  <c:v>-325975.12190000003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F01-4952-AD4F-FB5B69D2A4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26002935506026"/>
          <c:y val="0.5890334597087411"/>
          <c:w val="0.48751654563224361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Внутренние источники финансирования дефицита бюджета</a:t>
            </a:r>
            <a:r>
              <a:rPr lang="ru-RU" baseline="0" dirty="0"/>
              <a:t>, млн руб.</a:t>
            </a:r>
            <a:endParaRPr lang="ru-RU" dirty="0"/>
          </a:p>
        </c:rich>
      </c:tx>
      <c:layout>
        <c:manualLayout>
          <c:xMode val="edge"/>
          <c:yMode val="edge"/>
          <c:x val="0.11535252057967318"/>
          <c:y val="4.0798697140188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1658552946914957E-4"/>
          <c:y val="7.2657516844637365E-2"/>
          <c:w val="0.99861973300377627"/>
          <c:h val="0.4066526612556457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ценных бумаг Российской Федерации, номинальная стоимость которых указана в валюте Российской Федерации, и средствами, направленными на их погашение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1825928371.7</c:v>
                </c:pt>
                <c:pt idx="1">
                  <c:v>1549038856.2</c:v>
                </c:pt>
                <c:pt idx="2">
                  <c:v>1740215975.5999999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27-45F5-8775-421010BCE6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Изменение остатков средств на счетах по учету средств федерального бюджета в течение соответствующего финансового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-2109247775.7</c:v>
                </c:pt>
                <c:pt idx="1">
                  <c:v>-2319156864</c:v>
                </c:pt>
                <c:pt idx="2">
                  <c:v>-2379963405.5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27-45F5-8775-421010BCE67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изменение остатков средств Фонда национального благосостояния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4122321.1</c:v>
                </c:pt>
                <c:pt idx="1">
                  <c:v>4290233.8</c:v>
                </c:pt>
                <c:pt idx="2">
                  <c:v>4492031.3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527-45F5-8775-421010BCE670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изменение остатков средств на счетах по учету средств федерального бюджета для зачисления дополнительных нефтегазовых доходов в иностранной валюте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895D-4257-8BF6-7054B25DB7B4}"/>
              </c:ext>
            </c:extLst>
          </c:dPt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Лист1!$E$2:$E$4</c:f>
              <c:numCache>
                <c:formatCode>#,##0.00</c:formatCode>
                <c:ptCount val="3"/>
                <c:pt idx="0">
                  <c:v>-2113370096.8</c:v>
                </c:pt>
                <c:pt idx="1">
                  <c:v>-2323447097.8000002</c:v>
                </c:pt>
                <c:pt idx="2">
                  <c:v>-2510977307.6999998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527-45F5-8775-421010BCE670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изменение иных остатков средств федерального бюджета</c:v>
                </c:pt>
              </c:strCache>
            </c:strRef>
          </c:tx>
          <c:spPr>
            <a:solidFill>
              <a:srgbClr val="18CEE9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 formatCode="#,##0.00">
                  <c:v>126521870.90000001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527-45F5-8775-421010BCE670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Иные источники внутреннего финансирования дефицита федерального бюджета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Лист1!$G$2:$G$4</c:f>
              <c:numCache>
                <c:formatCode>#,##0.00</c:formatCode>
                <c:ptCount val="3"/>
                <c:pt idx="0">
                  <c:v>136400195.19999999</c:v>
                </c:pt>
                <c:pt idx="1">
                  <c:v>105708548.59999999</c:v>
                </c:pt>
                <c:pt idx="2">
                  <c:v>38139560.600000001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527-45F5-8775-421010BCE6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77825654961206E-2"/>
          <c:y val="0.51946603821681425"/>
          <c:w val="0.97870574087761064"/>
          <c:h val="0.449934938928044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2021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128355089234514"/>
          <c:y val="0.20001103994123354"/>
          <c:w val="0.7833053284854633"/>
          <c:h val="0.5979856353380026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1C7-460D-BCE1-26604944FE79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1C7-460D-BCE1-26604944FE79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-664409.46</c:v>
                </c:pt>
                <c:pt idx="1">
                  <c:v>-36985.11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1C7-460D-BCE1-26604944FE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2022</a:t>
            </a:r>
          </a:p>
        </c:rich>
      </c:tx>
      <c:layout>
        <c:manualLayout>
          <c:xMode val="edge"/>
          <c:yMode val="edge"/>
          <c:x val="0.38174250779936403"/>
          <c:y val="9.53778738347023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1541112062219153"/>
          <c:y val="0.23775914669746528"/>
          <c:w val="0.7762415436205401"/>
          <c:h val="0.5925930486585410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FCD-4A1D-96E0-2B1F79AC7112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FCD-4A1D-96E0-2B1F79AC7112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-146919.21</c:v>
                </c:pt>
                <c:pt idx="1">
                  <c:v>-225739.74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FCD-4A1D-96E0-2B1F79AC71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Внешние источники финансирования дефицита бюджета</a:t>
            </a:r>
            <a:r>
              <a:rPr lang="ru-RU" baseline="0" dirty="0"/>
              <a:t>, млн руб.</a:t>
            </a:r>
            <a:endParaRPr lang="ru-RU" dirty="0"/>
          </a:p>
        </c:rich>
      </c:tx>
      <c:layout>
        <c:manualLayout>
          <c:xMode val="edge"/>
          <c:yMode val="edge"/>
          <c:x val="0.1506668620448650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4325204510878984E-2"/>
          <c:y val="7.2657516844637365E-2"/>
          <c:w val="0.86253375698613233"/>
          <c:h val="0.4454114298323474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займов, которые осуществляются путем выпуска государственных ценных бумаг от имени Российской Федерации и номинальная стоимость которых указана в иностранной валюте, и средствами, направ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32254.33</c:v>
                </c:pt>
                <c:pt idx="1">
                  <c:v>163304.51999999999</c:v>
                </c:pt>
                <c:pt idx="2">
                  <c:v>-133674.67000000001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9-4F9E-986C-9A108820E95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Разница между полученными и погашенными Российской Федерацией в иностранной валюте кредитами иностранных государств, включая целевые иностранные кредиты (заимствования), с учетом средств, перечисленных из федерального бюджета российским поставщикам товаро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8881.77</c:v>
                </c:pt>
                <c:pt idx="1">
                  <c:v>8223.86</c:v>
                </c:pt>
                <c:pt idx="2">
                  <c:v>-2217.21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39-4F9E-986C-9A108820E95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Иные источники внешнего финансирования дефицита федерального бюджета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-266875.84000000003</c:v>
                </c:pt>
                <c:pt idx="1">
                  <c:v>-208513.48</c:v>
                </c:pt>
                <c:pt idx="2">
                  <c:v>-190083.24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F39-4F9E-986C-9A108820E9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6690794406280459E-2"/>
          <c:y val="0.55414493279108779"/>
          <c:w val="0.91066263875381326"/>
          <c:h val="0.445855067208912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2020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3F01-4952-AD4F-FB5B69D2A470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F01-4952-AD4F-FB5B69D2A470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-601607.86930000002</c:v>
                </c:pt>
                <c:pt idx="1">
                  <c:v>-325975.12190000003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F01-4952-AD4F-FB5B69D2A4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26002935506026"/>
          <c:y val="0.5890334597087411"/>
          <c:w val="0.48751654563224361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Внутренние источники финансирования дефицита бюджета</a:t>
            </a:r>
            <a:r>
              <a:rPr lang="ru-RU" baseline="0" dirty="0"/>
              <a:t>, млн руб.</a:t>
            </a:r>
            <a:endParaRPr lang="ru-RU" dirty="0"/>
          </a:p>
        </c:rich>
      </c:tx>
      <c:layout>
        <c:manualLayout>
          <c:xMode val="edge"/>
          <c:yMode val="edge"/>
          <c:x val="0.11535252057967318"/>
          <c:y val="4.0798697140188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1658552946914957E-4"/>
          <c:y val="7.2657516844637365E-2"/>
          <c:w val="0.99861973300377627"/>
          <c:h val="0.4066526612556457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ценных бумаг Российской Федерации, номинальная стоимость которых указана в валюте Российской Федерации, и средствами, направленными на их погашение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1825928371.7</c:v>
                </c:pt>
                <c:pt idx="1">
                  <c:v>1549038856.2</c:v>
                </c:pt>
                <c:pt idx="2">
                  <c:v>1740215975.5999999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27-45F5-8775-421010BCE670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Изменение остатков средств на счетах по учету средств федерального бюджета в течение соответствующего финансового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-2109247775.7</c:v>
                </c:pt>
                <c:pt idx="1">
                  <c:v>-2319156864</c:v>
                </c:pt>
                <c:pt idx="2">
                  <c:v>-2379963405.5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27-45F5-8775-421010BCE670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изменение остатков средств Фонда национального благосостояния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4122321.1</c:v>
                </c:pt>
                <c:pt idx="1">
                  <c:v>4290233.8</c:v>
                </c:pt>
                <c:pt idx="2">
                  <c:v>4492031.3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527-45F5-8775-421010BCE670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изменение остатков средств на счетах по учету средств федерального бюджета для зачисления дополнительных нефтегазовых доходов в иностранной валюте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0-895D-4257-8BF6-7054B25DB7B4}"/>
              </c:ext>
            </c:extLst>
          </c:dPt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Лист1!$E$2:$E$4</c:f>
              <c:numCache>
                <c:formatCode>#,##0.00</c:formatCode>
                <c:ptCount val="3"/>
                <c:pt idx="0">
                  <c:v>-2113370096.8</c:v>
                </c:pt>
                <c:pt idx="1">
                  <c:v>-2323447097.8000002</c:v>
                </c:pt>
                <c:pt idx="2">
                  <c:v>-2510977307.6999998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527-45F5-8775-421010BCE670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изменение иных остатков средств федерального бюджета</c:v>
                </c:pt>
              </c:strCache>
            </c:strRef>
          </c:tx>
          <c:spPr>
            <a:solidFill>
              <a:srgbClr val="18CEE9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 formatCode="#,##0.00">
                  <c:v>126521870.90000001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527-45F5-8775-421010BCE670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Иные источники внутреннего финансирования дефицита федерального бюджета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Лист1!$G$2:$G$4</c:f>
              <c:numCache>
                <c:formatCode>#,##0.00</c:formatCode>
                <c:ptCount val="3"/>
                <c:pt idx="0">
                  <c:v>136400195.19999999</c:v>
                </c:pt>
                <c:pt idx="1">
                  <c:v>105708548.59999999</c:v>
                </c:pt>
                <c:pt idx="2">
                  <c:v>38139560.600000001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527-45F5-8775-421010BCE67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77825654961206E-2"/>
          <c:y val="0.51946603821681425"/>
          <c:w val="0.97870574087761064"/>
          <c:h val="0.449934938928044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2021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128355089234514"/>
          <c:y val="0.20001103994123354"/>
          <c:w val="0.7833053284854633"/>
          <c:h val="0.5979856353380026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71C7-460D-BCE1-26604944FE79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1C7-460D-BCE1-26604944FE79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-664409.46</c:v>
                </c:pt>
                <c:pt idx="1">
                  <c:v>-36985.11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1C7-460D-BCE1-26604944FE7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/>
              <a:t>2022</a:t>
            </a:r>
          </a:p>
        </c:rich>
      </c:tx>
      <c:layout>
        <c:manualLayout>
          <c:xMode val="edge"/>
          <c:yMode val="edge"/>
          <c:x val="0.38174250779936403"/>
          <c:y val="9.53778738347023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1541112062219153"/>
          <c:y val="0.23775914669746528"/>
          <c:w val="0.7762415436205401"/>
          <c:h val="0.5925930486585410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4FCD-4A1D-96E0-2B1F79AC7112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4FCD-4A1D-96E0-2B1F79AC7112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-146919.21</c:v>
                </c:pt>
                <c:pt idx="1">
                  <c:v>-225739.74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FCD-4A1D-96E0-2B1F79AC71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Внешние источники финансирования дефицита бюджета</a:t>
            </a:r>
            <a:r>
              <a:rPr lang="ru-RU" baseline="0" dirty="0"/>
              <a:t>, млн руб.</a:t>
            </a:r>
            <a:endParaRPr lang="ru-RU" dirty="0"/>
          </a:p>
        </c:rich>
      </c:tx>
      <c:layout>
        <c:manualLayout>
          <c:xMode val="edge"/>
          <c:yMode val="edge"/>
          <c:x val="0.15066686204486501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4325204510878984E-2"/>
          <c:y val="7.2657516844637365E-2"/>
          <c:w val="0.86253375698613233"/>
          <c:h val="0.4454114298323474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займов, которые осуществляются путем выпуска государственных ценных бумаг от имени Российской Федерации и номинальная стоимость которых указана в иностранной валюте, и средствами, направ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32254.33</c:v>
                </c:pt>
                <c:pt idx="1">
                  <c:v>163304.51999999999</c:v>
                </c:pt>
                <c:pt idx="2">
                  <c:v>-133674.67000000001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9-4F9E-986C-9A108820E95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Разница между полученными и погашенными Российской Федерацией в иностранной валюте кредитами иностранных государств, включая целевые иностранные кредиты (заимствования), с учетом средств, перечисленных из федерального бюджета российским поставщикам товаро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8881.77</c:v>
                </c:pt>
                <c:pt idx="1">
                  <c:v>8223.86</c:v>
                </c:pt>
                <c:pt idx="2">
                  <c:v>-2217.21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39-4F9E-986C-9A108820E95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Иные источники внешнего финансирования дефицита федерального бюджета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-266875.84000000003</c:v>
                </c:pt>
                <c:pt idx="1">
                  <c:v>-208513.48</c:v>
                </c:pt>
                <c:pt idx="2">
                  <c:v>-190083.24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F39-4F9E-986C-9A108820E9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6690794406280459E-2"/>
          <c:y val="0.55414493279108779"/>
          <c:w val="0.91066263875381326"/>
          <c:h val="0.445855067208912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>
                <a:solidFill>
                  <a:schemeClr val="tx1"/>
                </a:solidFill>
              </a:rPr>
              <a:t>2020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90F-48E6-BE78-55DD2AD4554A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90F-48E6-BE78-55DD2AD4554A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-601607.86930000002</c:v>
                </c:pt>
                <c:pt idx="1">
                  <c:v>-325975.12190000003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90F-48E6-BE78-55DD2AD455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26002935506026"/>
          <c:y val="0.5890334597087411"/>
          <c:w val="0.48751654563224361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>
                <a:solidFill>
                  <a:schemeClr val="tx1"/>
                </a:solidFill>
              </a:rPr>
              <a:t>2021</a:t>
            </a:r>
          </a:p>
        </c:rich>
      </c:tx>
      <c:layout>
        <c:manualLayout>
          <c:xMode val="edge"/>
          <c:yMode val="edge"/>
          <c:x val="0.38174239469578786"/>
          <c:y val="6.302229103396256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0128355089234514"/>
          <c:y val="0.20001103994123354"/>
          <c:w val="0.7833053284854633"/>
          <c:h val="0.59798563533800264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811-4621-8763-93A50114D38C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811-4621-8763-93A50114D38C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-664409.46</c:v>
                </c:pt>
                <c:pt idx="1">
                  <c:v>-36985.11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811-4621-8763-93A50114D38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400" dirty="0">
                <a:solidFill>
                  <a:schemeClr val="tx1"/>
                </a:solidFill>
              </a:rPr>
              <a:t>2022</a:t>
            </a:r>
          </a:p>
        </c:rich>
      </c:tx>
      <c:layout>
        <c:manualLayout>
          <c:xMode val="edge"/>
          <c:yMode val="edge"/>
          <c:x val="0.38174250779936403"/>
          <c:y val="9.537787383470235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1541112062219153"/>
          <c:y val="0.23775914669746528"/>
          <c:w val="0.7762415436205401"/>
          <c:h val="0.5925930486585410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>
                  <a:lumMod val="60000"/>
                  <a:lumOff val="40000"/>
                </a:schemeClr>
              </a:solidFill>
              <a:ln w="28575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C92-4D12-8310-D2CEE52629E6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92-4D12-8310-D2CEE52629E6}"/>
              </c:ext>
            </c:extLst>
          </c:dPt>
          <c:cat>
            <c:strRef>
              <c:f>Лист1!$A$2:$A$3</c:f>
              <c:strCache>
                <c:ptCount val="2"/>
                <c:pt idx="0">
                  <c:v>ИФДБ внутреннего</c:v>
                </c:pt>
                <c:pt idx="1">
                  <c:v>ИФДБ внешнего</c:v>
                </c:pt>
              </c:strCache>
            </c:strRef>
          </c:cat>
          <c:val>
            <c:numRef>
              <c:f>Лист1!$B$2:$B$3</c:f>
              <c:numCache>
                <c:formatCode>#,##0.00</c:formatCode>
                <c:ptCount val="2"/>
                <c:pt idx="0">
                  <c:v>-146919.21</c:v>
                </c:pt>
                <c:pt idx="1">
                  <c:v>-225739.74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C92-4D12-8310-D2CEE52629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6263975559022362"/>
          <c:y val="0.5890334597087411"/>
          <c:w val="0.4801371375430154"/>
          <c:h val="0.1194629713112911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7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В</a:t>
            </a:r>
            <a:r>
              <a:rPr lang="ru-RU" baseline="0" dirty="0">
                <a:solidFill>
                  <a:schemeClr val="tx1"/>
                </a:solidFill>
              </a:rPr>
              <a:t>нешние источники финансирования дефицита бюджета, млн руб.</a:t>
            </a:r>
            <a:endParaRPr lang="ru-RU" dirty="0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5066686204486501"/>
          <c:y val="6.4711067630708712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1.4325204510878984E-2"/>
          <c:y val="7.2657516844637365E-2"/>
          <c:w val="0.86253375698613233"/>
          <c:h val="0.4454114298323474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займов, которые осуществляются путем выпуска государственных ценных бумаг от имени Российской Федерации и номинальная стоимость которых указана в иностранной валюте, и средствами, направ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32254.33</c:v>
                </c:pt>
                <c:pt idx="1">
                  <c:v>163304.51999999999</c:v>
                </c:pt>
                <c:pt idx="2">
                  <c:v>-133674.67000000001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F39-4F9E-986C-9A108820E95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Разница между полученными и погашенными Российской Федерацией в иностранной валюте кредитами иностранных государств, включая целевые иностранные кредиты (заимствования), с учетом средств, перечисленных из федерального бюджета российским поставщикам товаро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8881.77</c:v>
                </c:pt>
                <c:pt idx="1">
                  <c:v>8223.86</c:v>
                </c:pt>
                <c:pt idx="2">
                  <c:v>-2217.21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F39-4F9E-986C-9A108820E95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Иные источники внешнего финансирования дефицита федерального бюджета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-266875.84000000003</c:v>
                </c:pt>
                <c:pt idx="1">
                  <c:v>-208513.48</c:v>
                </c:pt>
                <c:pt idx="2">
                  <c:v>-190083.24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F39-4F9E-986C-9A108820E95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65000"/>
                <a:lumOff val="3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6690794406280459E-2"/>
          <c:y val="0.55414493279108779"/>
          <c:w val="0.91066263875381326"/>
          <c:h val="0.4458550672089122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6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Внутренние источники финансирования дефицита бюджета, млн руб.</a:t>
            </a:r>
          </a:p>
        </c:rich>
      </c:tx>
      <c:layout>
        <c:manualLayout>
          <c:xMode val="edge"/>
          <c:yMode val="edge"/>
          <c:x val="0.11535252057967318"/>
          <c:y val="4.079869714018801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6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7.1658552946914957E-4"/>
          <c:y val="7.2657516844637365E-2"/>
          <c:w val="0.99861973300377627"/>
          <c:h val="0.4066526612556457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Разница между средствами, поступившими от размещения государственных ценных бумаг Российской Федерации, номинальная стоимость которых указана в валюте Российской Федерации, и средствами, направленными на их погашение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Лист1!$B$2:$B$4</c:f>
              <c:numCache>
                <c:formatCode>#,##0.00</c:formatCode>
                <c:ptCount val="3"/>
                <c:pt idx="0">
                  <c:v>1825928371.7</c:v>
                </c:pt>
                <c:pt idx="1">
                  <c:v>1549038856.2</c:v>
                </c:pt>
                <c:pt idx="2">
                  <c:v>1740215975.5999999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970-490A-A9CD-AE4C3D17508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Изменение остатков средств на счетах по учету средств федерального бюджета в течение соответствующего финансового года</c:v>
                </c:pt>
              </c:strCache>
            </c:strRef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Лист1!$C$2:$C$4</c:f>
              <c:numCache>
                <c:formatCode>#,##0.00</c:formatCode>
                <c:ptCount val="3"/>
                <c:pt idx="0">
                  <c:v>-2109247775.7</c:v>
                </c:pt>
                <c:pt idx="1">
                  <c:v>-2319156864</c:v>
                </c:pt>
                <c:pt idx="2">
                  <c:v>-2379963405.5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970-490A-A9CD-AE4C3D17508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изменение остатков средств Фонда национального благосостояния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Лист1!$D$2:$D$4</c:f>
              <c:numCache>
                <c:formatCode>#,##0.00</c:formatCode>
                <c:ptCount val="3"/>
                <c:pt idx="0">
                  <c:v>4122321.1</c:v>
                </c:pt>
                <c:pt idx="1">
                  <c:v>4290233.8</c:v>
                </c:pt>
                <c:pt idx="2">
                  <c:v>4492031.3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970-490A-A9CD-AE4C3D17508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изменение остатков средств на счетах по учету средств федерального бюджета для зачисления дополнительных нефтегазовых доходов в иностранной валюте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2"/>
            <c:invertIfNegative val="0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 w="28575">
                <a:solidFill>
                  <a:srgbClr val="00206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4970-490A-A9CD-AE4C3D175088}"/>
              </c:ext>
            </c:extLst>
          </c:dPt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Лист1!$E$2:$E$4</c:f>
              <c:numCache>
                <c:formatCode>#,##0.00</c:formatCode>
                <c:ptCount val="3"/>
                <c:pt idx="0">
                  <c:v>-2113370096.8</c:v>
                </c:pt>
                <c:pt idx="1">
                  <c:v>-2323447097.8000002</c:v>
                </c:pt>
                <c:pt idx="2">
                  <c:v>-2510977307.6999998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970-490A-A9CD-AE4C3D175088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изменение иных остатков средств федерального бюджета</c:v>
                </c:pt>
              </c:strCache>
            </c:strRef>
          </c:tx>
          <c:spPr>
            <a:solidFill>
              <a:srgbClr val="18CEE9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Лист1!$F$2:$F$4</c:f>
              <c:numCache>
                <c:formatCode>General</c:formatCode>
                <c:ptCount val="3"/>
                <c:pt idx="0">
                  <c:v>0</c:v>
                </c:pt>
                <c:pt idx="1">
                  <c:v>0</c:v>
                </c:pt>
                <c:pt idx="2" formatCode="#,##0.00">
                  <c:v>126521870.90000001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970-490A-A9CD-AE4C3D175088}"/>
            </c:ext>
          </c:extLst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Иные источники внутреннего финансирования дефицита федерального бюджета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Лист1!$A$2:$A$4</c:f>
              <c:numCache>
                <c:formatCode>General</c:formatCode>
                <c:ptCount val="3"/>
                <c:pt idx="0">
                  <c:v>2022</c:v>
                </c:pt>
                <c:pt idx="1">
                  <c:v>2021</c:v>
                </c:pt>
                <c:pt idx="2">
                  <c:v>2020</c:v>
                </c:pt>
              </c:numCache>
            </c:numRef>
          </c:cat>
          <c:val>
            <c:numRef>
              <c:f>Лист1!$G$2:$G$4</c:f>
              <c:numCache>
                <c:formatCode>#,##0.00</c:formatCode>
                <c:ptCount val="3"/>
                <c:pt idx="0">
                  <c:v>136400195.19999999</c:v>
                </c:pt>
                <c:pt idx="1">
                  <c:v>105708548.59999999</c:v>
                </c:pt>
                <c:pt idx="2">
                  <c:v>38139560.600000001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970-490A-A9CD-AE4C3D1750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0"/>
        <c:overlap val="100"/>
        <c:axId val="266877904"/>
        <c:axId val="161064320"/>
      </c:barChart>
      <c:catAx>
        <c:axId val="26687790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 w="57150" cap="flat" cmpd="sng" algn="ctr">
            <a:solidFill>
              <a:schemeClr val="tx1">
                <a:lumMod val="65000"/>
                <a:lumOff val="3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1064320"/>
        <c:crosses val="autoZero"/>
        <c:auto val="1"/>
        <c:lblAlgn val="ctr"/>
        <c:lblOffset val="100"/>
        <c:noMultiLvlLbl val="0"/>
      </c:catAx>
      <c:valAx>
        <c:axId val="161064320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2668779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6277825654961206E-2"/>
          <c:y val="0.51946603821681425"/>
          <c:w val="0.97870574087761064"/>
          <c:h val="0.4499349389280447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50">
          <a:solidFill>
            <a:schemeClr val="tx1"/>
          </a:solidFill>
        </a:defRPr>
      </a:pPr>
      <a:endParaRPr lang="ru-RU"/>
    </a:p>
  </c:txPr>
  <c:externalData r:id="rId3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bg1"/>
                </a:solidFill>
              </a:rPr>
              <a:t>Верхний предел внутреннего долга,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Лист8!$B$2</c:f>
              <c:numCache>
                <c:formatCode>0.00</c:formatCode>
                <c:ptCount val="1"/>
                <c:pt idx="0">
                  <c:v>11142.2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21-404F-B797-C1B262792B99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Лист8!$C$2</c:f>
              <c:numCache>
                <c:formatCode>General</c:formatCode>
                <c:ptCount val="1"/>
                <c:pt idx="0">
                  <c:v>10171.9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21-404F-B797-C1B262792B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4435616"/>
        <c:axId val="424436272"/>
      </c:barChart>
      <c:catAx>
        <c:axId val="4244356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24436272"/>
        <c:crosses val="autoZero"/>
        <c:auto val="1"/>
        <c:lblAlgn val="ctr"/>
        <c:lblOffset val="100"/>
        <c:noMultiLvlLbl val="0"/>
      </c:catAx>
      <c:valAx>
        <c:axId val="424436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4435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bg1"/>
                </a:solidFill>
              </a:rPr>
              <a:t>Верхний предел внешнего долга, млрд долл. США</a:t>
            </a:r>
          </a:p>
        </c:rich>
      </c:tx>
      <c:layout>
        <c:manualLayout>
          <c:xMode val="edge"/>
          <c:yMode val="edge"/>
          <c:x val="0.11429155730533681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Лист8!$B$3</c:f>
              <c:numCache>
                <c:formatCode>General</c:formatCode>
                <c:ptCount val="1"/>
                <c:pt idx="0">
                  <c:v>65.3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8A-4016-805A-02D004BDAAC0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Лист8!$C$3</c:f>
              <c:numCache>
                <c:formatCode>General</c:formatCode>
                <c:ptCount val="1"/>
                <c:pt idx="0">
                  <c:v>54.8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8A-4016-805A-02D004BDAA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567000"/>
        <c:axId val="423569624"/>
      </c:barChart>
      <c:catAx>
        <c:axId val="4235670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569624"/>
        <c:crosses val="autoZero"/>
        <c:auto val="1"/>
        <c:lblAlgn val="ctr"/>
        <c:lblOffset val="100"/>
        <c:noMultiLvlLbl val="0"/>
      </c:catAx>
      <c:valAx>
        <c:axId val="423569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567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Верхний предел внешнего долга, млрд евро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Лист8!$B$4</c:f>
              <c:numCache>
                <c:formatCode>General</c:formatCode>
                <c:ptCount val="1"/>
                <c:pt idx="0">
                  <c:v>57.8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F6-4AA1-A6C3-ABCEF7B478D8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Лист8!$C$4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F6-4AA1-A6C3-ABCEF7B478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25812192"/>
        <c:axId val="525812520"/>
      </c:barChart>
      <c:catAx>
        <c:axId val="525812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25812520"/>
        <c:crosses val="autoZero"/>
        <c:auto val="1"/>
        <c:lblAlgn val="ctr"/>
        <c:lblOffset val="100"/>
        <c:noMultiLvlLbl val="0"/>
      </c:catAx>
      <c:valAx>
        <c:axId val="5258125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5812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Государственный долг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2305739927203894"/>
          <c:y val="0.24088100310394225"/>
          <c:w val="0.57070294045674175"/>
          <c:h val="0.69111641745109553"/>
        </c:manualLayout>
      </c:layout>
      <c:doughnutChart>
        <c:varyColors val="1"/>
        <c:ser>
          <c:idx val="0"/>
          <c:order val="0"/>
          <c:spPr>
            <a:ln>
              <a:noFill/>
            </a:ln>
            <a:effectLst>
              <a:glow rad="63500">
                <a:srgbClr val="6C55D0">
                  <a:alpha val="40000"/>
                </a:srgbClr>
              </a:glow>
            </a:effectLst>
          </c:spPr>
          <c:dPt>
            <c:idx val="0"/>
            <c:bubble3D val="0"/>
            <c:spPr>
              <a:solidFill>
                <a:srgbClr val="6C55D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BA9-4CC2-9FC0-BABB65EBD920}"/>
              </c:ext>
            </c:extLst>
          </c:dPt>
          <c:dPt>
            <c:idx val="1"/>
            <c:bubble3D val="0"/>
            <c:spPr>
              <a:solidFill>
                <a:srgbClr val="BCB1E9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BA9-4CC2-9FC0-BABB65EBD920}"/>
              </c:ext>
            </c:extLst>
          </c:dPt>
          <c:dLbls>
            <c:dLbl>
              <c:idx val="0"/>
              <c:layout>
                <c:manualLayout>
                  <c:x val="9.5870099789199012E-2"/>
                  <c:y val="5.804893860715287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BA9-4CC2-9FC0-BABB65EBD920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BA9-4CC2-9FC0-BABB65EBD9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Лист8!$A$8:$A$9</c:f>
              <c:strCache>
                <c:ptCount val="2"/>
                <c:pt idx="0">
                  <c:v>Внутренний долг</c:v>
                </c:pt>
                <c:pt idx="1">
                  <c:v>Внешний долг</c:v>
                </c:pt>
              </c:strCache>
            </c:strRef>
          </c:cat>
          <c:val>
            <c:numRef>
              <c:f>Лист8!$B$8:$B$9</c:f>
              <c:numCache>
                <c:formatCode>General</c:formatCode>
                <c:ptCount val="2"/>
                <c:pt idx="0">
                  <c:v>10171.9</c:v>
                </c:pt>
                <c:pt idx="1">
                  <c:v>3395.4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A9-4CC2-9FC0-BABB65EBD9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657548103325825"/>
          <c:y val="0.66499096699095106"/>
          <c:w val="0.44555100549986998"/>
          <c:h val="0.114733879516456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b="0" dirty="0">
                <a:solidFill>
                  <a:schemeClr val="bg1"/>
                </a:solidFill>
              </a:rPr>
              <a:t> </a:t>
            </a:r>
            <a:r>
              <a:rPr lang="ru-RU" b="0" i="0" dirty="0">
                <a:solidFill>
                  <a:schemeClr val="bg1"/>
                </a:solidFill>
                <a:effectLst/>
              </a:rPr>
              <a:t>Государственный внутренний долг Российской Федерации, выраженный в государственных ценных бумагах,</a:t>
            </a:r>
            <a:r>
              <a:rPr lang="ru-RU" b="0" i="0" baseline="0" dirty="0">
                <a:solidFill>
                  <a:schemeClr val="bg1"/>
                </a:solidFill>
                <a:effectLst/>
              </a:rPr>
              <a:t> млрд руб.</a:t>
            </a:r>
            <a:r>
              <a:rPr lang="ru-RU" b="0" dirty="0">
                <a:solidFill>
                  <a:schemeClr val="bg1"/>
                </a:solidFill>
              </a:rPr>
              <a:t>  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Лист9!$A$8</c:f>
              <c:strCache>
                <c:ptCount val="1"/>
                <c:pt idx="0">
                  <c:v> 1 713,85  </c:v>
                </c:pt>
              </c:strCache>
            </c:strRef>
          </c:tx>
          <c:spPr>
            <a:gradFill>
              <a:gsLst>
                <a:gs pos="0">
                  <a:srgbClr val="5F37D1"/>
                </a:gs>
                <a:gs pos="100000">
                  <a:srgbClr val="6C55D0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2.13675213675213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4E-495B-8400-0073E79E52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Лист9!$B$7:$H$7</c:f>
              <c:strCache>
                <c:ptCount val="7"/>
                <c:pt idx="0">
                  <c:v>ОФЗ-ПД</c:v>
                </c:pt>
                <c:pt idx="1">
                  <c:v>ОФЗ-АД</c:v>
                </c:pt>
                <c:pt idx="2">
                  <c:v>ОФЗ-ИН</c:v>
                </c:pt>
                <c:pt idx="3">
                  <c:v>ГСО-ППС</c:v>
                </c:pt>
                <c:pt idx="4">
                  <c:v>ГСО-ФПС</c:v>
                </c:pt>
                <c:pt idx="5">
                  <c:v>ОГРВЗ 1991 года</c:v>
                </c:pt>
                <c:pt idx="6">
                  <c:v>ОФЗ-н</c:v>
                </c:pt>
              </c:strCache>
            </c:strRef>
          </c:cat>
          <c:val>
            <c:numRef>
              <c:f>Лист9!$B$8:$H$8</c:f>
              <c:numCache>
                <c:formatCode>General</c:formatCode>
                <c:ptCount val="7"/>
                <c:pt idx="0" formatCode="#,##0.00">
                  <c:v>6474.75</c:v>
                </c:pt>
                <c:pt idx="1">
                  <c:v>345.03</c:v>
                </c:pt>
                <c:pt idx="2">
                  <c:v>371.25</c:v>
                </c:pt>
                <c:pt idx="3">
                  <c:v>230.3</c:v>
                </c:pt>
                <c:pt idx="4">
                  <c:v>132</c:v>
                </c:pt>
                <c:pt idx="5">
                  <c:v>1E-4</c:v>
                </c:pt>
                <c:pt idx="6">
                  <c:v>64.224000000000004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4E-495B-8400-0073E79E52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-27"/>
        <c:axId val="212016488"/>
        <c:axId val="212015176"/>
      </c:barChart>
      <c:catAx>
        <c:axId val="212016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5176"/>
        <c:crosses val="autoZero"/>
        <c:auto val="1"/>
        <c:lblAlgn val="ctr"/>
        <c:lblOffset val="100"/>
        <c:noMultiLvlLbl val="0"/>
      </c:catAx>
      <c:valAx>
        <c:axId val="212015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6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bg1"/>
                </a:solidFill>
              </a:rPr>
              <a:t>Верхний предел внутреннего долга,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Лист8!$B$2</c:f>
              <c:numCache>
                <c:formatCode>0.00</c:formatCode>
                <c:ptCount val="1"/>
                <c:pt idx="0">
                  <c:v>11142.2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21-404F-B797-C1B262792B99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Лист8!$C$2</c:f>
              <c:numCache>
                <c:formatCode>General</c:formatCode>
                <c:ptCount val="1"/>
                <c:pt idx="0">
                  <c:v>10171.9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21-404F-B797-C1B262792B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4435616"/>
        <c:axId val="424436272"/>
      </c:barChart>
      <c:catAx>
        <c:axId val="4244356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24436272"/>
        <c:crosses val="autoZero"/>
        <c:auto val="1"/>
        <c:lblAlgn val="ctr"/>
        <c:lblOffset val="100"/>
        <c:noMultiLvlLbl val="0"/>
      </c:catAx>
      <c:valAx>
        <c:axId val="424436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4435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bg1"/>
                </a:solidFill>
              </a:rPr>
              <a:t>Верхний предел внешнего долга, млрд долл. США</a:t>
            </a:r>
          </a:p>
        </c:rich>
      </c:tx>
      <c:layout>
        <c:manualLayout>
          <c:xMode val="edge"/>
          <c:yMode val="edge"/>
          <c:x val="0.11429155730533681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Лист8!$B$3</c:f>
              <c:numCache>
                <c:formatCode>General</c:formatCode>
                <c:ptCount val="1"/>
                <c:pt idx="0">
                  <c:v>65.3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8A-4016-805A-02D004BDAAC0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Лист8!$C$3</c:f>
              <c:numCache>
                <c:formatCode>General</c:formatCode>
                <c:ptCount val="1"/>
                <c:pt idx="0">
                  <c:v>54.8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8A-4016-805A-02D004BDAA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567000"/>
        <c:axId val="423569624"/>
      </c:barChart>
      <c:catAx>
        <c:axId val="4235670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569624"/>
        <c:crosses val="autoZero"/>
        <c:auto val="1"/>
        <c:lblAlgn val="ctr"/>
        <c:lblOffset val="100"/>
        <c:noMultiLvlLbl val="0"/>
      </c:catAx>
      <c:valAx>
        <c:axId val="423569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567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Верхний предел внешнего долга, млрд евро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Лист8!$B$4</c:f>
              <c:numCache>
                <c:formatCode>General</c:formatCode>
                <c:ptCount val="1"/>
                <c:pt idx="0">
                  <c:v>57.8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F6-4AA1-A6C3-ABCEF7B478D8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Лист8!$C$4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F6-4AA1-A6C3-ABCEF7B478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25812192"/>
        <c:axId val="525812520"/>
      </c:barChart>
      <c:catAx>
        <c:axId val="525812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25812520"/>
        <c:crosses val="autoZero"/>
        <c:auto val="1"/>
        <c:lblAlgn val="ctr"/>
        <c:lblOffset val="100"/>
        <c:noMultiLvlLbl val="0"/>
      </c:catAx>
      <c:valAx>
        <c:axId val="5258125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5812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bg1"/>
                </a:solidFill>
              </a:rPr>
              <a:t>Государственный долг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2305739927203894"/>
          <c:y val="0.24088100310394225"/>
          <c:w val="0.57070294045674175"/>
          <c:h val="0.69111641745109553"/>
        </c:manualLayout>
      </c:layout>
      <c:doughnutChart>
        <c:varyColors val="1"/>
        <c:ser>
          <c:idx val="0"/>
          <c:order val="0"/>
          <c:spPr>
            <a:ln>
              <a:noFill/>
            </a:ln>
            <a:effectLst>
              <a:glow rad="63500">
                <a:srgbClr val="6C55D0">
                  <a:alpha val="40000"/>
                </a:srgbClr>
              </a:glow>
            </a:effectLst>
          </c:spPr>
          <c:dPt>
            <c:idx val="0"/>
            <c:bubble3D val="0"/>
            <c:spPr>
              <a:solidFill>
                <a:srgbClr val="6C55D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BA9-4CC2-9FC0-BABB65EBD920}"/>
              </c:ext>
            </c:extLst>
          </c:dPt>
          <c:dPt>
            <c:idx val="1"/>
            <c:bubble3D val="0"/>
            <c:spPr>
              <a:solidFill>
                <a:srgbClr val="BCB1E9"/>
              </a:solidFill>
              <a:ln w="19050">
                <a:solidFill>
                  <a:schemeClr val="bg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BA9-4CC2-9FC0-BABB65EBD920}"/>
              </c:ext>
            </c:extLst>
          </c:dPt>
          <c:dLbls>
            <c:dLbl>
              <c:idx val="0"/>
              <c:layout>
                <c:manualLayout>
                  <c:x val="9.5870099789199012E-2"/>
                  <c:y val="5.804893860715287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BA9-4CC2-9FC0-BABB65EBD920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BA9-4CC2-9FC0-BABB65EBD9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Лист8!$A$8:$A$9</c:f>
              <c:strCache>
                <c:ptCount val="2"/>
                <c:pt idx="0">
                  <c:v>Внутренний долг</c:v>
                </c:pt>
                <c:pt idx="1">
                  <c:v>Внешний долг</c:v>
                </c:pt>
              </c:strCache>
            </c:strRef>
          </c:cat>
          <c:val>
            <c:numRef>
              <c:f>Лист8!$B$8:$B$9</c:f>
              <c:numCache>
                <c:formatCode>General</c:formatCode>
                <c:ptCount val="2"/>
                <c:pt idx="0">
                  <c:v>10171.9</c:v>
                </c:pt>
                <c:pt idx="1">
                  <c:v>3395.4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A9-4CC2-9FC0-BABB65EBD9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657548103325825"/>
          <c:y val="0.66499096699095106"/>
          <c:w val="0.44555100549986998"/>
          <c:h val="0.114733879516456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i="0" u="none" strike="noStrike" kern="1200" spc="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ru-RU" b="0" dirty="0">
                <a:solidFill>
                  <a:schemeClr val="bg1"/>
                </a:solidFill>
              </a:rPr>
              <a:t> </a:t>
            </a:r>
            <a:r>
              <a:rPr lang="ru-RU" b="0" i="0" dirty="0">
                <a:solidFill>
                  <a:schemeClr val="bg1"/>
                </a:solidFill>
                <a:effectLst/>
              </a:rPr>
              <a:t>Государственный внутренний долг Российской Федерации, выраженный в государственных ценных бумагах,</a:t>
            </a:r>
            <a:r>
              <a:rPr lang="ru-RU" b="0" i="0" baseline="0" dirty="0">
                <a:solidFill>
                  <a:schemeClr val="bg1"/>
                </a:solidFill>
                <a:effectLst/>
              </a:rPr>
              <a:t> млрд руб.</a:t>
            </a:r>
            <a:r>
              <a:rPr lang="ru-RU" b="0" dirty="0">
                <a:solidFill>
                  <a:schemeClr val="bg1"/>
                </a:solidFill>
              </a:rPr>
              <a:t>  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 sz="1400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Лист9!$A$8</c:f>
              <c:strCache>
                <c:ptCount val="1"/>
                <c:pt idx="0">
                  <c:v> 1 713,85  </c:v>
                </c:pt>
              </c:strCache>
            </c:strRef>
          </c:tx>
          <c:spPr>
            <a:gradFill>
              <a:gsLst>
                <a:gs pos="0">
                  <a:srgbClr val="5F37D1"/>
                </a:gs>
                <a:gs pos="100000">
                  <a:srgbClr val="6C55D0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2.13675213675213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4E-495B-8400-0073E79E52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Лист9!$B$7:$H$7</c:f>
              <c:strCache>
                <c:ptCount val="7"/>
                <c:pt idx="0">
                  <c:v>ОФЗ-ПД</c:v>
                </c:pt>
                <c:pt idx="1">
                  <c:v>ОФЗ-АД</c:v>
                </c:pt>
                <c:pt idx="2">
                  <c:v>ОФЗ-ИН</c:v>
                </c:pt>
                <c:pt idx="3">
                  <c:v>ГСО-ППС</c:v>
                </c:pt>
                <c:pt idx="4">
                  <c:v>ГСО-ФПС</c:v>
                </c:pt>
                <c:pt idx="5">
                  <c:v>ОГРВЗ 1991 года</c:v>
                </c:pt>
                <c:pt idx="6">
                  <c:v>ОФЗ-н</c:v>
                </c:pt>
              </c:strCache>
            </c:strRef>
          </c:cat>
          <c:val>
            <c:numRef>
              <c:f>Лист9!$B$8:$H$8</c:f>
              <c:numCache>
                <c:formatCode>General</c:formatCode>
                <c:ptCount val="7"/>
                <c:pt idx="0" formatCode="#,##0.00">
                  <c:v>6474.75</c:v>
                </c:pt>
                <c:pt idx="1">
                  <c:v>345.03</c:v>
                </c:pt>
                <c:pt idx="2">
                  <c:v>371.25</c:v>
                </c:pt>
                <c:pt idx="3">
                  <c:v>230.3</c:v>
                </c:pt>
                <c:pt idx="4">
                  <c:v>132</c:v>
                </c:pt>
                <c:pt idx="5">
                  <c:v>1E-4</c:v>
                </c:pt>
                <c:pt idx="6">
                  <c:v>64.224000000000004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4E-495B-8400-0073E79E52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-27"/>
        <c:axId val="212016488"/>
        <c:axId val="212015176"/>
      </c:barChart>
      <c:catAx>
        <c:axId val="212016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5176"/>
        <c:crosses val="autoZero"/>
        <c:auto val="1"/>
        <c:lblAlgn val="ctr"/>
        <c:lblOffset val="100"/>
        <c:noMultiLvlLbl val="0"/>
      </c:catAx>
      <c:valAx>
        <c:axId val="212015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6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Верхний предел внутреннего долга,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Лист8!$B$2</c:f>
              <c:numCache>
                <c:formatCode>0.00</c:formatCode>
                <c:ptCount val="1"/>
                <c:pt idx="0">
                  <c:v>11142.2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21-404F-B797-C1B262792B99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Лист8!$C$2</c:f>
              <c:numCache>
                <c:formatCode>General</c:formatCode>
                <c:ptCount val="1"/>
                <c:pt idx="0">
                  <c:v>10171.9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21-404F-B797-C1B262792B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24435616"/>
        <c:axId val="424436272"/>
      </c:barChart>
      <c:catAx>
        <c:axId val="4244356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24436272"/>
        <c:crosses val="autoZero"/>
        <c:auto val="1"/>
        <c:lblAlgn val="ctr"/>
        <c:lblOffset val="100"/>
        <c:noMultiLvlLbl val="0"/>
      </c:catAx>
      <c:valAx>
        <c:axId val="424436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44356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3">
    <c:autoUpdate val="0"/>
  </c:externalData>
</c:chartSpace>
</file>

<file path=ppt/charts/chart6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Верхний предел внешнего долга, млрд долл. США</a:t>
            </a:r>
          </a:p>
        </c:rich>
      </c:tx>
      <c:layout>
        <c:manualLayout>
          <c:xMode val="edge"/>
          <c:yMode val="edge"/>
          <c:x val="0.11429155730533681"/>
          <c:y val="2.777777777777777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Лист8!$B$3</c:f>
              <c:numCache>
                <c:formatCode>General</c:formatCode>
                <c:ptCount val="1"/>
                <c:pt idx="0">
                  <c:v>65.3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68A-4016-805A-02D004BDAAC0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Лист8!$C$3</c:f>
              <c:numCache>
                <c:formatCode>General</c:formatCode>
                <c:ptCount val="1"/>
                <c:pt idx="0">
                  <c:v>54.8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8A-4016-805A-02D004BDAA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23567000"/>
        <c:axId val="423569624"/>
      </c:barChart>
      <c:catAx>
        <c:axId val="42356700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23569624"/>
        <c:crosses val="autoZero"/>
        <c:auto val="1"/>
        <c:lblAlgn val="ctr"/>
        <c:lblOffset val="100"/>
        <c:noMultiLvlLbl val="0"/>
      </c:catAx>
      <c:valAx>
        <c:axId val="42356962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35670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Верхний предел внешнего долга, млрд евро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Лист8!$B$1</c:f>
              <c:strCache>
                <c:ptCount val="1"/>
                <c:pt idx="0">
                  <c:v>Cогласно ФЗ</c:v>
                </c:pt>
              </c:strCache>
            </c:strRef>
          </c:tx>
          <c:spPr>
            <a:solidFill>
              <a:srgbClr val="6C55D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Лист8!$B$4</c:f>
              <c:numCache>
                <c:formatCode>General</c:formatCode>
                <c:ptCount val="1"/>
                <c:pt idx="0">
                  <c:v>57.8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9F6-4AA1-A6C3-ABCEF7B478D8}"/>
            </c:ext>
          </c:extLst>
        </c:ser>
        <c:ser>
          <c:idx val="1"/>
          <c:order val="1"/>
          <c:tx>
            <c:strRef>
              <c:f>Лист8!$C$1</c:f>
              <c:strCache>
                <c:ptCount val="1"/>
                <c:pt idx="0">
                  <c:v>Фактически исполнено</c:v>
                </c:pt>
              </c:strCache>
            </c:strRef>
          </c:tx>
          <c:spPr>
            <a:solidFill>
              <a:srgbClr val="BCB1E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val>
            <c:numRef>
              <c:f>Лист8!$C$4</c:f>
              <c:numCache>
                <c:formatCode>General</c:formatCode>
                <c:ptCount val="1"/>
                <c:pt idx="0">
                  <c:v>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F6-4AA1-A6C3-ABCEF7B478D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525812192"/>
        <c:axId val="525812520"/>
      </c:barChart>
      <c:catAx>
        <c:axId val="52581219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525812520"/>
        <c:crosses val="autoZero"/>
        <c:auto val="1"/>
        <c:lblAlgn val="ctr"/>
        <c:lblOffset val="100"/>
        <c:noMultiLvlLbl val="0"/>
      </c:catAx>
      <c:valAx>
        <c:axId val="5258125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5258121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</a:defRPr>
      </a:pPr>
      <a:endParaRPr lang="ru-RU"/>
    </a:p>
  </c:txPr>
  <c:externalData r:id="rId3">
    <c:autoUpdate val="0"/>
  </c:externalData>
</c:chartSpace>
</file>

<file path=ppt/charts/chart7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200" dirty="0">
                <a:solidFill>
                  <a:schemeClr val="tx1"/>
                </a:solidFill>
              </a:rPr>
              <a:t>Государственный долг Российской Федерации, млрд руб.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22305739927203894"/>
          <c:y val="0.24088100310394225"/>
          <c:w val="0.57070294045674175"/>
          <c:h val="0.69111641745109553"/>
        </c:manualLayout>
      </c:layout>
      <c:doughnutChart>
        <c:varyColors val="1"/>
        <c:ser>
          <c:idx val="0"/>
          <c:order val="0"/>
          <c:spPr>
            <a:ln>
              <a:noFill/>
            </a:ln>
            <a:effectLst>
              <a:glow rad="63500">
                <a:srgbClr val="6C55D0">
                  <a:alpha val="40000"/>
                </a:srgbClr>
              </a:glow>
            </a:effectLst>
          </c:spPr>
          <c:dPt>
            <c:idx val="0"/>
            <c:bubble3D val="0"/>
            <c:spPr>
              <a:solidFill>
                <a:srgbClr val="6C55D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BA9-4CC2-9FC0-BABB65EBD920}"/>
              </c:ext>
            </c:extLst>
          </c:dPt>
          <c:dPt>
            <c:idx val="1"/>
            <c:bubble3D val="0"/>
            <c:spPr>
              <a:solidFill>
                <a:srgbClr val="BCB1E9"/>
              </a:solidFill>
              <a:ln w="19050">
                <a:solidFill>
                  <a:srgbClr val="5F37D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BA9-4CC2-9FC0-BABB65EBD920}"/>
              </c:ext>
            </c:extLst>
          </c:dPt>
          <c:dLbls>
            <c:dLbl>
              <c:idx val="0"/>
              <c:layout>
                <c:manualLayout>
                  <c:x val="9.5870099789199012E-2"/>
                  <c:y val="5.80489386071528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BA9-4CC2-9FC0-BABB65EBD920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BA9-4CC2-9FC0-BABB65EBD92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Лист8!$A$8:$A$9</c:f>
              <c:strCache>
                <c:ptCount val="2"/>
                <c:pt idx="0">
                  <c:v>Внутренний долг</c:v>
                </c:pt>
                <c:pt idx="1">
                  <c:v>Внешний долг</c:v>
                </c:pt>
              </c:strCache>
            </c:strRef>
          </c:cat>
          <c:val>
            <c:numRef>
              <c:f>Лист8!$B$8:$B$9</c:f>
              <c:numCache>
                <c:formatCode>General</c:formatCode>
                <c:ptCount val="2"/>
                <c:pt idx="0">
                  <c:v>10171.9</c:v>
                </c:pt>
                <c:pt idx="1">
                  <c:v>3395.4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BA9-4CC2-9FC0-BABB65EBD9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657548103325825"/>
          <c:y val="0.66499096699095106"/>
          <c:w val="0.44555100549986998"/>
          <c:h val="0.114733879516456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8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 rtl="0">
              <a:defRPr sz="14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dirty="0"/>
              <a:t> Государственный внутренний долг Российской Федерации, выраженный в государственных ценных бумагах, млрд руб.  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 rtl="0">
            <a:defRPr sz="1400" b="0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Лист9!$A$8</c:f>
              <c:strCache>
                <c:ptCount val="1"/>
                <c:pt idx="0">
                  <c:v> 1 713,85  </c:v>
                </c:pt>
              </c:strCache>
            </c:strRef>
          </c:tx>
          <c:spPr>
            <a:gradFill>
              <a:gsLst>
                <a:gs pos="0">
                  <a:srgbClr val="5F37D1"/>
                </a:gs>
                <a:gs pos="100000">
                  <a:srgbClr val="6C55D0"/>
                </a:gs>
              </a:gsLst>
              <a:lin ang="5400000" scaled="1"/>
            </a:gra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2.13675213675213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B4E-495B-8400-0073E79E523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Лист9!$B$7:$H$7</c:f>
              <c:strCache>
                <c:ptCount val="7"/>
                <c:pt idx="0">
                  <c:v>ОФЗ-ПД</c:v>
                </c:pt>
                <c:pt idx="1">
                  <c:v>ОФЗ-АД</c:v>
                </c:pt>
                <c:pt idx="2">
                  <c:v>ОФЗ-ИН</c:v>
                </c:pt>
                <c:pt idx="3">
                  <c:v>ГСО-ППС</c:v>
                </c:pt>
                <c:pt idx="4">
                  <c:v>ГСО-ФПС</c:v>
                </c:pt>
                <c:pt idx="5">
                  <c:v>ОГРВЗ 1991 года</c:v>
                </c:pt>
                <c:pt idx="6">
                  <c:v>ОФЗ-н</c:v>
                </c:pt>
              </c:strCache>
            </c:strRef>
          </c:cat>
          <c:val>
            <c:numRef>
              <c:f>Лист9!$B$8:$H$8</c:f>
              <c:numCache>
                <c:formatCode>General</c:formatCode>
                <c:ptCount val="7"/>
                <c:pt idx="0" formatCode="#,##0.00">
                  <c:v>6474.75</c:v>
                </c:pt>
                <c:pt idx="1">
                  <c:v>345.03</c:v>
                </c:pt>
                <c:pt idx="2">
                  <c:v>371.25</c:v>
                </c:pt>
                <c:pt idx="3">
                  <c:v>230.3</c:v>
                </c:pt>
                <c:pt idx="4">
                  <c:v>132</c:v>
                </c:pt>
                <c:pt idx="5">
                  <c:v>1E-4</c:v>
                </c:pt>
                <c:pt idx="6">
                  <c:v>64.224000000000004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B4E-495B-8400-0073E79E523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9"/>
        <c:overlap val="-27"/>
        <c:axId val="212016488"/>
        <c:axId val="212015176"/>
      </c:barChart>
      <c:catAx>
        <c:axId val="212016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5176"/>
        <c:crosses val="autoZero"/>
        <c:auto val="1"/>
        <c:lblAlgn val="ctr"/>
        <c:lblOffset val="100"/>
        <c:noMultiLvlLbl val="0"/>
      </c:catAx>
      <c:valAx>
        <c:axId val="2120151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50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12016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8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9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0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3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4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8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7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8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5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6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9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753C77-C30C-4143-A03E-5F84DF162A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264BD23-436D-45E8-A578-83C44225CD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D90C154-1D7B-42CA-8A19-45C7795E5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9E9CB4-4D45-4B38-9442-CB2B758EC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996063-700B-44F4-BF19-940CA4FF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2454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E37560-47D2-4B4E-8690-6E7245349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FCAA20-770F-4914-B827-6CAB07306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65B85A-C90D-473E-A5D9-48D4CFC50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C26D41-1583-419F-8F5A-B0260AC41A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9A9413-C801-4872-88B3-7C7637CAD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118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302724-FEB0-4A54-B43A-7789569ED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6EC16B-D101-4686-8654-7CCED6C66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6A40CBC-75EC-4C66-A6D5-B6315C65F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AAEFDF7-6E47-4535-BA4C-DBB2C290B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42DD29B-6AE1-4A71-9A2F-5BD66F0D5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477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B1F244-46D2-4DC7-8063-F5BF7980E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C5FBB6F-1B61-4E9F-A241-AF78417764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32689EE-8D8E-4214-A803-668F3747F9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5C4D30-814D-4CED-A191-11E7B0B798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C7C3358-C18E-451B-BF08-4EB1DD3A1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E9C417-97FA-446F-BE86-4CD189094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5818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DDBB1-75CA-4364-91C1-F257D6BBD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37E216B-C8CF-402A-846A-9110382A83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6133144-00EB-42B6-B76A-97D36D5C3C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CAA9A58-ADC4-48AD-B17F-9908CE52A0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29D341E-AD3B-42EB-BAF4-9E203582AE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5207781-8BC4-45AB-A489-EDC0F9B0C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34147C6-DCE5-4643-830F-D3612D9AF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CDCC68C-4AC8-46AF-95D0-03754A5E62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380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2D4BAB-2542-47A1-99C0-E1632A140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DE0B517-9625-47D5-9DD8-A036D3D49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5266C67-DA8B-4108-9D1E-9BD297E1A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79BB2E1-74E0-4E11-9EAD-9396C94C1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959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D9E677C-EB41-4059-915D-0F2354FE6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389FE91-5AA1-4274-866A-DA0B49C40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FD3F050-0612-45FB-B254-CE63E08833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32956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B925C6-408F-44F5-A4F7-FF8BDD63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1E3299-3D6D-4DFA-879B-5EC29758E6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C2A3F2D-1805-4FA2-8350-E407DEBFFF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0504C6C-028B-42F3-9B99-BFFE3A890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354F8F-8BB7-47DE-BF64-F6A511325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341D20F-77ED-4C6F-867C-07A1180BF0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251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4719B4-2E4F-4361-802C-ACB314D50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971320B-6A8A-4081-B3CA-4056D81B4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7D43307-5828-47DB-B37D-5EE119FFE8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A6DA1E9-2EA8-4AAD-BF64-8640FB631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ECC8F3-1950-483D-B812-39699984C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F66CFA-AA8E-4BA8-B443-9F87ED4F5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808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71716E-C59E-495F-8FF6-36D9F6129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510103-86BB-496E-937C-77BE432CF8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EEF97BD-C76C-4486-925C-1C285FDC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CA5EE47-E842-430F-BB63-5F507A1C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2DB338-9ECA-41A2-8DBA-A653B5A73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141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FAD2A51-1FF2-495D-ACBA-544AC8055A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8C80FF2-B0B0-4A56-B934-1CEDA5BF73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55E0BD-6A04-4B57-B538-8D216CB5C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B17F2C-914F-47C5-B78B-47940326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4B8D564-DBC5-44D3-ACAB-B067E6C33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440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C98C97-0E36-4A13-9A3F-24AE3BFCB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EC939E7-B94C-4894-AAC9-786E422523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006459D-50F5-4EA1-BD73-D1E435664D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CC620-F26E-49EF-83DB-ADA098E75157}" type="datetimeFigureOut">
              <a:rPr lang="ru-RU" smtClean="0"/>
              <a:t>29.04.2020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DDD5FDA-5B88-4B7F-96D9-06D16307F4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30BF8D4-9BC0-44F9-A9F5-D34F4F58AA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53376-44CE-49CA-839B-2E0C01D2C6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775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chart" Target="../charts/chart2.xml"/><Relationship Id="rId7" Type="http://schemas.openxmlformats.org/officeDocument/2006/relationships/chart" Target="../charts/chart6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5.xml"/><Relationship Id="rId11" Type="http://schemas.openxmlformats.org/officeDocument/2006/relationships/image" Target="../media/image4.png"/><Relationship Id="rId5" Type="http://schemas.openxmlformats.org/officeDocument/2006/relationships/chart" Target="../charts/chart4.xml"/><Relationship Id="rId10" Type="http://schemas.openxmlformats.org/officeDocument/2006/relationships/image" Target="../media/image7.png"/><Relationship Id="rId4" Type="http://schemas.openxmlformats.org/officeDocument/2006/relationships/chart" Target="../charts/chart3.xm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chart" Target="../charts/chart8.xml"/><Relationship Id="rId7" Type="http://schemas.openxmlformats.org/officeDocument/2006/relationships/chart" Target="../charts/chart12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1.xml"/><Relationship Id="rId11" Type="http://schemas.openxmlformats.org/officeDocument/2006/relationships/image" Target="../media/image4.png"/><Relationship Id="rId5" Type="http://schemas.openxmlformats.org/officeDocument/2006/relationships/chart" Target="../charts/chart10.xml"/><Relationship Id="rId10" Type="http://schemas.openxmlformats.org/officeDocument/2006/relationships/image" Target="../media/image7.png"/><Relationship Id="rId4" Type="http://schemas.openxmlformats.org/officeDocument/2006/relationships/chart" Target="../charts/chart9.xml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chart" Target="../charts/chart14.xml"/><Relationship Id="rId7" Type="http://schemas.openxmlformats.org/officeDocument/2006/relationships/chart" Target="../charts/chart18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7.xml"/><Relationship Id="rId11" Type="http://schemas.openxmlformats.org/officeDocument/2006/relationships/image" Target="../media/image4.png"/><Relationship Id="rId5" Type="http://schemas.openxmlformats.org/officeDocument/2006/relationships/chart" Target="../charts/chart16.xml"/><Relationship Id="rId10" Type="http://schemas.openxmlformats.org/officeDocument/2006/relationships/image" Target="../media/image7.png"/><Relationship Id="rId4" Type="http://schemas.openxmlformats.org/officeDocument/2006/relationships/chart" Target="../charts/chart15.xml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chart" Target="../charts/chart20.xml"/><Relationship Id="rId7" Type="http://schemas.openxmlformats.org/officeDocument/2006/relationships/chart" Target="../charts/chart24.xml"/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23.xml"/><Relationship Id="rId5" Type="http://schemas.openxmlformats.org/officeDocument/2006/relationships/chart" Target="../charts/chart22.xml"/><Relationship Id="rId10" Type="http://schemas.openxmlformats.org/officeDocument/2006/relationships/image" Target="../media/image7.png"/><Relationship Id="rId4" Type="http://schemas.openxmlformats.org/officeDocument/2006/relationships/chart" Target="../charts/chart21.xml"/><Relationship Id="rId9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6.xml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chart" Target="../charts/chart27.xml"/><Relationship Id="rId7" Type="http://schemas.openxmlformats.org/officeDocument/2006/relationships/chart" Target="../charts/chart3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0.xml"/><Relationship Id="rId5" Type="http://schemas.openxmlformats.org/officeDocument/2006/relationships/chart" Target="../charts/chart29.xml"/><Relationship Id="rId10" Type="http://schemas.openxmlformats.org/officeDocument/2006/relationships/image" Target="../media/image4.png"/><Relationship Id="rId4" Type="http://schemas.openxmlformats.org/officeDocument/2006/relationships/chart" Target="../charts/chart28.xml"/><Relationship Id="rId9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chart" Target="../charts/chart32.xml"/><Relationship Id="rId7" Type="http://schemas.openxmlformats.org/officeDocument/2006/relationships/chart" Target="../charts/chart3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35.xml"/><Relationship Id="rId5" Type="http://schemas.openxmlformats.org/officeDocument/2006/relationships/chart" Target="../charts/chart34.xml"/><Relationship Id="rId10" Type="http://schemas.openxmlformats.org/officeDocument/2006/relationships/image" Target="../media/image4.png"/><Relationship Id="rId4" Type="http://schemas.openxmlformats.org/officeDocument/2006/relationships/chart" Target="../charts/chart33.xml"/><Relationship Id="rId9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1.xml"/><Relationship Id="rId3" Type="http://schemas.openxmlformats.org/officeDocument/2006/relationships/chart" Target="../charts/chart37.xml"/><Relationship Id="rId7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0.xml"/><Relationship Id="rId5" Type="http://schemas.openxmlformats.org/officeDocument/2006/relationships/chart" Target="../charts/chart39.xml"/><Relationship Id="rId10" Type="http://schemas.openxmlformats.org/officeDocument/2006/relationships/image" Target="../media/image4.png"/><Relationship Id="rId4" Type="http://schemas.openxmlformats.org/officeDocument/2006/relationships/chart" Target="../charts/chart38.xml"/><Relationship Id="rId9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hart" Target="../charts/chart43.xml"/><Relationship Id="rId7" Type="http://schemas.openxmlformats.org/officeDocument/2006/relationships/image" Target="../media/image2.png"/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6.xml"/><Relationship Id="rId5" Type="http://schemas.openxmlformats.org/officeDocument/2006/relationships/chart" Target="../charts/chart45.xml"/><Relationship Id="rId10" Type="http://schemas.openxmlformats.org/officeDocument/2006/relationships/image" Target="../media/image11.png"/><Relationship Id="rId4" Type="http://schemas.openxmlformats.org/officeDocument/2006/relationships/chart" Target="../charts/chart44.xml"/><Relationship Id="rId9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hart" Target="../charts/chart48.xml"/><Relationship Id="rId7" Type="http://schemas.openxmlformats.org/officeDocument/2006/relationships/image" Target="../media/image2.png"/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1.xml"/><Relationship Id="rId5" Type="http://schemas.openxmlformats.org/officeDocument/2006/relationships/chart" Target="../charts/chart50.xml"/><Relationship Id="rId10" Type="http://schemas.openxmlformats.org/officeDocument/2006/relationships/image" Target="../media/image11.png"/><Relationship Id="rId4" Type="http://schemas.openxmlformats.org/officeDocument/2006/relationships/chart" Target="../charts/chart49.xml"/><Relationship Id="rId9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hart" Target="../charts/chart53.xml"/><Relationship Id="rId7" Type="http://schemas.openxmlformats.org/officeDocument/2006/relationships/image" Target="../media/image9.png"/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chart" Target="../charts/chart55.xml"/><Relationship Id="rId10" Type="http://schemas.openxmlformats.org/officeDocument/2006/relationships/image" Target="../media/image4.png"/><Relationship Id="rId4" Type="http://schemas.openxmlformats.org/officeDocument/2006/relationships/chart" Target="../charts/chart54.xml"/><Relationship Id="rId9" Type="http://schemas.openxmlformats.org/officeDocument/2006/relationships/chart" Target="../charts/chart5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hart" Target="../charts/chart57.xml"/><Relationship Id="rId7" Type="http://schemas.openxmlformats.org/officeDocument/2006/relationships/chart" Target="../charts/chart6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0.xml"/><Relationship Id="rId5" Type="http://schemas.openxmlformats.org/officeDocument/2006/relationships/chart" Target="../charts/chart59.xml"/><Relationship Id="rId10" Type="http://schemas.openxmlformats.org/officeDocument/2006/relationships/image" Target="../media/image12.png"/><Relationship Id="rId4" Type="http://schemas.openxmlformats.org/officeDocument/2006/relationships/chart" Target="../charts/chart58.xml"/><Relationship Id="rId9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chart" Target="../charts/chart62.xml"/><Relationship Id="rId7" Type="http://schemas.openxmlformats.org/officeDocument/2006/relationships/chart" Target="../charts/chart6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65.xml"/><Relationship Id="rId5" Type="http://schemas.openxmlformats.org/officeDocument/2006/relationships/chart" Target="../charts/chart64.xml"/><Relationship Id="rId10" Type="http://schemas.openxmlformats.org/officeDocument/2006/relationships/image" Target="../media/image12.png"/><Relationship Id="rId4" Type="http://schemas.openxmlformats.org/officeDocument/2006/relationships/chart" Target="../charts/chart63.xml"/><Relationship Id="rId9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chart" Target="../charts/chart68.xml"/><Relationship Id="rId7" Type="http://schemas.openxmlformats.org/officeDocument/2006/relationships/image" Target="../media/image4.png"/><Relationship Id="rId2" Type="http://schemas.openxmlformats.org/officeDocument/2006/relationships/chart" Target="../charts/chart6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1.xml"/><Relationship Id="rId5" Type="http://schemas.openxmlformats.org/officeDocument/2006/relationships/chart" Target="../charts/chart70.xml"/><Relationship Id="rId10" Type="http://schemas.openxmlformats.org/officeDocument/2006/relationships/image" Target="../media/image12.png"/><Relationship Id="rId4" Type="http://schemas.openxmlformats.org/officeDocument/2006/relationships/chart" Target="../charts/chart69.xml"/><Relationship Id="rId9" Type="http://schemas.openxmlformats.org/officeDocument/2006/relationships/image" Target="../media/image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6676" y="1004347"/>
            <a:ext cx="9678649" cy="2398420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chemeClr val="bg1"/>
                </a:solidFill>
              </a:rPr>
              <a:t>ЛУЧШАЯ ИНФОРМАЦИОННАЯ ПАНЕЛЬ (</a:t>
            </a:r>
            <a:r>
              <a:rPr lang="en-US" sz="4800" b="1" dirty="0">
                <a:solidFill>
                  <a:schemeClr val="bg1"/>
                </a:solidFill>
              </a:rPr>
              <a:t>DASHBOARD</a:t>
            </a:r>
            <a:r>
              <a:rPr lang="ru-RU" sz="4800" b="1" dirty="0">
                <a:solidFill>
                  <a:schemeClr val="bg1"/>
                </a:solidFill>
              </a:rPr>
              <a:t>) ПО</a:t>
            </a:r>
            <a:r>
              <a:rPr lang="en-US" sz="4800" b="1" dirty="0">
                <a:solidFill>
                  <a:schemeClr val="bg1"/>
                </a:solidFill>
              </a:rPr>
              <a:t> </a:t>
            </a:r>
            <a:r>
              <a:rPr lang="ru-RU" sz="4800" b="1" dirty="0">
                <a:solidFill>
                  <a:schemeClr val="bg1"/>
                </a:solidFill>
              </a:rPr>
              <a:t>БЮДЖЕТУ ДЛЯ ГРАЖДАН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34EDF14-CBAD-4D0A-9127-AA153682796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702571"/>
            <a:ext cx="10363200" cy="264852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1"/>
                </a:solidFill>
              </a:rPr>
              <a:t>Финансовый университет при Правительстве Российской Федерации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1"/>
                </a:solidFill>
              </a:rPr>
              <a:t>Финансово-экономический факультет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1"/>
                </a:solidFill>
              </a:rPr>
              <a:t>Направление подготовки 38.03.01. «Экономика»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1"/>
                </a:solidFill>
              </a:rPr>
              <a:t>Профиль «Государственные и муниципальные финансы»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sz="1900" dirty="0">
                <a:solidFill>
                  <a:schemeClr val="bg1"/>
                </a:solidFill>
              </a:rPr>
              <a:t>Студентки учебной группы ФЭФ 3-1(у)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endParaRPr lang="ru-RU" dirty="0">
              <a:solidFill>
                <a:schemeClr val="bg1"/>
              </a:solidFill>
            </a:endParaRP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ru-RU" dirty="0">
                <a:solidFill>
                  <a:schemeClr val="bg1"/>
                </a:solidFill>
              </a:rPr>
              <a:t>Сафронова Александра Игоревна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Симонова Полина Игоревна</a:t>
            </a:r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B11F9359-DAFC-410C-B8B7-D8ED251D4022}"/>
              </a:ext>
            </a:extLst>
          </p:cNvPr>
          <p:cNvGrpSpPr/>
          <p:nvPr/>
        </p:nvGrpSpPr>
        <p:grpSpPr>
          <a:xfrm>
            <a:off x="2" y="6610667"/>
            <a:ext cx="12191998" cy="247333"/>
            <a:chOff x="1" y="6490740"/>
            <a:chExt cx="12191998" cy="367260"/>
          </a:xfrm>
        </p:grpSpPr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0C5D1827-29F4-42DE-842B-1657E8E21501}"/>
                </a:ext>
              </a:extLst>
            </p:cNvPr>
            <p:cNvSpPr/>
            <p:nvPr/>
          </p:nvSpPr>
          <p:spPr>
            <a:xfrm>
              <a:off x="1" y="6490741"/>
              <a:ext cx="3065496" cy="367259"/>
            </a:xfrm>
            <a:prstGeom prst="rect">
              <a:avLst/>
            </a:prstGeom>
            <a:solidFill>
              <a:srgbClr val="FF4A5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16" name="Группа 15">
              <a:extLst>
                <a:ext uri="{FF2B5EF4-FFF2-40B4-BE49-F238E27FC236}">
                  <a16:creationId xmlns:a16="http://schemas.microsoft.com/office/drawing/2014/main" id="{29CFC5A7-50E7-451A-ADD4-A1F816BB9DBB}"/>
                </a:ext>
              </a:extLst>
            </p:cNvPr>
            <p:cNvGrpSpPr/>
            <p:nvPr/>
          </p:nvGrpSpPr>
          <p:grpSpPr>
            <a:xfrm>
              <a:off x="3030504" y="6490740"/>
              <a:ext cx="9161495" cy="367260"/>
              <a:chOff x="3030504" y="6490740"/>
              <a:chExt cx="9161495" cy="367260"/>
            </a:xfrm>
          </p:grpSpPr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05B2B832-C9F1-4AE5-A19E-D4597AECA603}"/>
                  </a:ext>
                </a:extLst>
              </p:cNvPr>
              <p:cNvSpPr/>
              <p:nvPr/>
            </p:nvSpPr>
            <p:spPr>
              <a:xfrm>
                <a:off x="3030504" y="6490740"/>
                <a:ext cx="3065496" cy="367260"/>
              </a:xfrm>
              <a:prstGeom prst="rect">
                <a:avLst/>
              </a:prstGeom>
              <a:solidFill>
                <a:srgbClr val="FFB82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6E19E61C-6829-4E4D-8238-EB03B22220D5}"/>
                  </a:ext>
                </a:extLst>
              </p:cNvPr>
              <p:cNvSpPr/>
              <p:nvPr/>
            </p:nvSpPr>
            <p:spPr>
              <a:xfrm>
                <a:off x="6083505" y="6490740"/>
                <a:ext cx="3065496" cy="367260"/>
              </a:xfrm>
              <a:prstGeom prst="rect">
                <a:avLst/>
              </a:prstGeom>
              <a:solidFill>
                <a:srgbClr val="18CE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1" name="Прямоугольник 10">
                <a:extLst>
                  <a:ext uri="{FF2B5EF4-FFF2-40B4-BE49-F238E27FC236}">
                    <a16:creationId xmlns:a16="http://schemas.microsoft.com/office/drawing/2014/main" id="{B74CC98A-DA78-4227-A474-AEA2E388C749}"/>
                  </a:ext>
                </a:extLst>
              </p:cNvPr>
              <p:cNvSpPr/>
              <p:nvPr/>
            </p:nvSpPr>
            <p:spPr>
              <a:xfrm>
                <a:off x="9126503" y="6490741"/>
                <a:ext cx="3065496" cy="367259"/>
              </a:xfrm>
              <a:prstGeom prst="rect">
                <a:avLst/>
              </a:prstGeom>
              <a:solidFill>
                <a:srgbClr val="6C55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</p:grp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13758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2144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ОБЗОР СТАРТОВОЙ СТРАНИЦЫ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252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монитор, улица, держит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783877C0-7DB1-4A8D-831E-F6E116FEA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3119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89986E90-0967-417F-A426-1DA65991BC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05" t="1" r="1" b="57314"/>
          <a:stretch/>
        </p:blipFill>
        <p:spPr>
          <a:xfrm>
            <a:off x="0" y="1016"/>
            <a:ext cx="12191999" cy="6886738"/>
          </a:xfrm>
          <a:prstGeom prst="rect">
            <a:avLst/>
          </a:prstGeom>
        </p:spPr>
      </p:pic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063DED8-05D7-4C9B-9D5F-829F06599C9C}"/>
              </a:ext>
            </a:extLst>
          </p:cNvPr>
          <p:cNvGrpSpPr/>
          <p:nvPr/>
        </p:nvGrpSpPr>
        <p:grpSpPr>
          <a:xfrm>
            <a:off x="0" y="0"/>
            <a:ext cx="12192000" cy="6887754"/>
            <a:chOff x="0" y="0"/>
            <a:chExt cx="12192000" cy="6887754"/>
          </a:xfrm>
        </p:grpSpPr>
        <p:sp>
          <p:nvSpPr>
            <p:cNvPr id="3" name="Прямоугольник 2">
              <a:extLst>
                <a:ext uri="{FF2B5EF4-FFF2-40B4-BE49-F238E27FC236}">
                  <a16:creationId xmlns:a16="http://schemas.microsoft.com/office/drawing/2014/main" id="{DEBAA547-FB2F-4EF6-9C3B-4E2A379B73B6}"/>
                </a:ext>
              </a:extLst>
            </p:cNvPr>
            <p:cNvSpPr/>
            <p:nvPr/>
          </p:nvSpPr>
          <p:spPr>
            <a:xfrm>
              <a:off x="0" y="0"/>
              <a:ext cx="8332840" cy="6887754"/>
            </a:xfrm>
            <a:prstGeom prst="rect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3BE621CC-DF01-4AB8-841B-31D11E128043}"/>
                </a:ext>
              </a:extLst>
            </p:cNvPr>
            <p:cNvSpPr/>
            <p:nvPr/>
          </p:nvSpPr>
          <p:spPr>
            <a:xfrm>
              <a:off x="8332840" y="1061884"/>
              <a:ext cx="3859160" cy="5825867"/>
            </a:xfrm>
            <a:prstGeom prst="rect">
              <a:avLst/>
            </a:prstGeom>
            <a:solidFill>
              <a:schemeClr val="tx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1AC0FAD-1467-4E6F-BF27-CBA6250A72BB}"/>
              </a:ext>
            </a:extLst>
          </p:cNvPr>
          <p:cNvSpPr txBox="1"/>
          <p:nvPr/>
        </p:nvSpPr>
        <p:spPr>
          <a:xfrm>
            <a:off x="3198845" y="988673"/>
            <a:ext cx="1106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ПОИСК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C3F0B0-7540-413A-8661-D68504B09016}"/>
              </a:ext>
            </a:extLst>
          </p:cNvPr>
          <p:cNvSpPr txBox="1"/>
          <p:nvPr/>
        </p:nvSpPr>
        <p:spPr>
          <a:xfrm>
            <a:off x="3631382" y="2542405"/>
            <a:ext cx="3017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КРАТКИЕ ПОЯСНЕНИЯ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CA93D1-2CAE-407D-881A-24D9DAF97F9B}"/>
              </a:ext>
            </a:extLst>
          </p:cNvPr>
          <p:cNvSpPr txBox="1"/>
          <p:nvPr/>
        </p:nvSpPr>
        <p:spPr>
          <a:xfrm>
            <a:off x="5507317" y="4026351"/>
            <a:ext cx="20778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ВЫБОР ЯЗЫКА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771F5E0-33B4-495F-867A-AC9DAE81AA5F}"/>
              </a:ext>
            </a:extLst>
          </p:cNvPr>
          <p:cNvSpPr txBox="1"/>
          <p:nvPr/>
        </p:nvSpPr>
        <p:spPr>
          <a:xfrm>
            <a:off x="7479481" y="5431074"/>
            <a:ext cx="293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ПЕРЕКЛЮЧИТЬ ТЕМУ</a:t>
            </a:r>
          </a:p>
        </p:txBody>
      </p:sp>
      <p:grpSp>
        <p:nvGrpSpPr>
          <p:cNvPr id="23" name="Группа 22">
            <a:extLst>
              <a:ext uri="{FF2B5EF4-FFF2-40B4-BE49-F238E27FC236}">
                <a16:creationId xmlns:a16="http://schemas.microsoft.com/office/drawing/2014/main" id="{A9C922E1-3B25-421A-A3DC-ED2C00FADBB3}"/>
              </a:ext>
            </a:extLst>
          </p:cNvPr>
          <p:cNvGrpSpPr/>
          <p:nvPr/>
        </p:nvGrpSpPr>
        <p:grpSpPr>
          <a:xfrm rot="16200000">
            <a:off x="9112572" y="3143064"/>
            <a:ext cx="4909348" cy="128336"/>
            <a:chOff x="3077248" y="747512"/>
            <a:chExt cx="4909348" cy="128336"/>
          </a:xfrm>
        </p:grpSpPr>
        <p:cxnSp>
          <p:nvCxnSpPr>
            <p:cNvPr id="24" name="Прямая соединительная линия 23">
              <a:extLst>
                <a:ext uri="{FF2B5EF4-FFF2-40B4-BE49-F238E27FC236}">
                  <a16:creationId xmlns:a16="http://schemas.microsoft.com/office/drawing/2014/main" id="{5443FBFB-F6C2-4F31-97A9-77EBAE7CF6C3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5467754" y="-1578825"/>
              <a:ext cx="0" cy="478101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Овал 24">
              <a:extLst>
                <a:ext uri="{FF2B5EF4-FFF2-40B4-BE49-F238E27FC236}">
                  <a16:creationId xmlns:a16="http://schemas.microsoft.com/office/drawing/2014/main" id="{5EFE4B6B-7B30-4DC6-BEEE-0CCE95E98399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B864E060-9F8F-49CC-BB23-9ECE76B3566D}"/>
              </a:ext>
            </a:extLst>
          </p:cNvPr>
          <p:cNvGrpSpPr/>
          <p:nvPr/>
        </p:nvGrpSpPr>
        <p:grpSpPr>
          <a:xfrm rot="16200000">
            <a:off x="8791695" y="2440703"/>
            <a:ext cx="3504624" cy="128336"/>
            <a:chOff x="4481972" y="747512"/>
            <a:chExt cx="3504624" cy="128336"/>
          </a:xfrm>
        </p:grpSpPr>
        <p:cxnSp>
          <p:nvCxnSpPr>
            <p:cNvPr id="30" name="Прямая соединительная линия 29">
              <a:extLst>
                <a:ext uri="{FF2B5EF4-FFF2-40B4-BE49-F238E27FC236}">
                  <a16:creationId xmlns:a16="http://schemas.microsoft.com/office/drawing/2014/main" id="{35C1D7B4-7DB3-4E58-A747-7666773ED003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170116" y="-876464"/>
              <a:ext cx="0" cy="3376288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Овал 30">
              <a:extLst>
                <a:ext uri="{FF2B5EF4-FFF2-40B4-BE49-F238E27FC236}">
                  <a16:creationId xmlns:a16="http://schemas.microsoft.com/office/drawing/2014/main" id="{95114AA6-0037-4466-8891-AECC6997C190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3" name="Группа 32">
            <a:extLst>
              <a:ext uri="{FF2B5EF4-FFF2-40B4-BE49-F238E27FC236}">
                <a16:creationId xmlns:a16="http://schemas.microsoft.com/office/drawing/2014/main" id="{A217BCF8-004A-4F28-9CE1-B2F244FFFE41}"/>
              </a:ext>
            </a:extLst>
          </p:cNvPr>
          <p:cNvGrpSpPr/>
          <p:nvPr/>
        </p:nvGrpSpPr>
        <p:grpSpPr>
          <a:xfrm rot="16200000">
            <a:off x="8720751" y="1698730"/>
            <a:ext cx="2020679" cy="128336"/>
            <a:chOff x="5965917" y="747512"/>
            <a:chExt cx="2020679" cy="128336"/>
          </a:xfrm>
        </p:grpSpPr>
        <p:cxnSp>
          <p:nvCxnSpPr>
            <p:cNvPr id="34" name="Прямая соединительная линия 33">
              <a:extLst>
                <a:ext uri="{FF2B5EF4-FFF2-40B4-BE49-F238E27FC236}">
                  <a16:creationId xmlns:a16="http://schemas.microsoft.com/office/drawing/2014/main" id="{C82F8DE2-D438-4BAF-A728-9CB5BD7FD26E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912088" y="-134490"/>
              <a:ext cx="0" cy="1892341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Овал 34">
              <a:extLst>
                <a:ext uri="{FF2B5EF4-FFF2-40B4-BE49-F238E27FC236}">
                  <a16:creationId xmlns:a16="http://schemas.microsoft.com/office/drawing/2014/main" id="{92471EAF-0F67-4C14-96A8-FB538FDE0608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38" name="Прямая соединительная линия 37">
            <a:extLst>
              <a:ext uri="{FF2B5EF4-FFF2-40B4-BE49-F238E27FC236}">
                <a16:creationId xmlns:a16="http://schemas.microsoft.com/office/drawing/2014/main" id="{665FBE1C-53D2-44D9-B24D-B1A2ACDED987}"/>
              </a:ext>
            </a:extLst>
          </p:cNvPr>
          <p:cNvCxnSpPr>
            <a:cxnSpLocks/>
          </p:cNvCxnSpPr>
          <p:nvPr/>
        </p:nvCxnSpPr>
        <p:spPr>
          <a:xfrm>
            <a:off x="6649324" y="2773237"/>
            <a:ext cx="308176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574F011F-F0FF-47BC-A0A3-0EFB57E3B734}"/>
              </a:ext>
            </a:extLst>
          </p:cNvPr>
          <p:cNvCxnSpPr>
            <a:cxnSpLocks/>
          </p:cNvCxnSpPr>
          <p:nvPr/>
        </p:nvCxnSpPr>
        <p:spPr>
          <a:xfrm>
            <a:off x="7526409" y="4257183"/>
            <a:ext cx="301759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единительная линия 45">
            <a:extLst>
              <a:ext uri="{FF2B5EF4-FFF2-40B4-BE49-F238E27FC236}">
                <a16:creationId xmlns:a16="http://schemas.microsoft.com/office/drawing/2014/main" id="{F4C6BC1D-CFD3-493E-AA2F-2BFF3C458BB8}"/>
              </a:ext>
            </a:extLst>
          </p:cNvPr>
          <p:cNvCxnSpPr>
            <a:cxnSpLocks/>
            <a:stCxn id="15" idx="3"/>
          </p:cNvCxnSpPr>
          <p:nvPr/>
        </p:nvCxnSpPr>
        <p:spPr>
          <a:xfrm>
            <a:off x="10415669" y="5661907"/>
            <a:ext cx="115157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0E6BD5EE-502F-4920-923B-9FA715F50C36}"/>
              </a:ext>
            </a:extLst>
          </p:cNvPr>
          <p:cNvGrpSpPr/>
          <p:nvPr/>
        </p:nvGrpSpPr>
        <p:grpSpPr>
          <a:xfrm rot="16200000">
            <a:off x="8684703" y="921864"/>
            <a:ext cx="466948" cy="128336"/>
            <a:chOff x="7519648" y="747512"/>
            <a:chExt cx="466948" cy="128336"/>
          </a:xfrm>
        </p:grpSpPr>
        <p:cxnSp>
          <p:nvCxnSpPr>
            <p:cNvPr id="51" name="Прямая соединительная линия 50">
              <a:extLst>
                <a:ext uri="{FF2B5EF4-FFF2-40B4-BE49-F238E27FC236}">
                  <a16:creationId xmlns:a16="http://schemas.microsoft.com/office/drawing/2014/main" id="{788AEF8E-FE9D-4947-9463-E6C73D0C3FE9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688953" y="642376"/>
              <a:ext cx="0" cy="338609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Овал 51">
              <a:extLst>
                <a:ext uri="{FF2B5EF4-FFF2-40B4-BE49-F238E27FC236}">
                  <a16:creationId xmlns:a16="http://schemas.microsoft.com/office/drawing/2014/main" id="{D69457C6-A107-457E-B5EC-410AFEC630F3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54" name="Прямая соединительная линия 53">
            <a:extLst>
              <a:ext uri="{FF2B5EF4-FFF2-40B4-BE49-F238E27FC236}">
                <a16:creationId xmlns:a16="http://schemas.microsoft.com/office/drawing/2014/main" id="{F264B0B6-50C2-4664-A8BF-3BBB8AE87160}"/>
              </a:ext>
            </a:extLst>
          </p:cNvPr>
          <p:cNvCxnSpPr>
            <a:cxnSpLocks/>
            <a:stCxn id="12" idx="3"/>
          </p:cNvCxnSpPr>
          <p:nvPr/>
        </p:nvCxnSpPr>
        <p:spPr>
          <a:xfrm>
            <a:off x="4305238" y="1219506"/>
            <a:ext cx="461294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84418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Изображение выглядит как монитор, улица, держит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4D8DCF1C-37DB-4A2F-A598-4AB731C4B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E2C61116-322B-4499-9AF8-6B38788CC61A}"/>
              </a:ext>
            </a:extLst>
          </p:cNvPr>
          <p:cNvCxnSpPr>
            <a:cxnSpLocks/>
          </p:cNvCxnSpPr>
          <p:nvPr/>
        </p:nvCxnSpPr>
        <p:spPr>
          <a:xfrm>
            <a:off x="10669441" y="354775"/>
            <a:ext cx="223148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500A06A-3D0B-499C-93C4-A19538213938}"/>
              </a:ext>
            </a:extLst>
          </p:cNvPr>
          <p:cNvSpPr/>
          <p:nvPr/>
        </p:nvSpPr>
        <p:spPr>
          <a:xfrm>
            <a:off x="657726" y="0"/>
            <a:ext cx="11534274" cy="6855968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475582F5-0F30-4A41-86AB-B67AFD501FE7}"/>
              </a:ext>
            </a:extLst>
          </p:cNvPr>
          <p:cNvCxnSpPr>
            <a:cxnSpLocks/>
          </p:cNvCxnSpPr>
          <p:nvPr/>
        </p:nvCxnSpPr>
        <p:spPr>
          <a:xfrm>
            <a:off x="1780674" y="3047998"/>
            <a:ext cx="9111915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6ED00166-A3DB-42AE-8DBA-C993EC76EA30}"/>
              </a:ext>
            </a:extLst>
          </p:cNvPr>
          <p:cNvSpPr txBox="1"/>
          <p:nvPr/>
        </p:nvSpPr>
        <p:spPr>
          <a:xfrm>
            <a:off x="1780674" y="1951689"/>
            <a:ext cx="24134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Введите ваш запрос</a:t>
            </a:r>
          </a:p>
        </p:txBody>
      </p: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840604A6-9F8C-4C5A-B3A6-008C1CABC15D}"/>
              </a:ext>
            </a:extLst>
          </p:cNvPr>
          <p:cNvCxnSpPr>
            <a:cxnSpLocks/>
          </p:cNvCxnSpPr>
          <p:nvPr/>
        </p:nvCxnSpPr>
        <p:spPr>
          <a:xfrm>
            <a:off x="2053389" y="2363014"/>
            <a:ext cx="0" cy="473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76BBFE92-1914-466F-A89F-BC648ADEAB6D}"/>
              </a:ext>
            </a:extLst>
          </p:cNvPr>
          <p:cNvGrpSpPr/>
          <p:nvPr/>
        </p:nvGrpSpPr>
        <p:grpSpPr>
          <a:xfrm>
            <a:off x="10492479" y="1962904"/>
            <a:ext cx="400110" cy="400110"/>
            <a:chOff x="8917955" y="657732"/>
            <a:chExt cx="513850" cy="513850"/>
          </a:xfrm>
        </p:grpSpPr>
        <p:sp>
          <p:nvSpPr>
            <p:cNvPr id="18" name="Прямоугольник: скругленные углы 17">
              <a:extLst>
                <a:ext uri="{FF2B5EF4-FFF2-40B4-BE49-F238E27FC236}">
                  <a16:creationId xmlns:a16="http://schemas.microsoft.com/office/drawing/2014/main" id="{F4A74A98-59A3-4102-B318-F314A23A9223}"/>
                </a:ext>
              </a:extLst>
            </p:cNvPr>
            <p:cNvSpPr/>
            <p:nvPr/>
          </p:nvSpPr>
          <p:spPr>
            <a:xfrm rot="2700000" flipH="1">
              <a:off x="9141592" y="657731"/>
              <a:ext cx="66575" cy="51385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: скругленные углы 18">
              <a:extLst>
                <a:ext uri="{FF2B5EF4-FFF2-40B4-BE49-F238E27FC236}">
                  <a16:creationId xmlns:a16="http://schemas.microsoft.com/office/drawing/2014/main" id="{CC7A9795-08C5-4710-97AE-1324109AA82E}"/>
                </a:ext>
              </a:extLst>
            </p:cNvPr>
            <p:cNvSpPr/>
            <p:nvPr/>
          </p:nvSpPr>
          <p:spPr>
            <a:xfrm rot="18900000">
              <a:off x="9141591" y="657732"/>
              <a:ext cx="66575" cy="51385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5C31B1A-8F13-4263-8434-B8A80BDB34B2}"/>
              </a:ext>
            </a:extLst>
          </p:cNvPr>
          <p:cNvSpPr txBox="1"/>
          <p:nvPr/>
        </p:nvSpPr>
        <p:spPr>
          <a:xfrm>
            <a:off x="6096000" y="6318559"/>
            <a:ext cx="5873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*Пользователь увидит такое окно, нажав на знак «</a:t>
            </a:r>
            <a:r>
              <a:rPr lang="ru-RU" b="1" dirty="0">
                <a:solidFill>
                  <a:schemeClr val="bg1"/>
                </a:solidFill>
              </a:rPr>
              <a:t>поиск</a:t>
            </a:r>
            <a:r>
              <a:rPr lang="ru-RU" dirty="0">
                <a:solidFill>
                  <a:schemeClr val="bg1"/>
                </a:solidFill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186669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Изображение выглядит как монитор, улица, держит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CD400C72-43ED-4A8E-88B0-ED2F4A6E8B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sp>
        <p:nvSpPr>
          <p:cNvPr id="3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19650C58-47DE-4E8E-996D-3C626B8CDE51}"/>
              </a:ext>
            </a:extLst>
          </p:cNvPr>
          <p:cNvSpPr/>
          <p:nvPr/>
        </p:nvSpPr>
        <p:spPr>
          <a:xfrm flipH="1" flipV="1">
            <a:off x="8783436" y="437468"/>
            <a:ext cx="3031958" cy="1983749"/>
          </a:xfrm>
          <a:custGeom>
            <a:avLst/>
            <a:gdLst>
              <a:gd name="connsiteX0" fmla="*/ 0 w 3031958"/>
              <a:gd name="connsiteY0" fmla="*/ 290769 h 1744579"/>
              <a:gd name="connsiteX1" fmla="*/ 290769 w 3031958"/>
              <a:gd name="connsiteY1" fmla="*/ 0 h 1744579"/>
              <a:gd name="connsiteX2" fmla="*/ 505326 w 3031958"/>
              <a:gd name="connsiteY2" fmla="*/ 0 h 1744579"/>
              <a:gd name="connsiteX3" fmla="*/ 505326 w 3031958"/>
              <a:gd name="connsiteY3" fmla="*/ 0 h 1744579"/>
              <a:gd name="connsiteX4" fmla="*/ 1263316 w 3031958"/>
              <a:gd name="connsiteY4" fmla="*/ 0 h 1744579"/>
              <a:gd name="connsiteX5" fmla="*/ 2741189 w 3031958"/>
              <a:gd name="connsiteY5" fmla="*/ 0 h 1744579"/>
              <a:gd name="connsiteX6" fmla="*/ 3031958 w 3031958"/>
              <a:gd name="connsiteY6" fmla="*/ 290769 h 1744579"/>
              <a:gd name="connsiteX7" fmla="*/ 3031958 w 3031958"/>
              <a:gd name="connsiteY7" fmla="*/ 1017671 h 1744579"/>
              <a:gd name="connsiteX8" fmla="*/ 3031958 w 3031958"/>
              <a:gd name="connsiteY8" fmla="*/ 1017671 h 1744579"/>
              <a:gd name="connsiteX9" fmla="*/ 3031958 w 3031958"/>
              <a:gd name="connsiteY9" fmla="*/ 1453816 h 1744579"/>
              <a:gd name="connsiteX10" fmla="*/ 3031958 w 3031958"/>
              <a:gd name="connsiteY10" fmla="*/ 1453810 h 1744579"/>
              <a:gd name="connsiteX11" fmla="*/ 2741189 w 3031958"/>
              <a:gd name="connsiteY11" fmla="*/ 1744579 h 1744579"/>
              <a:gd name="connsiteX12" fmla="*/ 1263316 w 3031958"/>
              <a:gd name="connsiteY12" fmla="*/ 1744579 h 1744579"/>
              <a:gd name="connsiteX13" fmla="*/ 884331 w 3031958"/>
              <a:gd name="connsiteY13" fmla="*/ 1962651 h 1744579"/>
              <a:gd name="connsiteX14" fmla="*/ 505326 w 3031958"/>
              <a:gd name="connsiteY14" fmla="*/ 1744579 h 1744579"/>
              <a:gd name="connsiteX15" fmla="*/ 290769 w 3031958"/>
              <a:gd name="connsiteY15" fmla="*/ 1744579 h 1744579"/>
              <a:gd name="connsiteX16" fmla="*/ 0 w 3031958"/>
              <a:gd name="connsiteY16" fmla="*/ 1453810 h 1744579"/>
              <a:gd name="connsiteX17" fmla="*/ 0 w 3031958"/>
              <a:gd name="connsiteY17" fmla="*/ 1453816 h 1744579"/>
              <a:gd name="connsiteX18" fmla="*/ 0 w 3031958"/>
              <a:gd name="connsiteY18" fmla="*/ 1017671 h 1744579"/>
              <a:gd name="connsiteX19" fmla="*/ 0 w 3031958"/>
              <a:gd name="connsiteY19" fmla="*/ 1017671 h 1744579"/>
              <a:gd name="connsiteX20" fmla="*/ 0 w 3031958"/>
              <a:gd name="connsiteY20" fmla="*/ 290769 h 1744579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126331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82516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2121401"/>
              <a:gd name="connsiteX1" fmla="*/ 290769 w 3031958"/>
              <a:gd name="connsiteY1" fmla="*/ 0 h 2121401"/>
              <a:gd name="connsiteX2" fmla="*/ 505326 w 3031958"/>
              <a:gd name="connsiteY2" fmla="*/ 0 h 2121401"/>
              <a:gd name="connsiteX3" fmla="*/ 505326 w 3031958"/>
              <a:gd name="connsiteY3" fmla="*/ 0 h 2121401"/>
              <a:gd name="connsiteX4" fmla="*/ 1263316 w 3031958"/>
              <a:gd name="connsiteY4" fmla="*/ 0 h 2121401"/>
              <a:gd name="connsiteX5" fmla="*/ 2741189 w 3031958"/>
              <a:gd name="connsiteY5" fmla="*/ 0 h 2121401"/>
              <a:gd name="connsiteX6" fmla="*/ 3031958 w 3031958"/>
              <a:gd name="connsiteY6" fmla="*/ 290769 h 2121401"/>
              <a:gd name="connsiteX7" fmla="*/ 3031958 w 3031958"/>
              <a:gd name="connsiteY7" fmla="*/ 1017671 h 2121401"/>
              <a:gd name="connsiteX8" fmla="*/ 3031958 w 3031958"/>
              <a:gd name="connsiteY8" fmla="*/ 1017671 h 2121401"/>
              <a:gd name="connsiteX9" fmla="*/ 3031958 w 3031958"/>
              <a:gd name="connsiteY9" fmla="*/ 1453816 h 2121401"/>
              <a:gd name="connsiteX10" fmla="*/ 3031958 w 3031958"/>
              <a:gd name="connsiteY10" fmla="*/ 1453810 h 2121401"/>
              <a:gd name="connsiteX11" fmla="*/ 2741189 w 3031958"/>
              <a:gd name="connsiteY11" fmla="*/ 1744579 h 2121401"/>
              <a:gd name="connsiteX12" fmla="*/ 825166 w 3031958"/>
              <a:gd name="connsiteY12" fmla="*/ 1744579 h 2121401"/>
              <a:gd name="connsiteX13" fmla="*/ 623981 w 3031958"/>
              <a:gd name="connsiteY13" fmla="*/ 2121401 h 2121401"/>
              <a:gd name="connsiteX14" fmla="*/ 505326 w 3031958"/>
              <a:gd name="connsiteY14" fmla="*/ 1744579 h 2121401"/>
              <a:gd name="connsiteX15" fmla="*/ 290769 w 3031958"/>
              <a:gd name="connsiteY15" fmla="*/ 1744579 h 2121401"/>
              <a:gd name="connsiteX16" fmla="*/ 0 w 3031958"/>
              <a:gd name="connsiteY16" fmla="*/ 1453810 h 2121401"/>
              <a:gd name="connsiteX17" fmla="*/ 0 w 3031958"/>
              <a:gd name="connsiteY17" fmla="*/ 1453816 h 2121401"/>
              <a:gd name="connsiteX18" fmla="*/ 0 w 3031958"/>
              <a:gd name="connsiteY18" fmla="*/ 1017671 h 2121401"/>
              <a:gd name="connsiteX19" fmla="*/ 0 w 3031958"/>
              <a:gd name="connsiteY19" fmla="*/ 1017671 h 2121401"/>
              <a:gd name="connsiteX20" fmla="*/ 0 w 3031958"/>
              <a:gd name="connsiteY20" fmla="*/ 290769 h 2121401"/>
              <a:gd name="connsiteX0" fmla="*/ 0 w 3031958"/>
              <a:gd name="connsiteY0" fmla="*/ 290769 h 2108701"/>
              <a:gd name="connsiteX1" fmla="*/ 290769 w 3031958"/>
              <a:gd name="connsiteY1" fmla="*/ 0 h 2108701"/>
              <a:gd name="connsiteX2" fmla="*/ 505326 w 3031958"/>
              <a:gd name="connsiteY2" fmla="*/ 0 h 2108701"/>
              <a:gd name="connsiteX3" fmla="*/ 505326 w 3031958"/>
              <a:gd name="connsiteY3" fmla="*/ 0 h 2108701"/>
              <a:gd name="connsiteX4" fmla="*/ 1263316 w 3031958"/>
              <a:gd name="connsiteY4" fmla="*/ 0 h 2108701"/>
              <a:gd name="connsiteX5" fmla="*/ 2741189 w 3031958"/>
              <a:gd name="connsiteY5" fmla="*/ 0 h 2108701"/>
              <a:gd name="connsiteX6" fmla="*/ 3031958 w 3031958"/>
              <a:gd name="connsiteY6" fmla="*/ 290769 h 2108701"/>
              <a:gd name="connsiteX7" fmla="*/ 3031958 w 3031958"/>
              <a:gd name="connsiteY7" fmla="*/ 1017671 h 2108701"/>
              <a:gd name="connsiteX8" fmla="*/ 3031958 w 3031958"/>
              <a:gd name="connsiteY8" fmla="*/ 1017671 h 2108701"/>
              <a:gd name="connsiteX9" fmla="*/ 3031958 w 3031958"/>
              <a:gd name="connsiteY9" fmla="*/ 1453816 h 2108701"/>
              <a:gd name="connsiteX10" fmla="*/ 3031958 w 3031958"/>
              <a:gd name="connsiteY10" fmla="*/ 1453810 h 2108701"/>
              <a:gd name="connsiteX11" fmla="*/ 2741189 w 3031958"/>
              <a:gd name="connsiteY11" fmla="*/ 1744579 h 2108701"/>
              <a:gd name="connsiteX12" fmla="*/ 825166 w 3031958"/>
              <a:gd name="connsiteY12" fmla="*/ 1744579 h 2108701"/>
              <a:gd name="connsiteX13" fmla="*/ 643031 w 3031958"/>
              <a:gd name="connsiteY13" fmla="*/ 2108701 h 2108701"/>
              <a:gd name="connsiteX14" fmla="*/ 505326 w 3031958"/>
              <a:gd name="connsiteY14" fmla="*/ 1744579 h 2108701"/>
              <a:gd name="connsiteX15" fmla="*/ 290769 w 3031958"/>
              <a:gd name="connsiteY15" fmla="*/ 1744579 h 2108701"/>
              <a:gd name="connsiteX16" fmla="*/ 0 w 3031958"/>
              <a:gd name="connsiteY16" fmla="*/ 1453810 h 2108701"/>
              <a:gd name="connsiteX17" fmla="*/ 0 w 3031958"/>
              <a:gd name="connsiteY17" fmla="*/ 1453816 h 2108701"/>
              <a:gd name="connsiteX18" fmla="*/ 0 w 3031958"/>
              <a:gd name="connsiteY18" fmla="*/ 1017671 h 2108701"/>
              <a:gd name="connsiteX19" fmla="*/ 0 w 3031958"/>
              <a:gd name="connsiteY19" fmla="*/ 1017671 h 2108701"/>
              <a:gd name="connsiteX20" fmla="*/ 0 w 3031958"/>
              <a:gd name="connsiteY20" fmla="*/ 290769 h 2108701"/>
              <a:gd name="connsiteX0" fmla="*/ 0 w 3031958"/>
              <a:gd name="connsiteY0" fmla="*/ 290769 h 2102351"/>
              <a:gd name="connsiteX1" fmla="*/ 290769 w 3031958"/>
              <a:gd name="connsiteY1" fmla="*/ 0 h 2102351"/>
              <a:gd name="connsiteX2" fmla="*/ 505326 w 3031958"/>
              <a:gd name="connsiteY2" fmla="*/ 0 h 2102351"/>
              <a:gd name="connsiteX3" fmla="*/ 505326 w 3031958"/>
              <a:gd name="connsiteY3" fmla="*/ 0 h 2102351"/>
              <a:gd name="connsiteX4" fmla="*/ 1263316 w 3031958"/>
              <a:gd name="connsiteY4" fmla="*/ 0 h 2102351"/>
              <a:gd name="connsiteX5" fmla="*/ 2741189 w 3031958"/>
              <a:gd name="connsiteY5" fmla="*/ 0 h 2102351"/>
              <a:gd name="connsiteX6" fmla="*/ 3031958 w 3031958"/>
              <a:gd name="connsiteY6" fmla="*/ 290769 h 2102351"/>
              <a:gd name="connsiteX7" fmla="*/ 3031958 w 3031958"/>
              <a:gd name="connsiteY7" fmla="*/ 1017671 h 2102351"/>
              <a:gd name="connsiteX8" fmla="*/ 3031958 w 3031958"/>
              <a:gd name="connsiteY8" fmla="*/ 1017671 h 2102351"/>
              <a:gd name="connsiteX9" fmla="*/ 3031958 w 3031958"/>
              <a:gd name="connsiteY9" fmla="*/ 1453816 h 2102351"/>
              <a:gd name="connsiteX10" fmla="*/ 3031958 w 3031958"/>
              <a:gd name="connsiteY10" fmla="*/ 1453810 h 2102351"/>
              <a:gd name="connsiteX11" fmla="*/ 2741189 w 3031958"/>
              <a:gd name="connsiteY11" fmla="*/ 1744579 h 2102351"/>
              <a:gd name="connsiteX12" fmla="*/ 825166 w 3031958"/>
              <a:gd name="connsiteY12" fmla="*/ 1744579 h 2102351"/>
              <a:gd name="connsiteX13" fmla="*/ 668431 w 3031958"/>
              <a:gd name="connsiteY13" fmla="*/ 2102351 h 2102351"/>
              <a:gd name="connsiteX14" fmla="*/ 505326 w 3031958"/>
              <a:gd name="connsiteY14" fmla="*/ 1744579 h 2102351"/>
              <a:gd name="connsiteX15" fmla="*/ 290769 w 3031958"/>
              <a:gd name="connsiteY15" fmla="*/ 1744579 h 2102351"/>
              <a:gd name="connsiteX16" fmla="*/ 0 w 3031958"/>
              <a:gd name="connsiteY16" fmla="*/ 1453810 h 2102351"/>
              <a:gd name="connsiteX17" fmla="*/ 0 w 3031958"/>
              <a:gd name="connsiteY17" fmla="*/ 1453816 h 2102351"/>
              <a:gd name="connsiteX18" fmla="*/ 0 w 3031958"/>
              <a:gd name="connsiteY18" fmla="*/ 1017671 h 2102351"/>
              <a:gd name="connsiteX19" fmla="*/ 0 w 3031958"/>
              <a:gd name="connsiteY19" fmla="*/ 1017671 h 2102351"/>
              <a:gd name="connsiteX20" fmla="*/ 0 w 3031958"/>
              <a:gd name="connsiteY20" fmla="*/ 290769 h 2102351"/>
              <a:gd name="connsiteX0" fmla="*/ 0 w 3031958"/>
              <a:gd name="connsiteY0" fmla="*/ 290769 h 2197601"/>
              <a:gd name="connsiteX1" fmla="*/ 290769 w 3031958"/>
              <a:gd name="connsiteY1" fmla="*/ 0 h 2197601"/>
              <a:gd name="connsiteX2" fmla="*/ 505326 w 3031958"/>
              <a:gd name="connsiteY2" fmla="*/ 0 h 2197601"/>
              <a:gd name="connsiteX3" fmla="*/ 505326 w 3031958"/>
              <a:gd name="connsiteY3" fmla="*/ 0 h 2197601"/>
              <a:gd name="connsiteX4" fmla="*/ 1263316 w 3031958"/>
              <a:gd name="connsiteY4" fmla="*/ 0 h 2197601"/>
              <a:gd name="connsiteX5" fmla="*/ 2741189 w 3031958"/>
              <a:gd name="connsiteY5" fmla="*/ 0 h 2197601"/>
              <a:gd name="connsiteX6" fmla="*/ 3031958 w 3031958"/>
              <a:gd name="connsiteY6" fmla="*/ 290769 h 2197601"/>
              <a:gd name="connsiteX7" fmla="*/ 3031958 w 3031958"/>
              <a:gd name="connsiteY7" fmla="*/ 1017671 h 2197601"/>
              <a:gd name="connsiteX8" fmla="*/ 3031958 w 3031958"/>
              <a:gd name="connsiteY8" fmla="*/ 1017671 h 2197601"/>
              <a:gd name="connsiteX9" fmla="*/ 3031958 w 3031958"/>
              <a:gd name="connsiteY9" fmla="*/ 1453816 h 2197601"/>
              <a:gd name="connsiteX10" fmla="*/ 3031958 w 3031958"/>
              <a:gd name="connsiteY10" fmla="*/ 1453810 h 2197601"/>
              <a:gd name="connsiteX11" fmla="*/ 2741189 w 3031958"/>
              <a:gd name="connsiteY11" fmla="*/ 1744579 h 2197601"/>
              <a:gd name="connsiteX12" fmla="*/ 825166 w 3031958"/>
              <a:gd name="connsiteY12" fmla="*/ 1744579 h 2197601"/>
              <a:gd name="connsiteX13" fmla="*/ 668431 w 3031958"/>
              <a:gd name="connsiteY13" fmla="*/ 2197601 h 2197601"/>
              <a:gd name="connsiteX14" fmla="*/ 505326 w 3031958"/>
              <a:gd name="connsiteY14" fmla="*/ 1744579 h 2197601"/>
              <a:gd name="connsiteX15" fmla="*/ 290769 w 3031958"/>
              <a:gd name="connsiteY15" fmla="*/ 1744579 h 2197601"/>
              <a:gd name="connsiteX16" fmla="*/ 0 w 3031958"/>
              <a:gd name="connsiteY16" fmla="*/ 1453810 h 2197601"/>
              <a:gd name="connsiteX17" fmla="*/ 0 w 3031958"/>
              <a:gd name="connsiteY17" fmla="*/ 1453816 h 2197601"/>
              <a:gd name="connsiteX18" fmla="*/ 0 w 3031958"/>
              <a:gd name="connsiteY18" fmla="*/ 1017671 h 2197601"/>
              <a:gd name="connsiteX19" fmla="*/ 0 w 3031958"/>
              <a:gd name="connsiteY19" fmla="*/ 1017671 h 2197601"/>
              <a:gd name="connsiteX20" fmla="*/ 0 w 3031958"/>
              <a:gd name="connsiteY20" fmla="*/ 290769 h 2197601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53682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68431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31958" h="1983749">
                <a:moveTo>
                  <a:pt x="0" y="290769"/>
                </a:moveTo>
                <a:cubicBezTo>
                  <a:pt x="0" y="130182"/>
                  <a:pt x="130182" y="0"/>
                  <a:pt x="290769" y="0"/>
                </a:cubicBezTo>
                <a:lnTo>
                  <a:pt x="505326" y="0"/>
                </a:lnTo>
                <a:lnTo>
                  <a:pt x="505326" y="0"/>
                </a:lnTo>
                <a:lnTo>
                  <a:pt x="1263316" y="0"/>
                </a:lnTo>
                <a:lnTo>
                  <a:pt x="2741189" y="0"/>
                </a:lnTo>
                <a:cubicBezTo>
                  <a:pt x="2901776" y="0"/>
                  <a:pt x="3031958" y="130182"/>
                  <a:pt x="3031958" y="290769"/>
                </a:cubicBezTo>
                <a:lnTo>
                  <a:pt x="3031958" y="1017671"/>
                </a:lnTo>
                <a:lnTo>
                  <a:pt x="3031958" y="1017671"/>
                </a:lnTo>
                <a:lnTo>
                  <a:pt x="3031958" y="1453816"/>
                </a:lnTo>
                <a:lnTo>
                  <a:pt x="3031958" y="1453810"/>
                </a:lnTo>
                <a:cubicBezTo>
                  <a:pt x="3031958" y="1614397"/>
                  <a:pt x="2901776" y="1744579"/>
                  <a:pt x="2741189" y="1744579"/>
                </a:cubicBezTo>
                <a:lnTo>
                  <a:pt x="825166" y="1744579"/>
                </a:lnTo>
                <a:lnTo>
                  <a:pt x="668431" y="1983749"/>
                </a:lnTo>
                <a:lnTo>
                  <a:pt x="505326" y="1744579"/>
                </a:lnTo>
                <a:lnTo>
                  <a:pt x="290769" y="1744579"/>
                </a:lnTo>
                <a:cubicBezTo>
                  <a:pt x="130182" y="1744579"/>
                  <a:pt x="0" y="1614397"/>
                  <a:pt x="0" y="1453810"/>
                </a:cubicBezTo>
                <a:lnTo>
                  <a:pt x="0" y="1453816"/>
                </a:lnTo>
                <a:lnTo>
                  <a:pt x="0" y="1017671"/>
                </a:lnTo>
                <a:lnTo>
                  <a:pt x="0" y="1017671"/>
                </a:lnTo>
                <a:lnTo>
                  <a:pt x="0" y="29076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D600FBB-FE0A-4E62-B4FD-987CEEFE1BE8}"/>
              </a:ext>
            </a:extLst>
          </p:cNvPr>
          <p:cNvSpPr/>
          <p:nvPr/>
        </p:nvSpPr>
        <p:spPr>
          <a:xfrm>
            <a:off x="8955644" y="769319"/>
            <a:ext cx="2687541" cy="1546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050" dirty="0" err="1"/>
              <a:t>Дашборд</a:t>
            </a:r>
            <a:r>
              <a:rPr lang="ru-RU" sz="1050" dirty="0"/>
              <a:t> (информационная панель) – это способ визуального представления данных, сгруппированных по смыслу на одном экране для более легкого визуального восприятия информации.</a:t>
            </a:r>
          </a:p>
          <a:p>
            <a:pPr algn="just"/>
            <a:r>
              <a:rPr lang="ru-RU" sz="1050" dirty="0"/>
              <a:t>Здесь Вы сможете посмотреть различную инфографику по бюджетной тематике по направлениям, отраженным на четырех панелях в центре экрана.</a:t>
            </a:r>
          </a:p>
        </p:txBody>
      </p:sp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3AEF658-AC1C-406C-BAAD-80789406FD8C}"/>
              </a:ext>
            </a:extLst>
          </p:cNvPr>
          <p:cNvCxnSpPr/>
          <p:nvPr/>
        </p:nvCxnSpPr>
        <p:spPr>
          <a:xfrm>
            <a:off x="11052313" y="359109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53A943C-25E5-45F3-84B9-A6A7772C9BDD}"/>
              </a:ext>
            </a:extLst>
          </p:cNvPr>
          <p:cNvSpPr txBox="1"/>
          <p:nvPr/>
        </p:nvSpPr>
        <p:spPr>
          <a:xfrm>
            <a:off x="4186299" y="6334791"/>
            <a:ext cx="7864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*</a:t>
            </a:r>
            <a:r>
              <a:rPr lang="ru-RU" b="1" dirty="0">
                <a:solidFill>
                  <a:schemeClr val="bg1"/>
                </a:solidFill>
              </a:rPr>
              <a:t>Краткие пояснения </a:t>
            </a:r>
            <a:r>
              <a:rPr lang="ru-RU" dirty="0">
                <a:solidFill>
                  <a:schemeClr val="bg1"/>
                </a:solidFill>
              </a:rPr>
              <a:t>вызываются и убираются путем нажатия на знак вопроса</a:t>
            </a:r>
          </a:p>
        </p:txBody>
      </p:sp>
    </p:spTree>
    <p:extLst>
      <p:ext uri="{BB962C8B-B14F-4D97-AF65-F5344CB8AC3E}">
        <p14:creationId xmlns:p14="http://schemas.microsoft.com/office/powerpoint/2010/main" val="395288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 descr="Изображение выглядит как монитор, улица, держит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DF498342-B43F-44EF-8639-88AD94BFB6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03AEF658-AC1C-406C-BAAD-80789406FD8C}"/>
              </a:ext>
            </a:extLst>
          </p:cNvPr>
          <p:cNvCxnSpPr/>
          <p:nvPr/>
        </p:nvCxnSpPr>
        <p:spPr>
          <a:xfrm>
            <a:off x="11411342" y="325451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B53A943C-25E5-45F3-84B9-A6A7772C9BDD}"/>
              </a:ext>
            </a:extLst>
          </p:cNvPr>
          <p:cNvSpPr txBox="1"/>
          <p:nvPr/>
        </p:nvSpPr>
        <p:spPr>
          <a:xfrm>
            <a:off x="2638853" y="6237613"/>
            <a:ext cx="944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*Возможность</a:t>
            </a:r>
            <a:r>
              <a:rPr lang="ru-RU" b="1" dirty="0">
                <a:solidFill>
                  <a:schemeClr val="bg1"/>
                </a:solidFill>
              </a:rPr>
              <a:t> выбора языка </a:t>
            </a:r>
            <a:r>
              <a:rPr lang="ru-RU" dirty="0">
                <a:solidFill>
                  <a:schemeClr val="bg1"/>
                </a:solidFill>
              </a:rPr>
              <a:t>делает </a:t>
            </a:r>
            <a:r>
              <a:rPr lang="ru-RU" dirty="0" err="1">
                <a:solidFill>
                  <a:schemeClr val="bg1"/>
                </a:solidFill>
              </a:rPr>
              <a:t>дашборд</a:t>
            </a:r>
            <a:r>
              <a:rPr lang="ru-RU" dirty="0">
                <a:solidFill>
                  <a:schemeClr val="bg1"/>
                </a:solidFill>
              </a:rPr>
              <a:t> доступным для большего числа пользователей</a:t>
            </a:r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4BFACF59-B310-44E1-9DC5-7EC27DCCB2FF}"/>
              </a:ext>
            </a:extLst>
          </p:cNvPr>
          <p:cNvSpPr/>
          <p:nvPr/>
        </p:nvSpPr>
        <p:spPr>
          <a:xfrm>
            <a:off x="10441858" y="435721"/>
            <a:ext cx="1284568" cy="277774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>
                <a:lumMod val="75000"/>
                <a:lumOff val="25000"/>
              </a:schemeClr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A0A23B-938A-4190-8A8A-703CFEF6F8C9}"/>
              </a:ext>
            </a:extLst>
          </p:cNvPr>
          <p:cNvSpPr txBox="1"/>
          <p:nvPr/>
        </p:nvSpPr>
        <p:spPr>
          <a:xfrm>
            <a:off x="10715195" y="494718"/>
            <a:ext cx="7378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Русский </a:t>
            </a:r>
          </a:p>
        </p:txBody>
      </p:sp>
      <p:graphicFrame>
        <p:nvGraphicFramePr>
          <p:cNvPr id="11" name="Таблица 11">
            <a:extLst>
              <a:ext uri="{FF2B5EF4-FFF2-40B4-BE49-F238E27FC236}">
                <a16:creationId xmlns:a16="http://schemas.microsoft.com/office/drawing/2014/main" id="{AE0F057B-77BB-4663-A0C6-3BBB1B1F22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9824046"/>
              </p:ext>
            </p:extLst>
          </p:nvPr>
        </p:nvGraphicFramePr>
        <p:xfrm>
          <a:off x="10471468" y="771717"/>
          <a:ext cx="1151985" cy="237629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1985">
                  <a:extLst>
                    <a:ext uri="{9D8B030D-6E8A-4147-A177-3AD203B41FA5}">
                      <a16:colId xmlns:a16="http://schemas.microsoft.com/office/drawing/2014/main" val="487258150"/>
                    </a:ext>
                  </a:extLst>
                </a:gridCol>
              </a:tblGrid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ru-RU" sz="1100" dirty="0"/>
                        <a:t>Русский</a:t>
                      </a:r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6469814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en-US" sz="1100" dirty="0"/>
                        <a:t>English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0569121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ru-RU" sz="1100" dirty="0"/>
                        <a:t>Укра</a:t>
                      </a:r>
                      <a:r>
                        <a:rPr lang="en-US" sz="1100" dirty="0" err="1"/>
                        <a:t>i</a:t>
                      </a:r>
                      <a:r>
                        <a:rPr lang="ru-RU" sz="1100" dirty="0" err="1"/>
                        <a:t>нська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59656519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ru-RU" sz="1100" dirty="0" err="1"/>
                        <a:t>Беларуская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27388957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err="1"/>
                        <a:t>Кыргызча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28247747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err="1"/>
                        <a:t>Башҡортса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025710136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Deutsch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40720231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en-US" sz="1100" dirty="0" err="1"/>
                        <a:t>Français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73027435"/>
                  </a:ext>
                </a:extLst>
              </a:tr>
              <a:tr h="264033">
                <a:tc>
                  <a:txBody>
                    <a:bodyPr/>
                    <a:lstStyle/>
                    <a:p>
                      <a:pPr algn="l"/>
                      <a:r>
                        <a:rPr lang="en-US" sz="1100" dirty="0" err="1"/>
                        <a:t>Italiano</a:t>
                      </a:r>
                      <a:endParaRPr lang="ru-RU" sz="1100" dirty="0"/>
                    </a:p>
                  </a:txBody>
                  <a:tcPr marL="180000" marR="66008" marT="33004" marB="33004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94655316"/>
                  </a:ext>
                </a:extLst>
              </a:tr>
            </a:tbl>
          </a:graphicData>
        </a:graphic>
      </p:graphicFrame>
      <p:cxnSp>
        <p:nvCxnSpPr>
          <p:cNvPr id="14" name="Прямая соединительная линия 13">
            <a:extLst>
              <a:ext uri="{FF2B5EF4-FFF2-40B4-BE49-F238E27FC236}">
                <a16:creationId xmlns:a16="http://schemas.microsoft.com/office/drawing/2014/main" id="{2CD44FCE-DBB3-4CA8-9A94-33801851AAAE}"/>
              </a:ext>
            </a:extLst>
          </p:cNvPr>
          <p:cNvCxnSpPr/>
          <p:nvPr/>
        </p:nvCxnSpPr>
        <p:spPr>
          <a:xfrm>
            <a:off x="10544831" y="771717"/>
            <a:ext cx="1078622" cy="0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2683F491-8265-4BBA-83BF-B3821AD1737B}"/>
              </a:ext>
            </a:extLst>
          </p:cNvPr>
          <p:cNvGrpSpPr/>
          <p:nvPr/>
        </p:nvGrpSpPr>
        <p:grpSpPr>
          <a:xfrm>
            <a:off x="10544831" y="848254"/>
            <a:ext cx="72734" cy="89159"/>
            <a:chOff x="10521516" y="818652"/>
            <a:chExt cx="67826" cy="122328"/>
          </a:xfrm>
        </p:grpSpPr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9CFF860B-C5F6-439D-A1F4-6309D5057438}"/>
                </a:ext>
              </a:extLst>
            </p:cNvPr>
            <p:cNvCxnSpPr/>
            <p:nvPr/>
          </p:nvCxnSpPr>
          <p:spPr>
            <a:xfrm>
              <a:off x="10521516" y="881987"/>
              <a:ext cx="44511" cy="58993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2F0772DF-C142-42CC-9DC9-561FE28342F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66027" y="818652"/>
              <a:ext cx="23315" cy="122328"/>
            </a:xfrm>
            <a:prstGeom prst="line">
              <a:avLst/>
            </a:prstGeom>
            <a:ln w="1905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C8FF127D-BB2F-4369-8957-DE8E24BD8B42}"/>
              </a:ext>
            </a:extLst>
          </p:cNvPr>
          <p:cNvCxnSpPr>
            <a:cxnSpLocks/>
          </p:cNvCxnSpPr>
          <p:nvPr/>
        </p:nvCxnSpPr>
        <p:spPr>
          <a:xfrm>
            <a:off x="11584588" y="894416"/>
            <a:ext cx="0" cy="2147608"/>
          </a:xfrm>
          <a:prstGeom prst="line">
            <a:avLst/>
          </a:prstGeom>
          <a:ln w="88900" cap="rnd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F224F48C-5853-4520-8581-6808489D0B3D}"/>
              </a:ext>
            </a:extLst>
          </p:cNvPr>
          <p:cNvCxnSpPr>
            <a:cxnSpLocks/>
          </p:cNvCxnSpPr>
          <p:nvPr/>
        </p:nvCxnSpPr>
        <p:spPr>
          <a:xfrm>
            <a:off x="11585524" y="914804"/>
            <a:ext cx="0" cy="1074502"/>
          </a:xfrm>
          <a:prstGeom prst="line">
            <a:avLst/>
          </a:prstGeom>
          <a:ln w="57150" cap="rnd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4954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555CA2F5-45B8-4EC1-A3CC-0ADFD228E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F99409-60DE-4E98-BE0F-83EFBB0F3120}"/>
              </a:ext>
            </a:extLst>
          </p:cNvPr>
          <p:cNvSpPr txBox="1"/>
          <p:nvPr/>
        </p:nvSpPr>
        <p:spPr>
          <a:xfrm>
            <a:off x="2576358" y="6364222"/>
            <a:ext cx="948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*А так работает </a:t>
            </a:r>
            <a:r>
              <a:rPr lang="ru-RU" b="1" dirty="0"/>
              <a:t>переключатель темы</a:t>
            </a:r>
            <a:r>
              <a:rPr lang="ru-RU" dirty="0"/>
              <a:t>. Пользователь сам решит, как ему комфортнее работать</a:t>
            </a:r>
          </a:p>
        </p:txBody>
      </p: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996B4B4A-A4BD-4202-97ED-37DCB71DAC79}"/>
              </a:ext>
            </a:extLst>
          </p:cNvPr>
          <p:cNvGrpSpPr/>
          <p:nvPr/>
        </p:nvGrpSpPr>
        <p:grpSpPr>
          <a:xfrm>
            <a:off x="10856505" y="574508"/>
            <a:ext cx="1185501" cy="276999"/>
            <a:chOff x="10645428" y="501580"/>
            <a:chExt cx="1185501" cy="276999"/>
          </a:xfrm>
        </p:grpSpPr>
        <p:sp>
          <p:nvSpPr>
            <p:cNvPr id="2" name="Прямоугольник: скругленные углы 1">
              <a:extLst>
                <a:ext uri="{FF2B5EF4-FFF2-40B4-BE49-F238E27FC236}">
                  <a16:creationId xmlns:a16="http://schemas.microsoft.com/office/drawing/2014/main" id="{79D1431E-B173-4B72-9B9D-D571C5A76572}"/>
                </a:ext>
              </a:extLst>
            </p:cNvPr>
            <p:cNvSpPr/>
            <p:nvPr/>
          </p:nvSpPr>
          <p:spPr>
            <a:xfrm flipH="1" flipV="1">
              <a:off x="10645428" y="506437"/>
              <a:ext cx="1185501" cy="2672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>
                  <a:lumMod val="85000"/>
                </a:schemeClr>
              </a:solidFill>
            </a:ln>
            <a:effectLst>
              <a:outerShdw blurRad="50800" dist="38100" dir="162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dirty="0"/>
                <a:t> 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C1CCB250-912B-4031-A10B-4CB3329BA637}"/>
                </a:ext>
              </a:extLst>
            </p:cNvPr>
            <p:cNvSpPr txBox="1"/>
            <p:nvPr/>
          </p:nvSpPr>
          <p:spPr>
            <a:xfrm>
              <a:off x="10743651" y="501580"/>
              <a:ext cx="989053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Темный фон</a:t>
              </a:r>
            </a:p>
          </p:txBody>
        </p:sp>
      </p:grpSp>
      <p:pic>
        <p:nvPicPr>
          <p:cNvPr id="1026" name="Picture 2" descr="Наклейка стрелка PNG - AVATAN PLUS">
            <a:extLst>
              <a:ext uri="{FF2B5EF4-FFF2-40B4-BE49-F238E27FC236}">
                <a16:creationId xmlns:a16="http://schemas.microsoft.com/office/drawing/2014/main" id="{10AE9CC6-E24E-455E-B967-6E4FB5BFA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6298" y="236799"/>
            <a:ext cx="225708" cy="29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723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улица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7704C130-89DA-463B-BC86-89D84BD17D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pic>
        <p:nvPicPr>
          <p:cNvPr id="5" name="Picture 2" descr="Наклейка стрелка PNG - AVATAN PLUS">
            <a:extLst>
              <a:ext uri="{FF2B5EF4-FFF2-40B4-BE49-F238E27FC236}">
                <a16:creationId xmlns:a16="http://schemas.microsoft.com/office/drawing/2014/main" id="{8C9CF20C-D4F4-483F-A052-BD0E79180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130" y="3136585"/>
            <a:ext cx="225708" cy="29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5512D2-298C-4193-8B68-B80C230FA651}"/>
              </a:ext>
            </a:extLst>
          </p:cNvPr>
          <p:cNvSpPr txBox="1"/>
          <p:nvPr/>
        </p:nvSpPr>
        <p:spPr>
          <a:xfrm>
            <a:off x="7453158" y="6348180"/>
            <a:ext cx="4589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*При наведении курсора панель выделяется</a:t>
            </a:r>
          </a:p>
        </p:txBody>
      </p:sp>
    </p:spTree>
    <p:extLst>
      <p:ext uri="{BB962C8B-B14F-4D97-AF65-F5344CB8AC3E}">
        <p14:creationId xmlns:p14="http://schemas.microsoft.com/office/powerpoint/2010/main" val="3393371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Изображение выглядит как монитор, улица, держит, автобус&#10;&#10;Автоматически созданное описание">
            <a:extLst>
              <a:ext uri="{FF2B5EF4-FFF2-40B4-BE49-F238E27FC236}">
                <a16:creationId xmlns:a16="http://schemas.microsoft.com/office/drawing/2014/main" id="{831B118D-0809-442C-B952-884119491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"/>
            <a:ext cx="12192000" cy="685596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DA81BCD-1256-4284-AE27-2CE29A378CD1}"/>
              </a:ext>
            </a:extLst>
          </p:cNvPr>
          <p:cNvSpPr/>
          <p:nvPr/>
        </p:nvSpPr>
        <p:spPr>
          <a:xfrm>
            <a:off x="0" y="2032"/>
            <a:ext cx="12192000" cy="6855968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5286F7-8BF0-4910-A519-1E40A3234486}"/>
              </a:ext>
            </a:extLst>
          </p:cNvPr>
          <p:cNvSpPr txBox="1"/>
          <p:nvPr/>
        </p:nvSpPr>
        <p:spPr>
          <a:xfrm>
            <a:off x="818212" y="4318764"/>
            <a:ext cx="29230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Batang" panose="02030600000101010101" pitchFamily="18" charset="-127"/>
              </a:rPr>
              <a:t>ШРИФТ БЕЗ ЗАСЕЧЕК </a:t>
            </a:r>
          </a:p>
          <a:p>
            <a:pPr algn="ctr"/>
            <a:r>
              <a:rPr lang="ru-RU" sz="1500" dirty="0">
                <a:solidFill>
                  <a:schemeClr val="bg1"/>
                </a:solidFill>
                <a:ea typeface="Batang" panose="02030600000101010101" pitchFamily="18" charset="-127"/>
              </a:rPr>
              <a:t>Мелкий текст, написанный таким шрифтом, разобрать легче, чем</a:t>
            </a:r>
            <a:r>
              <a:rPr lang="ru-RU" sz="1500" dirty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текст, написанный </a:t>
            </a:r>
            <a:r>
              <a:rPr lang="ru-RU" sz="1500" dirty="0">
                <a:solidFill>
                  <a:schemeClr val="bg1"/>
                </a:solidFill>
                <a:latin typeface="Batang" panose="02030600000101010101" pitchFamily="18" charset="-127"/>
                <a:ea typeface="Batang" panose="02030600000101010101" pitchFamily="18" charset="-127"/>
                <a:cs typeface="Times New Roman" panose="02020603050405020304" pitchFamily="18" charset="0"/>
              </a:rPr>
              <a:t>шрифтом с засечками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AA89A7A-6945-4B8B-A64F-249CE2905881}"/>
              </a:ext>
            </a:extLst>
          </p:cNvPr>
          <p:cNvSpPr txBox="1"/>
          <p:nvPr/>
        </p:nvSpPr>
        <p:spPr>
          <a:xfrm>
            <a:off x="4329035" y="4318764"/>
            <a:ext cx="28144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Batang" panose="02030600000101010101" pitchFamily="18" charset="-127"/>
              </a:rPr>
              <a:t>ВСЕГО 4 ПАНЕЛИ</a:t>
            </a:r>
          </a:p>
          <a:p>
            <a:pPr algn="ctr"/>
            <a:r>
              <a:rPr lang="ru-RU" sz="1500" dirty="0">
                <a:solidFill>
                  <a:schemeClr val="bg1"/>
                </a:solidFill>
                <a:ea typeface="Batang" panose="02030600000101010101" pitchFamily="18" charset="-127"/>
              </a:rPr>
              <a:t>Что не запутает пользователей обилием инструментов</a:t>
            </a:r>
            <a:endParaRPr lang="ru-RU" sz="1500" dirty="0">
              <a:solidFill>
                <a:schemeClr val="bg1"/>
              </a:solidFill>
              <a:latin typeface="Batang" panose="02030600000101010101" pitchFamily="18" charset="-127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05B919-1616-4DC2-9736-E92D90D6753D}"/>
              </a:ext>
            </a:extLst>
          </p:cNvPr>
          <p:cNvSpPr txBox="1"/>
          <p:nvPr/>
        </p:nvSpPr>
        <p:spPr>
          <a:xfrm>
            <a:off x="4220357" y="1154241"/>
            <a:ext cx="292308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Batang" panose="02030600000101010101" pitchFamily="18" charset="-127"/>
              </a:rPr>
              <a:t>ИНТУИТИВНО ПОНЯТНЫЕ ИКОНКИ</a:t>
            </a:r>
          </a:p>
          <a:p>
            <a:pPr algn="ctr"/>
            <a:r>
              <a:rPr lang="ru-RU" sz="1500" dirty="0">
                <a:solidFill>
                  <a:schemeClr val="bg1"/>
                </a:solidFill>
                <a:ea typeface="Batang" panose="02030600000101010101" pitchFamily="18" charset="-127"/>
              </a:rPr>
              <a:t>Благодаря чему главный экран не перегружен текстом при сохранности информативности</a:t>
            </a:r>
            <a:endParaRPr lang="ru-RU" sz="1500" dirty="0">
              <a:solidFill>
                <a:schemeClr val="bg1"/>
              </a:solidFill>
              <a:latin typeface="Batang" panose="02030600000101010101" pitchFamily="18" charset="-127"/>
              <a:ea typeface="Batang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B132B27-52D6-4B61-86E5-4F8B4CC5896B}"/>
              </a:ext>
            </a:extLst>
          </p:cNvPr>
          <p:cNvSpPr txBox="1"/>
          <p:nvPr/>
        </p:nvSpPr>
        <p:spPr>
          <a:xfrm>
            <a:off x="818212" y="1154241"/>
            <a:ext cx="2923080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ea typeface="Batang" panose="02030600000101010101" pitchFamily="18" charset="-127"/>
              </a:rPr>
              <a:t>ЯРКИЕ, НО НЕ КРИЧАЩИЕ ЦВЕТА</a:t>
            </a:r>
          </a:p>
          <a:p>
            <a:pPr algn="ctr"/>
            <a:r>
              <a:rPr lang="ru-RU" sz="1500" dirty="0">
                <a:solidFill>
                  <a:schemeClr val="bg1"/>
                </a:solidFill>
                <a:ea typeface="Batang" panose="02030600000101010101" pitchFamily="18" charset="-127"/>
                <a:cs typeface="Times New Roman" panose="02020603050405020304" pitchFamily="18" charset="0"/>
              </a:rPr>
              <a:t>Броские и сочетающиеся цвета привлекают внимание, не раздражают глаз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1B79AE1-4943-4554-849A-EEAE701EEC0D}"/>
              </a:ext>
            </a:extLst>
          </p:cNvPr>
          <p:cNvSpPr txBox="1"/>
          <p:nvPr/>
        </p:nvSpPr>
        <p:spPr>
          <a:xfrm>
            <a:off x="7855468" y="2274838"/>
            <a:ext cx="37957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</a:rPr>
              <a:t>ДАШБОРД УДОБЕН В ИСПОЛЬЗОВАНИИ НЕ ТОЛЬКО СО СТАЦИОНАРНОГО КОМПЬЮТЕРА, НО И С ДРУГИХ УСТРОЙСТВ</a:t>
            </a:r>
          </a:p>
        </p:txBody>
      </p:sp>
      <p:sp>
        <p:nvSpPr>
          <p:cNvPr id="12" name="Правая круглая скобка 11">
            <a:extLst>
              <a:ext uri="{FF2B5EF4-FFF2-40B4-BE49-F238E27FC236}">
                <a16:creationId xmlns:a16="http://schemas.microsoft.com/office/drawing/2014/main" id="{888863D6-E4D8-4A23-958B-133034681438}"/>
              </a:ext>
            </a:extLst>
          </p:cNvPr>
          <p:cNvSpPr/>
          <p:nvPr/>
        </p:nvSpPr>
        <p:spPr>
          <a:xfrm>
            <a:off x="7390772" y="1154241"/>
            <a:ext cx="217361" cy="4549518"/>
          </a:xfrm>
          <a:prstGeom prst="rightBracket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9814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3601"/>
            <a:ext cx="10515600" cy="16134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1. ОБЗОР ПАНЕЛИ «ДОХОДЫ ФЕДЕРАЛЬНОГО БЮДЖЕТА»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0" y="6056024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75184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15C5A6F0-7FEF-4FF1-ADA7-1160EF1CA314}"/>
              </a:ext>
            </a:extLst>
          </p:cNvPr>
          <p:cNvSpPr/>
          <p:nvPr/>
        </p:nvSpPr>
        <p:spPr>
          <a:xfrm>
            <a:off x="8166378" y="352926"/>
            <a:ext cx="3848639" cy="3777438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8155242" y="4235970"/>
            <a:ext cx="3879107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1626264" y="4235970"/>
            <a:ext cx="6390321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88FC143-8E9E-4A83-8308-4B78B035DC40}"/>
              </a:ext>
            </a:extLst>
          </p:cNvPr>
          <p:cNvSpPr/>
          <p:nvPr/>
        </p:nvSpPr>
        <p:spPr>
          <a:xfrm>
            <a:off x="5394556" y="352925"/>
            <a:ext cx="2622029" cy="377743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26263" y="316355"/>
            <a:ext cx="3618499" cy="3814010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B6088F02-5332-4DD2-AEC9-908A37DC12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055169"/>
              </p:ext>
            </p:extLst>
          </p:nvPr>
        </p:nvGraphicFramePr>
        <p:xfrm>
          <a:off x="5396213" y="571500"/>
          <a:ext cx="2620372" cy="333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34770652-45C7-4E3D-BE76-03E98D1FA9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75326811"/>
              </p:ext>
            </p:extLst>
          </p:nvPr>
        </p:nvGraphicFramePr>
        <p:xfrm>
          <a:off x="1669709" y="571499"/>
          <a:ext cx="3357241" cy="3495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CC34F943-C98E-434A-B20B-31D5828F73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78695025"/>
              </p:ext>
            </p:extLst>
          </p:nvPr>
        </p:nvGraphicFramePr>
        <p:xfrm>
          <a:off x="1442204" y="4461496"/>
          <a:ext cx="3660863" cy="254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E6A73B22-27F5-4FCB-940D-D200C14B6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4333372"/>
              </p:ext>
            </p:extLst>
          </p:nvPr>
        </p:nvGraphicFramePr>
        <p:xfrm>
          <a:off x="4689679" y="4435187"/>
          <a:ext cx="3317748" cy="2684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5F0F60F0-0475-49BE-8E5C-F4A136EFF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03447338"/>
              </p:ext>
            </p:extLst>
          </p:nvPr>
        </p:nvGraphicFramePr>
        <p:xfrm>
          <a:off x="8076755" y="4489468"/>
          <a:ext cx="3964536" cy="2462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7" name="Диаграмма 36">
            <a:extLst>
              <a:ext uri="{FF2B5EF4-FFF2-40B4-BE49-F238E27FC236}">
                <a16:creationId xmlns:a16="http://schemas.microsoft.com/office/drawing/2014/main" id="{85497E2F-F3A3-43D9-8698-39A18BEE8B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26320714"/>
              </p:ext>
            </p:extLst>
          </p:nvPr>
        </p:nvGraphicFramePr>
        <p:xfrm>
          <a:off x="8155242" y="571499"/>
          <a:ext cx="3796426" cy="3558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39" name="Рисунок 3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A22D0C56-5C4B-410D-879F-7CF82FDCD1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3CDCE7-A767-4BC0-8DF7-0F3E342CF652}"/>
              </a:ext>
            </a:extLst>
          </p:cNvPr>
          <p:cNvSpPr txBox="1"/>
          <p:nvPr/>
        </p:nvSpPr>
        <p:spPr>
          <a:xfrm>
            <a:off x="8794946" y="5648054"/>
            <a:ext cx="7681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17,56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E4649A-A3C8-4DFF-AC3E-ABF6CE878E06}"/>
              </a:ext>
            </a:extLst>
          </p:cNvPr>
          <p:cNvSpPr txBox="1"/>
          <p:nvPr/>
        </p:nvSpPr>
        <p:spPr>
          <a:xfrm>
            <a:off x="1944998" y="5814736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4 435,34</a:t>
            </a:r>
          </a:p>
        </p:txBody>
      </p:sp>
      <p:sp>
        <p:nvSpPr>
          <p:cNvPr id="21" name="Облачко с текстом: прямоугольное со скругленными углами 20">
            <a:extLst>
              <a:ext uri="{FF2B5EF4-FFF2-40B4-BE49-F238E27FC236}">
                <a16:creationId xmlns:a16="http://schemas.microsoft.com/office/drawing/2014/main" id="{497927B3-D8FF-4F78-8B28-C46B62A4FA7C}"/>
              </a:ext>
            </a:extLst>
          </p:cNvPr>
          <p:cNvSpPr/>
          <p:nvPr/>
        </p:nvSpPr>
        <p:spPr>
          <a:xfrm>
            <a:off x="1669709" y="5058391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860,72</a:t>
            </a:r>
          </a:p>
        </p:txBody>
      </p:sp>
      <p:sp>
        <p:nvSpPr>
          <p:cNvPr id="22" name="Облачко с текстом: прямоугольное со скругленными углами 21">
            <a:extLst>
              <a:ext uri="{FF2B5EF4-FFF2-40B4-BE49-F238E27FC236}">
                <a16:creationId xmlns:a16="http://schemas.microsoft.com/office/drawing/2014/main" id="{A21FE54D-0292-4B17-91D3-4149C076A14A}"/>
              </a:ext>
            </a:extLst>
          </p:cNvPr>
          <p:cNvSpPr/>
          <p:nvPr/>
        </p:nvSpPr>
        <p:spPr>
          <a:xfrm>
            <a:off x="9518778" y="6465997"/>
            <a:ext cx="401544" cy="158541"/>
          </a:xfrm>
          <a:prstGeom prst="wedgeRoundRectCallout">
            <a:avLst>
              <a:gd name="adj1" fmla="val -17287"/>
              <a:gd name="adj2" fmla="val -14077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0,08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F34A701C-6407-4E29-BFDE-635772DE952D}"/>
              </a:ext>
            </a:extLst>
          </p:cNvPr>
          <p:cNvSpPr/>
          <p:nvPr/>
        </p:nvSpPr>
        <p:spPr>
          <a:xfrm>
            <a:off x="5181554" y="5059209"/>
            <a:ext cx="504286" cy="206802"/>
          </a:xfrm>
          <a:prstGeom prst="wedgeRoundRectCallout">
            <a:avLst>
              <a:gd name="adj1" fmla="val 44869"/>
              <a:gd name="adj2" fmla="val 108122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96,34</a:t>
            </a: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5440E13E-A6AB-403D-8F2D-B63E6045DB60}"/>
              </a:ext>
            </a:extLst>
          </p:cNvPr>
          <p:cNvGrpSpPr/>
          <p:nvPr/>
        </p:nvGrpSpPr>
        <p:grpSpPr>
          <a:xfrm>
            <a:off x="4208308" y="461020"/>
            <a:ext cx="712086" cy="141845"/>
            <a:chOff x="3100414" y="539193"/>
            <a:chExt cx="712086" cy="141845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4C9A8224-2E6D-4C1C-AC79-B3977E89AAC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7FEF2E0E-C9E4-4DA7-9A9B-D00E5B28F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6A4995F7-3F11-4F43-9B57-83E9EA65C81D}"/>
              </a:ext>
            </a:extLst>
          </p:cNvPr>
          <p:cNvGrpSpPr/>
          <p:nvPr/>
        </p:nvGrpSpPr>
        <p:grpSpPr>
          <a:xfrm>
            <a:off x="7026479" y="462756"/>
            <a:ext cx="712086" cy="141845"/>
            <a:chOff x="3100414" y="539193"/>
            <a:chExt cx="712086" cy="141845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7178415-4DE2-4DF9-9F10-6B9044E782C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Рисунок 33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E01BFC22-19C8-4549-A27F-DB482B739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8E3B53D1-EB24-47A5-B02E-CF286C6F5BB1}"/>
              </a:ext>
            </a:extLst>
          </p:cNvPr>
          <p:cNvGrpSpPr/>
          <p:nvPr/>
        </p:nvGrpSpPr>
        <p:grpSpPr>
          <a:xfrm>
            <a:off x="10900855" y="465894"/>
            <a:ext cx="712086" cy="141845"/>
            <a:chOff x="3100414" y="539193"/>
            <a:chExt cx="712086" cy="141845"/>
          </a:xfrm>
        </p:grpSpPr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41C8DB78-DEAE-4B79-ACBD-7922B8E2413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0DC8558-0807-48B3-ABE5-C14729DFF06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EEAB1650-5317-4812-B65D-BC86888F4405}"/>
              </a:ext>
            </a:extLst>
          </p:cNvPr>
          <p:cNvGrpSpPr/>
          <p:nvPr/>
        </p:nvGrpSpPr>
        <p:grpSpPr>
          <a:xfrm>
            <a:off x="7047870" y="4364264"/>
            <a:ext cx="712086" cy="141845"/>
            <a:chOff x="3100414" y="539193"/>
            <a:chExt cx="712086" cy="141845"/>
          </a:xfrm>
        </p:grpSpPr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3A159659-0CCA-4314-84FE-06D17B08337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3" name="Рисунок 4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8A3AA18-7765-4B02-948B-39FBA4EB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45ACFC8E-58F0-46A1-BA2F-D3EDD60BBEAD}"/>
              </a:ext>
            </a:extLst>
          </p:cNvPr>
          <p:cNvGrpSpPr/>
          <p:nvPr/>
        </p:nvGrpSpPr>
        <p:grpSpPr>
          <a:xfrm>
            <a:off x="11070842" y="4362643"/>
            <a:ext cx="712086" cy="141845"/>
            <a:chOff x="3100414" y="539193"/>
            <a:chExt cx="712086" cy="141845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9B81EC11-F5DC-425B-8219-56F0519F5576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6" name="Рисунок 45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0D879D2-D1E0-4070-865B-BD1AF04C9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368D17B6-7051-4C73-8E0A-AB58EB40A6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17" y="273600"/>
            <a:ext cx="259933" cy="1157519"/>
          </a:xfrm>
          <a:prstGeom prst="rect">
            <a:avLst/>
          </a:prstGeom>
        </p:spPr>
      </p:pic>
      <p:grpSp>
        <p:nvGrpSpPr>
          <p:cNvPr id="100" name="Группа 99">
            <a:extLst>
              <a:ext uri="{FF2B5EF4-FFF2-40B4-BE49-F238E27FC236}">
                <a16:creationId xmlns:a16="http://schemas.microsoft.com/office/drawing/2014/main" id="{7F7A0C9B-6307-47D1-840D-F4DFCB6273A4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B5E7B3E0-B4D0-4230-A33A-12C106741612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5" name="Прямая соединительная линия 84">
              <a:extLst>
                <a:ext uri="{FF2B5EF4-FFF2-40B4-BE49-F238E27FC236}">
                  <a16:creationId xmlns:a16="http://schemas.microsoft.com/office/drawing/2014/main" id="{8A60FAC5-5D54-4EA5-BA7E-34F3E8C3337D}"/>
                </a:ext>
              </a:extLst>
            </p:cNvPr>
            <p:cNvCxnSpPr>
              <a:cxnSpLocks/>
              <a:stCxn id="84" idx="1"/>
              <a:endCxn id="84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id="{A0D267BD-42FA-44E3-9FC4-AA15F1ED6C6A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76" name="Группа 75">
              <a:extLst>
                <a:ext uri="{FF2B5EF4-FFF2-40B4-BE49-F238E27FC236}">
                  <a16:creationId xmlns:a16="http://schemas.microsoft.com/office/drawing/2014/main" id="{D6E92005-6F5B-4AD3-A1C3-10734BF05B92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949A5932-2B94-4DBB-8F1D-33C3219C41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>
                <a:extLst>
                  <a:ext uri="{FF2B5EF4-FFF2-40B4-BE49-F238E27FC236}">
                    <a16:creationId xmlns:a16="http://schemas.microsoft.com/office/drawing/2014/main" id="{37C68563-E43A-42A5-AED9-224BEE7F92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9" name="Группа 98">
            <a:extLst>
              <a:ext uri="{FF2B5EF4-FFF2-40B4-BE49-F238E27FC236}">
                <a16:creationId xmlns:a16="http://schemas.microsoft.com/office/drawing/2014/main" id="{57075CFD-85D7-4E0C-9364-E51D33B602F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41DCC31B-A6A7-451A-AEFC-BB4BC7C81DE4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06200F03-852E-4FC5-8077-3D0400C3B57F}"/>
                </a:ext>
              </a:extLst>
            </p:cNvPr>
            <p:cNvCxnSpPr>
              <a:cxnSpLocks/>
              <a:stCxn id="7" idx="1"/>
              <a:endCxn id="7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036DF596-B9C5-408A-AEFC-9120DAC6C763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id="{9C578CCB-4FBB-495F-9A5D-9D22C3F14945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>
              <a:extLst>
                <a:ext uri="{FF2B5EF4-FFF2-40B4-BE49-F238E27FC236}">
                  <a16:creationId xmlns:a16="http://schemas.microsoft.com/office/drawing/2014/main" id="{1C6EE106-3566-42A4-8B81-FB8B7A964643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8" name="Группа 57">
              <a:extLst>
                <a:ext uri="{FF2B5EF4-FFF2-40B4-BE49-F238E27FC236}">
                  <a16:creationId xmlns:a16="http://schemas.microsoft.com/office/drawing/2014/main" id="{4F61E012-5C09-44FC-AF98-0535B01EC7A2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2F5AE962-ADBC-4295-8B78-1FD3B9BE3ED5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2AA075E3-9F6C-4C4A-8BE8-B676A5A3A85E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1" name="Группа 100">
            <a:extLst>
              <a:ext uri="{FF2B5EF4-FFF2-40B4-BE49-F238E27FC236}">
                <a16:creationId xmlns:a16="http://schemas.microsoft.com/office/drawing/2014/main" id="{079A3723-2EC1-4D52-86EE-DFA779E05E59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95" name="Прямоугольник: скругленные углы 94">
              <a:extLst>
                <a:ext uri="{FF2B5EF4-FFF2-40B4-BE49-F238E27FC236}">
                  <a16:creationId xmlns:a16="http://schemas.microsoft.com/office/drawing/2014/main" id="{E0EFE222-EA9F-4D69-9516-95E33318EE79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6" name="Прямая соединительная линия 95">
              <a:extLst>
                <a:ext uri="{FF2B5EF4-FFF2-40B4-BE49-F238E27FC236}">
                  <a16:creationId xmlns:a16="http://schemas.microsoft.com/office/drawing/2014/main" id="{7BE5AB09-BB26-4D8B-9992-56AC19A6567B}"/>
                </a:ext>
              </a:extLst>
            </p:cNvPr>
            <p:cNvCxnSpPr>
              <a:cxnSpLocks/>
              <a:stCxn id="95" idx="1"/>
              <a:endCxn id="9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id="{31A69450-5144-463B-8C67-11F9C5ABA9AC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C5631A41-C028-4BF7-BC4F-0F6A528F3685}"/>
              </a:ext>
            </a:extLst>
          </p:cNvPr>
          <p:cNvGrpSpPr/>
          <p:nvPr/>
        </p:nvGrpSpPr>
        <p:grpSpPr>
          <a:xfrm>
            <a:off x="6154439" y="450721"/>
            <a:ext cx="720589" cy="159202"/>
            <a:chOff x="2285706" y="526871"/>
            <a:chExt cx="720589" cy="159202"/>
          </a:xfrm>
        </p:grpSpPr>
        <p:sp>
          <p:nvSpPr>
            <p:cNvPr id="59" name="Прямоугольник: скругленные углы 58">
              <a:extLst>
                <a:ext uri="{FF2B5EF4-FFF2-40B4-BE49-F238E27FC236}">
                  <a16:creationId xmlns:a16="http://schemas.microsoft.com/office/drawing/2014/main" id="{065D36D9-B05D-4DE5-B985-DDA1EC459CFF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ru-RU" sz="800" dirty="0"/>
                <a:t>2018</a:t>
              </a:r>
            </a:p>
          </p:txBody>
        </p:sp>
        <p:grpSp>
          <p:nvGrpSpPr>
            <p:cNvPr id="60" name="Группа 59">
              <a:extLst>
                <a:ext uri="{FF2B5EF4-FFF2-40B4-BE49-F238E27FC236}">
                  <a16:creationId xmlns:a16="http://schemas.microsoft.com/office/drawing/2014/main" id="{B8BDE1C9-79E4-4F69-BEB9-67E1206BD189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62" name="Прямая соединительная линия 61">
                <a:extLst>
                  <a:ext uri="{FF2B5EF4-FFF2-40B4-BE49-F238E27FC236}">
                    <a16:creationId xmlns:a16="http://schemas.microsoft.com/office/drawing/2014/main" id="{0460AD3B-4A5A-43C3-B728-90BC360DA5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4C719DF5-0409-4E8D-A9CC-233A0C9A57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4C66D060-3490-4534-9591-B51CD9C97DE5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5" name="Picture 2" descr="Наклейка стрелка PNG - AVATAN PLUS">
            <a:extLst>
              <a:ext uri="{FF2B5EF4-FFF2-40B4-BE49-F238E27FC236}">
                <a16:creationId xmlns:a16="http://schemas.microsoft.com/office/drawing/2014/main" id="{EEF54DBF-99E7-41E9-9C6D-BA6E10C6BF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054" y="5560521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6588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15C5A6F0-7FEF-4FF1-ADA7-1160EF1CA314}"/>
              </a:ext>
            </a:extLst>
          </p:cNvPr>
          <p:cNvSpPr/>
          <p:nvPr/>
        </p:nvSpPr>
        <p:spPr>
          <a:xfrm>
            <a:off x="8166378" y="352926"/>
            <a:ext cx="3848639" cy="3777438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8155242" y="4235970"/>
            <a:ext cx="3879107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1626264" y="4235970"/>
            <a:ext cx="6390321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88FC143-8E9E-4A83-8308-4B78B035DC40}"/>
              </a:ext>
            </a:extLst>
          </p:cNvPr>
          <p:cNvSpPr/>
          <p:nvPr/>
        </p:nvSpPr>
        <p:spPr>
          <a:xfrm>
            <a:off x="5394556" y="352925"/>
            <a:ext cx="2622029" cy="377743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26263" y="316355"/>
            <a:ext cx="3618499" cy="3814010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B6088F02-5332-4DD2-AEC9-908A37DC12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0586465"/>
              </p:ext>
            </p:extLst>
          </p:nvPr>
        </p:nvGraphicFramePr>
        <p:xfrm>
          <a:off x="5396213" y="571500"/>
          <a:ext cx="2620372" cy="333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34770652-45C7-4E3D-BE76-03E98D1FA9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2198213"/>
              </p:ext>
            </p:extLst>
          </p:nvPr>
        </p:nvGraphicFramePr>
        <p:xfrm>
          <a:off x="1669709" y="571499"/>
          <a:ext cx="3357241" cy="3495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CC34F943-C98E-434A-B20B-31D5828F73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0577175"/>
              </p:ext>
            </p:extLst>
          </p:nvPr>
        </p:nvGraphicFramePr>
        <p:xfrm>
          <a:off x="1442204" y="4461496"/>
          <a:ext cx="3660863" cy="254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E6A73B22-27F5-4FCB-940D-D200C14B6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4583602"/>
              </p:ext>
            </p:extLst>
          </p:nvPr>
        </p:nvGraphicFramePr>
        <p:xfrm>
          <a:off x="4689679" y="4435187"/>
          <a:ext cx="3317748" cy="2684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5F0F60F0-0475-49BE-8E5C-F4A136EFF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3919787"/>
              </p:ext>
            </p:extLst>
          </p:nvPr>
        </p:nvGraphicFramePr>
        <p:xfrm>
          <a:off x="8076755" y="4489468"/>
          <a:ext cx="3964536" cy="2462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7" name="Диаграмма 36">
            <a:extLst>
              <a:ext uri="{FF2B5EF4-FFF2-40B4-BE49-F238E27FC236}">
                <a16:creationId xmlns:a16="http://schemas.microsoft.com/office/drawing/2014/main" id="{85497E2F-F3A3-43D9-8698-39A18BEE8B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29643846"/>
              </p:ext>
            </p:extLst>
          </p:nvPr>
        </p:nvGraphicFramePr>
        <p:xfrm>
          <a:off x="8155242" y="571499"/>
          <a:ext cx="3796426" cy="3558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39" name="Рисунок 3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A22D0C56-5C4B-410D-879F-7CF82FDCD1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3CDCE7-A767-4BC0-8DF7-0F3E342CF652}"/>
              </a:ext>
            </a:extLst>
          </p:cNvPr>
          <p:cNvSpPr txBox="1"/>
          <p:nvPr/>
        </p:nvSpPr>
        <p:spPr>
          <a:xfrm>
            <a:off x="8794946" y="5648054"/>
            <a:ext cx="7681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17,56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E4649A-A3C8-4DFF-AC3E-ABF6CE878E06}"/>
              </a:ext>
            </a:extLst>
          </p:cNvPr>
          <p:cNvSpPr txBox="1"/>
          <p:nvPr/>
        </p:nvSpPr>
        <p:spPr>
          <a:xfrm>
            <a:off x="1944998" y="5814736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4 435,34</a:t>
            </a:r>
          </a:p>
        </p:txBody>
      </p:sp>
      <p:sp>
        <p:nvSpPr>
          <p:cNvPr id="21" name="Облачко с текстом: прямоугольное со скругленными углами 20">
            <a:extLst>
              <a:ext uri="{FF2B5EF4-FFF2-40B4-BE49-F238E27FC236}">
                <a16:creationId xmlns:a16="http://schemas.microsoft.com/office/drawing/2014/main" id="{497927B3-D8FF-4F78-8B28-C46B62A4FA7C}"/>
              </a:ext>
            </a:extLst>
          </p:cNvPr>
          <p:cNvSpPr/>
          <p:nvPr/>
        </p:nvSpPr>
        <p:spPr>
          <a:xfrm>
            <a:off x="1669709" y="5058391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860,72</a:t>
            </a:r>
          </a:p>
        </p:txBody>
      </p:sp>
      <p:sp>
        <p:nvSpPr>
          <p:cNvPr id="22" name="Облачко с текстом: прямоугольное со скругленными углами 21">
            <a:extLst>
              <a:ext uri="{FF2B5EF4-FFF2-40B4-BE49-F238E27FC236}">
                <a16:creationId xmlns:a16="http://schemas.microsoft.com/office/drawing/2014/main" id="{A21FE54D-0292-4B17-91D3-4149C076A14A}"/>
              </a:ext>
            </a:extLst>
          </p:cNvPr>
          <p:cNvSpPr/>
          <p:nvPr/>
        </p:nvSpPr>
        <p:spPr>
          <a:xfrm>
            <a:off x="9518778" y="6465997"/>
            <a:ext cx="401544" cy="158541"/>
          </a:xfrm>
          <a:prstGeom prst="wedgeRoundRectCallout">
            <a:avLst>
              <a:gd name="adj1" fmla="val -17287"/>
              <a:gd name="adj2" fmla="val -14077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0,08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F34A701C-6407-4E29-BFDE-635772DE952D}"/>
              </a:ext>
            </a:extLst>
          </p:cNvPr>
          <p:cNvSpPr/>
          <p:nvPr/>
        </p:nvSpPr>
        <p:spPr>
          <a:xfrm>
            <a:off x="5181554" y="5059209"/>
            <a:ext cx="504286" cy="206802"/>
          </a:xfrm>
          <a:prstGeom prst="wedgeRoundRectCallout">
            <a:avLst>
              <a:gd name="adj1" fmla="val 44869"/>
              <a:gd name="adj2" fmla="val 108122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96,34</a:t>
            </a: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5440E13E-A6AB-403D-8F2D-B63E6045DB60}"/>
              </a:ext>
            </a:extLst>
          </p:cNvPr>
          <p:cNvGrpSpPr/>
          <p:nvPr/>
        </p:nvGrpSpPr>
        <p:grpSpPr>
          <a:xfrm>
            <a:off x="4208308" y="461020"/>
            <a:ext cx="712086" cy="141845"/>
            <a:chOff x="3100414" y="539193"/>
            <a:chExt cx="712086" cy="141845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4C9A8224-2E6D-4C1C-AC79-B3977E89AAC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7FEF2E0E-C9E4-4DA7-9A9B-D00E5B28F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6A4995F7-3F11-4F43-9B57-83E9EA65C81D}"/>
              </a:ext>
            </a:extLst>
          </p:cNvPr>
          <p:cNvGrpSpPr/>
          <p:nvPr/>
        </p:nvGrpSpPr>
        <p:grpSpPr>
          <a:xfrm>
            <a:off x="7026479" y="462756"/>
            <a:ext cx="712086" cy="141845"/>
            <a:chOff x="3100414" y="539193"/>
            <a:chExt cx="712086" cy="141845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7178415-4DE2-4DF9-9F10-6B9044E782C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Рисунок 33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E01BFC22-19C8-4549-A27F-DB482B739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8E3B53D1-EB24-47A5-B02E-CF286C6F5BB1}"/>
              </a:ext>
            </a:extLst>
          </p:cNvPr>
          <p:cNvGrpSpPr/>
          <p:nvPr/>
        </p:nvGrpSpPr>
        <p:grpSpPr>
          <a:xfrm>
            <a:off x="10900855" y="465894"/>
            <a:ext cx="712086" cy="141845"/>
            <a:chOff x="3100414" y="539193"/>
            <a:chExt cx="712086" cy="141845"/>
          </a:xfrm>
        </p:grpSpPr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41C8DB78-DEAE-4B79-ACBD-7922B8E2413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0DC8558-0807-48B3-ABE5-C14729DFF06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EEAB1650-5317-4812-B65D-BC86888F4405}"/>
              </a:ext>
            </a:extLst>
          </p:cNvPr>
          <p:cNvGrpSpPr/>
          <p:nvPr/>
        </p:nvGrpSpPr>
        <p:grpSpPr>
          <a:xfrm>
            <a:off x="7047870" y="4364264"/>
            <a:ext cx="712086" cy="141845"/>
            <a:chOff x="3100414" y="539193"/>
            <a:chExt cx="712086" cy="141845"/>
          </a:xfrm>
        </p:grpSpPr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3A159659-0CCA-4314-84FE-06D17B08337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3" name="Рисунок 4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8A3AA18-7765-4B02-948B-39FBA4EB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45ACFC8E-58F0-46A1-BA2F-D3EDD60BBEAD}"/>
              </a:ext>
            </a:extLst>
          </p:cNvPr>
          <p:cNvGrpSpPr/>
          <p:nvPr/>
        </p:nvGrpSpPr>
        <p:grpSpPr>
          <a:xfrm>
            <a:off x="11070842" y="4362643"/>
            <a:ext cx="712086" cy="141845"/>
            <a:chOff x="3100414" y="539193"/>
            <a:chExt cx="712086" cy="141845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9B81EC11-F5DC-425B-8219-56F0519F5576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6" name="Рисунок 45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0D879D2-D1E0-4070-865B-BD1AF04C9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368D17B6-7051-4C73-8E0A-AB58EB40A6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17" y="273600"/>
            <a:ext cx="259933" cy="1157519"/>
          </a:xfrm>
          <a:prstGeom prst="rect">
            <a:avLst/>
          </a:prstGeom>
        </p:spPr>
      </p:pic>
      <p:grpSp>
        <p:nvGrpSpPr>
          <p:cNvPr id="100" name="Группа 99">
            <a:extLst>
              <a:ext uri="{FF2B5EF4-FFF2-40B4-BE49-F238E27FC236}">
                <a16:creationId xmlns:a16="http://schemas.microsoft.com/office/drawing/2014/main" id="{7F7A0C9B-6307-47D1-840D-F4DFCB6273A4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B5E7B3E0-B4D0-4230-A33A-12C106741612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5" name="Прямая соединительная линия 84">
              <a:extLst>
                <a:ext uri="{FF2B5EF4-FFF2-40B4-BE49-F238E27FC236}">
                  <a16:creationId xmlns:a16="http://schemas.microsoft.com/office/drawing/2014/main" id="{8A60FAC5-5D54-4EA5-BA7E-34F3E8C3337D}"/>
                </a:ext>
              </a:extLst>
            </p:cNvPr>
            <p:cNvCxnSpPr>
              <a:cxnSpLocks/>
              <a:stCxn id="84" idx="1"/>
              <a:endCxn id="84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id="{A0D267BD-42FA-44E3-9FC4-AA15F1ED6C6A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76" name="Группа 75">
              <a:extLst>
                <a:ext uri="{FF2B5EF4-FFF2-40B4-BE49-F238E27FC236}">
                  <a16:creationId xmlns:a16="http://schemas.microsoft.com/office/drawing/2014/main" id="{D6E92005-6F5B-4AD3-A1C3-10734BF05B92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949A5932-2B94-4DBB-8F1D-33C3219C41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>
                <a:extLst>
                  <a:ext uri="{FF2B5EF4-FFF2-40B4-BE49-F238E27FC236}">
                    <a16:creationId xmlns:a16="http://schemas.microsoft.com/office/drawing/2014/main" id="{37C68563-E43A-42A5-AED9-224BEE7F92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9" name="Группа 98">
            <a:extLst>
              <a:ext uri="{FF2B5EF4-FFF2-40B4-BE49-F238E27FC236}">
                <a16:creationId xmlns:a16="http://schemas.microsoft.com/office/drawing/2014/main" id="{57075CFD-85D7-4E0C-9364-E51D33B602F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41DCC31B-A6A7-451A-AEFC-BB4BC7C81DE4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06200F03-852E-4FC5-8077-3D0400C3B57F}"/>
                </a:ext>
              </a:extLst>
            </p:cNvPr>
            <p:cNvCxnSpPr>
              <a:cxnSpLocks/>
              <a:stCxn id="7" idx="1"/>
              <a:endCxn id="7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036DF596-B9C5-408A-AEFC-9120DAC6C763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id="{9C578CCB-4FBB-495F-9A5D-9D22C3F14945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>
              <a:extLst>
                <a:ext uri="{FF2B5EF4-FFF2-40B4-BE49-F238E27FC236}">
                  <a16:creationId xmlns:a16="http://schemas.microsoft.com/office/drawing/2014/main" id="{1C6EE106-3566-42A4-8B81-FB8B7A964643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8" name="Группа 57">
              <a:extLst>
                <a:ext uri="{FF2B5EF4-FFF2-40B4-BE49-F238E27FC236}">
                  <a16:creationId xmlns:a16="http://schemas.microsoft.com/office/drawing/2014/main" id="{4F61E012-5C09-44FC-AF98-0535B01EC7A2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2F5AE962-ADBC-4295-8B78-1FD3B9BE3ED5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2AA075E3-9F6C-4C4A-8BE8-B676A5A3A85E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1" name="Группа 100">
            <a:extLst>
              <a:ext uri="{FF2B5EF4-FFF2-40B4-BE49-F238E27FC236}">
                <a16:creationId xmlns:a16="http://schemas.microsoft.com/office/drawing/2014/main" id="{079A3723-2EC1-4D52-86EE-DFA779E05E59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95" name="Прямоугольник: скругленные углы 94">
              <a:extLst>
                <a:ext uri="{FF2B5EF4-FFF2-40B4-BE49-F238E27FC236}">
                  <a16:creationId xmlns:a16="http://schemas.microsoft.com/office/drawing/2014/main" id="{E0EFE222-EA9F-4D69-9516-95E33318EE79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6" name="Прямая соединительная линия 95">
              <a:extLst>
                <a:ext uri="{FF2B5EF4-FFF2-40B4-BE49-F238E27FC236}">
                  <a16:creationId xmlns:a16="http://schemas.microsoft.com/office/drawing/2014/main" id="{7BE5AB09-BB26-4D8B-9992-56AC19A6567B}"/>
                </a:ext>
              </a:extLst>
            </p:cNvPr>
            <p:cNvCxnSpPr>
              <a:cxnSpLocks/>
              <a:stCxn id="95" idx="1"/>
              <a:endCxn id="9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id="{31A69450-5144-463B-8C67-11F9C5ABA9AC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C5631A41-C028-4BF7-BC4F-0F6A528F3685}"/>
              </a:ext>
            </a:extLst>
          </p:cNvPr>
          <p:cNvGrpSpPr/>
          <p:nvPr/>
        </p:nvGrpSpPr>
        <p:grpSpPr>
          <a:xfrm>
            <a:off x="6154439" y="450721"/>
            <a:ext cx="720589" cy="159202"/>
            <a:chOff x="2285706" y="526871"/>
            <a:chExt cx="720589" cy="159202"/>
          </a:xfrm>
        </p:grpSpPr>
        <p:sp>
          <p:nvSpPr>
            <p:cNvPr id="59" name="Прямоугольник: скругленные углы 58">
              <a:extLst>
                <a:ext uri="{FF2B5EF4-FFF2-40B4-BE49-F238E27FC236}">
                  <a16:creationId xmlns:a16="http://schemas.microsoft.com/office/drawing/2014/main" id="{065D36D9-B05D-4DE5-B985-DDA1EC459CFF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ru-RU" sz="800" dirty="0"/>
                <a:t>2018</a:t>
              </a:r>
            </a:p>
          </p:txBody>
        </p:sp>
        <p:grpSp>
          <p:nvGrpSpPr>
            <p:cNvPr id="60" name="Группа 59">
              <a:extLst>
                <a:ext uri="{FF2B5EF4-FFF2-40B4-BE49-F238E27FC236}">
                  <a16:creationId xmlns:a16="http://schemas.microsoft.com/office/drawing/2014/main" id="{B8BDE1C9-79E4-4F69-BEB9-67E1206BD189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62" name="Прямая соединительная линия 61">
                <a:extLst>
                  <a:ext uri="{FF2B5EF4-FFF2-40B4-BE49-F238E27FC236}">
                    <a16:creationId xmlns:a16="http://schemas.microsoft.com/office/drawing/2014/main" id="{0460AD3B-4A5A-43C3-B728-90BC360DA5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4C719DF5-0409-4E8D-A9CC-233A0C9A57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4C66D060-3490-4534-9591-B51CD9C97DE5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6" name="Прямая соединительная линия 65">
            <a:extLst>
              <a:ext uri="{FF2B5EF4-FFF2-40B4-BE49-F238E27FC236}">
                <a16:creationId xmlns:a16="http://schemas.microsoft.com/office/drawing/2014/main" id="{4AE66977-F0F0-4293-91EC-1B7F663B0147}"/>
              </a:ext>
            </a:extLst>
          </p:cNvPr>
          <p:cNvCxnSpPr/>
          <p:nvPr/>
        </p:nvCxnSpPr>
        <p:spPr>
          <a:xfrm>
            <a:off x="11052313" y="359109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8B245073-5F21-40AC-ACA8-FF984543479B}"/>
              </a:ext>
            </a:extLst>
          </p:cNvPr>
          <p:cNvSpPr/>
          <p:nvPr/>
        </p:nvSpPr>
        <p:spPr>
          <a:xfrm flipH="1" flipV="1">
            <a:off x="9181899" y="437466"/>
            <a:ext cx="2511047" cy="1442941"/>
          </a:xfrm>
          <a:custGeom>
            <a:avLst/>
            <a:gdLst>
              <a:gd name="connsiteX0" fmla="*/ 0 w 3031958"/>
              <a:gd name="connsiteY0" fmla="*/ 290769 h 1744579"/>
              <a:gd name="connsiteX1" fmla="*/ 290769 w 3031958"/>
              <a:gd name="connsiteY1" fmla="*/ 0 h 1744579"/>
              <a:gd name="connsiteX2" fmla="*/ 505326 w 3031958"/>
              <a:gd name="connsiteY2" fmla="*/ 0 h 1744579"/>
              <a:gd name="connsiteX3" fmla="*/ 505326 w 3031958"/>
              <a:gd name="connsiteY3" fmla="*/ 0 h 1744579"/>
              <a:gd name="connsiteX4" fmla="*/ 1263316 w 3031958"/>
              <a:gd name="connsiteY4" fmla="*/ 0 h 1744579"/>
              <a:gd name="connsiteX5" fmla="*/ 2741189 w 3031958"/>
              <a:gd name="connsiteY5" fmla="*/ 0 h 1744579"/>
              <a:gd name="connsiteX6" fmla="*/ 3031958 w 3031958"/>
              <a:gd name="connsiteY6" fmla="*/ 290769 h 1744579"/>
              <a:gd name="connsiteX7" fmla="*/ 3031958 w 3031958"/>
              <a:gd name="connsiteY7" fmla="*/ 1017671 h 1744579"/>
              <a:gd name="connsiteX8" fmla="*/ 3031958 w 3031958"/>
              <a:gd name="connsiteY8" fmla="*/ 1017671 h 1744579"/>
              <a:gd name="connsiteX9" fmla="*/ 3031958 w 3031958"/>
              <a:gd name="connsiteY9" fmla="*/ 1453816 h 1744579"/>
              <a:gd name="connsiteX10" fmla="*/ 3031958 w 3031958"/>
              <a:gd name="connsiteY10" fmla="*/ 1453810 h 1744579"/>
              <a:gd name="connsiteX11" fmla="*/ 2741189 w 3031958"/>
              <a:gd name="connsiteY11" fmla="*/ 1744579 h 1744579"/>
              <a:gd name="connsiteX12" fmla="*/ 1263316 w 3031958"/>
              <a:gd name="connsiteY12" fmla="*/ 1744579 h 1744579"/>
              <a:gd name="connsiteX13" fmla="*/ 884331 w 3031958"/>
              <a:gd name="connsiteY13" fmla="*/ 1962651 h 1744579"/>
              <a:gd name="connsiteX14" fmla="*/ 505326 w 3031958"/>
              <a:gd name="connsiteY14" fmla="*/ 1744579 h 1744579"/>
              <a:gd name="connsiteX15" fmla="*/ 290769 w 3031958"/>
              <a:gd name="connsiteY15" fmla="*/ 1744579 h 1744579"/>
              <a:gd name="connsiteX16" fmla="*/ 0 w 3031958"/>
              <a:gd name="connsiteY16" fmla="*/ 1453810 h 1744579"/>
              <a:gd name="connsiteX17" fmla="*/ 0 w 3031958"/>
              <a:gd name="connsiteY17" fmla="*/ 1453816 h 1744579"/>
              <a:gd name="connsiteX18" fmla="*/ 0 w 3031958"/>
              <a:gd name="connsiteY18" fmla="*/ 1017671 h 1744579"/>
              <a:gd name="connsiteX19" fmla="*/ 0 w 3031958"/>
              <a:gd name="connsiteY19" fmla="*/ 1017671 h 1744579"/>
              <a:gd name="connsiteX20" fmla="*/ 0 w 3031958"/>
              <a:gd name="connsiteY20" fmla="*/ 290769 h 1744579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126331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82516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2121401"/>
              <a:gd name="connsiteX1" fmla="*/ 290769 w 3031958"/>
              <a:gd name="connsiteY1" fmla="*/ 0 h 2121401"/>
              <a:gd name="connsiteX2" fmla="*/ 505326 w 3031958"/>
              <a:gd name="connsiteY2" fmla="*/ 0 h 2121401"/>
              <a:gd name="connsiteX3" fmla="*/ 505326 w 3031958"/>
              <a:gd name="connsiteY3" fmla="*/ 0 h 2121401"/>
              <a:gd name="connsiteX4" fmla="*/ 1263316 w 3031958"/>
              <a:gd name="connsiteY4" fmla="*/ 0 h 2121401"/>
              <a:gd name="connsiteX5" fmla="*/ 2741189 w 3031958"/>
              <a:gd name="connsiteY5" fmla="*/ 0 h 2121401"/>
              <a:gd name="connsiteX6" fmla="*/ 3031958 w 3031958"/>
              <a:gd name="connsiteY6" fmla="*/ 290769 h 2121401"/>
              <a:gd name="connsiteX7" fmla="*/ 3031958 w 3031958"/>
              <a:gd name="connsiteY7" fmla="*/ 1017671 h 2121401"/>
              <a:gd name="connsiteX8" fmla="*/ 3031958 w 3031958"/>
              <a:gd name="connsiteY8" fmla="*/ 1017671 h 2121401"/>
              <a:gd name="connsiteX9" fmla="*/ 3031958 w 3031958"/>
              <a:gd name="connsiteY9" fmla="*/ 1453816 h 2121401"/>
              <a:gd name="connsiteX10" fmla="*/ 3031958 w 3031958"/>
              <a:gd name="connsiteY10" fmla="*/ 1453810 h 2121401"/>
              <a:gd name="connsiteX11" fmla="*/ 2741189 w 3031958"/>
              <a:gd name="connsiteY11" fmla="*/ 1744579 h 2121401"/>
              <a:gd name="connsiteX12" fmla="*/ 825166 w 3031958"/>
              <a:gd name="connsiteY12" fmla="*/ 1744579 h 2121401"/>
              <a:gd name="connsiteX13" fmla="*/ 623981 w 3031958"/>
              <a:gd name="connsiteY13" fmla="*/ 2121401 h 2121401"/>
              <a:gd name="connsiteX14" fmla="*/ 505326 w 3031958"/>
              <a:gd name="connsiteY14" fmla="*/ 1744579 h 2121401"/>
              <a:gd name="connsiteX15" fmla="*/ 290769 w 3031958"/>
              <a:gd name="connsiteY15" fmla="*/ 1744579 h 2121401"/>
              <a:gd name="connsiteX16" fmla="*/ 0 w 3031958"/>
              <a:gd name="connsiteY16" fmla="*/ 1453810 h 2121401"/>
              <a:gd name="connsiteX17" fmla="*/ 0 w 3031958"/>
              <a:gd name="connsiteY17" fmla="*/ 1453816 h 2121401"/>
              <a:gd name="connsiteX18" fmla="*/ 0 w 3031958"/>
              <a:gd name="connsiteY18" fmla="*/ 1017671 h 2121401"/>
              <a:gd name="connsiteX19" fmla="*/ 0 w 3031958"/>
              <a:gd name="connsiteY19" fmla="*/ 1017671 h 2121401"/>
              <a:gd name="connsiteX20" fmla="*/ 0 w 3031958"/>
              <a:gd name="connsiteY20" fmla="*/ 290769 h 2121401"/>
              <a:gd name="connsiteX0" fmla="*/ 0 w 3031958"/>
              <a:gd name="connsiteY0" fmla="*/ 290769 h 2108701"/>
              <a:gd name="connsiteX1" fmla="*/ 290769 w 3031958"/>
              <a:gd name="connsiteY1" fmla="*/ 0 h 2108701"/>
              <a:gd name="connsiteX2" fmla="*/ 505326 w 3031958"/>
              <a:gd name="connsiteY2" fmla="*/ 0 h 2108701"/>
              <a:gd name="connsiteX3" fmla="*/ 505326 w 3031958"/>
              <a:gd name="connsiteY3" fmla="*/ 0 h 2108701"/>
              <a:gd name="connsiteX4" fmla="*/ 1263316 w 3031958"/>
              <a:gd name="connsiteY4" fmla="*/ 0 h 2108701"/>
              <a:gd name="connsiteX5" fmla="*/ 2741189 w 3031958"/>
              <a:gd name="connsiteY5" fmla="*/ 0 h 2108701"/>
              <a:gd name="connsiteX6" fmla="*/ 3031958 w 3031958"/>
              <a:gd name="connsiteY6" fmla="*/ 290769 h 2108701"/>
              <a:gd name="connsiteX7" fmla="*/ 3031958 w 3031958"/>
              <a:gd name="connsiteY7" fmla="*/ 1017671 h 2108701"/>
              <a:gd name="connsiteX8" fmla="*/ 3031958 w 3031958"/>
              <a:gd name="connsiteY8" fmla="*/ 1017671 h 2108701"/>
              <a:gd name="connsiteX9" fmla="*/ 3031958 w 3031958"/>
              <a:gd name="connsiteY9" fmla="*/ 1453816 h 2108701"/>
              <a:gd name="connsiteX10" fmla="*/ 3031958 w 3031958"/>
              <a:gd name="connsiteY10" fmla="*/ 1453810 h 2108701"/>
              <a:gd name="connsiteX11" fmla="*/ 2741189 w 3031958"/>
              <a:gd name="connsiteY11" fmla="*/ 1744579 h 2108701"/>
              <a:gd name="connsiteX12" fmla="*/ 825166 w 3031958"/>
              <a:gd name="connsiteY12" fmla="*/ 1744579 h 2108701"/>
              <a:gd name="connsiteX13" fmla="*/ 643031 w 3031958"/>
              <a:gd name="connsiteY13" fmla="*/ 2108701 h 2108701"/>
              <a:gd name="connsiteX14" fmla="*/ 505326 w 3031958"/>
              <a:gd name="connsiteY14" fmla="*/ 1744579 h 2108701"/>
              <a:gd name="connsiteX15" fmla="*/ 290769 w 3031958"/>
              <a:gd name="connsiteY15" fmla="*/ 1744579 h 2108701"/>
              <a:gd name="connsiteX16" fmla="*/ 0 w 3031958"/>
              <a:gd name="connsiteY16" fmla="*/ 1453810 h 2108701"/>
              <a:gd name="connsiteX17" fmla="*/ 0 w 3031958"/>
              <a:gd name="connsiteY17" fmla="*/ 1453816 h 2108701"/>
              <a:gd name="connsiteX18" fmla="*/ 0 w 3031958"/>
              <a:gd name="connsiteY18" fmla="*/ 1017671 h 2108701"/>
              <a:gd name="connsiteX19" fmla="*/ 0 w 3031958"/>
              <a:gd name="connsiteY19" fmla="*/ 1017671 h 2108701"/>
              <a:gd name="connsiteX20" fmla="*/ 0 w 3031958"/>
              <a:gd name="connsiteY20" fmla="*/ 290769 h 2108701"/>
              <a:gd name="connsiteX0" fmla="*/ 0 w 3031958"/>
              <a:gd name="connsiteY0" fmla="*/ 290769 h 2102351"/>
              <a:gd name="connsiteX1" fmla="*/ 290769 w 3031958"/>
              <a:gd name="connsiteY1" fmla="*/ 0 h 2102351"/>
              <a:gd name="connsiteX2" fmla="*/ 505326 w 3031958"/>
              <a:gd name="connsiteY2" fmla="*/ 0 h 2102351"/>
              <a:gd name="connsiteX3" fmla="*/ 505326 w 3031958"/>
              <a:gd name="connsiteY3" fmla="*/ 0 h 2102351"/>
              <a:gd name="connsiteX4" fmla="*/ 1263316 w 3031958"/>
              <a:gd name="connsiteY4" fmla="*/ 0 h 2102351"/>
              <a:gd name="connsiteX5" fmla="*/ 2741189 w 3031958"/>
              <a:gd name="connsiteY5" fmla="*/ 0 h 2102351"/>
              <a:gd name="connsiteX6" fmla="*/ 3031958 w 3031958"/>
              <a:gd name="connsiteY6" fmla="*/ 290769 h 2102351"/>
              <a:gd name="connsiteX7" fmla="*/ 3031958 w 3031958"/>
              <a:gd name="connsiteY7" fmla="*/ 1017671 h 2102351"/>
              <a:gd name="connsiteX8" fmla="*/ 3031958 w 3031958"/>
              <a:gd name="connsiteY8" fmla="*/ 1017671 h 2102351"/>
              <a:gd name="connsiteX9" fmla="*/ 3031958 w 3031958"/>
              <a:gd name="connsiteY9" fmla="*/ 1453816 h 2102351"/>
              <a:gd name="connsiteX10" fmla="*/ 3031958 w 3031958"/>
              <a:gd name="connsiteY10" fmla="*/ 1453810 h 2102351"/>
              <a:gd name="connsiteX11" fmla="*/ 2741189 w 3031958"/>
              <a:gd name="connsiteY11" fmla="*/ 1744579 h 2102351"/>
              <a:gd name="connsiteX12" fmla="*/ 825166 w 3031958"/>
              <a:gd name="connsiteY12" fmla="*/ 1744579 h 2102351"/>
              <a:gd name="connsiteX13" fmla="*/ 668431 w 3031958"/>
              <a:gd name="connsiteY13" fmla="*/ 2102351 h 2102351"/>
              <a:gd name="connsiteX14" fmla="*/ 505326 w 3031958"/>
              <a:gd name="connsiteY14" fmla="*/ 1744579 h 2102351"/>
              <a:gd name="connsiteX15" fmla="*/ 290769 w 3031958"/>
              <a:gd name="connsiteY15" fmla="*/ 1744579 h 2102351"/>
              <a:gd name="connsiteX16" fmla="*/ 0 w 3031958"/>
              <a:gd name="connsiteY16" fmla="*/ 1453810 h 2102351"/>
              <a:gd name="connsiteX17" fmla="*/ 0 w 3031958"/>
              <a:gd name="connsiteY17" fmla="*/ 1453816 h 2102351"/>
              <a:gd name="connsiteX18" fmla="*/ 0 w 3031958"/>
              <a:gd name="connsiteY18" fmla="*/ 1017671 h 2102351"/>
              <a:gd name="connsiteX19" fmla="*/ 0 w 3031958"/>
              <a:gd name="connsiteY19" fmla="*/ 1017671 h 2102351"/>
              <a:gd name="connsiteX20" fmla="*/ 0 w 3031958"/>
              <a:gd name="connsiteY20" fmla="*/ 290769 h 2102351"/>
              <a:gd name="connsiteX0" fmla="*/ 0 w 3031958"/>
              <a:gd name="connsiteY0" fmla="*/ 290769 h 2197601"/>
              <a:gd name="connsiteX1" fmla="*/ 290769 w 3031958"/>
              <a:gd name="connsiteY1" fmla="*/ 0 h 2197601"/>
              <a:gd name="connsiteX2" fmla="*/ 505326 w 3031958"/>
              <a:gd name="connsiteY2" fmla="*/ 0 h 2197601"/>
              <a:gd name="connsiteX3" fmla="*/ 505326 w 3031958"/>
              <a:gd name="connsiteY3" fmla="*/ 0 h 2197601"/>
              <a:gd name="connsiteX4" fmla="*/ 1263316 w 3031958"/>
              <a:gd name="connsiteY4" fmla="*/ 0 h 2197601"/>
              <a:gd name="connsiteX5" fmla="*/ 2741189 w 3031958"/>
              <a:gd name="connsiteY5" fmla="*/ 0 h 2197601"/>
              <a:gd name="connsiteX6" fmla="*/ 3031958 w 3031958"/>
              <a:gd name="connsiteY6" fmla="*/ 290769 h 2197601"/>
              <a:gd name="connsiteX7" fmla="*/ 3031958 w 3031958"/>
              <a:gd name="connsiteY7" fmla="*/ 1017671 h 2197601"/>
              <a:gd name="connsiteX8" fmla="*/ 3031958 w 3031958"/>
              <a:gd name="connsiteY8" fmla="*/ 1017671 h 2197601"/>
              <a:gd name="connsiteX9" fmla="*/ 3031958 w 3031958"/>
              <a:gd name="connsiteY9" fmla="*/ 1453816 h 2197601"/>
              <a:gd name="connsiteX10" fmla="*/ 3031958 w 3031958"/>
              <a:gd name="connsiteY10" fmla="*/ 1453810 h 2197601"/>
              <a:gd name="connsiteX11" fmla="*/ 2741189 w 3031958"/>
              <a:gd name="connsiteY11" fmla="*/ 1744579 h 2197601"/>
              <a:gd name="connsiteX12" fmla="*/ 825166 w 3031958"/>
              <a:gd name="connsiteY12" fmla="*/ 1744579 h 2197601"/>
              <a:gd name="connsiteX13" fmla="*/ 668431 w 3031958"/>
              <a:gd name="connsiteY13" fmla="*/ 2197601 h 2197601"/>
              <a:gd name="connsiteX14" fmla="*/ 505326 w 3031958"/>
              <a:gd name="connsiteY14" fmla="*/ 1744579 h 2197601"/>
              <a:gd name="connsiteX15" fmla="*/ 290769 w 3031958"/>
              <a:gd name="connsiteY15" fmla="*/ 1744579 h 2197601"/>
              <a:gd name="connsiteX16" fmla="*/ 0 w 3031958"/>
              <a:gd name="connsiteY16" fmla="*/ 1453810 h 2197601"/>
              <a:gd name="connsiteX17" fmla="*/ 0 w 3031958"/>
              <a:gd name="connsiteY17" fmla="*/ 1453816 h 2197601"/>
              <a:gd name="connsiteX18" fmla="*/ 0 w 3031958"/>
              <a:gd name="connsiteY18" fmla="*/ 1017671 h 2197601"/>
              <a:gd name="connsiteX19" fmla="*/ 0 w 3031958"/>
              <a:gd name="connsiteY19" fmla="*/ 1017671 h 2197601"/>
              <a:gd name="connsiteX20" fmla="*/ 0 w 3031958"/>
              <a:gd name="connsiteY20" fmla="*/ 290769 h 2197601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53682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68431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31958" h="1983749">
                <a:moveTo>
                  <a:pt x="0" y="290769"/>
                </a:moveTo>
                <a:cubicBezTo>
                  <a:pt x="0" y="130182"/>
                  <a:pt x="130182" y="0"/>
                  <a:pt x="290769" y="0"/>
                </a:cubicBezTo>
                <a:lnTo>
                  <a:pt x="505326" y="0"/>
                </a:lnTo>
                <a:lnTo>
                  <a:pt x="505326" y="0"/>
                </a:lnTo>
                <a:lnTo>
                  <a:pt x="1263316" y="0"/>
                </a:lnTo>
                <a:lnTo>
                  <a:pt x="2741189" y="0"/>
                </a:lnTo>
                <a:cubicBezTo>
                  <a:pt x="2901776" y="0"/>
                  <a:pt x="3031958" y="130182"/>
                  <a:pt x="3031958" y="290769"/>
                </a:cubicBezTo>
                <a:lnTo>
                  <a:pt x="3031958" y="1017671"/>
                </a:lnTo>
                <a:lnTo>
                  <a:pt x="3031958" y="1017671"/>
                </a:lnTo>
                <a:lnTo>
                  <a:pt x="3031958" y="1453816"/>
                </a:lnTo>
                <a:lnTo>
                  <a:pt x="3031958" y="1453810"/>
                </a:lnTo>
                <a:cubicBezTo>
                  <a:pt x="3031958" y="1614397"/>
                  <a:pt x="2901776" y="1744579"/>
                  <a:pt x="2741189" y="1744579"/>
                </a:cubicBezTo>
                <a:lnTo>
                  <a:pt x="825166" y="1744579"/>
                </a:lnTo>
                <a:lnTo>
                  <a:pt x="668431" y="1983749"/>
                </a:lnTo>
                <a:lnTo>
                  <a:pt x="505326" y="1744579"/>
                </a:lnTo>
                <a:lnTo>
                  <a:pt x="290769" y="1744579"/>
                </a:lnTo>
                <a:cubicBezTo>
                  <a:pt x="130182" y="1744579"/>
                  <a:pt x="0" y="1614397"/>
                  <a:pt x="0" y="1453810"/>
                </a:cubicBezTo>
                <a:lnTo>
                  <a:pt x="0" y="1453816"/>
                </a:lnTo>
                <a:lnTo>
                  <a:pt x="0" y="1017671"/>
                </a:lnTo>
                <a:lnTo>
                  <a:pt x="0" y="1017671"/>
                </a:lnTo>
                <a:lnTo>
                  <a:pt x="0" y="29076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>
            <a:extLst>
              <a:ext uri="{FF2B5EF4-FFF2-40B4-BE49-F238E27FC236}">
                <a16:creationId xmlns:a16="http://schemas.microsoft.com/office/drawing/2014/main" id="{712A61B0-108B-4072-81B7-C328FA93644A}"/>
              </a:ext>
            </a:extLst>
          </p:cNvPr>
          <p:cNvSpPr/>
          <p:nvPr/>
        </p:nvSpPr>
        <p:spPr>
          <a:xfrm>
            <a:off x="9293608" y="726182"/>
            <a:ext cx="228762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Доходы федерального бюджета - поступающие в федеральный бюджет денежные средства, за исключением средств, являющихся источниками финансирования дефицита федерального бюджета.</a:t>
            </a:r>
          </a:p>
        </p:txBody>
      </p:sp>
      <p:pic>
        <p:nvPicPr>
          <p:cNvPr id="69" name="Picture 2" descr="Наклейка стрелка PNG - AVATAN PLUS">
            <a:extLst>
              <a:ext uri="{FF2B5EF4-FFF2-40B4-BE49-F238E27FC236}">
                <a16:creationId xmlns:a16="http://schemas.microsoft.com/office/drawing/2014/main" id="{2937F995-5BD5-41AD-A423-CFC60C180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054" y="5560521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0943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15C5A6F0-7FEF-4FF1-ADA7-1160EF1CA314}"/>
              </a:ext>
            </a:extLst>
          </p:cNvPr>
          <p:cNvSpPr/>
          <p:nvPr/>
        </p:nvSpPr>
        <p:spPr>
          <a:xfrm>
            <a:off x="8166378" y="352926"/>
            <a:ext cx="3848639" cy="37774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8155242" y="4235970"/>
            <a:ext cx="3879107" cy="24622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1626264" y="4235970"/>
            <a:ext cx="6390321" cy="246221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88FC143-8E9E-4A83-8308-4B78B035DC40}"/>
              </a:ext>
            </a:extLst>
          </p:cNvPr>
          <p:cNvSpPr/>
          <p:nvPr/>
        </p:nvSpPr>
        <p:spPr>
          <a:xfrm>
            <a:off x="5394556" y="352925"/>
            <a:ext cx="2622029" cy="377743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26263" y="316355"/>
            <a:ext cx="3618499" cy="38140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B6088F02-5332-4DD2-AEC9-908A37DC124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6097112"/>
              </p:ext>
            </p:extLst>
          </p:nvPr>
        </p:nvGraphicFramePr>
        <p:xfrm>
          <a:off x="5396213" y="584817"/>
          <a:ext cx="2620372" cy="33200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34770652-45C7-4E3D-BE76-03E98D1FA97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1475441"/>
              </p:ext>
            </p:extLst>
          </p:nvPr>
        </p:nvGraphicFramePr>
        <p:xfrm>
          <a:off x="1669709" y="584817"/>
          <a:ext cx="3357241" cy="34817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CC34F943-C98E-434A-B20B-31D5828F737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61237218"/>
              </p:ext>
            </p:extLst>
          </p:nvPr>
        </p:nvGraphicFramePr>
        <p:xfrm>
          <a:off x="1442204" y="4324710"/>
          <a:ext cx="3660863" cy="2684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E6A73B22-27F5-4FCB-940D-D200C14B654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6035469"/>
              </p:ext>
            </p:extLst>
          </p:nvPr>
        </p:nvGraphicFramePr>
        <p:xfrm>
          <a:off x="4698837" y="4356026"/>
          <a:ext cx="3317748" cy="2795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5F0F60F0-0475-49BE-8E5C-F4A136EFFA0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2442973"/>
              </p:ext>
            </p:extLst>
          </p:nvPr>
        </p:nvGraphicFramePr>
        <p:xfrm>
          <a:off x="8076755" y="4324710"/>
          <a:ext cx="3964536" cy="26269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7" name="Диаграмма 36">
            <a:extLst>
              <a:ext uri="{FF2B5EF4-FFF2-40B4-BE49-F238E27FC236}">
                <a16:creationId xmlns:a16="http://schemas.microsoft.com/office/drawing/2014/main" id="{85497E2F-F3A3-43D9-8698-39A18BEE8BF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461798"/>
              </p:ext>
            </p:extLst>
          </p:nvPr>
        </p:nvGraphicFramePr>
        <p:xfrm>
          <a:off x="8166378" y="584818"/>
          <a:ext cx="3785290" cy="3545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19" name="Рисунок 18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3F187CA9-E050-4436-B39A-F83E4D6C178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2" b="95101"/>
          <a:stretch/>
        </p:blipFill>
        <p:spPr>
          <a:xfrm>
            <a:off x="10379242" y="1016"/>
            <a:ext cx="1812758" cy="33586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D0D2A6C-C118-4B59-8DD3-432020DB5B07}"/>
              </a:ext>
            </a:extLst>
          </p:cNvPr>
          <p:cNvSpPr txBox="1"/>
          <p:nvPr/>
        </p:nvSpPr>
        <p:spPr>
          <a:xfrm>
            <a:off x="8848734" y="5538156"/>
            <a:ext cx="7681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/>
              <a:t>17,56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FC493DD-100B-4B54-ADF8-C519AFCA05F8}"/>
              </a:ext>
            </a:extLst>
          </p:cNvPr>
          <p:cNvSpPr txBox="1"/>
          <p:nvPr/>
        </p:nvSpPr>
        <p:spPr>
          <a:xfrm>
            <a:off x="1932423" y="5814736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4 435,34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0C4770F6-41AA-4A15-B977-C91C87CFC735}"/>
              </a:ext>
            </a:extLst>
          </p:cNvPr>
          <p:cNvSpPr/>
          <p:nvPr/>
        </p:nvSpPr>
        <p:spPr>
          <a:xfrm>
            <a:off x="1669709" y="5058391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860,72</a:t>
            </a:r>
          </a:p>
        </p:txBody>
      </p:sp>
      <p:sp>
        <p:nvSpPr>
          <p:cNvPr id="25" name="Облачко с текстом: прямоугольное со скругленными углами 24">
            <a:extLst>
              <a:ext uri="{FF2B5EF4-FFF2-40B4-BE49-F238E27FC236}">
                <a16:creationId xmlns:a16="http://schemas.microsoft.com/office/drawing/2014/main" id="{58EB13D6-7E6D-4AC3-8499-F08C04B0E6F5}"/>
              </a:ext>
            </a:extLst>
          </p:cNvPr>
          <p:cNvSpPr/>
          <p:nvPr/>
        </p:nvSpPr>
        <p:spPr>
          <a:xfrm>
            <a:off x="9563105" y="6343231"/>
            <a:ext cx="401544" cy="158541"/>
          </a:xfrm>
          <a:prstGeom prst="wedgeRoundRectCallout">
            <a:avLst>
              <a:gd name="adj1" fmla="val -17287"/>
              <a:gd name="adj2" fmla="val -140771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0,08</a:t>
            </a:r>
          </a:p>
        </p:txBody>
      </p:sp>
      <p:sp>
        <p:nvSpPr>
          <p:cNvPr id="26" name="Облачко с текстом: прямоугольное со скругленными углами 25">
            <a:extLst>
              <a:ext uri="{FF2B5EF4-FFF2-40B4-BE49-F238E27FC236}">
                <a16:creationId xmlns:a16="http://schemas.microsoft.com/office/drawing/2014/main" id="{8DBBD914-8903-4261-9940-C0ED74C115C2}"/>
              </a:ext>
            </a:extLst>
          </p:cNvPr>
          <p:cNvSpPr/>
          <p:nvPr/>
        </p:nvSpPr>
        <p:spPr>
          <a:xfrm>
            <a:off x="5181554" y="5059209"/>
            <a:ext cx="504286" cy="206802"/>
          </a:xfrm>
          <a:prstGeom prst="wedgeRoundRectCallout">
            <a:avLst>
              <a:gd name="adj1" fmla="val 44869"/>
              <a:gd name="adj2" fmla="val 108122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96,34</a:t>
            </a: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486F2E23-06E1-4F9E-8484-AA6F5B6669F5}"/>
              </a:ext>
            </a:extLst>
          </p:cNvPr>
          <p:cNvGrpSpPr/>
          <p:nvPr/>
        </p:nvGrpSpPr>
        <p:grpSpPr>
          <a:xfrm>
            <a:off x="4208308" y="460330"/>
            <a:ext cx="712086" cy="141845"/>
            <a:chOff x="3100414" y="539193"/>
            <a:chExt cx="712086" cy="141845"/>
          </a:xfrm>
        </p:grpSpPr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11C124E2-CDC6-4467-83A3-82D3D789739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2" name="Рисунок 31">
              <a:extLst>
                <a:ext uri="{FF2B5EF4-FFF2-40B4-BE49-F238E27FC236}">
                  <a16:creationId xmlns:a16="http://schemas.microsoft.com/office/drawing/2014/main" id="{19BC40ED-97C7-4A79-A288-DD7998F969C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AF407E41-FDE4-4F59-855D-35B9165ECB67}"/>
              </a:ext>
            </a:extLst>
          </p:cNvPr>
          <p:cNvGrpSpPr/>
          <p:nvPr/>
        </p:nvGrpSpPr>
        <p:grpSpPr>
          <a:xfrm>
            <a:off x="7026479" y="462801"/>
            <a:ext cx="712086" cy="141845"/>
            <a:chOff x="3100414" y="539193"/>
            <a:chExt cx="712086" cy="141845"/>
          </a:xfrm>
        </p:grpSpPr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EC87648E-4AD0-4DE6-99EE-3B45CAA41E8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Рисунок 35">
              <a:extLst>
                <a:ext uri="{FF2B5EF4-FFF2-40B4-BE49-F238E27FC236}">
                  <a16:creationId xmlns:a16="http://schemas.microsoft.com/office/drawing/2014/main" id="{D696E373-CECF-4097-9F70-3FA559475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27A8EE14-61F4-4E1C-A0CC-780C7C75C15F}"/>
              </a:ext>
            </a:extLst>
          </p:cNvPr>
          <p:cNvGrpSpPr/>
          <p:nvPr/>
        </p:nvGrpSpPr>
        <p:grpSpPr>
          <a:xfrm>
            <a:off x="10900566" y="465893"/>
            <a:ext cx="712086" cy="141845"/>
            <a:chOff x="3100414" y="539193"/>
            <a:chExt cx="712086" cy="141845"/>
          </a:xfrm>
        </p:grpSpPr>
        <p:sp>
          <p:nvSpPr>
            <p:cNvPr id="40" name="Прямоугольник 39">
              <a:extLst>
                <a:ext uri="{FF2B5EF4-FFF2-40B4-BE49-F238E27FC236}">
                  <a16:creationId xmlns:a16="http://schemas.microsoft.com/office/drawing/2014/main" id="{29D912B9-2902-4F56-A42B-E6F222AB0A9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1" name="Рисунок 40">
              <a:extLst>
                <a:ext uri="{FF2B5EF4-FFF2-40B4-BE49-F238E27FC236}">
                  <a16:creationId xmlns:a16="http://schemas.microsoft.com/office/drawing/2014/main" id="{1B5A66BD-8783-47D3-AC62-4603C8D0BE6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82B282A7-B187-4AD2-8E09-F9003E795790}"/>
              </a:ext>
            </a:extLst>
          </p:cNvPr>
          <p:cNvGrpSpPr/>
          <p:nvPr/>
        </p:nvGrpSpPr>
        <p:grpSpPr>
          <a:xfrm>
            <a:off x="11070842" y="4362643"/>
            <a:ext cx="712086" cy="141845"/>
            <a:chOff x="3100414" y="539193"/>
            <a:chExt cx="712086" cy="141845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E18A9C75-8002-44DE-A390-41AD76904ED5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4" name="Рисунок 43">
              <a:extLst>
                <a:ext uri="{FF2B5EF4-FFF2-40B4-BE49-F238E27FC236}">
                  <a16:creationId xmlns:a16="http://schemas.microsoft.com/office/drawing/2014/main" id="{21D8AE69-396A-4690-9821-6CC74A3377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4A97BD32-9813-4485-A12C-1B0C56C383CD}"/>
              </a:ext>
            </a:extLst>
          </p:cNvPr>
          <p:cNvGrpSpPr/>
          <p:nvPr/>
        </p:nvGrpSpPr>
        <p:grpSpPr>
          <a:xfrm>
            <a:off x="7047870" y="4362643"/>
            <a:ext cx="712086" cy="141845"/>
            <a:chOff x="3100414" y="539193"/>
            <a:chExt cx="712086" cy="141845"/>
          </a:xfrm>
        </p:grpSpPr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21BC1654-ADCF-40E3-9C37-B471C822F51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7" name="Рисунок 46">
              <a:extLst>
                <a:ext uri="{FF2B5EF4-FFF2-40B4-BE49-F238E27FC236}">
                  <a16:creationId xmlns:a16="http://schemas.microsoft.com/office/drawing/2014/main" id="{CDD5DA08-B582-42AC-9E79-6C36AA53D1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93E7EB2D-8B53-4E0E-9E21-C6B5C1809521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61C23DD0-57CE-401E-8C7E-193C768266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17" y="273600"/>
            <a:ext cx="259933" cy="1157519"/>
          </a:xfrm>
          <a:prstGeom prst="rect">
            <a:avLst/>
          </a:prstGeom>
        </p:spPr>
      </p:pic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8B1C7418-87AB-423F-9BB3-BBFE0B058084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4" name="Прямоугольник: скругленные углы 53">
              <a:extLst>
                <a:ext uri="{FF2B5EF4-FFF2-40B4-BE49-F238E27FC236}">
                  <a16:creationId xmlns:a16="http://schemas.microsoft.com/office/drawing/2014/main" id="{724295CE-7D25-4023-8F20-0D7B1A7472A9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5" name="Прямая соединительная линия 54">
              <a:extLst>
                <a:ext uri="{FF2B5EF4-FFF2-40B4-BE49-F238E27FC236}">
                  <a16:creationId xmlns:a16="http://schemas.microsoft.com/office/drawing/2014/main" id="{43D954D0-E7EE-426C-B75F-439DA365E78C}"/>
                </a:ext>
              </a:extLst>
            </p:cNvPr>
            <p:cNvCxnSpPr>
              <a:cxnSpLocks/>
              <a:stCxn id="54" idx="1"/>
              <a:endCxn id="54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Прямоугольник 55">
              <a:extLst>
                <a:ext uri="{FF2B5EF4-FFF2-40B4-BE49-F238E27FC236}">
                  <a16:creationId xmlns:a16="http://schemas.microsoft.com/office/drawing/2014/main" id="{3A632475-2BC0-48D7-8365-222A967D7A74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57" name="Группа 56">
              <a:extLst>
                <a:ext uri="{FF2B5EF4-FFF2-40B4-BE49-F238E27FC236}">
                  <a16:creationId xmlns:a16="http://schemas.microsoft.com/office/drawing/2014/main" id="{4459EC94-12DB-4F85-A6E4-36A098EDA3E2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AC6CD2C4-24D3-49B6-A3C6-E681599D1C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id="{2C97B57C-1C2F-46E3-BF21-C8BAD46FDA8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0" name="Группа 59">
            <a:extLst>
              <a:ext uri="{FF2B5EF4-FFF2-40B4-BE49-F238E27FC236}">
                <a16:creationId xmlns:a16="http://schemas.microsoft.com/office/drawing/2014/main" id="{5927B089-5CD3-48C6-9475-5F92A81DACB3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61" name="Прямоугольник: скругленные углы 60">
              <a:extLst>
                <a:ext uri="{FF2B5EF4-FFF2-40B4-BE49-F238E27FC236}">
                  <a16:creationId xmlns:a16="http://schemas.microsoft.com/office/drawing/2014/main" id="{06422B4D-FE18-4A27-9507-A32024C556C2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2" name="Прямая соединительная линия 61">
              <a:extLst>
                <a:ext uri="{FF2B5EF4-FFF2-40B4-BE49-F238E27FC236}">
                  <a16:creationId xmlns:a16="http://schemas.microsoft.com/office/drawing/2014/main" id="{F1A442C5-81A5-4002-B467-99D79D0BB98F}"/>
                </a:ext>
              </a:extLst>
            </p:cNvPr>
            <p:cNvCxnSpPr>
              <a:cxnSpLocks/>
              <a:stCxn id="61" idx="1"/>
              <a:endCxn id="61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Прямоугольник 62">
              <a:extLst>
                <a:ext uri="{FF2B5EF4-FFF2-40B4-BE49-F238E27FC236}">
                  <a16:creationId xmlns:a16="http://schemas.microsoft.com/office/drawing/2014/main" id="{CC732C60-5472-4AFC-B9DC-0D45BEF1E2A2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3175CA53-C7CE-43D9-A91B-7114B4B3A926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5" name="Прямоугольник 64">
              <a:extLst>
                <a:ext uri="{FF2B5EF4-FFF2-40B4-BE49-F238E27FC236}">
                  <a16:creationId xmlns:a16="http://schemas.microsoft.com/office/drawing/2014/main" id="{A4A71F11-C35A-42FB-A027-F4DDAB5F4909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6" name="Группа 65">
              <a:extLst>
                <a:ext uri="{FF2B5EF4-FFF2-40B4-BE49-F238E27FC236}">
                  <a16:creationId xmlns:a16="http://schemas.microsoft.com/office/drawing/2014/main" id="{15643F8B-5C20-4BC4-A092-53EB14D32F53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912396D5-1AE4-4FEB-9810-CC651389E0C0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>
                <a:extLst>
                  <a:ext uri="{FF2B5EF4-FFF2-40B4-BE49-F238E27FC236}">
                    <a16:creationId xmlns:a16="http://schemas.microsoft.com/office/drawing/2014/main" id="{0C1A7623-6A49-4EFE-BBC3-5874056C65D4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id="{CDB3F1C1-D915-4C1D-98BE-C60D939B15AD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70" name="Прямоугольник: скругленные углы 69">
              <a:extLst>
                <a:ext uri="{FF2B5EF4-FFF2-40B4-BE49-F238E27FC236}">
                  <a16:creationId xmlns:a16="http://schemas.microsoft.com/office/drawing/2014/main" id="{B3AC8BB3-875B-46A9-8EFE-ACB49A5A208E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1" name="Прямая соединительная линия 70">
              <a:extLst>
                <a:ext uri="{FF2B5EF4-FFF2-40B4-BE49-F238E27FC236}">
                  <a16:creationId xmlns:a16="http://schemas.microsoft.com/office/drawing/2014/main" id="{246B91D6-A9E5-4DEB-B64C-62DA7F049CBF}"/>
                </a:ext>
              </a:extLst>
            </p:cNvPr>
            <p:cNvCxnSpPr>
              <a:cxnSpLocks/>
              <a:stCxn id="70" idx="1"/>
              <a:endCxn id="70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Прямоугольник 71">
              <a:extLst>
                <a:ext uri="{FF2B5EF4-FFF2-40B4-BE49-F238E27FC236}">
                  <a16:creationId xmlns:a16="http://schemas.microsoft.com/office/drawing/2014/main" id="{63892B3F-080A-43FD-B1F1-71C686A143CE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73" name="Группа 72">
            <a:extLst>
              <a:ext uri="{FF2B5EF4-FFF2-40B4-BE49-F238E27FC236}">
                <a16:creationId xmlns:a16="http://schemas.microsoft.com/office/drawing/2014/main" id="{9E630E12-A72C-4D09-8812-2E66EEDE8F5D}"/>
              </a:ext>
            </a:extLst>
          </p:cNvPr>
          <p:cNvGrpSpPr/>
          <p:nvPr/>
        </p:nvGrpSpPr>
        <p:grpSpPr>
          <a:xfrm>
            <a:off x="6154439" y="450721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74" name="Прямоугольник: скругленные углы 73">
              <a:extLst>
                <a:ext uri="{FF2B5EF4-FFF2-40B4-BE49-F238E27FC236}">
                  <a16:creationId xmlns:a16="http://schemas.microsoft.com/office/drawing/2014/main" id="{A8749C5E-D9EC-48E0-A92D-C638C7C29255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ru-RU" sz="800" dirty="0">
                  <a:solidFill>
                    <a:schemeClr val="tx1"/>
                  </a:solidFill>
                </a:rPr>
                <a:t>2018</a:t>
              </a:r>
            </a:p>
          </p:txBody>
        </p:sp>
        <p:grpSp>
          <p:nvGrpSpPr>
            <p:cNvPr id="75" name="Группа 74">
              <a:extLst>
                <a:ext uri="{FF2B5EF4-FFF2-40B4-BE49-F238E27FC236}">
                  <a16:creationId xmlns:a16="http://schemas.microsoft.com/office/drawing/2014/main" id="{1DDB0939-7548-4E04-9FB3-D2E865BE4826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77" name="Прямая соединительная линия 76">
                <a:extLst>
                  <a:ext uri="{FF2B5EF4-FFF2-40B4-BE49-F238E27FC236}">
                    <a16:creationId xmlns:a16="http://schemas.microsoft.com/office/drawing/2014/main" id="{2E7BDC6A-590D-49C8-82B7-699D9F2ECB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единительная линия 77">
                <a:extLst>
                  <a:ext uri="{FF2B5EF4-FFF2-40B4-BE49-F238E27FC236}">
                    <a16:creationId xmlns:a16="http://schemas.microsoft.com/office/drawing/2014/main" id="{2069812E-ADD2-49D7-979C-BF8411ABA38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id="{109127DF-CE7B-4205-A099-DA2A8E25461D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9" name="Picture 2" descr="Наклейка стрелка PNG - AVATAN PLUS">
            <a:extLst>
              <a:ext uri="{FF2B5EF4-FFF2-40B4-BE49-F238E27FC236}">
                <a16:creationId xmlns:a16="http://schemas.microsoft.com/office/drawing/2014/main" id="{EBEB2D1E-3350-4AAC-8D54-62D56F5E45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751" y="5455967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6513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: скругленные углы 37">
            <a:extLst>
              <a:ext uri="{FF2B5EF4-FFF2-40B4-BE49-F238E27FC236}">
                <a16:creationId xmlns:a16="http://schemas.microsoft.com/office/drawing/2014/main" id="{15C5A6F0-7FEF-4FF1-ADA7-1160EF1CA314}"/>
              </a:ext>
            </a:extLst>
          </p:cNvPr>
          <p:cNvSpPr/>
          <p:nvPr/>
        </p:nvSpPr>
        <p:spPr>
          <a:xfrm>
            <a:off x="8166378" y="352926"/>
            <a:ext cx="3848639" cy="3777438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8155242" y="4235970"/>
            <a:ext cx="3879107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1626264" y="4235970"/>
            <a:ext cx="6390321" cy="246221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E88FC143-8E9E-4A83-8308-4B78B035DC40}"/>
              </a:ext>
            </a:extLst>
          </p:cNvPr>
          <p:cNvSpPr/>
          <p:nvPr/>
        </p:nvSpPr>
        <p:spPr>
          <a:xfrm>
            <a:off x="5394556" y="352925"/>
            <a:ext cx="2622029" cy="377743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26263" y="316355"/>
            <a:ext cx="3618499" cy="3814010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B6088F02-5332-4DD2-AEC9-908A37DC1248}"/>
              </a:ext>
            </a:extLst>
          </p:cNvPr>
          <p:cNvGraphicFramePr>
            <a:graphicFrameLocks/>
          </p:cNvGraphicFramePr>
          <p:nvPr/>
        </p:nvGraphicFramePr>
        <p:xfrm>
          <a:off x="5396213" y="571500"/>
          <a:ext cx="2620372" cy="333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8" name="Диаграмма 27">
            <a:extLst>
              <a:ext uri="{FF2B5EF4-FFF2-40B4-BE49-F238E27FC236}">
                <a16:creationId xmlns:a16="http://schemas.microsoft.com/office/drawing/2014/main" id="{34770652-45C7-4E3D-BE76-03E98D1FA97F}"/>
              </a:ext>
            </a:extLst>
          </p:cNvPr>
          <p:cNvGraphicFramePr>
            <a:graphicFrameLocks/>
          </p:cNvGraphicFramePr>
          <p:nvPr/>
        </p:nvGraphicFramePr>
        <p:xfrm>
          <a:off x="1669709" y="571499"/>
          <a:ext cx="3357241" cy="34950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CC34F943-C98E-434A-B20B-31D5828F7371}"/>
              </a:ext>
            </a:extLst>
          </p:cNvPr>
          <p:cNvGraphicFramePr>
            <a:graphicFrameLocks/>
          </p:cNvGraphicFramePr>
          <p:nvPr/>
        </p:nvGraphicFramePr>
        <p:xfrm>
          <a:off x="1442204" y="4461496"/>
          <a:ext cx="3660863" cy="25478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31" name="Диаграмма 30">
            <a:extLst>
              <a:ext uri="{FF2B5EF4-FFF2-40B4-BE49-F238E27FC236}">
                <a16:creationId xmlns:a16="http://schemas.microsoft.com/office/drawing/2014/main" id="{E6A73B22-27F5-4FCB-940D-D200C14B654B}"/>
              </a:ext>
            </a:extLst>
          </p:cNvPr>
          <p:cNvGraphicFramePr>
            <a:graphicFrameLocks/>
          </p:cNvGraphicFramePr>
          <p:nvPr/>
        </p:nvGraphicFramePr>
        <p:xfrm>
          <a:off x="4689679" y="4435187"/>
          <a:ext cx="3317748" cy="2684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5F0F60F0-0475-49BE-8E5C-F4A136EFFA0D}"/>
              </a:ext>
            </a:extLst>
          </p:cNvPr>
          <p:cNvGraphicFramePr>
            <a:graphicFrameLocks/>
          </p:cNvGraphicFramePr>
          <p:nvPr/>
        </p:nvGraphicFramePr>
        <p:xfrm>
          <a:off x="8076755" y="4489468"/>
          <a:ext cx="3964536" cy="24622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7" name="Диаграмма 36">
            <a:extLst>
              <a:ext uri="{FF2B5EF4-FFF2-40B4-BE49-F238E27FC236}">
                <a16:creationId xmlns:a16="http://schemas.microsoft.com/office/drawing/2014/main" id="{85497E2F-F3A3-43D9-8698-39A18BEE8BF3}"/>
              </a:ext>
            </a:extLst>
          </p:cNvPr>
          <p:cNvGraphicFramePr>
            <a:graphicFrameLocks/>
          </p:cNvGraphicFramePr>
          <p:nvPr/>
        </p:nvGraphicFramePr>
        <p:xfrm>
          <a:off x="8155242" y="571499"/>
          <a:ext cx="3796426" cy="35588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39" name="Рисунок 3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A22D0C56-5C4B-410D-879F-7CF82FDCD18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43CDCE7-A767-4BC0-8DF7-0F3E342CF652}"/>
              </a:ext>
            </a:extLst>
          </p:cNvPr>
          <p:cNvSpPr txBox="1"/>
          <p:nvPr/>
        </p:nvSpPr>
        <p:spPr>
          <a:xfrm>
            <a:off x="8794946" y="5648054"/>
            <a:ext cx="7681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</a:rPr>
              <a:t>17,56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E4649A-A3C8-4DFF-AC3E-ABF6CE878E06}"/>
              </a:ext>
            </a:extLst>
          </p:cNvPr>
          <p:cNvSpPr txBox="1"/>
          <p:nvPr/>
        </p:nvSpPr>
        <p:spPr>
          <a:xfrm>
            <a:off x="1944998" y="5814736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4 435,34</a:t>
            </a:r>
          </a:p>
        </p:txBody>
      </p:sp>
      <p:sp>
        <p:nvSpPr>
          <p:cNvPr id="21" name="Облачко с текстом: прямоугольное со скругленными углами 20">
            <a:extLst>
              <a:ext uri="{FF2B5EF4-FFF2-40B4-BE49-F238E27FC236}">
                <a16:creationId xmlns:a16="http://schemas.microsoft.com/office/drawing/2014/main" id="{497927B3-D8FF-4F78-8B28-C46B62A4FA7C}"/>
              </a:ext>
            </a:extLst>
          </p:cNvPr>
          <p:cNvSpPr/>
          <p:nvPr/>
        </p:nvSpPr>
        <p:spPr>
          <a:xfrm>
            <a:off x="1669709" y="5058391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860,72</a:t>
            </a:r>
          </a:p>
        </p:txBody>
      </p:sp>
      <p:sp>
        <p:nvSpPr>
          <p:cNvPr id="22" name="Облачко с текстом: прямоугольное со скругленными углами 21">
            <a:extLst>
              <a:ext uri="{FF2B5EF4-FFF2-40B4-BE49-F238E27FC236}">
                <a16:creationId xmlns:a16="http://schemas.microsoft.com/office/drawing/2014/main" id="{A21FE54D-0292-4B17-91D3-4149C076A14A}"/>
              </a:ext>
            </a:extLst>
          </p:cNvPr>
          <p:cNvSpPr/>
          <p:nvPr/>
        </p:nvSpPr>
        <p:spPr>
          <a:xfrm>
            <a:off x="9518778" y="6465997"/>
            <a:ext cx="401544" cy="158541"/>
          </a:xfrm>
          <a:prstGeom prst="wedgeRoundRectCallout">
            <a:avLst>
              <a:gd name="adj1" fmla="val -17287"/>
              <a:gd name="adj2" fmla="val -140771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0,08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F34A701C-6407-4E29-BFDE-635772DE952D}"/>
              </a:ext>
            </a:extLst>
          </p:cNvPr>
          <p:cNvSpPr/>
          <p:nvPr/>
        </p:nvSpPr>
        <p:spPr>
          <a:xfrm>
            <a:off x="5181554" y="5059209"/>
            <a:ext cx="504286" cy="206802"/>
          </a:xfrm>
          <a:prstGeom prst="wedgeRoundRectCallout">
            <a:avLst>
              <a:gd name="adj1" fmla="val 44869"/>
              <a:gd name="adj2" fmla="val 108122"/>
              <a:gd name="adj3" fmla="val 1666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96,34</a:t>
            </a:r>
          </a:p>
        </p:txBody>
      </p:sp>
      <p:grpSp>
        <p:nvGrpSpPr>
          <p:cNvPr id="25" name="Группа 24">
            <a:extLst>
              <a:ext uri="{FF2B5EF4-FFF2-40B4-BE49-F238E27FC236}">
                <a16:creationId xmlns:a16="http://schemas.microsoft.com/office/drawing/2014/main" id="{5440E13E-A6AB-403D-8F2D-B63E6045DB60}"/>
              </a:ext>
            </a:extLst>
          </p:cNvPr>
          <p:cNvGrpSpPr/>
          <p:nvPr/>
        </p:nvGrpSpPr>
        <p:grpSpPr>
          <a:xfrm>
            <a:off x="4208308" y="461020"/>
            <a:ext cx="712086" cy="141845"/>
            <a:chOff x="3100414" y="539193"/>
            <a:chExt cx="712086" cy="141845"/>
          </a:xfrm>
        </p:grpSpPr>
        <p:sp>
          <p:nvSpPr>
            <p:cNvPr id="26" name="Прямоугольник 25">
              <a:extLst>
                <a:ext uri="{FF2B5EF4-FFF2-40B4-BE49-F238E27FC236}">
                  <a16:creationId xmlns:a16="http://schemas.microsoft.com/office/drawing/2014/main" id="{4C9A8224-2E6D-4C1C-AC79-B3977E89AAC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7" name="Рисунок 2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7FEF2E0E-C9E4-4DA7-9A9B-D00E5B28F9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29" name="Группа 28">
            <a:extLst>
              <a:ext uri="{FF2B5EF4-FFF2-40B4-BE49-F238E27FC236}">
                <a16:creationId xmlns:a16="http://schemas.microsoft.com/office/drawing/2014/main" id="{6A4995F7-3F11-4F43-9B57-83E9EA65C81D}"/>
              </a:ext>
            </a:extLst>
          </p:cNvPr>
          <p:cNvGrpSpPr/>
          <p:nvPr/>
        </p:nvGrpSpPr>
        <p:grpSpPr>
          <a:xfrm>
            <a:off x="7026479" y="462756"/>
            <a:ext cx="712086" cy="141845"/>
            <a:chOff x="3100414" y="539193"/>
            <a:chExt cx="712086" cy="141845"/>
          </a:xfrm>
        </p:grpSpPr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7178415-4DE2-4DF9-9F10-6B9044E782C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Рисунок 33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E01BFC22-19C8-4549-A27F-DB482B739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8E3B53D1-EB24-47A5-B02E-CF286C6F5BB1}"/>
              </a:ext>
            </a:extLst>
          </p:cNvPr>
          <p:cNvGrpSpPr/>
          <p:nvPr/>
        </p:nvGrpSpPr>
        <p:grpSpPr>
          <a:xfrm>
            <a:off x="10900855" y="465894"/>
            <a:ext cx="712086" cy="141845"/>
            <a:chOff x="3100414" y="539193"/>
            <a:chExt cx="712086" cy="141845"/>
          </a:xfrm>
        </p:grpSpPr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41C8DB78-DEAE-4B79-ACBD-7922B8E2413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0DC8558-0807-48B3-ABE5-C14729DFF06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EEAB1650-5317-4812-B65D-BC86888F4405}"/>
              </a:ext>
            </a:extLst>
          </p:cNvPr>
          <p:cNvGrpSpPr/>
          <p:nvPr/>
        </p:nvGrpSpPr>
        <p:grpSpPr>
          <a:xfrm>
            <a:off x="7047870" y="4364264"/>
            <a:ext cx="712086" cy="141845"/>
            <a:chOff x="3100414" y="539193"/>
            <a:chExt cx="712086" cy="141845"/>
          </a:xfrm>
        </p:grpSpPr>
        <p:sp>
          <p:nvSpPr>
            <p:cNvPr id="42" name="Прямоугольник 41">
              <a:extLst>
                <a:ext uri="{FF2B5EF4-FFF2-40B4-BE49-F238E27FC236}">
                  <a16:creationId xmlns:a16="http://schemas.microsoft.com/office/drawing/2014/main" id="{3A159659-0CCA-4314-84FE-06D17B08337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3" name="Рисунок 4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8A3AA18-7765-4B02-948B-39FBA4EB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4" name="Группа 43">
            <a:extLst>
              <a:ext uri="{FF2B5EF4-FFF2-40B4-BE49-F238E27FC236}">
                <a16:creationId xmlns:a16="http://schemas.microsoft.com/office/drawing/2014/main" id="{45ACFC8E-58F0-46A1-BA2F-D3EDD60BBEAD}"/>
              </a:ext>
            </a:extLst>
          </p:cNvPr>
          <p:cNvGrpSpPr/>
          <p:nvPr/>
        </p:nvGrpSpPr>
        <p:grpSpPr>
          <a:xfrm>
            <a:off x="11070842" y="4362643"/>
            <a:ext cx="712086" cy="141845"/>
            <a:chOff x="3100414" y="539193"/>
            <a:chExt cx="712086" cy="141845"/>
          </a:xfrm>
        </p:grpSpPr>
        <p:sp>
          <p:nvSpPr>
            <p:cNvPr id="45" name="Прямоугольник 44">
              <a:extLst>
                <a:ext uri="{FF2B5EF4-FFF2-40B4-BE49-F238E27FC236}">
                  <a16:creationId xmlns:a16="http://schemas.microsoft.com/office/drawing/2014/main" id="{9B81EC11-F5DC-425B-8219-56F0519F5576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6" name="Рисунок 45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0D879D2-D1E0-4070-865B-BD1AF04C9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368D17B6-7051-4C73-8E0A-AB58EB40A62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117" y="273600"/>
            <a:ext cx="259933" cy="1157519"/>
          </a:xfrm>
          <a:prstGeom prst="rect">
            <a:avLst/>
          </a:prstGeom>
        </p:spPr>
      </p:pic>
      <p:grpSp>
        <p:nvGrpSpPr>
          <p:cNvPr id="100" name="Группа 99">
            <a:extLst>
              <a:ext uri="{FF2B5EF4-FFF2-40B4-BE49-F238E27FC236}">
                <a16:creationId xmlns:a16="http://schemas.microsoft.com/office/drawing/2014/main" id="{7F7A0C9B-6307-47D1-840D-F4DFCB6273A4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84" name="Прямоугольник: скругленные углы 83">
              <a:extLst>
                <a:ext uri="{FF2B5EF4-FFF2-40B4-BE49-F238E27FC236}">
                  <a16:creationId xmlns:a16="http://schemas.microsoft.com/office/drawing/2014/main" id="{B5E7B3E0-B4D0-4230-A33A-12C106741612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5" name="Прямая соединительная линия 84">
              <a:extLst>
                <a:ext uri="{FF2B5EF4-FFF2-40B4-BE49-F238E27FC236}">
                  <a16:creationId xmlns:a16="http://schemas.microsoft.com/office/drawing/2014/main" id="{8A60FAC5-5D54-4EA5-BA7E-34F3E8C3337D}"/>
                </a:ext>
              </a:extLst>
            </p:cNvPr>
            <p:cNvCxnSpPr>
              <a:cxnSpLocks/>
              <a:stCxn id="84" idx="1"/>
              <a:endCxn id="84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Прямоугольник 85">
              <a:extLst>
                <a:ext uri="{FF2B5EF4-FFF2-40B4-BE49-F238E27FC236}">
                  <a16:creationId xmlns:a16="http://schemas.microsoft.com/office/drawing/2014/main" id="{A0D267BD-42FA-44E3-9FC4-AA15F1ED6C6A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76" name="Группа 75">
              <a:extLst>
                <a:ext uri="{FF2B5EF4-FFF2-40B4-BE49-F238E27FC236}">
                  <a16:creationId xmlns:a16="http://schemas.microsoft.com/office/drawing/2014/main" id="{D6E92005-6F5B-4AD3-A1C3-10734BF05B92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949A5932-2B94-4DBB-8F1D-33C3219C41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Прямая соединительная линия 74">
                <a:extLst>
                  <a:ext uri="{FF2B5EF4-FFF2-40B4-BE49-F238E27FC236}">
                    <a16:creationId xmlns:a16="http://schemas.microsoft.com/office/drawing/2014/main" id="{37C68563-E43A-42A5-AED9-224BEE7F925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9" name="Группа 98">
            <a:extLst>
              <a:ext uri="{FF2B5EF4-FFF2-40B4-BE49-F238E27FC236}">
                <a16:creationId xmlns:a16="http://schemas.microsoft.com/office/drawing/2014/main" id="{57075CFD-85D7-4E0C-9364-E51D33B602F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7" name="Прямоугольник: скругленные углы 6">
              <a:extLst>
                <a:ext uri="{FF2B5EF4-FFF2-40B4-BE49-F238E27FC236}">
                  <a16:creationId xmlns:a16="http://schemas.microsoft.com/office/drawing/2014/main" id="{41DCC31B-A6A7-451A-AEFC-BB4BC7C81DE4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06200F03-852E-4FC5-8077-3D0400C3B57F}"/>
                </a:ext>
              </a:extLst>
            </p:cNvPr>
            <p:cNvCxnSpPr>
              <a:cxnSpLocks/>
              <a:stCxn id="7" idx="1"/>
              <a:endCxn id="7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036DF596-B9C5-408A-AEFC-9120DAC6C763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id="{9C578CCB-4FBB-495F-9A5D-9D22C3F14945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90" name="Прямоугольник 89">
              <a:extLst>
                <a:ext uri="{FF2B5EF4-FFF2-40B4-BE49-F238E27FC236}">
                  <a16:creationId xmlns:a16="http://schemas.microsoft.com/office/drawing/2014/main" id="{1C6EE106-3566-42A4-8B81-FB8B7A964643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58" name="Группа 57">
              <a:extLst>
                <a:ext uri="{FF2B5EF4-FFF2-40B4-BE49-F238E27FC236}">
                  <a16:creationId xmlns:a16="http://schemas.microsoft.com/office/drawing/2014/main" id="{4F61E012-5C09-44FC-AF98-0535B01EC7A2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55" name="Прямая соединительная линия 54">
                <a:extLst>
                  <a:ext uri="{FF2B5EF4-FFF2-40B4-BE49-F238E27FC236}">
                    <a16:creationId xmlns:a16="http://schemas.microsoft.com/office/drawing/2014/main" id="{2F5AE962-ADBC-4295-8B78-1FD3B9BE3ED5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2AA075E3-9F6C-4C4A-8BE8-B676A5A3A85E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1" name="Группа 100">
            <a:extLst>
              <a:ext uri="{FF2B5EF4-FFF2-40B4-BE49-F238E27FC236}">
                <a16:creationId xmlns:a16="http://schemas.microsoft.com/office/drawing/2014/main" id="{079A3723-2EC1-4D52-86EE-DFA779E05E59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95" name="Прямоугольник: скругленные углы 94">
              <a:extLst>
                <a:ext uri="{FF2B5EF4-FFF2-40B4-BE49-F238E27FC236}">
                  <a16:creationId xmlns:a16="http://schemas.microsoft.com/office/drawing/2014/main" id="{E0EFE222-EA9F-4D69-9516-95E33318EE79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6" name="Прямая соединительная линия 95">
              <a:extLst>
                <a:ext uri="{FF2B5EF4-FFF2-40B4-BE49-F238E27FC236}">
                  <a16:creationId xmlns:a16="http://schemas.microsoft.com/office/drawing/2014/main" id="{7BE5AB09-BB26-4D8B-9992-56AC19A6567B}"/>
                </a:ext>
              </a:extLst>
            </p:cNvPr>
            <p:cNvCxnSpPr>
              <a:cxnSpLocks/>
              <a:stCxn id="95" idx="1"/>
              <a:endCxn id="9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Прямоугольник 96">
              <a:extLst>
                <a:ext uri="{FF2B5EF4-FFF2-40B4-BE49-F238E27FC236}">
                  <a16:creationId xmlns:a16="http://schemas.microsoft.com/office/drawing/2014/main" id="{31A69450-5144-463B-8C67-11F9C5ABA9AC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C5631A41-C028-4BF7-BC4F-0F6A528F3685}"/>
              </a:ext>
            </a:extLst>
          </p:cNvPr>
          <p:cNvGrpSpPr/>
          <p:nvPr/>
        </p:nvGrpSpPr>
        <p:grpSpPr>
          <a:xfrm>
            <a:off x="6154439" y="450721"/>
            <a:ext cx="720589" cy="159202"/>
            <a:chOff x="2285706" y="526871"/>
            <a:chExt cx="720589" cy="159202"/>
          </a:xfrm>
        </p:grpSpPr>
        <p:sp>
          <p:nvSpPr>
            <p:cNvPr id="59" name="Прямоугольник: скругленные углы 58">
              <a:extLst>
                <a:ext uri="{FF2B5EF4-FFF2-40B4-BE49-F238E27FC236}">
                  <a16:creationId xmlns:a16="http://schemas.microsoft.com/office/drawing/2014/main" id="{065D36D9-B05D-4DE5-B985-DDA1EC459CFF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ru-RU" sz="800" dirty="0"/>
                <a:t>2018</a:t>
              </a:r>
            </a:p>
          </p:txBody>
        </p:sp>
        <p:grpSp>
          <p:nvGrpSpPr>
            <p:cNvPr id="60" name="Группа 59">
              <a:extLst>
                <a:ext uri="{FF2B5EF4-FFF2-40B4-BE49-F238E27FC236}">
                  <a16:creationId xmlns:a16="http://schemas.microsoft.com/office/drawing/2014/main" id="{B8BDE1C9-79E4-4F69-BEB9-67E1206BD189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62" name="Прямая соединительная линия 61">
                <a:extLst>
                  <a:ext uri="{FF2B5EF4-FFF2-40B4-BE49-F238E27FC236}">
                    <a16:creationId xmlns:a16="http://schemas.microsoft.com/office/drawing/2014/main" id="{0460AD3B-4A5A-43C3-B728-90BC360DA5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4C719DF5-0409-4E8D-A9CC-233A0C9A57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4C66D060-3490-4534-9591-B51CD9C97DE5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5" name="Прямоугольник 64">
            <a:extLst>
              <a:ext uri="{FF2B5EF4-FFF2-40B4-BE49-F238E27FC236}">
                <a16:creationId xmlns:a16="http://schemas.microsoft.com/office/drawing/2014/main" id="{4D706FF0-9EE3-4603-A9D9-0EDFC458AB71}"/>
              </a:ext>
            </a:extLst>
          </p:cNvPr>
          <p:cNvSpPr/>
          <p:nvPr/>
        </p:nvSpPr>
        <p:spPr>
          <a:xfrm>
            <a:off x="0" y="2032"/>
            <a:ext cx="12192000" cy="685596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66" name="Группа 65">
            <a:extLst>
              <a:ext uri="{FF2B5EF4-FFF2-40B4-BE49-F238E27FC236}">
                <a16:creationId xmlns:a16="http://schemas.microsoft.com/office/drawing/2014/main" id="{AFBEC138-AD7B-4E01-80C8-01764DF361C9}"/>
              </a:ext>
            </a:extLst>
          </p:cNvPr>
          <p:cNvGrpSpPr/>
          <p:nvPr/>
        </p:nvGrpSpPr>
        <p:grpSpPr>
          <a:xfrm>
            <a:off x="3059501" y="924693"/>
            <a:ext cx="3224918" cy="631012"/>
            <a:chOff x="3100414" y="539193"/>
            <a:chExt cx="712086" cy="141845"/>
          </a:xfrm>
        </p:grpSpPr>
        <p:sp>
          <p:nvSpPr>
            <p:cNvPr id="67" name="Прямоугольник 66">
              <a:extLst>
                <a:ext uri="{FF2B5EF4-FFF2-40B4-BE49-F238E27FC236}">
                  <a16:creationId xmlns:a16="http://schemas.microsoft.com/office/drawing/2014/main" id="{4E578185-FC7E-48C3-AA68-EC84183077C0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8" name="Рисунок 6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6FDA917F-482F-408B-AE70-676195B940E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69" name="Группа 68">
            <a:extLst>
              <a:ext uri="{FF2B5EF4-FFF2-40B4-BE49-F238E27FC236}">
                <a16:creationId xmlns:a16="http://schemas.microsoft.com/office/drawing/2014/main" id="{B8847DE2-1995-4293-8B1F-9B664F6EFC21}"/>
              </a:ext>
            </a:extLst>
          </p:cNvPr>
          <p:cNvGrpSpPr/>
          <p:nvPr/>
        </p:nvGrpSpPr>
        <p:grpSpPr>
          <a:xfrm rot="16200000">
            <a:off x="5867316" y="1797189"/>
            <a:ext cx="365239" cy="128336"/>
            <a:chOff x="7621357" y="747512"/>
            <a:chExt cx="365239" cy="128336"/>
          </a:xfrm>
        </p:grpSpPr>
        <p:cxnSp>
          <p:nvCxnSpPr>
            <p:cNvPr id="70" name="Прямая соединительная линия 69">
              <a:extLst>
                <a:ext uri="{FF2B5EF4-FFF2-40B4-BE49-F238E27FC236}">
                  <a16:creationId xmlns:a16="http://schemas.microsoft.com/office/drawing/2014/main" id="{6E67A316-D84E-4ABB-8B55-0B2362B0917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739806" y="693234"/>
              <a:ext cx="0" cy="236898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Овал 70">
              <a:extLst>
                <a:ext uri="{FF2B5EF4-FFF2-40B4-BE49-F238E27FC236}">
                  <a16:creationId xmlns:a16="http://schemas.microsoft.com/office/drawing/2014/main" id="{573C238F-4142-4387-A56C-E0B6EDDD6522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72" name="Прямая соединительная линия 71">
            <a:extLst>
              <a:ext uri="{FF2B5EF4-FFF2-40B4-BE49-F238E27FC236}">
                <a16:creationId xmlns:a16="http://schemas.microsoft.com/office/drawing/2014/main" id="{0D6A84F1-2BF9-478D-83D7-8852333D79B1}"/>
              </a:ext>
            </a:extLst>
          </p:cNvPr>
          <p:cNvCxnSpPr>
            <a:cxnSpLocks/>
          </p:cNvCxnSpPr>
          <p:nvPr/>
        </p:nvCxnSpPr>
        <p:spPr>
          <a:xfrm>
            <a:off x="6049938" y="2043977"/>
            <a:ext cx="170861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42F79AA1-F9A7-4075-A155-69B0FC9030D5}"/>
              </a:ext>
            </a:extLst>
          </p:cNvPr>
          <p:cNvSpPr txBox="1"/>
          <p:nvPr/>
        </p:nvSpPr>
        <p:spPr>
          <a:xfrm>
            <a:off x="7800263" y="1812098"/>
            <a:ext cx="31005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УВЕЛИЧИТЬ</a:t>
            </a:r>
          </a:p>
          <a:p>
            <a:r>
              <a:rPr lang="ru-RU" sz="1500" dirty="0">
                <a:solidFill>
                  <a:schemeClr val="bg1"/>
                </a:solidFill>
              </a:rPr>
              <a:t>*позволяет приблизить объект для </a:t>
            </a:r>
          </a:p>
          <a:p>
            <a:r>
              <a:rPr lang="ru-RU" sz="1500" dirty="0">
                <a:solidFill>
                  <a:schemeClr val="bg1"/>
                </a:solidFill>
              </a:rPr>
              <a:t>более тщательного рассмотрения</a:t>
            </a:r>
          </a:p>
        </p:txBody>
      </p: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3F1FA654-ADE4-4CE7-BF59-A6533B733F38}"/>
              </a:ext>
            </a:extLst>
          </p:cNvPr>
          <p:cNvGrpSpPr/>
          <p:nvPr/>
        </p:nvGrpSpPr>
        <p:grpSpPr>
          <a:xfrm rot="16200000">
            <a:off x="4408252" y="2359876"/>
            <a:ext cx="1501546" cy="128336"/>
            <a:chOff x="6326376" y="747512"/>
            <a:chExt cx="1660220" cy="128336"/>
          </a:xfrm>
        </p:grpSpPr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199FF890-B185-43B3-9AE1-C674949B46AD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92314" y="45745"/>
              <a:ext cx="0" cy="1531876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Овал 78">
              <a:extLst>
                <a:ext uri="{FF2B5EF4-FFF2-40B4-BE49-F238E27FC236}">
                  <a16:creationId xmlns:a16="http://schemas.microsoft.com/office/drawing/2014/main" id="{81731E75-A336-4EAC-BAE7-192DE21695FE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80" name="Прямая соединительная линия 79">
            <a:extLst>
              <a:ext uri="{FF2B5EF4-FFF2-40B4-BE49-F238E27FC236}">
                <a16:creationId xmlns:a16="http://schemas.microsoft.com/office/drawing/2014/main" id="{C8B48124-D844-4064-A571-00D4371749CD}"/>
              </a:ext>
            </a:extLst>
          </p:cNvPr>
          <p:cNvCxnSpPr>
            <a:cxnSpLocks/>
          </p:cNvCxnSpPr>
          <p:nvPr/>
        </p:nvCxnSpPr>
        <p:spPr>
          <a:xfrm>
            <a:off x="4237060" y="3174817"/>
            <a:ext cx="206820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Группа 80">
            <a:extLst>
              <a:ext uri="{FF2B5EF4-FFF2-40B4-BE49-F238E27FC236}">
                <a16:creationId xmlns:a16="http://schemas.microsoft.com/office/drawing/2014/main" id="{CF1D884B-3DD8-4602-9591-A3F9B3453883}"/>
              </a:ext>
            </a:extLst>
          </p:cNvPr>
          <p:cNvGrpSpPr/>
          <p:nvPr/>
        </p:nvGrpSpPr>
        <p:grpSpPr>
          <a:xfrm rot="16200000">
            <a:off x="3478728" y="2359149"/>
            <a:ext cx="1503001" cy="128336"/>
            <a:chOff x="6483595" y="747512"/>
            <a:chExt cx="1503001" cy="128336"/>
          </a:xfrm>
        </p:grpSpPr>
        <p:cxnSp>
          <p:nvCxnSpPr>
            <p:cNvPr id="82" name="Прямая соединительная линия 81">
              <a:extLst>
                <a:ext uri="{FF2B5EF4-FFF2-40B4-BE49-F238E27FC236}">
                  <a16:creationId xmlns:a16="http://schemas.microsoft.com/office/drawing/2014/main" id="{1D523C73-1638-43CA-9E3E-E16204EF41D2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170925" y="124353"/>
              <a:ext cx="0" cy="1374659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Овал 82">
              <a:extLst>
                <a:ext uri="{FF2B5EF4-FFF2-40B4-BE49-F238E27FC236}">
                  <a16:creationId xmlns:a16="http://schemas.microsoft.com/office/drawing/2014/main" id="{FD2E677E-7EB0-4588-9D83-EA9407428781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DC5AE300-0769-4BF7-B08F-8E0D4DBCBC02}"/>
              </a:ext>
            </a:extLst>
          </p:cNvPr>
          <p:cNvSpPr txBox="1"/>
          <p:nvPr/>
        </p:nvSpPr>
        <p:spPr>
          <a:xfrm>
            <a:off x="6339342" y="2954001"/>
            <a:ext cx="54435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ТАБЛИЦА/ГРАФИК</a:t>
            </a:r>
          </a:p>
          <a:p>
            <a:r>
              <a:rPr lang="ru-RU" sz="1500" dirty="0">
                <a:solidFill>
                  <a:schemeClr val="bg1"/>
                </a:solidFill>
              </a:rPr>
              <a:t>*позволяют выбрать наиболее удобный для пользователя вариант интерпретации информации: таблицей или графиком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156019CE-FBAC-492F-9771-FC8D4A68CC99}"/>
              </a:ext>
            </a:extLst>
          </p:cNvPr>
          <p:cNvSpPr txBox="1"/>
          <p:nvPr/>
        </p:nvSpPr>
        <p:spPr>
          <a:xfrm>
            <a:off x="4611791" y="4213269"/>
            <a:ext cx="41080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ЗАГРУЗИТЬ ДАННЫЕ</a:t>
            </a:r>
          </a:p>
          <a:p>
            <a:r>
              <a:rPr lang="ru-RU" sz="1500" dirty="0">
                <a:solidFill>
                  <a:schemeClr val="bg1"/>
                </a:solidFill>
              </a:rPr>
              <a:t>*позволяет пользователю скачать необходимую информацию на свое устройство</a:t>
            </a:r>
          </a:p>
        </p:txBody>
      </p:sp>
      <p:cxnSp>
        <p:nvCxnSpPr>
          <p:cNvPr id="89" name="Прямая соединительная линия 88">
            <a:extLst>
              <a:ext uri="{FF2B5EF4-FFF2-40B4-BE49-F238E27FC236}">
                <a16:creationId xmlns:a16="http://schemas.microsoft.com/office/drawing/2014/main" id="{B3FD2872-4F7C-46DA-A35F-8FD0168544B5}"/>
              </a:ext>
            </a:extLst>
          </p:cNvPr>
          <p:cNvCxnSpPr>
            <a:cxnSpLocks/>
          </p:cNvCxnSpPr>
          <p:nvPr/>
        </p:nvCxnSpPr>
        <p:spPr>
          <a:xfrm>
            <a:off x="3272635" y="4434025"/>
            <a:ext cx="12696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1" name="Группа 90">
            <a:extLst>
              <a:ext uri="{FF2B5EF4-FFF2-40B4-BE49-F238E27FC236}">
                <a16:creationId xmlns:a16="http://schemas.microsoft.com/office/drawing/2014/main" id="{E23E4C73-C9BB-4C18-A172-01E76A67B96C}"/>
              </a:ext>
            </a:extLst>
          </p:cNvPr>
          <p:cNvGrpSpPr/>
          <p:nvPr/>
        </p:nvGrpSpPr>
        <p:grpSpPr>
          <a:xfrm rot="16200000">
            <a:off x="1933353" y="2995663"/>
            <a:ext cx="2744227" cy="128336"/>
            <a:chOff x="5242369" y="747512"/>
            <a:chExt cx="2744227" cy="128336"/>
          </a:xfrm>
        </p:grpSpPr>
        <p:cxnSp>
          <p:nvCxnSpPr>
            <p:cNvPr id="92" name="Прямая соединительная линия 91">
              <a:extLst>
                <a:ext uri="{FF2B5EF4-FFF2-40B4-BE49-F238E27FC236}">
                  <a16:creationId xmlns:a16="http://schemas.microsoft.com/office/drawing/2014/main" id="{BC1089B1-7BD2-47AD-83D6-EB39107C46F0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6533890" y="-512673"/>
              <a:ext cx="32837" cy="2615879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Овал 92">
              <a:extLst>
                <a:ext uri="{FF2B5EF4-FFF2-40B4-BE49-F238E27FC236}">
                  <a16:creationId xmlns:a16="http://schemas.microsoft.com/office/drawing/2014/main" id="{8227C91C-C5DD-4C8A-8677-634907999F74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94" name="Группа 93">
            <a:extLst>
              <a:ext uri="{FF2B5EF4-FFF2-40B4-BE49-F238E27FC236}">
                <a16:creationId xmlns:a16="http://schemas.microsoft.com/office/drawing/2014/main" id="{2D2480C9-04FF-40AD-B93A-96CE4F2B7186}"/>
              </a:ext>
            </a:extLst>
          </p:cNvPr>
          <p:cNvGrpSpPr/>
          <p:nvPr/>
        </p:nvGrpSpPr>
        <p:grpSpPr>
          <a:xfrm>
            <a:off x="1044587" y="947863"/>
            <a:ext cx="1881267" cy="594426"/>
            <a:chOff x="2502445" y="526871"/>
            <a:chExt cx="503850" cy="159202"/>
          </a:xfrm>
        </p:grpSpPr>
        <p:sp>
          <p:nvSpPr>
            <p:cNvPr id="98" name="Прямоугольник: скругленные углы 97">
              <a:extLst>
                <a:ext uri="{FF2B5EF4-FFF2-40B4-BE49-F238E27FC236}">
                  <a16:creationId xmlns:a16="http://schemas.microsoft.com/office/drawing/2014/main" id="{D6A8180C-89C2-48C1-909C-148BF32B83DC}"/>
                </a:ext>
              </a:extLst>
            </p:cNvPr>
            <p:cNvSpPr/>
            <p:nvPr/>
          </p:nvSpPr>
          <p:spPr>
            <a:xfrm>
              <a:off x="2502445" y="526871"/>
              <a:ext cx="503850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en-US" sz="2800" dirty="0"/>
                <a:t>   </a:t>
              </a:r>
              <a:r>
                <a:rPr lang="ru-RU" sz="2800" dirty="0"/>
                <a:t>2018</a:t>
              </a:r>
            </a:p>
          </p:txBody>
        </p:sp>
        <p:grpSp>
          <p:nvGrpSpPr>
            <p:cNvPr id="102" name="Группа 101">
              <a:extLst>
                <a:ext uri="{FF2B5EF4-FFF2-40B4-BE49-F238E27FC236}">
                  <a16:creationId xmlns:a16="http://schemas.microsoft.com/office/drawing/2014/main" id="{56A5737E-9B75-430E-BDBD-FDD297F6330F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104" name="Прямая соединительная линия 103">
                <a:extLst>
                  <a:ext uri="{FF2B5EF4-FFF2-40B4-BE49-F238E27FC236}">
                    <a16:creationId xmlns:a16="http://schemas.microsoft.com/office/drawing/2014/main" id="{ECEB269B-699A-4CE3-89EA-60B4705370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Прямая соединительная линия 104">
                <a:extLst>
                  <a:ext uri="{FF2B5EF4-FFF2-40B4-BE49-F238E27FC236}">
                    <a16:creationId xmlns:a16="http://schemas.microsoft.com/office/drawing/2014/main" id="{7BC45220-1087-4B1A-BBDC-10C9169572F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3" name="Прямая соединительная линия 102">
              <a:extLst>
                <a:ext uri="{FF2B5EF4-FFF2-40B4-BE49-F238E27FC236}">
                  <a16:creationId xmlns:a16="http://schemas.microsoft.com/office/drawing/2014/main" id="{011A0754-D397-49D8-8594-F25BF5E607E8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TextBox 105">
            <a:extLst>
              <a:ext uri="{FF2B5EF4-FFF2-40B4-BE49-F238E27FC236}">
                <a16:creationId xmlns:a16="http://schemas.microsoft.com/office/drawing/2014/main" id="{A500F8AB-2CCD-4E24-9ED6-0742435523D5}"/>
              </a:ext>
            </a:extLst>
          </p:cNvPr>
          <p:cNvSpPr txBox="1"/>
          <p:nvPr/>
        </p:nvSpPr>
        <p:spPr>
          <a:xfrm>
            <a:off x="2575098" y="5351240"/>
            <a:ext cx="36608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ВЫБРАТЬ ГОД</a:t>
            </a:r>
          </a:p>
          <a:p>
            <a:r>
              <a:rPr lang="ru-RU" sz="1500" dirty="0">
                <a:solidFill>
                  <a:schemeClr val="bg1"/>
                </a:solidFill>
              </a:rPr>
              <a:t>*на некоторых графиках есть возможность отразить данные за 1-5 лет</a:t>
            </a:r>
          </a:p>
        </p:txBody>
      </p:sp>
      <p:sp>
        <p:nvSpPr>
          <p:cNvPr id="107" name="Прямоугольник 106">
            <a:extLst>
              <a:ext uri="{FF2B5EF4-FFF2-40B4-BE49-F238E27FC236}">
                <a16:creationId xmlns:a16="http://schemas.microsoft.com/office/drawing/2014/main" id="{328455D5-AFDA-4B31-9BCC-CEB407E008DD}"/>
              </a:ext>
            </a:extLst>
          </p:cNvPr>
          <p:cNvSpPr/>
          <p:nvPr/>
        </p:nvSpPr>
        <p:spPr>
          <a:xfrm>
            <a:off x="6114104" y="402361"/>
            <a:ext cx="1669257" cy="246271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08" name="Группа 107">
            <a:extLst>
              <a:ext uri="{FF2B5EF4-FFF2-40B4-BE49-F238E27FC236}">
                <a16:creationId xmlns:a16="http://schemas.microsoft.com/office/drawing/2014/main" id="{4FE8210E-05D9-458F-B362-3ED03E980DCC}"/>
              </a:ext>
            </a:extLst>
          </p:cNvPr>
          <p:cNvGrpSpPr/>
          <p:nvPr/>
        </p:nvGrpSpPr>
        <p:grpSpPr>
          <a:xfrm rot="16200000">
            <a:off x="45912" y="3568762"/>
            <a:ext cx="3888042" cy="128336"/>
            <a:chOff x="4098554" y="747512"/>
            <a:chExt cx="3888042" cy="128336"/>
          </a:xfrm>
        </p:grpSpPr>
        <p:cxnSp>
          <p:nvCxnSpPr>
            <p:cNvPr id="109" name="Прямая соединительная линия 108">
              <a:extLst>
                <a:ext uri="{FF2B5EF4-FFF2-40B4-BE49-F238E27FC236}">
                  <a16:creationId xmlns:a16="http://schemas.microsoft.com/office/drawing/2014/main" id="{CFC11E1B-B403-4652-9A6D-38985924164F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5967864" y="-1078698"/>
              <a:ext cx="21073" cy="3759694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Овал 109">
              <a:extLst>
                <a:ext uri="{FF2B5EF4-FFF2-40B4-BE49-F238E27FC236}">
                  <a16:creationId xmlns:a16="http://schemas.microsoft.com/office/drawing/2014/main" id="{D0E93040-0F95-448E-84B3-F71A784EE1BE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111" name="Прямая соединительная линия 110">
            <a:extLst>
              <a:ext uri="{FF2B5EF4-FFF2-40B4-BE49-F238E27FC236}">
                <a16:creationId xmlns:a16="http://schemas.microsoft.com/office/drawing/2014/main" id="{4C8128F9-140A-446F-9FCA-5CEFA1585EBA}"/>
              </a:ext>
            </a:extLst>
          </p:cNvPr>
          <p:cNvCxnSpPr>
            <a:cxnSpLocks/>
          </p:cNvCxnSpPr>
          <p:nvPr/>
        </p:nvCxnSpPr>
        <p:spPr>
          <a:xfrm flipV="1">
            <a:off x="1978024" y="5576951"/>
            <a:ext cx="615375" cy="2858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" name="Группа 111">
            <a:extLst>
              <a:ext uri="{FF2B5EF4-FFF2-40B4-BE49-F238E27FC236}">
                <a16:creationId xmlns:a16="http://schemas.microsoft.com/office/drawing/2014/main" id="{94D66959-4B90-439F-A322-94D8AF93BD8E}"/>
              </a:ext>
            </a:extLst>
          </p:cNvPr>
          <p:cNvGrpSpPr/>
          <p:nvPr/>
        </p:nvGrpSpPr>
        <p:grpSpPr>
          <a:xfrm>
            <a:off x="6154439" y="450721"/>
            <a:ext cx="720589" cy="159202"/>
            <a:chOff x="2285706" y="526871"/>
            <a:chExt cx="720589" cy="159202"/>
          </a:xfrm>
        </p:grpSpPr>
        <p:sp>
          <p:nvSpPr>
            <p:cNvPr id="113" name="Прямоугольник: скругленные углы 112">
              <a:extLst>
                <a:ext uri="{FF2B5EF4-FFF2-40B4-BE49-F238E27FC236}">
                  <a16:creationId xmlns:a16="http://schemas.microsoft.com/office/drawing/2014/main" id="{5A46B8A4-C49C-4A7E-98C9-130130605B2E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ru-RU" sz="800" dirty="0"/>
                <a:t>2018</a:t>
              </a:r>
            </a:p>
          </p:txBody>
        </p:sp>
        <p:grpSp>
          <p:nvGrpSpPr>
            <p:cNvPr id="114" name="Группа 113">
              <a:extLst>
                <a:ext uri="{FF2B5EF4-FFF2-40B4-BE49-F238E27FC236}">
                  <a16:creationId xmlns:a16="http://schemas.microsoft.com/office/drawing/2014/main" id="{178FA075-2B70-4217-9410-EEB3BDB6A609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116" name="Прямая соединительная линия 115">
                <a:extLst>
                  <a:ext uri="{FF2B5EF4-FFF2-40B4-BE49-F238E27FC236}">
                    <a16:creationId xmlns:a16="http://schemas.microsoft.com/office/drawing/2014/main" id="{6D73BF77-9D01-47E9-90FD-CB0882D02E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Прямая соединительная линия 116">
                <a:extLst>
                  <a:ext uri="{FF2B5EF4-FFF2-40B4-BE49-F238E27FC236}">
                    <a16:creationId xmlns:a16="http://schemas.microsoft.com/office/drawing/2014/main" id="{90431C42-A5E7-4143-99F2-2FD8A6FA810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15" name="Прямая соединительная линия 114">
              <a:extLst>
                <a:ext uri="{FF2B5EF4-FFF2-40B4-BE49-F238E27FC236}">
                  <a16:creationId xmlns:a16="http://schemas.microsoft.com/office/drawing/2014/main" id="{A76D65F0-F582-4D92-8EB5-45FDA8EBFB65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8" name="Группа 117">
            <a:extLst>
              <a:ext uri="{FF2B5EF4-FFF2-40B4-BE49-F238E27FC236}">
                <a16:creationId xmlns:a16="http://schemas.microsoft.com/office/drawing/2014/main" id="{C755AB93-9307-4B3E-A11E-FD32D3FA77B3}"/>
              </a:ext>
            </a:extLst>
          </p:cNvPr>
          <p:cNvGrpSpPr/>
          <p:nvPr/>
        </p:nvGrpSpPr>
        <p:grpSpPr>
          <a:xfrm>
            <a:off x="7024821" y="462752"/>
            <a:ext cx="712086" cy="141845"/>
            <a:chOff x="3100414" y="539193"/>
            <a:chExt cx="712086" cy="141845"/>
          </a:xfrm>
        </p:grpSpPr>
        <p:sp>
          <p:nvSpPr>
            <p:cNvPr id="119" name="Прямоугольник 118">
              <a:extLst>
                <a:ext uri="{FF2B5EF4-FFF2-40B4-BE49-F238E27FC236}">
                  <a16:creationId xmlns:a16="http://schemas.microsoft.com/office/drawing/2014/main" id="{66A3A4B4-E8C0-493A-AD4D-D3BC771D4E81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0" name="Рисунок 11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D1BA089-3CAE-48DE-A9A7-4850B2727E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795160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>
            <a:extLst>
              <a:ext uri="{FF2B5EF4-FFF2-40B4-BE49-F238E27FC236}">
                <a16:creationId xmlns:a16="http://schemas.microsoft.com/office/drawing/2014/main" id="{290E4836-277A-43A1-8667-6A423F623D32}"/>
              </a:ext>
            </a:extLst>
          </p:cNvPr>
          <p:cNvGrpSpPr/>
          <p:nvPr/>
        </p:nvGrpSpPr>
        <p:grpSpPr>
          <a:xfrm>
            <a:off x="-3" y="3"/>
            <a:ext cx="2420197" cy="6857999"/>
            <a:chOff x="-2" y="2"/>
            <a:chExt cx="1487607" cy="4215363"/>
          </a:xfrm>
        </p:grpSpPr>
        <p:sp>
          <p:nvSpPr>
            <p:cNvPr id="13" name="Прямоугольник 12">
              <a:extLst>
                <a:ext uri="{FF2B5EF4-FFF2-40B4-BE49-F238E27FC236}">
                  <a16:creationId xmlns:a16="http://schemas.microsoft.com/office/drawing/2014/main" id="{50391D43-2B14-4AFB-B3B4-A3781E3A9716}"/>
                </a:ext>
              </a:extLst>
            </p:cNvPr>
            <p:cNvSpPr/>
            <p:nvPr/>
          </p:nvSpPr>
          <p:spPr>
            <a:xfrm rot="5400000">
              <a:off x="-1363880" y="1363880"/>
              <a:ext cx="4215363" cy="1487607"/>
            </a:xfrm>
            <a:prstGeom prst="rect">
              <a:avLst/>
            </a:prstGeom>
            <a:solidFill>
              <a:srgbClr val="2F32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63" name="Рисунок 62">
              <a:extLst>
                <a:ext uri="{FF2B5EF4-FFF2-40B4-BE49-F238E27FC236}">
                  <a16:creationId xmlns:a16="http://schemas.microsoft.com/office/drawing/2014/main" id="{368D17B6-7051-4C73-8E0A-AB58EB40A6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8117" y="273600"/>
              <a:ext cx="259933" cy="1157519"/>
            </a:xfrm>
            <a:prstGeom prst="rect">
              <a:avLst/>
            </a:prstGeom>
          </p:spPr>
        </p:pic>
        <p:grpSp>
          <p:nvGrpSpPr>
            <p:cNvPr id="100" name="Группа 99">
              <a:extLst>
                <a:ext uri="{FF2B5EF4-FFF2-40B4-BE49-F238E27FC236}">
                  <a16:creationId xmlns:a16="http://schemas.microsoft.com/office/drawing/2014/main" id="{7F7A0C9B-6307-47D1-840D-F4DFCB6273A4}"/>
                </a:ext>
              </a:extLst>
            </p:cNvPr>
            <p:cNvGrpSpPr/>
            <p:nvPr/>
          </p:nvGrpSpPr>
          <p:grpSpPr>
            <a:xfrm>
              <a:off x="154363" y="2418071"/>
              <a:ext cx="1190422" cy="527820"/>
              <a:chOff x="157628" y="2380228"/>
              <a:chExt cx="1190422" cy="527820"/>
            </a:xfrm>
          </p:grpSpPr>
          <p:sp>
            <p:nvSpPr>
              <p:cNvPr id="84" name="Прямоугольник: скругленные углы 83">
                <a:extLst>
                  <a:ext uri="{FF2B5EF4-FFF2-40B4-BE49-F238E27FC236}">
                    <a16:creationId xmlns:a16="http://schemas.microsoft.com/office/drawing/2014/main" id="{B5E7B3E0-B4D0-4230-A33A-12C106741612}"/>
                  </a:ext>
                </a:extLst>
              </p:cNvPr>
              <p:cNvSpPr/>
              <p:nvPr/>
            </p:nvSpPr>
            <p:spPr>
              <a:xfrm>
                <a:off x="182778" y="2380228"/>
                <a:ext cx="1165272" cy="52782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85" name="Прямая соединительная линия 84">
                <a:extLst>
                  <a:ext uri="{FF2B5EF4-FFF2-40B4-BE49-F238E27FC236}">
                    <a16:creationId xmlns:a16="http://schemas.microsoft.com/office/drawing/2014/main" id="{8A60FAC5-5D54-4EA5-BA7E-34F3E8C3337D}"/>
                  </a:ext>
                </a:extLst>
              </p:cNvPr>
              <p:cNvCxnSpPr>
                <a:cxnSpLocks/>
                <a:stCxn id="84" idx="1"/>
                <a:endCxn id="84" idx="3"/>
              </p:cNvCxnSpPr>
              <p:nvPr/>
            </p:nvCxnSpPr>
            <p:spPr>
              <a:xfrm>
                <a:off x="182778" y="2644138"/>
                <a:ext cx="1165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Прямоугольник 85">
                <a:extLst>
                  <a:ext uri="{FF2B5EF4-FFF2-40B4-BE49-F238E27FC236}">
                    <a16:creationId xmlns:a16="http://schemas.microsoft.com/office/drawing/2014/main" id="{A0D267BD-42FA-44E3-9FC4-AA15F1ED6C6A}"/>
                  </a:ext>
                </a:extLst>
              </p:cNvPr>
              <p:cNvSpPr/>
              <p:nvPr/>
            </p:nvSpPr>
            <p:spPr>
              <a:xfrm>
                <a:off x="157628" y="2405013"/>
                <a:ext cx="1139350" cy="4729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Год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2018</a:t>
                </a:r>
              </a:p>
            </p:txBody>
          </p:sp>
          <p:grpSp>
            <p:nvGrpSpPr>
              <p:cNvPr id="76" name="Группа 75">
                <a:extLst>
                  <a:ext uri="{FF2B5EF4-FFF2-40B4-BE49-F238E27FC236}">
                    <a16:creationId xmlns:a16="http://schemas.microsoft.com/office/drawing/2014/main" id="{D6E92005-6F5B-4AD3-A1C3-10734BF05B92}"/>
                  </a:ext>
                </a:extLst>
              </p:cNvPr>
              <p:cNvGrpSpPr/>
              <p:nvPr/>
            </p:nvGrpSpPr>
            <p:grpSpPr>
              <a:xfrm>
                <a:off x="1156954" y="2749340"/>
                <a:ext cx="96736" cy="45719"/>
                <a:chOff x="1558636" y="2847109"/>
                <a:chExt cx="136955" cy="65197"/>
              </a:xfrm>
            </p:grpSpPr>
            <p:cxnSp>
              <p:nvCxnSpPr>
                <p:cNvPr id="73" name="Прямая соединительная линия 72">
                  <a:extLst>
                    <a:ext uri="{FF2B5EF4-FFF2-40B4-BE49-F238E27FC236}">
                      <a16:creationId xmlns:a16="http://schemas.microsoft.com/office/drawing/2014/main" id="{949A5932-2B94-4DBB-8F1D-33C3219C415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1558636" y="2847109"/>
                  <a:ext cx="67627" cy="65197"/>
                </a:xfrm>
                <a:prstGeom prst="line">
                  <a:avLst/>
                </a:prstGeom>
                <a:ln w="12700" cap="rnd">
                  <a:solidFill>
                    <a:srgbClr val="444856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Прямая соединительная линия 74">
                  <a:extLst>
                    <a:ext uri="{FF2B5EF4-FFF2-40B4-BE49-F238E27FC236}">
                      <a16:creationId xmlns:a16="http://schemas.microsoft.com/office/drawing/2014/main" id="{37C68563-E43A-42A5-AED9-224BEE7F925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1627964" y="2847109"/>
                  <a:ext cx="67627" cy="65197"/>
                </a:xfrm>
                <a:prstGeom prst="line">
                  <a:avLst/>
                </a:prstGeom>
                <a:ln w="12700" cap="rnd">
                  <a:solidFill>
                    <a:srgbClr val="444856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9" name="Группа 98">
              <a:extLst>
                <a:ext uri="{FF2B5EF4-FFF2-40B4-BE49-F238E27FC236}">
                  <a16:creationId xmlns:a16="http://schemas.microsoft.com/office/drawing/2014/main" id="{57075CFD-85D7-4E0C-9364-E51D33B602FE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7" name="Прямоугольник: скругленные углы 6">
                <a:extLst>
                  <a:ext uri="{FF2B5EF4-FFF2-40B4-BE49-F238E27FC236}">
                    <a16:creationId xmlns:a16="http://schemas.microsoft.com/office/drawing/2014/main" id="{41DCC31B-A6A7-451A-AEFC-BB4BC7C81DE4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18" name="Прямая соединительная линия 17">
                <a:extLst>
                  <a:ext uri="{FF2B5EF4-FFF2-40B4-BE49-F238E27FC236}">
                    <a16:creationId xmlns:a16="http://schemas.microsoft.com/office/drawing/2014/main" id="{06200F03-852E-4FC5-8077-3D0400C3B57F}"/>
                  </a:ext>
                </a:extLst>
              </p:cNvPr>
              <p:cNvCxnSpPr>
                <a:cxnSpLocks/>
                <a:stCxn id="7" idx="1"/>
                <a:endCxn id="7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" name="Прямоугольник 48">
                <a:extLst>
                  <a:ext uri="{FF2B5EF4-FFF2-40B4-BE49-F238E27FC236}">
                    <a16:creationId xmlns:a16="http://schemas.microsoft.com/office/drawing/2014/main" id="{036DF596-B9C5-408A-AEFC-9120DAC6C763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294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Федеральный закон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Исполнение</a:t>
                </a:r>
              </a:p>
            </p:txBody>
          </p:sp>
          <p:sp>
            <p:nvSpPr>
              <p:cNvPr id="54" name="Прямоугольник 53">
                <a:extLst>
                  <a:ext uri="{FF2B5EF4-FFF2-40B4-BE49-F238E27FC236}">
                    <a16:creationId xmlns:a16="http://schemas.microsoft.com/office/drawing/2014/main" id="{9C578CCB-4FBB-495F-9A5D-9D22C3F14945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90" name="Прямоугольник 89">
                <a:extLst>
                  <a:ext uri="{FF2B5EF4-FFF2-40B4-BE49-F238E27FC236}">
                    <a16:creationId xmlns:a16="http://schemas.microsoft.com/office/drawing/2014/main" id="{1C6EE106-3566-42A4-8B81-FB8B7A964643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grpSp>
            <p:nvGrpSpPr>
              <p:cNvPr id="58" name="Группа 57">
                <a:extLst>
                  <a:ext uri="{FF2B5EF4-FFF2-40B4-BE49-F238E27FC236}">
                    <a16:creationId xmlns:a16="http://schemas.microsoft.com/office/drawing/2014/main" id="{4F61E012-5C09-44FC-AF98-0535B01EC7A2}"/>
                  </a:ext>
                </a:extLst>
              </p:cNvPr>
              <p:cNvGrpSpPr/>
              <p:nvPr/>
            </p:nvGrpSpPr>
            <p:grpSpPr>
              <a:xfrm>
                <a:off x="1177576" y="2087095"/>
                <a:ext cx="52299" cy="60505"/>
                <a:chOff x="1562891" y="4112392"/>
                <a:chExt cx="106818" cy="123578"/>
              </a:xfrm>
            </p:grpSpPr>
            <p:cxnSp>
              <p:nvCxnSpPr>
                <p:cNvPr id="55" name="Прямая соединительная линия 54">
                  <a:extLst>
                    <a:ext uri="{FF2B5EF4-FFF2-40B4-BE49-F238E27FC236}">
                      <a16:creationId xmlns:a16="http://schemas.microsoft.com/office/drawing/2014/main" id="{2F5AE962-ADBC-4295-8B78-1FD3B9BE3ED5}"/>
                    </a:ext>
                  </a:extLst>
                </p:cNvPr>
                <p:cNvCxnSpPr/>
                <p:nvPr/>
              </p:nvCxnSpPr>
              <p:spPr>
                <a:xfrm>
                  <a:off x="1562891" y="4174801"/>
                  <a:ext cx="63372" cy="61169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7" name="Прямая соединительная линия 56">
                  <a:extLst>
                    <a:ext uri="{FF2B5EF4-FFF2-40B4-BE49-F238E27FC236}">
                      <a16:creationId xmlns:a16="http://schemas.microsoft.com/office/drawing/2014/main" id="{2AA075E3-9F6C-4C4A-8BE8-B676A5A3A85E}"/>
                    </a:ext>
                  </a:extLst>
                </p:cNvPr>
                <p:cNvCxnSpPr/>
                <p:nvPr/>
              </p:nvCxnSpPr>
              <p:spPr>
                <a:xfrm flipH="1">
                  <a:off x="1626263" y="4112392"/>
                  <a:ext cx="43446" cy="123578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01" name="Группа 100">
              <a:extLst>
                <a:ext uri="{FF2B5EF4-FFF2-40B4-BE49-F238E27FC236}">
                  <a16:creationId xmlns:a16="http://schemas.microsoft.com/office/drawing/2014/main" id="{079A3723-2EC1-4D52-86EE-DFA779E05E59}"/>
                </a:ext>
              </a:extLst>
            </p:cNvPr>
            <p:cNvGrpSpPr/>
            <p:nvPr/>
          </p:nvGrpSpPr>
          <p:grpSpPr>
            <a:xfrm>
              <a:off x="145327" y="3134456"/>
              <a:ext cx="1190422" cy="527820"/>
              <a:chOff x="181613" y="3065191"/>
              <a:chExt cx="1190422" cy="527820"/>
            </a:xfrm>
          </p:grpSpPr>
          <p:sp>
            <p:nvSpPr>
              <p:cNvPr id="95" name="Прямоугольник: скругленные углы 94">
                <a:extLst>
                  <a:ext uri="{FF2B5EF4-FFF2-40B4-BE49-F238E27FC236}">
                    <a16:creationId xmlns:a16="http://schemas.microsoft.com/office/drawing/2014/main" id="{E0EFE222-EA9F-4D69-9516-95E33318EE79}"/>
                  </a:ext>
                </a:extLst>
              </p:cNvPr>
              <p:cNvSpPr/>
              <p:nvPr/>
            </p:nvSpPr>
            <p:spPr>
              <a:xfrm>
                <a:off x="206763" y="3065191"/>
                <a:ext cx="1165272" cy="52782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cxnSp>
            <p:nvCxnSpPr>
              <p:cNvPr id="96" name="Прямая соединительная линия 95">
                <a:extLst>
                  <a:ext uri="{FF2B5EF4-FFF2-40B4-BE49-F238E27FC236}">
                    <a16:creationId xmlns:a16="http://schemas.microsoft.com/office/drawing/2014/main" id="{7BE5AB09-BB26-4D8B-9992-56AC19A6567B}"/>
                  </a:ext>
                </a:extLst>
              </p:cNvPr>
              <p:cNvCxnSpPr>
                <a:cxnSpLocks/>
                <a:stCxn id="95" idx="1"/>
                <a:endCxn id="95" idx="3"/>
              </p:cNvCxnSpPr>
              <p:nvPr/>
            </p:nvCxnSpPr>
            <p:spPr>
              <a:xfrm>
                <a:off x="206763" y="3329101"/>
                <a:ext cx="1165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Прямоугольник 96">
                <a:extLst>
                  <a:ext uri="{FF2B5EF4-FFF2-40B4-BE49-F238E27FC236}">
                    <a16:creationId xmlns:a16="http://schemas.microsoft.com/office/drawing/2014/main" id="{31A69450-5144-463B-8C67-11F9C5ABA9AC}"/>
                  </a:ext>
                </a:extLst>
              </p:cNvPr>
              <p:cNvSpPr/>
              <p:nvPr/>
            </p:nvSpPr>
            <p:spPr>
              <a:xfrm>
                <a:off x="181613" y="3089976"/>
                <a:ext cx="1139350" cy="4729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Плановый период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>
                      <a:lumMod val="50000"/>
                      <a:lumOff val="50000"/>
                    </a:prst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ru-RU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50000"/>
                        <a:lumOff val="50000"/>
                      </a:prstClr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Нет</a:t>
                </a:r>
              </a:p>
            </p:txBody>
          </p: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CED9568D-D77A-401B-932D-DA06A6B64396}"/>
              </a:ext>
            </a:extLst>
          </p:cNvPr>
          <p:cNvGrpSpPr/>
          <p:nvPr/>
        </p:nvGrpSpPr>
        <p:grpSpPr>
          <a:xfrm>
            <a:off x="2501839" y="514679"/>
            <a:ext cx="10540394" cy="6205036"/>
            <a:chOff x="1537789" y="316355"/>
            <a:chExt cx="6478796" cy="3814010"/>
          </a:xfrm>
        </p:grpSpPr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B811A478-324A-484B-BCA4-D381F60F1B7C}"/>
                </a:ext>
              </a:extLst>
            </p:cNvPr>
            <p:cNvGrpSpPr/>
            <p:nvPr/>
          </p:nvGrpSpPr>
          <p:grpSpPr>
            <a:xfrm>
              <a:off x="1537789" y="316355"/>
              <a:ext cx="3706973" cy="3814010"/>
              <a:chOff x="1537789" y="316355"/>
              <a:chExt cx="3706973" cy="3814010"/>
            </a:xfrm>
          </p:grpSpPr>
          <p:sp>
            <p:nvSpPr>
              <p:cNvPr id="102" name="Прямоугольник: скругленные углы 101">
                <a:extLst>
                  <a:ext uri="{FF2B5EF4-FFF2-40B4-BE49-F238E27FC236}">
                    <a16:creationId xmlns:a16="http://schemas.microsoft.com/office/drawing/2014/main" id="{1D96AED9-9D0C-456A-AE8D-016DD240AC16}"/>
                  </a:ext>
                </a:extLst>
              </p:cNvPr>
              <p:cNvSpPr/>
              <p:nvPr/>
            </p:nvSpPr>
            <p:spPr>
              <a:xfrm>
                <a:off x="1626263" y="316355"/>
                <a:ext cx="3618499" cy="3814010"/>
              </a:xfrm>
              <a:prstGeom prst="roundRect">
                <a:avLst/>
              </a:prstGeom>
              <a:solidFill>
                <a:srgbClr val="2F323C"/>
              </a:solidFill>
              <a:ln>
                <a:solidFill>
                  <a:srgbClr val="2F323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aphicFrame>
            <p:nvGraphicFramePr>
              <p:cNvPr id="103" name="Диаграмма 102">
                <a:extLst>
                  <a:ext uri="{FF2B5EF4-FFF2-40B4-BE49-F238E27FC236}">
                    <a16:creationId xmlns:a16="http://schemas.microsoft.com/office/drawing/2014/main" id="{0B116A2C-253D-4654-AABC-C55DCD214333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3945719746"/>
                  </p:ext>
                </p:extLst>
              </p:nvPr>
            </p:nvGraphicFramePr>
            <p:xfrm>
              <a:off x="1537789" y="585508"/>
              <a:ext cx="3493593" cy="349509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grpSp>
            <p:nvGrpSpPr>
              <p:cNvPr id="115" name="Группа 114">
                <a:extLst>
                  <a:ext uri="{FF2B5EF4-FFF2-40B4-BE49-F238E27FC236}">
                    <a16:creationId xmlns:a16="http://schemas.microsoft.com/office/drawing/2014/main" id="{EF6CAAA7-A17C-472D-AE4F-F0C34B972399}"/>
                  </a:ext>
                </a:extLst>
              </p:cNvPr>
              <p:cNvGrpSpPr/>
              <p:nvPr/>
            </p:nvGrpSpPr>
            <p:grpSpPr>
              <a:xfrm>
                <a:off x="4208308" y="461020"/>
                <a:ext cx="712086" cy="141845"/>
                <a:chOff x="3100414" y="539193"/>
                <a:chExt cx="712086" cy="141845"/>
              </a:xfrm>
            </p:grpSpPr>
            <p:sp>
              <p:nvSpPr>
                <p:cNvPr id="116" name="Прямоугольник 115">
                  <a:extLst>
                    <a:ext uri="{FF2B5EF4-FFF2-40B4-BE49-F238E27FC236}">
                      <a16:creationId xmlns:a16="http://schemas.microsoft.com/office/drawing/2014/main" id="{6B837A6E-2375-4455-A01D-217374ED8589}"/>
                    </a:ext>
                  </a:extLst>
                </p:cNvPr>
                <p:cNvSpPr/>
                <p:nvPr/>
              </p:nvSpPr>
              <p:spPr>
                <a:xfrm>
                  <a:off x="3474243" y="539193"/>
                  <a:ext cx="167981" cy="141845"/>
                </a:xfrm>
                <a:prstGeom prst="rect">
                  <a:avLst/>
                </a:prstGeom>
                <a:solidFill>
                  <a:srgbClr val="444856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17" name="Рисунок 116" descr="Изображение выглядит как рисунок&#10;&#10;Автоматически созданное описание">
                  <a:extLst>
                    <a:ext uri="{FF2B5EF4-FFF2-40B4-BE49-F238E27FC236}">
                      <a16:creationId xmlns:a16="http://schemas.microsoft.com/office/drawing/2014/main" id="{5CE2BFFD-FF81-4943-B587-B821BBF2F92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00414" y="553310"/>
                  <a:ext cx="712086" cy="11037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9" name="Группа 18">
              <a:extLst>
                <a:ext uri="{FF2B5EF4-FFF2-40B4-BE49-F238E27FC236}">
                  <a16:creationId xmlns:a16="http://schemas.microsoft.com/office/drawing/2014/main" id="{69AA1BE6-57B7-4467-9190-C851392C05B8}"/>
                </a:ext>
              </a:extLst>
            </p:cNvPr>
            <p:cNvGrpSpPr/>
            <p:nvPr/>
          </p:nvGrpSpPr>
          <p:grpSpPr>
            <a:xfrm>
              <a:off x="5394556" y="352925"/>
              <a:ext cx="2622029" cy="3777439"/>
              <a:chOff x="5394556" y="352925"/>
              <a:chExt cx="2622029" cy="3777439"/>
            </a:xfrm>
          </p:grpSpPr>
          <p:sp>
            <p:nvSpPr>
              <p:cNvPr id="121" name="Прямоугольник: скругленные углы 120">
                <a:extLst>
                  <a:ext uri="{FF2B5EF4-FFF2-40B4-BE49-F238E27FC236}">
                    <a16:creationId xmlns:a16="http://schemas.microsoft.com/office/drawing/2014/main" id="{F7EC846E-5D38-44A0-9795-B5F00571EC46}"/>
                  </a:ext>
                </a:extLst>
              </p:cNvPr>
              <p:cNvSpPr/>
              <p:nvPr/>
            </p:nvSpPr>
            <p:spPr>
              <a:xfrm>
                <a:off x="5394556" y="352925"/>
                <a:ext cx="2622029" cy="3777439"/>
              </a:xfrm>
              <a:prstGeom prst="roundRect">
                <a:avLst/>
              </a:prstGeom>
              <a:solidFill>
                <a:srgbClr val="2F323C"/>
              </a:solidFill>
              <a:ln>
                <a:solidFill>
                  <a:srgbClr val="2F323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aphicFrame>
            <p:nvGraphicFramePr>
              <p:cNvPr id="122" name="Диаграмма 121">
                <a:extLst>
                  <a:ext uri="{FF2B5EF4-FFF2-40B4-BE49-F238E27FC236}">
                    <a16:creationId xmlns:a16="http://schemas.microsoft.com/office/drawing/2014/main" id="{1D6A4237-B086-4688-9C88-10644462FE3C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1319739866"/>
                  </p:ext>
                </p:extLst>
              </p:nvPr>
            </p:nvGraphicFramePr>
            <p:xfrm>
              <a:off x="5396213" y="571500"/>
              <a:ext cx="2620372" cy="3333338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grpSp>
            <p:nvGrpSpPr>
              <p:cNvPr id="123" name="Группа 122">
                <a:extLst>
                  <a:ext uri="{FF2B5EF4-FFF2-40B4-BE49-F238E27FC236}">
                    <a16:creationId xmlns:a16="http://schemas.microsoft.com/office/drawing/2014/main" id="{C3C19F2C-7630-46CB-A3C1-8BF34A2AE15F}"/>
                  </a:ext>
                </a:extLst>
              </p:cNvPr>
              <p:cNvGrpSpPr/>
              <p:nvPr/>
            </p:nvGrpSpPr>
            <p:grpSpPr>
              <a:xfrm>
                <a:off x="7026479" y="462756"/>
                <a:ext cx="712086" cy="141845"/>
                <a:chOff x="3100414" y="539193"/>
                <a:chExt cx="712086" cy="141845"/>
              </a:xfrm>
            </p:grpSpPr>
            <p:sp>
              <p:nvSpPr>
                <p:cNvPr id="124" name="Прямоугольник 123">
                  <a:extLst>
                    <a:ext uri="{FF2B5EF4-FFF2-40B4-BE49-F238E27FC236}">
                      <a16:creationId xmlns:a16="http://schemas.microsoft.com/office/drawing/2014/main" id="{56E99C5A-58E9-476E-BC6A-F35C0CD08B39}"/>
                    </a:ext>
                  </a:extLst>
                </p:cNvPr>
                <p:cNvSpPr/>
                <p:nvPr/>
              </p:nvSpPr>
              <p:spPr>
                <a:xfrm>
                  <a:off x="3474243" y="539193"/>
                  <a:ext cx="167981" cy="141845"/>
                </a:xfrm>
                <a:prstGeom prst="rect">
                  <a:avLst/>
                </a:prstGeom>
                <a:solidFill>
                  <a:srgbClr val="444856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pic>
              <p:nvPicPr>
                <p:cNvPr id="125" name="Рисунок 124" descr="Изображение выглядит как рисунок&#10;&#10;Автоматически созданное описание">
                  <a:extLst>
                    <a:ext uri="{FF2B5EF4-FFF2-40B4-BE49-F238E27FC236}">
                      <a16:creationId xmlns:a16="http://schemas.microsoft.com/office/drawing/2014/main" id="{3E718705-19AC-4D28-BCFD-13191EA01BB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00414" y="553310"/>
                  <a:ext cx="712086" cy="110371"/>
                </a:xfrm>
                <a:prstGeom prst="rect">
                  <a:avLst/>
                </a:prstGeom>
              </p:spPr>
            </p:pic>
          </p:grpSp>
        </p:grpSp>
      </p:grp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BEB28075-BA01-471D-B517-AD45A22D46C5}"/>
              </a:ext>
            </a:extLst>
          </p:cNvPr>
          <p:cNvSpPr/>
          <p:nvPr/>
        </p:nvSpPr>
        <p:spPr>
          <a:xfrm>
            <a:off x="2416840" y="2032"/>
            <a:ext cx="9775160" cy="685596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id="{1145171E-D7E8-4492-802B-FEDAE6AA048C}"/>
              </a:ext>
            </a:extLst>
          </p:cNvPr>
          <p:cNvGrpSpPr/>
          <p:nvPr/>
        </p:nvGrpSpPr>
        <p:grpSpPr>
          <a:xfrm rot="10800000">
            <a:off x="2663896" y="574175"/>
            <a:ext cx="1673383" cy="128336"/>
            <a:chOff x="6313213" y="747512"/>
            <a:chExt cx="1673383" cy="128336"/>
          </a:xfrm>
        </p:grpSpPr>
        <p:cxnSp>
          <p:nvCxnSpPr>
            <p:cNvPr id="66" name="Прямая соединительная линия 65">
              <a:extLst>
                <a:ext uri="{FF2B5EF4-FFF2-40B4-BE49-F238E27FC236}">
                  <a16:creationId xmlns:a16="http://schemas.microsoft.com/office/drawing/2014/main" id="{D314EDC7-432C-451F-AFB8-743F81EBBAE1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Овал 66">
              <a:extLst>
                <a:ext uri="{FF2B5EF4-FFF2-40B4-BE49-F238E27FC236}">
                  <a16:creationId xmlns:a16="http://schemas.microsoft.com/office/drawing/2014/main" id="{3324BCE0-110D-45A5-816C-BB3879A86A5E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8879BF25-C67A-4A05-AF8A-BE9F5002ED6A}"/>
              </a:ext>
            </a:extLst>
          </p:cNvPr>
          <p:cNvGrpSpPr/>
          <p:nvPr/>
        </p:nvGrpSpPr>
        <p:grpSpPr>
          <a:xfrm rot="10800000">
            <a:off x="2643883" y="1265541"/>
            <a:ext cx="1673383" cy="128336"/>
            <a:chOff x="6313213" y="747512"/>
            <a:chExt cx="1673383" cy="128336"/>
          </a:xfrm>
        </p:grpSpPr>
        <p:cxnSp>
          <p:nvCxnSpPr>
            <p:cNvPr id="69" name="Прямая соединительная линия 68">
              <a:extLst>
                <a:ext uri="{FF2B5EF4-FFF2-40B4-BE49-F238E27FC236}">
                  <a16:creationId xmlns:a16="http://schemas.microsoft.com/office/drawing/2014/main" id="{0EE4382C-9014-4623-A871-7B13ADB98187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Овал 69">
              <a:extLst>
                <a:ext uri="{FF2B5EF4-FFF2-40B4-BE49-F238E27FC236}">
                  <a16:creationId xmlns:a16="http://schemas.microsoft.com/office/drawing/2014/main" id="{22439492-22CA-4692-9673-FDC26298E812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22C6E61A-9A0F-42BD-B6AE-F3D3DF84880A}"/>
              </a:ext>
            </a:extLst>
          </p:cNvPr>
          <p:cNvGrpSpPr/>
          <p:nvPr/>
        </p:nvGrpSpPr>
        <p:grpSpPr>
          <a:xfrm rot="10800000">
            <a:off x="2663896" y="1963524"/>
            <a:ext cx="1673383" cy="128336"/>
            <a:chOff x="6313213" y="747512"/>
            <a:chExt cx="1673383" cy="128336"/>
          </a:xfrm>
        </p:grpSpPr>
        <p:cxnSp>
          <p:nvCxnSpPr>
            <p:cNvPr id="72" name="Прямая соединительная линия 71">
              <a:extLst>
                <a:ext uri="{FF2B5EF4-FFF2-40B4-BE49-F238E27FC236}">
                  <a16:creationId xmlns:a16="http://schemas.microsoft.com/office/drawing/2014/main" id="{49605B62-2705-4B16-B2C7-3805F77F132C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Овал 73">
              <a:extLst>
                <a:ext uri="{FF2B5EF4-FFF2-40B4-BE49-F238E27FC236}">
                  <a16:creationId xmlns:a16="http://schemas.microsoft.com/office/drawing/2014/main" id="{C9BAB0BF-3B17-4C14-9DF4-5A4DDDC74CA7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081C1C80-4987-4947-B5D7-AD309054AC56}"/>
              </a:ext>
            </a:extLst>
          </p:cNvPr>
          <p:cNvGrpSpPr/>
          <p:nvPr/>
        </p:nvGrpSpPr>
        <p:grpSpPr>
          <a:xfrm rot="10800000">
            <a:off x="2663894" y="3138604"/>
            <a:ext cx="1673383" cy="128336"/>
            <a:chOff x="6313213" y="747512"/>
            <a:chExt cx="1673383" cy="128336"/>
          </a:xfrm>
        </p:grpSpPr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570F63AE-3108-4FAD-9AAA-5C2B4BB5E1DC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" name="Овал 78">
              <a:extLst>
                <a:ext uri="{FF2B5EF4-FFF2-40B4-BE49-F238E27FC236}">
                  <a16:creationId xmlns:a16="http://schemas.microsoft.com/office/drawing/2014/main" id="{537C8F8C-7B44-44DD-B71C-8D3F2B4ED932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0" name="Группа 79">
            <a:extLst>
              <a:ext uri="{FF2B5EF4-FFF2-40B4-BE49-F238E27FC236}">
                <a16:creationId xmlns:a16="http://schemas.microsoft.com/office/drawing/2014/main" id="{5AF1E2A9-D3C4-4718-A55A-024A85053D72}"/>
              </a:ext>
            </a:extLst>
          </p:cNvPr>
          <p:cNvGrpSpPr/>
          <p:nvPr/>
        </p:nvGrpSpPr>
        <p:grpSpPr>
          <a:xfrm rot="10800000">
            <a:off x="2663895" y="4298277"/>
            <a:ext cx="1673383" cy="128336"/>
            <a:chOff x="6313213" y="747512"/>
            <a:chExt cx="1673383" cy="128336"/>
          </a:xfrm>
        </p:grpSpPr>
        <p:cxnSp>
          <p:nvCxnSpPr>
            <p:cNvPr id="81" name="Прямая соединительная линия 80">
              <a:extLst>
                <a:ext uri="{FF2B5EF4-FFF2-40B4-BE49-F238E27FC236}">
                  <a16:creationId xmlns:a16="http://schemas.microsoft.com/office/drawing/2014/main" id="{1D63C917-3FB3-473A-94BD-8EF8709E516D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2" name="Овал 81">
              <a:extLst>
                <a:ext uri="{FF2B5EF4-FFF2-40B4-BE49-F238E27FC236}">
                  <a16:creationId xmlns:a16="http://schemas.microsoft.com/office/drawing/2014/main" id="{58D00107-EC39-4EE0-95C3-5743B8B5B839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83" name="Группа 82">
            <a:extLst>
              <a:ext uri="{FF2B5EF4-FFF2-40B4-BE49-F238E27FC236}">
                <a16:creationId xmlns:a16="http://schemas.microsoft.com/office/drawing/2014/main" id="{D89B716D-22BA-4486-B3A6-879B4B53F634}"/>
              </a:ext>
            </a:extLst>
          </p:cNvPr>
          <p:cNvGrpSpPr/>
          <p:nvPr/>
        </p:nvGrpSpPr>
        <p:grpSpPr>
          <a:xfrm rot="10800000">
            <a:off x="2663895" y="5520396"/>
            <a:ext cx="1673383" cy="128336"/>
            <a:chOff x="6313213" y="747512"/>
            <a:chExt cx="1673383" cy="128336"/>
          </a:xfrm>
        </p:grpSpPr>
        <p:cxnSp>
          <p:nvCxnSpPr>
            <p:cNvPr id="87" name="Прямая соединительная линия 86">
              <a:extLst>
                <a:ext uri="{FF2B5EF4-FFF2-40B4-BE49-F238E27FC236}">
                  <a16:creationId xmlns:a16="http://schemas.microsoft.com/office/drawing/2014/main" id="{2901CEC2-5703-4A0C-9EED-8379664DF1B9}"/>
                </a:ext>
              </a:extLst>
            </p:cNvPr>
            <p:cNvCxnSpPr>
              <a:cxnSpLocks/>
            </p:cNvCxnSpPr>
            <p:nvPr/>
          </p:nvCxnSpPr>
          <p:spPr>
            <a:xfrm rot="5400000" flipV="1">
              <a:off x="7084873" y="38301"/>
              <a:ext cx="1721" cy="154504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Овал 87">
              <a:extLst>
                <a:ext uri="{FF2B5EF4-FFF2-40B4-BE49-F238E27FC236}">
                  <a16:creationId xmlns:a16="http://schemas.microsoft.com/office/drawing/2014/main" id="{49B82A3C-D05A-426B-80AA-EB626FC4751C}"/>
                </a:ext>
              </a:extLst>
            </p:cNvPr>
            <p:cNvSpPr/>
            <p:nvPr/>
          </p:nvSpPr>
          <p:spPr>
            <a:xfrm>
              <a:off x="7858260" y="747512"/>
              <a:ext cx="128336" cy="12833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9" name="TextBox 88">
            <a:extLst>
              <a:ext uri="{FF2B5EF4-FFF2-40B4-BE49-F238E27FC236}">
                <a16:creationId xmlns:a16="http://schemas.microsoft.com/office/drawing/2014/main" id="{8305511D-8EF6-43A5-9017-CE638D430309}"/>
              </a:ext>
            </a:extLst>
          </p:cNvPr>
          <p:cNvSpPr txBox="1"/>
          <p:nvPr/>
        </p:nvSpPr>
        <p:spPr>
          <a:xfrm>
            <a:off x="4426157" y="424307"/>
            <a:ext cx="40177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СВЕРНУТЬ БОКОВУЮ ПАНЕЛЬ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745BEFAC-DDD0-4EDD-880D-85DA6AE24E97}"/>
              </a:ext>
            </a:extLst>
          </p:cNvPr>
          <p:cNvSpPr txBox="1"/>
          <p:nvPr/>
        </p:nvSpPr>
        <p:spPr>
          <a:xfrm>
            <a:off x="4425337" y="1111386"/>
            <a:ext cx="3443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ВЕРНУТЬСЯ НА ГЛАВНУЮ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10DA74D5-A4ED-4038-88ED-81E6A481D435}"/>
              </a:ext>
            </a:extLst>
          </p:cNvPr>
          <p:cNvSpPr txBox="1"/>
          <p:nvPr/>
        </p:nvSpPr>
        <p:spPr>
          <a:xfrm>
            <a:off x="4443347" y="1796856"/>
            <a:ext cx="67205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ИЗУЧАЕМЫЙ РАЗДЕЛ</a:t>
            </a:r>
          </a:p>
          <a:p>
            <a:r>
              <a:rPr lang="ru-RU" sz="1500" dirty="0">
                <a:solidFill>
                  <a:schemeClr val="bg1"/>
                </a:solidFill>
              </a:rPr>
              <a:t>Иконка отражает раздел, в котором находится пользователь. В данном случае – «Доходы федерального бюджета»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95CD0AE-96E9-4194-BE16-6431763CE64A}"/>
              </a:ext>
            </a:extLst>
          </p:cNvPr>
          <p:cNvSpPr txBox="1"/>
          <p:nvPr/>
        </p:nvSpPr>
        <p:spPr>
          <a:xfrm>
            <a:off x="4443347" y="2980557"/>
            <a:ext cx="7089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ИСТОЧНИК ДАННЫХ</a:t>
            </a:r>
          </a:p>
          <a:p>
            <a:r>
              <a:rPr lang="ru-RU" sz="1500" dirty="0">
                <a:solidFill>
                  <a:schemeClr val="bg1"/>
                </a:solidFill>
              </a:rPr>
              <a:t>Пользователь может выбрать значения, утвержденные федеральным законом о федеральном бюджете, и/или значения по результатам исполнения бюджета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1B598E8B-9B65-4857-8196-465CEBB676AD}"/>
              </a:ext>
            </a:extLst>
          </p:cNvPr>
          <p:cNvSpPr txBox="1"/>
          <p:nvPr/>
        </p:nvSpPr>
        <p:spPr>
          <a:xfrm>
            <a:off x="4425337" y="4110009"/>
            <a:ext cx="7089011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ГОД</a:t>
            </a:r>
          </a:p>
          <a:p>
            <a:r>
              <a:rPr lang="ru-RU" sz="1500" dirty="0">
                <a:solidFill>
                  <a:schemeClr val="bg1"/>
                </a:solidFill>
              </a:rPr>
              <a:t>Пользователь может выбрать  1 интересующий его год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B639BDAD-FD82-4CEE-8688-8F3F1829E7D0}"/>
              </a:ext>
            </a:extLst>
          </p:cNvPr>
          <p:cNvSpPr txBox="1"/>
          <p:nvPr/>
        </p:nvSpPr>
        <p:spPr>
          <a:xfrm>
            <a:off x="4425336" y="5348797"/>
            <a:ext cx="7089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bg1"/>
                </a:solidFill>
              </a:rPr>
              <a:t>ПЛАНОВЫЙ ПЕРИОД</a:t>
            </a:r>
          </a:p>
          <a:p>
            <a:r>
              <a:rPr lang="ru-RU" sz="1500" dirty="0">
                <a:solidFill>
                  <a:schemeClr val="bg1"/>
                </a:solidFill>
              </a:rPr>
              <a:t>Если источником данных выбран только федеральный закон, пользователь дополнительно может отразить значения планового периода</a:t>
            </a:r>
          </a:p>
        </p:txBody>
      </p:sp>
    </p:spTree>
    <p:extLst>
      <p:ext uri="{BB962C8B-B14F-4D97-AF65-F5344CB8AC3E}">
        <p14:creationId xmlns:p14="http://schemas.microsoft.com/office/powerpoint/2010/main" val="21304125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3601"/>
            <a:ext cx="10515600" cy="16134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2. ОБЗОР ПАНЕЛИ «РАСХОДЫ ФЕДЕРАЛЬНОГО БЮДЖЕТА»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78284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756E201-E011-45FF-8BE0-6624AC571995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53D062C-0141-49F7-B1E1-6AC3C9786100}"/>
              </a:ext>
            </a:extLst>
          </p:cNvPr>
          <p:cNvSpPr/>
          <p:nvPr/>
        </p:nvSpPr>
        <p:spPr>
          <a:xfrm>
            <a:off x="1725567" y="462109"/>
            <a:ext cx="2282907" cy="2148744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B6654EDA-7129-4667-A8FD-AC11269376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BC49C147-FFD4-4FC4-84BD-3F85540562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4215388"/>
              </p:ext>
            </p:extLst>
          </p:nvPr>
        </p:nvGraphicFramePr>
        <p:xfrm>
          <a:off x="1773167" y="717679"/>
          <a:ext cx="2235307" cy="1884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148DB0DC-7F8B-4E0D-870D-D56E4A40B2BB}"/>
              </a:ext>
            </a:extLst>
          </p:cNvPr>
          <p:cNvSpPr/>
          <p:nvPr/>
        </p:nvSpPr>
        <p:spPr>
          <a:xfrm>
            <a:off x="1725566" y="4815783"/>
            <a:ext cx="1100234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4E49F4C9-E67B-4838-9CF0-8049B2802620}"/>
              </a:ext>
            </a:extLst>
          </p:cNvPr>
          <p:cNvSpPr/>
          <p:nvPr/>
        </p:nvSpPr>
        <p:spPr>
          <a:xfrm>
            <a:off x="4112506" y="462109"/>
            <a:ext cx="3700053" cy="4244491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3087AD05-3514-4937-A2BE-5E7D25018EFE}"/>
              </a:ext>
            </a:extLst>
          </p:cNvPr>
          <p:cNvSpPr/>
          <p:nvPr/>
        </p:nvSpPr>
        <p:spPr>
          <a:xfrm>
            <a:off x="1725567" y="2720036"/>
            <a:ext cx="2282907" cy="1986564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02009D-7FB4-482E-B66B-3999821CD7FC}"/>
              </a:ext>
            </a:extLst>
          </p:cNvPr>
          <p:cNvGraphicFramePr/>
          <p:nvPr/>
        </p:nvGraphicFramePr>
        <p:xfrm>
          <a:off x="1791041" y="2955866"/>
          <a:ext cx="2309756" cy="1750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>
            <a:extLst>
              <a:ext uri="{FF2B5EF4-FFF2-40B4-BE49-F238E27FC236}">
                <a16:creationId xmlns:a16="http://schemas.microsoft.com/office/drawing/2014/main" id="{0105090B-3667-4968-BDDC-6F89D5C8DD9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45264006"/>
              </p:ext>
            </p:extLst>
          </p:nvPr>
        </p:nvGraphicFramePr>
        <p:xfrm>
          <a:off x="4246434" y="910037"/>
          <a:ext cx="3554416" cy="3751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D16B5D5-A560-4F78-92B4-5AB22E79D9EA}"/>
              </a:ext>
            </a:extLst>
          </p:cNvPr>
          <p:cNvSpPr/>
          <p:nvPr/>
        </p:nvSpPr>
        <p:spPr>
          <a:xfrm>
            <a:off x="7904882" y="462109"/>
            <a:ext cx="4049160" cy="6227449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362695B8-75B4-40A5-8343-632E44BA96E8}"/>
              </a:ext>
            </a:extLst>
          </p:cNvPr>
          <p:cNvSpPr/>
          <p:nvPr/>
        </p:nvSpPr>
        <p:spPr>
          <a:xfrm>
            <a:off x="2921956" y="4815783"/>
            <a:ext cx="3688346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4244F3-9D0F-4726-9EB7-A6E1FA98FA9A}"/>
              </a:ext>
            </a:extLst>
          </p:cNvPr>
          <p:cNvSpPr txBox="1"/>
          <p:nvPr/>
        </p:nvSpPr>
        <p:spPr>
          <a:xfrm>
            <a:off x="4149944" y="699052"/>
            <a:ext cx="351891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Структура расходов федерального бюджета (исполнение), млн руб.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825A8803-1F73-40DB-AFC4-ECEAC9EB8068}"/>
              </a:ext>
            </a:extLst>
          </p:cNvPr>
          <p:cNvSpPr/>
          <p:nvPr/>
        </p:nvSpPr>
        <p:spPr>
          <a:xfrm>
            <a:off x="3456457" y="3992540"/>
            <a:ext cx="313542" cy="120845"/>
          </a:xfrm>
          <a:prstGeom prst="wedgeRoundRectCallout">
            <a:avLst>
              <a:gd name="adj1" fmla="val -49531"/>
              <a:gd name="adj2" fmla="val 101089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ru-RU" sz="600" dirty="0">
                <a:solidFill>
                  <a:schemeClr val="tx1"/>
                </a:solidFill>
              </a:rPr>
              <a:t>98,16%</a:t>
            </a:r>
          </a:p>
        </p:txBody>
      </p:sp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id="{38C5540A-79EE-4AF9-9923-34EE71583104}"/>
              </a:ext>
            </a:extLst>
          </p:cNvPr>
          <p:cNvSpPr/>
          <p:nvPr/>
        </p:nvSpPr>
        <p:spPr>
          <a:xfrm>
            <a:off x="3456457" y="1048618"/>
            <a:ext cx="400050" cy="224376"/>
          </a:xfrm>
          <a:prstGeom prst="wedgeRoundRectCallout">
            <a:avLst>
              <a:gd name="adj1" fmla="val 27722"/>
              <a:gd name="adj2" fmla="val 94722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16 713 002,71</a:t>
            </a:r>
          </a:p>
          <a:p>
            <a:pPr algn="ctr"/>
            <a:r>
              <a:rPr lang="ru-RU" sz="400" b="1" dirty="0">
                <a:solidFill>
                  <a:srgbClr val="00B050"/>
                </a:solidFill>
              </a:rPr>
              <a:t>+1,78%</a:t>
            </a:r>
          </a:p>
          <a:p>
            <a:pPr algn="ctr"/>
            <a:r>
              <a:rPr lang="ru-RU" sz="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 2017</a:t>
            </a:r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242FA075-BAA7-4595-B7BD-73B0281968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54132740"/>
              </p:ext>
            </p:extLst>
          </p:nvPr>
        </p:nvGraphicFramePr>
        <p:xfrm>
          <a:off x="7946487" y="699053"/>
          <a:ext cx="4017710" cy="599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7" name="Таблица 26">
            <a:extLst>
              <a:ext uri="{FF2B5EF4-FFF2-40B4-BE49-F238E27FC236}">
                <a16:creationId xmlns:a16="http://schemas.microsoft.com/office/drawing/2014/main" id="{60352A8D-EA92-43C5-8765-B259B23D0A48}"/>
              </a:ext>
            </a:extLst>
          </p:cNvPr>
          <p:cNvGraphicFramePr>
            <a:graphicFrameLocks noGrp="1"/>
          </p:cNvGraphicFramePr>
          <p:nvPr/>
        </p:nvGraphicFramePr>
        <p:xfrm>
          <a:off x="9929462" y="1272994"/>
          <a:ext cx="737875" cy="514324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07637">
                  <a:extLst>
                    <a:ext uri="{9D8B030D-6E8A-4147-A177-3AD203B41FA5}">
                      <a16:colId xmlns:a16="http://schemas.microsoft.com/office/drawing/2014/main" val="3043603773"/>
                    </a:ext>
                  </a:extLst>
                </a:gridCol>
                <a:gridCol w="330238">
                  <a:extLst>
                    <a:ext uri="{9D8B030D-6E8A-4147-A177-3AD203B41FA5}">
                      <a16:colId xmlns:a16="http://schemas.microsoft.com/office/drawing/2014/main" val="2494920210"/>
                    </a:ext>
                  </a:extLst>
                </a:gridCol>
              </a:tblGrid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 dirty="0">
                          <a:effectLst/>
                        </a:rPr>
                        <a:t>313 368,53</a:t>
                      </a:r>
                      <a:endParaRPr lang="ru-RU" sz="600" b="0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22168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3 020 296,87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845010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1 041 038,26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5310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53 641,20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570130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693 814,68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18059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33 479,36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8231854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1 275 922,22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4752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53 080,04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4876326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140 634,10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7511272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62 316,91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8217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1 973,84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1048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36 520,95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7174235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249 503,54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2127426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13 884,85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9863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9 721,36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807230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39 236,39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76236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11 169,37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93739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64 262,63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08891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545 085,93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9512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185 098,63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347084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374 035,77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567328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11 907,31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238747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187 471,88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34345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9 333,66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575308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263 708,29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459103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8 788,84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711102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813 674,84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048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67 258,99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444268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105 725,88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97695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76 687,65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370252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107 140,53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5561275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1 208 108,02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63733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138 704,32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2705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100 043,28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539581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46 902,96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826851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22 428,47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3495133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62 125,43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52658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89 088,36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743442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2 536,47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8546562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161 273,16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72705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6 853,47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4971638"/>
                  </a:ext>
                </a:extLst>
              </a:tr>
            </a:tbl>
          </a:graphicData>
        </a:graphic>
      </p:graphicFrame>
      <p:graphicFrame>
        <p:nvGraphicFramePr>
          <p:cNvPr id="28" name="Таблица 6">
            <a:extLst>
              <a:ext uri="{FF2B5EF4-FFF2-40B4-BE49-F238E27FC236}">
                <a16:creationId xmlns:a16="http://schemas.microsoft.com/office/drawing/2014/main" id="{2C71820F-EF71-45CE-AF6D-A62F03C8782E}"/>
              </a:ext>
            </a:extLst>
          </p:cNvPr>
          <p:cNvGraphicFramePr>
            <a:graphicFrameLocks noGrp="1"/>
          </p:cNvGraphicFramePr>
          <p:nvPr/>
        </p:nvGraphicFramePr>
        <p:xfrm>
          <a:off x="8359364" y="1022266"/>
          <a:ext cx="3140195" cy="2571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805">
                  <a:extLst>
                    <a:ext uri="{9D8B030D-6E8A-4147-A177-3AD203B41FA5}">
                      <a16:colId xmlns:a16="http://schemas.microsoft.com/office/drawing/2014/main" val="2506452515"/>
                    </a:ext>
                  </a:extLst>
                </a:gridCol>
                <a:gridCol w="572756">
                  <a:extLst>
                    <a:ext uri="{9D8B030D-6E8A-4147-A177-3AD203B41FA5}">
                      <a16:colId xmlns:a16="http://schemas.microsoft.com/office/drawing/2014/main" val="311419645"/>
                    </a:ext>
                  </a:extLst>
                </a:gridCol>
                <a:gridCol w="208902">
                  <a:extLst>
                    <a:ext uri="{9D8B030D-6E8A-4147-A177-3AD203B41FA5}">
                      <a16:colId xmlns:a16="http://schemas.microsoft.com/office/drawing/2014/main" val="125639403"/>
                    </a:ext>
                  </a:extLst>
                </a:gridCol>
                <a:gridCol w="595501">
                  <a:extLst>
                    <a:ext uri="{9D8B030D-6E8A-4147-A177-3AD203B41FA5}">
                      <a16:colId xmlns:a16="http://schemas.microsoft.com/office/drawing/2014/main" val="2110402308"/>
                    </a:ext>
                  </a:extLst>
                </a:gridCol>
                <a:gridCol w="186331">
                  <a:extLst>
                    <a:ext uri="{9D8B030D-6E8A-4147-A177-3AD203B41FA5}">
                      <a16:colId xmlns:a16="http://schemas.microsoft.com/office/drawing/2014/main" val="3069057666"/>
                    </a:ext>
                  </a:extLst>
                </a:gridCol>
                <a:gridCol w="600758">
                  <a:extLst>
                    <a:ext uri="{9D8B030D-6E8A-4147-A177-3AD203B41FA5}">
                      <a16:colId xmlns:a16="http://schemas.microsoft.com/office/drawing/2014/main" val="2068530767"/>
                    </a:ext>
                  </a:extLst>
                </a:gridCol>
                <a:gridCol w="173942">
                  <a:extLst>
                    <a:ext uri="{9D8B030D-6E8A-4147-A177-3AD203B41FA5}">
                      <a16:colId xmlns:a16="http://schemas.microsoft.com/office/drawing/2014/main" val="2691864055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val="1922322892"/>
                    </a:ext>
                  </a:extLst>
                </a:gridCol>
              </a:tblGrid>
              <a:tr h="230799"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более 99%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95-99%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85-95%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менее 85%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extLst>
                  <a:ext uri="{0D108BD9-81ED-4DB2-BD59-A6C34878D82A}">
                    <a16:rowId xmlns:a16="http://schemas.microsoft.com/office/drawing/2014/main" val="1312006560"/>
                  </a:ext>
                </a:extLst>
              </a:tr>
            </a:tbl>
          </a:graphicData>
        </a:graphic>
      </p:graphicFrame>
      <p:sp>
        <p:nvSpPr>
          <p:cNvPr id="10" name="Овал 9">
            <a:extLst>
              <a:ext uri="{FF2B5EF4-FFF2-40B4-BE49-F238E27FC236}">
                <a16:creationId xmlns:a16="http://schemas.microsoft.com/office/drawing/2014/main" id="{56ABD565-F6B6-45EF-8689-5C778E5E7593}"/>
              </a:ext>
            </a:extLst>
          </p:cNvPr>
          <p:cNvSpPr/>
          <p:nvPr/>
        </p:nvSpPr>
        <p:spPr>
          <a:xfrm>
            <a:off x="8438859" y="1103016"/>
            <a:ext cx="127000" cy="126132"/>
          </a:xfrm>
          <a:prstGeom prst="ellipse">
            <a:avLst/>
          </a:prstGeom>
          <a:solidFill>
            <a:srgbClr val="ED92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8D567FEF-45D3-4899-96DD-A97DC4C28190}"/>
              </a:ext>
            </a:extLst>
          </p:cNvPr>
          <p:cNvSpPr/>
          <p:nvPr/>
        </p:nvSpPr>
        <p:spPr>
          <a:xfrm>
            <a:off x="9216609" y="1103016"/>
            <a:ext cx="127000" cy="1261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2D1ED2A3-4085-46E9-BF81-643CB024B4E5}"/>
              </a:ext>
            </a:extLst>
          </p:cNvPr>
          <p:cNvSpPr/>
          <p:nvPr/>
        </p:nvSpPr>
        <p:spPr>
          <a:xfrm>
            <a:off x="10004643" y="1103016"/>
            <a:ext cx="127000" cy="1261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BBF23CF9-AB0A-405B-890A-C5FE4F211180}"/>
              </a:ext>
            </a:extLst>
          </p:cNvPr>
          <p:cNvSpPr/>
          <p:nvPr/>
        </p:nvSpPr>
        <p:spPr>
          <a:xfrm>
            <a:off x="10782393" y="1097740"/>
            <a:ext cx="127000" cy="1261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A5F57809-0384-4962-9CBB-03369D5461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10571721"/>
              </p:ext>
            </p:extLst>
          </p:nvPr>
        </p:nvGraphicFramePr>
        <p:xfrm>
          <a:off x="2930139" y="4936588"/>
          <a:ext cx="3646961" cy="1738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4" name="Облачко с текстом: прямоугольное со скругленными углами 33">
            <a:extLst>
              <a:ext uri="{FF2B5EF4-FFF2-40B4-BE49-F238E27FC236}">
                <a16:creationId xmlns:a16="http://schemas.microsoft.com/office/drawing/2014/main" id="{26964D2C-4016-4479-BB39-EA1F773E8D96}"/>
              </a:ext>
            </a:extLst>
          </p:cNvPr>
          <p:cNvSpPr/>
          <p:nvPr/>
        </p:nvSpPr>
        <p:spPr>
          <a:xfrm>
            <a:off x="3642225" y="5380029"/>
            <a:ext cx="458919" cy="224376"/>
          </a:xfrm>
          <a:prstGeom prst="wedgeRoundRectCallout">
            <a:avLst>
              <a:gd name="adj1" fmla="val -39505"/>
              <a:gd name="adj2" fmla="val 9205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Министерство Финансов РФ</a:t>
            </a:r>
          </a:p>
          <a:p>
            <a:pPr algn="ctr"/>
            <a:r>
              <a:rPr lang="ru-RU" sz="500" dirty="0">
                <a:solidFill>
                  <a:schemeClr val="tx1"/>
                </a:solidFill>
              </a:rPr>
              <a:t>5 737 039,19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62580-9589-434C-8392-84EA30408622}"/>
              </a:ext>
            </a:extLst>
          </p:cNvPr>
          <p:cNvSpPr txBox="1"/>
          <p:nvPr/>
        </p:nvSpPr>
        <p:spPr>
          <a:xfrm>
            <a:off x="3506880" y="6272222"/>
            <a:ext cx="29290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00" dirty="0">
                <a:solidFill>
                  <a:schemeClr val="bg1"/>
                </a:solidFill>
              </a:rPr>
              <a:t>1            2            3            4             5            6            7            8             9          10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9681924D-3978-4572-B669-37957AD1D81F}"/>
              </a:ext>
            </a:extLst>
          </p:cNvPr>
          <p:cNvSpPr/>
          <p:nvPr/>
        </p:nvSpPr>
        <p:spPr>
          <a:xfrm>
            <a:off x="1791041" y="5202297"/>
            <a:ext cx="981483" cy="981483"/>
          </a:xfrm>
          <a:prstGeom prst="ellipse">
            <a:avLst/>
          </a:prstGeom>
          <a:noFill/>
          <a:ln w="6350">
            <a:solidFill>
              <a:schemeClr val="bg1"/>
            </a:solidFill>
          </a:ln>
          <a:effectLst>
            <a:glow rad="50800">
              <a:srgbClr val="FF0000">
                <a:alpha val="3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A037E7-5104-47F5-A39F-4E69553BEE17}"/>
              </a:ext>
            </a:extLst>
          </p:cNvPr>
          <p:cNvSpPr txBox="1"/>
          <p:nvPr/>
        </p:nvSpPr>
        <p:spPr>
          <a:xfrm>
            <a:off x="1826208" y="5241529"/>
            <a:ext cx="89691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glow rad="63500">
                    <a:srgbClr val="FF0000">
                      <a:alpha val="30000"/>
                    </a:srgbClr>
                  </a:glow>
                </a:effectLst>
              </a:rPr>
              <a:t>70,7</a:t>
            </a:r>
            <a:endParaRPr lang="ru-RU" dirty="0">
              <a:solidFill>
                <a:schemeClr val="bg1"/>
              </a:solidFill>
              <a:effectLst>
                <a:glow rad="63500">
                  <a:srgbClr val="FF0000">
                    <a:alpha val="30000"/>
                  </a:srgbClr>
                </a:glow>
              </a:effectLst>
            </a:endParaRPr>
          </a:p>
          <a:p>
            <a:pPr algn="ctr"/>
            <a:r>
              <a:rPr lang="ru-RU" sz="800" dirty="0">
                <a:solidFill>
                  <a:schemeClr val="bg1"/>
                </a:solidFill>
              </a:rPr>
              <a:t>млрд руб.</a:t>
            </a:r>
          </a:p>
          <a:p>
            <a:pPr algn="ctr"/>
            <a:r>
              <a:rPr lang="ru-RU" sz="600" dirty="0">
                <a:solidFill>
                  <a:schemeClr val="bg1"/>
                </a:solidFill>
              </a:rPr>
              <a:t>Неэффективное использование федеральных и иных ресурсов</a:t>
            </a: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77B786F4-9D22-4177-B6C2-A50F2C867874}"/>
              </a:ext>
            </a:extLst>
          </p:cNvPr>
          <p:cNvSpPr/>
          <p:nvPr/>
        </p:nvSpPr>
        <p:spPr>
          <a:xfrm>
            <a:off x="6706471" y="4815783"/>
            <a:ext cx="1100234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id="{2D58D11E-69EA-4580-9A6A-ADDC7A91CFE0}"/>
              </a:ext>
            </a:extLst>
          </p:cNvPr>
          <p:cNvSpPr/>
          <p:nvPr/>
        </p:nvSpPr>
        <p:spPr>
          <a:xfrm>
            <a:off x="6765846" y="5208211"/>
            <a:ext cx="981483" cy="981483"/>
          </a:xfrm>
          <a:prstGeom prst="ellipse">
            <a:avLst/>
          </a:prstGeom>
          <a:noFill/>
          <a:ln w="6350">
            <a:solidFill>
              <a:schemeClr val="bg1"/>
            </a:solidFill>
          </a:ln>
          <a:effectLst>
            <a:glow rad="38100">
              <a:srgbClr val="FFC000">
                <a:alpha val="3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939BC0F-3540-45FE-8680-80DCCD904D06}"/>
              </a:ext>
            </a:extLst>
          </p:cNvPr>
          <p:cNvSpPr txBox="1"/>
          <p:nvPr/>
        </p:nvSpPr>
        <p:spPr>
          <a:xfrm>
            <a:off x="6716882" y="5380029"/>
            <a:ext cx="1083968" cy="800219"/>
          </a:xfrm>
          <a:prstGeom prst="rect">
            <a:avLst/>
          </a:prstGeom>
          <a:noFill/>
          <a:effectLst>
            <a:glow rad="127000">
              <a:srgbClr val="FFC000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glow rad="50800">
                    <a:schemeClr val="accent4">
                      <a:alpha val="31000"/>
                    </a:schemeClr>
                  </a:glow>
                </a:effectLst>
              </a:rPr>
              <a:t>96,69%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ru-RU" sz="700" dirty="0">
                <a:solidFill>
                  <a:schemeClr val="bg1"/>
                </a:solidFill>
              </a:rPr>
              <a:t>(11 707 847,23 млн руб.)</a:t>
            </a:r>
          </a:p>
          <a:p>
            <a:pPr algn="ctr"/>
            <a:r>
              <a:rPr lang="ru-RU" sz="600" dirty="0">
                <a:solidFill>
                  <a:schemeClr val="bg1"/>
                </a:solidFill>
              </a:rPr>
              <a:t>Исполнение всего по госпрограммам</a:t>
            </a:r>
          </a:p>
        </p:txBody>
      </p: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1244B075-3C18-4FED-A549-FA985EBBA0EB}"/>
              </a:ext>
            </a:extLst>
          </p:cNvPr>
          <p:cNvGrpSpPr/>
          <p:nvPr/>
        </p:nvGrpSpPr>
        <p:grpSpPr>
          <a:xfrm>
            <a:off x="3100414" y="539193"/>
            <a:ext cx="712086" cy="141845"/>
            <a:chOff x="3100414" y="539193"/>
            <a:chExt cx="712086" cy="141845"/>
          </a:xfrm>
        </p:grpSpPr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614E1B0E-A257-4A2C-9860-D00C2E9DFFB5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8" name="Рисунок 3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D4D2869-F376-4E95-9F8C-3A206AFDE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211B7C14-D17F-4C6E-8E85-92A8187BBF4B}"/>
              </a:ext>
            </a:extLst>
          </p:cNvPr>
          <p:cNvGrpSpPr/>
          <p:nvPr/>
        </p:nvGrpSpPr>
        <p:grpSpPr>
          <a:xfrm>
            <a:off x="3114539" y="2814021"/>
            <a:ext cx="712086" cy="141845"/>
            <a:chOff x="3100414" y="539193"/>
            <a:chExt cx="712086" cy="141845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53E76D55-66D9-4FEC-B281-FBEE5A60AC4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4" name="Рисунок 43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ACCF6CD-2DF1-43AC-BB24-6641E8AB2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AF1AE3DC-A2C9-46F9-A445-7F4C4B7699D7}"/>
              </a:ext>
            </a:extLst>
          </p:cNvPr>
          <p:cNvGrpSpPr/>
          <p:nvPr/>
        </p:nvGrpSpPr>
        <p:grpSpPr>
          <a:xfrm>
            <a:off x="6749508" y="544228"/>
            <a:ext cx="712086" cy="141845"/>
            <a:chOff x="3100414" y="539193"/>
            <a:chExt cx="712086" cy="141845"/>
          </a:xfrm>
        </p:grpSpPr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2B1FFAA2-44E4-40E9-A225-D11440151A13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7" name="Рисунок 4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C53C9CA8-05AB-4DE8-9D2F-60B24FA31E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B593A563-CE96-480B-BC63-254FA098DDD2}"/>
              </a:ext>
            </a:extLst>
          </p:cNvPr>
          <p:cNvGrpSpPr/>
          <p:nvPr/>
        </p:nvGrpSpPr>
        <p:grpSpPr>
          <a:xfrm>
            <a:off x="10782393" y="537572"/>
            <a:ext cx="712086" cy="141845"/>
            <a:chOff x="3100414" y="539193"/>
            <a:chExt cx="712086" cy="141845"/>
          </a:xfrm>
        </p:grpSpPr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E706DA42-894D-419B-8272-6D696EACBE13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0" name="Рисунок 4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CCEC5A1A-6CFD-41D1-A9F3-8A6EB46B6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51307141-EB8F-4CDE-8D7E-E434E0269C2F}"/>
              </a:ext>
            </a:extLst>
          </p:cNvPr>
          <p:cNvGrpSpPr/>
          <p:nvPr/>
        </p:nvGrpSpPr>
        <p:grpSpPr>
          <a:xfrm>
            <a:off x="5703138" y="4901469"/>
            <a:ext cx="712086" cy="141845"/>
            <a:chOff x="3100414" y="539193"/>
            <a:chExt cx="712086" cy="141845"/>
          </a:xfrm>
        </p:grpSpPr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id="{142CAAD3-E063-4E1D-BFB6-0033EC7474C7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3" name="Рисунок 5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052D90BC-E7A7-4F10-ACF6-0CF556033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BA22DD4A-9665-4CE1-8A50-7A033806DF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06" y="273600"/>
            <a:ext cx="259935" cy="1157519"/>
          </a:xfrm>
          <a:prstGeom prst="rect">
            <a:avLst/>
          </a:prstGeom>
        </p:spPr>
      </p:pic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16053B8A-AA66-49C8-8ED9-50B891D7C2B2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9" name="Прямоугольник: скругленные углы 58">
              <a:extLst>
                <a:ext uri="{FF2B5EF4-FFF2-40B4-BE49-F238E27FC236}">
                  <a16:creationId xmlns:a16="http://schemas.microsoft.com/office/drawing/2014/main" id="{EFB1D6E4-9082-44D2-90C4-6D95BFFE578C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0" name="Прямая соединительная линия 59">
              <a:extLst>
                <a:ext uri="{FF2B5EF4-FFF2-40B4-BE49-F238E27FC236}">
                  <a16:creationId xmlns:a16="http://schemas.microsoft.com/office/drawing/2014/main" id="{AB164745-4E5A-4A24-B213-D4614A1D1007}"/>
                </a:ext>
              </a:extLst>
            </p:cNvPr>
            <p:cNvCxnSpPr>
              <a:cxnSpLocks/>
              <a:stCxn id="59" idx="1"/>
              <a:endCxn id="59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>
              <a:extLst>
                <a:ext uri="{FF2B5EF4-FFF2-40B4-BE49-F238E27FC236}">
                  <a16:creationId xmlns:a16="http://schemas.microsoft.com/office/drawing/2014/main" id="{42BD70B4-4AC0-4E35-8332-7E2AFA0E82BC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62" name="Группа 61">
              <a:extLst>
                <a:ext uri="{FF2B5EF4-FFF2-40B4-BE49-F238E27FC236}">
                  <a16:creationId xmlns:a16="http://schemas.microsoft.com/office/drawing/2014/main" id="{5F3A86B6-2181-410D-8CD7-DA8C757BC7AC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63" name="Прямая соединительная линия 62">
                <a:extLst>
                  <a:ext uri="{FF2B5EF4-FFF2-40B4-BE49-F238E27FC236}">
                    <a16:creationId xmlns:a16="http://schemas.microsoft.com/office/drawing/2014/main" id="{1EBAE4EF-1CEB-4305-BEF6-21228908AD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224C23B2-B8A0-4D28-8E9A-A84DC49296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id="{895A4106-223D-42C4-A153-473DE24FDE93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75" name="Прямоугольник: скругленные углы 74">
              <a:extLst>
                <a:ext uri="{FF2B5EF4-FFF2-40B4-BE49-F238E27FC236}">
                  <a16:creationId xmlns:a16="http://schemas.microsoft.com/office/drawing/2014/main" id="{7729A0BA-2016-40B7-A36D-7DB5A4EFA36B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id="{0EFF214E-7F57-4158-930D-1A0F5AFB9976}"/>
                </a:ext>
              </a:extLst>
            </p:cNvPr>
            <p:cNvCxnSpPr>
              <a:cxnSpLocks/>
              <a:stCxn id="75" idx="1"/>
              <a:endCxn id="7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Прямоугольник 76">
              <a:extLst>
                <a:ext uri="{FF2B5EF4-FFF2-40B4-BE49-F238E27FC236}">
                  <a16:creationId xmlns:a16="http://schemas.microsoft.com/office/drawing/2014/main" id="{1089658D-12CC-421F-B2CB-F97A8D25B29F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DE1C5D69-79EE-4164-A784-F3189BBD5B2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D5C51586-B48E-400C-9E59-D54B66BBCD4E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66" name="Прямоугольник: скругленные углы 65">
                <a:extLst>
                  <a:ext uri="{FF2B5EF4-FFF2-40B4-BE49-F238E27FC236}">
                    <a16:creationId xmlns:a16="http://schemas.microsoft.com/office/drawing/2014/main" id="{9D6DD9F7-80FA-4408-992B-B368B18A9302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5DC62CB6-3D84-4A6C-AB86-5365BA4CE7F2}"/>
                  </a:ext>
                </a:extLst>
              </p:cNvPr>
              <p:cNvCxnSpPr>
                <a:cxnSpLocks/>
                <a:stCxn id="66" idx="1"/>
                <a:endCxn id="66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Прямоугольник 67">
                <a:extLst>
                  <a:ext uri="{FF2B5EF4-FFF2-40B4-BE49-F238E27FC236}">
                    <a16:creationId xmlns:a16="http://schemas.microsoft.com/office/drawing/2014/main" id="{580D89DB-21A1-41BE-9FBC-070349D926C8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69" name="Прямоугольник 68">
                <a:extLst>
                  <a:ext uri="{FF2B5EF4-FFF2-40B4-BE49-F238E27FC236}">
                    <a16:creationId xmlns:a16="http://schemas.microsoft.com/office/drawing/2014/main" id="{67343FB7-F2F8-493C-B71F-1A0E07D03CB4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 69">
                <a:extLst>
                  <a:ext uri="{FF2B5EF4-FFF2-40B4-BE49-F238E27FC236}">
                    <a16:creationId xmlns:a16="http://schemas.microsoft.com/office/drawing/2014/main" id="{CA6FDBA9-08F1-43E2-92F2-5847EB2C4E50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71" name="Группа 70">
                <a:extLst>
                  <a:ext uri="{FF2B5EF4-FFF2-40B4-BE49-F238E27FC236}">
                    <a16:creationId xmlns:a16="http://schemas.microsoft.com/office/drawing/2014/main" id="{74B49745-1564-4F55-A1BD-12D84B046377}"/>
                  </a:ext>
                </a:extLst>
              </p:cNvPr>
              <p:cNvGrpSpPr/>
              <p:nvPr/>
            </p:nvGrpSpPr>
            <p:grpSpPr>
              <a:xfrm>
                <a:off x="1177576" y="2087095"/>
                <a:ext cx="52299" cy="60505"/>
                <a:chOff x="1562891" y="4112392"/>
                <a:chExt cx="106818" cy="123578"/>
              </a:xfrm>
            </p:grpSpPr>
            <p:cxnSp>
              <p:nvCxnSpPr>
                <p:cNvPr id="72" name="Прямая соединительная линия 71">
                  <a:extLst>
                    <a:ext uri="{FF2B5EF4-FFF2-40B4-BE49-F238E27FC236}">
                      <a16:creationId xmlns:a16="http://schemas.microsoft.com/office/drawing/2014/main" id="{C94182D3-9B00-4BAF-BBED-43AE40FE91DD}"/>
                    </a:ext>
                  </a:extLst>
                </p:cNvPr>
                <p:cNvCxnSpPr/>
                <p:nvPr/>
              </p:nvCxnSpPr>
              <p:spPr>
                <a:xfrm>
                  <a:off x="1562891" y="4174801"/>
                  <a:ext cx="63372" cy="61169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Прямая соединительная линия 72">
                  <a:extLst>
                    <a:ext uri="{FF2B5EF4-FFF2-40B4-BE49-F238E27FC236}">
                      <a16:creationId xmlns:a16="http://schemas.microsoft.com/office/drawing/2014/main" id="{95F3BD40-FEA7-4237-9E4C-3922135AE654}"/>
                    </a:ext>
                  </a:extLst>
                </p:cNvPr>
                <p:cNvCxnSpPr/>
                <p:nvPr/>
              </p:nvCxnSpPr>
              <p:spPr>
                <a:xfrm flipH="1">
                  <a:off x="1626263" y="4112392"/>
                  <a:ext cx="43446" cy="123578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A2F77CE0-93FE-4420-B057-84A994D0A375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>
              <a:extLst>
                <a:ext uri="{FF2B5EF4-FFF2-40B4-BE49-F238E27FC236}">
                  <a16:creationId xmlns:a16="http://schemas.microsoft.com/office/drawing/2014/main" id="{529A2A85-21AB-4732-AB05-E560E02D03D2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1DC0CB74-F3FD-495D-AEB0-03B4DFB6FA9D}"/>
              </a:ext>
            </a:extLst>
          </p:cNvPr>
          <p:cNvGrpSpPr/>
          <p:nvPr/>
        </p:nvGrpSpPr>
        <p:grpSpPr>
          <a:xfrm>
            <a:off x="2291262" y="530052"/>
            <a:ext cx="720589" cy="159202"/>
            <a:chOff x="2285706" y="526871"/>
            <a:chExt cx="720589" cy="159202"/>
          </a:xfrm>
        </p:grpSpPr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34F4BE55-D815-4CD4-9051-20ECB67361F4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82" name="Группа 81">
              <a:extLst>
                <a:ext uri="{FF2B5EF4-FFF2-40B4-BE49-F238E27FC236}">
                  <a16:creationId xmlns:a16="http://schemas.microsoft.com/office/drawing/2014/main" id="{F043E8A5-7F94-4986-AA30-EF5871A781F0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3" name="Прямая соединительная линия 82">
                <a:extLst>
                  <a:ext uri="{FF2B5EF4-FFF2-40B4-BE49-F238E27FC236}">
                    <a16:creationId xmlns:a16="http://schemas.microsoft.com/office/drawing/2014/main" id="{B0928672-AF16-4C93-9DE8-1CA67C9CC5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53CA12D7-38E2-464B-92A9-176E6B65A89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Прямая соединительная линия 31">
              <a:extLst>
                <a:ext uri="{FF2B5EF4-FFF2-40B4-BE49-F238E27FC236}">
                  <a16:creationId xmlns:a16="http://schemas.microsoft.com/office/drawing/2014/main" id="{07B6D9C6-0489-4663-8E4E-A635AC0C3B51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F267D846-6BCC-42AA-A5B8-177A084A3F18}"/>
              </a:ext>
            </a:extLst>
          </p:cNvPr>
          <p:cNvGrpSpPr/>
          <p:nvPr/>
        </p:nvGrpSpPr>
        <p:grpSpPr>
          <a:xfrm>
            <a:off x="2301627" y="2796664"/>
            <a:ext cx="720589" cy="159202"/>
            <a:chOff x="2285706" y="526871"/>
            <a:chExt cx="720589" cy="159202"/>
          </a:xfrm>
        </p:grpSpPr>
        <p:sp>
          <p:nvSpPr>
            <p:cNvPr id="86" name="Прямоугольник: скругленные углы 85">
              <a:extLst>
                <a:ext uri="{FF2B5EF4-FFF2-40B4-BE49-F238E27FC236}">
                  <a16:creationId xmlns:a16="http://schemas.microsoft.com/office/drawing/2014/main" id="{F7A3912D-1858-47F5-BCA2-C8D7DC5CB6AC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id="{FE1A7BD5-87E6-43D2-8DEC-555E29FCB261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9" name="Прямая соединительная линия 88">
                <a:extLst>
                  <a:ext uri="{FF2B5EF4-FFF2-40B4-BE49-F238E27FC236}">
                    <a16:creationId xmlns:a16="http://schemas.microsoft.com/office/drawing/2014/main" id="{C1ADDCAB-4E6D-444F-A2BA-0953F94C9A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Прямая соединительная линия 89">
                <a:extLst>
                  <a:ext uri="{FF2B5EF4-FFF2-40B4-BE49-F238E27FC236}">
                    <a16:creationId xmlns:a16="http://schemas.microsoft.com/office/drawing/2014/main" id="{982150D4-A807-4B45-905E-2E556AD6BF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Прямая соединительная линия 87">
              <a:extLst>
                <a:ext uri="{FF2B5EF4-FFF2-40B4-BE49-F238E27FC236}">
                  <a16:creationId xmlns:a16="http://schemas.microsoft.com/office/drawing/2014/main" id="{7B824BC4-F8E3-4D3E-8263-950C318B14E8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Группа 90">
            <a:extLst>
              <a:ext uri="{FF2B5EF4-FFF2-40B4-BE49-F238E27FC236}">
                <a16:creationId xmlns:a16="http://schemas.microsoft.com/office/drawing/2014/main" id="{C9A4A0B3-9AB2-43CD-936B-1308F55F045B}"/>
              </a:ext>
            </a:extLst>
          </p:cNvPr>
          <p:cNvGrpSpPr/>
          <p:nvPr/>
        </p:nvGrpSpPr>
        <p:grpSpPr>
          <a:xfrm>
            <a:off x="5928294" y="537572"/>
            <a:ext cx="720589" cy="159202"/>
            <a:chOff x="2285706" y="526871"/>
            <a:chExt cx="720589" cy="159202"/>
          </a:xfrm>
        </p:grpSpPr>
        <p:sp>
          <p:nvSpPr>
            <p:cNvPr id="92" name="Прямоугольник: скругленные углы 91">
              <a:extLst>
                <a:ext uri="{FF2B5EF4-FFF2-40B4-BE49-F238E27FC236}">
                  <a16:creationId xmlns:a16="http://schemas.microsoft.com/office/drawing/2014/main" id="{F2D5F90E-BFD0-474A-8ECF-B519B9902C4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id="{FBA2DAA0-9870-4808-B144-1BBA59391F24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95" name="Прямая соединительная линия 94">
                <a:extLst>
                  <a:ext uri="{FF2B5EF4-FFF2-40B4-BE49-F238E27FC236}">
                    <a16:creationId xmlns:a16="http://schemas.microsoft.com/office/drawing/2014/main" id="{7BD38381-F951-41F4-AD05-1F614420DE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Прямая соединительная линия 95">
                <a:extLst>
                  <a:ext uri="{FF2B5EF4-FFF2-40B4-BE49-F238E27FC236}">
                    <a16:creationId xmlns:a16="http://schemas.microsoft.com/office/drawing/2014/main" id="{4BF3712F-6C8F-47C7-98C2-767B09B900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4" name="Прямая соединительная линия 93">
              <a:extLst>
                <a:ext uri="{FF2B5EF4-FFF2-40B4-BE49-F238E27FC236}">
                  <a16:creationId xmlns:a16="http://schemas.microsoft.com/office/drawing/2014/main" id="{264D9C54-8880-43A7-8121-C435C64C2BC1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7" name="Picture 2" descr="Наклейка стрелка PNG - AVATAN PLUS">
            <a:extLst>
              <a:ext uri="{FF2B5EF4-FFF2-40B4-BE49-F238E27FC236}">
                <a16:creationId xmlns:a16="http://schemas.microsoft.com/office/drawing/2014/main" id="{1995DA0A-070E-4F44-8435-6B372E4DE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628" y="1445175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900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756E201-E011-45FF-8BE0-6624AC571995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53D062C-0141-49F7-B1E1-6AC3C9786100}"/>
              </a:ext>
            </a:extLst>
          </p:cNvPr>
          <p:cNvSpPr/>
          <p:nvPr/>
        </p:nvSpPr>
        <p:spPr>
          <a:xfrm>
            <a:off x="1725567" y="462109"/>
            <a:ext cx="2282907" cy="2148744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B6654EDA-7129-4667-A8FD-AC11269376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BC49C147-FFD4-4FC4-84BD-3F85540562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88949015"/>
              </p:ext>
            </p:extLst>
          </p:nvPr>
        </p:nvGraphicFramePr>
        <p:xfrm>
          <a:off x="1773167" y="717679"/>
          <a:ext cx="2235307" cy="1884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148DB0DC-7F8B-4E0D-870D-D56E4A40B2BB}"/>
              </a:ext>
            </a:extLst>
          </p:cNvPr>
          <p:cNvSpPr/>
          <p:nvPr/>
        </p:nvSpPr>
        <p:spPr>
          <a:xfrm>
            <a:off x="1725566" y="4815783"/>
            <a:ext cx="1100234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4E49F4C9-E67B-4838-9CF0-8049B2802620}"/>
              </a:ext>
            </a:extLst>
          </p:cNvPr>
          <p:cNvSpPr/>
          <p:nvPr/>
        </p:nvSpPr>
        <p:spPr>
          <a:xfrm>
            <a:off x="4112506" y="462109"/>
            <a:ext cx="3700053" cy="4244491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3087AD05-3514-4937-A2BE-5E7D25018EFE}"/>
              </a:ext>
            </a:extLst>
          </p:cNvPr>
          <p:cNvSpPr/>
          <p:nvPr/>
        </p:nvSpPr>
        <p:spPr>
          <a:xfrm>
            <a:off x="1725567" y="2720036"/>
            <a:ext cx="2282907" cy="1986564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02009D-7FB4-482E-B66B-3999821CD7FC}"/>
              </a:ext>
            </a:extLst>
          </p:cNvPr>
          <p:cNvGraphicFramePr/>
          <p:nvPr/>
        </p:nvGraphicFramePr>
        <p:xfrm>
          <a:off x="1791041" y="2955866"/>
          <a:ext cx="2309756" cy="1750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8" name="Диаграмма 17">
            <a:extLst>
              <a:ext uri="{FF2B5EF4-FFF2-40B4-BE49-F238E27FC236}">
                <a16:creationId xmlns:a16="http://schemas.microsoft.com/office/drawing/2014/main" id="{0105090B-3667-4968-BDDC-6F89D5C8DD92}"/>
              </a:ext>
            </a:extLst>
          </p:cNvPr>
          <p:cNvGraphicFramePr/>
          <p:nvPr/>
        </p:nvGraphicFramePr>
        <p:xfrm>
          <a:off x="4246434" y="910037"/>
          <a:ext cx="3554416" cy="3751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D16B5D5-A560-4F78-92B4-5AB22E79D9EA}"/>
              </a:ext>
            </a:extLst>
          </p:cNvPr>
          <p:cNvSpPr/>
          <p:nvPr/>
        </p:nvSpPr>
        <p:spPr>
          <a:xfrm>
            <a:off x="7904882" y="462109"/>
            <a:ext cx="4049160" cy="6227449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362695B8-75B4-40A5-8343-632E44BA96E8}"/>
              </a:ext>
            </a:extLst>
          </p:cNvPr>
          <p:cNvSpPr/>
          <p:nvPr/>
        </p:nvSpPr>
        <p:spPr>
          <a:xfrm>
            <a:off x="2921956" y="4815783"/>
            <a:ext cx="3688346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B4244F3-9D0F-4726-9EB7-A6E1FA98FA9A}"/>
              </a:ext>
            </a:extLst>
          </p:cNvPr>
          <p:cNvSpPr txBox="1"/>
          <p:nvPr/>
        </p:nvSpPr>
        <p:spPr>
          <a:xfrm>
            <a:off x="4149944" y="699052"/>
            <a:ext cx="351891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Структура расходов федерального бюджета (исполнение), млн руб.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825A8803-1F73-40DB-AFC4-ECEAC9EB8068}"/>
              </a:ext>
            </a:extLst>
          </p:cNvPr>
          <p:cNvSpPr/>
          <p:nvPr/>
        </p:nvSpPr>
        <p:spPr>
          <a:xfrm>
            <a:off x="3456457" y="3992540"/>
            <a:ext cx="313542" cy="120845"/>
          </a:xfrm>
          <a:prstGeom prst="wedgeRoundRectCallout">
            <a:avLst>
              <a:gd name="adj1" fmla="val -49531"/>
              <a:gd name="adj2" fmla="val 101089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ru-RU" sz="600" dirty="0">
                <a:solidFill>
                  <a:schemeClr val="tx1"/>
                </a:solidFill>
              </a:rPr>
              <a:t>98,16%</a:t>
            </a:r>
          </a:p>
        </p:txBody>
      </p:sp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id="{38C5540A-79EE-4AF9-9923-34EE71583104}"/>
              </a:ext>
            </a:extLst>
          </p:cNvPr>
          <p:cNvSpPr/>
          <p:nvPr/>
        </p:nvSpPr>
        <p:spPr>
          <a:xfrm>
            <a:off x="3456457" y="1048618"/>
            <a:ext cx="400050" cy="224376"/>
          </a:xfrm>
          <a:prstGeom prst="wedgeRoundRectCallout">
            <a:avLst>
              <a:gd name="adj1" fmla="val 27722"/>
              <a:gd name="adj2" fmla="val 94722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16 713 002,71</a:t>
            </a:r>
          </a:p>
          <a:p>
            <a:pPr algn="ctr"/>
            <a:r>
              <a:rPr lang="ru-RU" sz="400" b="1" dirty="0">
                <a:solidFill>
                  <a:srgbClr val="00B050"/>
                </a:solidFill>
              </a:rPr>
              <a:t>+1,78%</a:t>
            </a:r>
          </a:p>
          <a:p>
            <a:pPr algn="ctr"/>
            <a:r>
              <a:rPr lang="ru-RU" sz="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 2017</a:t>
            </a:r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242FA075-BAA7-4595-B7BD-73B0281968A8}"/>
              </a:ext>
            </a:extLst>
          </p:cNvPr>
          <p:cNvGraphicFramePr/>
          <p:nvPr/>
        </p:nvGraphicFramePr>
        <p:xfrm>
          <a:off x="7946487" y="699053"/>
          <a:ext cx="4017710" cy="599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7" name="Таблица 26">
            <a:extLst>
              <a:ext uri="{FF2B5EF4-FFF2-40B4-BE49-F238E27FC236}">
                <a16:creationId xmlns:a16="http://schemas.microsoft.com/office/drawing/2014/main" id="{60352A8D-EA92-43C5-8765-B259B23D0A48}"/>
              </a:ext>
            </a:extLst>
          </p:cNvPr>
          <p:cNvGraphicFramePr>
            <a:graphicFrameLocks noGrp="1"/>
          </p:cNvGraphicFramePr>
          <p:nvPr/>
        </p:nvGraphicFramePr>
        <p:xfrm>
          <a:off x="9929462" y="1272994"/>
          <a:ext cx="737875" cy="514324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07637">
                  <a:extLst>
                    <a:ext uri="{9D8B030D-6E8A-4147-A177-3AD203B41FA5}">
                      <a16:colId xmlns:a16="http://schemas.microsoft.com/office/drawing/2014/main" val="3043603773"/>
                    </a:ext>
                  </a:extLst>
                </a:gridCol>
                <a:gridCol w="330238">
                  <a:extLst>
                    <a:ext uri="{9D8B030D-6E8A-4147-A177-3AD203B41FA5}">
                      <a16:colId xmlns:a16="http://schemas.microsoft.com/office/drawing/2014/main" val="2494920210"/>
                    </a:ext>
                  </a:extLst>
                </a:gridCol>
              </a:tblGrid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 dirty="0">
                          <a:effectLst/>
                        </a:rPr>
                        <a:t>313 368,53</a:t>
                      </a:r>
                      <a:endParaRPr lang="ru-RU" sz="600" b="0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22168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3 020 296,87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845010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1 041 038,26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5310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53 641,20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570130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693 814,68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18059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33 479,36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8231854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1 275 922,22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4752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53 080,04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4876326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140 634,10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7511272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62 316,91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8217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1 973,84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1048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36 520,95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7174235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249 503,54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2127426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13 884,85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9863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9 721,36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807230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39 236,39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76236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11 169,37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93739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64 262,63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08891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545 085,93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9512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185 098,63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347084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374 035,77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567328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11 907,31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238747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187 471,88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34345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9 333,66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575308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263 708,29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459103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8 788,84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711102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813 674,84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048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67 258,99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444268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105 725,88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97695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76 687,65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370252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107 140,53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5561275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1 208 108,02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63733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138 704,32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2705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100 043,28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539581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46 902,96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826851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22 428,47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3495133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62 125,43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52658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89 088,36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743442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2 536,47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8546562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161 273,16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72705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6 853,47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4971638"/>
                  </a:ext>
                </a:extLst>
              </a:tr>
            </a:tbl>
          </a:graphicData>
        </a:graphic>
      </p:graphicFrame>
      <p:graphicFrame>
        <p:nvGraphicFramePr>
          <p:cNvPr id="28" name="Таблица 6">
            <a:extLst>
              <a:ext uri="{FF2B5EF4-FFF2-40B4-BE49-F238E27FC236}">
                <a16:creationId xmlns:a16="http://schemas.microsoft.com/office/drawing/2014/main" id="{2C71820F-EF71-45CE-AF6D-A62F03C8782E}"/>
              </a:ext>
            </a:extLst>
          </p:cNvPr>
          <p:cNvGraphicFramePr>
            <a:graphicFrameLocks noGrp="1"/>
          </p:cNvGraphicFramePr>
          <p:nvPr/>
        </p:nvGraphicFramePr>
        <p:xfrm>
          <a:off x="8359364" y="1022266"/>
          <a:ext cx="3140195" cy="2571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805">
                  <a:extLst>
                    <a:ext uri="{9D8B030D-6E8A-4147-A177-3AD203B41FA5}">
                      <a16:colId xmlns:a16="http://schemas.microsoft.com/office/drawing/2014/main" val="2506452515"/>
                    </a:ext>
                  </a:extLst>
                </a:gridCol>
                <a:gridCol w="572756">
                  <a:extLst>
                    <a:ext uri="{9D8B030D-6E8A-4147-A177-3AD203B41FA5}">
                      <a16:colId xmlns:a16="http://schemas.microsoft.com/office/drawing/2014/main" val="311419645"/>
                    </a:ext>
                  </a:extLst>
                </a:gridCol>
                <a:gridCol w="208902">
                  <a:extLst>
                    <a:ext uri="{9D8B030D-6E8A-4147-A177-3AD203B41FA5}">
                      <a16:colId xmlns:a16="http://schemas.microsoft.com/office/drawing/2014/main" val="125639403"/>
                    </a:ext>
                  </a:extLst>
                </a:gridCol>
                <a:gridCol w="595501">
                  <a:extLst>
                    <a:ext uri="{9D8B030D-6E8A-4147-A177-3AD203B41FA5}">
                      <a16:colId xmlns:a16="http://schemas.microsoft.com/office/drawing/2014/main" val="2110402308"/>
                    </a:ext>
                  </a:extLst>
                </a:gridCol>
                <a:gridCol w="186331">
                  <a:extLst>
                    <a:ext uri="{9D8B030D-6E8A-4147-A177-3AD203B41FA5}">
                      <a16:colId xmlns:a16="http://schemas.microsoft.com/office/drawing/2014/main" val="3069057666"/>
                    </a:ext>
                  </a:extLst>
                </a:gridCol>
                <a:gridCol w="600758">
                  <a:extLst>
                    <a:ext uri="{9D8B030D-6E8A-4147-A177-3AD203B41FA5}">
                      <a16:colId xmlns:a16="http://schemas.microsoft.com/office/drawing/2014/main" val="2068530767"/>
                    </a:ext>
                  </a:extLst>
                </a:gridCol>
                <a:gridCol w="173942">
                  <a:extLst>
                    <a:ext uri="{9D8B030D-6E8A-4147-A177-3AD203B41FA5}">
                      <a16:colId xmlns:a16="http://schemas.microsoft.com/office/drawing/2014/main" val="2691864055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val="1922322892"/>
                    </a:ext>
                  </a:extLst>
                </a:gridCol>
              </a:tblGrid>
              <a:tr h="230799"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более 99%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95-99%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85-95%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bg1"/>
                          </a:solidFill>
                        </a:rPr>
                        <a:t>Исполнено менее 85%</a:t>
                      </a:r>
                      <a:endParaRPr lang="ru-RU" sz="600" b="0" dirty="0">
                        <a:solidFill>
                          <a:schemeClr val="bg1"/>
                        </a:solidFill>
                      </a:endParaRPr>
                    </a:p>
                  </a:txBody>
                  <a:tcPr marL="74271" marR="74271" marT="37135" marB="37135"/>
                </a:tc>
                <a:extLst>
                  <a:ext uri="{0D108BD9-81ED-4DB2-BD59-A6C34878D82A}">
                    <a16:rowId xmlns:a16="http://schemas.microsoft.com/office/drawing/2014/main" val="1312006560"/>
                  </a:ext>
                </a:extLst>
              </a:tr>
            </a:tbl>
          </a:graphicData>
        </a:graphic>
      </p:graphicFrame>
      <p:sp>
        <p:nvSpPr>
          <p:cNvPr id="10" name="Овал 9">
            <a:extLst>
              <a:ext uri="{FF2B5EF4-FFF2-40B4-BE49-F238E27FC236}">
                <a16:creationId xmlns:a16="http://schemas.microsoft.com/office/drawing/2014/main" id="{56ABD565-F6B6-45EF-8689-5C778E5E7593}"/>
              </a:ext>
            </a:extLst>
          </p:cNvPr>
          <p:cNvSpPr/>
          <p:nvPr/>
        </p:nvSpPr>
        <p:spPr>
          <a:xfrm>
            <a:off x="8438859" y="1103016"/>
            <a:ext cx="127000" cy="126132"/>
          </a:xfrm>
          <a:prstGeom prst="ellipse">
            <a:avLst/>
          </a:prstGeom>
          <a:solidFill>
            <a:srgbClr val="ED92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8D567FEF-45D3-4899-96DD-A97DC4C28190}"/>
              </a:ext>
            </a:extLst>
          </p:cNvPr>
          <p:cNvSpPr/>
          <p:nvPr/>
        </p:nvSpPr>
        <p:spPr>
          <a:xfrm>
            <a:off x="9216609" y="1103016"/>
            <a:ext cx="127000" cy="1261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2D1ED2A3-4085-46E9-BF81-643CB024B4E5}"/>
              </a:ext>
            </a:extLst>
          </p:cNvPr>
          <p:cNvSpPr/>
          <p:nvPr/>
        </p:nvSpPr>
        <p:spPr>
          <a:xfrm>
            <a:off x="10004643" y="1103016"/>
            <a:ext cx="127000" cy="1261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BBF23CF9-AB0A-405B-890A-C5FE4F211180}"/>
              </a:ext>
            </a:extLst>
          </p:cNvPr>
          <p:cNvSpPr/>
          <p:nvPr/>
        </p:nvSpPr>
        <p:spPr>
          <a:xfrm>
            <a:off x="10782393" y="1097740"/>
            <a:ext cx="127000" cy="12613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A5F57809-0384-4962-9CBB-03369D5461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1044433"/>
              </p:ext>
            </p:extLst>
          </p:nvPr>
        </p:nvGraphicFramePr>
        <p:xfrm>
          <a:off x="2930139" y="4936588"/>
          <a:ext cx="3646961" cy="1738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34" name="Облачко с текстом: прямоугольное со скругленными углами 33">
            <a:extLst>
              <a:ext uri="{FF2B5EF4-FFF2-40B4-BE49-F238E27FC236}">
                <a16:creationId xmlns:a16="http://schemas.microsoft.com/office/drawing/2014/main" id="{26964D2C-4016-4479-BB39-EA1F773E8D96}"/>
              </a:ext>
            </a:extLst>
          </p:cNvPr>
          <p:cNvSpPr/>
          <p:nvPr/>
        </p:nvSpPr>
        <p:spPr>
          <a:xfrm>
            <a:off x="3642225" y="5380029"/>
            <a:ext cx="458919" cy="224376"/>
          </a:xfrm>
          <a:prstGeom prst="wedgeRoundRectCallout">
            <a:avLst>
              <a:gd name="adj1" fmla="val -39505"/>
              <a:gd name="adj2" fmla="val 9205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Министерство Финансов РФ</a:t>
            </a:r>
          </a:p>
          <a:p>
            <a:pPr algn="ctr"/>
            <a:r>
              <a:rPr lang="ru-RU" sz="500" dirty="0">
                <a:solidFill>
                  <a:schemeClr val="tx1"/>
                </a:solidFill>
              </a:rPr>
              <a:t>5 737 039,19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62580-9589-434C-8392-84EA30408622}"/>
              </a:ext>
            </a:extLst>
          </p:cNvPr>
          <p:cNvSpPr txBox="1"/>
          <p:nvPr/>
        </p:nvSpPr>
        <p:spPr>
          <a:xfrm>
            <a:off x="3506880" y="6272222"/>
            <a:ext cx="29290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00" dirty="0">
                <a:solidFill>
                  <a:schemeClr val="bg1"/>
                </a:solidFill>
              </a:rPr>
              <a:t>1            2            3            4             5            6            7            8             9          10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9681924D-3978-4572-B669-37957AD1D81F}"/>
              </a:ext>
            </a:extLst>
          </p:cNvPr>
          <p:cNvSpPr/>
          <p:nvPr/>
        </p:nvSpPr>
        <p:spPr>
          <a:xfrm>
            <a:off x="1791041" y="5202297"/>
            <a:ext cx="981483" cy="981483"/>
          </a:xfrm>
          <a:prstGeom prst="ellipse">
            <a:avLst/>
          </a:prstGeom>
          <a:noFill/>
          <a:ln w="6350">
            <a:solidFill>
              <a:schemeClr val="bg1"/>
            </a:solidFill>
          </a:ln>
          <a:effectLst>
            <a:glow rad="50800">
              <a:srgbClr val="FF0000">
                <a:alpha val="3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A037E7-5104-47F5-A39F-4E69553BEE17}"/>
              </a:ext>
            </a:extLst>
          </p:cNvPr>
          <p:cNvSpPr txBox="1"/>
          <p:nvPr/>
        </p:nvSpPr>
        <p:spPr>
          <a:xfrm>
            <a:off x="1826208" y="5241529"/>
            <a:ext cx="89691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glow rad="63500">
                    <a:srgbClr val="FF0000">
                      <a:alpha val="30000"/>
                    </a:srgbClr>
                  </a:glow>
                </a:effectLst>
              </a:rPr>
              <a:t>70,7</a:t>
            </a:r>
            <a:endParaRPr lang="ru-RU" dirty="0">
              <a:solidFill>
                <a:schemeClr val="bg1"/>
              </a:solidFill>
              <a:effectLst>
                <a:glow rad="63500">
                  <a:srgbClr val="FF0000">
                    <a:alpha val="30000"/>
                  </a:srgbClr>
                </a:glow>
              </a:effectLst>
            </a:endParaRPr>
          </a:p>
          <a:p>
            <a:pPr algn="ctr"/>
            <a:r>
              <a:rPr lang="ru-RU" sz="800" dirty="0">
                <a:solidFill>
                  <a:schemeClr val="bg1"/>
                </a:solidFill>
              </a:rPr>
              <a:t>млрд руб.</a:t>
            </a:r>
          </a:p>
          <a:p>
            <a:pPr algn="ctr"/>
            <a:r>
              <a:rPr lang="ru-RU" sz="600" dirty="0">
                <a:solidFill>
                  <a:schemeClr val="bg1"/>
                </a:solidFill>
              </a:rPr>
              <a:t>Неэффективное использование федеральных и иных ресурсов</a:t>
            </a: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77B786F4-9D22-4177-B6C2-A50F2C867874}"/>
              </a:ext>
            </a:extLst>
          </p:cNvPr>
          <p:cNvSpPr/>
          <p:nvPr/>
        </p:nvSpPr>
        <p:spPr>
          <a:xfrm>
            <a:off x="6706471" y="4815783"/>
            <a:ext cx="1100234" cy="1873775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id="{2D58D11E-69EA-4580-9A6A-ADDC7A91CFE0}"/>
              </a:ext>
            </a:extLst>
          </p:cNvPr>
          <p:cNvSpPr/>
          <p:nvPr/>
        </p:nvSpPr>
        <p:spPr>
          <a:xfrm>
            <a:off x="6765846" y="5208211"/>
            <a:ext cx="981483" cy="981483"/>
          </a:xfrm>
          <a:prstGeom prst="ellipse">
            <a:avLst/>
          </a:prstGeom>
          <a:noFill/>
          <a:ln w="6350">
            <a:solidFill>
              <a:schemeClr val="bg1"/>
            </a:solidFill>
          </a:ln>
          <a:effectLst>
            <a:glow rad="38100">
              <a:srgbClr val="FFC000">
                <a:alpha val="3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939BC0F-3540-45FE-8680-80DCCD904D06}"/>
              </a:ext>
            </a:extLst>
          </p:cNvPr>
          <p:cNvSpPr txBox="1"/>
          <p:nvPr/>
        </p:nvSpPr>
        <p:spPr>
          <a:xfrm>
            <a:off x="6716882" y="5380029"/>
            <a:ext cx="1083968" cy="800219"/>
          </a:xfrm>
          <a:prstGeom prst="rect">
            <a:avLst/>
          </a:prstGeom>
          <a:noFill/>
          <a:effectLst>
            <a:glow rad="127000">
              <a:srgbClr val="FFC000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bg1"/>
                </a:solidFill>
                <a:effectLst>
                  <a:glow rad="50800">
                    <a:schemeClr val="accent4">
                      <a:alpha val="31000"/>
                    </a:schemeClr>
                  </a:glow>
                </a:effectLst>
              </a:rPr>
              <a:t>96,69%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ru-RU" sz="700" dirty="0">
                <a:solidFill>
                  <a:schemeClr val="bg1"/>
                </a:solidFill>
              </a:rPr>
              <a:t>(11 707 847,23 млн руб.)</a:t>
            </a:r>
          </a:p>
          <a:p>
            <a:pPr algn="ctr"/>
            <a:r>
              <a:rPr lang="ru-RU" sz="600" dirty="0">
                <a:solidFill>
                  <a:schemeClr val="bg1"/>
                </a:solidFill>
              </a:rPr>
              <a:t>Исполнение всего по госпрограммам</a:t>
            </a:r>
          </a:p>
        </p:txBody>
      </p:sp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1244B075-3C18-4FED-A549-FA985EBBA0EB}"/>
              </a:ext>
            </a:extLst>
          </p:cNvPr>
          <p:cNvGrpSpPr/>
          <p:nvPr/>
        </p:nvGrpSpPr>
        <p:grpSpPr>
          <a:xfrm>
            <a:off x="3100414" y="539193"/>
            <a:ext cx="712086" cy="141845"/>
            <a:chOff x="3100414" y="539193"/>
            <a:chExt cx="712086" cy="141845"/>
          </a:xfrm>
        </p:grpSpPr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614E1B0E-A257-4A2C-9860-D00C2E9DFFB5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8" name="Рисунок 3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D4D2869-F376-4E95-9F8C-3A206AFDE5D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2" name="Группа 41">
            <a:extLst>
              <a:ext uri="{FF2B5EF4-FFF2-40B4-BE49-F238E27FC236}">
                <a16:creationId xmlns:a16="http://schemas.microsoft.com/office/drawing/2014/main" id="{211B7C14-D17F-4C6E-8E85-92A8187BBF4B}"/>
              </a:ext>
            </a:extLst>
          </p:cNvPr>
          <p:cNvGrpSpPr/>
          <p:nvPr/>
        </p:nvGrpSpPr>
        <p:grpSpPr>
          <a:xfrm>
            <a:off x="3114539" y="2814021"/>
            <a:ext cx="712086" cy="141845"/>
            <a:chOff x="3100414" y="539193"/>
            <a:chExt cx="712086" cy="141845"/>
          </a:xfrm>
        </p:grpSpPr>
        <p:sp>
          <p:nvSpPr>
            <p:cNvPr id="43" name="Прямоугольник 42">
              <a:extLst>
                <a:ext uri="{FF2B5EF4-FFF2-40B4-BE49-F238E27FC236}">
                  <a16:creationId xmlns:a16="http://schemas.microsoft.com/office/drawing/2014/main" id="{53E76D55-66D9-4FEC-B281-FBEE5A60AC4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4" name="Рисунок 43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9ACCF6CD-2DF1-43AC-BB24-6641E8AB2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AF1AE3DC-A2C9-46F9-A445-7F4C4B7699D7}"/>
              </a:ext>
            </a:extLst>
          </p:cNvPr>
          <p:cNvGrpSpPr/>
          <p:nvPr/>
        </p:nvGrpSpPr>
        <p:grpSpPr>
          <a:xfrm>
            <a:off x="6749508" y="544228"/>
            <a:ext cx="712086" cy="141845"/>
            <a:chOff x="3100414" y="539193"/>
            <a:chExt cx="712086" cy="141845"/>
          </a:xfrm>
        </p:grpSpPr>
        <p:sp>
          <p:nvSpPr>
            <p:cNvPr id="46" name="Прямоугольник 45">
              <a:extLst>
                <a:ext uri="{FF2B5EF4-FFF2-40B4-BE49-F238E27FC236}">
                  <a16:creationId xmlns:a16="http://schemas.microsoft.com/office/drawing/2014/main" id="{2B1FFAA2-44E4-40E9-A225-D11440151A13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7" name="Рисунок 46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C53C9CA8-05AB-4DE8-9D2F-60B24FA31ED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B593A563-CE96-480B-BC63-254FA098DDD2}"/>
              </a:ext>
            </a:extLst>
          </p:cNvPr>
          <p:cNvGrpSpPr/>
          <p:nvPr/>
        </p:nvGrpSpPr>
        <p:grpSpPr>
          <a:xfrm>
            <a:off x="10782393" y="537572"/>
            <a:ext cx="712086" cy="141845"/>
            <a:chOff x="3100414" y="539193"/>
            <a:chExt cx="712086" cy="141845"/>
          </a:xfrm>
        </p:grpSpPr>
        <p:sp>
          <p:nvSpPr>
            <p:cNvPr id="49" name="Прямоугольник 48">
              <a:extLst>
                <a:ext uri="{FF2B5EF4-FFF2-40B4-BE49-F238E27FC236}">
                  <a16:creationId xmlns:a16="http://schemas.microsoft.com/office/drawing/2014/main" id="{E706DA42-894D-419B-8272-6D696EACBE13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0" name="Рисунок 4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CCEC5A1A-6CFD-41D1-A9F3-8A6EB46B65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51" name="Группа 50">
            <a:extLst>
              <a:ext uri="{FF2B5EF4-FFF2-40B4-BE49-F238E27FC236}">
                <a16:creationId xmlns:a16="http://schemas.microsoft.com/office/drawing/2014/main" id="{51307141-EB8F-4CDE-8D7E-E434E0269C2F}"/>
              </a:ext>
            </a:extLst>
          </p:cNvPr>
          <p:cNvGrpSpPr/>
          <p:nvPr/>
        </p:nvGrpSpPr>
        <p:grpSpPr>
          <a:xfrm>
            <a:off x="5703138" y="4901469"/>
            <a:ext cx="712086" cy="141845"/>
            <a:chOff x="3100414" y="539193"/>
            <a:chExt cx="712086" cy="141845"/>
          </a:xfrm>
        </p:grpSpPr>
        <p:sp>
          <p:nvSpPr>
            <p:cNvPr id="52" name="Прямоугольник 51">
              <a:extLst>
                <a:ext uri="{FF2B5EF4-FFF2-40B4-BE49-F238E27FC236}">
                  <a16:creationId xmlns:a16="http://schemas.microsoft.com/office/drawing/2014/main" id="{142CAAD3-E063-4E1D-BFB6-0033EC7474C7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3" name="Рисунок 5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052D90BC-E7A7-4F10-ACF6-0CF556033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BA22DD4A-9665-4CE1-8A50-7A033806DFF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06" y="273600"/>
            <a:ext cx="259935" cy="1157519"/>
          </a:xfrm>
          <a:prstGeom prst="rect">
            <a:avLst/>
          </a:prstGeom>
        </p:spPr>
      </p:pic>
      <p:grpSp>
        <p:nvGrpSpPr>
          <p:cNvPr id="54" name="Группа 53">
            <a:extLst>
              <a:ext uri="{FF2B5EF4-FFF2-40B4-BE49-F238E27FC236}">
                <a16:creationId xmlns:a16="http://schemas.microsoft.com/office/drawing/2014/main" id="{16053B8A-AA66-49C8-8ED9-50B891D7C2B2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9" name="Прямоугольник: скругленные углы 58">
              <a:extLst>
                <a:ext uri="{FF2B5EF4-FFF2-40B4-BE49-F238E27FC236}">
                  <a16:creationId xmlns:a16="http://schemas.microsoft.com/office/drawing/2014/main" id="{EFB1D6E4-9082-44D2-90C4-6D95BFFE578C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0" name="Прямая соединительная линия 59">
              <a:extLst>
                <a:ext uri="{FF2B5EF4-FFF2-40B4-BE49-F238E27FC236}">
                  <a16:creationId xmlns:a16="http://schemas.microsoft.com/office/drawing/2014/main" id="{AB164745-4E5A-4A24-B213-D4614A1D1007}"/>
                </a:ext>
              </a:extLst>
            </p:cNvPr>
            <p:cNvCxnSpPr>
              <a:cxnSpLocks/>
              <a:stCxn id="59" idx="1"/>
              <a:endCxn id="59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Прямоугольник 60">
              <a:extLst>
                <a:ext uri="{FF2B5EF4-FFF2-40B4-BE49-F238E27FC236}">
                  <a16:creationId xmlns:a16="http://schemas.microsoft.com/office/drawing/2014/main" id="{42BD70B4-4AC0-4E35-8332-7E2AFA0E82BC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62" name="Группа 61">
              <a:extLst>
                <a:ext uri="{FF2B5EF4-FFF2-40B4-BE49-F238E27FC236}">
                  <a16:creationId xmlns:a16="http://schemas.microsoft.com/office/drawing/2014/main" id="{5F3A86B6-2181-410D-8CD7-DA8C757BC7AC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63" name="Прямая соединительная линия 62">
                <a:extLst>
                  <a:ext uri="{FF2B5EF4-FFF2-40B4-BE49-F238E27FC236}">
                    <a16:creationId xmlns:a16="http://schemas.microsoft.com/office/drawing/2014/main" id="{1EBAE4EF-1CEB-4305-BEF6-21228908AD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224C23B2-B8A0-4D28-8E9A-A84DC492965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id="{895A4106-223D-42C4-A153-473DE24FDE93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75" name="Прямоугольник: скругленные углы 74">
              <a:extLst>
                <a:ext uri="{FF2B5EF4-FFF2-40B4-BE49-F238E27FC236}">
                  <a16:creationId xmlns:a16="http://schemas.microsoft.com/office/drawing/2014/main" id="{7729A0BA-2016-40B7-A36D-7DB5A4EFA36B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id="{0EFF214E-7F57-4158-930D-1A0F5AFB9976}"/>
                </a:ext>
              </a:extLst>
            </p:cNvPr>
            <p:cNvCxnSpPr>
              <a:cxnSpLocks/>
              <a:stCxn id="75" idx="1"/>
              <a:endCxn id="7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Прямоугольник 76">
              <a:extLst>
                <a:ext uri="{FF2B5EF4-FFF2-40B4-BE49-F238E27FC236}">
                  <a16:creationId xmlns:a16="http://schemas.microsoft.com/office/drawing/2014/main" id="{1089658D-12CC-421F-B2CB-F97A8D25B29F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DE1C5D69-79EE-4164-A784-F3189BBD5B2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D5C51586-B48E-400C-9E59-D54B66BBCD4E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66" name="Прямоугольник: скругленные углы 65">
                <a:extLst>
                  <a:ext uri="{FF2B5EF4-FFF2-40B4-BE49-F238E27FC236}">
                    <a16:creationId xmlns:a16="http://schemas.microsoft.com/office/drawing/2014/main" id="{9D6DD9F7-80FA-4408-992B-B368B18A9302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5DC62CB6-3D84-4A6C-AB86-5365BA4CE7F2}"/>
                  </a:ext>
                </a:extLst>
              </p:cNvPr>
              <p:cNvCxnSpPr>
                <a:cxnSpLocks/>
                <a:stCxn id="66" idx="1"/>
                <a:endCxn id="66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8" name="Прямоугольник 67">
                <a:extLst>
                  <a:ext uri="{FF2B5EF4-FFF2-40B4-BE49-F238E27FC236}">
                    <a16:creationId xmlns:a16="http://schemas.microsoft.com/office/drawing/2014/main" id="{580D89DB-21A1-41BE-9FBC-070349D926C8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69" name="Прямоугольник 68">
                <a:extLst>
                  <a:ext uri="{FF2B5EF4-FFF2-40B4-BE49-F238E27FC236}">
                    <a16:creationId xmlns:a16="http://schemas.microsoft.com/office/drawing/2014/main" id="{67343FB7-F2F8-493C-B71F-1A0E07D03CB4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0" name="Прямоугольник 69">
                <a:extLst>
                  <a:ext uri="{FF2B5EF4-FFF2-40B4-BE49-F238E27FC236}">
                    <a16:creationId xmlns:a16="http://schemas.microsoft.com/office/drawing/2014/main" id="{CA6FDBA9-08F1-43E2-92F2-5847EB2C4E50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71" name="Группа 70">
                <a:extLst>
                  <a:ext uri="{FF2B5EF4-FFF2-40B4-BE49-F238E27FC236}">
                    <a16:creationId xmlns:a16="http://schemas.microsoft.com/office/drawing/2014/main" id="{74B49745-1564-4F55-A1BD-12D84B046377}"/>
                  </a:ext>
                </a:extLst>
              </p:cNvPr>
              <p:cNvGrpSpPr/>
              <p:nvPr/>
            </p:nvGrpSpPr>
            <p:grpSpPr>
              <a:xfrm>
                <a:off x="1177576" y="2087095"/>
                <a:ext cx="52299" cy="60505"/>
                <a:chOff x="1562891" y="4112392"/>
                <a:chExt cx="106818" cy="123578"/>
              </a:xfrm>
            </p:grpSpPr>
            <p:cxnSp>
              <p:nvCxnSpPr>
                <p:cNvPr id="72" name="Прямая соединительная линия 71">
                  <a:extLst>
                    <a:ext uri="{FF2B5EF4-FFF2-40B4-BE49-F238E27FC236}">
                      <a16:creationId xmlns:a16="http://schemas.microsoft.com/office/drawing/2014/main" id="{C94182D3-9B00-4BAF-BBED-43AE40FE91DD}"/>
                    </a:ext>
                  </a:extLst>
                </p:cNvPr>
                <p:cNvCxnSpPr/>
                <p:nvPr/>
              </p:nvCxnSpPr>
              <p:spPr>
                <a:xfrm>
                  <a:off x="1562891" y="4174801"/>
                  <a:ext cx="63372" cy="61169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3" name="Прямая соединительная линия 72">
                  <a:extLst>
                    <a:ext uri="{FF2B5EF4-FFF2-40B4-BE49-F238E27FC236}">
                      <a16:creationId xmlns:a16="http://schemas.microsoft.com/office/drawing/2014/main" id="{95F3BD40-FEA7-4237-9E4C-3922135AE654}"/>
                    </a:ext>
                  </a:extLst>
                </p:cNvPr>
                <p:cNvCxnSpPr/>
                <p:nvPr/>
              </p:nvCxnSpPr>
              <p:spPr>
                <a:xfrm flipH="1">
                  <a:off x="1626263" y="4112392"/>
                  <a:ext cx="43446" cy="123578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78" name="Прямая соединительная линия 77">
              <a:extLst>
                <a:ext uri="{FF2B5EF4-FFF2-40B4-BE49-F238E27FC236}">
                  <a16:creationId xmlns:a16="http://schemas.microsoft.com/office/drawing/2014/main" id="{A2F77CE0-93FE-4420-B057-84A994D0A375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Прямая соединительная линия 78">
              <a:extLst>
                <a:ext uri="{FF2B5EF4-FFF2-40B4-BE49-F238E27FC236}">
                  <a16:creationId xmlns:a16="http://schemas.microsoft.com/office/drawing/2014/main" id="{529A2A85-21AB-4732-AB05-E560E02D03D2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Группа 38">
            <a:extLst>
              <a:ext uri="{FF2B5EF4-FFF2-40B4-BE49-F238E27FC236}">
                <a16:creationId xmlns:a16="http://schemas.microsoft.com/office/drawing/2014/main" id="{1DC0CB74-F3FD-495D-AEB0-03B4DFB6FA9D}"/>
              </a:ext>
            </a:extLst>
          </p:cNvPr>
          <p:cNvGrpSpPr/>
          <p:nvPr/>
        </p:nvGrpSpPr>
        <p:grpSpPr>
          <a:xfrm>
            <a:off x="2291262" y="530052"/>
            <a:ext cx="720589" cy="159202"/>
            <a:chOff x="2285706" y="526871"/>
            <a:chExt cx="720589" cy="159202"/>
          </a:xfrm>
        </p:grpSpPr>
        <p:sp>
          <p:nvSpPr>
            <p:cNvPr id="5" name="Прямоугольник: скругленные углы 4">
              <a:extLst>
                <a:ext uri="{FF2B5EF4-FFF2-40B4-BE49-F238E27FC236}">
                  <a16:creationId xmlns:a16="http://schemas.microsoft.com/office/drawing/2014/main" id="{34F4BE55-D815-4CD4-9051-20ECB67361F4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82" name="Группа 81">
              <a:extLst>
                <a:ext uri="{FF2B5EF4-FFF2-40B4-BE49-F238E27FC236}">
                  <a16:creationId xmlns:a16="http://schemas.microsoft.com/office/drawing/2014/main" id="{F043E8A5-7F94-4986-AA30-EF5871A781F0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3" name="Прямая соединительная линия 82">
                <a:extLst>
                  <a:ext uri="{FF2B5EF4-FFF2-40B4-BE49-F238E27FC236}">
                    <a16:creationId xmlns:a16="http://schemas.microsoft.com/office/drawing/2014/main" id="{B0928672-AF16-4C93-9DE8-1CA67C9CC5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53CA12D7-38E2-464B-92A9-176E6B65A89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2" name="Прямая соединительная линия 31">
              <a:extLst>
                <a:ext uri="{FF2B5EF4-FFF2-40B4-BE49-F238E27FC236}">
                  <a16:creationId xmlns:a16="http://schemas.microsoft.com/office/drawing/2014/main" id="{07B6D9C6-0489-4663-8E4E-A635AC0C3B51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F267D846-6BCC-42AA-A5B8-177A084A3F18}"/>
              </a:ext>
            </a:extLst>
          </p:cNvPr>
          <p:cNvGrpSpPr/>
          <p:nvPr/>
        </p:nvGrpSpPr>
        <p:grpSpPr>
          <a:xfrm>
            <a:off x="2301627" y="2796664"/>
            <a:ext cx="720589" cy="159202"/>
            <a:chOff x="2285706" y="526871"/>
            <a:chExt cx="720589" cy="159202"/>
          </a:xfrm>
        </p:grpSpPr>
        <p:sp>
          <p:nvSpPr>
            <p:cNvPr id="86" name="Прямоугольник: скругленные углы 85">
              <a:extLst>
                <a:ext uri="{FF2B5EF4-FFF2-40B4-BE49-F238E27FC236}">
                  <a16:creationId xmlns:a16="http://schemas.microsoft.com/office/drawing/2014/main" id="{F7A3912D-1858-47F5-BCA2-C8D7DC5CB6AC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id="{FE1A7BD5-87E6-43D2-8DEC-555E29FCB261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9" name="Прямая соединительная линия 88">
                <a:extLst>
                  <a:ext uri="{FF2B5EF4-FFF2-40B4-BE49-F238E27FC236}">
                    <a16:creationId xmlns:a16="http://schemas.microsoft.com/office/drawing/2014/main" id="{C1ADDCAB-4E6D-444F-A2BA-0953F94C9A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Прямая соединительная линия 89">
                <a:extLst>
                  <a:ext uri="{FF2B5EF4-FFF2-40B4-BE49-F238E27FC236}">
                    <a16:creationId xmlns:a16="http://schemas.microsoft.com/office/drawing/2014/main" id="{982150D4-A807-4B45-905E-2E556AD6BF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Прямая соединительная линия 87">
              <a:extLst>
                <a:ext uri="{FF2B5EF4-FFF2-40B4-BE49-F238E27FC236}">
                  <a16:creationId xmlns:a16="http://schemas.microsoft.com/office/drawing/2014/main" id="{7B824BC4-F8E3-4D3E-8263-950C318B14E8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1" name="Группа 90">
            <a:extLst>
              <a:ext uri="{FF2B5EF4-FFF2-40B4-BE49-F238E27FC236}">
                <a16:creationId xmlns:a16="http://schemas.microsoft.com/office/drawing/2014/main" id="{C9A4A0B3-9AB2-43CD-936B-1308F55F045B}"/>
              </a:ext>
            </a:extLst>
          </p:cNvPr>
          <p:cNvGrpSpPr/>
          <p:nvPr/>
        </p:nvGrpSpPr>
        <p:grpSpPr>
          <a:xfrm>
            <a:off x="5928294" y="537572"/>
            <a:ext cx="720589" cy="159202"/>
            <a:chOff x="2285706" y="526871"/>
            <a:chExt cx="720589" cy="159202"/>
          </a:xfrm>
        </p:grpSpPr>
        <p:sp>
          <p:nvSpPr>
            <p:cNvPr id="92" name="Прямоугольник: скругленные углы 91">
              <a:extLst>
                <a:ext uri="{FF2B5EF4-FFF2-40B4-BE49-F238E27FC236}">
                  <a16:creationId xmlns:a16="http://schemas.microsoft.com/office/drawing/2014/main" id="{F2D5F90E-BFD0-474A-8ECF-B519B9902C4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2014 - 2018</a:t>
              </a:r>
            </a:p>
          </p:txBody>
        </p:sp>
        <p:grpSp>
          <p:nvGrpSpPr>
            <p:cNvPr id="93" name="Группа 92">
              <a:extLst>
                <a:ext uri="{FF2B5EF4-FFF2-40B4-BE49-F238E27FC236}">
                  <a16:creationId xmlns:a16="http://schemas.microsoft.com/office/drawing/2014/main" id="{FBA2DAA0-9870-4808-B144-1BBA59391F24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95" name="Прямая соединительная линия 94">
                <a:extLst>
                  <a:ext uri="{FF2B5EF4-FFF2-40B4-BE49-F238E27FC236}">
                    <a16:creationId xmlns:a16="http://schemas.microsoft.com/office/drawing/2014/main" id="{7BD38381-F951-41F4-AD05-1F614420DE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Прямая соединительная линия 95">
                <a:extLst>
                  <a:ext uri="{FF2B5EF4-FFF2-40B4-BE49-F238E27FC236}">
                    <a16:creationId xmlns:a16="http://schemas.microsoft.com/office/drawing/2014/main" id="{4BF3712F-6C8F-47C7-98C2-767B09B900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4" name="Прямая соединительная линия 93">
              <a:extLst>
                <a:ext uri="{FF2B5EF4-FFF2-40B4-BE49-F238E27FC236}">
                  <a16:creationId xmlns:a16="http://schemas.microsoft.com/office/drawing/2014/main" id="{264D9C54-8880-43A7-8121-C435C64C2BC1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7" name="Облачко с текстом: прямоугольное со скругленными углами 2">
            <a:extLst>
              <a:ext uri="{FF2B5EF4-FFF2-40B4-BE49-F238E27FC236}">
                <a16:creationId xmlns:a16="http://schemas.microsoft.com/office/drawing/2014/main" id="{BF97BDEA-39C5-47F8-ABC5-509DFEA4B410}"/>
              </a:ext>
            </a:extLst>
          </p:cNvPr>
          <p:cNvSpPr/>
          <p:nvPr/>
        </p:nvSpPr>
        <p:spPr>
          <a:xfrm flipH="1" flipV="1">
            <a:off x="9181899" y="437466"/>
            <a:ext cx="2511047" cy="1442941"/>
          </a:xfrm>
          <a:custGeom>
            <a:avLst/>
            <a:gdLst>
              <a:gd name="connsiteX0" fmla="*/ 0 w 3031958"/>
              <a:gd name="connsiteY0" fmla="*/ 290769 h 1744579"/>
              <a:gd name="connsiteX1" fmla="*/ 290769 w 3031958"/>
              <a:gd name="connsiteY1" fmla="*/ 0 h 1744579"/>
              <a:gd name="connsiteX2" fmla="*/ 505326 w 3031958"/>
              <a:gd name="connsiteY2" fmla="*/ 0 h 1744579"/>
              <a:gd name="connsiteX3" fmla="*/ 505326 w 3031958"/>
              <a:gd name="connsiteY3" fmla="*/ 0 h 1744579"/>
              <a:gd name="connsiteX4" fmla="*/ 1263316 w 3031958"/>
              <a:gd name="connsiteY4" fmla="*/ 0 h 1744579"/>
              <a:gd name="connsiteX5" fmla="*/ 2741189 w 3031958"/>
              <a:gd name="connsiteY5" fmla="*/ 0 h 1744579"/>
              <a:gd name="connsiteX6" fmla="*/ 3031958 w 3031958"/>
              <a:gd name="connsiteY6" fmla="*/ 290769 h 1744579"/>
              <a:gd name="connsiteX7" fmla="*/ 3031958 w 3031958"/>
              <a:gd name="connsiteY7" fmla="*/ 1017671 h 1744579"/>
              <a:gd name="connsiteX8" fmla="*/ 3031958 w 3031958"/>
              <a:gd name="connsiteY8" fmla="*/ 1017671 h 1744579"/>
              <a:gd name="connsiteX9" fmla="*/ 3031958 w 3031958"/>
              <a:gd name="connsiteY9" fmla="*/ 1453816 h 1744579"/>
              <a:gd name="connsiteX10" fmla="*/ 3031958 w 3031958"/>
              <a:gd name="connsiteY10" fmla="*/ 1453810 h 1744579"/>
              <a:gd name="connsiteX11" fmla="*/ 2741189 w 3031958"/>
              <a:gd name="connsiteY11" fmla="*/ 1744579 h 1744579"/>
              <a:gd name="connsiteX12" fmla="*/ 1263316 w 3031958"/>
              <a:gd name="connsiteY12" fmla="*/ 1744579 h 1744579"/>
              <a:gd name="connsiteX13" fmla="*/ 884331 w 3031958"/>
              <a:gd name="connsiteY13" fmla="*/ 1962651 h 1744579"/>
              <a:gd name="connsiteX14" fmla="*/ 505326 w 3031958"/>
              <a:gd name="connsiteY14" fmla="*/ 1744579 h 1744579"/>
              <a:gd name="connsiteX15" fmla="*/ 290769 w 3031958"/>
              <a:gd name="connsiteY15" fmla="*/ 1744579 h 1744579"/>
              <a:gd name="connsiteX16" fmla="*/ 0 w 3031958"/>
              <a:gd name="connsiteY16" fmla="*/ 1453810 h 1744579"/>
              <a:gd name="connsiteX17" fmla="*/ 0 w 3031958"/>
              <a:gd name="connsiteY17" fmla="*/ 1453816 h 1744579"/>
              <a:gd name="connsiteX18" fmla="*/ 0 w 3031958"/>
              <a:gd name="connsiteY18" fmla="*/ 1017671 h 1744579"/>
              <a:gd name="connsiteX19" fmla="*/ 0 w 3031958"/>
              <a:gd name="connsiteY19" fmla="*/ 1017671 h 1744579"/>
              <a:gd name="connsiteX20" fmla="*/ 0 w 3031958"/>
              <a:gd name="connsiteY20" fmla="*/ 290769 h 1744579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126331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1962651"/>
              <a:gd name="connsiteX1" fmla="*/ 290769 w 3031958"/>
              <a:gd name="connsiteY1" fmla="*/ 0 h 1962651"/>
              <a:gd name="connsiteX2" fmla="*/ 505326 w 3031958"/>
              <a:gd name="connsiteY2" fmla="*/ 0 h 1962651"/>
              <a:gd name="connsiteX3" fmla="*/ 505326 w 3031958"/>
              <a:gd name="connsiteY3" fmla="*/ 0 h 1962651"/>
              <a:gd name="connsiteX4" fmla="*/ 1263316 w 3031958"/>
              <a:gd name="connsiteY4" fmla="*/ 0 h 1962651"/>
              <a:gd name="connsiteX5" fmla="*/ 2741189 w 3031958"/>
              <a:gd name="connsiteY5" fmla="*/ 0 h 1962651"/>
              <a:gd name="connsiteX6" fmla="*/ 3031958 w 3031958"/>
              <a:gd name="connsiteY6" fmla="*/ 290769 h 1962651"/>
              <a:gd name="connsiteX7" fmla="*/ 3031958 w 3031958"/>
              <a:gd name="connsiteY7" fmla="*/ 1017671 h 1962651"/>
              <a:gd name="connsiteX8" fmla="*/ 3031958 w 3031958"/>
              <a:gd name="connsiteY8" fmla="*/ 1017671 h 1962651"/>
              <a:gd name="connsiteX9" fmla="*/ 3031958 w 3031958"/>
              <a:gd name="connsiteY9" fmla="*/ 1453816 h 1962651"/>
              <a:gd name="connsiteX10" fmla="*/ 3031958 w 3031958"/>
              <a:gd name="connsiteY10" fmla="*/ 1453810 h 1962651"/>
              <a:gd name="connsiteX11" fmla="*/ 2741189 w 3031958"/>
              <a:gd name="connsiteY11" fmla="*/ 1744579 h 1962651"/>
              <a:gd name="connsiteX12" fmla="*/ 825166 w 3031958"/>
              <a:gd name="connsiteY12" fmla="*/ 1744579 h 1962651"/>
              <a:gd name="connsiteX13" fmla="*/ 884331 w 3031958"/>
              <a:gd name="connsiteY13" fmla="*/ 1962651 h 1962651"/>
              <a:gd name="connsiteX14" fmla="*/ 505326 w 3031958"/>
              <a:gd name="connsiteY14" fmla="*/ 1744579 h 1962651"/>
              <a:gd name="connsiteX15" fmla="*/ 290769 w 3031958"/>
              <a:gd name="connsiteY15" fmla="*/ 1744579 h 1962651"/>
              <a:gd name="connsiteX16" fmla="*/ 0 w 3031958"/>
              <a:gd name="connsiteY16" fmla="*/ 1453810 h 1962651"/>
              <a:gd name="connsiteX17" fmla="*/ 0 w 3031958"/>
              <a:gd name="connsiteY17" fmla="*/ 1453816 h 1962651"/>
              <a:gd name="connsiteX18" fmla="*/ 0 w 3031958"/>
              <a:gd name="connsiteY18" fmla="*/ 1017671 h 1962651"/>
              <a:gd name="connsiteX19" fmla="*/ 0 w 3031958"/>
              <a:gd name="connsiteY19" fmla="*/ 1017671 h 1962651"/>
              <a:gd name="connsiteX20" fmla="*/ 0 w 3031958"/>
              <a:gd name="connsiteY20" fmla="*/ 290769 h 1962651"/>
              <a:gd name="connsiteX0" fmla="*/ 0 w 3031958"/>
              <a:gd name="connsiteY0" fmla="*/ 290769 h 2121401"/>
              <a:gd name="connsiteX1" fmla="*/ 290769 w 3031958"/>
              <a:gd name="connsiteY1" fmla="*/ 0 h 2121401"/>
              <a:gd name="connsiteX2" fmla="*/ 505326 w 3031958"/>
              <a:gd name="connsiteY2" fmla="*/ 0 h 2121401"/>
              <a:gd name="connsiteX3" fmla="*/ 505326 w 3031958"/>
              <a:gd name="connsiteY3" fmla="*/ 0 h 2121401"/>
              <a:gd name="connsiteX4" fmla="*/ 1263316 w 3031958"/>
              <a:gd name="connsiteY4" fmla="*/ 0 h 2121401"/>
              <a:gd name="connsiteX5" fmla="*/ 2741189 w 3031958"/>
              <a:gd name="connsiteY5" fmla="*/ 0 h 2121401"/>
              <a:gd name="connsiteX6" fmla="*/ 3031958 w 3031958"/>
              <a:gd name="connsiteY6" fmla="*/ 290769 h 2121401"/>
              <a:gd name="connsiteX7" fmla="*/ 3031958 w 3031958"/>
              <a:gd name="connsiteY7" fmla="*/ 1017671 h 2121401"/>
              <a:gd name="connsiteX8" fmla="*/ 3031958 w 3031958"/>
              <a:gd name="connsiteY8" fmla="*/ 1017671 h 2121401"/>
              <a:gd name="connsiteX9" fmla="*/ 3031958 w 3031958"/>
              <a:gd name="connsiteY9" fmla="*/ 1453816 h 2121401"/>
              <a:gd name="connsiteX10" fmla="*/ 3031958 w 3031958"/>
              <a:gd name="connsiteY10" fmla="*/ 1453810 h 2121401"/>
              <a:gd name="connsiteX11" fmla="*/ 2741189 w 3031958"/>
              <a:gd name="connsiteY11" fmla="*/ 1744579 h 2121401"/>
              <a:gd name="connsiteX12" fmla="*/ 825166 w 3031958"/>
              <a:gd name="connsiteY12" fmla="*/ 1744579 h 2121401"/>
              <a:gd name="connsiteX13" fmla="*/ 623981 w 3031958"/>
              <a:gd name="connsiteY13" fmla="*/ 2121401 h 2121401"/>
              <a:gd name="connsiteX14" fmla="*/ 505326 w 3031958"/>
              <a:gd name="connsiteY14" fmla="*/ 1744579 h 2121401"/>
              <a:gd name="connsiteX15" fmla="*/ 290769 w 3031958"/>
              <a:gd name="connsiteY15" fmla="*/ 1744579 h 2121401"/>
              <a:gd name="connsiteX16" fmla="*/ 0 w 3031958"/>
              <a:gd name="connsiteY16" fmla="*/ 1453810 h 2121401"/>
              <a:gd name="connsiteX17" fmla="*/ 0 w 3031958"/>
              <a:gd name="connsiteY17" fmla="*/ 1453816 h 2121401"/>
              <a:gd name="connsiteX18" fmla="*/ 0 w 3031958"/>
              <a:gd name="connsiteY18" fmla="*/ 1017671 h 2121401"/>
              <a:gd name="connsiteX19" fmla="*/ 0 w 3031958"/>
              <a:gd name="connsiteY19" fmla="*/ 1017671 h 2121401"/>
              <a:gd name="connsiteX20" fmla="*/ 0 w 3031958"/>
              <a:gd name="connsiteY20" fmla="*/ 290769 h 2121401"/>
              <a:gd name="connsiteX0" fmla="*/ 0 w 3031958"/>
              <a:gd name="connsiteY0" fmla="*/ 290769 h 2108701"/>
              <a:gd name="connsiteX1" fmla="*/ 290769 w 3031958"/>
              <a:gd name="connsiteY1" fmla="*/ 0 h 2108701"/>
              <a:gd name="connsiteX2" fmla="*/ 505326 w 3031958"/>
              <a:gd name="connsiteY2" fmla="*/ 0 h 2108701"/>
              <a:gd name="connsiteX3" fmla="*/ 505326 w 3031958"/>
              <a:gd name="connsiteY3" fmla="*/ 0 h 2108701"/>
              <a:gd name="connsiteX4" fmla="*/ 1263316 w 3031958"/>
              <a:gd name="connsiteY4" fmla="*/ 0 h 2108701"/>
              <a:gd name="connsiteX5" fmla="*/ 2741189 w 3031958"/>
              <a:gd name="connsiteY5" fmla="*/ 0 h 2108701"/>
              <a:gd name="connsiteX6" fmla="*/ 3031958 w 3031958"/>
              <a:gd name="connsiteY6" fmla="*/ 290769 h 2108701"/>
              <a:gd name="connsiteX7" fmla="*/ 3031958 w 3031958"/>
              <a:gd name="connsiteY7" fmla="*/ 1017671 h 2108701"/>
              <a:gd name="connsiteX8" fmla="*/ 3031958 w 3031958"/>
              <a:gd name="connsiteY8" fmla="*/ 1017671 h 2108701"/>
              <a:gd name="connsiteX9" fmla="*/ 3031958 w 3031958"/>
              <a:gd name="connsiteY9" fmla="*/ 1453816 h 2108701"/>
              <a:gd name="connsiteX10" fmla="*/ 3031958 w 3031958"/>
              <a:gd name="connsiteY10" fmla="*/ 1453810 h 2108701"/>
              <a:gd name="connsiteX11" fmla="*/ 2741189 w 3031958"/>
              <a:gd name="connsiteY11" fmla="*/ 1744579 h 2108701"/>
              <a:gd name="connsiteX12" fmla="*/ 825166 w 3031958"/>
              <a:gd name="connsiteY12" fmla="*/ 1744579 h 2108701"/>
              <a:gd name="connsiteX13" fmla="*/ 643031 w 3031958"/>
              <a:gd name="connsiteY13" fmla="*/ 2108701 h 2108701"/>
              <a:gd name="connsiteX14" fmla="*/ 505326 w 3031958"/>
              <a:gd name="connsiteY14" fmla="*/ 1744579 h 2108701"/>
              <a:gd name="connsiteX15" fmla="*/ 290769 w 3031958"/>
              <a:gd name="connsiteY15" fmla="*/ 1744579 h 2108701"/>
              <a:gd name="connsiteX16" fmla="*/ 0 w 3031958"/>
              <a:gd name="connsiteY16" fmla="*/ 1453810 h 2108701"/>
              <a:gd name="connsiteX17" fmla="*/ 0 w 3031958"/>
              <a:gd name="connsiteY17" fmla="*/ 1453816 h 2108701"/>
              <a:gd name="connsiteX18" fmla="*/ 0 w 3031958"/>
              <a:gd name="connsiteY18" fmla="*/ 1017671 h 2108701"/>
              <a:gd name="connsiteX19" fmla="*/ 0 w 3031958"/>
              <a:gd name="connsiteY19" fmla="*/ 1017671 h 2108701"/>
              <a:gd name="connsiteX20" fmla="*/ 0 w 3031958"/>
              <a:gd name="connsiteY20" fmla="*/ 290769 h 2108701"/>
              <a:gd name="connsiteX0" fmla="*/ 0 w 3031958"/>
              <a:gd name="connsiteY0" fmla="*/ 290769 h 2102351"/>
              <a:gd name="connsiteX1" fmla="*/ 290769 w 3031958"/>
              <a:gd name="connsiteY1" fmla="*/ 0 h 2102351"/>
              <a:gd name="connsiteX2" fmla="*/ 505326 w 3031958"/>
              <a:gd name="connsiteY2" fmla="*/ 0 h 2102351"/>
              <a:gd name="connsiteX3" fmla="*/ 505326 w 3031958"/>
              <a:gd name="connsiteY3" fmla="*/ 0 h 2102351"/>
              <a:gd name="connsiteX4" fmla="*/ 1263316 w 3031958"/>
              <a:gd name="connsiteY4" fmla="*/ 0 h 2102351"/>
              <a:gd name="connsiteX5" fmla="*/ 2741189 w 3031958"/>
              <a:gd name="connsiteY5" fmla="*/ 0 h 2102351"/>
              <a:gd name="connsiteX6" fmla="*/ 3031958 w 3031958"/>
              <a:gd name="connsiteY6" fmla="*/ 290769 h 2102351"/>
              <a:gd name="connsiteX7" fmla="*/ 3031958 w 3031958"/>
              <a:gd name="connsiteY7" fmla="*/ 1017671 h 2102351"/>
              <a:gd name="connsiteX8" fmla="*/ 3031958 w 3031958"/>
              <a:gd name="connsiteY8" fmla="*/ 1017671 h 2102351"/>
              <a:gd name="connsiteX9" fmla="*/ 3031958 w 3031958"/>
              <a:gd name="connsiteY9" fmla="*/ 1453816 h 2102351"/>
              <a:gd name="connsiteX10" fmla="*/ 3031958 w 3031958"/>
              <a:gd name="connsiteY10" fmla="*/ 1453810 h 2102351"/>
              <a:gd name="connsiteX11" fmla="*/ 2741189 w 3031958"/>
              <a:gd name="connsiteY11" fmla="*/ 1744579 h 2102351"/>
              <a:gd name="connsiteX12" fmla="*/ 825166 w 3031958"/>
              <a:gd name="connsiteY12" fmla="*/ 1744579 h 2102351"/>
              <a:gd name="connsiteX13" fmla="*/ 668431 w 3031958"/>
              <a:gd name="connsiteY13" fmla="*/ 2102351 h 2102351"/>
              <a:gd name="connsiteX14" fmla="*/ 505326 w 3031958"/>
              <a:gd name="connsiteY14" fmla="*/ 1744579 h 2102351"/>
              <a:gd name="connsiteX15" fmla="*/ 290769 w 3031958"/>
              <a:gd name="connsiteY15" fmla="*/ 1744579 h 2102351"/>
              <a:gd name="connsiteX16" fmla="*/ 0 w 3031958"/>
              <a:gd name="connsiteY16" fmla="*/ 1453810 h 2102351"/>
              <a:gd name="connsiteX17" fmla="*/ 0 w 3031958"/>
              <a:gd name="connsiteY17" fmla="*/ 1453816 h 2102351"/>
              <a:gd name="connsiteX18" fmla="*/ 0 w 3031958"/>
              <a:gd name="connsiteY18" fmla="*/ 1017671 h 2102351"/>
              <a:gd name="connsiteX19" fmla="*/ 0 w 3031958"/>
              <a:gd name="connsiteY19" fmla="*/ 1017671 h 2102351"/>
              <a:gd name="connsiteX20" fmla="*/ 0 w 3031958"/>
              <a:gd name="connsiteY20" fmla="*/ 290769 h 2102351"/>
              <a:gd name="connsiteX0" fmla="*/ 0 w 3031958"/>
              <a:gd name="connsiteY0" fmla="*/ 290769 h 2197601"/>
              <a:gd name="connsiteX1" fmla="*/ 290769 w 3031958"/>
              <a:gd name="connsiteY1" fmla="*/ 0 h 2197601"/>
              <a:gd name="connsiteX2" fmla="*/ 505326 w 3031958"/>
              <a:gd name="connsiteY2" fmla="*/ 0 h 2197601"/>
              <a:gd name="connsiteX3" fmla="*/ 505326 w 3031958"/>
              <a:gd name="connsiteY3" fmla="*/ 0 h 2197601"/>
              <a:gd name="connsiteX4" fmla="*/ 1263316 w 3031958"/>
              <a:gd name="connsiteY4" fmla="*/ 0 h 2197601"/>
              <a:gd name="connsiteX5" fmla="*/ 2741189 w 3031958"/>
              <a:gd name="connsiteY5" fmla="*/ 0 h 2197601"/>
              <a:gd name="connsiteX6" fmla="*/ 3031958 w 3031958"/>
              <a:gd name="connsiteY6" fmla="*/ 290769 h 2197601"/>
              <a:gd name="connsiteX7" fmla="*/ 3031958 w 3031958"/>
              <a:gd name="connsiteY7" fmla="*/ 1017671 h 2197601"/>
              <a:gd name="connsiteX8" fmla="*/ 3031958 w 3031958"/>
              <a:gd name="connsiteY8" fmla="*/ 1017671 h 2197601"/>
              <a:gd name="connsiteX9" fmla="*/ 3031958 w 3031958"/>
              <a:gd name="connsiteY9" fmla="*/ 1453816 h 2197601"/>
              <a:gd name="connsiteX10" fmla="*/ 3031958 w 3031958"/>
              <a:gd name="connsiteY10" fmla="*/ 1453810 h 2197601"/>
              <a:gd name="connsiteX11" fmla="*/ 2741189 w 3031958"/>
              <a:gd name="connsiteY11" fmla="*/ 1744579 h 2197601"/>
              <a:gd name="connsiteX12" fmla="*/ 825166 w 3031958"/>
              <a:gd name="connsiteY12" fmla="*/ 1744579 h 2197601"/>
              <a:gd name="connsiteX13" fmla="*/ 668431 w 3031958"/>
              <a:gd name="connsiteY13" fmla="*/ 2197601 h 2197601"/>
              <a:gd name="connsiteX14" fmla="*/ 505326 w 3031958"/>
              <a:gd name="connsiteY14" fmla="*/ 1744579 h 2197601"/>
              <a:gd name="connsiteX15" fmla="*/ 290769 w 3031958"/>
              <a:gd name="connsiteY15" fmla="*/ 1744579 h 2197601"/>
              <a:gd name="connsiteX16" fmla="*/ 0 w 3031958"/>
              <a:gd name="connsiteY16" fmla="*/ 1453810 h 2197601"/>
              <a:gd name="connsiteX17" fmla="*/ 0 w 3031958"/>
              <a:gd name="connsiteY17" fmla="*/ 1453816 h 2197601"/>
              <a:gd name="connsiteX18" fmla="*/ 0 w 3031958"/>
              <a:gd name="connsiteY18" fmla="*/ 1017671 h 2197601"/>
              <a:gd name="connsiteX19" fmla="*/ 0 w 3031958"/>
              <a:gd name="connsiteY19" fmla="*/ 1017671 h 2197601"/>
              <a:gd name="connsiteX20" fmla="*/ 0 w 3031958"/>
              <a:gd name="connsiteY20" fmla="*/ 290769 h 2197601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53682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  <a:gd name="connsiteX0" fmla="*/ 0 w 3031958"/>
              <a:gd name="connsiteY0" fmla="*/ 290769 h 1983749"/>
              <a:gd name="connsiteX1" fmla="*/ 290769 w 3031958"/>
              <a:gd name="connsiteY1" fmla="*/ 0 h 1983749"/>
              <a:gd name="connsiteX2" fmla="*/ 505326 w 3031958"/>
              <a:gd name="connsiteY2" fmla="*/ 0 h 1983749"/>
              <a:gd name="connsiteX3" fmla="*/ 505326 w 3031958"/>
              <a:gd name="connsiteY3" fmla="*/ 0 h 1983749"/>
              <a:gd name="connsiteX4" fmla="*/ 1263316 w 3031958"/>
              <a:gd name="connsiteY4" fmla="*/ 0 h 1983749"/>
              <a:gd name="connsiteX5" fmla="*/ 2741189 w 3031958"/>
              <a:gd name="connsiteY5" fmla="*/ 0 h 1983749"/>
              <a:gd name="connsiteX6" fmla="*/ 3031958 w 3031958"/>
              <a:gd name="connsiteY6" fmla="*/ 290769 h 1983749"/>
              <a:gd name="connsiteX7" fmla="*/ 3031958 w 3031958"/>
              <a:gd name="connsiteY7" fmla="*/ 1017671 h 1983749"/>
              <a:gd name="connsiteX8" fmla="*/ 3031958 w 3031958"/>
              <a:gd name="connsiteY8" fmla="*/ 1017671 h 1983749"/>
              <a:gd name="connsiteX9" fmla="*/ 3031958 w 3031958"/>
              <a:gd name="connsiteY9" fmla="*/ 1453816 h 1983749"/>
              <a:gd name="connsiteX10" fmla="*/ 3031958 w 3031958"/>
              <a:gd name="connsiteY10" fmla="*/ 1453810 h 1983749"/>
              <a:gd name="connsiteX11" fmla="*/ 2741189 w 3031958"/>
              <a:gd name="connsiteY11" fmla="*/ 1744579 h 1983749"/>
              <a:gd name="connsiteX12" fmla="*/ 825166 w 3031958"/>
              <a:gd name="connsiteY12" fmla="*/ 1744579 h 1983749"/>
              <a:gd name="connsiteX13" fmla="*/ 668431 w 3031958"/>
              <a:gd name="connsiteY13" fmla="*/ 1983749 h 1983749"/>
              <a:gd name="connsiteX14" fmla="*/ 505326 w 3031958"/>
              <a:gd name="connsiteY14" fmla="*/ 1744579 h 1983749"/>
              <a:gd name="connsiteX15" fmla="*/ 290769 w 3031958"/>
              <a:gd name="connsiteY15" fmla="*/ 1744579 h 1983749"/>
              <a:gd name="connsiteX16" fmla="*/ 0 w 3031958"/>
              <a:gd name="connsiteY16" fmla="*/ 1453810 h 1983749"/>
              <a:gd name="connsiteX17" fmla="*/ 0 w 3031958"/>
              <a:gd name="connsiteY17" fmla="*/ 1453816 h 1983749"/>
              <a:gd name="connsiteX18" fmla="*/ 0 w 3031958"/>
              <a:gd name="connsiteY18" fmla="*/ 1017671 h 1983749"/>
              <a:gd name="connsiteX19" fmla="*/ 0 w 3031958"/>
              <a:gd name="connsiteY19" fmla="*/ 1017671 h 1983749"/>
              <a:gd name="connsiteX20" fmla="*/ 0 w 3031958"/>
              <a:gd name="connsiteY20" fmla="*/ 290769 h 1983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031958" h="1983749">
                <a:moveTo>
                  <a:pt x="0" y="290769"/>
                </a:moveTo>
                <a:cubicBezTo>
                  <a:pt x="0" y="130182"/>
                  <a:pt x="130182" y="0"/>
                  <a:pt x="290769" y="0"/>
                </a:cubicBezTo>
                <a:lnTo>
                  <a:pt x="505326" y="0"/>
                </a:lnTo>
                <a:lnTo>
                  <a:pt x="505326" y="0"/>
                </a:lnTo>
                <a:lnTo>
                  <a:pt x="1263316" y="0"/>
                </a:lnTo>
                <a:lnTo>
                  <a:pt x="2741189" y="0"/>
                </a:lnTo>
                <a:cubicBezTo>
                  <a:pt x="2901776" y="0"/>
                  <a:pt x="3031958" y="130182"/>
                  <a:pt x="3031958" y="290769"/>
                </a:cubicBezTo>
                <a:lnTo>
                  <a:pt x="3031958" y="1017671"/>
                </a:lnTo>
                <a:lnTo>
                  <a:pt x="3031958" y="1017671"/>
                </a:lnTo>
                <a:lnTo>
                  <a:pt x="3031958" y="1453816"/>
                </a:lnTo>
                <a:lnTo>
                  <a:pt x="3031958" y="1453810"/>
                </a:lnTo>
                <a:cubicBezTo>
                  <a:pt x="3031958" y="1614397"/>
                  <a:pt x="2901776" y="1744579"/>
                  <a:pt x="2741189" y="1744579"/>
                </a:cubicBezTo>
                <a:lnTo>
                  <a:pt x="825166" y="1744579"/>
                </a:lnTo>
                <a:lnTo>
                  <a:pt x="668431" y="1983749"/>
                </a:lnTo>
                <a:lnTo>
                  <a:pt x="505326" y="1744579"/>
                </a:lnTo>
                <a:lnTo>
                  <a:pt x="290769" y="1744579"/>
                </a:lnTo>
                <a:cubicBezTo>
                  <a:pt x="130182" y="1744579"/>
                  <a:pt x="0" y="1614397"/>
                  <a:pt x="0" y="1453810"/>
                </a:cubicBezTo>
                <a:lnTo>
                  <a:pt x="0" y="1453816"/>
                </a:lnTo>
                <a:lnTo>
                  <a:pt x="0" y="1017671"/>
                </a:lnTo>
                <a:lnTo>
                  <a:pt x="0" y="1017671"/>
                </a:lnTo>
                <a:lnTo>
                  <a:pt x="0" y="29076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98" name="Прямая соединительная линия 97">
            <a:extLst>
              <a:ext uri="{FF2B5EF4-FFF2-40B4-BE49-F238E27FC236}">
                <a16:creationId xmlns:a16="http://schemas.microsoft.com/office/drawing/2014/main" id="{7C8530B7-28D2-4F83-AAC4-0A08FDCCE1C9}"/>
              </a:ext>
            </a:extLst>
          </p:cNvPr>
          <p:cNvCxnSpPr/>
          <p:nvPr/>
        </p:nvCxnSpPr>
        <p:spPr>
          <a:xfrm>
            <a:off x="11052313" y="359109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Прямоугольник 98">
            <a:extLst>
              <a:ext uri="{FF2B5EF4-FFF2-40B4-BE49-F238E27FC236}">
                <a16:creationId xmlns:a16="http://schemas.microsoft.com/office/drawing/2014/main" id="{DD62107E-ACB3-430F-9817-AFB4ED6B7370}"/>
              </a:ext>
            </a:extLst>
          </p:cNvPr>
          <p:cNvSpPr/>
          <p:nvPr/>
        </p:nvSpPr>
        <p:spPr>
          <a:xfrm>
            <a:off x="9293608" y="726182"/>
            <a:ext cx="228762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Расходы федерального бюджета - выплачиваемые из федерального бюджета денежные средства, за исключением средств, являющихся источниками финансирования дефицита федерального бюджета.</a:t>
            </a:r>
          </a:p>
        </p:txBody>
      </p:sp>
      <p:pic>
        <p:nvPicPr>
          <p:cNvPr id="100" name="Picture 2" descr="Наклейка стрелка PNG - AVATAN PLUS">
            <a:extLst>
              <a:ext uri="{FF2B5EF4-FFF2-40B4-BE49-F238E27FC236}">
                <a16:creationId xmlns:a16="http://schemas.microsoft.com/office/drawing/2014/main" id="{E78E87A2-D63A-43EB-9DB4-5EF6CCA05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628" y="1445175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4331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0D16B5D5-A560-4F78-92B4-5AB22E79D9EA}"/>
              </a:ext>
            </a:extLst>
          </p:cNvPr>
          <p:cNvSpPr/>
          <p:nvPr/>
        </p:nvSpPr>
        <p:spPr>
          <a:xfrm>
            <a:off x="7904882" y="462109"/>
            <a:ext cx="4049160" cy="622744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2" name="Группа 61">
            <a:extLst>
              <a:ext uri="{FF2B5EF4-FFF2-40B4-BE49-F238E27FC236}">
                <a16:creationId xmlns:a16="http://schemas.microsoft.com/office/drawing/2014/main" id="{5D0621E3-6408-4025-813C-D896D9E56452}"/>
              </a:ext>
            </a:extLst>
          </p:cNvPr>
          <p:cNvGrpSpPr/>
          <p:nvPr/>
        </p:nvGrpSpPr>
        <p:grpSpPr>
          <a:xfrm>
            <a:off x="10782393" y="535951"/>
            <a:ext cx="712086" cy="141845"/>
            <a:chOff x="3100414" y="539193"/>
            <a:chExt cx="712086" cy="141845"/>
          </a:xfrm>
        </p:grpSpPr>
        <p:sp>
          <p:nvSpPr>
            <p:cNvPr id="63" name="Прямоугольник 62">
              <a:extLst>
                <a:ext uri="{FF2B5EF4-FFF2-40B4-BE49-F238E27FC236}">
                  <a16:creationId xmlns:a16="http://schemas.microsoft.com/office/drawing/2014/main" id="{6A447B98-220C-41CB-B013-98AF31363845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4" name="Рисунок 63">
              <a:extLst>
                <a:ext uri="{FF2B5EF4-FFF2-40B4-BE49-F238E27FC236}">
                  <a16:creationId xmlns:a16="http://schemas.microsoft.com/office/drawing/2014/main" id="{3197F7AD-3E65-4595-B8B5-A700F7D09E6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362695B8-75B4-40A5-8343-632E44BA96E8}"/>
              </a:ext>
            </a:extLst>
          </p:cNvPr>
          <p:cNvSpPr/>
          <p:nvPr/>
        </p:nvSpPr>
        <p:spPr>
          <a:xfrm>
            <a:off x="2921956" y="4815783"/>
            <a:ext cx="3688346" cy="1873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A94D0C86-7FE0-4111-B743-FB8058E0AFFF}"/>
              </a:ext>
            </a:extLst>
          </p:cNvPr>
          <p:cNvGrpSpPr/>
          <p:nvPr/>
        </p:nvGrpSpPr>
        <p:grpSpPr>
          <a:xfrm>
            <a:off x="5703138" y="4901469"/>
            <a:ext cx="712086" cy="141845"/>
            <a:chOff x="3100414" y="539193"/>
            <a:chExt cx="712086" cy="141845"/>
          </a:xfrm>
        </p:grpSpPr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C4091A7D-AA79-4E07-9727-3C2B0F0E995B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1" name="Рисунок 60">
              <a:extLst>
                <a:ext uri="{FF2B5EF4-FFF2-40B4-BE49-F238E27FC236}">
                  <a16:creationId xmlns:a16="http://schemas.microsoft.com/office/drawing/2014/main" id="{32513C7D-C6AC-43C7-967F-9512C7243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3087AD05-3514-4937-A2BE-5E7D25018EFE}"/>
              </a:ext>
            </a:extLst>
          </p:cNvPr>
          <p:cNvSpPr/>
          <p:nvPr/>
        </p:nvSpPr>
        <p:spPr>
          <a:xfrm>
            <a:off x="1725567" y="2720036"/>
            <a:ext cx="2282907" cy="198656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FE2113A4-FDD3-4936-ADFE-61AAB775570C}"/>
              </a:ext>
            </a:extLst>
          </p:cNvPr>
          <p:cNvGrpSpPr/>
          <p:nvPr/>
        </p:nvGrpSpPr>
        <p:grpSpPr>
          <a:xfrm>
            <a:off x="3114539" y="2814021"/>
            <a:ext cx="712086" cy="141845"/>
            <a:chOff x="3100414" y="539193"/>
            <a:chExt cx="712086" cy="141845"/>
          </a:xfrm>
        </p:grpSpPr>
        <p:sp>
          <p:nvSpPr>
            <p:cNvPr id="57" name="Прямоугольник 56">
              <a:extLst>
                <a:ext uri="{FF2B5EF4-FFF2-40B4-BE49-F238E27FC236}">
                  <a16:creationId xmlns:a16="http://schemas.microsoft.com/office/drawing/2014/main" id="{B8152539-1DA1-4B48-B1A8-9F49DC294D9E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8" name="Рисунок 57">
              <a:extLst>
                <a:ext uri="{FF2B5EF4-FFF2-40B4-BE49-F238E27FC236}">
                  <a16:creationId xmlns:a16="http://schemas.microsoft.com/office/drawing/2014/main" id="{D37654AA-4010-4594-A9D1-A66E5484E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4E49F4C9-E67B-4838-9CF0-8049B2802620}"/>
              </a:ext>
            </a:extLst>
          </p:cNvPr>
          <p:cNvSpPr/>
          <p:nvPr/>
        </p:nvSpPr>
        <p:spPr>
          <a:xfrm>
            <a:off x="4112506" y="462109"/>
            <a:ext cx="3700053" cy="424449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CF5C98E5-87A6-4D5A-BF1B-6FA7A5973B7F}"/>
              </a:ext>
            </a:extLst>
          </p:cNvPr>
          <p:cNvGrpSpPr/>
          <p:nvPr/>
        </p:nvGrpSpPr>
        <p:grpSpPr>
          <a:xfrm>
            <a:off x="6749508" y="544228"/>
            <a:ext cx="712086" cy="141845"/>
            <a:chOff x="3100414" y="539193"/>
            <a:chExt cx="712086" cy="141845"/>
          </a:xfrm>
        </p:grpSpPr>
        <p:sp>
          <p:nvSpPr>
            <p:cNvPr id="54" name="Прямоугольник 53">
              <a:extLst>
                <a:ext uri="{FF2B5EF4-FFF2-40B4-BE49-F238E27FC236}">
                  <a16:creationId xmlns:a16="http://schemas.microsoft.com/office/drawing/2014/main" id="{26039C4B-12C6-4634-A72F-DE00CAB415E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5" name="Рисунок 54">
              <a:extLst>
                <a:ext uri="{FF2B5EF4-FFF2-40B4-BE49-F238E27FC236}">
                  <a16:creationId xmlns:a16="http://schemas.microsoft.com/office/drawing/2014/main" id="{3D5D57E3-0CDF-43D2-9E00-E764CB9CF8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756E201-E011-45FF-8BE0-6624AC571995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153D062C-0141-49F7-B1E1-6AC3C9786100}"/>
              </a:ext>
            </a:extLst>
          </p:cNvPr>
          <p:cNvSpPr/>
          <p:nvPr/>
        </p:nvSpPr>
        <p:spPr>
          <a:xfrm>
            <a:off x="1725567" y="462109"/>
            <a:ext cx="2282907" cy="214874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3" name="Диаграмма 12">
            <a:extLst>
              <a:ext uri="{FF2B5EF4-FFF2-40B4-BE49-F238E27FC236}">
                <a16:creationId xmlns:a16="http://schemas.microsoft.com/office/drawing/2014/main" id="{BC49C147-FFD4-4FC4-84BD-3F85540562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1377747"/>
              </p:ext>
            </p:extLst>
          </p:nvPr>
        </p:nvGraphicFramePr>
        <p:xfrm>
          <a:off x="1773167" y="717679"/>
          <a:ext cx="2235307" cy="1884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5" name="Прямоугольник: скругленные углы 24">
            <a:extLst>
              <a:ext uri="{FF2B5EF4-FFF2-40B4-BE49-F238E27FC236}">
                <a16:creationId xmlns:a16="http://schemas.microsoft.com/office/drawing/2014/main" id="{148DB0DC-7F8B-4E0D-870D-D56E4A40B2BB}"/>
              </a:ext>
            </a:extLst>
          </p:cNvPr>
          <p:cNvSpPr/>
          <p:nvPr/>
        </p:nvSpPr>
        <p:spPr>
          <a:xfrm>
            <a:off x="1725566" y="4815783"/>
            <a:ext cx="1100234" cy="1873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0702009D-7FB4-482E-B66B-3999821CD7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3571574"/>
              </p:ext>
            </p:extLst>
          </p:nvPr>
        </p:nvGraphicFramePr>
        <p:xfrm>
          <a:off x="1791041" y="2955866"/>
          <a:ext cx="2309756" cy="17507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9B4244F3-9D0F-4726-9EB7-A6E1FA98FA9A}"/>
              </a:ext>
            </a:extLst>
          </p:cNvPr>
          <p:cNvSpPr txBox="1"/>
          <p:nvPr/>
        </p:nvSpPr>
        <p:spPr>
          <a:xfrm>
            <a:off x="4149944" y="699052"/>
            <a:ext cx="351891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900" dirty="0"/>
              <a:t>Структура расходов федерального бюджета (исполнение), млн руб.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825A8803-1F73-40DB-AFC4-ECEAC9EB8068}"/>
              </a:ext>
            </a:extLst>
          </p:cNvPr>
          <p:cNvSpPr/>
          <p:nvPr/>
        </p:nvSpPr>
        <p:spPr>
          <a:xfrm>
            <a:off x="3456457" y="3992540"/>
            <a:ext cx="313542" cy="120845"/>
          </a:xfrm>
          <a:prstGeom prst="wedgeRoundRectCallout">
            <a:avLst>
              <a:gd name="adj1" fmla="val -49531"/>
              <a:gd name="adj2" fmla="val 101089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ru-RU" sz="600" dirty="0">
                <a:solidFill>
                  <a:schemeClr val="tx1"/>
                </a:solidFill>
              </a:rPr>
              <a:t>98,16%</a:t>
            </a:r>
          </a:p>
        </p:txBody>
      </p:sp>
      <p:sp>
        <p:nvSpPr>
          <p:cNvPr id="24" name="Облачко с текстом: прямоугольное со скругленными углами 23">
            <a:extLst>
              <a:ext uri="{FF2B5EF4-FFF2-40B4-BE49-F238E27FC236}">
                <a16:creationId xmlns:a16="http://schemas.microsoft.com/office/drawing/2014/main" id="{38C5540A-79EE-4AF9-9923-34EE71583104}"/>
              </a:ext>
            </a:extLst>
          </p:cNvPr>
          <p:cNvSpPr/>
          <p:nvPr/>
        </p:nvSpPr>
        <p:spPr>
          <a:xfrm>
            <a:off x="3456457" y="1048618"/>
            <a:ext cx="400050" cy="224376"/>
          </a:xfrm>
          <a:prstGeom prst="wedgeRoundRectCallout">
            <a:avLst>
              <a:gd name="adj1" fmla="val 27722"/>
              <a:gd name="adj2" fmla="val 94722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16 713 002,71</a:t>
            </a:r>
          </a:p>
          <a:p>
            <a:pPr algn="ctr"/>
            <a:r>
              <a:rPr lang="ru-RU" sz="400" b="1" dirty="0">
                <a:solidFill>
                  <a:srgbClr val="00B050"/>
                </a:solidFill>
              </a:rPr>
              <a:t>+1,78%</a:t>
            </a:r>
          </a:p>
          <a:p>
            <a:pPr algn="ctr"/>
            <a:r>
              <a:rPr lang="ru-RU" sz="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 2017</a:t>
            </a:r>
          </a:p>
        </p:txBody>
      </p:sp>
      <p:graphicFrame>
        <p:nvGraphicFramePr>
          <p:cNvPr id="26" name="Диаграмма 25">
            <a:extLst>
              <a:ext uri="{FF2B5EF4-FFF2-40B4-BE49-F238E27FC236}">
                <a16:creationId xmlns:a16="http://schemas.microsoft.com/office/drawing/2014/main" id="{242FA075-BAA7-4595-B7BD-73B0281968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0580483"/>
              </p:ext>
            </p:extLst>
          </p:nvPr>
        </p:nvGraphicFramePr>
        <p:xfrm>
          <a:off x="7946487" y="699053"/>
          <a:ext cx="4017710" cy="5990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7" name="Таблица 26">
            <a:extLst>
              <a:ext uri="{FF2B5EF4-FFF2-40B4-BE49-F238E27FC236}">
                <a16:creationId xmlns:a16="http://schemas.microsoft.com/office/drawing/2014/main" id="{60352A8D-EA92-43C5-8765-B259B23D0A48}"/>
              </a:ext>
            </a:extLst>
          </p:cNvPr>
          <p:cNvGraphicFramePr>
            <a:graphicFrameLocks noGrp="1"/>
          </p:cNvGraphicFramePr>
          <p:nvPr/>
        </p:nvGraphicFramePr>
        <p:xfrm>
          <a:off x="9929462" y="1272994"/>
          <a:ext cx="737875" cy="514324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407637">
                  <a:extLst>
                    <a:ext uri="{9D8B030D-6E8A-4147-A177-3AD203B41FA5}">
                      <a16:colId xmlns:a16="http://schemas.microsoft.com/office/drawing/2014/main" val="3043603773"/>
                    </a:ext>
                  </a:extLst>
                </a:gridCol>
                <a:gridCol w="330238">
                  <a:extLst>
                    <a:ext uri="{9D8B030D-6E8A-4147-A177-3AD203B41FA5}">
                      <a16:colId xmlns:a16="http://schemas.microsoft.com/office/drawing/2014/main" val="2494920210"/>
                    </a:ext>
                  </a:extLst>
                </a:gridCol>
              </a:tblGrid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 dirty="0">
                          <a:effectLst/>
                        </a:rPr>
                        <a:t>313 368,53</a:t>
                      </a:r>
                      <a:endParaRPr lang="ru-RU" sz="600" b="0" i="1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22168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3 020 296,87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845010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1 041 038,26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35310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53 641,20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570130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693 814,68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618059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33 479,36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8231854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1 275 922,22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534752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53 080,04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4876326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140 634,10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7511272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62 316,91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08217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1 973,84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31048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36 520,95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7174235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249 503,54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02127426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13 884,85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7986379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9 721,36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58807230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39 236,39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676236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11 169,37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793739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64 262,63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088915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545 085,93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559512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185 098,63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2347084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374 035,77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2567328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11 907,31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4238747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187 471,88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1343459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9 333,66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68575308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263 708,29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1459103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8 788,84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197111023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813 674,84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704810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67 258,99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74442684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105 725,88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976956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76 687,65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8370252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107 140,53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55612759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1 208 108,02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5637330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138 704,32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12705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100 043,28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539581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46 902,96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83826851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22 428,47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34951335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62 125,43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95265878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89 088,36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7434421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2 536,47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318546562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161 273,16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7270521"/>
                  </a:ext>
                </a:extLst>
              </a:tr>
              <a:tr h="1254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600" u="none" strike="noStrike">
                          <a:effectLst/>
                        </a:rPr>
                        <a:t>6 853,47</a:t>
                      </a:r>
                      <a:endParaRPr lang="ru-RU" sz="600" b="0" i="1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500" u="none" strike="noStrike" dirty="0" err="1">
                          <a:effectLst/>
                        </a:rPr>
                        <a:t>млн.руб</a:t>
                      </a:r>
                      <a:endParaRPr lang="ru-RU" sz="5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2302" marR="2302" marT="2302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34971638"/>
                  </a:ext>
                </a:extLst>
              </a:tr>
            </a:tbl>
          </a:graphicData>
        </a:graphic>
      </p:graphicFrame>
      <p:graphicFrame>
        <p:nvGraphicFramePr>
          <p:cNvPr id="28" name="Таблица 6">
            <a:extLst>
              <a:ext uri="{FF2B5EF4-FFF2-40B4-BE49-F238E27FC236}">
                <a16:creationId xmlns:a16="http://schemas.microsoft.com/office/drawing/2014/main" id="{2C71820F-EF71-45CE-AF6D-A62F03C878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614423"/>
              </p:ext>
            </p:extLst>
          </p:nvPr>
        </p:nvGraphicFramePr>
        <p:xfrm>
          <a:off x="8359364" y="1022266"/>
          <a:ext cx="3140195" cy="2571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805">
                  <a:extLst>
                    <a:ext uri="{9D8B030D-6E8A-4147-A177-3AD203B41FA5}">
                      <a16:colId xmlns:a16="http://schemas.microsoft.com/office/drawing/2014/main" val="2506452515"/>
                    </a:ext>
                  </a:extLst>
                </a:gridCol>
                <a:gridCol w="572756">
                  <a:extLst>
                    <a:ext uri="{9D8B030D-6E8A-4147-A177-3AD203B41FA5}">
                      <a16:colId xmlns:a16="http://schemas.microsoft.com/office/drawing/2014/main" val="311419645"/>
                    </a:ext>
                  </a:extLst>
                </a:gridCol>
                <a:gridCol w="208902">
                  <a:extLst>
                    <a:ext uri="{9D8B030D-6E8A-4147-A177-3AD203B41FA5}">
                      <a16:colId xmlns:a16="http://schemas.microsoft.com/office/drawing/2014/main" val="125639403"/>
                    </a:ext>
                  </a:extLst>
                </a:gridCol>
                <a:gridCol w="595501">
                  <a:extLst>
                    <a:ext uri="{9D8B030D-6E8A-4147-A177-3AD203B41FA5}">
                      <a16:colId xmlns:a16="http://schemas.microsoft.com/office/drawing/2014/main" val="2110402308"/>
                    </a:ext>
                  </a:extLst>
                </a:gridCol>
                <a:gridCol w="186331">
                  <a:extLst>
                    <a:ext uri="{9D8B030D-6E8A-4147-A177-3AD203B41FA5}">
                      <a16:colId xmlns:a16="http://schemas.microsoft.com/office/drawing/2014/main" val="3069057666"/>
                    </a:ext>
                  </a:extLst>
                </a:gridCol>
                <a:gridCol w="600758">
                  <a:extLst>
                    <a:ext uri="{9D8B030D-6E8A-4147-A177-3AD203B41FA5}">
                      <a16:colId xmlns:a16="http://schemas.microsoft.com/office/drawing/2014/main" val="2068530767"/>
                    </a:ext>
                  </a:extLst>
                </a:gridCol>
                <a:gridCol w="173942">
                  <a:extLst>
                    <a:ext uri="{9D8B030D-6E8A-4147-A177-3AD203B41FA5}">
                      <a16:colId xmlns:a16="http://schemas.microsoft.com/office/drawing/2014/main" val="2691864055"/>
                    </a:ext>
                  </a:extLst>
                </a:gridCol>
                <a:gridCol w="584200">
                  <a:extLst>
                    <a:ext uri="{9D8B030D-6E8A-4147-A177-3AD203B41FA5}">
                      <a16:colId xmlns:a16="http://schemas.microsoft.com/office/drawing/2014/main" val="1922322892"/>
                    </a:ext>
                  </a:extLst>
                </a:gridCol>
              </a:tblGrid>
              <a:tr h="230799"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tx1"/>
                          </a:solidFill>
                        </a:rPr>
                        <a:t>Исполнено более 99%</a:t>
                      </a:r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tx1"/>
                          </a:solidFill>
                        </a:rPr>
                        <a:t>Исполнено 95-99%</a:t>
                      </a:r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tx1"/>
                          </a:solidFill>
                        </a:rPr>
                        <a:t>Исполнено 85-95%</a:t>
                      </a:r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tc>
                  <a:txBody>
                    <a:bodyPr/>
                    <a:lstStyle/>
                    <a:p>
                      <a:r>
                        <a:rPr lang="ru-RU" sz="600" dirty="0">
                          <a:solidFill>
                            <a:schemeClr val="tx1"/>
                          </a:solidFill>
                        </a:rPr>
                        <a:t>Исполнено менее 85%</a:t>
                      </a:r>
                      <a:endParaRPr lang="ru-RU" sz="600" b="0" dirty="0">
                        <a:solidFill>
                          <a:schemeClr val="tx1"/>
                        </a:solidFill>
                      </a:endParaRPr>
                    </a:p>
                  </a:txBody>
                  <a:tcPr marL="74271" marR="74271" marT="37135" marB="37135"/>
                </a:tc>
                <a:extLst>
                  <a:ext uri="{0D108BD9-81ED-4DB2-BD59-A6C34878D82A}">
                    <a16:rowId xmlns:a16="http://schemas.microsoft.com/office/drawing/2014/main" val="1312006560"/>
                  </a:ext>
                </a:extLst>
              </a:tr>
            </a:tbl>
          </a:graphicData>
        </a:graphic>
      </p:graphicFrame>
      <p:sp>
        <p:nvSpPr>
          <p:cNvPr id="10" name="Овал 9">
            <a:extLst>
              <a:ext uri="{FF2B5EF4-FFF2-40B4-BE49-F238E27FC236}">
                <a16:creationId xmlns:a16="http://schemas.microsoft.com/office/drawing/2014/main" id="{56ABD565-F6B6-45EF-8689-5C778E5E7593}"/>
              </a:ext>
            </a:extLst>
          </p:cNvPr>
          <p:cNvSpPr/>
          <p:nvPr/>
        </p:nvSpPr>
        <p:spPr>
          <a:xfrm>
            <a:off x="8438859" y="1103016"/>
            <a:ext cx="127000" cy="126132"/>
          </a:xfrm>
          <a:prstGeom prst="ellipse">
            <a:avLst/>
          </a:prstGeom>
          <a:solidFill>
            <a:srgbClr val="ED920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>
            <a:extLst>
              <a:ext uri="{FF2B5EF4-FFF2-40B4-BE49-F238E27FC236}">
                <a16:creationId xmlns:a16="http://schemas.microsoft.com/office/drawing/2014/main" id="{8D567FEF-45D3-4899-96DD-A97DC4C28190}"/>
              </a:ext>
            </a:extLst>
          </p:cNvPr>
          <p:cNvSpPr/>
          <p:nvPr/>
        </p:nvSpPr>
        <p:spPr>
          <a:xfrm>
            <a:off x="9216609" y="1103016"/>
            <a:ext cx="127000" cy="1261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>
            <a:extLst>
              <a:ext uri="{FF2B5EF4-FFF2-40B4-BE49-F238E27FC236}">
                <a16:creationId xmlns:a16="http://schemas.microsoft.com/office/drawing/2014/main" id="{2D1ED2A3-4085-46E9-BF81-643CB024B4E5}"/>
              </a:ext>
            </a:extLst>
          </p:cNvPr>
          <p:cNvSpPr/>
          <p:nvPr/>
        </p:nvSpPr>
        <p:spPr>
          <a:xfrm>
            <a:off x="10004643" y="1103016"/>
            <a:ext cx="127000" cy="126132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Овал 30">
            <a:extLst>
              <a:ext uri="{FF2B5EF4-FFF2-40B4-BE49-F238E27FC236}">
                <a16:creationId xmlns:a16="http://schemas.microsoft.com/office/drawing/2014/main" id="{BBF23CF9-AB0A-405B-890A-C5FE4F211180}"/>
              </a:ext>
            </a:extLst>
          </p:cNvPr>
          <p:cNvSpPr/>
          <p:nvPr/>
        </p:nvSpPr>
        <p:spPr>
          <a:xfrm>
            <a:off x="10782393" y="1097740"/>
            <a:ext cx="127000" cy="126132"/>
          </a:xfrm>
          <a:prstGeom prst="ellipse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3" name="Диаграмма 32">
            <a:extLst>
              <a:ext uri="{FF2B5EF4-FFF2-40B4-BE49-F238E27FC236}">
                <a16:creationId xmlns:a16="http://schemas.microsoft.com/office/drawing/2014/main" id="{A5F57809-0384-4962-9CBB-03369D54616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3533503"/>
              </p:ext>
            </p:extLst>
          </p:nvPr>
        </p:nvGraphicFramePr>
        <p:xfrm>
          <a:off x="2930139" y="4936588"/>
          <a:ext cx="3646961" cy="1738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4" name="Облачко с текстом: прямоугольное со скругленными углами 33">
            <a:extLst>
              <a:ext uri="{FF2B5EF4-FFF2-40B4-BE49-F238E27FC236}">
                <a16:creationId xmlns:a16="http://schemas.microsoft.com/office/drawing/2014/main" id="{26964D2C-4016-4479-BB39-EA1F773E8D96}"/>
              </a:ext>
            </a:extLst>
          </p:cNvPr>
          <p:cNvSpPr/>
          <p:nvPr/>
        </p:nvSpPr>
        <p:spPr>
          <a:xfrm>
            <a:off x="3642225" y="5380029"/>
            <a:ext cx="458919" cy="224376"/>
          </a:xfrm>
          <a:prstGeom prst="wedgeRoundRectCallout">
            <a:avLst>
              <a:gd name="adj1" fmla="val -39505"/>
              <a:gd name="adj2" fmla="val 92058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ru-RU" sz="500" dirty="0">
                <a:solidFill>
                  <a:schemeClr val="tx1"/>
                </a:solidFill>
              </a:rPr>
              <a:t>Министерство Финансов РФ</a:t>
            </a:r>
          </a:p>
          <a:p>
            <a:pPr algn="ctr"/>
            <a:r>
              <a:rPr lang="ru-RU" sz="500" dirty="0">
                <a:solidFill>
                  <a:schemeClr val="tx1"/>
                </a:solidFill>
              </a:rPr>
              <a:t>5 737 039,19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6362580-9589-434C-8392-84EA30408622}"/>
              </a:ext>
            </a:extLst>
          </p:cNvPr>
          <p:cNvSpPr txBox="1"/>
          <p:nvPr/>
        </p:nvSpPr>
        <p:spPr>
          <a:xfrm>
            <a:off x="3506880" y="6272222"/>
            <a:ext cx="2929007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00" dirty="0"/>
              <a:t>1            2            3            4             5            6            7            8             9          10</a:t>
            </a:r>
          </a:p>
        </p:txBody>
      </p:sp>
      <p:sp>
        <p:nvSpPr>
          <p:cNvPr id="14" name="Овал 13">
            <a:extLst>
              <a:ext uri="{FF2B5EF4-FFF2-40B4-BE49-F238E27FC236}">
                <a16:creationId xmlns:a16="http://schemas.microsoft.com/office/drawing/2014/main" id="{9681924D-3978-4572-B669-37957AD1D81F}"/>
              </a:ext>
            </a:extLst>
          </p:cNvPr>
          <p:cNvSpPr/>
          <p:nvPr/>
        </p:nvSpPr>
        <p:spPr>
          <a:xfrm>
            <a:off x="1791041" y="5202297"/>
            <a:ext cx="981483" cy="981483"/>
          </a:xfrm>
          <a:prstGeom prst="ellipse">
            <a:avLst/>
          </a:prstGeom>
          <a:noFill/>
          <a:ln w="28575">
            <a:solidFill>
              <a:srgbClr val="FF434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A037E7-5104-47F5-A39F-4E69553BEE17}"/>
              </a:ext>
            </a:extLst>
          </p:cNvPr>
          <p:cNvSpPr txBox="1"/>
          <p:nvPr/>
        </p:nvSpPr>
        <p:spPr>
          <a:xfrm>
            <a:off x="1826208" y="5241529"/>
            <a:ext cx="89691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effectLst/>
              </a:rPr>
              <a:t>70,7</a:t>
            </a:r>
            <a:endParaRPr lang="ru-RU" dirty="0">
              <a:effectLst/>
            </a:endParaRPr>
          </a:p>
          <a:p>
            <a:pPr algn="ctr"/>
            <a:r>
              <a:rPr lang="ru-RU" sz="800" dirty="0"/>
              <a:t>млрд руб.</a:t>
            </a:r>
          </a:p>
          <a:p>
            <a:pPr algn="ctr"/>
            <a:r>
              <a:rPr lang="ru-RU" sz="600" dirty="0"/>
              <a:t>Неэффективное использование федеральных и иных ресурсов</a:t>
            </a:r>
          </a:p>
        </p:txBody>
      </p:sp>
      <p:sp>
        <p:nvSpPr>
          <p:cNvPr id="40" name="Прямоугольник: скругленные углы 39">
            <a:extLst>
              <a:ext uri="{FF2B5EF4-FFF2-40B4-BE49-F238E27FC236}">
                <a16:creationId xmlns:a16="http://schemas.microsoft.com/office/drawing/2014/main" id="{77B786F4-9D22-4177-B6C2-A50F2C867874}"/>
              </a:ext>
            </a:extLst>
          </p:cNvPr>
          <p:cNvSpPr/>
          <p:nvPr/>
        </p:nvSpPr>
        <p:spPr>
          <a:xfrm>
            <a:off x="6706471" y="4815783"/>
            <a:ext cx="1100234" cy="1873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Овал 35">
            <a:extLst>
              <a:ext uri="{FF2B5EF4-FFF2-40B4-BE49-F238E27FC236}">
                <a16:creationId xmlns:a16="http://schemas.microsoft.com/office/drawing/2014/main" id="{2D58D11E-69EA-4580-9A6A-ADDC7A91CFE0}"/>
              </a:ext>
            </a:extLst>
          </p:cNvPr>
          <p:cNvSpPr/>
          <p:nvPr/>
        </p:nvSpPr>
        <p:spPr>
          <a:xfrm>
            <a:off x="6765846" y="5208211"/>
            <a:ext cx="981483" cy="981483"/>
          </a:xfrm>
          <a:prstGeom prst="ellipse">
            <a:avLst/>
          </a:prstGeom>
          <a:noFill/>
          <a:ln w="28575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939BC0F-3540-45FE-8680-80DCCD904D06}"/>
              </a:ext>
            </a:extLst>
          </p:cNvPr>
          <p:cNvSpPr txBox="1"/>
          <p:nvPr/>
        </p:nvSpPr>
        <p:spPr>
          <a:xfrm>
            <a:off x="6716882" y="5380029"/>
            <a:ext cx="1083968" cy="800219"/>
          </a:xfrm>
          <a:prstGeom prst="rect">
            <a:avLst/>
          </a:prstGeom>
          <a:noFill/>
          <a:effectLst>
            <a:glow rad="127000">
              <a:srgbClr val="FFC000"/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effectLst/>
              </a:rPr>
              <a:t>96,69%</a:t>
            </a:r>
            <a:r>
              <a:rPr lang="ru-RU" sz="1600" dirty="0"/>
              <a:t> </a:t>
            </a:r>
          </a:p>
          <a:p>
            <a:pPr algn="ctr"/>
            <a:r>
              <a:rPr lang="ru-RU" sz="700" dirty="0"/>
              <a:t>(11 707 847,23 млн руб.)</a:t>
            </a:r>
          </a:p>
          <a:p>
            <a:pPr algn="ctr"/>
            <a:r>
              <a:rPr lang="ru-RU" sz="600" dirty="0"/>
              <a:t>Исполнение всего по госпрограммам</a:t>
            </a:r>
          </a:p>
        </p:txBody>
      </p:sp>
      <p:pic>
        <p:nvPicPr>
          <p:cNvPr id="35" name="Рисунок 34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B8B8FA93-A955-4DEB-8F67-27E36AB7025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2" b="95101"/>
          <a:stretch/>
        </p:blipFill>
        <p:spPr>
          <a:xfrm>
            <a:off x="10379242" y="1016"/>
            <a:ext cx="1812758" cy="335868"/>
          </a:xfrm>
          <a:prstGeom prst="rect">
            <a:avLst/>
          </a:prstGeom>
        </p:spPr>
      </p:pic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D9263B35-F190-4F50-9697-9B4754947860}"/>
              </a:ext>
            </a:extLst>
          </p:cNvPr>
          <p:cNvGrpSpPr/>
          <p:nvPr/>
        </p:nvGrpSpPr>
        <p:grpSpPr>
          <a:xfrm>
            <a:off x="3100414" y="539193"/>
            <a:ext cx="712086" cy="141845"/>
            <a:chOff x="3100414" y="539193"/>
            <a:chExt cx="712086" cy="141845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280A4445-7DE7-464D-9829-6C00C9AC136C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0BE8A433-0A18-465D-BF2F-BC1654E3A1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aphicFrame>
        <p:nvGraphicFramePr>
          <p:cNvPr id="65" name="Диаграмма 64">
            <a:extLst>
              <a:ext uri="{FF2B5EF4-FFF2-40B4-BE49-F238E27FC236}">
                <a16:creationId xmlns:a16="http://schemas.microsoft.com/office/drawing/2014/main" id="{9A5F42F9-E1DD-40FF-8F15-12E849C1242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8841338"/>
              </p:ext>
            </p:extLst>
          </p:nvPr>
        </p:nvGraphicFramePr>
        <p:xfrm>
          <a:off x="4246434" y="910037"/>
          <a:ext cx="3554416" cy="3751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2206407B-679A-471F-ABFE-2007BE461EB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406" y="273600"/>
            <a:ext cx="259935" cy="1157519"/>
          </a:xfrm>
          <a:prstGeom prst="rect">
            <a:avLst/>
          </a:prstGeom>
        </p:spPr>
      </p:pic>
      <p:grpSp>
        <p:nvGrpSpPr>
          <p:cNvPr id="50" name="Группа 49">
            <a:extLst>
              <a:ext uri="{FF2B5EF4-FFF2-40B4-BE49-F238E27FC236}">
                <a16:creationId xmlns:a16="http://schemas.microsoft.com/office/drawing/2014/main" id="{C41249CC-7C18-48B9-A085-B051778CBDCA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1" name="Прямоугольник: скругленные углы 50">
              <a:extLst>
                <a:ext uri="{FF2B5EF4-FFF2-40B4-BE49-F238E27FC236}">
                  <a16:creationId xmlns:a16="http://schemas.microsoft.com/office/drawing/2014/main" id="{00F37023-4EA2-4262-8D65-C2E06105A121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2" name="Прямая соединительная линия 51">
              <a:extLst>
                <a:ext uri="{FF2B5EF4-FFF2-40B4-BE49-F238E27FC236}">
                  <a16:creationId xmlns:a16="http://schemas.microsoft.com/office/drawing/2014/main" id="{5FC508B4-95CA-4F67-8D82-EF6F368EA36E}"/>
                </a:ext>
              </a:extLst>
            </p:cNvPr>
            <p:cNvCxnSpPr>
              <a:cxnSpLocks/>
              <a:stCxn id="51" idx="1"/>
              <a:endCxn id="51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Прямоугольник 69">
              <a:extLst>
                <a:ext uri="{FF2B5EF4-FFF2-40B4-BE49-F238E27FC236}">
                  <a16:creationId xmlns:a16="http://schemas.microsoft.com/office/drawing/2014/main" id="{5E87249A-2E9D-46CE-BA6D-FDE33897154D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2018</a:t>
              </a:r>
            </a:p>
          </p:txBody>
        </p:sp>
        <p:grpSp>
          <p:nvGrpSpPr>
            <p:cNvPr id="71" name="Группа 70">
              <a:extLst>
                <a:ext uri="{FF2B5EF4-FFF2-40B4-BE49-F238E27FC236}">
                  <a16:creationId xmlns:a16="http://schemas.microsoft.com/office/drawing/2014/main" id="{0ECC141D-2178-4696-940D-5A64DC0B84B3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187BB73F-C435-426F-9BA3-D919976DD1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166B8CF7-714B-49E8-9677-7151AB4E69F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4" name="Группа 73">
            <a:extLst>
              <a:ext uri="{FF2B5EF4-FFF2-40B4-BE49-F238E27FC236}">
                <a16:creationId xmlns:a16="http://schemas.microsoft.com/office/drawing/2014/main" id="{9E262108-BDFF-4108-94B0-30C6D0A8B115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75" name="Прямоугольник: скругленные углы 74">
              <a:extLst>
                <a:ext uri="{FF2B5EF4-FFF2-40B4-BE49-F238E27FC236}">
                  <a16:creationId xmlns:a16="http://schemas.microsoft.com/office/drawing/2014/main" id="{376CB75A-6330-4A1E-936B-E02E54DD924A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6" name="Прямая соединительная линия 75">
              <a:extLst>
                <a:ext uri="{FF2B5EF4-FFF2-40B4-BE49-F238E27FC236}">
                  <a16:creationId xmlns:a16="http://schemas.microsoft.com/office/drawing/2014/main" id="{1543186B-E445-4695-BB9C-1DB637F00590}"/>
                </a:ext>
              </a:extLst>
            </p:cNvPr>
            <p:cNvCxnSpPr>
              <a:cxnSpLocks/>
              <a:stCxn id="75" idx="1"/>
              <a:endCxn id="75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Прямоугольник 76">
              <a:extLst>
                <a:ext uri="{FF2B5EF4-FFF2-40B4-BE49-F238E27FC236}">
                  <a16:creationId xmlns:a16="http://schemas.microsoft.com/office/drawing/2014/main" id="{B12C145E-CE33-4DCE-AA66-FE32A216456B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78" name="Группа 77">
            <a:extLst>
              <a:ext uri="{FF2B5EF4-FFF2-40B4-BE49-F238E27FC236}">
                <a16:creationId xmlns:a16="http://schemas.microsoft.com/office/drawing/2014/main" id="{B1101BAE-2CC9-448E-A8E0-DA6F8D8B6519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79" name="Группа 78">
              <a:extLst>
                <a:ext uri="{FF2B5EF4-FFF2-40B4-BE49-F238E27FC236}">
                  <a16:creationId xmlns:a16="http://schemas.microsoft.com/office/drawing/2014/main" id="{BFCC40F5-E452-4ADD-B64F-7E86E3003DB0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82" name="Прямоугольник: скругленные углы 81">
                <a:extLst>
                  <a:ext uri="{FF2B5EF4-FFF2-40B4-BE49-F238E27FC236}">
                    <a16:creationId xmlns:a16="http://schemas.microsoft.com/office/drawing/2014/main" id="{C5F4CE71-50CB-49EB-848D-37A6639D2C9D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83" name="Прямая соединительная линия 82">
                <a:extLst>
                  <a:ext uri="{FF2B5EF4-FFF2-40B4-BE49-F238E27FC236}">
                    <a16:creationId xmlns:a16="http://schemas.microsoft.com/office/drawing/2014/main" id="{145A4AB4-7C1A-431C-8D6E-F1F6F6DF9544}"/>
                  </a:ext>
                </a:extLst>
              </p:cNvPr>
              <p:cNvCxnSpPr>
                <a:cxnSpLocks/>
                <a:stCxn id="82" idx="1"/>
                <a:endCxn id="82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Прямоугольник 83">
                <a:extLst>
                  <a:ext uri="{FF2B5EF4-FFF2-40B4-BE49-F238E27FC236}">
                    <a16:creationId xmlns:a16="http://schemas.microsoft.com/office/drawing/2014/main" id="{66D3DCEA-5087-4377-B377-6F6923627755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85" name="Прямоугольник 84">
                <a:extLst>
                  <a:ext uri="{FF2B5EF4-FFF2-40B4-BE49-F238E27FC236}">
                    <a16:creationId xmlns:a16="http://schemas.microsoft.com/office/drawing/2014/main" id="{CFF4867C-6C26-468F-BCF3-DB018B46D5C7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6" name="Прямоугольник 85">
                <a:extLst>
                  <a:ext uri="{FF2B5EF4-FFF2-40B4-BE49-F238E27FC236}">
                    <a16:creationId xmlns:a16="http://schemas.microsoft.com/office/drawing/2014/main" id="{C32527CF-8FAC-4EA7-96AE-5E59D9A02FBF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grpSp>
            <p:nvGrpSpPr>
              <p:cNvPr id="87" name="Группа 86">
                <a:extLst>
                  <a:ext uri="{FF2B5EF4-FFF2-40B4-BE49-F238E27FC236}">
                    <a16:creationId xmlns:a16="http://schemas.microsoft.com/office/drawing/2014/main" id="{9D61D9F4-4AAC-430D-997B-579236174FAD}"/>
                  </a:ext>
                </a:extLst>
              </p:cNvPr>
              <p:cNvGrpSpPr/>
              <p:nvPr/>
            </p:nvGrpSpPr>
            <p:grpSpPr>
              <a:xfrm>
                <a:off x="1177576" y="2087095"/>
                <a:ext cx="52299" cy="60505"/>
                <a:chOff x="1562891" y="4112392"/>
                <a:chExt cx="106818" cy="123578"/>
              </a:xfrm>
            </p:grpSpPr>
            <p:cxnSp>
              <p:nvCxnSpPr>
                <p:cNvPr id="88" name="Прямая соединительная линия 87">
                  <a:extLst>
                    <a:ext uri="{FF2B5EF4-FFF2-40B4-BE49-F238E27FC236}">
                      <a16:creationId xmlns:a16="http://schemas.microsoft.com/office/drawing/2014/main" id="{C00C0820-5A23-4B36-9C2E-6795BA42CA7D}"/>
                    </a:ext>
                  </a:extLst>
                </p:cNvPr>
                <p:cNvCxnSpPr/>
                <p:nvPr/>
              </p:nvCxnSpPr>
              <p:spPr>
                <a:xfrm>
                  <a:off x="1562891" y="4174801"/>
                  <a:ext cx="63372" cy="61169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9" name="Прямая соединительная линия 88">
                  <a:extLst>
                    <a:ext uri="{FF2B5EF4-FFF2-40B4-BE49-F238E27FC236}">
                      <a16:creationId xmlns:a16="http://schemas.microsoft.com/office/drawing/2014/main" id="{734883E0-925F-42EA-B79C-09309BBC5850}"/>
                    </a:ext>
                  </a:extLst>
                </p:cNvPr>
                <p:cNvCxnSpPr/>
                <p:nvPr/>
              </p:nvCxnSpPr>
              <p:spPr>
                <a:xfrm flipH="1">
                  <a:off x="1626263" y="4112392"/>
                  <a:ext cx="43446" cy="123578"/>
                </a:xfrm>
                <a:prstGeom prst="line">
                  <a:avLst/>
                </a:prstGeom>
                <a:ln w="19050" cap="rnd">
                  <a:solidFill>
                    <a:schemeClr val="tx1"/>
                  </a:solidFill>
                  <a:round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80" name="Прямая соединительная линия 79">
              <a:extLst>
                <a:ext uri="{FF2B5EF4-FFF2-40B4-BE49-F238E27FC236}">
                  <a16:creationId xmlns:a16="http://schemas.microsoft.com/office/drawing/2014/main" id="{04170A8E-7378-4154-AD0F-C52ED7B0B4A3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>
              <a:extLst>
                <a:ext uri="{FF2B5EF4-FFF2-40B4-BE49-F238E27FC236}">
                  <a16:creationId xmlns:a16="http://schemas.microsoft.com/office/drawing/2014/main" id="{F925D05D-9A68-49CA-82CE-A9162DDB0807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Группа 89">
            <a:extLst>
              <a:ext uri="{FF2B5EF4-FFF2-40B4-BE49-F238E27FC236}">
                <a16:creationId xmlns:a16="http://schemas.microsoft.com/office/drawing/2014/main" id="{409489B2-1956-4AAF-B1DB-973C333DAA62}"/>
              </a:ext>
            </a:extLst>
          </p:cNvPr>
          <p:cNvGrpSpPr/>
          <p:nvPr/>
        </p:nvGrpSpPr>
        <p:grpSpPr>
          <a:xfrm>
            <a:off x="2291262" y="530052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91" name="Прямоугольник: скругленные углы 90">
              <a:extLst>
                <a:ext uri="{FF2B5EF4-FFF2-40B4-BE49-F238E27FC236}">
                  <a16:creationId xmlns:a16="http://schemas.microsoft.com/office/drawing/2014/main" id="{8B78AE8D-C660-4B4E-BD47-39844879942B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>
                  <a:solidFill>
                    <a:schemeClr val="tx1"/>
                  </a:solidFill>
                </a:rPr>
                <a:t>2014 - 2018</a:t>
              </a:r>
            </a:p>
          </p:txBody>
        </p:sp>
        <p:grpSp>
          <p:nvGrpSpPr>
            <p:cNvPr id="92" name="Группа 91">
              <a:extLst>
                <a:ext uri="{FF2B5EF4-FFF2-40B4-BE49-F238E27FC236}">
                  <a16:creationId xmlns:a16="http://schemas.microsoft.com/office/drawing/2014/main" id="{E92ED094-1275-4F45-ADF9-BF4E1EC10E7A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94" name="Прямая соединительная линия 93">
                <a:extLst>
                  <a:ext uri="{FF2B5EF4-FFF2-40B4-BE49-F238E27FC236}">
                    <a16:creationId xmlns:a16="http://schemas.microsoft.com/office/drawing/2014/main" id="{007212BF-BDCA-471B-98F7-CCFC39F9F2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Прямая соединительная линия 94">
                <a:extLst>
                  <a:ext uri="{FF2B5EF4-FFF2-40B4-BE49-F238E27FC236}">
                    <a16:creationId xmlns:a16="http://schemas.microsoft.com/office/drawing/2014/main" id="{4B67F22B-8B33-4561-B2B4-A14323BE7DF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3" name="Прямая соединительная линия 92">
              <a:extLst>
                <a:ext uri="{FF2B5EF4-FFF2-40B4-BE49-F238E27FC236}">
                  <a16:creationId xmlns:a16="http://schemas.microsoft.com/office/drawing/2014/main" id="{2EBA319F-4B4B-4324-834A-5F42A3496318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6" name="Группа 95">
            <a:extLst>
              <a:ext uri="{FF2B5EF4-FFF2-40B4-BE49-F238E27FC236}">
                <a16:creationId xmlns:a16="http://schemas.microsoft.com/office/drawing/2014/main" id="{D013A612-BD87-4EC9-BC78-8AB1C4F6D383}"/>
              </a:ext>
            </a:extLst>
          </p:cNvPr>
          <p:cNvGrpSpPr/>
          <p:nvPr/>
        </p:nvGrpSpPr>
        <p:grpSpPr>
          <a:xfrm>
            <a:off x="2301627" y="2796664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97" name="Прямоугольник: скругленные углы 96">
              <a:extLst>
                <a:ext uri="{FF2B5EF4-FFF2-40B4-BE49-F238E27FC236}">
                  <a16:creationId xmlns:a16="http://schemas.microsoft.com/office/drawing/2014/main" id="{D01DD3EA-E03C-470B-A01D-853B418F8B94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>
                  <a:solidFill>
                    <a:schemeClr val="tx1"/>
                  </a:solidFill>
                </a:rPr>
                <a:t>2014 - 2018</a:t>
              </a:r>
            </a:p>
          </p:txBody>
        </p:sp>
        <p:grpSp>
          <p:nvGrpSpPr>
            <p:cNvPr id="98" name="Группа 97">
              <a:extLst>
                <a:ext uri="{FF2B5EF4-FFF2-40B4-BE49-F238E27FC236}">
                  <a16:creationId xmlns:a16="http://schemas.microsoft.com/office/drawing/2014/main" id="{12940890-17FF-47A5-9BEA-FBF571260BF8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100" name="Прямая соединительная линия 99">
                <a:extLst>
                  <a:ext uri="{FF2B5EF4-FFF2-40B4-BE49-F238E27FC236}">
                    <a16:creationId xmlns:a16="http://schemas.microsoft.com/office/drawing/2014/main" id="{9312C441-23F6-4FBF-82B8-B854DDB744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Прямая соединительная линия 100">
                <a:extLst>
                  <a:ext uri="{FF2B5EF4-FFF2-40B4-BE49-F238E27FC236}">
                    <a16:creationId xmlns:a16="http://schemas.microsoft.com/office/drawing/2014/main" id="{4E970FEC-A778-4028-8DBC-A0888AEB0C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9" name="Прямая соединительная линия 98">
              <a:extLst>
                <a:ext uri="{FF2B5EF4-FFF2-40B4-BE49-F238E27FC236}">
                  <a16:creationId xmlns:a16="http://schemas.microsoft.com/office/drawing/2014/main" id="{094669B3-477F-4156-BA7F-3B77AC92B51D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2" name="Группа 101">
            <a:extLst>
              <a:ext uri="{FF2B5EF4-FFF2-40B4-BE49-F238E27FC236}">
                <a16:creationId xmlns:a16="http://schemas.microsoft.com/office/drawing/2014/main" id="{16A23692-FB51-4CAA-AAC9-7D7FEE3D0BD4}"/>
              </a:ext>
            </a:extLst>
          </p:cNvPr>
          <p:cNvGrpSpPr/>
          <p:nvPr/>
        </p:nvGrpSpPr>
        <p:grpSpPr>
          <a:xfrm>
            <a:off x="5928294" y="537572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103" name="Прямоугольник: скругленные углы 102">
              <a:extLst>
                <a:ext uri="{FF2B5EF4-FFF2-40B4-BE49-F238E27FC236}">
                  <a16:creationId xmlns:a16="http://schemas.microsoft.com/office/drawing/2014/main" id="{ACB193BC-DD63-4D32-A9C3-4801FD067E4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>
                  <a:solidFill>
                    <a:schemeClr val="tx1"/>
                  </a:solidFill>
                </a:rPr>
                <a:t>2014 - 2018</a:t>
              </a:r>
            </a:p>
          </p:txBody>
        </p:sp>
        <p:grpSp>
          <p:nvGrpSpPr>
            <p:cNvPr id="104" name="Группа 103">
              <a:extLst>
                <a:ext uri="{FF2B5EF4-FFF2-40B4-BE49-F238E27FC236}">
                  <a16:creationId xmlns:a16="http://schemas.microsoft.com/office/drawing/2014/main" id="{061F3980-23D5-491A-8E2B-31C89867CD8E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106" name="Прямая соединительная линия 105">
                <a:extLst>
                  <a:ext uri="{FF2B5EF4-FFF2-40B4-BE49-F238E27FC236}">
                    <a16:creationId xmlns:a16="http://schemas.microsoft.com/office/drawing/2014/main" id="{BCC71C01-5004-4105-A649-742A42FAA6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Прямая соединительная линия 106">
                <a:extLst>
                  <a:ext uri="{FF2B5EF4-FFF2-40B4-BE49-F238E27FC236}">
                    <a16:creationId xmlns:a16="http://schemas.microsoft.com/office/drawing/2014/main" id="{B344C2FB-F871-4D03-A2C5-2539D1307E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5" name="Прямая соединительная линия 104">
              <a:extLst>
                <a:ext uri="{FF2B5EF4-FFF2-40B4-BE49-F238E27FC236}">
                  <a16:creationId xmlns:a16="http://schemas.microsoft.com/office/drawing/2014/main" id="{C9BB3CDB-1B15-4BCA-91DD-247D66A7BC83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8" name="Picture 2" descr="Наклейка стрелка PNG - AVATAN PLUS">
            <a:extLst>
              <a:ext uri="{FF2B5EF4-FFF2-40B4-BE49-F238E27FC236}">
                <a16:creationId xmlns:a16="http://schemas.microsoft.com/office/drawing/2014/main" id="{FBEDCADA-04CA-4C61-AADC-CE0CC6163F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2883" y="4202131"/>
            <a:ext cx="167993" cy="217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63739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31844"/>
            <a:ext cx="10515600" cy="2415166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3. ОБЗОР ПАНЕЛИ «ИСТОЧНИКИ ФИНАНСИРОВАНИЯ ДЕФИЦИТА ФЕДЕРАЛЬНОГО БЮДЖЕТА»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2778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B0D3A85-CBD7-4A00-817A-140FE1641DE6}"/>
              </a:ext>
            </a:extLst>
          </p:cNvPr>
          <p:cNvSpPr/>
          <p:nvPr/>
        </p:nvSpPr>
        <p:spPr>
          <a:xfrm>
            <a:off x="1774050" y="459620"/>
            <a:ext cx="3924765" cy="6286059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4C85E650-A455-427E-907A-24D5B5A93669}"/>
              </a:ext>
            </a:extLst>
          </p:cNvPr>
          <p:cNvSpPr/>
          <p:nvPr/>
        </p:nvSpPr>
        <p:spPr>
          <a:xfrm>
            <a:off x="7942695" y="459620"/>
            <a:ext cx="3967791" cy="6284086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E74303D-826A-432F-B87F-1128D5652A73}"/>
              </a:ext>
            </a:extLst>
          </p:cNvPr>
          <p:cNvSpPr/>
          <p:nvPr/>
        </p:nvSpPr>
        <p:spPr>
          <a:xfrm>
            <a:off x="5842222" y="459620"/>
            <a:ext cx="1972018" cy="2024950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04A1C15-2880-4427-9BC7-CD9CEBD5D831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4A5C3E50-96D6-4C36-8F9C-CC93E10460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1387284"/>
              </p:ext>
            </p:extLst>
          </p:nvPr>
        </p:nvGraphicFramePr>
        <p:xfrm>
          <a:off x="5957879" y="491833"/>
          <a:ext cx="1720998" cy="2254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7630DF07-372B-4DE2-BEF2-4114B535ED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6944998"/>
              </p:ext>
            </p:extLst>
          </p:nvPr>
        </p:nvGraphicFramePr>
        <p:xfrm>
          <a:off x="8019601" y="698483"/>
          <a:ext cx="3831350" cy="6225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E3004FC-C15A-4387-9B94-475ED3EB2E4C}"/>
              </a:ext>
            </a:extLst>
          </p:cNvPr>
          <p:cNvSpPr/>
          <p:nvPr/>
        </p:nvSpPr>
        <p:spPr>
          <a:xfrm>
            <a:off x="5842222" y="2581908"/>
            <a:ext cx="1972018" cy="2024950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F0D7B11-BF4C-44C5-BFC0-70DC5F9216E5}"/>
              </a:ext>
            </a:extLst>
          </p:cNvPr>
          <p:cNvSpPr/>
          <p:nvPr/>
        </p:nvSpPr>
        <p:spPr>
          <a:xfrm>
            <a:off x="5837789" y="4713120"/>
            <a:ext cx="1972018" cy="2030586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69B392E-AA77-4DC7-AACA-8AD8D0C4A4F9}"/>
              </a:ext>
            </a:extLst>
          </p:cNvPr>
          <p:cNvSpPr/>
          <p:nvPr/>
        </p:nvSpPr>
        <p:spPr>
          <a:xfrm>
            <a:off x="6284418" y="1228420"/>
            <a:ext cx="107127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-927 583</a:t>
            </a:r>
          </a:p>
          <a:p>
            <a:pPr algn="ctr"/>
            <a:r>
              <a:rPr lang="ru-RU" sz="1100" dirty="0">
                <a:solidFill>
                  <a:srgbClr val="92D050"/>
                </a:solidFill>
              </a:rPr>
              <a:t>+62,64%</a:t>
            </a:r>
          </a:p>
        </p:txBody>
      </p:sp>
      <p:sp>
        <p:nvSpPr>
          <p:cNvPr id="14" name="Облачко с текстом: прямоугольное со скругленными углами 13">
            <a:extLst>
              <a:ext uri="{FF2B5EF4-FFF2-40B4-BE49-F238E27FC236}">
                <a16:creationId xmlns:a16="http://schemas.microsoft.com/office/drawing/2014/main" id="{9FF63CD0-532A-4F59-A80B-6D9E311DF792}"/>
              </a:ext>
            </a:extLst>
          </p:cNvPr>
          <p:cNvSpPr/>
          <p:nvPr/>
        </p:nvSpPr>
        <p:spPr>
          <a:xfrm>
            <a:off x="7280342" y="819522"/>
            <a:ext cx="708014" cy="203882"/>
          </a:xfrm>
          <a:prstGeom prst="wedgeRoundRectCallout">
            <a:avLst>
              <a:gd name="adj1" fmla="val -49034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-601 607,9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BC0DEC-BC14-4253-81DB-BA1CFB5E508C}"/>
              </a:ext>
            </a:extLst>
          </p:cNvPr>
          <p:cNvSpPr txBox="1"/>
          <p:nvPr/>
        </p:nvSpPr>
        <p:spPr>
          <a:xfrm>
            <a:off x="8058483" y="921463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Год                                                                                      Всего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847AEA-9251-471D-B035-F2A8EA3A9CAC}"/>
              </a:ext>
            </a:extLst>
          </p:cNvPr>
          <p:cNvSpPr txBox="1"/>
          <p:nvPr/>
        </p:nvSpPr>
        <p:spPr>
          <a:xfrm>
            <a:off x="8061709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2020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2022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06D4DBE-A584-4916-AD7C-75ECA9B62DFE}"/>
              </a:ext>
            </a:extLst>
          </p:cNvPr>
          <p:cNvSpPr/>
          <p:nvPr/>
        </p:nvSpPr>
        <p:spPr>
          <a:xfrm>
            <a:off x="11062227" y="1456803"/>
            <a:ext cx="83227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-601 607, 9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-664 409, 5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-146 919, 2</a:t>
            </a:r>
          </a:p>
          <a:p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AB4B1C-1C9B-4B3B-8D01-F90B433AB1B7}"/>
              </a:ext>
            </a:extLst>
          </p:cNvPr>
          <p:cNvSpPr txBox="1"/>
          <p:nvPr/>
        </p:nvSpPr>
        <p:spPr>
          <a:xfrm>
            <a:off x="5867681" y="2222960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268F8E86-40F7-4233-8FC6-8DCB143E61B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68093677"/>
              </p:ext>
            </p:extLst>
          </p:nvPr>
        </p:nvGraphicFramePr>
        <p:xfrm>
          <a:off x="5946440" y="2619645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B92D876D-944D-4C43-8348-CA1B6FD1C8AF}"/>
              </a:ext>
            </a:extLst>
          </p:cNvPr>
          <p:cNvSpPr txBox="1"/>
          <p:nvPr/>
        </p:nvSpPr>
        <p:spPr>
          <a:xfrm>
            <a:off x="5873528" y="4340945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AC5A2A9B-A373-4C97-9B77-B1228AD1EEB9}"/>
              </a:ext>
            </a:extLst>
          </p:cNvPr>
          <p:cNvSpPr/>
          <p:nvPr/>
        </p:nvSpPr>
        <p:spPr>
          <a:xfrm>
            <a:off x="6140468" y="3448070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-701 394,57</a:t>
            </a:r>
          </a:p>
        </p:txBody>
      </p:sp>
      <p:graphicFrame>
        <p:nvGraphicFramePr>
          <p:cNvPr id="27" name="Диаграмма 26">
            <a:extLst>
              <a:ext uri="{FF2B5EF4-FFF2-40B4-BE49-F238E27FC236}">
                <a16:creationId xmlns:a16="http://schemas.microsoft.com/office/drawing/2014/main" id="{3A8861C6-E0D3-4C41-8F1F-0245B31852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3181299"/>
              </p:ext>
            </p:extLst>
          </p:nvPr>
        </p:nvGraphicFramePr>
        <p:xfrm>
          <a:off x="5957879" y="4707156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C06EA925-5A3F-4B8F-A4E5-184A7CF9BFAA}"/>
              </a:ext>
            </a:extLst>
          </p:cNvPr>
          <p:cNvSpPr txBox="1"/>
          <p:nvPr/>
        </p:nvSpPr>
        <p:spPr>
          <a:xfrm>
            <a:off x="5866080" y="6482096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E90BE1E6-2EBE-4181-90BE-5E5BAEFB48C5}"/>
              </a:ext>
            </a:extLst>
          </p:cNvPr>
          <p:cNvSpPr/>
          <p:nvPr/>
        </p:nvSpPr>
        <p:spPr>
          <a:xfrm>
            <a:off x="6159355" y="5617424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-372 658,95</a:t>
            </a:r>
          </a:p>
        </p:txBody>
      </p:sp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3B4CDCA8-3BFC-492A-BC1D-71B79F071B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12582623"/>
              </p:ext>
            </p:extLst>
          </p:nvPr>
        </p:nvGraphicFramePr>
        <p:xfrm>
          <a:off x="1796795" y="698484"/>
          <a:ext cx="3732931" cy="5887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149D5046-7EA2-43B0-BDA5-B742999A128D}"/>
              </a:ext>
            </a:extLst>
          </p:cNvPr>
          <p:cNvSpPr txBox="1"/>
          <p:nvPr/>
        </p:nvSpPr>
        <p:spPr>
          <a:xfrm>
            <a:off x="1750346" y="867839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Год                                                                                   Всего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EDE67B3-578E-42A8-8B04-28C83AF48A70}"/>
              </a:ext>
            </a:extLst>
          </p:cNvPr>
          <p:cNvSpPr txBox="1"/>
          <p:nvPr/>
        </p:nvSpPr>
        <p:spPr>
          <a:xfrm>
            <a:off x="1828701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2020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2022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78A07587-3449-4408-8491-B0CC2EA6B960}"/>
              </a:ext>
            </a:extLst>
          </p:cNvPr>
          <p:cNvSpPr/>
          <p:nvPr/>
        </p:nvSpPr>
        <p:spPr>
          <a:xfrm>
            <a:off x="4918453" y="1456803"/>
            <a:ext cx="832279" cy="19543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-325 975, 1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-36 985, 1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-225 739, 7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492FEE-3527-45DB-929E-DB7F204D5937}"/>
              </a:ext>
            </a:extLst>
          </p:cNvPr>
          <p:cNvSpPr txBox="1"/>
          <p:nvPr/>
        </p:nvSpPr>
        <p:spPr>
          <a:xfrm>
            <a:off x="10263598" y="365272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85EEE8-5EF1-4647-B292-112A903D1659}"/>
              </a:ext>
            </a:extLst>
          </p:cNvPr>
          <p:cNvSpPr txBox="1"/>
          <p:nvPr/>
        </p:nvSpPr>
        <p:spPr>
          <a:xfrm>
            <a:off x="3887293" y="367642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pic>
        <p:nvPicPr>
          <p:cNvPr id="36" name="Рисунок 35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FC365FC3-B4C3-421E-873D-4FB68A4DF32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pic>
        <p:nvPicPr>
          <p:cNvPr id="34" name="Picture 2" descr="Наклейка стрелка PNG - AVATAN PLUS">
            <a:extLst>
              <a:ext uri="{FF2B5EF4-FFF2-40B4-BE49-F238E27FC236}">
                <a16:creationId xmlns:a16="http://schemas.microsoft.com/office/drawing/2014/main" id="{D4871427-1263-4738-B595-F33D23933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039" y="1787424"/>
            <a:ext cx="225708" cy="29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ACACC7CA-0108-45C4-BAB5-D7B084247BBF}"/>
              </a:ext>
            </a:extLst>
          </p:cNvPr>
          <p:cNvGrpSpPr/>
          <p:nvPr/>
        </p:nvGrpSpPr>
        <p:grpSpPr>
          <a:xfrm>
            <a:off x="4552080" y="522772"/>
            <a:ext cx="712086" cy="141845"/>
            <a:chOff x="3100414" y="539193"/>
            <a:chExt cx="712086" cy="141845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372C835A-8AEA-47FF-8110-FEFD9A1439A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9" name="Рисунок 38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3FAF078-BCD9-4674-82F0-529132184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037CADCE-2D28-4744-BA54-935A93ACA034}"/>
              </a:ext>
            </a:extLst>
          </p:cNvPr>
          <p:cNvGrpSpPr/>
          <p:nvPr/>
        </p:nvGrpSpPr>
        <p:grpSpPr>
          <a:xfrm>
            <a:off x="10766280" y="506905"/>
            <a:ext cx="712086" cy="141845"/>
            <a:chOff x="3100414" y="539193"/>
            <a:chExt cx="712086" cy="141845"/>
          </a:xfrm>
        </p:grpSpPr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B76C04C0-3D8F-4C64-A6B9-FB5E38B91500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2" name="Рисунок 41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B4E9E3A-9D59-44B2-9B88-208D995F1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A8542DF2-F475-42AC-B695-8FA665AA5C26}"/>
              </a:ext>
            </a:extLst>
          </p:cNvPr>
          <p:cNvGrpSpPr/>
          <p:nvPr/>
        </p:nvGrpSpPr>
        <p:grpSpPr>
          <a:xfrm>
            <a:off x="6908217" y="522772"/>
            <a:ext cx="712086" cy="141845"/>
            <a:chOff x="3100414" y="539193"/>
            <a:chExt cx="712086" cy="141845"/>
          </a:xfrm>
        </p:grpSpPr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4EAC0370-0EA6-4705-87C3-0409FF0DDB5B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5" name="Рисунок 44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886692D9-4290-45E6-9A45-69CF720A3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7D24DF6C-024C-44DB-90EF-8AF81F74B4FF}"/>
              </a:ext>
            </a:extLst>
          </p:cNvPr>
          <p:cNvGrpSpPr/>
          <p:nvPr/>
        </p:nvGrpSpPr>
        <p:grpSpPr>
          <a:xfrm>
            <a:off x="6920285" y="2663531"/>
            <a:ext cx="712086" cy="141845"/>
            <a:chOff x="3100414" y="539193"/>
            <a:chExt cx="712086" cy="141845"/>
          </a:xfrm>
        </p:grpSpPr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6C3D3A6B-8A81-4C9A-852C-366B9D88F20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8" name="Рисунок 4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61B960E0-8917-4618-8D0E-90C0F0325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E8083F69-6976-445C-9D06-8D8921CA2D02}"/>
              </a:ext>
            </a:extLst>
          </p:cNvPr>
          <p:cNvGrpSpPr/>
          <p:nvPr/>
        </p:nvGrpSpPr>
        <p:grpSpPr>
          <a:xfrm>
            <a:off x="6908217" y="4786359"/>
            <a:ext cx="712086" cy="141845"/>
            <a:chOff x="3100414" y="539193"/>
            <a:chExt cx="712086" cy="141845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978DE3AC-E45E-4DED-B32D-2088F32455C9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" name="Рисунок 50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1D25D075-A943-4A2D-B357-48684DB93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FCC89DF0-5208-4420-AA7B-6BB6E8B26E4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63143"/>
          </a:xfrm>
          <a:prstGeom prst="rect">
            <a:avLst/>
          </a:prstGeom>
        </p:spPr>
      </p:pic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BD3BF816-C297-4C9A-9B47-5F1733AC449A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3" name="Прямоугольник: скругленные углы 52">
              <a:extLst>
                <a:ext uri="{FF2B5EF4-FFF2-40B4-BE49-F238E27FC236}">
                  <a16:creationId xmlns:a16="http://schemas.microsoft.com/office/drawing/2014/main" id="{5F9BF4B1-F748-467A-9430-0D8D32A2ABD8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4" name="Прямая соединительная линия 53">
              <a:extLst>
                <a:ext uri="{FF2B5EF4-FFF2-40B4-BE49-F238E27FC236}">
                  <a16:creationId xmlns:a16="http://schemas.microsoft.com/office/drawing/2014/main" id="{CA1C8CDC-98CD-4822-95D0-4E2FE34E2D78}"/>
                </a:ext>
              </a:extLst>
            </p:cNvPr>
            <p:cNvCxnSpPr>
              <a:cxnSpLocks/>
              <a:stCxn id="53" idx="1"/>
              <a:endCxn id="53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id="{AEF296C4-0420-47BC-86AB-37FA4104682D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2020</a:t>
              </a:r>
            </a:p>
          </p:txBody>
        </p:sp>
        <p:grpSp>
          <p:nvGrpSpPr>
            <p:cNvPr id="56" name="Группа 55">
              <a:extLst>
                <a:ext uri="{FF2B5EF4-FFF2-40B4-BE49-F238E27FC236}">
                  <a16:creationId xmlns:a16="http://schemas.microsoft.com/office/drawing/2014/main" id="{19522D74-F901-45E6-B316-4FA43ECA19C1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C1F96EE1-F638-49AA-8402-08C8A51E3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6BCED0E8-5D7A-4B75-A4B4-F81CED19958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219236C8-2441-46BB-9070-DA3A70BFC71F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60" name="Прямоугольник: скругленные углы 59">
              <a:extLst>
                <a:ext uri="{FF2B5EF4-FFF2-40B4-BE49-F238E27FC236}">
                  <a16:creationId xmlns:a16="http://schemas.microsoft.com/office/drawing/2014/main" id="{E7925CD7-3F70-4502-930E-D8DB46C975FB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EA442F60-63D8-451A-8794-6EBEC91F44EC}"/>
                </a:ext>
              </a:extLst>
            </p:cNvPr>
            <p:cNvCxnSpPr>
              <a:cxnSpLocks/>
              <a:stCxn id="60" idx="1"/>
              <a:endCxn id="60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AD5F3453-9D08-4849-BAB2-A8903717F261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Плановый период</a:t>
              </a:r>
            </a:p>
            <a:p>
              <a:endParaRPr lang="ru-RU" sz="900" dirty="0"/>
            </a:p>
            <a:p>
              <a:r>
                <a:rPr lang="ru-RU" sz="800" dirty="0"/>
                <a:t>2021-2022</a:t>
              </a:r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D364AAD6-804F-49F0-9748-9387D051057F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id="{6C07FA40-6441-4BD9-B85E-188DC8406CFF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71" name="Прямоугольник: скругленные углы 70">
                <a:extLst>
                  <a:ext uri="{FF2B5EF4-FFF2-40B4-BE49-F238E27FC236}">
                    <a16:creationId xmlns:a16="http://schemas.microsoft.com/office/drawing/2014/main" id="{33D8B327-FEFE-4AA1-8974-ED0A39623447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128D0CE7-3939-4E62-9C58-C9825A033ABA}"/>
                  </a:ext>
                </a:extLst>
              </p:cNvPr>
              <p:cNvCxnSpPr>
                <a:cxnSpLocks/>
                <a:stCxn id="71" idx="1"/>
                <a:endCxn id="71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Прямоугольник 72">
                <a:extLst>
                  <a:ext uri="{FF2B5EF4-FFF2-40B4-BE49-F238E27FC236}">
                    <a16:creationId xmlns:a16="http://schemas.microsoft.com/office/drawing/2014/main" id="{B5030712-0D54-41C1-9489-45AF5536BB0D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74" name="Прямоугольник 73">
                <a:extLst>
                  <a:ext uri="{FF2B5EF4-FFF2-40B4-BE49-F238E27FC236}">
                    <a16:creationId xmlns:a16="http://schemas.microsoft.com/office/drawing/2014/main" id="{88AB1B20-472E-4107-8207-511AE8DEBD02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>
                <a:extLst>
                  <a:ext uri="{FF2B5EF4-FFF2-40B4-BE49-F238E27FC236}">
                    <a16:creationId xmlns:a16="http://schemas.microsoft.com/office/drawing/2014/main" id="{A1665ACD-37FB-49C6-AFC0-D8AFE4DE70CC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527EC2FB-45E9-4B54-984B-26AF03068301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>
              <a:extLst>
                <a:ext uri="{FF2B5EF4-FFF2-40B4-BE49-F238E27FC236}">
                  <a16:creationId xmlns:a16="http://schemas.microsoft.com/office/drawing/2014/main" id="{9252235B-0C04-4F24-B415-F2BD0DADEF87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336B5ED0-506C-4CA1-B6E3-BCB4DCB63E85}"/>
              </a:ext>
            </a:extLst>
          </p:cNvPr>
          <p:cNvGrpSpPr/>
          <p:nvPr/>
        </p:nvGrpSpPr>
        <p:grpSpPr>
          <a:xfrm>
            <a:off x="1152379" y="3223195"/>
            <a:ext cx="96735" cy="96735"/>
            <a:chOff x="1335406" y="2919910"/>
            <a:chExt cx="96735" cy="96735"/>
          </a:xfrm>
        </p:grpSpPr>
        <p:sp>
          <p:nvSpPr>
            <p:cNvPr id="79" name="Прямоугольник 78">
              <a:extLst>
                <a:ext uri="{FF2B5EF4-FFF2-40B4-BE49-F238E27FC236}">
                  <a16:creationId xmlns:a16="http://schemas.microsoft.com/office/drawing/2014/main" id="{14C6A954-1526-4E1B-A1C6-9ACCDE327809}"/>
                </a:ext>
              </a:extLst>
            </p:cNvPr>
            <p:cNvSpPr/>
            <p:nvPr/>
          </p:nvSpPr>
          <p:spPr>
            <a:xfrm>
              <a:off x="1335406" y="291991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0" name="Прямая соединительная линия 79">
              <a:extLst>
                <a:ext uri="{FF2B5EF4-FFF2-40B4-BE49-F238E27FC236}">
                  <a16:creationId xmlns:a16="http://schemas.microsoft.com/office/drawing/2014/main" id="{4EC4D339-2405-4308-BD4B-36C152037712}"/>
                </a:ext>
              </a:extLst>
            </p:cNvPr>
            <p:cNvCxnSpPr/>
            <p:nvPr/>
          </p:nvCxnSpPr>
          <p:spPr>
            <a:xfrm>
              <a:off x="1357337" y="2971564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>
              <a:extLst>
                <a:ext uri="{FF2B5EF4-FFF2-40B4-BE49-F238E27FC236}">
                  <a16:creationId xmlns:a16="http://schemas.microsoft.com/office/drawing/2014/main" id="{82D3654E-EDF4-4D87-BFB6-2443C002A5FF}"/>
                </a:ext>
              </a:extLst>
            </p:cNvPr>
            <p:cNvCxnSpPr/>
            <p:nvPr/>
          </p:nvCxnSpPr>
          <p:spPr>
            <a:xfrm flipH="1">
              <a:off x="1388364" y="2941008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Группа 75">
            <a:extLst>
              <a:ext uri="{FF2B5EF4-FFF2-40B4-BE49-F238E27FC236}">
                <a16:creationId xmlns:a16="http://schemas.microsoft.com/office/drawing/2014/main" id="{FD091CF9-C673-4883-A1CC-A5AE79A6CABD}"/>
              </a:ext>
            </a:extLst>
          </p:cNvPr>
          <p:cNvGrpSpPr/>
          <p:nvPr/>
        </p:nvGrpSpPr>
        <p:grpSpPr>
          <a:xfrm>
            <a:off x="3688269" y="505415"/>
            <a:ext cx="720589" cy="159202"/>
            <a:chOff x="2285706" y="526871"/>
            <a:chExt cx="720589" cy="159202"/>
          </a:xfrm>
        </p:grpSpPr>
        <p:sp>
          <p:nvSpPr>
            <p:cNvPr id="77" name="Прямоугольник: скругленные углы 76">
              <a:extLst>
                <a:ext uri="{FF2B5EF4-FFF2-40B4-BE49-F238E27FC236}">
                  <a16:creationId xmlns:a16="http://schemas.microsoft.com/office/drawing/2014/main" id="{BDF669E8-1285-4231-9ED2-0992862E63FE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</a:t>
              </a:r>
              <a:r>
                <a:rPr lang="en-US" sz="800" dirty="0"/>
                <a:t>20</a:t>
              </a:r>
              <a:r>
                <a:rPr lang="ru-RU" sz="800" dirty="0"/>
                <a:t> - 20</a:t>
              </a:r>
              <a:r>
                <a:rPr lang="en-US" sz="800" dirty="0"/>
                <a:t>22</a:t>
              </a:r>
              <a:endParaRPr lang="ru-RU" sz="800" dirty="0"/>
            </a:p>
          </p:txBody>
        </p:sp>
        <p:grpSp>
          <p:nvGrpSpPr>
            <p:cNvPr id="78" name="Группа 77">
              <a:extLst>
                <a:ext uri="{FF2B5EF4-FFF2-40B4-BE49-F238E27FC236}">
                  <a16:creationId xmlns:a16="http://schemas.microsoft.com/office/drawing/2014/main" id="{A51EBE6A-792C-4E30-967F-2C7FFDFC3164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3" name="Прямая соединительная линия 82">
                <a:extLst>
                  <a:ext uri="{FF2B5EF4-FFF2-40B4-BE49-F238E27FC236}">
                    <a16:creationId xmlns:a16="http://schemas.microsoft.com/office/drawing/2014/main" id="{2C693F61-B770-418A-933C-55AD8B82D8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DED7895E-8093-4334-824F-D42C8BAB107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2" name="Прямая соединительная линия 81">
              <a:extLst>
                <a:ext uri="{FF2B5EF4-FFF2-40B4-BE49-F238E27FC236}">
                  <a16:creationId xmlns:a16="http://schemas.microsoft.com/office/drawing/2014/main" id="{2B87D77F-6467-4837-B658-4FF63D346170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9299E8A1-6442-479E-AF5B-8C2B5FEAA5E9}"/>
              </a:ext>
            </a:extLst>
          </p:cNvPr>
          <p:cNvGrpSpPr/>
          <p:nvPr/>
        </p:nvGrpSpPr>
        <p:grpSpPr>
          <a:xfrm>
            <a:off x="9903303" y="496606"/>
            <a:ext cx="720589" cy="159202"/>
            <a:chOff x="2285706" y="526871"/>
            <a:chExt cx="720589" cy="159202"/>
          </a:xfrm>
        </p:grpSpPr>
        <p:sp>
          <p:nvSpPr>
            <p:cNvPr id="86" name="Прямоугольник: скругленные углы 85">
              <a:extLst>
                <a:ext uri="{FF2B5EF4-FFF2-40B4-BE49-F238E27FC236}">
                  <a16:creationId xmlns:a16="http://schemas.microsoft.com/office/drawing/2014/main" id="{AA6111FF-8022-42FD-B0C2-E74CF85B750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</a:t>
              </a:r>
              <a:r>
                <a:rPr lang="en-US" sz="800" dirty="0"/>
                <a:t>20</a:t>
              </a:r>
              <a:r>
                <a:rPr lang="ru-RU" sz="800" dirty="0"/>
                <a:t> - 20</a:t>
              </a:r>
              <a:r>
                <a:rPr lang="en-US" sz="800" dirty="0"/>
                <a:t>22</a:t>
              </a:r>
              <a:endParaRPr lang="ru-RU" sz="800" dirty="0"/>
            </a:p>
          </p:txBody>
        </p:sp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id="{93D10765-D90C-493B-B481-4177733A585F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9" name="Прямая соединительная линия 88">
                <a:extLst>
                  <a:ext uri="{FF2B5EF4-FFF2-40B4-BE49-F238E27FC236}">
                    <a16:creationId xmlns:a16="http://schemas.microsoft.com/office/drawing/2014/main" id="{4B6A5B0A-61AE-42BE-93DA-83154223CB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Прямая соединительная линия 89">
                <a:extLst>
                  <a:ext uri="{FF2B5EF4-FFF2-40B4-BE49-F238E27FC236}">
                    <a16:creationId xmlns:a16="http://schemas.microsoft.com/office/drawing/2014/main" id="{C220FC0E-838A-4FCD-8447-3B78CC91EC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Прямая соединительная линия 87">
              <a:extLst>
                <a:ext uri="{FF2B5EF4-FFF2-40B4-BE49-F238E27FC236}">
                  <a16:creationId xmlns:a16="http://schemas.microsoft.com/office/drawing/2014/main" id="{60225073-7357-4049-AEFC-D8410E08FB36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610085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B0D3A85-CBD7-4A00-817A-140FE1641DE6}"/>
              </a:ext>
            </a:extLst>
          </p:cNvPr>
          <p:cNvSpPr/>
          <p:nvPr/>
        </p:nvSpPr>
        <p:spPr>
          <a:xfrm>
            <a:off x="1774050" y="459620"/>
            <a:ext cx="3924765" cy="6286059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4C85E650-A455-427E-907A-24D5B5A93669}"/>
              </a:ext>
            </a:extLst>
          </p:cNvPr>
          <p:cNvSpPr/>
          <p:nvPr/>
        </p:nvSpPr>
        <p:spPr>
          <a:xfrm>
            <a:off x="7942695" y="459620"/>
            <a:ext cx="3967791" cy="6284086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2E74303D-826A-432F-B87F-1128D5652A73}"/>
              </a:ext>
            </a:extLst>
          </p:cNvPr>
          <p:cNvSpPr/>
          <p:nvPr/>
        </p:nvSpPr>
        <p:spPr>
          <a:xfrm>
            <a:off x="5842222" y="459620"/>
            <a:ext cx="1972018" cy="2024950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04A1C15-2880-4427-9BC7-CD9CEBD5D831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4A5C3E50-96D6-4C36-8F9C-CC93E1046004}"/>
              </a:ext>
            </a:extLst>
          </p:cNvPr>
          <p:cNvGraphicFramePr/>
          <p:nvPr/>
        </p:nvGraphicFramePr>
        <p:xfrm>
          <a:off x="5957879" y="491833"/>
          <a:ext cx="1720998" cy="2254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7630DF07-372B-4DE2-BEF2-4114B535ED08}"/>
              </a:ext>
            </a:extLst>
          </p:cNvPr>
          <p:cNvGraphicFramePr/>
          <p:nvPr/>
        </p:nvGraphicFramePr>
        <p:xfrm>
          <a:off x="8019601" y="698483"/>
          <a:ext cx="3831350" cy="6225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E3004FC-C15A-4387-9B94-475ED3EB2E4C}"/>
              </a:ext>
            </a:extLst>
          </p:cNvPr>
          <p:cNvSpPr/>
          <p:nvPr/>
        </p:nvSpPr>
        <p:spPr>
          <a:xfrm>
            <a:off x="5842222" y="2581908"/>
            <a:ext cx="1972018" cy="2024950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F0D7B11-BF4C-44C5-BFC0-70DC5F9216E5}"/>
              </a:ext>
            </a:extLst>
          </p:cNvPr>
          <p:cNvSpPr/>
          <p:nvPr/>
        </p:nvSpPr>
        <p:spPr>
          <a:xfrm>
            <a:off x="5837789" y="4713120"/>
            <a:ext cx="1972018" cy="2030586"/>
          </a:xfrm>
          <a:prstGeom prst="round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69B392E-AA77-4DC7-AACA-8AD8D0C4A4F9}"/>
              </a:ext>
            </a:extLst>
          </p:cNvPr>
          <p:cNvSpPr/>
          <p:nvPr/>
        </p:nvSpPr>
        <p:spPr>
          <a:xfrm>
            <a:off x="6284418" y="1228420"/>
            <a:ext cx="107127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-927 583</a:t>
            </a:r>
          </a:p>
          <a:p>
            <a:pPr algn="ctr"/>
            <a:r>
              <a:rPr lang="ru-RU" sz="1100" dirty="0">
                <a:solidFill>
                  <a:srgbClr val="92D050"/>
                </a:solidFill>
              </a:rPr>
              <a:t>+62,64%</a:t>
            </a:r>
          </a:p>
        </p:txBody>
      </p:sp>
      <p:sp>
        <p:nvSpPr>
          <p:cNvPr id="14" name="Облачко с текстом: прямоугольное со скругленными углами 13">
            <a:extLst>
              <a:ext uri="{FF2B5EF4-FFF2-40B4-BE49-F238E27FC236}">
                <a16:creationId xmlns:a16="http://schemas.microsoft.com/office/drawing/2014/main" id="{9FF63CD0-532A-4F59-A80B-6D9E311DF792}"/>
              </a:ext>
            </a:extLst>
          </p:cNvPr>
          <p:cNvSpPr/>
          <p:nvPr/>
        </p:nvSpPr>
        <p:spPr>
          <a:xfrm>
            <a:off x="7280342" y="819522"/>
            <a:ext cx="708014" cy="203882"/>
          </a:xfrm>
          <a:prstGeom prst="wedgeRoundRectCallout">
            <a:avLst>
              <a:gd name="adj1" fmla="val -49034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-601 607,9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BC0DEC-BC14-4253-81DB-BA1CFB5E508C}"/>
              </a:ext>
            </a:extLst>
          </p:cNvPr>
          <p:cNvSpPr txBox="1"/>
          <p:nvPr/>
        </p:nvSpPr>
        <p:spPr>
          <a:xfrm>
            <a:off x="8058483" y="921463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Год                                                                                      Всего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847AEA-9251-471D-B035-F2A8EA3A9CAC}"/>
              </a:ext>
            </a:extLst>
          </p:cNvPr>
          <p:cNvSpPr txBox="1"/>
          <p:nvPr/>
        </p:nvSpPr>
        <p:spPr>
          <a:xfrm>
            <a:off x="8061709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2020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2022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06D4DBE-A584-4916-AD7C-75ECA9B62DFE}"/>
              </a:ext>
            </a:extLst>
          </p:cNvPr>
          <p:cNvSpPr/>
          <p:nvPr/>
        </p:nvSpPr>
        <p:spPr>
          <a:xfrm>
            <a:off x="11062227" y="1456803"/>
            <a:ext cx="83227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-601 607, 9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-664 409, 5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-146 919, 2</a:t>
            </a:r>
          </a:p>
          <a:p>
            <a:endParaRPr lang="ru-RU" sz="1100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3AB4B1C-1C9B-4B3B-8D01-F90B433AB1B7}"/>
              </a:ext>
            </a:extLst>
          </p:cNvPr>
          <p:cNvSpPr txBox="1"/>
          <p:nvPr/>
        </p:nvSpPr>
        <p:spPr>
          <a:xfrm>
            <a:off x="5867681" y="2222960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graphicFrame>
        <p:nvGraphicFramePr>
          <p:cNvPr id="24" name="Диаграмма 23">
            <a:extLst>
              <a:ext uri="{FF2B5EF4-FFF2-40B4-BE49-F238E27FC236}">
                <a16:creationId xmlns:a16="http://schemas.microsoft.com/office/drawing/2014/main" id="{268F8E86-40F7-4233-8FC6-8DCB143E61BE}"/>
              </a:ext>
            </a:extLst>
          </p:cNvPr>
          <p:cNvGraphicFramePr/>
          <p:nvPr/>
        </p:nvGraphicFramePr>
        <p:xfrm>
          <a:off x="5946440" y="2619645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B92D876D-944D-4C43-8348-CA1B6FD1C8AF}"/>
              </a:ext>
            </a:extLst>
          </p:cNvPr>
          <p:cNvSpPr txBox="1"/>
          <p:nvPr/>
        </p:nvSpPr>
        <p:spPr>
          <a:xfrm>
            <a:off x="5873528" y="4340945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AC5A2A9B-A373-4C97-9B77-B1228AD1EEB9}"/>
              </a:ext>
            </a:extLst>
          </p:cNvPr>
          <p:cNvSpPr/>
          <p:nvPr/>
        </p:nvSpPr>
        <p:spPr>
          <a:xfrm>
            <a:off x="6140468" y="3448070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-701 394,57</a:t>
            </a:r>
          </a:p>
        </p:txBody>
      </p:sp>
      <p:graphicFrame>
        <p:nvGraphicFramePr>
          <p:cNvPr id="27" name="Диаграмма 26">
            <a:extLst>
              <a:ext uri="{FF2B5EF4-FFF2-40B4-BE49-F238E27FC236}">
                <a16:creationId xmlns:a16="http://schemas.microsoft.com/office/drawing/2014/main" id="{3A8861C6-E0D3-4C41-8F1F-0245B318528E}"/>
              </a:ext>
            </a:extLst>
          </p:cNvPr>
          <p:cNvGraphicFramePr/>
          <p:nvPr/>
        </p:nvGraphicFramePr>
        <p:xfrm>
          <a:off x="5957879" y="4707156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C06EA925-5A3F-4B8F-A4E5-184A7CF9BFAA}"/>
              </a:ext>
            </a:extLst>
          </p:cNvPr>
          <p:cNvSpPr txBox="1"/>
          <p:nvPr/>
        </p:nvSpPr>
        <p:spPr>
          <a:xfrm>
            <a:off x="5866080" y="6482096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>
                <a:solidFill>
                  <a:schemeClr val="bg1"/>
                </a:solidFill>
              </a:rPr>
              <a:t>Млн руб.</a:t>
            </a: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E90BE1E6-2EBE-4181-90BE-5E5BAEFB48C5}"/>
              </a:ext>
            </a:extLst>
          </p:cNvPr>
          <p:cNvSpPr/>
          <p:nvPr/>
        </p:nvSpPr>
        <p:spPr>
          <a:xfrm>
            <a:off x="6159355" y="5617424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chemeClr val="bg1"/>
                </a:solidFill>
              </a:rPr>
              <a:t>ИФДБ всего</a:t>
            </a:r>
          </a:p>
          <a:p>
            <a:pPr algn="ctr"/>
            <a:r>
              <a:rPr lang="ru-RU" dirty="0">
                <a:solidFill>
                  <a:schemeClr val="bg1"/>
                </a:solidFill>
              </a:rPr>
              <a:t>-372 658,95</a:t>
            </a:r>
          </a:p>
        </p:txBody>
      </p:sp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3B4CDCA8-3BFC-492A-BC1D-71B79F071B40}"/>
              </a:ext>
            </a:extLst>
          </p:cNvPr>
          <p:cNvGraphicFramePr/>
          <p:nvPr/>
        </p:nvGraphicFramePr>
        <p:xfrm>
          <a:off x="1796795" y="698484"/>
          <a:ext cx="3732931" cy="5887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149D5046-7EA2-43B0-BDA5-B742999A128D}"/>
              </a:ext>
            </a:extLst>
          </p:cNvPr>
          <p:cNvSpPr txBox="1"/>
          <p:nvPr/>
        </p:nvSpPr>
        <p:spPr>
          <a:xfrm>
            <a:off x="1750346" y="867839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Год                                                                                   Всего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EDE67B3-578E-42A8-8B04-28C83AF48A70}"/>
              </a:ext>
            </a:extLst>
          </p:cNvPr>
          <p:cNvSpPr txBox="1"/>
          <p:nvPr/>
        </p:nvSpPr>
        <p:spPr>
          <a:xfrm>
            <a:off x="1828701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2020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2022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78A07587-3449-4408-8491-B0CC2EA6B960}"/>
              </a:ext>
            </a:extLst>
          </p:cNvPr>
          <p:cNvSpPr/>
          <p:nvPr/>
        </p:nvSpPr>
        <p:spPr>
          <a:xfrm>
            <a:off x="4918453" y="1456803"/>
            <a:ext cx="832279" cy="19543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>
                <a:solidFill>
                  <a:schemeClr val="bg1"/>
                </a:solidFill>
              </a:rPr>
              <a:t>-325 975, 1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-36 985, 1</a:t>
            </a: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endParaRPr lang="ru-RU" sz="1100" dirty="0">
              <a:solidFill>
                <a:schemeClr val="bg1"/>
              </a:solidFill>
            </a:endParaRPr>
          </a:p>
          <a:p>
            <a:r>
              <a:rPr lang="ru-RU" sz="1100" dirty="0">
                <a:solidFill>
                  <a:schemeClr val="bg1"/>
                </a:solidFill>
              </a:rPr>
              <a:t>-225 739, 7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492FEE-3527-45DB-929E-DB7F204D5937}"/>
              </a:ext>
            </a:extLst>
          </p:cNvPr>
          <p:cNvSpPr txBox="1"/>
          <p:nvPr/>
        </p:nvSpPr>
        <p:spPr>
          <a:xfrm>
            <a:off x="10263598" y="365272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85EEE8-5EF1-4647-B292-112A903D1659}"/>
              </a:ext>
            </a:extLst>
          </p:cNvPr>
          <p:cNvSpPr txBox="1"/>
          <p:nvPr/>
        </p:nvSpPr>
        <p:spPr>
          <a:xfrm>
            <a:off x="3887293" y="367642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pic>
        <p:nvPicPr>
          <p:cNvPr id="36" name="Рисунок 35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FC365FC3-B4C3-421E-873D-4FB68A4DF32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pic>
        <p:nvPicPr>
          <p:cNvPr id="34" name="Picture 2" descr="Наклейка стрелка PNG - AVATAN PLUS">
            <a:extLst>
              <a:ext uri="{FF2B5EF4-FFF2-40B4-BE49-F238E27FC236}">
                <a16:creationId xmlns:a16="http://schemas.microsoft.com/office/drawing/2014/main" id="{D4871427-1263-4738-B595-F33D23933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039" y="1787424"/>
            <a:ext cx="225708" cy="292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ACACC7CA-0108-45C4-BAB5-D7B084247BBF}"/>
              </a:ext>
            </a:extLst>
          </p:cNvPr>
          <p:cNvGrpSpPr/>
          <p:nvPr/>
        </p:nvGrpSpPr>
        <p:grpSpPr>
          <a:xfrm>
            <a:off x="4552080" y="522772"/>
            <a:ext cx="712086" cy="141845"/>
            <a:chOff x="3100414" y="539193"/>
            <a:chExt cx="712086" cy="141845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372C835A-8AEA-47FF-8110-FEFD9A1439AA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9" name="Рисунок 38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3FAF078-BCD9-4674-82F0-529132184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037CADCE-2D28-4744-BA54-935A93ACA034}"/>
              </a:ext>
            </a:extLst>
          </p:cNvPr>
          <p:cNvGrpSpPr/>
          <p:nvPr/>
        </p:nvGrpSpPr>
        <p:grpSpPr>
          <a:xfrm>
            <a:off x="10766280" y="506905"/>
            <a:ext cx="712086" cy="141845"/>
            <a:chOff x="3100414" y="539193"/>
            <a:chExt cx="712086" cy="141845"/>
          </a:xfrm>
        </p:grpSpPr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B76C04C0-3D8F-4C64-A6B9-FB5E38B91500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2" name="Рисунок 41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B4E9E3A-9D59-44B2-9B88-208D995F1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A8542DF2-F475-42AC-B695-8FA665AA5C26}"/>
              </a:ext>
            </a:extLst>
          </p:cNvPr>
          <p:cNvGrpSpPr/>
          <p:nvPr/>
        </p:nvGrpSpPr>
        <p:grpSpPr>
          <a:xfrm>
            <a:off x="6908217" y="522772"/>
            <a:ext cx="712086" cy="141845"/>
            <a:chOff x="3100414" y="539193"/>
            <a:chExt cx="712086" cy="141845"/>
          </a:xfrm>
        </p:grpSpPr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4EAC0370-0EA6-4705-87C3-0409FF0DDB5B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5" name="Рисунок 44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886692D9-4290-45E6-9A45-69CF720A383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7D24DF6C-024C-44DB-90EF-8AF81F74B4FF}"/>
              </a:ext>
            </a:extLst>
          </p:cNvPr>
          <p:cNvGrpSpPr/>
          <p:nvPr/>
        </p:nvGrpSpPr>
        <p:grpSpPr>
          <a:xfrm>
            <a:off x="6920285" y="2663531"/>
            <a:ext cx="712086" cy="141845"/>
            <a:chOff x="3100414" y="539193"/>
            <a:chExt cx="712086" cy="141845"/>
          </a:xfrm>
        </p:grpSpPr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6C3D3A6B-8A81-4C9A-852C-366B9D88F202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8" name="Рисунок 4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61B960E0-8917-4618-8D0E-90C0F0325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E8083F69-6976-445C-9D06-8D8921CA2D02}"/>
              </a:ext>
            </a:extLst>
          </p:cNvPr>
          <p:cNvGrpSpPr/>
          <p:nvPr/>
        </p:nvGrpSpPr>
        <p:grpSpPr>
          <a:xfrm>
            <a:off x="6908217" y="4786359"/>
            <a:ext cx="712086" cy="141845"/>
            <a:chOff x="3100414" y="539193"/>
            <a:chExt cx="712086" cy="141845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978DE3AC-E45E-4DED-B32D-2088F32455C9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" name="Рисунок 50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1D25D075-A943-4A2D-B357-48684DB9333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FCC89DF0-5208-4420-AA7B-6BB6E8B26E4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63143"/>
          </a:xfrm>
          <a:prstGeom prst="rect">
            <a:avLst/>
          </a:prstGeom>
        </p:spPr>
      </p:pic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BD3BF816-C297-4C9A-9B47-5F1733AC449A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53" name="Прямоугольник: скругленные углы 52">
              <a:extLst>
                <a:ext uri="{FF2B5EF4-FFF2-40B4-BE49-F238E27FC236}">
                  <a16:creationId xmlns:a16="http://schemas.microsoft.com/office/drawing/2014/main" id="{5F9BF4B1-F748-467A-9430-0D8D32A2ABD8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4" name="Прямая соединительная линия 53">
              <a:extLst>
                <a:ext uri="{FF2B5EF4-FFF2-40B4-BE49-F238E27FC236}">
                  <a16:creationId xmlns:a16="http://schemas.microsoft.com/office/drawing/2014/main" id="{CA1C8CDC-98CD-4822-95D0-4E2FE34E2D78}"/>
                </a:ext>
              </a:extLst>
            </p:cNvPr>
            <p:cNvCxnSpPr>
              <a:cxnSpLocks/>
              <a:stCxn id="53" idx="1"/>
              <a:endCxn id="53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id="{AEF296C4-0420-47BC-86AB-37FA4104682D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2020</a:t>
              </a:r>
            </a:p>
          </p:txBody>
        </p:sp>
        <p:grpSp>
          <p:nvGrpSpPr>
            <p:cNvPr id="56" name="Группа 55">
              <a:extLst>
                <a:ext uri="{FF2B5EF4-FFF2-40B4-BE49-F238E27FC236}">
                  <a16:creationId xmlns:a16="http://schemas.microsoft.com/office/drawing/2014/main" id="{19522D74-F901-45E6-B316-4FA43ECA19C1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57" name="Прямая соединительная линия 56">
                <a:extLst>
                  <a:ext uri="{FF2B5EF4-FFF2-40B4-BE49-F238E27FC236}">
                    <a16:creationId xmlns:a16="http://schemas.microsoft.com/office/drawing/2014/main" id="{C1F96EE1-F638-49AA-8402-08C8A51E3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6BCED0E8-5D7A-4B75-A4B4-F81CED19958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9" name="Группа 58">
            <a:extLst>
              <a:ext uri="{FF2B5EF4-FFF2-40B4-BE49-F238E27FC236}">
                <a16:creationId xmlns:a16="http://schemas.microsoft.com/office/drawing/2014/main" id="{219236C8-2441-46BB-9070-DA3A70BFC71F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60" name="Прямоугольник: скругленные углы 59">
              <a:extLst>
                <a:ext uri="{FF2B5EF4-FFF2-40B4-BE49-F238E27FC236}">
                  <a16:creationId xmlns:a16="http://schemas.microsoft.com/office/drawing/2014/main" id="{E7925CD7-3F70-4502-930E-D8DB46C975FB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EA442F60-63D8-451A-8794-6EBEC91F44EC}"/>
                </a:ext>
              </a:extLst>
            </p:cNvPr>
            <p:cNvCxnSpPr>
              <a:cxnSpLocks/>
              <a:stCxn id="60" idx="1"/>
              <a:endCxn id="60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AD5F3453-9D08-4849-BAB2-A8903717F261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Плановый период</a:t>
              </a:r>
            </a:p>
            <a:p>
              <a:endParaRPr lang="ru-RU" sz="900" dirty="0"/>
            </a:p>
            <a:p>
              <a:r>
                <a:rPr lang="ru-RU" sz="800" dirty="0"/>
                <a:t>2021-2022</a:t>
              </a:r>
            </a:p>
          </p:txBody>
        </p:sp>
      </p:grpSp>
      <p:grpSp>
        <p:nvGrpSpPr>
          <p:cNvPr id="63" name="Группа 62">
            <a:extLst>
              <a:ext uri="{FF2B5EF4-FFF2-40B4-BE49-F238E27FC236}">
                <a16:creationId xmlns:a16="http://schemas.microsoft.com/office/drawing/2014/main" id="{D364AAD6-804F-49F0-9748-9387D051057F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64" name="Группа 63">
              <a:extLst>
                <a:ext uri="{FF2B5EF4-FFF2-40B4-BE49-F238E27FC236}">
                  <a16:creationId xmlns:a16="http://schemas.microsoft.com/office/drawing/2014/main" id="{6C07FA40-6441-4BD9-B85E-188DC8406CFF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71" name="Прямоугольник: скругленные углы 70">
                <a:extLst>
                  <a:ext uri="{FF2B5EF4-FFF2-40B4-BE49-F238E27FC236}">
                    <a16:creationId xmlns:a16="http://schemas.microsoft.com/office/drawing/2014/main" id="{33D8B327-FEFE-4AA1-8974-ED0A39623447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128D0CE7-3939-4E62-9C58-C9825A033ABA}"/>
                  </a:ext>
                </a:extLst>
              </p:cNvPr>
              <p:cNvCxnSpPr>
                <a:cxnSpLocks/>
                <a:stCxn id="71" idx="1"/>
                <a:endCxn id="71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" name="Прямоугольник 72">
                <a:extLst>
                  <a:ext uri="{FF2B5EF4-FFF2-40B4-BE49-F238E27FC236}">
                    <a16:creationId xmlns:a16="http://schemas.microsoft.com/office/drawing/2014/main" id="{B5030712-0D54-41C1-9489-45AF5536BB0D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74" name="Прямоугольник 73">
                <a:extLst>
                  <a:ext uri="{FF2B5EF4-FFF2-40B4-BE49-F238E27FC236}">
                    <a16:creationId xmlns:a16="http://schemas.microsoft.com/office/drawing/2014/main" id="{88AB1B20-472E-4107-8207-511AE8DEBD02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5" name="Прямоугольник 74">
                <a:extLst>
                  <a:ext uri="{FF2B5EF4-FFF2-40B4-BE49-F238E27FC236}">
                    <a16:creationId xmlns:a16="http://schemas.microsoft.com/office/drawing/2014/main" id="{A1665ACD-37FB-49C6-AFC0-D8AFE4DE70CC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527EC2FB-45E9-4B54-984B-26AF03068301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>
              <a:extLst>
                <a:ext uri="{FF2B5EF4-FFF2-40B4-BE49-F238E27FC236}">
                  <a16:creationId xmlns:a16="http://schemas.microsoft.com/office/drawing/2014/main" id="{9252235B-0C04-4F24-B415-F2BD0DADEF87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336B5ED0-506C-4CA1-B6E3-BCB4DCB63E85}"/>
              </a:ext>
            </a:extLst>
          </p:cNvPr>
          <p:cNvGrpSpPr/>
          <p:nvPr/>
        </p:nvGrpSpPr>
        <p:grpSpPr>
          <a:xfrm>
            <a:off x="1152379" y="3223195"/>
            <a:ext cx="96735" cy="96735"/>
            <a:chOff x="1335406" y="2919910"/>
            <a:chExt cx="96735" cy="96735"/>
          </a:xfrm>
        </p:grpSpPr>
        <p:sp>
          <p:nvSpPr>
            <p:cNvPr id="79" name="Прямоугольник 78">
              <a:extLst>
                <a:ext uri="{FF2B5EF4-FFF2-40B4-BE49-F238E27FC236}">
                  <a16:creationId xmlns:a16="http://schemas.microsoft.com/office/drawing/2014/main" id="{14C6A954-1526-4E1B-A1C6-9ACCDE327809}"/>
                </a:ext>
              </a:extLst>
            </p:cNvPr>
            <p:cNvSpPr/>
            <p:nvPr/>
          </p:nvSpPr>
          <p:spPr>
            <a:xfrm>
              <a:off x="1335406" y="291991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80" name="Прямая соединительная линия 79">
              <a:extLst>
                <a:ext uri="{FF2B5EF4-FFF2-40B4-BE49-F238E27FC236}">
                  <a16:creationId xmlns:a16="http://schemas.microsoft.com/office/drawing/2014/main" id="{4EC4D339-2405-4308-BD4B-36C152037712}"/>
                </a:ext>
              </a:extLst>
            </p:cNvPr>
            <p:cNvCxnSpPr/>
            <p:nvPr/>
          </p:nvCxnSpPr>
          <p:spPr>
            <a:xfrm>
              <a:off x="1357337" y="2971564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Прямая соединительная линия 80">
              <a:extLst>
                <a:ext uri="{FF2B5EF4-FFF2-40B4-BE49-F238E27FC236}">
                  <a16:creationId xmlns:a16="http://schemas.microsoft.com/office/drawing/2014/main" id="{82D3654E-EDF4-4D87-BFB6-2443C002A5FF}"/>
                </a:ext>
              </a:extLst>
            </p:cNvPr>
            <p:cNvCxnSpPr/>
            <p:nvPr/>
          </p:nvCxnSpPr>
          <p:spPr>
            <a:xfrm flipH="1">
              <a:off x="1388364" y="2941008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Группа 75">
            <a:extLst>
              <a:ext uri="{FF2B5EF4-FFF2-40B4-BE49-F238E27FC236}">
                <a16:creationId xmlns:a16="http://schemas.microsoft.com/office/drawing/2014/main" id="{FD091CF9-C673-4883-A1CC-A5AE79A6CABD}"/>
              </a:ext>
            </a:extLst>
          </p:cNvPr>
          <p:cNvGrpSpPr/>
          <p:nvPr/>
        </p:nvGrpSpPr>
        <p:grpSpPr>
          <a:xfrm>
            <a:off x="3688269" y="505415"/>
            <a:ext cx="720589" cy="159202"/>
            <a:chOff x="2285706" y="526871"/>
            <a:chExt cx="720589" cy="159202"/>
          </a:xfrm>
        </p:grpSpPr>
        <p:sp>
          <p:nvSpPr>
            <p:cNvPr id="77" name="Прямоугольник: скругленные углы 76">
              <a:extLst>
                <a:ext uri="{FF2B5EF4-FFF2-40B4-BE49-F238E27FC236}">
                  <a16:creationId xmlns:a16="http://schemas.microsoft.com/office/drawing/2014/main" id="{BDF669E8-1285-4231-9ED2-0992862E63FE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</a:t>
              </a:r>
              <a:r>
                <a:rPr lang="en-US" sz="800" dirty="0"/>
                <a:t>20</a:t>
              </a:r>
              <a:r>
                <a:rPr lang="ru-RU" sz="800" dirty="0"/>
                <a:t> - 20</a:t>
              </a:r>
              <a:r>
                <a:rPr lang="en-US" sz="800" dirty="0"/>
                <a:t>22</a:t>
              </a:r>
              <a:endParaRPr lang="ru-RU" sz="800" dirty="0"/>
            </a:p>
          </p:txBody>
        </p:sp>
        <p:grpSp>
          <p:nvGrpSpPr>
            <p:cNvPr id="78" name="Группа 77">
              <a:extLst>
                <a:ext uri="{FF2B5EF4-FFF2-40B4-BE49-F238E27FC236}">
                  <a16:creationId xmlns:a16="http://schemas.microsoft.com/office/drawing/2014/main" id="{A51EBE6A-792C-4E30-967F-2C7FFDFC3164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3" name="Прямая соединительная линия 82">
                <a:extLst>
                  <a:ext uri="{FF2B5EF4-FFF2-40B4-BE49-F238E27FC236}">
                    <a16:creationId xmlns:a16="http://schemas.microsoft.com/office/drawing/2014/main" id="{2C693F61-B770-418A-933C-55AD8B82D8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DED7895E-8093-4334-824F-D42C8BAB107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2" name="Прямая соединительная линия 81">
              <a:extLst>
                <a:ext uri="{FF2B5EF4-FFF2-40B4-BE49-F238E27FC236}">
                  <a16:creationId xmlns:a16="http://schemas.microsoft.com/office/drawing/2014/main" id="{2B87D77F-6467-4837-B658-4FF63D346170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Группа 84">
            <a:extLst>
              <a:ext uri="{FF2B5EF4-FFF2-40B4-BE49-F238E27FC236}">
                <a16:creationId xmlns:a16="http://schemas.microsoft.com/office/drawing/2014/main" id="{9299E8A1-6442-479E-AF5B-8C2B5FEAA5E9}"/>
              </a:ext>
            </a:extLst>
          </p:cNvPr>
          <p:cNvGrpSpPr/>
          <p:nvPr/>
        </p:nvGrpSpPr>
        <p:grpSpPr>
          <a:xfrm>
            <a:off x="9903303" y="496606"/>
            <a:ext cx="720589" cy="159202"/>
            <a:chOff x="2285706" y="526871"/>
            <a:chExt cx="720589" cy="159202"/>
          </a:xfrm>
        </p:grpSpPr>
        <p:sp>
          <p:nvSpPr>
            <p:cNvPr id="86" name="Прямоугольник: скругленные углы 85">
              <a:extLst>
                <a:ext uri="{FF2B5EF4-FFF2-40B4-BE49-F238E27FC236}">
                  <a16:creationId xmlns:a16="http://schemas.microsoft.com/office/drawing/2014/main" id="{AA6111FF-8022-42FD-B0C2-E74CF85B750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/>
                <a:t>20</a:t>
              </a:r>
              <a:r>
                <a:rPr lang="en-US" sz="800" dirty="0"/>
                <a:t>20</a:t>
              </a:r>
              <a:r>
                <a:rPr lang="ru-RU" sz="800" dirty="0"/>
                <a:t> - 20</a:t>
              </a:r>
              <a:r>
                <a:rPr lang="en-US" sz="800" dirty="0"/>
                <a:t>22</a:t>
              </a:r>
              <a:endParaRPr lang="ru-RU" sz="800" dirty="0"/>
            </a:p>
          </p:txBody>
        </p:sp>
        <p:grpSp>
          <p:nvGrpSpPr>
            <p:cNvPr id="87" name="Группа 86">
              <a:extLst>
                <a:ext uri="{FF2B5EF4-FFF2-40B4-BE49-F238E27FC236}">
                  <a16:creationId xmlns:a16="http://schemas.microsoft.com/office/drawing/2014/main" id="{93D10765-D90C-493B-B481-4177733A585F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89" name="Прямая соединительная линия 88">
                <a:extLst>
                  <a:ext uri="{FF2B5EF4-FFF2-40B4-BE49-F238E27FC236}">
                    <a16:creationId xmlns:a16="http://schemas.microsoft.com/office/drawing/2014/main" id="{4B6A5B0A-61AE-42BE-93DA-83154223CB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Прямая соединительная линия 89">
                <a:extLst>
                  <a:ext uri="{FF2B5EF4-FFF2-40B4-BE49-F238E27FC236}">
                    <a16:creationId xmlns:a16="http://schemas.microsoft.com/office/drawing/2014/main" id="{C220FC0E-838A-4FCD-8447-3B78CC91EC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8" name="Прямая соединительная линия 87">
              <a:extLst>
                <a:ext uri="{FF2B5EF4-FFF2-40B4-BE49-F238E27FC236}">
                  <a16:creationId xmlns:a16="http://schemas.microsoft.com/office/drawing/2014/main" id="{60225073-7357-4049-AEFC-D8410E08FB36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1" name="Прямая соединительная линия 90">
            <a:extLst>
              <a:ext uri="{FF2B5EF4-FFF2-40B4-BE49-F238E27FC236}">
                <a16:creationId xmlns:a16="http://schemas.microsoft.com/office/drawing/2014/main" id="{BD49426A-3F11-4310-8548-F4669CDD502F}"/>
              </a:ext>
            </a:extLst>
          </p:cNvPr>
          <p:cNvCxnSpPr/>
          <p:nvPr/>
        </p:nvCxnSpPr>
        <p:spPr>
          <a:xfrm>
            <a:off x="11052313" y="359109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Облачко с текстом: прямоугольное со скругленными углами 5">
            <a:extLst>
              <a:ext uri="{FF2B5EF4-FFF2-40B4-BE49-F238E27FC236}">
                <a16:creationId xmlns:a16="http://schemas.microsoft.com/office/drawing/2014/main" id="{7EF8C1E4-2387-4A6D-88B6-E853695088D4}"/>
              </a:ext>
            </a:extLst>
          </p:cNvPr>
          <p:cNvSpPr/>
          <p:nvPr/>
        </p:nvSpPr>
        <p:spPr>
          <a:xfrm flipV="1">
            <a:off x="9483234" y="405400"/>
            <a:ext cx="2411272" cy="1003104"/>
          </a:xfrm>
          <a:custGeom>
            <a:avLst/>
            <a:gdLst>
              <a:gd name="connsiteX0" fmla="*/ 0 w 2411272"/>
              <a:gd name="connsiteY0" fmla="*/ 133290 h 799726"/>
              <a:gd name="connsiteX1" fmla="*/ 133290 w 2411272"/>
              <a:gd name="connsiteY1" fmla="*/ 0 h 799726"/>
              <a:gd name="connsiteX2" fmla="*/ 1406575 w 2411272"/>
              <a:gd name="connsiteY2" fmla="*/ 0 h 799726"/>
              <a:gd name="connsiteX3" fmla="*/ 1406575 w 2411272"/>
              <a:gd name="connsiteY3" fmla="*/ 0 h 799726"/>
              <a:gd name="connsiteX4" fmla="*/ 2009393 w 2411272"/>
              <a:gd name="connsiteY4" fmla="*/ 0 h 799726"/>
              <a:gd name="connsiteX5" fmla="*/ 2277982 w 2411272"/>
              <a:gd name="connsiteY5" fmla="*/ 0 h 799726"/>
              <a:gd name="connsiteX6" fmla="*/ 2411272 w 2411272"/>
              <a:gd name="connsiteY6" fmla="*/ 133290 h 799726"/>
              <a:gd name="connsiteX7" fmla="*/ 2411272 w 2411272"/>
              <a:gd name="connsiteY7" fmla="*/ 466507 h 799726"/>
              <a:gd name="connsiteX8" fmla="*/ 2411272 w 2411272"/>
              <a:gd name="connsiteY8" fmla="*/ 466507 h 799726"/>
              <a:gd name="connsiteX9" fmla="*/ 2411272 w 2411272"/>
              <a:gd name="connsiteY9" fmla="*/ 666438 h 799726"/>
              <a:gd name="connsiteX10" fmla="*/ 2411272 w 2411272"/>
              <a:gd name="connsiteY10" fmla="*/ 666436 h 799726"/>
              <a:gd name="connsiteX11" fmla="*/ 2277982 w 2411272"/>
              <a:gd name="connsiteY11" fmla="*/ 799726 h 799726"/>
              <a:gd name="connsiteX12" fmla="*/ 2009393 w 2411272"/>
              <a:gd name="connsiteY12" fmla="*/ 799726 h 799726"/>
              <a:gd name="connsiteX13" fmla="*/ 1662548 w 2411272"/>
              <a:gd name="connsiteY13" fmla="*/ 1003104 h 799726"/>
              <a:gd name="connsiteX14" fmla="*/ 1406575 w 2411272"/>
              <a:gd name="connsiteY14" fmla="*/ 799726 h 799726"/>
              <a:gd name="connsiteX15" fmla="*/ 133290 w 2411272"/>
              <a:gd name="connsiteY15" fmla="*/ 799726 h 799726"/>
              <a:gd name="connsiteX16" fmla="*/ 0 w 2411272"/>
              <a:gd name="connsiteY16" fmla="*/ 666436 h 799726"/>
              <a:gd name="connsiteX17" fmla="*/ 0 w 2411272"/>
              <a:gd name="connsiteY17" fmla="*/ 666438 h 799726"/>
              <a:gd name="connsiteX18" fmla="*/ 0 w 2411272"/>
              <a:gd name="connsiteY18" fmla="*/ 466507 h 799726"/>
              <a:gd name="connsiteX19" fmla="*/ 0 w 2411272"/>
              <a:gd name="connsiteY19" fmla="*/ 466507 h 799726"/>
              <a:gd name="connsiteX20" fmla="*/ 0 w 2411272"/>
              <a:gd name="connsiteY20" fmla="*/ 133290 h 799726"/>
              <a:gd name="connsiteX0" fmla="*/ 0 w 2411272"/>
              <a:gd name="connsiteY0" fmla="*/ 133290 h 1003104"/>
              <a:gd name="connsiteX1" fmla="*/ 133290 w 2411272"/>
              <a:gd name="connsiteY1" fmla="*/ 0 h 1003104"/>
              <a:gd name="connsiteX2" fmla="*/ 1406575 w 2411272"/>
              <a:gd name="connsiteY2" fmla="*/ 0 h 1003104"/>
              <a:gd name="connsiteX3" fmla="*/ 1406575 w 2411272"/>
              <a:gd name="connsiteY3" fmla="*/ 0 h 1003104"/>
              <a:gd name="connsiteX4" fmla="*/ 2009393 w 2411272"/>
              <a:gd name="connsiteY4" fmla="*/ 0 h 1003104"/>
              <a:gd name="connsiteX5" fmla="*/ 2277982 w 2411272"/>
              <a:gd name="connsiteY5" fmla="*/ 0 h 1003104"/>
              <a:gd name="connsiteX6" fmla="*/ 2411272 w 2411272"/>
              <a:gd name="connsiteY6" fmla="*/ 133290 h 1003104"/>
              <a:gd name="connsiteX7" fmla="*/ 2411272 w 2411272"/>
              <a:gd name="connsiteY7" fmla="*/ 466507 h 1003104"/>
              <a:gd name="connsiteX8" fmla="*/ 2411272 w 2411272"/>
              <a:gd name="connsiteY8" fmla="*/ 466507 h 1003104"/>
              <a:gd name="connsiteX9" fmla="*/ 2411272 w 2411272"/>
              <a:gd name="connsiteY9" fmla="*/ 666438 h 1003104"/>
              <a:gd name="connsiteX10" fmla="*/ 2411272 w 2411272"/>
              <a:gd name="connsiteY10" fmla="*/ 666436 h 1003104"/>
              <a:gd name="connsiteX11" fmla="*/ 2277982 w 2411272"/>
              <a:gd name="connsiteY11" fmla="*/ 799726 h 1003104"/>
              <a:gd name="connsiteX12" fmla="*/ 2009393 w 2411272"/>
              <a:gd name="connsiteY12" fmla="*/ 799726 h 1003104"/>
              <a:gd name="connsiteX13" fmla="*/ 1662548 w 2411272"/>
              <a:gd name="connsiteY13" fmla="*/ 1003104 h 1003104"/>
              <a:gd name="connsiteX14" fmla="*/ 1543972 w 2411272"/>
              <a:gd name="connsiteY14" fmla="*/ 799726 h 1003104"/>
              <a:gd name="connsiteX15" fmla="*/ 133290 w 2411272"/>
              <a:gd name="connsiteY15" fmla="*/ 799726 h 1003104"/>
              <a:gd name="connsiteX16" fmla="*/ 0 w 2411272"/>
              <a:gd name="connsiteY16" fmla="*/ 666436 h 1003104"/>
              <a:gd name="connsiteX17" fmla="*/ 0 w 2411272"/>
              <a:gd name="connsiteY17" fmla="*/ 666438 h 1003104"/>
              <a:gd name="connsiteX18" fmla="*/ 0 w 2411272"/>
              <a:gd name="connsiteY18" fmla="*/ 466507 h 1003104"/>
              <a:gd name="connsiteX19" fmla="*/ 0 w 2411272"/>
              <a:gd name="connsiteY19" fmla="*/ 466507 h 1003104"/>
              <a:gd name="connsiteX20" fmla="*/ 0 w 2411272"/>
              <a:gd name="connsiteY20" fmla="*/ 133290 h 1003104"/>
              <a:gd name="connsiteX0" fmla="*/ 0 w 2411272"/>
              <a:gd name="connsiteY0" fmla="*/ 133290 h 1003104"/>
              <a:gd name="connsiteX1" fmla="*/ 133290 w 2411272"/>
              <a:gd name="connsiteY1" fmla="*/ 0 h 1003104"/>
              <a:gd name="connsiteX2" fmla="*/ 1406575 w 2411272"/>
              <a:gd name="connsiteY2" fmla="*/ 0 h 1003104"/>
              <a:gd name="connsiteX3" fmla="*/ 1406575 w 2411272"/>
              <a:gd name="connsiteY3" fmla="*/ 0 h 1003104"/>
              <a:gd name="connsiteX4" fmla="*/ 2009393 w 2411272"/>
              <a:gd name="connsiteY4" fmla="*/ 0 h 1003104"/>
              <a:gd name="connsiteX5" fmla="*/ 2277982 w 2411272"/>
              <a:gd name="connsiteY5" fmla="*/ 0 h 1003104"/>
              <a:gd name="connsiteX6" fmla="*/ 2411272 w 2411272"/>
              <a:gd name="connsiteY6" fmla="*/ 133290 h 1003104"/>
              <a:gd name="connsiteX7" fmla="*/ 2411272 w 2411272"/>
              <a:gd name="connsiteY7" fmla="*/ 466507 h 1003104"/>
              <a:gd name="connsiteX8" fmla="*/ 2411272 w 2411272"/>
              <a:gd name="connsiteY8" fmla="*/ 466507 h 1003104"/>
              <a:gd name="connsiteX9" fmla="*/ 2411272 w 2411272"/>
              <a:gd name="connsiteY9" fmla="*/ 666438 h 1003104"/>
              <a:gd name="connsiteX10" fmla="*/ 2411272 w 2411272"/>
              <a:gd name="connsiteY10" fmla="*/ 666436 h 1003104"/>
              <a:gd name="connsiteX11" fmla="*/ 2277982 w 2411272"/>
              <a:gd name="connsiteY11" fmla="*/ 799726 h 1003104"/>
              <a:gd name="connsiteX12" fmla="*/ 2009393 w 2411272"/>
              <a:gd name="connsiteY12" fmla="*/ 799726 h 1003104"/>
              <a:gd name="connsiteX13" fmla="*/ 1662548 w 2411272"/>
              <a:gd name="connsiteY13" fmla="*/ 1003104 h 1003104"/>
              <a:gd name="connsiteX14" fmla="*/ 1553447 w 2411272"/>
              <a:gd name="connsiteY14" fmla="*/ 818677 h 1003104"/>
              <a:gd name="connsiteX15" fmla="*/ 133290 w 2411272"/>
              <a:gd name="connsiteY15" fmla="*/ 799726 h 1003104"/>
              <a:gd name="connsiteX16" fmla="*/ 0 w 2411272"/>
              <a:gd name="connsiteY16" fmla="*/ 666436 h 1003104"/>
              <a:gd name="connsiteX17" fmla="*/ 0 w 2411272"/>
              <a:gd name="connsiteY17" fmla="*/ 666438 h 1003104"/>
              <a:gd name="connsiteX18" fmla="*/ 0 w 2411272"/>
              <a:gd name="connsiteY18" fmla="*/ 466507 h 1003104"/>
              <a:gd name="connsiteX19" fmla="*/ 0 w 2411272"/>
              <a:gd name="connsiteY19" fmla="*/ 466507 h 1003104"/>
              <a:gd name="connsiteX20" fmla="*/ 0 w 2411272"/>
              <a:gd name="connsiteY20" fmla="*/ 133290 h 1003104"/>
              <a:gd name="connsiteX0" fmla="*/ 0 w 2411272"/>
              <a:gd name="connsiteY0" fmla="*/ 133290 h 1003104"/>
              <a:gd name="connsiteX1" fmla="*/ 133290 w 2411272"/>
              <a:gd name="connsiteY1" fmla="*/ 0 h 1003104"/>
              <a:gd name="connsiteX2" fmla="*/ 1406575 w 2411272"/>
              <a:gd name="connsiteY2" fmla="*/ 0 h 1003104"/>
              <a:gd name="connsiteX3" fmla="*/ 1406575 w 2411272"/>
              <a:gd name="connsiteY3" fmla="*/ 0 h 1003104"/>
              <a:gd name="connsiteX4" fmla="*/ 2009393 w 2411272"/>
              <a:gd name="connsiteY4" fmla="*/ 0 h 1003104"/>
              <a:gd name="connsiteX5" fmla="*/ 2277982 w 2411272"/>
              <a:gd name="connsiteY5" fmla="*/ 0 h 1003104"/>
              <a:gd name="connsiteX6" fmla="*/ 2411272 w 2411272"/>
              <a:gd name="connsiteY6" fmla="*/ 133290 h 1003104"/>
              <a:gd name="connsiteX7" fmla="*/ 2411272 w 2411272"/>
              <a:gd name="connsiteY7" fmla="*/ 466507 h 1003104"/>
              <a:gd name="connsiteX8" fmla="*/ 2411272 w 2411272"/>
              <a:gd name="connsiteY8" fmla="*/ 466507 h 1003104"/>
              <a:gd name="connsiteX9" fmla="*/ 2411272 w 2411272"/>
              <a:gd name="connsiteY9" fmla="*/ 666438 h 1003104"/>
              <a:gd name="connsiteX10" fmla="*/ 2411272 w 2411272"/>
              <a:gd name="connsiteY10" fmla="*/ 666436 h 1003104"/>
              <a:gd name="connsiteX11" fmla="*/ 2277982 w 2411272"/>
              <a:gd name="connsiteY11" fmla="*/ 799726 h 1003104"/>
              <a:gd name="connsiteX12" fmla="*/ 2009393 w 2411272"/>
              <a:gd name="connsiteY12" fmla="*/ 799726 h 1003104"/>
              <a:gd name="connsiteX13" fmla="*/ 1662548 w 2411272"/>
              <a:gd name="connsiteY13" fmla="*/ 1003104 h 1003104"/>
              <a:gd name="connsiteX14" fmla="*/ 1553447 w 2411272"/>
              <a:gd name="connsiteY14" fmla="*/ 809202 h 1003104"/>
              <a:gd name="connsiteX15" fmla="*/ 133290 w 2411272"/>
              <a:gd name="connsiteY15" fmla="*/ 799726 h 1003104"/>
              <a:gd name="connsiteX16" fmla="*/ 0 w 2411272"/>
              <a:gd name="connsiteY16" fmla="*/ 666436 h 1003104"/>
              <a:gd name="connsiteX17" fmla="*/ 0 w 2411272"/>
              <a:gd name="connsiteY17" fmla="*/ 666438 h 1003104"/>
              <a:gd name="connsiteX18" fmla="*/ 0 w 2411272"/>
              <a:gd name="connsiteY18" fmla="*/ 466507 h 1003104"/>
              <a:gd name="connsiteX19" fmla="*/ 0 w 2411272"/>
              <a:gd name="connsiteY19" fmla="*/ 466507 h 1003104"/>
              <a:gd name="connsiteX20" fmla="*/ 0 w 2411272"/>
              <a:gd name="connsiteY20" fmla="*/ 133290 h 1003104"/>
              <a:gd name="connsiteX0" fmla="*/ 0 w 2411272"/>
              <a:gd name="connsiteY0" fmla="*/ 133290 h 1003104"/>
              <a:gd name="connsiteX1" fmla="*/ 133290 w 2411272"/>
              <a:gd name="connsiteY1" fmla="*/ 0 h 1003104"/>
              <a:gd name="connsiteX2" fmla="*/ 1406575 w 2411272"/>
              <a:gd name="connsiteY2" fmla="*/ 0 h 1003104"/>
              <a:gd name="connsiteX3" fmla="*/ 1406575 w 2411272"/>
              <a:gd name="connsiteY3" fmla="*/ 0 h 1003104"/>
              <a:gd name="connsiteX4" fmla="*/ 2009393 w 2411272"/>
              <a:gd name="connsiteY4" fmla="*/ 0 h 1003104"/>
              <a:gd name="connsiteX5" fmla="*/ 2277982 w 2411272"/>
              <a:gd name="connsiteY5" fmla="*/ 0 h 1003104"/>
              <a:gd name="connsiteX6" fmla="*/ 2411272 w 2411272"/>
              <a:gd name="connsiteY6" fmla="*/ 133290 h 1003104"/>
              <a:gd name="connsiteX7" fmla="*/ 2411272 w 2411272"/>
              <a:gd name="connsiteY7" fmla="*/ 466507 h 1003104"/>
              <a:gd name="connsiteX8" fmla="*/ 2411272 w 2411272"/>
              <a:gd name="connsiteY8" fmla="*/ 466507 h 1003104"/>
              <a:gd name="connsiteX9" fmla="*/ 2411272 w 2411272"/>
              <a:gd name="connsiteY9" fmla="*/ 666438 h 1003104"/>
              <a:gd name="connsiteX10" fmla="*/ 2411272 w 2411272"/>
              <a:gd name="connsiteY10" fmla="*/ 666436 h 1003104"/>
              <a:gd name="connsiteX11" fmla="*/ 2277982 w 2411272"/>
              <a:gd name="connsiteY11" fmla="*/ 799726 h 1003104"/>
              <a:gd name="connsiteX12" fmla="*/ 1824617 w 2411272"/>
              <a:gd name="connsiteY12" fmla="*/ 809201 h 1003104"/>
              <a:gd name="connsiteX13" fmla="*/ 1662548 w 2411272"/>
              <a:gd name="connsiteY13" fmla="*/ 1003104 h 1003104"/>
              <a:gd name="connsiteX14" fmla="*/ 1553447 w 2411272"/>
              <a:gd name="connsiteY14" fmla="*/ 809202 h 1003104"/>
              <a:gd name="connsiteX15" fmla="*/ 133290 w 2411272"/>
              <a:gd name="connsiteY15" fmla="*/ 799726 h 1003104"/>
              <a:gd name="connsiteX16" fmla="*/ 0 w 2411272"/>
              <a:gd name="connsiteY16" fmla="*/ 666436 h 1003104"/>
              <a:gd name="connsiteX17" fmla="*/ 0 w 2411272"/>
              <a:gd name="connsiteY17" fmla="*/ 666438 h 1003104"/>
              <a:gd name="connsiteX18" fmla="*/ 0 w 2411272"/>
              <a:gd name="connsiteY18" fmla="*/ 466507 h 1003104"/>
              <a:gd name="connsiteX19" fmla="*/ 0 w 2411272"/>
              <a:gd name="connsiteY19" fmla="*/ 466507 h 1003104"/>
              <a:gd name="connsiteX20" fmla="*/ 0 w 2411272"/>
              <a:gd name="connsiteY20" fmla="*/ 133290 h 1003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411272" h="1003104">
                <a:moveTo>
                  <a:pt x="0" y="133290"/>
                </a:moveTo>
                <a:cubicBezTo>
                  <a:pt x="0" y="59676"/>
                  <a:pt x="59676" y="0"/>
                  <a:pt x="133290" y="0"/>
                </a:cubicBezTo>
                <a:lnTo>
                  <a:pt x="1406575" y="0"/>
                </a:lnTo>
                <a:lnTo>
                  <a:pt x="1406575" y="0"/>
                </a:lnTo>
                <a:lnTo>
                  <a:pt x="2009393" y="0"/>
                </a:lnTo>
                <a:lnTo>
                  <a:pt x="2277982" y="0"/>
                </a:lnTo>
                <a:cubicBezTo>
                  <a:pt x="2351596" y="0"/>
                  <a:pt x="2411272" y="59676"/>
                  <a:pt x="2411272" y="133290"/>
                </a:cubicBezTo>
                <a:lnTo>
                  <a:pt x="2411272" y="466507"/>
                </a:lnTo>
                <a:lnTo>
                  <a:pt x="2411272" y="466507"/>
                </a:lnTo>
                <a:lnTo>
                  <a:pt x="2411272" y="666438"/>
                </a:lnTo>
                <a:lnTo>
                  <a:pt x="2411272" y="666436"/>
                </a:lnTo>
                <a:cubicBezTo>
                  <a:pt x="2411272" y="740050"/>
                  <a:pt x="2351596" y="799726"/>
                  <a:pt x="2277982" y="799726"/>
                </a:cubicBezTo>
                <a:lnTo>
                  <a:pt x="1824617" y="809201"/>
                </a:lnTo>
                <a:lnTo>
                  <a:pt x="1662548" y="1003104"/>
                </a:lnTo>
                <a:lnTo>
                  <a:pt x="1553447" y="809202"/>
                </a:lnTo>
                <a:lnTo>
                  <a:pt x="133290" y="799726"/>
                </a:lnTo>
                <a:cubicBezTo>
                  <a:pt x="59676" y="799726"/>
                  <a:pt x="0" y="740050"/>
                  <a:pt x="0" y="666436"/>
                </a:cubicBezTo>
                <a:lnTo>
                  <a:pt x="0" y="666438"/>
                </a:lnTo>
                <a:lnTo>
                  <a:pt x="0" y="466507"/>
                </a:lnTo>
                <a:lnTo>
                  <a:pt x="0" y="466507"/>
                </a:lnTo>
                <a:lnTo>
                  <a:pt x="0" y="1332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2B97B338-4F14-410F-995C-9A7D5508749A}"/>
              </a:ext>
            </a:extLst>
          </p:cNvPr>
          <p:cNvSpPr/>
          <p:nvPr/>
        </p:nvSpPr>
        <p:spPr>
          <a:xfrm>
            <a:off x="9483234" y="658511"/>
            <a:ext cx="241127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/>
              <a:t>Перечень источников финансирования дефицита федерального бюджета содержится в статье 94 Бюджетного кодекса РФ.</a:t>
            </a:r>
          </a:p>
        </p:txBody>
      </p:sp>
    </p:spTree>
    <p:extLst>
      <p:ext uri="{BB962C8B-B14F-4D97-AF65-F5344CB8AC3E}">
        <p14:creationId xmlns:p14="http://schemas.microsoft.com/office/powerpoint/2010/main" val="3642053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Прямоугольник: скругленные углы 51">
            <a:extLst>
              <a:ext uri="{FF2B5EF4-FFF2-40B4-BE49-F238E27FC236}">
                <a16:creationId xmlns:a16="http://schemas.microsoft.com/office/drawing/2014/main" id="{25BE026C-B93B-4404-B119-A041D6CA158E}"/>
              </a:ext>
            </a:extLst>
          </p:cNvPr>
          <p:cNvSpPr/>
          <p:nvPr/>
        </p:nvSpPr>
        <p:spPr>
          <a:xfrm>
            <a:off x="5842222" y="459620"/>
            <a:ext cx="1972018" cy="2024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53" name="Диаграмма 52">
            <a:extLst>
              <a:ext uri="{FF2B5EF4-FFF2-40B4-BE49-F238E27FC236}">
                <a16:creationId xmlns:a16="http://schemas.microsoft.com/office/drawing/2014/main" id="{87003E40-9D46-4BED-867B-01FF1C216C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7285873"/>
              </p:ext>
            </p:extLst>
          </p:nvPr>
        </p:nvGraphicFramePr>
        <p:xfrm>
          <a:off x="5957879" y="491833"/>
          <a:ext cx="1720998" cy="22543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4" name="Прямоугольник: скругленные углы 53">
            <a:extLst>
              <a:ext uri="{FF2B5EF4-FFF2-40B4-BE49-F238E27FC236}">
                <a16:creationId xmlns:a16="http://schemas.microsoft.com/office/drawing/2014/main" id="{7E851FA9-469A-4DD4-9DFA-F1AEA65D8D77}"/>
              </a:ext>
            </a:extLst>
          </p:cNvPr>
          <p:cNvSpPr/>
          <p:nvPr/>
        </p:nvSpPr>
        <p:spPr>
          <a:xfrm>
            <a:off x="5842222" y="2581908"/>
            <a:ext cx="1972018" cy="20249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: скругленные углы 54">
            <a:extLst>
              <a:ext uri="{FF2B5EF4-FFF2-40B4-BE49-F238E27FC236}">
                <a16:creationId xmlns:a16="http://schemas.microsoft.com/office/drawing/2014/main" id="{D5787625-949B-40CB-9921-255D9B834FD7}"/>
              </a:ext>
            </a:extLst>
          </p:cNvPr>
          <p:cNvSpPr/>
          <p:nvPr/>
        </p:nvSpPr>
        <p:spPr>
          <a:xfrm>
            <a:off x="5837789" y="4713120"/>
            <a:ext cx="1972018" cy="20305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Прямоугольник 55">
            <a:extLst>
              <a:ext uri="{FF2B5EF4-FFF2-40B4-BE49-F238E27FC236}">
                <a16:creationId xmlns:a16="http://schemas.microsoft.com/office/drawing/2014/main" id="{1E7849C9-FCEE-45F4-8CB1-40C2693C7846}"/>
              </a:ext>
            </a:extLst>
          </p:cNvPr>
          <p:cNvSpPr/>
          <p:nvPr/>
        </p:nvSpPr>
        <p:spPr>
          <a:xfrm>
            <a:off x="6284418" y="1228420"/>
            <a:ext cx="1071274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/>
              <a:t>ИФДБ всего</a:t>
            </a:r>
          </a:p>
          <a:p>
            <a:pPr algn="ctr"/>
            <a:r>
              <a:rPr lang="ru-RU" dirty="0"/>
              <a:t>-927 583</a:t>
            </a:r>
          </a:p>
          <a:p>
            <a:pPr algn="ctr"/>
            <a:r>
              <a:rPr lang="ru-RU" sz="1100" dirty="0">
                <a:solidFill>
                  <a:srgbClr val="92D050"/>
                </a:solidFill>
              </a:rPr>
              <a:t>+62,64%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2495BB-C132-4FD2-9DF6-A6D0E4FEDC38}"/>
              </a:ext>
            </a:extLst>
          </p:cNvPr>
          <p:cNvSpPr txBox="1"/>
          <p:nvPr/>
        </p:nvSpPr>
        <p:spPr>
          <a:xfrm>
            <a:off x="5867681" y="2222960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/>
              <a:t>Млн руб.</a:t>
            </a:r>
          </a:p>
        </p:txBody>
      </p:sp>
      <p:graphicFrame>
        <p:nvGraphicFramePr>
          <p:cNvPr id="58" name="Диаграмма 57">
            <a:extLst>
              <a:ext uri="{FF2B5EF4-FFF2-40B4-BE49-F238E27FC236}">
                <a16:creationId xmlns:a16="http://schemas.microsoft.com/office/drawing/2014/main" id="{7CA38AB2-6B69-42B5-A339-B6912EBB4A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17194674"/>
              </p:ext>
            </p:extLst>
          </p:nvPr>
        </p:nvGraphicFramePr>
        <p:xfrm>
          <a:off x="5946440" y="2619645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9" name="TextBox 58">
            <a:extLst>
              <a:ext uri="{FF2B5EF4-FFF2-40B4-BE49-F238E27FC236}">
                <a16:creationId xmlns:a16="http://schemas.microsoft.com/office/drawing/2014/main" id="{11796E97-8D79-4595-AD37-FC18B923FC36}"/>
              </a:ext>
            </a:extLst>
          </p:cNvPr>
          <p:cNvSpPr txBox="1"/>
          <p:nvPr/>
        </p:nvSpPr>
        <p:spPr>
          <a:xfrm>
            <a:off x="5873528" y="4340945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/>
              <a:t>Млн руб.</a:t>
            </a:r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C5201BDC-DD76-401D-88F3-D0A7D31D83EA}"/>
              </a:ext>
            </a:extLst>
          </p:cNvPr>
          <p:cNvSpPr/>
          <p:nvPr/>
        </p:nvSpPr>
        <p:spPr>
          <a:xfrm>
            <a:off x="6140468" y="3448070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/>
              <a:t>ИФДБ всего</a:t>
            </a:r>
          </a:p>
          <a:p>
            <a:pPr algn="ctr"/>
            <a:r>
              <a:rPr lang="ru-RU" dirty="0"/>
              <a:t>-701 394,57</a:t>
            </a:r>
          </a:p>
        </p:txBody>
      </p:sp>
      <p:graphicFrame>
        <p:nvGraphicFramePr>
          <p:cNvPr id="61" name="Диаграмма 60">
            <a:extLst>
              <a:ext uri="{FF2B5EF4-FFF2-40B4-BE49-F238E27FC236}">
                <a16:creationId xmlns:a16="http://schemas.microsoft.com/office/drawing/2014/main" id="{7AC0AEF7-11E2-4EC4-B310-C619F49A0BF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25501548"/>
              </p:ext>
            </p:extLst>
          </p:nvPr>
        </p:nvGraphicFramePr>
        <p:xfrm>
          <a:off x="5957879" y="4707156"/>
          <a:ext cx="1797903" cy="2355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2" name="TextBox 61">
            <a:extLst>
              <a:ext uri="{FF2B5EF4-FFF2-40B4-BE49-F238E27FC236}">
                <a16:creationId xmlns:a16="http://schemas.microsoft.com/office/drawing/2014/main" id="{1975F117-1C2C-45C0-B4BB-53F11958596C}"/>
              </a:ext>
            </a:extLst>
          </p:cNvPr>
          <p:cNvSpPr txBox="1"/>
          <p:nvPr/>
        </p:nvSpPr>
        <p:spPr>
          <a:xfrm>
            <a:off x="5866080" y="6482096"/>
            <a:ext cx="70884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50" dirty="0"/>
              <a:t>Млн руб.</a:t>
            </a: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3BA7EA7A-AE47-45F4-B8A5-84A35D218CC6}"/>
              </a:ext>
            </a:extLst>
          </p:cNvPr>
          <p:cNvSpPr/>
          <p:nvPr/>
        </p:nvSpPr>
        <p:spPr>
          <a:xfrm>
            <a:off x="6159355" y="5617424"/>
            <a:ext cx="139495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/>
              <a:t>ИФДБ всего</a:t>
            </a:r>
          </a:p>
          <a:p>
            <a:pPr algn="ctr"/>
            <a:r>
              <a:rPr lang="ru-RU" dirty="0"/>
              <a:t>-372 658,95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B0D3A85-CBD7-4A00-817A-140FE1641DE6}"/>
              </a:ext>
            </a:extLst>
          </p:cNvPr>
          <p:cNvSpPr/>
          <p:nvPr/>
        </p:nvSpPr>
        <p:spPr>
          <a:xfrm>
            <a:off x="1774050" y="459620"/>
            <a:ext cx="3924765" cy="628605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4C85E650-A455-427E-907A-24D5B5A93669}"/>
              </a:ext>
            </a:extLst>
          </p:cNvPr>
          <p:cNvSpPr/>
          <p:nvPr/>
        </p:nvSpPr>
        <p:spPr>
          <a:xfrm>
            <a:off x="7942695" y="459620"/>
            <a:ext cx="3967791" cy="628408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04A1C15-2880-4427-9BC7-CD9CEBD5D831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BC0DEC-BC14-4253-81DB-BA1CFB5E508C}"/>
              </a:ext>
            </a:extLst>
          </p:cNvPr>
          <p:cNvSpPr txBox="1"/>
          <p:nvPr/>
        </p:nvSpPr>
        <p:spPr>
          <a:xfrm>
            <a:off x="8078058" y="867253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Год                                                                                      Всего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847AEA-9251-471D-B035-F2A8EA3A9CAC}"/>
              </a:ext>
            </a:extLst>
          </p:cNvPr>
          <p:cNvSpPr txBox="1"/>
          <p:nvPr/>
        </p:nvSpPr>
        <p:spPr>
          <a:xfrm>
            <a:off x="8061709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2020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2021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2022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06D4DBE-A584-4916-AD7C-75ECA9B62DFE}"/>
              </a:ext>
            </a:extLst>
          </p:cNvPr>
          <p:cNvSpPr/>
          <p:nvPr/>
        </p:nvSpPr>
        <p:spPr>
          <a:xfrm>
            <a:off x="11062227" y="1456803"/>
            <a:ext cx="83227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/>
              <a:t>-601 607, 9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-664 409, 5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-146 919, 2</a:t>
            </a:r>
          </a:p>
          <a:p>
            <a:endParaRPr lang="ru-RU" sz="11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49D5046-7EA2-43B0-BDA5-B742999A128D}"/>
              </a:ext>
            </a:extLst>
          </p:cNvPr>
          <p:cNvSpPr txBox="1"/>
          <p:nvPr/>
        </p:nvSpPr>
        <p:spPr>
          <a:xfrm>
            <a:off x="1790078" y="746405"/>
            <a:ext cx="37800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/>
              <a:t>Год                                                                                      Всего</a:t>
            </a:r>
          </a:p>
        </p:txBody>
      </p:sp>
      <p:graphicFrame>
        <p:nvGraphicFramePr>
          <p:cNvPr id="30" name="Диаграмма 29">
            <a:extLst>
              <a:ext uri="{FF2B5EF4-FFF2-40B4-BE49-F238E27FC236}">
                <a16:creationId xmlns:a16="http://schemas.microsoft.com/office/drawing/2014/main" id="{3B4CDCA8-3BFC-492A-BC1D-71B79F071B4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37927916"/>
              </p:ext>
            </p:extLst>
          </p:nvPr>
        </p:nvGraphicFramePr>
        <p:xfrm>
          <a:off x="1796795" y="698484"/>
          <a:ext cx="3732931" cy="58877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4EDE67B3-578E-42A8-8B04-28C83AF48A70}"/>
              </a:ext>
            </a:extLst>
          </p:cNvPr>
          <p:cNvSpPr txBox="1"/>
          <p:nvPr/>
        </p:nvSpPr>
        <p:spPr>
          <a:xfrm>
            <a:off x="1828701" y="1467703"/>
            <a:ext cx="473206" cy="19543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/>
              <a:t>2020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2021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2022</a:t>
            </a:r>
          </a:p>
        </p:txBody>
      </p: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id="{78A07587-3449-4408-8491-B0CC2EA6B960}"/>
              </a:ext>
            </a:extLst>
          </p:cNvPr>
          <p:cNvSpPr/>
          <p:nvPr/>
        </p:nvSpPr>
        <p:spPr>
          <a:xfrm>
            <a:off x="4918453" y="1456803"/>
            <a:ext cx="832279" cy="19543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/>
              <a:t>-325 975, 1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-36 985, 1</a:t>
            </a:r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endParaRPr lang="ru-RU" sz="1100" dirty="0"/>
          </a:p>
          <a:p>
            <a:r>
              <a:rPr lang="ru-RU" sz="1100" dirty="0"/>
              <a:t>-225 739, 7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A492FEE-3527-45DB-929E-DB7F204D5937}"/>
              </a:ext>
            </a:extLst>
          </p:cNvPr>
          <p:cNvSpPr txBox="1"/>
          <p:nvPr/>
        </p:nvSpPr>
        <p:spPr>
          <a:xfrm>
            <a:off x="10292491" y="367642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885EEE8-5EF1-4647-B292-112A903D1659}"/>
              </a:ext>
            </a:extLst>
          </p:cNvPr>
          <p:cNvSpPr txBox="1"/>
          <p:nvPr/>
        </p:nvSpPr>
        <p:spPr>
          <a:xfrm>
            <a:off x="3887293" y="3676423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200" dirty="0">
                <a:solidFill>
                  <a:schemeClr val="bg1"/>
                </a:solidFill>
              </a:rPr>
              <a:t>0</a:t>
            </a:r>
          </a:p>
        </p:txBody>
      </p:sp>
      <p:pic>
        <p:nvPicPr>
          <p:cNvPr id="34" name="Рисунок 33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42523DCD-C064-4E0F-BF64-AD7CD7BFFD2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2" b="95101"/>
          <a:stretch/>
        </p:blipFill>
        <p:spPr>
          <a:xfrm>
            <a:off x="10379242" y="1016"/>
            <a:ext cx="1812758" cy="335868"/>
          </a:xfrm>
          <a:prstGeom prst="rect">
            <a:avLst/>
          </a:prstGeom>
        </p:spPr>
      </p:pic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B74D69EC-54E0-468A-A85A-11B0D5F4361A}"/>
              </a:ext>
            </a:extLst>
          </p:cNvPr>
          <p:cNvGrpSpPr/>
          <p:nvPr/>
        </p:nvGrpSpPr>
        <p:grpSpPr>
          <a:xfrm>
            <a:off x="6908217" y="4786359"/>
            <a:ext cx="712086" cy="141845"/>
            <a:chOff x="3100414" y="539193"/>
            <a:chExt cx="712086" cy="141845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4DE7BE05-CEFD-46D7-A381-8B92DDB01F75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9" name="Рисунок 38">
              <a:extLst>
                <a:ext uri="{FF2B5EF4-FFF2-40B4-BE49-F238E27FC236}">
                  <a16:creationId xmlns:a16="http://schemas.microsoft.com/office/drawing/2014/main" id="{03394F98-250A-4F7E-9919-AD980460A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0" name="Группа 39">
            <a:extLst>
              <a:ext uri="{FF2B5EF4-FFF2-40B4-BE49-F238E27FC236}">
                <a16:creationId xmlns:a16="http://schemas.microsoft.com/office/drawing/2014/main" id="{97096C48-C2B7-4522-B442-58D1F534ADA9}"/>
              </a:ext>
            </a:extLst>
          </p:cNvPr>
          <p:cNvGrpSpPr/>
          <p:nvPr/>
        </p:nvGrpSpPr>
        <p:grpSpPr>
          <a:xfrm>
            <a:off x="6920285" y="2663531"/>
            <a:ext cx="712086" cy="141845"/>
            <a:chOff x="3100414" y="539193"/>
            <a:chExt cx="712086" cy="141845"/>
          </a:xfrm>
        </p:grpSpPr>
        <p:sp>
          <p:nvSpPr>
            <p:cNvPr id="41" name="Прямоугольник 40">
              <a:extLst>
                <a:ext uri="{FF2B5EF4-FFF2-40B4-BE49-F238E27FC236}">
                  <a16:creationId xmlns:a16="http://schemas.microsoft.com/office/drawing/2014/main" id="{05545690-4E4E-488C-8B78-8597FD7ECAAF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2" name="Рисунок 41">
              <a:extLst>
                <a:ext uri="{FF2B5EF4-FFF2-40B4-BE49-F238E27FC236}">
                  <a16:creationId xmlns:a16="http://schemas.microsoft.com/office/drawing/2014/main" id="{A3319739-67AC-4078-8CDA-B6AEA552B79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3" name="Группа 42">
            <a:extLst>
              <a:ext uri="{FF2B5EF4-FFF2-40B4-BE49-F238E27FC236}">
                <a16:creationId xmlns:a16="http://schemas.microsoft.com/office/drawing/2014/main" id="{D09DF2F4-5362-4CEA-90CA-6438C8D33195}"/>
              </a:ext>
            </a:extLst>
          </p:cNvPr>
          <p:cNvGrpSpPr/>
          <p:nvPr/>
        </p:nvGrpSpPr>
        <p:grpSpPr>
          <a:xfrm>
            <a:off x="6908217" y="521151"/>
            <a:ext cx="712086" cy="141845"/>
            <a:chOff x="3100414" y="539193"/>
            <a:chExt cx="712086" cy="141845"/>
          </a:xfrm>
        </p:grpSpPr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C819433A-E01C-48F5-A00B-79FCAAF9D030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5" name="Рисунок 44">
              <a:extLst>
                <a:ext uri="{FF2B5EF4-FFF2-40B4-BE49-F238E27FC236}">
                  <a16:creationId xmlns:a16="http://schemas.microsoft.com/office/drawing/2014/main" id="{BC8691C6-9B47-45AA-AE70-57ACCD99E9C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6" name="Группа 45">
            <a:extLst>
              <a:ext uri="{FF2B5EF4-FFF2-40B4-BE49-F238E27FC236}">
                <a16:creationId xmlns:a16="http://schemas.microsoft.com/office/drawing/2014/main" id="{230CA157-8B11-485B-86A6-513A2BDAD49A}"/>
              </a:ext>
            </a:extLst>
          </p:cNvPr>
          <p:cNvGrpSpPr/>
          <p:nvPr/>
        </p:nvGrpSpPr>
        <p:grpSpPr>
          <a:xfrm>
            <a:off x="4552080" y="522631"/>
            <a:ext cx="712086" cy="141845"/>
            <a:chOff x="3100414" y="539193"/>
            <a:chExt cx="712086" cy="141845"/>
          </a:xfrm>
        </p:grpSpPr>
        <p:sp>
          <p:nvSpPr>
            <p:cNvPr id="47" name="Прямоугольник 46">
              <a:extLst>
                <a:ext uri="{FF2B5EF4-FFF2-40B4-BE49-F238E27FC236}">
                  <a16:creationId xmlns:a16="http://schemas.microsoft.com/office/drawing/2014/main" id="{68F656C5-9D5B-40FF-AC96-61AD5B71869E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8" name="Рисунок 47">
              <a:extLst>
                <a:ext uri="{FF2B5EF4-FFF2-40B4-BE49-F238E27FC236}">
                  <a16:creationId xmlns:a16="http://schemas.microsoft.com/office/drawing/2014/main" id="{FA2EDDB1-B723-4334-A33A-5DA273A28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2429DDF3-B3F2-4EFA-9847-E25A83FDE535}"/>
              </a:ext>
            </a:extLst>
          </p:cNvPr>
          <p:cNvGrpSpPr/>
          <p:nvPr/>
        </p:nvGrpSpPr>
        <p:grpSpPr>
          <a:xfrm>
            <a:off x="10766280" y="506905"/>
            <a:ext cx="712086" cy="141845"/>
            <a:chOff x="3100414" y="539193"/>
            <a:chExt cx="712086" cy="141845"/>
          </a:xfrm>
        </p:grpSpPr>
        <p:sp>
          <p:nvSpPr>
            <p:cNvPr id="50" name="Прямоугольник 49">
              <a:extLst>
                <a:ext uri="{FF2B5EF4-FFF2-40B4-BE49-F238E27FC236}">
                  <a16:creationId xmlns:a16="http://schemas.microsoft.com/office/drawing/2014/main" id="{0DEA2CD7-3F03-4B57-B9BB-9B93456B1CD4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" name="Рисунок 50">
              <a:extLst>
                <a:ext uri="{FF2B5EF4-FFF2-40B4-BE49-F238E27FC236}">
                  <a16:creationId xmlns:a16="http://schemas.microsoft.com/office/drawing/2014/main" id="{4E7597F5-449D-4BD5-9418-7FC8EAB86E6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02FA9929-C225-432F-8D93-CC9FE270BE6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63143"/>
          </a:xfrm>
          <a:prstGeom prst="rect">
            <a:avLst/>
          </a:prstGeom>
        </p:spPr>
      </p:pic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CC1A2196-780E-4B29-BE20-6871C7F6899B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69" name="Прямоугольник: скругленные углы 68">
              <a:extLst>
                <a:ext uri="{FF2B5EF4-FFF2-40B4-BE49-F238E27FC236}">
                  <a16:creationId xmlns:a16="http://schemas.microsoft.com/office/drawing/2014/main" id="{E80F0A10-884B-4C3B-8F4B-993184231D4C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0" name="Прямая соединительная линия 69">
              <a:extLst>
                <a:ext uri="{FF2B5EF4-FFF2-40B4-BE49-F238E27FC236}">
                  <a16:creationId xmlns:a16="http://schemas.microsoft.com/office/drawing/2014/main" id="{95C393D6-8F13-40D7-91D9-C1EC9F7FAAD1}"/>
                </a:ext>
              </a:extLst>
            </p:cNvPr>
            <p:cNvCxnSpPr>
              <a:cxnSpLocks/>
              <a:stCxn id="69" idx="1"/>
              <a:endCxn id="69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Прямоугольник 70">
              <a:extLst>
                <a:ext uri="{FF2B5EF4-FFF2-40B4-BE49-F238E27FC236}">
                  <a16:creationId xmlns:a16="http://schemas.microsoft.com/office/drawing/2014/main" id="{0C2B6C5F-8E8C-44D6-B85C-A9059CBD94EF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2020</a:t>
              </a:r>
            </a:p>
          </p:txBody>
        </p:sp>
        <p:grpSp>
          <p:nvGrpSpPr>
            <p:cNvPr id="72" name="Группа 71">
              <a:extLst>
                <a:ext uri="{FF2B5EF4-FFF2-40B4-BE49-F238E27FC236}">
                  <a16:creationId xmlns:a16="http://schemas.microsoft.com/office/drawing/2014/main" id="{1D76F776-1983-4021-8547-3C3B78A6E8AF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0AFA3877-351C-430B-8B01-7C4A07959D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Прямая соединительная линия 73">
                <a:extLst>
                  <a:ext uri="{FF2B5EF4-FFF2-40B4-BE49-F238E27FC236}">
                    <a16:creationId xmlns:a16="http://schemas.microsoft.com/office/drawing/2014/main" id="{D1F51EA1-B562-45CB-8F70-492D2E6F943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5" name="Группа 74">
            <a:extLst>
              <a:ext uri="{FF2B5EF4-FFF2-40B4-BE49-F238E27FC236}">
                <a16:creationId xmlns:a16="http://schemas.microsoft.com/office/drawing/2014/main" id="{431B8105-5AFA-49D3-A2D1-2976BDD91F60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76" name="Прямоугольник: скругленные углы 75">
              <a:extLst>
                <a:ext uri="{FF2B5EF4-FFF2-40B4-BE49-F238E27FC236}">
                  <a16:creationId xmlns:a16="http://schemas.microsoft.com/office/drawing/2014/main" id="{F9D53549-BD2B-4A80-A6A0-84B9BEBF5B64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77" name="Прямая соединительная линия 76">
              <a:extLst>
                <a:ext uri="{FF2B5EF4-FFF2-40B4-BE49-F238E27FC236}">
                  <a16:creationId xmlns:a16="http://schemas.microsoft.com/office/drawing/2014/main" id="{8AB9673A-9DD4-4AC2-B6B2-7265D3586B8E}"/>
                </a:ext>
              </a:extLst>
            </p:cNvPr>
            <p:cNvCxnSpPr>
              <a:cxnSpLocks/>
              <a:stCxn id="76" idx="1"/>
              <a:endCxn id="76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Прямоугольник 77">
              <a:extLst>
                <a:ext uri="{FF2B5EF4-FFF2-40B4-BE49-F238E27FC236}">
                  <a16:creationId xmlns:a16="http://schemas.microsoft.com/office/drawing/2014/main" id="{75BD8428-BF58-4582-8309-367DBE01EE8B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Плановый период</a:t>
              </a:r>
            </a:p>
            <a:p>
              <a:endParaRPr lang="ru-RU" sz="900" dirty="0"/>
            </a:p>
            <a:p>
              <a:r>
                <a:rPr lang="ru-RU" sz="800" dirty="0"/>
                <a:t>2021-2022</a:t>
              </a:r>
            </a:p>
          </p:txBody>
        </p:sp>
      </p:grpSp>
      <p:grpSp>
        <p:nvGrpSpPr>
          <p:cNvPr id="79" name="Группа 78">
            <a:extLst>
              <a:ext uri="{FF2B5EF4-FFF2-40B4-BE49-F238E27FC236}">
                <a16:creationId xmlns:a16="http://schemas.microsoft.com/office/drawing/2014/main" id="{328208AD-448F-49F7-A73F-5239D75B6560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4363" y="1704718"/>
            <a:chExt cx="1190423" cy="527819"/>
          </a:xfrm>
        </p:grpSpPr>
        <p:grpSp>
          <p:nvGrpSpPr>
            <p:cNvPr id="80" name="Группа 79">
              <a:extLst>
                <a:ext uri="{FF2B5EF4-FFF2-40B4-BE49-F238E27FC236}">
                  <a16:creationId xmlns:a16="http://schemas.microsoft.com/office/drawing/2014/main" id="{E9743224-0FF7-4B32-BD10-C381DDADDBCD}"/>
                </a:ext>
              </a:extLst>
            </p:cNvPr>
            <p:cNvGrpSpPr/>
            <p:nvPr/>
          </p:nvGrpSpPr>
          <p:grpSpPr>
            <a:xfrm>
              <a:off x="154363" y="1704718"/>
              <a:ext cx="1190423" cy="527819"/>
              <a:chOff x="157628" y="1727225"/>
              <a:chExt cx="1190423" cy="527819"/>
            </a:xfrm>
          </p:grpSpPr>
          <p:sp>
            <p:nvSpPr>
              <p:cNvPr id="83" name="Прямоугольник: скругленные углы 82">
                <a:extLst>
                  <a:ext uri="{FF2B5EF4-FFF2-40B4-BE49-F238E27FC236}">
                    <a16:creationId xmlns:a16="http://schemas.microsoft.com/office/drawing/2014/main" id="{7FB0AEAB-E021-4C6F-8C46-9C48C86FB24B}"/>
                  </a:ext>
                </a:extLst>
              </p:cNvPr>
              <p:cNvSpPr/>
              <p:nvPr/>
            </p:nvSpPr>
            <p:spPr>
              <a:xfrm>
                <a:off x="184779" y="1727225"/>
                <a:ext cx="1163272" cy="527819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cxnSp>
            <p:nvCxnSpPr>
              <p:cNvPr id="84" name="Прямая соединительная линия 83">
                <a:extLst>
                  <a:ext uri="{FF2B5EF4-FFF2-40B4-BE49-F238E27FC236}">
                    <a16:creationId xmlns:a16="http://schemas.microsoft.com/office/drawing/2014/main" id="{0578F5A2-3F74-4544-A898-80B0FF02D622}"/>
                  </a:ext>
                </a:extLst>
              </p:cNvPr>
              <p:cNvCxnSpPr>
                <a:cxnSpLocks/>
                <a:stCxn id="83" idx="1"/>
                <a:endCxn id="83" idx="3"/>
              </p:cNvCxnSpPr>
              <p:nvPr/>
            </p:nvCxnSpPr>
            <p:spPr>
              <a:xfrm>
                <a:off x="184779" y="1991135"/>
                <a:ext cx="1163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5" name="Прямоугольник 84">
                <a:extLst>
                  <a:ext uri="{FF2B5EF4-FFF2-40B4-BE49-F238E27FC236}">
                    <a16:creationId xmlns:a16="http://schemas.microsoft.com/office/drawing/2014/main" id="{F88DE886-2B88-4BC2-B1AD-7F612C86FEA1}"/>
                  </a:ext>
                </a:extLst>
              </p:cNvPr>
              <p:cNvSpPr/>
              <p:nvPr/>
            </p:nvSpPr>
            <p:spPr>
              <a:xfrm>
                <a:off x="157628" y="1742553"/>
                <a:ext cx="1126128" cy="4770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800" dirty="0"/>
                  <a:t>Федеральный закон </a:t>
                </a:r>
              </a:p>
              <a:p>
                <a:endParaRPr lang="ru-RU" sz="900" dirty="0"/>
              </a:p>
              <a:p>
                <a:r>
                  <a:rPr lang="ru-RU" sz="800" dirty="0"/>
                  <a:t>Исполнение</a:t>
                </a:r>
              </a:p>
            </p:txBody>
          </p:sp>
          <p:sp>
            <p:nvSpPr>
              <p:cNvPr id="86" name="Прямоугольник 85">
                <a:extLst>
                  <a:ext uri="{FF2B5EF4-FFF2-40B4-BE49-F238E27FC236}">
                    <a16:creationId xmlns:a16="http://schemas.microsoft.com/office/drawing/2014/main" id="{F7CA8B31-5D4E-4EDD-90A9-0741A3D1F4A3}"/>
                  </a:ext>
                </a:extLst>
              </p:cNvPr>
              <p:cNvSpPr/>
              <p:nvPr/>
            </p:nvSpPr>
            <p:spPr>
              <a:xfrm>
                <a:off x="1155645" y="1806180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7" name="Прямоугольник 86">
                <a:extLst>
                  <a:ext uri="{FF2B5EF4-FFF2-40B4-BE49-F238E27FC236}">
                    <a16:creationId xmlns:a16="http://schemas.microsoft.com/office/drawing/2014/main" id="{82C91786-5E64-476F-9C2B-8A293CF67E5D}"/>
                  </a:ext>
                </a:extLst>
              </p:cNvPr>
              <p:cNvSpPr/>
              <p:nvPr/>
            </p:nvSpPr>
            <p:spPr>
              <a:xfrm>
                <a:off x="1155645" y="2066609"/>
                <a:ext cx="96735" cy="9673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rgbClr val="44485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81" name="Прямая соединительная линия 80">
              <a:extLst>
                <a:ext uri="{FF2B5EF4-FFF2-40B4-BE49-F238E27FC236}">
                  <a16:creationId xmlns:a16="http://schemas.microsoft.com/office/drawing/2014/main" id="{03F505F0-CAAA-4794-AAC9-A9E7DB6A8E1C}"/>
                </a:ext>
              </a:extLst>
            </p:cNvPr>
            <p:cNvCxnSpPr/>
            <p:nvPr/>
          </p:nvCxnSpPr>
          <p:spPr>
            <a:xfrm>
              <a:off x="1174311" y="1835327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>
              <a:extLst>
                <a:ext uri="{FF2B5EF4-FFF2-40B4-BE49-F238E27FC236}">
                  <a16:creationId xmlns:a16="http://schemas.microsoft.com/office/drawing/2014/main" id="{867C31E0-E565-4D0A-A06A-AE800F2DD649}"/>
                </a:ext>
              </a:extLst>
            </p:cNvPr>
            <p:cNvCxnSpPr/>
            <p:nvPr/>
          </p:nvCxnSpPr>
          <p:spPr>
            <a:xfrm flipH="1">
              <a:off x="1205338" y="1804771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Группа 87">
            <a:extLst>
              <a:ext uri="{FF2B5EF4-FFF2-40B4-BE49-F238E27FC236}">
                <a16:creationId xmlns:a16="http://schemas.microsoft.com/office/drawing/2014/main" id="{4BCC6C03-D44C-4BF5-80F4-BE672EA4A935}"/>
              </a:ext>
            </a:extLst>
          </p:cNvPr>
          <p:cNvGrpSpPr/>
          <p:nvPr/>
        </p:nvGrpSpPr>
        <p:grpSpPr>
          <a:xfrm>
            <a:off x="1152379" y="3223195"/>
            <a:ext cx="96735" cy="96735"/>
            <a:chOff x="1335406" y="2919910"/>
            <a:chExt cx="96735" cy="96735"/>
          </a:xfrm>
        </p:grpSpPr>
        <p:sp>
          <p:nvSpPr>
            <p:cNvPr id="89" name="Прямоугольник 88">
              <a:extLst>
                <a:ext uri="{FF2B5EF4-FFF2-40B4-BE49-F238E27FC236}">
                  <a16:creationId xmlns:a16="http://schemas.microsoft.com/office/drawing/2014/main" id="{A9EFA33C-0F7F-46CC-804A-4A17F4FF20F0}"/>
                </a:ext>
              </a:extLst>
            </p:cNvPr>
            <p:cNvSpPr/>
            <p:nvPr/>
          </p:nvSpPr>
          <p:spPr>
            <a:xfrm>
              <a:off x="1335406" y="291991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0" name="Прямая соединительная линия 89">
              <a:extLst>
                <a:ext uri="{FF2B5EF4-FFF2-40B4-BE49-F238E27FC236}">
                  <a16:creationId xmlns:a16="http://schemas.microsoft.com/office/drawing/2014/main" id="{157F5606-29AB-483A-AA34-E49A09EA58D6}"/>
                </a:ext>
              </a:extLst>
            </p:cNvPr>
            <p:cNvCxnSpPr/>
            <p:nvPr/>
          </p:nvCxnSpPr>
          <p:spPr>
            <a:xfrm>
              <a:off x="1357337" y="2971564"/>
              <a:ext cx="31027" cy="29949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Прямая соединительная линия 90">
              <a:extLst>
                <a:ext uri="{FF2B5EF4-FFF2-40B4-BE49-F238E27FC236}">
                  <a16:creationId xmlns:a16="http://schemas.microsoft.com/office/drawing/2014/main" id="{E0623336-04D9-4E93-894B-AFD1645897EE}"/>
                </a:ext>
              </a:extLst>
            </p:cNvPr>
            <p:cNvCxnSpPr/>
            <p:nvPr/>
          </p:nvCxnSpPr>
          <p:spPr>
            <a:xfrm flipH="1">
              <a:off x="1388364" y="2941008"/>
              <a:ext cx="21272" cy="60505"/>
            </a:xfrm>
            <a:prstGeom prst="line">
              <a:avLst/>
            </a:prstGeom>
            <a:ln w="19050" cap="rnd">
              <a:solidFill>
                <a:schemeClr val="tx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2" name="Группа 91">
            <a:extLst>
              <a:ext uri="{FF2B5EF4-FFF2-40B4-BE49-F238E27FC236}">
                <a16:creationId xmlns:a16="http://schemas.microsoft.com/office/drawing/2014/main" id="{B79295B6-DFC2-48AD-BDE1-64849366098B}"/>
              </a:ext>
            </a:extLst>
          </p:cNvPr>
          <p:cNvGrpSpPr/>
          <p:nvPr/>
        </p:nvGrpSpPr>
        <p:grpSpPr>
          <a:xfrm>
            <a:off x="3688269" y="505415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93" name="Прямоугольник: скругленные углы 92">
              <a:extLst>
                <a:ext uri="{FF2B5EF4-FFF2-40B4-BE49-F238E27FC236}">
                  <a16:creationId xmlns:a16="http://schemas.microsoft.com/office/drawing/2014/main" id="{638E4062-5C55-49CB-8D46-CC79DA9C3F9A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>
                  <a:solidFill>
                    <a:schemeClr val="tx1"/>
                  </a:solidFill>
                </a:rPr>
                <a:t>20</a:t>
              </a:r>
              <a:r>
                <a:rPr lang="en-US" sz="800" dirty="0">
                  <a:solidFill>
                    <a:schemeClr val="tx1"/>
                  </a:solidFill>
                </a:rPr>
                <a:t>20</a:t>
              </a:r>
              <a:r>
                <a:rPr lang="ru-RU" sz="800" dirty="0">
                  <a:solidFill>
                    <a:schemeClr val="tx1"/>
                  </a:solidFill>
                </a:rPr>
                <a:t> - 20</a:t>
              </a:r>
              <a:r>
                <a:rPr lang="en-US" sz="800" dirty="0">
                  <a:solidFill>
                    <a:schemeClr val="tx1"/>
                  </a:solidFill>
                </a:rPr>
                <a:t>22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  <p:grpSp>
          <p:nvGrpSpPr>
            <p:cNvPr id="94" name="Группа 93">
              <a:extLst>
                <a:ext uri="{FF2B5EF4-FFF2-40B4-BE49-F238E27FC236}">
                  <a16:creationId xmlns:a16="http://schemas.microsoft.com/office/drawing/2014/main" id="{5B0DDCBA-9E06-40FE-A88B-20E1A526CEF0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96" name="Прямая соединительная линия 95">
                <a:extLst>
                  <a:ext uri="{FF2B5EF4-FFF2-40B4-BE49-F238E27FC236}">
                    <a16:creationId xmlns:a16="http://schemas.microsoft.com/office/drawing/2014/main" id="{BECD0B84-835F-47F3-A671-B182B0115E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Прямая соединительная линия 96">
                <a:extLst>
                  <a:ext uri="{FF2B5EF4-FFF2-40B4-BE49-F238E27FC236}">
                    <a16:creationId xmlns:a16="http://schemas.microsoft.com/office/drawing/2014/main" id="{2319CC5C-C0A1-43A9-924C-D6DE92A4DB3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95" name="Прямая соединительная линия 94">
              <a:extLst>
                <a:ext uri="{FF2B5EF4-FFF2-40B4-BE49-F238E27FC236}">
                  <a16:creationId xmlns:a16="http://schemas.microsoft.com/office/drawing/2014/main" id="{A13A7F1B-FB22-4BE7-A3E0-A4A6D7439BBA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8" name="Группа 97">
            <a:extLst>
              <a:ext uri="{FF2B5EF4-FFF2-40B4-BE49-F238E27FC236}">
                <a16:creationId xmlns:a16="http://schemas.microsoft.com/office/drawing/2014/main" id="{960D2505-F9B7-439E-B18E-81601C92DA9D}"/>
              </a:ext>
            </a:extLst>
          </p:cNvPr>
          <p:cNvGrpSpPr/>
          <p:nvPr/>
        </p:nvGrpSpPr>
        <p:grpSpPr>
          <a:xfrm>
            <a:off x="9903303" y="496606"/>
            <a:ext cx="720589" cy="159202"/>
            <a:chOff x="2285706" y="526871"/>
            <a:chExt cx="720589" cy="159202"/>
          </a:xfrm>
        </p:grpSpPr>
        <p:sp>
          <p:nvSpPr>
            <p:cNvPr id="99" name="Прямоугольник: скругленные углы 98">
              <a:extLst>
                <a:ext uri="{FF2B5EF4-FFF2-40B4-BE49-F238E27FC236}">
                  <a16:creationId xmlns:a16="http://schemas.microsoft.com/office/drawing/2014/main" id="{FE82D60F-C3B3-4662-AF31-F0117C6F67F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C9C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r>
                <a:rPr lang="ru-RU" sz="800" dirty="0">
                  <a:solidFill>
                    <a:schemeClr val="tx1"/>
                  </a:solidFill>
                </a:rPr>
                <a:t>20</a:t>
              </a:r>
              <a:r>
                <a:rPr lang="en-US" sz="800" dirty="0">
                  <a:solidFill>
                    <a:schemeClr val="tx1"/>
                  </a:solidFill>
                </a:rPr>
                <a:t>20</a:t>
              </a:r>
              <a:r>
                <a:rPr lang="ru-RU" sz="800" dirty="0">
                  <a:solidFill>
                    <a:schemeClr val="tx1"/>
                  </a:solidFill>
                </a:rPr>
                <a:t> - 20</a:t>
              </a:r>
              <a:r>
                <a:rPr lang="en-US" sz="800" dirty="0">
                  <a:solidFill>
                    <a:schemeClr val="tx1"/>
                  </a:solidFill>
                </a:rPr>
                <a:t>22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  <p:grpSp>
          <p:nvGrpSpPr>
            <p:cNvPr id="100" name="Группа 99">
              <a:extLst>
                <a:ext uri="{FF2B5EF4-FFF2-40B4-BE49-F238E27FC236}">
                  <a16:creationId xmlns:a16="http://schemas.microsoft.com/office/drawing/2014/main" id="{FB909AE8-3069-43DE-B2F8-1A90621C3E99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102" name="Прямая соединительная линия 101">
                <a:extLst>
                  <a:ext uri="{FF2B5EF4-FFF2-40B4-BE49-F238E27FC236}">
                    <a16:creationId xmlns:a16="http://schemas.microsoft.com/office/drawing/2014/main" id="{3B55B0EA-C12F-4B20-BF3C-AC760CF892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Прямая соединительная линия 102">
                <a:extLst>
                  <a:ext uri="{FF2B5EF4-FFF2-40B4-BE49-F238E27FC236}">
                    <a16:creationId xmlns:a16="http://schemas.microsoft.com/office/drawing/2014/main" id="{29CDD53F-21C6-46B2-99AC-BC4DAE7914E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1" name="Прямая соединительная линия 100">
              <a:extLst>
                <a:ext uri="{FF2B5EF4-FFF2-40B4-BE49-F238E27FC236}">
                  <a16:creationId xmlns:a16="http://schemas.microsoft.com/office/drawing/2014/main" id="{90299D08-6E5B-4D0A-9F85-C57EC7A50253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05" name="Диаграмма 104">
            <a:extLst>
              <a:ext uri="{FF2B5EF4-FFF2-40B4-BE49-F238E27FC236}">
                <a16:creationId xmlns:a16="http://schemas.microsoft.com/office/drawing/2014/main" id="{C7B7C783-6CA7-4674-ACAB-5E2433018B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96132500"/>
              </p:ext>
            </p:extLst>
          </p:nvPr>
        </p:nvGraphicFramePr>
        <p:xfrm>
          <a:off x="8019601" y="698483"/>
          <a:ext cx="3831350" cy="6225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pic>
        <p:nvPicPr>
          <p:cNvPr id="106" name="Picture 2" descr="Наклейка стрелка PNG - AVATAN PLUS">
            <a:extLst>
              <a:ext uri="{FF2B5EF4-FFF2-40B4-BE49-F238E27FC236}">
                <a16:creationId xmlns:a16="http://schemas.microsoft.com/office/drawing/2014/main" id="{0B359E0F-A138-4E6A-B9E7-D8D5C1857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628" y="1666271"/>
            <a:ext cx="213810" cy="2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" name="Облачко с текстом: прямоугольное со скругленными углами 106">
            <a:extLst>
              <a:ext uri="{FF2B5EF4-FFF2-40B4-BE49-F238E27FC236}">
                <a16:creationId xmlns:a16="http://schemas.microsoft.com/office/drawing/2014/main" id="{65FC7D41-FA6D-42A9-9683-F38DE96B7910}"/>
              </a:ext>
            </a:extLst>
          </p:cNvPr>
          <p:cNvSpPr/>
          <p:nvPr/>
        </p:nvSpPr>
        <p:spPr>
          <a:xfrm flipH="1">
            <a:off x="8145018" y="1142227"/>
            <a:ext cx="797515" cy="248715"/>
          </a:xfrm>
          <a:prstGeom prst="wedgeRoundRectCallout">
            <a:avLst>
              <a:gd name="adj1" fmla="val -49034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-2 510 977,3</a:t>
            </a:r>
          </a:p>
        </p:txBody>
      </p:sp>
    </p:spTree>
    <p:extLst>
      <p:ext uri="{BB962C8B-B14F-4D97-AF65-F5344CB8AC3E}">
        <p14:creationId xmlns:p14="http://schemas.microsoft.com/office/powerpoint/2010/main" val="36353739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3601"/>
            <a:ext cx="10515600" cy="16134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4. ОБЗОР ПАНЕЛИ «ГОСУДАРСТВЕННЫЙ ДОЛГ»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57618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29C58423-A510-4065-8413-E0090A1A60BD}"/>
              </a:ext>
            </a:extLst>
          </p:cNvPr>
          <p:cNvSpPr/>
          <p:nvPr/>
        </p:nvSpPr>
        <p:spPr>
          <a:xfrm>
            <a:off x="5228209" y="3497178"/>
            <a:ext cx="6723562" cy="3198457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1712029" y="427623"/>
            <a:ext cx="3302482" cy="2883548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5228209" y="427623"/>
            <a:ext cx="6723562" cy="288354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98847" y="3497178"/>
            <a:ext cx="3315664" cy="3198457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Рисунок 3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A22D0C56-5C4B-410D-879F-7CF82FDCD1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256B06D5-42E4-4307-8671-B3889EDF42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0510381"/>
              </p:ext>
            </p:extLst>
          </p:nvPr>
        </p:nvGraphicFramePr>
        <p:xfrm>
          <a:off x="1714487" y="3621525"/>
          <a:ext cx="3284014" cy="2993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id="{6D96672B-1CC4-4D05-A485-A3F3555014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131735"/>
              </p:ext>
            </p:extLst>
          </p:nvPr>
        </p:nvGraphicFramePr>
        <p:xfrm>
          <a:off x="5238933" y="566029"/>
          <a:ext cx="3165215" cy="2718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Диаграмма 21">
            <a:extLst>
              <a:ext uri="{FF2B5EF4-FFF2-40B4-BE49-F238E27FC236}">
                <a16:creationId xmlns:a16="http://schemas.microsoft.com/office/drawing/2014/main" id="{754761CE-1EBD-404A-82FE-92A50FE964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0082152"/>
              </p:ext>
            </p:extLst>
          </p:nvPr>
        </p:nvGraphicFramePr>
        <p:xfrm>
          <a:off x="8631933" y="566029"/>
          <a:ext cx="3377513" cy="2718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E1E4E73C-4433-48BB-A45D-1C4A98B33980}"/>
              </a:ext>
            </a:extLst>
          </p:cNvPr>
          <p:cNvCxnSpPr>
            <a:cxnSpLocks/>
          </p:cNvCxnSpPr>
          <p:nvPr/>
        </p:nvCxnSpPr>
        <p:spPr>
          <a:xfrm>
            <a:off x="8548132" y="607947"/>
            <a:ext cx="0" cy="2425943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Диаграмма 24">
            <a:extLst>
              <a:ext uri="{FF2B5EF4-FFF2-40B4-BE49-F238E27FC236}">
                <a16:creationId xmlns:a16="http://schemas.microsoft.com/office/drawing/2014/main" id="{38E61B6D-0237-43C3-8FB1-CFDDE58B40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36970"/>
              </p:ext>
            </p:extLst>
          </p:nvPr>
        </p:nvGraphicFramePr>
        <p:xfrm>
          <a:off x="1712029" y="685800"/>
          <a:ext cx="3179302" cy="2625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" name="Диаграмма 28">
            <a:extLst>
              <a:ext uri="{FF2B5EF4-FFF2-40B4-BE49-F238E27FC236}">
                <a16:creationId xmlns:a16="http://schemas.microsoft.com/office/drawing/2014/main" id="{BEEB4383-F011-4F0F-A3A0-E255D5C22D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0162544"/>
              </p:ext>
            </p:extLst>
          </p:nvPr>
        </p:nvGraphicFramePr>
        <p:xfrm>
          <a:off x="5422232" y="3621526"/>
          <a:ext cx="6416842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FB46124-787D-43B0-B473-40B976684F48}"/>
              </a:ext>
            </a:extLst>
          </p:cNvPr>
          <p:cNvSpPr/>
          <p:nvPr/>
        </p:nvSpPr>
        <p:spPr>
          <a:xfrm>
            <a:off x="2669937" y="1681416"/>
            <a:ext cx="1311513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</a:rPr>
              <a:t>2019 год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13 567,3</a:t>
            </a:r>
          </a:p>
          <a:p>
            <a:pPr algn="ctr"/>
            <a:r>
              <a:rPr lang="ru-RU" sz="1200" dirty="0">
                <a:solidFill>
                  <a:srgbClr val="92D050"/>
                </a:solidFill>
              </a:rPr>
              <a:t>+7,75%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CFC48108-A23E-4D43-8E5D-1A3CFC8BE229}"/>
              </a:ext>
            </a:extLst>
          </p:cNvPr>
          <p:cNvSpPr/>
          <p:nvPr/>
        </p:nvSpPr>
        <p:spPr>
          <a:xfrm>
            <a:off x="2084597" y="1304028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3 395,4</a:t>
            </a:r>
          </a:p>
        </p:txBody>
      </p:sp>
      <p:pic>
        <p:nvPicPr>
          <p:cNvPr id="24" name="Picture 2" descr="Наклейка стрелка PNG - AVATAN PLUS">
            <a:extLst>
              <a:ext uri="{FF2B5EF4-FFF2-40B4-BE49-F238E27FC236}">
                <a16:creationId xmlns:a16="http://schemas.microsoft.com/office/drawing/2014/main" id="{EE5F1779-972D-45DB-BC74-D54AFDE67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852" y="1877156"/>
            <a:ext cx="213810" cy="2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F102D63E-A56E-452F-A781-7953DF501AFF}"/>
              </a:ext>
            </a:extLst>
          </p:cNvPr>
          <p:cNvGrpSpPr/>
          <p:nvPr/>
        </p:nvGrpSpPr>
        <p:grpSpPr>
          <a:xfrm>
            <a:off x="3973166" y="534710"/>
            <a:ext cx="712086" cy="141845"/>
            <a:chOff x="3100414" y="539193"/>
            <a:chExt cx="712086" cy="141845"/>
          </a:xfrm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3ED1CC4E-0A84-4F21-9A2A-F7E3C2EF9CF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628939F-2898-4E4A-A556-533DF457B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01EA12-6224-4584-A8F7-2F96C36BE3E8}"/>
              </a:ext>
            </a:extLst>
          </p:cNvPr>
          <p:cNvGrpSpPr/>
          <p:nvPr/>
        </p:nvGrpSpPr>
        <p:grpSpPr>
          <a:xfrm>
            <a:off x="10944763" y="537024"/>
            <a:ext cx="712086" cy="141845"/>
            <a:chOff x="3100414" y="539193"/>
            <a:chExt cx="712086" cy="141845"/>
          </a:xfrm>
        </p:grpSpPr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59839859-CBA9-4371-BCAF-7644E31513B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" name="Рисунок 3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F71B07E-6D07-4192-9570-D1F44366CE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CE83CBB8-5246-494F-A577-6005338231F3}"/>
              </a:ext>
            </a:extLst>
          </p:cNvPr>
          <p:cNvGrpSpPr/>
          <p:nvPr/>
        </p:nvGrpSpPr>
        <p:grpSpPr>
          <a:xfrm>
            <a:off x="3963151" y="3621525"/>
            <a:ext cx="712086" cy="141845"/>
            <a:chOff x="3100414" y="539193"/>
            <a:chExt cx="712086" cy="141845"/>
          </a:xfrm>
        </p:grpSpPr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F5516C26-E204-4F43-BFB4-658BB508F517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Рисунок 35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35742068-09AA-4F58-B421-EAD3EB996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785E888D-E2FD-461B-9D2E-13FC39BBA3CD}"/>
              </a:ext>
            </a:extLst>
          </p:cNvPr>
          <p:cNvGrpSpPr/>
          <p:nvPr/>
        </p:nvGrpSpPr>
        <p:grpSpPr>
          <a:xfrm>
            <a:off x="10939991" y="3621525"/>
            <a:ext cx="712086" cy="141845"/>
            <a:chOff x="3100414" y="539193"/>
            <a:chExt cx="712086" cy="141845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B74783FF-F3C9-481A-BCEF-C865D15C21F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E0E74D7E-5FA0-43BB-A7FE-794361170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90B10A88-3432-4DB4-8023-E65851C34A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22329"/>
          </a:xfrm>
          <a:prstGeom prst="rect">
            <a:avLst/>
          </a:prstGeom>
        </p:spPr>
      </p:pic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D2396583-41F0-4406-B6CF-9047B23AFDCF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42" name="Прямоугольник: скругленные углы 41">
              <a:extLst>
                <a:ext uri="{FF2B5EF4-FFF2-40B4-BE49-F238E27FC236}">
                  <a16:creationId xmlns:a16="http://schemas.microsoft.com/office/drawing/2014/main" id="{70CD1F6B-D859-4A18-B2A6-9693CF75A244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3" name="Прямая соединительная линия 42">
              <a:extLst>
                <a:ext uri="{FF2B5EF4-FFF2-40B4-BE49-F238E27FC236}">
                  <a16:creationId xmlns:a16="http://schemas.microsoft.com/office/drawing/2014/main" id="{172FAAE2-5BE8-4165-9441-F6B80C78E4BD}"/>
                </a:ext>
              </a:extLst>
            </p:cNvPr>
            <p:cNvCxnSpPr>
              <a:cxnSpLocks/>
              <a:stCxn id="42" idx="1"/>
              <a:endCxn id="42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BDCD3BAD-1212-4307-92DF-679D89CFCBA2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</a:t>
              </a:r>
              <a:r>
                <a:rPr lang="en-US" sz="800" dirty="0"/>
                <a:t>9</a:t>
              </a:r>
              <a:endParaRPr lang="ru-RU" sz="800" dirty="0"/>
            </a:p>
          </p:txBody>
        </p:sp>
        <p:grpSp>
          <p:nvGrpSpPr>
            <p:cNvPr id="45" name="Группа 44">
              <a:extLst>
                <a:ext uri="{FF2B5EF4-FFF2-40B4-BE49-F238E27FC236}">
                  <a16:creationId xmlns:a16="http://schemas.microsoft.com/office/drawing/2014/main" id="{BD103D69-C190-4C40-8687-44FFA60CD294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C327F3BF-F319-4AC9-BC81-6DFC02FE43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39BA2581-59DC-4491-803A-525719642CD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6A7C7534-33D9-4115-82C3-5F92A70A7E12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49" name="Прямоугольник: скругленные углы 48">
              <a:extLst>
                <a:ext uri="{FF2B5EF4-FFF2-40B4-BE49-F238E27FC236}">
                  <a16:creationId xmlns:a16="http://schemas.microsoft.com/office/drawing/2014/main" id="{AE515845-B69F-4F54-A9E2-D265FC8906E7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592723E4-4FC9-400D-BA1B-5242413F48DC}"/>
                </a:ext>
              </a:extLst>
            </p:cNvPr>
            <p:cNvCxnSpPr>
              <a:cxnSpLocks/>
              <a:stCxn id="49" idx="1"/>
              <a:endCxn id="49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B8D75B63-611B-49E8-B9FC-16620DB35E3F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A45B9A86-DBFB-4F2D-A23E-BA3F20DFF7E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56" name="Прямоугольник: скругленные углы 55">
              <a:extLst>
                <a:ext uri="{FF2B5EF4-FFF2-40B4-BE49-F238E27FC236}">
                  <a16:creationId xmlns:a16="http://schemas.microsoft.com/office/drawing/2014/main" id="{C09D0749-62A5-43DF-AE2B-5407C50F81A3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C88F0DE1-3B4F-4A2D-9AE3-8A2E45411229}"/>
                </a:ext>
              </a:extLst>
            </p:cNvPr>
            <p:cNvCxnSpPr>
              <a:cxnSpLocks/>
              <a:stCxn id="56" idx="1"/>
              <a:endCxn id="56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1AA53E97-CB04-4500-B4C7-EA3549F0E3C6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63" name="Прямоугольник 62">
              <a:extLst>
                <a:ext uri="{FF2B5EF4-FFF2-40B4-BE49-F238E27FC236}">
                  <a16:creationId xmlns:a16="http://schemas.microsoft.com/office/drawing/2014/main" id="{B37BA886-6289-4285-A58A-82829E184BFB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FBFA1ED0-A5FB-4553-868C-31BA1F34DA88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ADC12885-36AE-476D-8309-906FFD4C05E4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66" name="Прямая соединительная линия 65">
                <a:extLst>
                  <a:ext uri="{FF2B5EF4-FFF2-40B4-BE49-F238E27FC236}">
                    <a16:creationId xmlns:a16="http://schemas.microsoft.com/office/drawing/2014/main" id="{A59C6B3C-22E3-4047-AEE2-48DB716A10E6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F6ED97B7-D033-45D5-AAFE-0175D360CDA6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666210A7-0CD1-4249-AF05-38168F1DC01D}"/>
              </a:ext>
            </a:extLst>
          </p:cNvPr>
          <p:cNvGrpSpPr/>
          <p:nvPr/>
        </p:nvGrpSpPr>
        <p:grpSpPr>
          <a:xfrm>
            <a:off x="10050794" y="527229"/>
            <a:ext cx="720589" cy="159202"/>
            <a:chOff x="2285706" y="526871"/>
            <a:chExt cx="720589" cy="159202"/>
          </a:xfrm>
        </p:grpSpPr>
        <p:sp>
          <p:nvSpPr>
            <p:cNvPr id="54" name="Прямоугольник: скругленные углы 53">
              <a:extLst>
                <a:ext uri="{FF2B5EF4-FFF2-40B4-BE49-F238E27FC236}">
                  <a16:creationId xmlns:a16="http://schemas.microsoft.com/office/drawing/2014/main" id="{7A91EAAF-B3E3-40F0-A8A4-BF5EF9F06286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/>
                <a:t>2019</a:t>
              </a:r>
              <a:endParaRPr lang="ru-RU" sz="800" dirty="0"/>
            </a:p>
          </p:txBody>
        </p:sp>
        <p:grpSp>
          <p:nvGrpSpPr>
            <p:cNvPr id="55" name="Группа 54">
              <a:extLst>
                <a:ext uri="{FF2B5EF4-FFF2-40B4-BE49-F238E27FC236}">
                  <a16:creationId xmlns:a16="http://schemas.microsoft.com/office/drawing/2014/main" id="{D3CA1FF0-B602-4328-A9EF-53B54F3D68BE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37B72146-A7EC-4D69-9407-760EA68879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id="{9CB10493-1CE7-42F0-AD46-A4BCDCC20A0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7" name="Прямая соединительная линия 56">
              <a:extLst>
                <a:ext uri="{FF2B5EF4-FFF2-40B4-BE49-F238E27FC236}">
                  <a16:creationId xmlns:a16="http://schemas.microsoft.com/office/drawing/2014/main" id="{3324A999-F3B2-406F-9934-D9AC39D24016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2E52F7A-FD2A-4585-B7A9-F36B77EB70DC}"/>
              </a:ext>
            </a:extLst>
          </p:cNvPr>
          <p:cNvGrpSpPr/>
          <p:nvPr/>
        </p:nvGrpSpPr>
        <p:grpSpPr>
          <a:xfrm>
            <a:off x="3069182" y="3604168"/>
            <a:ext cx="720589" cy="159202"/>
            <a:chOff x="2285706" y="526871"/>
            <a:chExt cx="720589" cy="159202"/>
          </a:xfrm>
        </p:grpSpPr>
        <p:sp>
          <p:nvSpPr>
            <p:cNvPr id="69" name="Прямоугольник: скругленные углы 68">
              <a:extLst>
                <a:ext uri="{FF2B5EF4-FFF2-40B4-BE49-F238E27FC236}">
                  <a16:creationId xmlns:a16="http://schemas.microsoft.com/office/drawing/2014/main" id="{DBEF2AEE-91A8-4FCE-9E84-A58BA47EDAEE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/>
                <a:t>2019</a:t>
              </a:r>
              <a:endParaRPr lang="ru-RU" sz="800" dirty="0"/>
            </a:p>
          </p:txBody>
        </p:sp>
        <p:grpSp>
          <p:nvGrpSpPr>
            <p:cNvPr id="70" name="Группа 69">
              <a:extLst>
                <a:ext uri="{FF2B5EF4-FFF2-40B4-BE49-F238E27FC236}">
                  <a16:creationId xmlns:a16="http://schemas.microsoft.com/office/drawing/2014/main" id="{00233BA2-08EE-46A7-8B6C-701E9ED1C411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FA6283E5-93FC-45BB-B995-CE4F2A453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E22102F6-8439-4B19-917F-1456B30F423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Прямая соединительная линия 70">
              <a:extLst>
                <a:ext uri="{FF2B5EF4-FFF2-40B4-BE49-F238E27FC236}">
                  <a16:creationId xmlns:a16="http://schemas.microsoft.com/office/drawing/2014/main" id="{3D299E48-EB57-423F-A4FE-F69DB65ABFAA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0799327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29C58423-A510-4065-8413-E0090A1A60BD}"/>
              </a:ext>
            </a:extLst>
          </p:cNvPr>
          <p:cNvSpPr/>
          <p:nvPr/>
        </p:nvSpPr>
        <p:spPr>
          <a:xfrm>
            <a:off x="5228209" y="3497178"/>
            <a:ext cx="6723562" cy="3198457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1712029" y="427623"/>
            <a:ext cx="3302482" cy="2883548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5228209" y="427623"/>
            <a:ext cx="6723562" cy="2883549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98847" y="3497178"/>
            <a:ext cx="3315664" cy="3198457"/>
          </a:xfrm>
          <a:prstGeom prst="roundRect">
            <a:avLst/>
          </a:prstGeom>
          <a:solidFill>
            <a:srgbClr val="2F323C"/>
          </a:solidFill>
          <a:ln>
            <a:solidFill>
              <a:srgbClr val="2F323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Рисунок 38" descr="Изображение выглядит как автобус, держит, улица&#10;&#10;Автоматически созданное описание">
            <a:extLst>
              <a:ext uri="{FF2B5EF4-FFF2-40B4-BE49-F238E27FC236}">
                <a16:creationId xmlns:a16="http://schemas.microsoft.com/office/drawing/2014/main" id="{A22D0C56-5C4B-410D-879F-7CF82FDCD1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95" b="94867"/>
          <a:stretch/>
        </p:blipFill>
        <p:spPr>
          <a:xfrm>
            <a:off x="10411326" y="1016"/>
            <a:ext cx="1780674" cy="351910"/>
          </a:xfrm>
          <a:prstGeom prst="rect">
            <a:avLst/>
          </a:prstGeom>
        </p:spPr>
      </p:pic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256B06D5-42E4-4307-8671-B3889EDF42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8781861"/>
              </p:ext>
            </p:extLst>
          </p:nvPr>
        </p:nvGraphicFramePr>
        <p:xfrm>
          <a:off x="1714487" y="3621525"/>
          <a:ext cx="3284014" cy="2993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id="{6D96672B-1CC4-4D05-A485-A3F3555014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52837089"/>
              </p:ext>
            </p:extLst>
          </p:nvPr>
        </p:nvGraphicFramePr>
        <p:xfrm>
          <a:off x="5238933" y="566029"/>
          <a:ext cx="3165215" cy="2718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22" name="Диаграмма 21">
            <a:extLst>
              <a:ext uri="{FF2B5EF4-FFF2-40B4-BE49-F238E27FC236}">
                <a16:creationId xmlns:a16="http://schemas.microsoft.com/office/drawing/2014/main" id="{754761CE-1EBD-404A-82FE-92A50FE964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1096714"/>
              </p:ext>
            </p:extLst>
          </p:nvPr>
        </p:nvGraphicFramePr>
        <p:xfrm>
          <a:off x="8631933" y="566029"/>
          <a:ext cx="3377513" cy="2718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E1E4E73C-4433-48BB-A45D-1C4A98B33980}"/>
              </a:ext>
            </a:extLst>
          </p:cNvPr>
          <p:cNvCxnSpPr>
            <a:cxnSpLocks/>
          </p:cNvCxnSpPr>
          <p:nvPr/>
        </p:nvCxnSpPr>
        <p:spPr>
          <a:xfrm>
            <a:off x="8548132" y="607947"/>
            <a:ext cx="0" cy="2425943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Диаграмма 24">
            <a:extLst>
              <a:ext uri="{FF2B5EF4-FFF2-40B4-BE49-F238E27FC236}">
                <a16:creationId xmlns:a16="http://schemas.microsoft.com/office/drawing/2014/main" id="{38E61B6D-0237-43C3-8FB1-CFDDE58B40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4188201"/>
              </p:ext>
            </p:extLst>
          </p:nvPr>
        </p:nvGraphicFramePr>
        <p:xfrm>
          <a:off x="1712029" y="685800"/>
          <a:ext cx="3179302" cy="2625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9" name="Диаграмма 28">
            <a:extLst>
              <a:ext uri="{FF2B5EF4-FFF2-40B4-BE49-F238E27FC236}">
                <a16:creationId xmlns:a16="http://schemas.microsoft.com/office/drawing/2014/main" id="{BEEB4383-F011-4F0F-A3A0-E255D5C22D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4411719"/>
              </p:ext>
            </p:extLst>
          </p:nvPr>
        </p:nvGraphicFramePr>
        <p:xfrm>
          <a:off x="5422232" y="3621526"/>
          <a:ext cx="6416842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FB46124-787D-43B0-B473-40B976684F48}"/>
              </a:ext>
            </a:extLst>
          </p:cNvPr>
          <p:cNvSpPr/>
          <p:nvPr/>
        </p:nvSpPr>
        <p:spPr>
          <a:xfrm>
            <a:off x="2669937" y="1681416"/>
            <a:ext cx="1311513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schemeClr val="bg1"/>
                </a:solidFill>
              </a:rPr>
              <a:t>2019 год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</a:rPr>
              <a:t>13 567,3</a:t>
            </a:r>
          </a:p>
          <a:p>
            <a:pPr algn="ctr"/>
            <a:r>
              <a:rPr lang="ru-RU" sz="1200" dirty="0">
                <a:solidFill>
                  <a:srgbClr val="92D050"/>
                </a:solidFill>
              </a:rPr>
              <a:t>+7,75%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CFC48108-A23E-4D43-8E5D-1A3CFC8BE229}"/>
              </a:ext>
            </a:extLst>
          </p:cNvPr>
          <p:cNvSpPr/>
          <p:nvPr/>
        </p:nvSpPr>
        <p:spPr>
          <a:xfrm>
            <a:off x="2084597" y="1304028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3 395,4</a:t>
            </a:r>
          </a:p>
        </p:txBody>
      </p:sp>
      <p:pic>
        <p:nvPicPr>
          <p:cNvPr id="24" name="Picture 2" descr="Наклейка стрелка PNG - AVATAN PLUS">
            <a:extLst>
              <a:ext uri="{FF2B5EF4-FFF2-40B4-BE49-F238E27FC236}">
                <a16:creationId xmlns:a16="http://schemas.microsoft.com/office/drawing/2014/main" id="{EE5F1779-972D-45DB-BC74-D54AFDE67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852" y="1877156"/>
            <a:ext cx="213810" cy="2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F102D63E-A56E-452F-A781-7953DF501AFF}"/>
              </a:ext>
            </a:extLst>
          </p:cNvPr>
          <p:cNvGrpSpPr/>
          <p:nvPr/>
        </p:nvGrpSpPr>
        <p:grpSpPr>
          <a:xfrm>
            <a:off x="3973166" y="534710"/>
            <a:ext cx="712086" cy="141845"/>
            <a:chOff x="3100414" y="539193"/>
            <a:chExt cx="712086" cy="141845"/>
          </a:xfrm>
        </p:grpSpPr>
        <p:sp>
          <p:nvSpPr>
            <p:cNvPr id="27" name="Прямоугольник 26">
              <a:extLst>
                <a:ext uri="{FF2B5EF4-FFF2-40B4-BE49-F238E27FC236}">
                  <a16:creationId xmlns:a16="http://schemas.microsoft.com/office/drawing/2014/main" id="{3ED1CC4E-0A84-4F21-9A2A-F7E3C2EF9CF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8" name="Рисунок 27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D628939F-2898-4E4A-A556-533DF457B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01EA12-6224-4584-A8F7-2F96C36BE3E8}"/>
              </a:ext>
            </a:extLst>
          </p:cNvPr>
          <p:cNvGrpSpPr/>
          <p:nvPr/>
        </p:nvGrpSpPr>
        <p:grpSpPr>
          <a:xfrm>
            <a:off x="10944763" y="537024"/>
            <a:ext cx="712086" cy="141845"/>
            <a:chOff x="3100414" y="539193"/>
            <a:chExt cx="712086" cy="141845"/>
          </a:xfrm>
        </p:grpSpPr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59839859-CBA9-4371-BCAF-7644E31513BD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3" name="Рисунок 32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AF71B07E-6D07-4192-9570-D1F44366CE8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4" name="Группа 33">
            <a:extLst>
              <a:ext uri="{FF2B5EF4-FFF2-40B4-BE49-F238E27FC236}">
                <a16:creationId xmlns:a16="http://schemas.microsoft.com/office/drawing/2014/main" id="{CE83CBB8-5246-494F-A577-6005338231F3}"/>
              </a:ext>
            </a:extLst>
          </p:cNvPr>
          <p:cNvGrpSpPr/>
          <p:nvPr/>
        </p:nvGrpSpPr>
        <p:grpSpPr>
          <a:xfrm>
            <a:off x="3963151" y="3621525"/>
            <a:ext cx="712086" cy="141845"/>
            <a:chOff x="3100414" y="539193"/>
            <a:chExt cx="712086" cy="141845"/>
          </a:xfrm>
        </p:grpSpPr>
        <p:sp>
          <p:nvSpPr>
            <p:cNvPr id="35" name="Прямоугольник 34">
              <a:extLst>
                <a:ext uri="{FF2B5EF4-FFF2-40B4-BE49-F238E27FC236}">
                  <a16:creationId xmlns:a16="http://schemas.microsoft.com/office/drawing/2014/main" id="{F5516C26-E204-4F43-BFB4-658BB508F517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6" name="Рисунок 35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35742068-09AA-4F58-B421-EAD3EB996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id="{785E888D-E2FD-461B-9D2E-13FC39BBA3CD}"/>
              </a:ext>
            </a:extLst>
          </p:cNvPr>
          <p:cNvGrpSpPr/>
          <p:nvPr/>
        </p:nvGrpSpPr>
        <p:grpSpPr>
          <a:xfrm>
            <a:off x="10939991" y="3621525"/>
            <a:ext cx="712086" cy="141845"/>
            <a:chOff x="3100414" y="539193"/>
            <a:chExt cx="712086" cy="141845"/>
          </a:xfrm>
        </p:grpSpPr>
        <p:sp>
          <p:nvSpPr>
            <p:cNvPr id="38" name="Прямоугольник 37">
              <a:extLst>
                <a:ext uri="{FF2B5EF4-FFF2-40B4-BE49-F238E27FC236}">
                  <a16:creationId xmlns:a16="http://schemas.microsoft.com/office/drawing/2014/main" id="{B74783FF-F3C9-481A-BCEF-C865D15C21F8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rgbClr val="444856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 descr="Изображение выглядит как рисунок&#10;&#10;Автоматически созданное описание">
              <a:extLst>
                <a:ext uri="{FF2B5EF4-FFF2-40B4-BE49-F238E27FC236}">
                  <a16:creationId xmlns:a16="http://schemas.microsoft.com/office/drawing/2014/main" id="{E0E74D7E-5FA0-43BB-A7FE-794361170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90B10A88-3432-4DB4-8023-E65851C34AC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22329"/>
          </a:xfrm>
          <a:prstGeom prst="rect">
            <a:avLst/>
          </a:prstGeom>
        </p:spPr>
      </p:pic>
      <p:grpSp>
        <p:nvGrpSpPr>
          <p:cNvPr id="41" name="Группа 40">
            <a:extLst>
              <a:ext uri="{FF2B5EF4-FFF2-40B4-BE49-F238E27FC236}">
                <a16:creationId xmlns:a16="http://schemas.microsoft.com/office/drawing/2014/main" id="{D2396583-41F0-4406-B6CF-9047B23AFDCF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42" name="Прямоугольник: скругленные углы 41">
              <a:extLst>
                <a:ext uri="{FF2B5EF4-FFF2-40B4-BE49-F238E27FC236}">
                  <a16:creationId xmlns:a16="http://schemas.microsoft.com/office/drawing/2014/main" id="{70CD1F6B-D859-4A18-B2A6-9693CF75A244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3" name="Прямая соединительная линия 42">
              <a:extLst>
                <a:ext uri="{FF2B5EF4-FFF2-40B4-BE49-F238E27FC236}">
                  <a16:creationId xmlns:a16="http://schemas.microsoft.com/office/drawing/2014/main" id="{172FAAE2-5BE8-4165-9441-F6B80C78E4BD}"/>
                </a:ext>
              </a:extLst>
            </p:cNvPr>
            <p:cNvCxnSpPr>
              <a:cxnSpLocks/>
              <a:stCxn id="42" idx="1"/>
              <a:endCxn id="42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Прямоугольник 43">
              <a:extLst>
                <a:ext uri="{FF2B5EF4-FFF2-40B4-BE49-F238E27FC236}">
                  <a16:creationId xmlns:a16="http://schemas.microsoft.com/office/drawing/2014/main" id="{BDCD3BAD-1212-4307-92DF-679D89CFCBA2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</a:t>
              </a:r>
              <a:r>
                <a:rPr lang="en-US" sz="800" dirty="0"/>
                <a:t>9</a:t>
              </a:r>
              <a:endParaRPr lang="ru-RU" sz="800" dirty="0"/>
            </a:p>
          </p:txBody>
        </p:sp>
        <p:grpSp>
          <p:nvGrpSpPr>
            <p:cNvPr id="45" name="Группа 44">
              <a:extLst>
                <a:ext uri="{FF2B5EF4-FFF2-40B4-BE49-F238E27FC236}">
                  <a16:creationId xmlns:a16="http://schemas.microsoft.com/office/drawing/2014/main" id="{BD103D69-C190-4C40-8687-44FFA60CD294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46" name="Прямая соединительная линия 45">
                <a:extLst>
                  <a:ext uri="{FF2B5EF4-FFF2-40B4-BE49-F238E27FC236}">
                    <a16:creationId xmlns:a16="http://schemas.microsoft.com/office/drawing/2014/main" id="{C327F3BF-F319-4AC9-BC81-6DFC02FE43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Прямая соединительная линия 46">
                <a:extLst>
                  <a:ext uri="{FF2B5EF4-FFF2-40B4-BE49-F238E27FC236}">
                    <a16:creationId xmlns:a16="http://schemas.microsoft.com/office/drawing/2014/main" id="{39BA2581-59DC-4491-803A-525719642CD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8" name="Группа 47">
            <a:extLst>
              <a:ext uri="{FF2B5EF4-FFF2-40B4-BE49-F238E27FC236}">
                <a16:creationId xmlns:a16="http://schemas.microsoft.com/office/drawing/2014/main" id="{6A7C7534-33D9-4115-82C3-5F92A70A7E12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49" name="Прямоугольник: скругленные углы 48">
              <a:extLst>
                <a:ext uri="{FF2B5EF4-FFF2-40B4-BE49-F238E27FC236}">
                  <a16:creationId xmlns:a16="http://schemas.microsoft.com/office/drawing/2014/main" id="{AE515845-B69F-4F54-A9E2-D265FC8906E7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id="{592723E4-4FC9-400D-BA1B-5242413F48DC}"/>
                </a:ext>
              </a:extLst>
            </p:cNvPr>
            <p:cNvCxnSpPr>
              <a:cxnSpLocks/>
              <a:stCxn id="49" idx="1"/>
              <a:endCxn id="49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>
              <a:extLst>
                <a:ext uri="{FF2B5EF4-FFF2-40B4-BE49-F238E27FC236}">
                  <a16:creationId xmlns:a16="http://schemas.microsoft.com/office/drawing/2014/main" id="{B8D75B63-611B-49E8-B9FC-16620DB35E3F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3" name="Группа 52">
            <a:extLst>
              <a:ext uri="{FF2B5EF4-FFF2-40B4-BE49-F238E27FC236}">
                <a16:creationId xmlns:a16="http://schemas.microsoft.com/office/drawing/2014/main" id="{A45B9A86-DBFB-4F2D-A23E-BA3F20DFF7EE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56" name="Прямоугольник: скругленные углы 55">
              <a:extLst>
                <a:ext uri="{FF2B5EF4-FFF2-40B4-BE49-F238E27FC236}">
                  <a16:creationId xmlns:a16="http://schemas.microsoft.com/office/drawing/2014/main" id="{C09D0749-62A5-43DF-AE2B-5407C50F81A3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61" name="Прямая соединительная линия 60">
              <a:extLst>
                <a:ext uri="{FF2B5EF4-FFF2-40B4-BE49-F238E27FC236}">
                  <a16:creationId xmlns:a16="http://schemas.microsoft.com/office/drawing/2014/main" id="{C88F0DE1-3B4F-4A2D-9AE3-8A2E45411229}"/>
                </a:ext>
              </a:extLst>
            </p:cNvPr>
            <p:cNvCxnSpPr>
              <a:cxnSpLocks/>
              <a:stCxn id="56" idx="1"/>
              <a:endCxn id="56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Прямоугольник 61">
              <a:extLst>
                <a:ext uri="{FF2B5EF4-FFF2-40B4-BE49-F238E27FC236}">
                  <a16:creationId xmlns:a16="http://schemas.microsoft.com/office/drawing/2014/main" id="{1AA53E97-CB04-4500-B4C7-EA3549F0E3C6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63" name="Прямоугольник 62">
              <a:extLst>
                <a:ext uri="{FF2B5EF4-FFF2-40B4-BE49-F238E27FC236}">
                  <a16:creationId xmlns:a16="http://schemas.microsoft.com/office/drawing/2014/main" id="{B37BA886-6289-4285-A58A-82829E184BFB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4" name="Прямоугольник 63">
              <a:extLst>
                <a:ext uri="{FF2B5EF4-FFF2-40B4-BE49-F238E27FC236}">
                  <a16:creationId xmlns:a16="http://schemas.microsoft.com/office/drawing/2014/main" id="{FBFA1ED0-A5FB-4553-868C-31BA1F34DA88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5" name="Группа 64">
              <a:extLst>
                <a:ext uri="{FF2B5EF4-FFF2-40B4-BE49-F238E27FC236}">
                  <a16:creationId xmlns:a16="http://schemas.microsoft.com/office/drawing/2014/main" id="{ADC12885-36AE-476D-8309-906FFD4C05E4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66" name="Прямая соединительная линия 65">
                <a:extLst>
                  <a:ext uri="{FF2B5EF4-FFF2-40B4-BE49-F238E27FC236}">
                    <a16:creationId xmlns:a16="http://schemas.microsoft.com/office/drawing/2014/main" id="{A59C6B3C-22E3-4047-AEE2-48DB716A10E6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>
                <a:extLst>
                  <a:ext uri="{FF2B5EF4-FFF2-40B4-BE49-F238E27FC236}">
                    <a16:creationId xmlns:a16="http://schemas.microsoft.com/office/drawing/2014/main" id="{F6ED97B7-D033-45D5-AAFE-0175D360CDA6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666210A7-0CD1-4249-AF05-38168F1DC01D}"/>
              </a:ext>
            </a:extLst>
          </p:cNvPr>
          <p:cNvGrpSpPr/>
          <p:nvPr/>
        </p:nvGrpSpPr>
        <p:grpSpPr>
          <a:xfrm>
            <a:off x="10050794" y="527229"/>
            <a:ext cx="720589" cy="159202"/>
            <a:chOff x="2285706" y="526871"/>
            <a:chExt cx="720589" cy="159202"/>
          </a:xfrm>
        </p:grpSpPr>
        <p:sp>
          <p:nvSpPr>
            <p:cNvPr id="54" name="Прямоугольник: скругленные углы 53">
              <a:extLst>
                <a:ext uri="{FF2B5EF4-FFF2-40B4-BE49-F238E27FC236}">
                  <a16:creationId xmlns:a16="http://schemas.microsoft.com/office/drawing/2014/main" id="{7A91EAAF-B3E3-40F0-A8A4-BF5EF9F06286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/>
                <a:t>2019</a:t>
              </a:r>
              <a:endParaRPr lang="ru-RU" sz="800" dirty="0"/>
            </a:p>
          </p:txBody>
        </p:sp>
        <p:grpSp>
          <p:nvGrpSpPr>
            <p:cNvPr id="55" name="Группа 54">
              <a:extLst>
                <a:ext uri="{FF2B5EF4-FFF2-40B4-BE49-F238E27FC236}">
                  <a16:creationId xmlns:a16="http://schemas.microsoft.com/office/drawing/2014/main" id="{D3CA1FF0-B602-4328-A9EF-53B54F3D68BE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58" name="Прямая соединительная линия 57">
                <a:extLst>
                  <a:ext uri="{FF2B5EF4-FFF2-40B4-BE49-F238E27FC236}">
                    <a16:creationId xmlns:a16="http://schemas.microsoft.com/office/drawing/2014/main" id="{37B72146-A7EC-4D69-9407-760EA68879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Прямая соединительная линия 58">
                <a:extLst>
                  <a:ext uri="{FF2B5EF4-FFF2-40B4-BE49-F238E27FC236}">
                    <a16:creationId xmlns:a16="http://schemas.microsoft.com/office/drawing/2014/main" id="{9CB10493-1CE7-42F0-AD46-A4BCDCC20A0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7" name="Прямая соединительная линия 56">
              <a:extLst>
                <a:ext uri="{FF2B5EF4-FFF2-40B4-BE49-F238E27FC236}">
                  <a16:creationId xmlns:a16="http://schemas.microsoft.com/office/drawing/2014/main" id="{3324A999-F3B2-406F-9934-D9AC39D24016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Группа 67">
            <a:extLst>
              <a:ext uri="{FF2B5EF4-FFF2-40B4-BE49-F238E27FC236}">
                <a16:creationId xmlns:a16="http://schemas.microsoft.com/office/drawing/2014/main" id="{32E52F7A-FD2A-4585-B7A9-F36B77EB70DC}"/>
              </a:ext>
            </a:extLst>
          </p:cNvPr>
          <p:cNvGrpSpPr/>
          <p:nvPr/>
        </p:nvGrpSpPr>
        <p:grpSpPr>
          <a:xfrm>
            <a:off x="3069182" y="3604168"/>
            <a:ext cx="720589" cy="159202"/>
            <a:chOff x="2285706" y="526871"/>
            <a:chExt cx="720589" cy="159202"/>
          </a:xfrm>
        </p:grpSpPr>
        <p:sp>
          <p:nvSpPr>
            <p:cNvPr id="69" name="Прямоугольник: скругленные углы 68">
              <a:extLst>
                <a:ext uri="{FF2B5EF4-FFF2-40B4-BE49-F238E27FC236}">
                  <a16:creationId xmlns:a16="http://schemas.microsoft.com/office/drawing/2014/main" id="{DBEF2AEE-91A8-4FCE-9E84-A58BA47EDAEE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25262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/>
                <a:t>2019</a:t>
              </a:r>
              <a:endParaRPr lang="ru-RU" sz="800" dirty="0"/>
            </a:p>
          </p:txBody>
        </p:sp>
        <p:grpSp>
          <p:nvGrpSpPr>
            <p:cNvPr id="70" name="Группа 69">
              <a:extLst>
                <a:ext uri="{FF2B5EF4-FFF2-40B4-BE49-F238E27FC236}">
                  <a16:creationId xmlns:a16="http://schemas.microsoft.com/office/drawing/2014/main" id="{00233BA2-08EE-46A7-8B6C-701E9ED1C411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72" name="Прямая соединительная линия 71">
                <a:extLst>
                  <a:ext uri="{FF2B5EF4-FFF2-40B4-BE49-F238E27FC236}">
                    <a16:creationId xmlns:a16="http://schemas.microsoft.com/office/drawing/2014/main" id="{FA6283E5-93FC-45BB-B995-CE4F2A453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Прямая соединительная линия 72">
                <a:extLst>
                  <a:ext uri="{FF2B5EF4-FFF2-40B4-BE49-F238E27FC236}">
                    <a16:creationId xmlns:a16="http://schemas.microsoft.com/office/drawing/2014/main" id="{E22102F6-8439-4B19-917F-1456B30F423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bg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1" name="Прямая соединительная линия 70">
              <a:extLst>
                <a:ext uri="{FF2B5EF4-FFF2-40B4-BE49-F238E27FC236}">
                  <a16:creationId xmlns:a16="http://schemas.microsoft.com/office/drawing/2014/main" id="{3D299E48-EB57-423F-A4FE-F69DB65ABFAA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5" name="Прямая соединительная линия 74">
            <a:extLst>
              <a:ext uri="{FF2B5EF4-FFF2-40B4-BE49-F238E27FC236}">
                <a16:creationId xmlns:a16="http://schemas.microsoft.com/office/drawing/2014/main" id="{4D7C2598-99E1-4B3C-B1AD-F1CDAF14CBCA}"/>
              </a:ext>
            </a:extLst>
          </p:cNvPr>
          <p:cNvCxnSpPr/>
          <p:nvPr/>
        </p:nvCxnSpPr>
        <p:spPr>
          <a:xfrm>
            <a:off x="11052313" y="359109"/>
            <a:ext cx="18288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7" name="Группа 76">
            <a:extLst>
              <a:ext uri="{FF2B5EF4-FFF2-40B4-BE49-F238E27FC236}">
                <a16:creationId xmlns:a16="http://schemas.microsoft.com/office/drawing/2014/main" id="{24A34C9D-7877-4054-9EF1-AE7046258606}"/>
              </a:ext>
            </a:extLst>
          </p:cNvPr>
          <p:cNvGrpSpPr/>
          <p:nvPr/>
        </p:nvGrpSpPr>
        <p:grpSpPr>
          <a:xfrm>
            <a:off x="9181898" y="437464"/>
            <a:ext cx="2598064" cy="1687628"/>
            <a:chOff x="9181898" y="437464"/>
            <a:chExt cx="2598064" cy="1687628"/>
          </a:xfrm>
        </p:grpSpPr>
        <p:sp>
          <p:nvSpPr>
            <p:cNvPr id="78" name="Облачко с текстом: прямоугольное со скругленными углами 2">
              <a:extLst>
                <a:ext uri="{FF2B5EF4-FFF2-40B4-BE49-F238E27FC236}">
                  <a16:creationId xmlns:a16="http://schemas.microsoft.com/office/drawing/2014/main" id="{D2BE1C96-79F9-492D-BF3A-62E701336621}"/>
                </a:ext>
              </a:extLst>
            </p:cNvPr>
            <p:cNvSpPr/>
            <p:nvPr/>
          </p:nvSpPr>
          <p:spPr>
            <a:xfrm flipH="1" flipV="1">
              <a:off x="9181898" y="437464"/>
              <a:ext cx="2514264" cy="1687628"/>
            </a:xfrm>
            <a:custGeom>
              <a:avLst/>
              <a:gdLst>
                <a:gd name="connsiteX0" fmla="*/ 0 w 3031958"/>
                <a:gd name="connsiteY0" fmla="*/ 290769 h 1744579"/>
                <a:gd name="connsiteX1" fmla="*/ 290769 w 3031958"/>
                <a:gd name="connsiteY1" fmla="*/ 0 h 1744579"/>
                <a:gd name="connsiteX2" fmla="*/ 505326 w 3031958"/>
                <a:gd name="connsiteY2" fmla="*/ 0 h 1744579"/>
                <a:gd name="connsiteX3" fmla="*/ 505326 w 3031958"/>
                <a:gd name="connsiteY3" fmla="*/ 0 h 1744579"/>
                <a:gd name="connsiteX4" fmla="*/ 1263316 w 3031958"/>
                <a:gd name="connsiteY4" fmla="*/ 0 h 1744579"/>
                <a:gd name="connsiteX5" fmla="*/ 2741189 w 3031958"/>
                <a:gd name="connsiteY5" fmla="*/ 0 h 1744579"/>
                <a:gd name="connsiteX6" fmla="*/ 3031958 w 3031958"/>
                <a:gd name="connsiteY6" fmla="*/ 290769 h 1744579"/>
                <a:gd name="connsiteX7" fmla="*/ 3031958 w 3031958"/>
                <a:gd name="connsiteY7" fmla="*/ 1017671 h 1744579"/>
                <a:gd name="connsiteX8" fmla="*/ 3031958 w 3031958"/>
                <a:gd name="connsiteY8" fmla="*/ 1017671 h 1744579"/>
                <a:gd name="connsiteX9" fmla="*/ 3031958 w 3031958"/>
                <a:gd name="connsiteY9" fmla="*/ 1453816 h 1744579"/>
                <a:gd name="connsiteX10" fmla="*/ 3031958 w 3031958"/>
                <a:gd name="connsiteY10" fmla="*/ 1453810 h 1744579"/>
                <a:gd name="connsiteX11" fmla="*/ 2741189 w 3031958"/>
                <a:gd name="connsiteY11" fmla="*/ 1744579 h 1744579"/>
                <a:gd name="connsiteX12" fmla="*/ 1263316 w 3031958"/>
                <a:gd name="connsiteY12" fmla="*/ 1744579 h 1744579"/>
                <a:gd name="connsiteX13" fmla="*/ 884331 w 3031958"/>
                <a:gd name="connsiteY13" fmla="*/ 1962651 h 1744579"/>
                <a:gd name="connsiteX14" fmla="*/ 505326 w 3031958"/>
                <a:gd name="connsiteY14" fmla="*/ 1744579 h 1744579"/>
                <a:gd name="connsiteX15" fmla="*/ 290769 w 3031958"/>
                <a:gd name="connsiteY15" fmla="*/ 1744579 h 1744579"/>
                <a:gd name="connsiteX16" fmla="*/ 0 w 3031958"/>
                <a:gd name="connsiteY16" fmla="*/ 1453810 h 1744579"/>
                <a:gd name="connsiteX17" fmla="*/ 0 w 3031958"/>
                <a:gd name="connsiteY17" fmla="*/ 1453816 h 1744579"/>
                <a:gd name="connsiteX18" fmla="*/ 0 w 3031958"/>
                <a:gd name="connsiteY18" fmla="*/ 1017671 h 1744579"/>
                <a:gd name="connsiteX19" fmla="*/ 0 w 3031958"/>
                <a:gd name="connsiteY19" fmla="*/ 1017671 h 1744579"/>
                <a:gd name="connsiteX20" fmla="*/ 0 w 3031958"/>
                <a:gd name="connsiteY20" fmla="*/ 290769 h 1744579"/>
                <a:gd name="connsiteX0" fmla="*/ 0 w 3031958"/>
                <a:gd name="connsiteY0" fmla="*/ 290769 h 1962651"/>
                <a:gd name="connsiteX1" fmla="*/ 290769 w 3031958"/>
                <a:gd name="connsiteY1" fmla="*/ 0 h 1962651"/>
                <a:gd name="connsiteX2" fmla="*/ 505326 w 3031958"/>
                <a:gd name="connsiteY2" fmla="*/ 0 h 1962651"/>
                <a:gd name="connsiteX3" fmla="*/ 505326 w 3031958"/>
                <a:gd name="connsiteY3" fmla="*/ 0 h 1962651"/>
                <a:gd name="connsiteX4" fmla="*/ 1263316 w 3031958"/>
                <a:gd name="connsiteY4" fmla="*/ 0 h 1962651"/>
                <a:gd name="connsiteX5" fmla="*/ 2741189 w 3031958"/>
                <a:gd name="connsiteY5" fmla="*/ 0 h 1962651"/>
                <a:gd name="connsiteX6" fmla="*/ 3031958 w 3031958"/>
                <a:gd name="connsiteY6" fmla="*/ 290769 h 1962651"/>
                <a:gd name="connsiteX7" fmla="*/ 3031958 w 3031958"/>
                <a:gd name="connsiteY7" fmla="*/ 1017671 h 1962651"/>
                <a:gd name="connsiteX8" fmla="*/ 3031958 w 3031958"/>
                <a:gd name="connsiteY8" fmla="*/ 1017671 h 1962651"/>
                <a:gd name="connsiteX9" fmla="*/ 3031958 w 3031958"/>
                <a:gd name="connsiteY9" fmla="*/ 1453816 h 1962651"/>
                <a:gd name="connsiteX10" fmla="*/ 3031958 w 3031958"/>
                <a:gd name="connsiteY10" fmla="*/ 1453810 h 1962651"/>
                <a:gd name="connsiteX11" fmla="*/ 2741189 w 3031958"/>
                <a:gd name="connsiteY11" fmla="*/ 1744579 h 1962651"/>
                <a:gd name="connsiteX12" fmla="*/ 1263316 w 3031958"/>
                <a:gd name="connsiteY12" fmla="*/ 1744579 h 1962651"/>
                <a:gd name="connsiteX13" fmla="*/ 884331 w 3031958"/>
                <a:gd name="connsiteY13" fmla="*/ 1962651 h 1962651"/>
                <a:gd name="connsiteX14" fmla="*/ 505326 w 3031958"/>
                <a:gd name="connsiteY14" fmla="*/ 1744579 h 1962651"/>
                <a:gd name="connsiteX15" fmla="*/ 290769 w 3031958"/>
                <a:gd name="connsiteY15" fmla="*/ 1744579 h 1962651"/>
                <a:gd name="connsiteX16" fmla="*/ 0 w 3031958"/>
                <a:gd name="connsiteY16" fmla="*/ 1453810 h 1962651"/>
                <a:gd name="connsiteX17" fmla="*/ 0 w 3031958"/>
                <a:gd name="connsiteY17" fmla="*/ 1453816 h 1962651"/>
                <a:gd name="connsiteX18" fmla="*/ 0 w 3031958"/>
                <a:gd name="connsiteY18" fmla="*/ 1017671 h 1962651"/>
                <a:gd name="connsiteX19" fmla="*/ 0 w 3031958"/>
                <a:gd name="connsiteY19" fmla="*/ 1017671 h 1962651"/>
                <a:gd name="connsiteX20" fmla="*/ 0 w 3031958"/>
                <a:gd name="connsiteY20" fmla="*/ 290769 h 1962651"/>
                <a:gd name="connsiteX0" fmla="*/ 0 w 3031958"/>
                <a:gd name="connsiteY0" fmla="*/ 290769 h 1962651"/>
                <a:gd name="connsiteX1" fmla="*/ 290769 w 3031958"/>
                <a:gd name="connsiteY1" fmla="*/ 0 h 1962651"/>
                <a:gd name="connsiteX2" fmla="*/ 505326 w 3031958"/>
                <a:gd name="connsiteY2" fmla="*/ 0 h 1962651"/>
                <a:gd name="connsiteX3" fmla="*/ 505326 w 3031958"/>
                <a:gd name="connsiteY3" fmla="*/ 0 h 1962651"/>
                <a:gd name="connsiteX4" fmla="*/ 1263316 w 3031958"/>
                <a:gd name="connsiteY4" fmla="*/ 0 h 1962651"/>
                <a:gd name="connsiteX5" fmla="*/ 2741189 w 3031958"/>
                <a:gd name="connsiteY5" fmla="*/ 0 h 1962651"/>
                <a:gd name="connsiteX6" fmla="*/ 3031958 w 3031958"/>
                <a:gd name="connsiteY6" fmla="*/ 290769 h 1962651"/>
                <a:gd name="connsiteX7" fmla="*/ 3031958 w 3031958"/>
                <a:gd name="connsiteY7" fmla="*/ 1017671 h 1962651"/>
                <a:gd name="connsiteX8" fmla="*/ 3031958 w 3031958"/>
                <a:gd name="connsiteY8" fmla="*/ 1017671 h 1962651"/>
                <a:gd name="connsiteX9" fmla="*/ 3031958 w 3031958"/>
                <a:gd name="connsiteY9" fmla="*/ 1453816 h 1962651"/>
                <a:gd name="connsiteX10" fmla="*/ 3031958 w 3031958"/>
                <a:gd name="connsiteY10" fmla="*/ 1453810 h 1962651"/>
                <a:gd name="connsiteX11" fmla="*/ 2741189 w 3031958"/>
                <a:gd name="connsiteY11" fmla="*/ 1744579 h 1962651"/>
                <a:gd name="connsiteX12" fmla="*/ 825166 w 3031958"/>
                <a:gd name="connsiteY12" fmla="*/ 1744579 h 1962651"/>
                <a:gd name="connsiteX13" fmla="*/ 884331 w 3031958"/>
                <a:gd name="connsiteY13" fmla="*/ 1962651 h 1962651"/>
                <a:gd name="connsiteX14" fmla="*/ 505326 w 3031958"/>
                <a:gd name="connsiteY14" fmla="*/ 1744579 h 1962651"/>
                <a:gd name="connsiteX15" fmla="*/ 290769 w 3031958"/>
                <a:gd name="connsiteY15" fmla="*/ 1744579 h 1962651"/>
                <a:gd name="connsiteX16" fmla="*/ 0 w 3031958"/>
                <a:gd name="connsiteY16" fmla="*/ 1453810 h 1962651"/>
                <a:gd name="connsiteX17" fmla="*/ 0 w 3031958"/>
                <a:gd name="connsiteY17" fmla="*/ 1453816 h 1962651"/>
                <a:gd name="connsiteX18" fmla="*/ 0 w 3031958"/>
                <a:gd name="connsiteY18" fmla="*/ 1017671 h 1962651"/>
                <a:gd name="connsiteX19" fmla="*/ 0 w 3031958"/>
                <a:gd name="connsiteY19" fmla="*/ 1017671 h 1962651"/>
                <a:gd name="connsiteX20" fmla="*/ 0 w 3031958"/>
                <a:gd name="connsiteY20" fmla="*/ 290769 h 1962651"/>
                <a:gd name="connsiteX0" fmla="*/ 0 w 3031958"/>
                <a:gd name="connsiteY0" fmla="*/ 290769 h 2121401"/>
                <a:gd name="connsiteX1" fmla="*/ 290769 w 3031958"/>
                <a:gd name="connsiteY1" fmla="*/ 0 h 2121401"/>
                <a:gd name="connsiteX2" fmla="*/ 505326 w 3031958"/>
                <a:gd name="connsiteY2" fmla="*/ 0 h 2121401"/>
                <a:gd name="connsiteX3" fmla="*/ 505326 w 3031958"/>
                <a:gd name="connsiteY3" fmla="*/ 0 h 2121401"/>
                <a:gd name="connsiteX4" fmla="*/ 1263316 w 3031958"/>
                <a:gd name="connsiteY4" fmla="*/ 0 h 2121401"/>
                <a:gd name="connsiteX5" fmla="*/ 2741189 w 3031958"/>
                <a:gd name="connsiteY5" fmla="*/ 0 h 2121401"/>
                <a:gd name="connsiteX6" fmla="*/ 3031958 w 3031958"/>
                <a:gd name="connsiteY6" fmla="*/ 290769 h 2121401"/>
                <a:gd name="connsiteX7" fmla="*/ 3031958 w 3031958"/>
                <a:gd name="connsiteY7" fmla="*/ 1017671 h 2121401"/>
                <a:gd name="connsiteX8" fmla="*/ 3031958 w 3031958"/>
                <a:gd name="connsiteY8" fmla="*/ 1017671 h 2121401"/>
                <a:gd name="connsiteX9" fmla="*/ 3031958 w 3031958"/>
                <a:gd name="connsiteY9" fmla="*/ 1453816 h 2121401"/>
                <a:gd name="connsiteX10" fmla="*/ 3031958 w 3031958"/>
                <a:gd name="connsiteY10" fmla="*/ 1453810 h 2121401"/>
                <a:gd name="connsiteX11" fmla="*/ 2741189 w 3031958"/>
                <a:gd name="connsiteY11" fmla="*/ 1744579 h 2121401"/>
                <a:gd name="connsiteX12" fmla="*/ 825166 w 3031958"/>
                <a:gd name="connsiteY12" fmla="*/ 1744579 h 2121401"/>
                <a:gd name="connsiteX13" fmla="*/ 623981 w 3031958"/>
                <a:gd name="connsiteY13" fmla="*/ 2121401 h 2121401"/>
                <a:gd name="connsiteX14" fmla="*/ 505326 w 3031958"/>
                <a:gd name="connsiteY14" fmla="*/ 1744579 h 2121401"/>
                <a:gd name="connsiteX15" fmla="*/ 290769 w 3031958"/>
                <a:gd name="connsiteY15" fmla="*/ 1744579 h 2121401"/>
                <a:gd name="connsiteX16" fmla="*/ 0 w 3031958"/>
                <a:gd name="connsiteY16" fmla="*/ 1453810 h 2121401"/>
                <a:gd name="connsiteX17" fmla="*/ 0 w 3031958"/>
                <a:gd name="connsiteY17" fmla="*/ 1453816 h 2121401"/>
                <a:gd name="connsiteX18" fmla="*/ 0 w 3031958"/>
                <a:gd name="connsiteY18" fmla="*/ 1017671 h 2121401"/>
                <a:gd name="connsiteX19" fmla="*/ 0 w 3031958"/>
                <a:gd name="connsiteY19" fmla="*/ 1017671 h 2121401"/>
                <a:gd name="connsiteX20" fmla="*/ 0 w 3031958"/>
                <a:gd name="connsiteY20" fmla="*/ 290769 h 2121401"/>
                <a:gd name="connsiteX0" fmla="*/ 0 w 3031958"/>
                <a:gd name="connsiteY0" fmla="*/ 290769 h 2108701"/>
                <a:gd name="connsiteX1" fmla="*/ 290769 w 3031958"/>
                <a:gd name="connsiteY1" fmla="*/ 0 h 2108701"/>
                <a:gd name="connsiteX2" fmla="*/ 505326 w 3031958"/>
                <a:gd name="connsiteY2" fmla="*/ 0 h 2108701"/>
                <a:gd name="connsiteX3" fmla="*/ 505326 w 3031958"/>
                <a:gd name="connsiteY3" fmla="*/ 0 h 2108701"/>
                <a:gd name="connsiteX4" fmla="*/ 1263316 w 3031958"/>
                <a:gd name="connsiteY4" fmla="*/ 0 h 2108701"/>
                <a:gd name="connsiteX5" fmla="*/ 2741189 w 3031958"/>
                <a:gd name="connsiteY5" fmla="*/ 0 h 2108701"/>
                <a:gd name="connsiteX6" fmla="*/ 3031958 w 3031958"/>
                <a:gd name="connsiteY6" fmla="*/ 290769 h 2108701"/>
                <a:gd name="connsiteX7" fmla="*/ 3031958 w 3031958"/>
                <a:gd name="connsiteY7" fmla="*/ 1017671 h 2108701"/>
                <a:gd name="connsiteX8" fmla="*/ 3031958 w 3031958"/>
                <a:gd name="connsiteY8" fmla="*/ 1017671 h 2108701"/>
                <a:gd name="connsiteX9" fmla="*/ 3031958 w 3031958"/>
                <a:gd name="connsiteY9" fmla="*/ 1453816 h 2108701"/>
                <a:gd name="connsiteX10" fmla="*/ 3031958 w 3031958"/>
                <a:gd name="connsiteY10" fmla="*/ 1453810 h 2108701"/>
                <a:gd name="connsiteX11" fmla="*/ 2741189 w 3031958"/>
                <a:gd name="connsiteY11" fmla="*/ 1744579 h 2108701"/>
                <a:gd name="connsiteX12" fmla="*/ 825166 w 3031958"/>
                <a:gd name="connsiteY12" fmla="*/ 1744579 h 2108701"/>
                <a:gd name="connsiteX13" fmla="*/ 643031 w 3031958"/>
                <a:gd name="connsiteY13" fmla="*/ 2108701 h 2108701"/>
                <a:gd name="connsiteX14" fmla="*/ 505326 w 3031958"/>
                <a:gd name="connsiteY14" fmla="*/ 1744579 h 2108701"/>
                <a:gd name="connsiteX15" fmla="*/ 290769 w 3031958"/>
                <a:gd name="connsiteY15" fmla="*/ 1744579 h 2108701"/>
                <a:gd name="connsiteX16" fmla="*/ 0 w 3031958"/>
                <a:gd name="connsiteY16" fmla="*/ 1453810 h 2108701"/>
                <a:gd name="connsiteX17" fmla="*/ 0 w 3031958"/>
                <a:gd name="connsiteY17" fmla="*/ 1453816 h 2108701"/>
                <a:gd name="connsiteX18" fmla="*/ 0 w 3031958"/>
                <a:gd name="connsiteY18" fmla="*/ 1017671 h 2108701"/>
                <a:gd name="connsiteX19" fmla="*/ 0 w 3031958"/>
                <a:gd name="connsiteY19" fmla="*/ 1017671 h 2108701"/>
                <a:gd name="connsiteX20" fmla="*/ 0 w 3031958"/>
                <a:gd name="connsiteY20" fmla="*/ 290769 h 2108701"/>
                <a:gd name="connsiteX0" fmla="*/ 0 w 3031958"/>
                <a:gd name="connsiteY0" fmla="*/ 290769 h 2102351"/>
                <a:gd name="connsiteX1" fmla="*/ 290769 w 3031958"/>
                <a:gd name="connsiteY1" fmla="*/ 0 h 2102351"/>
                <a:gd name="connsiteX2" fmla="*/ 505326 w 3031958"/>
                <a:gd name="connsiteY2" fmla="*/ 0 h 2102351"/>
                <a:gd name="connsiteX3" fmla="*/ 505326 w 3031958"/>
                <a:gd name="connsiteY3" fmla="*/ 0 h 2102351"/>
                <a:gd name="connsiteX4" fmla="*/ 1263316 w 3031958"/>
                <a:gd name="connsiteY4" fmla="*/ 0 h 2102351"/>
                <a:gd name="connsiteX5" fmla="*/ 2741189 w 3031958"/>
                <a:gd name="connsiteY5" fmla="*/ 0 h 2102351"/>
                <a:gd name="connsiteX6" fmla="*/ 3031958 w 3031958"/>
                <a:gd name="connsiteY6" fmla="*/ 290769 h 2102351"/>
                <a:gd name="connsiteX7" fmla="*/ 3031958 w 3031958"/>
                <a:gd name="connsiteY7" fmla="*/ 1017671 h 2102351"/>
                <a:gd name="connsiteX8" fmla="*/ 3031958 w 3031958"/>
                <a:gd name="connsiteY8" fmla="*/ 1017671 h 2102351"/>
                <a:gd name="connsiteX9" fmla="*/ 3031958 w 3031958"/>
                <a:gd name="connsiteY9" fmla="*/ 1453816 h 2102351"/>
                <a:gd name="connsiteX10" fmla="*/ 3031958 w 3031958"/>
                <a:gd name="connsiteY10" fmla="*/ 1453810 h 2102351"/>
                <a:gd name="connsiteX11" fmla="*/ 2741189 w 3031958"/>
                <a:gd name="connsiteY11" fmla="*/ 1744579 h 2102351"/>
                <a:gd name="connsiteX12" fmla="*/ 825166 w 3031958"/>
                <a:gd name="connsiteY12" fmla="*/ 1744579 h 2102351"/>
                <a:gd name="connsiteX13" fmla="*/ 668431 w 3031958"/>
                <a:gd name="connsiteY13" fmla="*/ 2102351 h 2102351"/>
                <a:gd name="connsiteX14" fmla="*/ 505326 w 3031958"/>
                <a:gd name="connsiteY14" fmla="*/ 1744579 h 2102351"/>
                <a:gd name="connsiteX15" fmla="*/ 290769 w 3031958"/>
                <a:gd name="connsiteY15" fmla="*/ 1744579 h 2102351"/>
                <a:gd name="connsiteX16" fmla="*/ 0 w 3031958"/>
                <a:gd name="connsiteY16" fmla="*/ 1453810 h 2102351"/>
                <a:gd name="connsiteX17" fmla="*/ 0 w 3031958"/>
                <a:gd name="connsiteY17" fmla="*/ 1453816 h 2102351"/>
                <a:gd name="connsiteX18" fmla="*/ 0 w 3031958"/>
                <a:gd name="connsiteY18" fmla="*/ 1017671 h 2102351"/>
                <a:gd name="connsiteX19" fmla="*/ 0 w 3031958"/>
                <a:gd name="connsiteY19" fmla="*/ 1017671 h 2102351"/>
                <a:gd name="connsiteX20" fmla="*/ 0 w 3031958"/>
                <a:gd name="connsiteY20" fmla="*/ 290769 h 2102351"/>
                <a:gd name="connsiteX0" fmla="*/ 0 w 3031958"/>
                <a:gd name="connsiteY0" fmla="*/ 290769 h 2197601"/>
                <a:gd name="connsiteX1" fmla="*/ 290769 w 3031958"/>
                <a:gd name="connsiteY1" fmla="*/ 0 h 2197601"/>
                <a:gd name="connsiteX2" fmla="*/ 505326 w 3031958"/>
                <a:gd name="connsiteY2" fmla="*/ 0 h 2197601"/>
                <a:gd name="connsiteX3" fmla="*/ 505326 w 3031958"/>
                <a:gd name="connsiteY3" fmla="*/ 0 h 2197601"/>
                <a:gd name="connsiteX4" fmla="*/ 1263316 w 3031958"/>
                <a:gd name="connsiteY4" fmla="*/ 0 h 2197601"/>
                <a:gd name="connsiteX5" fmla="*/ 2741189 w 3031958"/>
                <a:gd name="connsiteY5" fmla="*/ 0 h 2197601"/>
                <a:gd name="connsiteX6" fmla="*/ 3031958 w 3031958"/>
                <a:gd name="connsiteY6" fmla="*/ 290769 h 2197601"/>
                <a:gd name="connsiteX7" fmla="*/ 3031958 w 3031958"/>
                <a:gd name="connsiteY7" fmla="*/ 1017671 h 2197601"/>
                <a:gd name="connsiteX8" fmla="*/ 3031958 w 3031958"/>
                <a:gd name="connsiteY8" fmla="*/ 1017671 h 2197601"/>
                <a:gd name="connsiteX9" fmla="*/ 3031958 w 3031958"/>
                <a:gd name="connsiteY9" fmla="*/ 1453816 h 2197601"/>
                <a:gd name="connsiteX10" fmla="*/ 3031958 w 3031958"/>
                <a:gd name="connsiteY10" fmla="*/ 1453810 h 2197601"/>
                <a:gd name="connsiteX11" fmla="*/ 2741189 w 3031958"/>
                <a:gd name="connsiteY11" fmla="*/ 1744579 h 2197601"/>
                <a:gd name="connsiteX12" fmla="*/ 825166 w 3031958"/>
                <a:gd name="connsiteY12" fmla="*/ 1744579 h 2197601"/>
                <a:gd name="connsiteX13" fmla="*/ 668431 w 3031958"/>
                <a:gd name="connsiteY13" fmla="*/ 2197601 h 2197601"/>
                <a:gd name="connsiteX14" fmla="*/ 505326 w 3031958"/>
                <a:gd name="connsiteY14" fmla="*/ 1744579 h 2197601"/>
                <a:gd name="connsiteX15" fmla="*/ 290769 w 3031958"/>
                <a:gd name="connsiteY15" fmla="*/ 1744579 h 2197601"/>
                <a:gd name="connsiteX16" fmla="*/ 0 w 3031958"/>
                <a:gd name="connsiteY16" fmla="*/ 1453810 h 2197601"/>
                <a:gd name="connsiteX17" fmla="*/ 0 w 3031958"/>
                <a:gd name="connsiteY17" fmla="*/ 1453816 h 2197601"/>
                <a:gd name="connsiteX18" fmla="*/ 0 w 3031958"/>
                <a:gd name="connsiteY18" fmla="*/ 1017671 h 2197601"/>
                <a:gd name="connsiteX19" fmla="*/ 0 w 3031958"/>
                <a:gd name="connsiteY19" fmla="*/ 1017671 h 2197601"/>
                <a:gd name="connsiteX20" fmla="*/ 0 w 3031958"/>
                <a:gd name="connsiteY20" fmla="*/ 290769 h 2197601"/>
                <a:gd name="connsiteX0" fmla="*/ 0 w 3031958"/>
                <a:gd name="connsiteY0" fmla="*/ 290769 h 1983749"/>
                <a:gd name="connsiteX1" fmla="*/ 290769 w 3031958"/>
                <a:gd name="connsiteY1" fmla="*/ 0 h 1983749"/>
                <a:gd name="connsiteX2" fmla="*/ 505326 w 3031958"/>
                <a:gd name="connsiteY2" fmla="*/ 0 h 1983749"/>
                <a:gd name="connsiteX3" fmla="*/ 505326 w 3031958"/>
                <a:gd name="connsiteY3" fmla="*/ 0 h 1983749"/>
                <a:gd name="connsiteX4" fmla="*/ 1263316 w 3031958"/>
                <a:gd name="connsiteY4" fmla="*/ 0 h 1983749"/>
                <a:gd name="connsiteX5" fmla="*/ 2741189 w 3031958"/>
                <a:gd name="connsiteY5" fmla="*/ 0 h 1983749"/>
                <a:gd name="connsiteX6" fmla="*/ 3031958 w 3031958"/>
                <a:gd name="connsiteY6" fmla="*/ 290769 h 1983749"/>
                <a:gd name="connsiteX7" fmla="*/ 3031958 w 3031958"/>
                <a:gd name="connsiteY7" fmla="*/ 1017671 h 1983749"/>
                <a:gd name="connsiteX8" fmla="*/ 3031958 w 3031958"/>
                <a:gd name="connsiteY8" fmla="*/ 1017671 h 1983749"/>
                <a:gd name="connsiteX9" fmla="*/ 3031958 w 3031958"/>
                <a:gd name="connsiteY9" fmla="*/ 1453816 h 1983749"/>
                <a:gd name="connsiteX10" fmla="*/ 3031958 w 3031958"/>
                <a:gd name="connsiteY10" fmla="*/ 1453810 h 1983749"/>
                <a:gd name="connsiteX11" fmla="*/ 2741189 w 3031958"/>
                <a:gd name="connsiteY11" fmla="*/ 1744579 h 1983749"/>
                <a:gd name="connsiteX12" fmla="*/ 825166 w 3031958"/>
                <a:gd name="connsiteY12" fmla="*/ 1744579 h 1983749"/>
                <a:gd name="connsiteX13" fmla="*/ 653682 w 3031958"/>
                <a:gd name="connsiteY13" fmla="*/ 1983749 h 1983749"/>
                <a:gd name="connsiteX14" fmla="*/ 505326 w 3031958"/>
                <a:gd name="connsiteY14" fmla="*/ 1744579 h 1983749"/>
                <a:gd name="connsiteX15" fmla="*/ 290769 w 3031958"/>
                <a:gd name="connsiteY15" fmla="*/ 1744579 h 1983749"/>
                <a:gd name="connsiteX16" fmla="*/ 0 w 3031958"/>
                <a:gd name="connsiteY16" fmla="*/ 1453810 h 1983749"/>
                <a:gd name="connsiteX17" fmla="*/ 0 w 3031958"/>
                <a:gd name="connsiteY17" fmla="*/ 1453816 h 1983749"/>
                <a:gd name="connsiteX18" fmla="*/ 0 w 3031958"/>
                <a:gd name="connsiteY18" fmla="*/ 1017671 h 1983749"/>
                <a:gd name="connsiteX19" fmla="*/ 0 w 3031958"/>
                <a:gd name="connsiteY19" fmla="*/ 1017671 h 1983749"/>
                <a:gd name="connsiteX20" fmla="*/ 0 w 3031958"/>
                <a:gd name="connsiteY20" fmla="*/ 290769 h 1983749"/>
                <a:gd name="connsiteX0" fmla="*/ 0 w 3031958"/>
                <a:gd name="connsiteY0" fmla="*/ 290769 h 1983749"/>
                <a:gd name="connsiteX1" fmla="*/ 290769 w 3031958"/>
                <a:gd name="connsiteY1" fmla="*/ 0 h 1983749"/>
                <a:gd name="connsiteX2" fmla="*/ 505326 w 3031958"/>
                <a:gd name="connsiteY2" fmla="*/ 0 h 1983749"/>
                <a:gd name="connsiteX3" fmla="*/ 505326 w 3031958"/>
                <a:gd name="connsiteY3" fmla="*/ 0 h 1983749"/>
                <a:gd name="connsiteX4" fmla="*/ 1263316 w 3031958"/>
                <a:gd name="connsiteY4" fmla="*/ 0 h 1983749"/>
                <a:gd name="connsiteX5" fmla="*/ 2741189 w 3031958"/>
                <a:gd name="connsiteY5" fmla="*/ 0 h 1983749"/>
                <a:gd name="connsiteX6" fmla="*/ 3031958 w 3031958"/>
                <a:gd name="connsiteY6" fmla="*/ 290769 h 1983749"/>
                <a:gd name="connsiteX7" fmla="*/ 3031958 w 3031958"/>
                <a:gd name="connsiteY7" fmla="*/ 1017671 h 1983749"/>
                <a:gd name="connsiteX8" fmla="*/ 3031958 w 3031958"/>
                <a:gd name="connsiteY8" fmla="*/ 1017671 h 1983749"/>
                <a:gd name="connsiteX9" fmla="*/ 3031958 w 3031958"/>
                <a:gd name="connsiteY9" fmla="*/ 1453816 h 1983749"/>
                <a:gd name="connsiteX10" fmla="*/ 3031958 w 3031958"/>
                <a:gd name="connsiteY10" fmla="*/ 1453810 h 1983749"/>
                <a:gd name="connsiteX11" fmla="*/ 2741189 w 3031958"/>
                <a:gd name="connsiteY11" fmla="*/ 1744579 h 1983749"/>
                <a:gd name="connsiteX12" fmla="*/ 825166 w 3031958"/>
                <a:gd name="connsiteY12" fmla="*/ 1744579 h 1983749"/>
                <a:gd name="connsiteX13" fmla="*/ 668431 w 3031958"/>
                <a:gd name="connsiteY13" fmla="*/ 1983749 h 1983749"/>
                <a:gd name="connsiteX14" fmla="*/ 505326 w 3031958"/>
                <a:gd name="connsiteY14" fmla="*/ 1744579 h 1983749"/>
                <a:gd name="connsiteX15" fmla="*/ 290769 w 3031958"/>
                <a:gd name="connsiteY15" fmla="*/ 1744579 h 1983749"/>
                <a:gd name="connsiteX16" fmla="*/ 0 w 3031958"/>
                <a:gd name="connsiteY16" fmla="*/ 1453810 h 1983749"/>
                <a:gd name="connsiteX17" fmla="*/ 0 w 3031958"/>
                <a:gd name="connsiteY17" fmla="*/ 1453816 h 1983749"/>
                <a:gd name="connsiteX18" fmla="*/ 0 w 3031958"/>
                <a:gd name="connsiteY18" fmla="*/ 1017671 h 1983749"/>
                <a:gd name="connsiteX19" fmla="*/ 0 w 3031958"/>
                <a:gd name="connsiteY19" fmla="*/ 1017671 h 1983749"/>
                <a:gd name="connsiteX20" fmla="*/ 0 w 3031958"/>
                <a:gd name="connsiteY20" fmla="*/ 290769 h 19837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031958" h="1983749">
                  <a:moveTo>
                    <a:pt x="0" y="290769"/>
                  </a:moveTo>
                  <a:cubicBezTo>
                    <a:pt x="0" y="130182"/>
                    <a:pt x="130182" y="0"/>
                    <a:pt x="290769" y="0"/>
                  </a:cubicBezTo>
                  <a:lnTo>
                    <a:pt x="505326" y="0"/>
                  </a:lnTo>
                  <a:lnTo>
                    <a:pt x="505326" y="0"/>
                  </a:lnTo>
                  <a:lnTo>
                    <a:pt x="1263316" y="0"/>
                  </a:lnTo>
                  <a:lnTo>
                    <a:pt x="2741189" y="0"/>
                  </a:lnTo>
                  <a:cubicBezTo>
                    <a:pt x="2901776" y="0"/>
                    <a:pt x="3031958" y="130182"/>
                    <a:pt x="3031958" y="290769"/>
                  </a:cubicBezTo>
                  <a:lnTo>
                    <a:pt x="3031958" y="1017671"/>
                  </a:lnTo>
                  <a:lnTo>
                    <a:pt x="3031958" y="1017671"/>
                  </a:lnTo>
                  <a:lnTo>
                    <a:pt x="3031958" y="1453816"/>
                  </a:lnTo>
                  <a:lnTo>
                    <a:pt x="3031958" y="1453810"/>
                  </a:lnTo>
                  <a:cubicBezTo>
                    <a:pt x="3031958" y="1614397"/>
                    <a:pt x="2901776" y="1744579"/>
                    <a:pt x="2741189" y="1744579"/>
                  </a:cubicBezTo>
                  <a:lnTo>
                    <a:pt x="825166" y="1744579"/>
                  </a:lnTo>
                  <a:lnTo>
                    <a:pt x="668431" y="1983749"/>
                  </a:lnTo>
                  <a:lnTo>
                    <a:pt x="505326" y="1744579"/>
                  </a:lnTo>
                  <a:lnTo>
                    <a:pt x="290769" y="1744579"/>
                  </a:lnTo>
                  <a:cubicBezTo>
                    <a:pt x="130182" y="1744579"/>
                    <a:pt x="0" y="1614397"/>
                    <a:pt x="0" y="1453810"/>
                  </a:cubicBezTo>
                  <a:lnTo>
                    <a:pt x="0" y="1453816"/>
                  </a:lnTo>
                  <a:lnTo>
                    <a:pt x="0" y="1017671"/>
                  </a:lnTo>
                  <a:lnTo>
                    <a:pt x="0" y="1017671"/>
                  </a:lnTo>
                  <a:lnTo>
                    <a:pt x="0" y="290769"/>
                  </a:ln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9" name="Прямоугольник 78">
              <a:extLst>
                <a:ext uri="{FF2B5EF4-FFF2-40B4-BE49-F238E27FC236}">
                  <a16:creationId xmlns:a16="http://schemas.microsoft.com/office/drawing/2014/main" id="{DD9EE0D2-ED39-47E1-A8E0-6AC818B1CB0A}"/>
                </a:ext>
              </a:extLst>
            </p:cNvPr>
            <p:cNvSpPr/>
            <p:nvPr/>
          </p:nvSpPr>
          <p:spPr>
            <a:xfrm>
              <a:off x="9265698" y="716413"/>
              <a:ext cx="2514264" cy="13849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050" dirty="0"/>
                <a:t>Государственный долг - обязательства, возникающие из государственных заимствований, гарантий по обязательствам третьих лиц, другие обязательства в соответствии с видами долговых обязательств, принятые на себя публично-правовым образованием.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406890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: скругленные углы 31">
            <a:extLst>
              <a:ext uri="{FF2B5EF4-FFF2-40B4-BE49-F238E27FC236}">
                <a16:creationId xmlns:a16="http://schemas.microsoft.com/office/drawing/2014/main" id="{29C58423-A510-4065-8413-E0090A1A60BD}"/>
              </a:ext>
            </a:extLst>
          </p:cNvPr>
          <p:cNvSpPr/>
          <p:nvPr/>
        </p:nvSpPr>
        <p:spPr>
          <a:xfrm>
            <a:off x="5228209" y="3497178"/>
            <a:ext cx="6723562" cy="31984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FF382360-7DF6-4E3C-A156-D9E9EC6AC155}"/>
              </a:ext>
            </a:extLst>
          </p:cNvPr>
          <p:cNvSpPr/>
          <p:nvPr/>
        </p:nvSpPr>
        <p:spPr>
          <a:xfrm>
            <a:off x="1712029" y="427623"/>
            <a:ext cx="3302482" cy="288354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C13CC935-E1DE-432D-8A65-AD67EA73C2E0}"/>
              </a:ext>
            </a:extLst>
          </p:cNvPr>
          <p:cNvSpPr/>
          <p:nvPr/>
        </p:nvSpPr>
        <p:spPr>
          <a:xfrm>
            <a:off x="5228209" y="427623"/>
            <a:ext cx="6723562" cy="288354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Прямоугольник: скругленные углы 3">
            <a:extLst>
              <a:ext uri="{FF2B5EF4-FFF2-40B4-BE49-F238E27FC236}">
                <a16:creationId xmlns:a16="http://schemas.microsoft.com/office/drawing/2014/main" id="{74A54154-166D-4CA0-8059-BAC5A6433F59}"/>
              </a:ext>
            </a:extLst>
          </p:cNvPr>
          <p:cNvSpPr/>
          <p:nvPr/>
        </p:nvSpPr>
        <p:spPr>
          <a:xfrm>
            <a:off x="1698847" y="3497178"/>
            <a:ext cx="3315664" cy="31984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50391D43-2B14-4AFB-B3B4-A3781E3A9716}"/>
              </a:ext>
            </a:extLst>
          </p:cNvPr>
          <p:cNvSpPr/>
          <p:nvPr/>
        </p:nvSpPr>
        <p:spPr>
          <a:xfrm rot="5400000">
            <a:off x="-2685199" y="2685199"/>
            <a:ext cx="6858003" cy="1487607"/>
          </a:xfrm>
          <a:prstGeom prst="rect">
            <a:avLst/>
          </a:prstGeom>
          <a:solidFill>
            <a:srgbClr val="2F3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9" name="Диаграмма 18">
            <a:extLst>
              <a:ext uri="{FF2B5EF4-FFF2-40B4-BE49-F238E27FC236}">
                <a16:creationId xmlns:a16="http://schemas.microsoft.com/office/drawing/2014/main" id="{256B06D5-42E4-4307-8671-B3889EDF42E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9253382"/>
              </p:ext>
            </p:extLst>
          </p:nvPr>
        </p:nvGraphicFramePr>
        <p:xfrm>
          <a:off x="1714487" y="3621525"/>
          <a:ext cx="3284014" cy="29939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1" name="Диаграмма 20">
            <a:extLst>
              <a:ext uri="{FF2B5EF4-FFF2-40B4-BE49-F238E27FC236}">
                <a16:creationId xmlns:a16="http://schemas.microsoft.com/office/drawing/2014/main" id="{6D96672B-1CC4-4D05-A485-A3F35550146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394070"/>
              </p:ext>
            </p:extLst>
          </p:nvPr>
        </p:nvGraphicFramePr>
        <p:xfrm>
          <a:off x="5238933" y="566029"/>
          <a:ext cx="3165215" cy="27180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Диаграмма 21">
            <a:extLst>
              <a:ext uri="{FF2B5EF4-FFF2-40B4-BE49-F238E27FC236}">
                <a16:creationId xmlns:a16="http://schemas.microsoft.com/office/drawing/2014/main" id="{754761CE-1EBD-404A-82FE-92A50FE9646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035544"/>
              </p:ext>
            </p:extLst>
          </p:nvPr>
        </p:nvGraphicFramePr>
        <p:xfrm>
          <a:off x="8631933" y="566029"/>
          <a:ext cx="3377513" cy="2718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E1E4E73C-4433-48BB-A45D-1C4A98B33980}"/>
              </a:ext>
            </a:extLst>
          </p:cNvPr>
          <p:cNvCxnSpPr>
            <a:cxnSpLocks/>
          </p:cNvCxnSpPr>
          <p:nvPr/>
        </p:nvCxnSpPr>
        <p:spPr>
          <a:xfrm>
            <a:off x="8548132" y="607947"/>
            <a:ext cx="0" cy="2425943"/>
          </a:xfrm>
          <a:prstGeom prst="line">
            <a:avLst/>
          </a:prstGeom>
          <a:ln w="381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Диаграмма 24">
            <a:extLst>
              <a:ext uri="{FF2B5EF4-FFF2-40B4-BE49-F238E27FC236}">
                <a16:creationId xmlns:a16="http://schemas.microsoft.com/office/drawing/2014/main" id="{38E61B6D-0237-43C3-8FB1-CFDDE58B400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71392219"/>
              </p:ext>
            </p:extLst>
          </p:nvPr>
        </p:nvGraphicFramePr>
        <p:xfrm>
          <a:off x="1712029" y="685800"/>
          <a:ext cx="3179302" cy="26253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29" name="Диаграмма 28">
            <a:extLst>
              <a:ext uri="{FF2B5EF4-FFF2-40B4-BE49-F238E27FC236}">
                <a16:creationId xmlns:a16="http://schemas.microsoft.com/office/drawing/2014/main" id="{BEEB4383-F011-4F0F-A3A0-E255D5C22D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09843054"/>
              </p:ext>
            </p:extLst>
          </p:nvPr>
        </p:nvGraphicFramePr>
        <p:xfrm>
          <a:off x="5422232" y="3621526"/>
          <a:ext cx="6416842" cy="2971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FB46124-787D-43B0-B473-40B976684F48}"/>
              </a:ext>
            </a:extLst>
          </p:cNvPr>
          <p:cNvSpPr/>
          <p:nvPr/>
        </p:nvSpPr>
        <p:spPr>
          <a:xfrm>
            <a:off x="2669937" y="1681416"/>
            <a:ext cx="1311513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/>
              <a:t>2019 год</a:t>
            </a:r>
          </a:p>
          <a:p>
            <a:pPr algn="ctr"/>
            <a:r>
              <a:rPr lang="ru-RU" sz="2400" dirty="0"/>
              <a:t>13 567,3</a:t>
            </a:r>
          </a:p>
          <a:p>
            <a:pPr algn="ctr"/>
            <a:r>
              <a:rPr lang="ru-RU" sz="1200" dirty="0">
                <a:solidFill>
                  <a:srgbClr val="00B050"/>
                </a:solidFill>
              </a:rPr>
              <a:t>+7,75%</a:t>
            </a:r>
          </a:p>
        </p:txBody>
      </p:sp>
      <p:sp>
        <p:nvSpPr>
          <p:cNvPr id="23" name="Облачко с текстом: прямоугольное со скругленными углами 22">
            <a:extLst>
              <a:ext uri="{FF2B5EF4-FFF2-40B4-BE49-F238E27FC236}">
                <a16:creationId xmlns:a16="http://schemas.microsoft.com/office/drawing/2014/main" id="{CFC48108-A23E-4D43-8E5D-1A3CFC8BE229}"/>
              </a:ext>
            </a:extLst>
          </p:cNvPr>
          <p:cNvSpPr/>
          <p:nvPr/>
        </p:nvSpPr>
        <p:spPr>
          <a:xfrm>
            <a:off x="2084597" y="1304028"/>
            <a:ext cx="585340" cy="242224"/>
          </a:xfrm>
          <a:prstGeom prst="wedgeRoundRectCallout">
            <a:avLst>
              <a:gd name="adj1" fmla="val 40465"/>
              <a:gd name="adj2" fmla="val 101918"/>
              <a:gd name="adj3" fmla="val 16667"/>
            </a:avLst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schemeClr val="tx1"/>
                </a:solidFill>
              </a:rPr>
              <a:t>3 395,4</a:t>
            </a:r>
          </a:p>
        </p:txBody>
      </p:sp>
      <p:pic>
        <p:nvPicPr>
          <p:cNvPr id="24" name="Picture 2" descr="Наклейка стрелка PNG - AVATAN PLUS">
            <a:extLst>
              <a:ext uri="{FF2B5EF4-FFF2-40B4-BE49-F238E27FC236}">
                <a16:creationId xmlns:a16="http://schemas.microsoft.com/office/drawing/2014/main" id="{EE5F1779-972D-45DB-BC74-D54AFDE677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852" y="1877156"/>
            <a:ext cx="213810" cy="2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 descr="Изображение выглядит как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5305D965-5220-4484-B3F6-65BEDA2EC2D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32" b="95101"/>
          <a:stretch/>
        </p:blipFill>
        <p:spPr>
          <a:xfrm>
            <a:off x="10379242" y="1016"/>
            <a:ext cx="1812758" cy="335868"/>
          </a:xfrm>
          <a:prstGeom prst="rect">
            <a:avLst/>
          </a:prstGeom>
        </p:spPr>
      </p:pic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C3588405-8E38-455F-A1FF-BE38FCEC1727}"/>
              </a:ext>
            </a:extLst>
          </p:cNvPr>
          <p:cNvGrpSpPr/>
          <p:nvPr/>
        </p:nvGrpSpPr>
        <p:grpSpPr>
          <a:xfrm>
            <a:off x="3973166" y="534710"/>
            <a:ext cx="712086" cy="141845"/>
            <a:chOff x="3100414" y="539193"/>
            <a:chExt cx="712086" cy="141845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855B8F8C-6831-46F9-9BAD-18C795156634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645A1FA5-2EC9-4CCE-AEF5-3DF30FF378B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1" name="Группа 30">
            <a:extLst>
              <a:ext uri="{FF2B5EF4-FFF2-40B4-BE49-F238E27FC236}">
                <a16:creationId xmlns:a16="http://schemas.microsoft.com/office/drawing/2014/main" id="{0B48AA65-66B4-43C4-AE7F-9085BF641CC1}"/>
              </a:ext>
            </a:extLst>
          </p:cNvPr>
          <p:cNvGrpSpPr/>
          <p:nvPr/>
        </p:nvGrpSpPr>
        <p:grpSpPr>
          <a:xfrm>
            <a:off x="3963151" y="3621525"/>
            <a:ext cx="712086" cy="141845"/>
            <a:chOff x="3100414" y="539193"/>
            <a:chExt cx="712086" cy="141845"/>
          </a:xfrm>
        </p:grpSpPr>
        <p:sp>
          <p:nvSpPr>
            <p:cNvPr id="33" name="Прямоугольник 32">
              <a:extLst>
                <a:ext uri="{FF2B5EF4-FFF2-40B4-BE49-F238E27FC236}">
                  <a16:creationId xmlns:a16="http://schemas.microsoft.com/office/drawing/2014/main" id="{84573F56-DB71-424A-9DF4-66ED7958547C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4" name="Рисунок 33">
              <a:extLst>
                <a:ext uri="{FF2B5EF4-FFF2-40B4-BE49-F238E27FC236}">
                  <a16:creationId xmlns:a16="http://schemas.microsoft.com/office/drawing/2014/main" id="{4D8F8841-3932-45A7-8E1D-1F52B8979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261F4460-CFA5-475F-8BE2-C6ADB88B388D}"/>
              </a:ext>
            </a:extLst>
          </p:cNvPr>
          <p:cNvGrpSpPr/>
          <p:nvPr/>
        </p:nvGrpSpPr>
        <p:grpSpPr>
          <a:xfrm>
            <a:off x="10939991" y="3621524"/>
            <a:ext cx="712086" cy="140225"/>
            <a:chOff x="3100414" y="539193"/>
            <a:chExt cx="712086" cy="141845"/>
          </a:xfrm>
        </p:grpSpPr>
        <p:sp>
          <p:nvSpPr>
            <p:cNvPr id="36" name="Прямоугольник 35">
              <a:extLst>
                <a:ext uri="{FF2B5EF4-FFF2-40B4-BE49-F238E27FC236}">
                  <a16:creationId xmlns:a16="http://schemas.microsoft.com/office/drawing/2014/main" id="{7BCC9747-B059-44F6-A777-1EC8DB4294E6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37" name="Рисунок 36">
              <a:extLst>
                <a:ext uri="{FF2B5EF4-FFF2-40B4-BE49-F238E27FC236}">
                  <a16:creationId xmlns:a16="http://schemas.microsoft.com/office/drawing/2014/main" id="{66AC3B8B-D9DA-42D1-AD64-0953628045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grpSp>
        <p:nvGrpSpPr>
          <p:cNvPr id="38" name="Группа 37">
            <a:extLst>
              <a:ext uri="{FF2B5EF4-FFF2-40B4-BE49-F238E27FC236}">
                <a16:creationId xmlns:a16="http://schemas.microsoft.com/office/drawing/2014/main" id="{6A9AF0FE-0AA3-486B-8178-0B885AD1503E}"/>
              </a:ext>
            </a:extLst>
          </p:cNvPr>
          <p:cNvGrpSpPr/>
          <p:nvPr/>
        </p:nvGrpSpPr>
        <p:grpSpPr>
          <a:xfrm>
            <a:off x="10944000" y="536458"/>
            <a:ext cx="712086" cy="141845"/>
            <a:chOff x="3100414" y="539193"/>
            <a:chExt cx="712086" cy="141845"/>
          </a:xfrm>
        </p:grpSpPr>
        <p:sp>
          <p:nvSpPr>
            <p:cNvPr id="39" name="Прямоугольник 38">
              <a:extLst>
                <a:ext uri="{FF2B5EF4-FFF2-40B4-BE49-F238E27FC236}">
                  <a16:creationId xmlns:a16="http://schemas.microsoft.com/office/drawing/2014/main" id="{3152A07E-597E-49F7-B28A-90B45FB438BC}"/>
                </a:ext>
              </a:extLst>
            </p:cNvPr>
            <p:cNvSpPr/>
            <p:nvPr/>
          </p:nvSpPr>
          <p:spPr>
            <a:xfrm>
              <a:off x="3474243" y="539193"/>
              <a:ext cx="167981" cy="141845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0" name="Рисунок 39">
              <a:extLst>
                <a:ext uri="{FF2B5EF4-FFF2-40B4-BE49-F238E27FC236}">
                  <a16:creationId xmlns:a16="http://schemas.microsoft.com/office/drawing/2014/main" id="{809600A0-5145-461E-A89F-CCD3C33A5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414" y="553310"/>
              <a:ext cx="712086" cy="110371"/>
            </a:xfrm>
            <a:prstGeom prst="rect">
              <a:avLst/>
            </a:prstGeom>
          </p:spPr>
        </p:pic>
      </p:grp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04E08000-6618-45F1-A1FD-544C2CA32CD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458" y="267976"/>
            <a:ext cx="261196" cy="1122329"/>
          </a:xfrm>
          <a:prstGeom prst="rect">
            <a:avLst/>
          </a:prstGeom>
        </p:spPr>
      </p:pic>
      <p:grpSp>
        <p:nvGrpSpPr>
          <p:cNvPr id="45" name="Группа 44">
            <a:extLst>
              <a:ext uri="{FF2B5EF4-FFF2-40B4-BE49-F238E27FC236}">
                <a16:creationId xmlns:a16="http://schemas.microsoft.com/office/drawing/2014/main" id="{7D733B17-62FD-4B6C-9F16-FED3AE1DA6A7}"/>
              </a:ext>
            </a:extLst>
          </p:cNvPr>
          <p:cNvGrpSpPr/>
          <p:nvPr/>
        </p:nvGrpSpPr>
        <p:grpSpPr>
          <a:xfrm>
            <a:off x="154363" y="2418071"/>
            <a:ext cx="1190422" cy="527820"/>
            <a:chOff x="157628" y="2380228"/>
            <a:chExt cx="1190422" cy="527820"/>
          </a:xfrm>
        </p:grpSpPr>
        <p:sp>
          <p:nvSpPr>
            <p:cNvPr id="46" name="Прямоугольник: скругленные углы 45">
              <a:extLst>
                <a:ext uri="{FF2B5EF4-FFF2-40B4-BE49-F238E27FC236}">
                  <a16:creationId xmlns:a16="http://schemas.microsoft.com/office/drawing/2014/main" id="{28A551FC-DB3E-45DE-8ADA-4448493E7108}"/>
                </a:ext>
              </a:extLst>
            </p:cNvPr>
            <p:cNvSpPr/>
            <p:nvPr/>
          </p:nvSpPr>
          <p:spPr>
            <a:xfrm>
              <a:off x="182778" y="2380228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47" name="Прямая соединительная линия 46">
              <a:extLst>
                <a:ext uri="{FF2B5EF4-FFF2-40B4-BE49-F238E27FC236}">
                  <a16:creationId xmlns:a16="http://schemas.microsoft.com/office/drawing/2014/main" id="{5D492383-014C-44BF-99FE-D613BD20ECA2}"/>
                </a:ext>
              </a:extLst>
            </p:cNvPr>
            <p:cNvCxnSpPr>
              <a:cxnSpLocks/>
              <a:stCxn id="46" idx="1"/>
              <a:endCxn id="46" idx="3"/>
            </p:cNvCxnSpPr>
            <p:nvPr/>
          </p:nvCxnSpPr>
          <p:spPr>
            <a:xfrm>
              <a:off x="182778" y="2644138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Прямоугольник 47">
              <a:extLst>
                <a:ext uri="{FF2B5EF4-FFF2-40B4-BE49-F238E27FC236}">
                  <a16:creationId xmlns:a16="http://schemas.microsoft.com/office/drawing/2014/main" id="{3A462473-DB84-4155-AF42-900ED9892667}"/>
                </a:ext>
              </a:extLst>
            </p:cNvPr>
            <p:cNvSpPr/>
            <p:nvPr/>
          </p:nvSpPr>
          <p:spPr>
            <a:xfrm>
              <a:off x="157628" y="2405013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Год</a:t>
              </a:r>
            </a:p>
            <a:p>
              <a:endParaRPr lang="ru-RU" sz="900" dirty="0"/>
            </a:p>
            <a:p>
              <a:r>
                <a:rPr lang="ru-RU" sz="800" dirty="0"/>
                <a:t>201</a:t>
              </a:r>
              <a:r>
                <a:rPr lang="en-US" sz="800" dirty="0"/>
                <a:t>9</a:t>
              </a:r>
              <a:endParaRPr lang="ru-RU" sz="800" dirty="0"/>
            </a:p>
          </p:txBody>
        </p:sp>
        <p:grpSp>
          <p:nvGrpSpPr>
            <p:cNvPr id="49" name="Группа 48">
              <a:extLst>
                <a:ext uri="{FF2B5EF4-FFF2-40B4-BE49-F238E27FC236}">
                  <a16:creationId xmlns:a16="http://schemas.microsoft.com/office/drawing/2014/main" id="{08A1D084-F392-466B-B44E-9A0BC2D13EA3}"/>
                </a:ext>
              </a:extLst>
            </p:cNvPr>
            <p:cNvGrpSpPr/>
            <p:nvPr/>
          </p:nvGrpSpPr>
          <p:grpSpPr>
            <a:xfrm>
              <a:off x="1156954" y="2749340"/>
              <a:ext cx="96736" cy="45719"/>
              <a:chOff x="1558636" y="2847109"/>
              <a:chExt cx="136955" cy="65197"/>
            </a:xfrm>
          </p:grpSpPr>
          <p:cxnSp>
            <p:nvCxnSpPr>
              <p:cNvPr id="50" name="Прямая соединительная линия 49">
                <a:extLst>
                  <a:ext uri="{FF2B5EF4-FFF2-40B4-BE49-F238E27FC236}">
                    <a16:creationId xmlns:a16="http://schemas.microsoft.com/office/drawing/2014/main" id="{D9FA875B-149D-4C3B-A814-C05DC04167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58636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>
                <a:extLst>
                  <a:ext uri="{FF2B5EF4-FFF2-40B4-BE49-F238E27FC236}">
                    <a16:creationId xmlns:a16="http://schemas.microsoft.com/office/drawing/2014/main" id="{BCF9C368-BEED-4C6A-8423-B9BE2F56CC2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627964" y="2847109"/>
                <a:ext cx="67627" cy="65197"/>
              </a:xfrm>
              <a:prstGeom prst="line">
                <a:avLst/>
              </a:prstGeom>
              <a:ln w="12700" cap="rnd">
                <a:solidFill>
                  <a:srgbClr val="444856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2" name="Группа 51">
            <a:extLst>
              <a:ext uri="{FF2B5EF4-FFF2-40B4-BE49-F238E27FC236}">
                <a16:creationId xmlns:a16="http://schemas.microsoft.com/office/drawing/2014/main" id="{FF03C73B-D9D1-4B1C-A8CC-9D438D6B4497}"/>
              </a:ext>
            </a:extLst>
          </p:cNvPr>
          <p:cNvGrpSpPr/>
          <p:nvPr/>
        </p:nvGrpSpPr>
        <p:grpSpPr>
          <a:xfrm>
            <a:off x="145327" y="3134456"/>
            <a:ext cx="1190422" cy="527820"/>
            <a:chOff x="181613" y="3065191"/>
            <a:chExt cx="1190422" cy="527820"/>
          </a:xfrm>
        </p:grpSpPr>
        <p:sp>
          <p:nvSpPr>
            <p:cNvPr id="53" name="Прямоугольник: скругленные углы 52">
              <a:extLst>
                <a:ext uri="{FF2B5EF4-FFF2-40B4-BE49-F238E27FC236}">
                  <a16:creationId xmlns:a16="http://schemas.microsoft.com/office/drawing/2014/main" id="{19D11639-8D58-46F4-8BAF-268B99CB1C37}"/>
                </a:ext>
              </a:extLst>
            </p:cNvPr>
            <p:cNvSpPr/>
            <p:nvPr/>
          </p:nvSpPr>
          <p:spPr>
            <a:xfrm>
              <a:off x="206763" y="3065191"/>
              <a:ext cx="1165272" cy="5278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4" name="Прямая соединительная линия 53">
              <a:extLst>
                <a:ext uri="{FF2B5EF4-FFF2-40B4-BE49-F238E27FC236}">
                  <a16:creationId xmlns:a16="http://schemas.microsoft.com/office/drawing/2014/main" id="{6B06FC8A-861F-4C25-9BE3-94FE10E9AA37}"/>
                </a:ext>
              </a:extLst>
            </p:cNvPr>
            <p:cNvCxnSpPr>
              <a:cxnSpLocks/>
              <a:stCxn id="53" idx="1"/>
              <a:endCxn id="53" idx="3"/>
            </p:cNvCxnSpPr>
            <p:nvPr/>
          </p:nvCxnSpPr>
          <p:spPr>
            <a:xfrm>
              <a:off x="206763" y="3329101"/>
              <a:ext cx="1165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Прямоугольник 54">
              <a:extLst>
                <a:ext uri="{FF2B5EF4-FFF2-40B4-BE49-F238E27FC236}">
                  <a16:creationId xmlns:a16="http://schemas.microsoft.com/office/drawing/2014/main" id="{D8BAE31C-F909-41CE-B464-B0D5C509FB13}"/>
                </a:ext>
              </a:extLst>
            </p:cNvPr>
            <p:cNvSpPr/>
            <p:nvPr/>
          </p:nvSpPr>
          <p:spPr>
            <a:xfrm>
              <a:off x="181613" y="3089976"/>
              <a:ext cx="1139350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Плановый период</a:t>
              </a:r>
            </a:p>
            <a:p>
              <a:endParaRPr lang="ru-RU" sz="9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  <a:p>
              <a:r>
                <a:rPr lang="ru-RU" sz="8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Нет</a:t>
              </a:r>
            </a:p>
          </p:txBody>
        </p:sp>
      </p:grpSp>
      <p:grpSp>
        <p:nvGrpSpPr>
          <p:cNvPr id="56" name="Группа 55">
            <a:extLst>
              <a:ext uri="{FF2B5EF4-FFF2-40B4-BE49-F238E27FC236}">
                <a16:creationId xmlns:a16="http://schemas.microsoft.com/office/drawing/2014/main" id="{FE5D46A1-036D-4BA2-A780-4EBC19C054FD}"/>
              </a:ext>
            </a:extLst>
          </p:cNvPr>
          <p:cNvGrpSpPr/>
          <p:nvPr/>
        </p:nvGrpSpPr>
        <p:grpSpPr>
          <a:xfrm>
            <a:off x="154363" y="1704718"/>
            <a:ext cx="1190423" cy="527819"/>
            <a:chOff x="157628" y="1727225"/>
            <a:chExt cx="1190423" cy="527819"/>
          </a:xfrm>
        </p:grpSpPr>
        <p:sp>
          <p:nvSpPr>
            <p:cNvPr id="57" name="Прямоугольник: скругленные углы 56">
              <a:extLst>
                <a:ext uri="{FF2B5EF4-FFF2-40B4-BE49-F238E27FC236}">
                  <a16:creationId xmlns:a16="http://schemas.microsoft.com/office/drawing/2014/main" id="{77C55609-E59B-4F29-BE74-69807B09BC96}"/>
                </a:ext>
              </a:extLst>
            </p:cNvPr>
            <p:cNvSpPr/>
            <p:nvPr/>
          </p:nvSpPr>
          <p:spPr>
            <a:xfrm>
              <a:off x="184779" y="1727225"/>
              <a:ext cx="1163272" cy="52781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58" name="Прямая соединительная линия 57">
              <a:extLst>
                <a:ext uri="{FF2B5EF4-FFF2-40B4-BE49-F238E27FC236}">
                  <a16:creationId xmlns:a16="http://schemas.microsoft.com/office/drawing/2014/main" id="{BBE7F6B2-ED84-4F8A-B33B-181C5F31D688}"/>
                </a:ext>
              </a:extLst>
            </p:cNvPr>
            <p:cNvCxnSpPr>
              <a:cxnSpLocks/>
              <a:stCxn id="57" idx="1"/>
              <a:endCxn id="57" idx="3"/>
            </p:cNvCxnSpPr>
            <p:nvPr/>
          </p:nvCxnSpPr>
          <p:spPr>
            <a:xfrm>
              <a:off x="184779" y="1991135"/>
              <a:ext cx="116327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Прямоугольник 58">
              <a:extLst>
                <a:ext uri="{FF2B5EF4-FFF2-40B4-BE49-F238E27FC236}">
                  <a16:creationId xmlns:a16="http://schemas.microsoft.com/office/drawing/2014/main" id="{7C2A28CF-FF14-49B8-A472-E7005D5132A4}"/>
                </a:ext>
              </a:extLst>
            </p:cNvPr>
            <p:cNvSpPr/>
            <p:nvPr/>
          </p:nvSpPr>
          <p:spPr>
            <a:xfrm>
              <a:off x="157628" y="1742553"/>
              <a:ext cx="1126128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800" dirty="0"/>
                <a:t>Федеральный закон </a:t>
              </a:r>
            </a:p>
            <a:p>
              <a:endParaRPr lang="ru-RU" sz="900" dirty="0"/>
            </a:p>
            <a:p>
              <a:r>
                <a:rPr lang="ru-RU" sz="800" dirty="0"/>
                <a:t>Исполнение</a:t>
              </a:r>
            </a:p>
          </p:txBody>
        </p:sp>
        <p:sp>
          <p:nvSpPr>
            <p:cNvPr id="60" name="Прямоугольник 59">
              <a:extLst>
                <a:ext uri="{FF2B5EF4-FFF2-40B4-BE49-F238E27FC236}">
                  <a16:creationId xmlns:a16="http://schemas.microsoft.com/office/drawing/2014/main" id="{80C1BF77-B86B-45D5-8E04-56A444BEF9FB}"/>
                </a:ext>
              </a:extLst>
            </p:cNvPr>
            <p:cNvSpPr/>
            <p:nvPr/>
          </p:nvSpPr>
          <p:spPr>
            <a:xfrm>
              <a:off x="1155645" y="1806180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1" name="Прямоугольник 60">
              <a:extLst>
                <a:ext uri="{FF2B5EF4-FFF2-40B4-BE49-F238E27FC236}">
                  <a16:creationId xmlns:a16="http://schemas.microsoft.com/office/drawing/2014/main" id="{E10C7F17-1DD0-4DF7-8EA2-D583E68D4308}"/>
                </a:ext>
              </a:extLst>
            </p:cNvPr>
            <p:cNvSpPr/>
            <p:nvPr/>
          </p:nvSpPr>
          <p:spPr>
            <a:xfrm>
              <a:off x="1155645" y="2066609"/>
              <a:ext cx="96735" cy="9673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44485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62" name="Группа 61">
              <a:extLst>
                <a:ext uri="{FF2B5EF4-FFF2-40B4-BE49-F238E27FC236}">
                  <a16:creationId xmlns:a16="http://schemas.microsoft.com/office/drawing/2014/main" id="{DF98A4B9-3A34-4999-8E1E-BDFC4D691E86}"/>
                </a:ext>
              </a:extLst>
            </p:cNvPr>
            <p:cNvGrpSpPr/>
            <p:nvPr/>
          </p:nvGrpSpPr>
          <p:grpSpPr>
            <a:xfrm>
              <a:off x="1177576" y="2087095"/>
              <a:ext cx="52299" cy="60505"/>
              <a:chOff x="1562891" y="4112392"/>
              <a:chExt cx="106818" cy="123578"/>
            </a:xfrm>
          </p:grpSpPr>
          <p:cxnSp>
            <p:nvCxnSpPr>
              <p:cNvPr id="63" name="Прямая соединительная линия 62">
                <a:extLst>
                  <a:ext uri="{FF2B5EF4-FFF2-40B4-BE49-F238E27FC236}">
                    <a16:creationId xmlns:a16="http://schemas.microsoft.com/office/drawing/2014/main" id="{F45D97B0-2474-4EEC-A458-ECC6FC9FC7A5}"/>
                  </a:ext>
                </a:extLst>
              </p:cNvPr>
              <p:cNvCxnSpPr/>
              <p:nvPr/>
            </p:nvCxnSpPr>
            <p:spPr>
              <a:xfrm>
                <a:off x="1562891" y="4174801"/>
                <a:ext cx="63372" cy="61169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>
                <a:extLst>
                  <a:ext uri="{FF2B5EF4-FFF2-40B4-BE49-F238E27FC236}">
                    <a16:creationId xmlns:a16="http://schemas.microsoft.com/office/drawing/2014/main" id="{797E6D39-E3AB-4DE9-93BC-1FCEA28E6E97}"/>
                  </a:ext>
                </a:extLst>
              </p:cNvPr>
              <p:cNvCxnSpPr/>
              <p:nvPr/>
            </p:nvCxnSpPr>
            <p:spPr>
              <a:xfrm flipH="1">
                <a:off x="1626263" y="4112392"/>
                <a:ext cx="43446" cy="123578"/>
              </a:xfrm>
              <a:prstGeom prst="line">
                <a:avLst/>
              </a:prstGeom>
              <a:ln w="1905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5" name="Группа 64">
            <a:extLst>
              <a:ext uri="{FF2B5EF4-FFF2-40B4-BE49-F238E27FC236}">
                <a16:creationId xmlns:a16="http://schemas.microsoft.com/office/drawing/2014/main" id="{5DA3D675-1401-4CFD-A2C4-9C277581C9C8}"/>
              </a:ext>
            </a:extLst>
          </p:cNvPr>
          <p:cNvGrpSpPr/>
          <p:nvPr/>
        </p:nvGrpSpPr>
        <p:grpSpPr>
          <a:xfrm>
            <a:off x="10050794" y="527229"/>
            <a:ext cx="720589" cy="159202"/>
            <a:chOff x="2285706" y="526871"/>
            <a:chExt cx="720589" cy="159202"/>
          </a:xfrm>
        </p:grpSpPr>
        <p:sp>
          <p:nvSpPr>
            <p:cNvPr id="66" name="Прямоугольник: скругленные углы 65">
              <a:extLst>
                <a:ext uri="{FF2B5EF4-FFF2-40B4-BE49-F238E27FC236}">
                  <a16:creationId xmlns:a16="http://schemas.microsoft.com/office/drawing/2014/main" id="{066B0A21-7674-44C5-A7FE-5368B3ADFD00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solidFill>
              <a:srgbClr val="C9C9C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>
                  <a:solidFill>
                    <a:schemeClr val="tx1"/>
                  </a:solidFill>
                </a:rPr>
                <a:t>2019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  <p:grpSp>
          <p:nvGrpSpPr>
            <p:cNvPr id="67" name="Группа 66">
              <a:extLst>
                <a:ext uri="{FF2B5EF4-FFF2-40B4-BE49-F238E27FC236}">
                  <a16:creationId xmlns:a16="http://schemas.microsoft.com/office/drawing/2014/main" id="{2A98D1CB-381D-4792-8375-176A0826A52E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</p:grpSpPr>
          <p:cxnSp>
            <p:nvCxnSpPr>
              <p:cNvPr id="69" name="Прямая соединительная линия 68">
                <a:extLst>
                  <a:ext uri="{FF2B5EF4-FFF2-40B4-BE49-F238E27FC236}">
                    <a16:creationId xmlns:a16="http://schemas.microsoft.com/office/drawing/2014/main" id="{48DB3630-A295-4F8B-BFF9-8E2AD9DE9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единительная линия 69">
                <a:extLst>
                  <a:ext uri="{FF2B5EF4-FFF2-40B4-BE49-F238E27FC236}">
                    <a16:creationId xmlns:a16="http://schemas.microsoft.com/office/drawing/2014/main" id="{C20444D9-0595-48CA-AEA9-B97D01603E9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id="{CDFBF517-7C03-4C29-AE21-D1162C037702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Группа 70">
            <a:extLst>
              <a:ext uri="{FF2B5EF4-FFF2-40B4-BE49-F238E27FC236}">
                <a16:creationId xmlns:a16="http://schemas.microsoft.com/office/drawing/2014/main" id="{160BF922-6A48-423A-87D6-54DB355B9EFD}"/>
              </a:ext>
            </a:extLst>
          </p:cNvPr>
          <p:cNvGrpSpPr/>
          <p:nvPr/>
        </p:nvGrpSpPr>
        <p:grpSpPr>
          <a:xfrm>
            <a:off x="3069182" y="3604168"/>
            <a:ext cx="720589" cy="159202"/>
            <a:chOff x="2285706" y="526871"/>
            <a:chExt cx="720589" cy="159202"/>
          </a:xfrm>
          <a:solidFill>
            <a:srgbClr val="C9C9C9"/>
          </a:solidFill>
        </p:grpSpPr>
        <p:sp>
          <p:nvSpPr>
            <p:cNvPr id="72" name="Прямоугольник: скругленные углы 71">
              <a:extLst>
                <a:ext uri="{FF2B5EF4-FFF2-40B4-BE49-F238E27FC236}">
                  <a16:creationId xmlns:a16="http://schemas.microsoft.com/office/drawing/2014/main" id="{C574B9B9-3A6D-4AFC-B2E2-8BF4792770C2}"/>
                </a:ext>
              </a:extLst>
            </p:cNvPr>
            <p:cNvSpPr/>
            <p:nvPr/>
          </p:nvSpPr>
          <p:spPr>
            <a:xfrm>
              <a:off x="2285706" y="526871"/>
              <a:ext cx="720589" cy="15920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46800" rtlCol="0" anchor="ctr"/>
            <a:lstStyle/>
            <a:p>
              <a:pPr algn="ctr"/>
              <a:r>
                <a:rPr lang="en-US" sz="800" dirty="0">
                  <a:solidFill>
                    <a:schemeClr val="tx1"/>
                  </a:solidFill>
                </a:rPr>
                <a:t>2019</a:t>
              </a:r>
              <a:endParaRPr lang="ru-RU" sz="800" dirty="0">
                <a:solidFill>
                  <a:schemeClr val="tx1"/>
                </a:solidFill>
              </a:endParaRPr>
            </a:p>
          </p:txBody>
        </p:sp>
        <p:grpSp>
          <p:nvGrpSpPr>
            <p:cNvPr id="73" name="Группа 72">
              <a:extLst>
                <a:ext uri="{FF2B5EF4-FFF2-40B4-BE49-F238E27FC236}">
                  <a16:creationId xmlns:a16="http://schemas.microsoft.com/office/drawing/2014/main" id="{2A5B9307-D802-46C3-9195-06511AF5F285}"/>
                </a:ext>
              </a:extLst>
            </p:cNvPr>
            <p:cNvGrpSpPr/>
            <p:nvPr/>
          </p:nvGrpSpPr>
          <p:grpSpPr>
            <a:xfrm>
              <a:off x="2873588" y="585636"/>
              <a:ext cx="96736" cy="45719"/>
              <a:chOff x="1306089" y="2939583"/>
              <a:chExt cx="96736" cy="45719"/>
            </a:xfrm>
            <a:grpFill/>
          </p:grpSpPr>
          <p:cxnSp>
            <p:nvCxnSpPr>
              <p:cNvPr id="75" name="Прямая соединительная линия 74">
                <a:extLst>
                  <a:ext uri="{FF2B5EF4-FFF2-40B4-BE49-F238E27FC236}">
                    <a16:creationId xmlns:a16="http://schemas.microsoft.com/office/drawing/2014/main" id="{8B6F1A01-3757-468F-BAFD-4632EB0E9C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306089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Прямая соединительная линия 75">
                <a:extLst>
                  <a:ext uri="{FF2B5EF4-FFF2-40B4-BE49-F238E27FC236}">
                    <a16:creationId xmlns:a16="http://schemas.microsoft.com/office/drawing/2014/main" id="{0D7F6591-A16C-4D4F-9837-C08AFD64D14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355058" y="2939583"/>
                <a:ext cx="47767" cy="45719"/>
              </a:xfrm>
              <a:prstGeom prst="line">
                <a:avLst/>
              </a:prstGeom>
              <a:grpFill/>
              <a:ln w="12700" cap="rnd">
                <a:solidFill>
                  <a:schemeClr val="tx1"/>
                </a:solidFill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4" name="Прямая соединительная линия 73">
              <a:extLst>
                <a:ext uri="{FF2B5EF4-FFF2-40B4-BE49-F238E27FC236}">
                  <a16:creationId xmlns:a16="http://schemas.microsoft.com/office/drawing/2014/main" id="{7075266A-4698-4913-9595-2F3C453BF43D}"/>
                </a:ext>
              </a:extLst>
            </p:cNvPr>
            <p:cNvCxnSpPr/>
            <p:nvPr/>
          </p:nvCxnSpPr>
          <p:spPr>
            <a:xfrm>
              <a:off x="2847668" y="558345"/>
              <a:ext cx="0" cy="96629"/>
            </a:xfrm>
            <a:prstGeom prst="line">
              <a:avLst/>
            </a:prstGeom>
            <a:grpFill/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9255033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3601"/>
            <a:ext cx="10515600" cy="16134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МОКАП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99E41F6-D413-4B53-8169-F72FD6820F22}"/>
              </a:ext>
            </a:extLst>
          </p:cNvPr>
          <p:cNvSpPr/>
          <p:nvPr/>
        </p:nvSpPr>
        <p:spPr>
          <a:xfrm>
            <a:off x="1772653" y="3747009"/>
            <a:ext cx="8646694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700" dirty="0" err="1">
                <a:solidFill>
                  <a:schemeClr val="bg1"/>
                </a:solidFill>
              </a:rPr>
              <a:t>Мокап</a:t>
            </a:r>
            <a:r>
              <a:rPr lang="ru-RU" sz="1700" dirty="0">
                <a:solidFill>
                  <a:schemeClr val="bg1"/>
                </a:solidFill>
              </a:rPr>
              <a:t> (</a:t>
            </a:r>
            <a:r>
              <a:rPr lang="ru-RU" sz="1700" dirty="0" err="1">
                <a:solidFill>
                  <a:schemeClr val="bg1"/>
                </a:solidFill>
              </a:rPr>
              <a:t>mock-up</a:t>
            </a:r>
            <a:r>
              <a:rPr lang="ru-RU" sz="1700" dirty="0">
                <a:solidFill>
                  <a:schemeClr val="bg1"/>
                </a:solidFill>
              </a:rPr>
              <a:t> на англ.) — специальным образом подготовленный файл, в котором можно разместить свой дизайн на реальных предметах для демонстрации того, как выбранный дизайн смотрелся бы в жизни.</a:t>
            </a:r>
          </a:p>
        </p:txBody>
      </p:sp>
    </p:spTree>
    <p:extLst>
      <p:ext uri="{BB962C8B-B14F-4D97-AF65-F5344CB8AC3E}">
        <p14:creationId xmlns:p14="http://schemas.microsoft.com/office/powerpoint/2010/main" val="41860809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внутренний, стол, рабочий стол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E25E4F27-0FBC-4F9A-8108-123AC342FA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57" b="7757"/>
          <a:stretch/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585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выглядит как внутренний, стол, сидит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AE92317B-36EC-4A1B-9C02-EED6D661FB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23" b="773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7691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стол, компьютер&#10;&#10;Автоматически созданное описание">
            <a:extLst>
              <a:ext uri="{FF2B5EF4-FFF2-40B4-BE49-F238E27FC236}">
                <a16:creationId xmlns:a16="http://schemas.microsoft.com/office/drawing/2014/main" id="{70B31FC8-F2F3-4E79-857E-E3D86249EA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2" b="531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515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6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41579A-555F-4279-9619-AF6C93759D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33601"/>
            <a:ext cx="10515600" cy="161340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</a:rPr>
              <a:t>СПАСИБО ЗА ВНИМАНИЕ</a:t>
            </a:r>
          </a:p>
        </p:txBody>
      </p:sp>
      <p:cxnSp>
        <p:nvCxnSpPr>
          <p:cNvPr id="15" name="Прямая соединительная линия 14">
            <a:extLst>
              <a:ext uri="{FF2B5EF4-FFF2-40B4-BE49-F238E27FC236}">
                <a16:creationId xmlns:a16="http://schemas.microsoft.com/office/drawing/2014/main" id="{749C25DE-D160-4B71-8032-8EBB0FE2E4EF}"/>
              </a:ext>
            </a:extLst>
          </p:cNvPr>
          <p:cNvCxnSpPr/>
          <p:nvPr/>
        </p:nvCxnSpPr>
        <p:spPr>
          <a:xfrm>
            <a:off x="1376593" y="3552669"/>
            <a:ext cx="9413823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3830E8A2-6AE8-4116-B529-4EADB6564624}"/>
              </a:ext>
            </a:extLst>
          </p:cNvPr>
          <p:cNvSpPr/>
          <p:nvPr/>
        </p:nvSpPr>
        <p:spPr>
          <a:xfrm>
            <a:off x="0" y="1"/>
            <a:ext cx="2276006" cy="801974"/>
          </a:xfrm>
          <a:prstGeom prst="rect">
            <a:avLst/>
          </a:prstGeom>
          <a:solidFill>
            <a:srgbClr val="FF4A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5A50F19-9BC9-4D35-9F9A-7A67C7CF845F}"/>
              </a:ext>
            </a:extLst>
          </p:cNvPr>
          <p:cNvSpPr/>
          <p:nvPr/>
        </p:nvSpPr>
        <p:spPr>
          <a:xfrm>
            <a:off x="9915993" y="0"/>
            <a:ext cx="2276006" cy="801975"/>
          </a:xfrm>
          <a:prstGeom prst="rect">
            <a:avLst/>
          </a:prstGeom>
          <a:solidFill>
            <a:srgbClr val="FFB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81A8A7D-3ABB-4E1F-821C-79CF87B2D1B4}"/>
              </a:ext>
            </a:extLst>
          </p:cNvPr>
          <p:cNvSpPr/>
          <p:nvPr/>
        </p:nvSpPr>
        <p:spPr>
          <a:xfrm>
            <a:off x="2500" y="6056025"/>
            <a:ext cx="2276006" cy="801973"/>
          </a:xfrm>
          <a:prstGeom prst="rect">
            <a:avLst/>
          </a:prstGeom>
          <a:solidFill>
            <a:srgbClr val="18C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7D1E3FB9-7361-497C-9CC7-EDFBC291A043}"/>
              </a:ext>
            </a:extLst>
          </p:cNvPr>
          <p:cNvSpPr/>
          <p:nvPr/>
        </p:nvSpPr>
        <p:spPr>
          <a:xfrm>
            <a:off x="9913496" y="6056024"/>
            <a:ext cx="2276006" cy="801975"/>
          </a:xfrm>
          <a:prstGeom prst="rect">
            <a:avLst/>
          </a:prstGeom>
          <a:solidFill>
            <a:srgbClr val="6C5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0743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2385</Words>
  <Application>Microsoft Office PowerPoint</Application>
  <PresentationFormat>Широкоэкранный</PresentationFormat>
  <Paragraphs>802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9" baseType="lpstr">
      <vt:lpstr>Batang</vt:lpstr>
      <vt:lpstr>Arial</vt:lpstr>
      <vt:lpstr>Arial Narrow</vt:lpstr>
      <vt:lpstr>Calibri</vt:lpstr>
      <vt:lpstr>Calibri Light</vt:lpstr>
      <vt:lpstr>Тема Office</vt:lpstr>
      <vt:lpstr>ЛУЧШАЯ ИНФОРМАЦИОННАЯ ПАНЕЛЬ (DASHBOARD) ПО БЮДЖЕТУ ДЛЯ ГРАЖДАН</vt:lpstr>
      <vt:lpstr>ОБЗОР СТАРТОВОЙ СТРАНИЦЫ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 ОБЗОР ПАНЕЛИ «ДОХОДЫ ФЕДЕРАЛЬНОГО БЮДЖЕТА»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2. ОБЗОР ПАНЕЛИ «РАСХОДЫ ФЕДЕРАЛЬНОГО БЮДЖЕТА»</vt:lpstr>
      <vt:lpstr>Презентация PowerPoint</vt:lpstr>
      <vt:lpstr>Презентация PowerPoint</vt:lpstr>
      <vt:lpstr>Презентация PowerPoint</vt:lpstr>
      <vt:lpstr>3. ОБЗОР ПАНЕЛИ «ИСТОЧНИКИ ФИНАНСИРОВАНИЯ ДЕФИЦИТА ФЕДЕРАЛЬНОГО БЮДЖЕТА»</vt:lpstr>
      <vt:lpstr>Презентация PowerPoint</vt:lpstr>
      <vt:lpstr>Презентация PowerPoint</vt:lpstr>
      <vt:lpstr>Презентация PowerPoint</vt:lpstr>
      <vt:lpstr>4. ОБЗОР ПАНЕЛИ «ГОСУДАРСТВЕННЫЙ ДОЛГ»</vt:lpstr>
      <vt:lpstr>Презентация PowerPoint</vt:lpstr>
      <vt:lpstr>Презентация PowerPoint</vt:lpstr>
      <vt:lpstr>Презентация PowerPoint</vt:lpstr>
      <vt:lpstr>МОКАП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ЛУЧШАЯ ИНФОРМАЦИОННАЯ ПАНЕЛЬ (DASHBOARD) ПО БЮДЖЕТУ ДЛЯ ГРАЖДАН</dc:title>
  <dc:creator>А</dc:creator>
  <cp:lastModifiedBy>А</cp:lastModifiedBy>
  <cp:revision>1</cp:revision>
  <dcterms:created xsi:type="dcterms:W3CDTF">2020-04-29T11:49:57Z</dcterms:created>
  <dcterms:modified xsi:type="dcterms:W3CDTF">2020-04-29T11:51:38Z</dcterms:modified>
</cp:coreProperties>
</file>