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2.xml" ContentType="application/vnd.openxmlformats-officedocument.presentationml.tags+xml"/>
  <Override PartName="/ppt/tags/tag3.xml" ContentType="application/vnd.openxmlformats-officedocument.presentationml.tags+xml"/>
  <Override PartName="/ppt/notesSlides/notesSlide2.xml" ContentType="application/vnd.openxmlformats-officedocument.presentationml.notesSlide+xml"/>
  <Override PartName="/ppt/charts/chart2.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0" r:id="rId1"/>
  </p:sldMasterIdLst>
  <p:notesMasterIdLst>
    <p:notesMasterId r:id="rId28"/>
  </p:notesMasterIdLst>
  <p:sldIdLst>
    <p:sldId id="631" r:id="rId2"/>
    <p:sldId id="640" r:id="rId3"/>
    <p:sldId id="642" r:id="rId4"/>
    <p:sldId id="257" r:id="rId5"/>
    <p:sldId id="672" r:id="rId6"/>
    <p:sldId id="673" r:id="rId7"/>
    <p:sldId id="643" r:id="rId8"/>
    <p:sldId id="653" r:id="rId9"/>
    <p:sldId id="655" r:id="rId10"/>
    <p:sldId id="654" r:id="rId11"/>
    <p:sldId id="670" r:id="rId12"/>
    <p:sldId id="649" r:id="rId13"/>
    <p:sldId id="651" r:id="rId14"/>
    <p:sldId id="652" r:id="rId15"/>
    <p:sldId id="656" r:id="rId16"/>
    <p:sldId id="657" r:id="rId17"/>
    <p:sldId id="658" r:id="rId18"/>
    <p:sldId id="659" r:id="rId19"/>
    <p:sldId id="662" r:id="rId20"/>
    <p:sldId id="660" r:id="rId21"/>
    <p:sldId id="661" r:id="rId22"/>
    <p:sldId id="663" r:id="rId23"/>
    <p:sldId id="665" r:id="rId24"/>
    <p:sldId id="667" r:id="rId25"/>
    <p:sldId id="668" r:id="rId26"/>
    <p:sldId id="644" r:id="rId27"/>
  </p:sldIdLst>
  <p:sldSz cx="12192000" cy="6858000"/>
  <p:notesSz cx="6797675" cy="9926638"/>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B56EFFFE-E9A9-4F24-82E6-86D309C0AF9D}">
          <p14:sldIdLst>
            <p14:sldId id="631"/>
            <p14:sldId id="640"/>
            <p14:sldId id="642"/>
            <p14:sldId id="257"/>
            <p14:sldId id="672"/>
            <p14:sldId id="673"/>
            <p14:sldId id="643"/>
            <p14:sldId id="653"/>
            <p14:sldId id="655"/>
            <p14:sldId id="654"/>
            <p14:sldId id="670"/>
            <p14:sldId id="649"/>
            <p14:sldId id="651"/>
            <p14:sldId id="652"/>
            <p14:sldId id="656"/>
            <p14:sldId id="657"/>
            <p14:sldId id="658"/>
            <p14:sldId id="659"/>
            <p14:sldId id="662"/>
            <p14:sldId id="660"/>
            <p14:sldId id="661"/>
            <p14:sldId id="663"/>
            <p14:sldId id="665"/>
            <p14:sldId id="667"/>
            <p14:sldId id="668"/>
            <p14:sldId id="644"/>
          </p14:sldIdLst>
        </p14:section>
        <p14:section name="Раздел без заголовка" id="{185A44AD-1B88-4214-B8DB-DE405C8ECA19}">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Пользователь Windows" initials="ПW" lastIdx="1" clrIdx="0">
    <p:extLst>
      <p:ext uri="{19B8F6BF-5375-455C-9EA6-DF929625EA0E}">
        <p15:presenceInfo xmlns:p15="http://schemas.microsoft.com/office/powerpoint/2012/main" userId="Пользователь Window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F98E3D"/>
    <a:srgbClr val="E254B9"/>
    <a:srgbClr val="CC66FF"/>
    <a:srgbClr val="BF6EC8"/>
    <a:srgbClr val="9C8EBE"/>
    <a:srgbClr val="288FEC"/>
    <a:srgbClr val="F10D43"/>
    <a:srgbClr val="E71D1D"/>
    <a:srgbClr val="F758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Светлый стиль 1 — акцент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125E5076-3810-47DD-B79F-674D7AD40C01}" styleName="Темный стиль 1 — акцент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CF1AB2-1976-4502-BF36-3FF5EA218861}" styleName="Средний стиль 4 — акцент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1E4AEA4-8DFA-4A89-87EB-49C32662AFE0}" styleName="Средний стиль 2 — акцент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Средний стиль 2 — акцент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9012ECD-51FC-41F1-AA8D-1B2483CD663E}" styleName="Светлый стиль 2 — акцент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BC89EF96-8CEA-46FF-86C4-4CE0E7609802}" styleName="Светлый стиль 3 — акцент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179" autoAdjust="0"/>
    <p:restoredTop sz="94660"/>
  </p:normalViewPr>
  <p:slideViewPr>
    <p:cSldViewPr snapToGrid="0">
      <p:cViewPr varScale="1">
        <p:scale>
          <a:sx n="112" d="100"/>
          <a:sy n="112" d="100"/>
        </p:scale>
        <p:origin x="402"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_____Microsoft_Excel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0" i="0" u="none" strike="noStrike" kern="1200" spc="0" baseline="0">
                <a:solidFill>
                  <a:schemeClr val="tx2"/>
                </a:solidFill>
                <a:latin typeface="+mn-lt"/>
                <a:ea typeface="+mn-ea"/>
                <a:cs typeface="+mn-cs"/>
              </a:defRPr>
            </a:pPr>
            <a:r>
              <a:rPr lang="ru-RU" sz="2400" dirty="0" smtClean="0">
                <a:solidFill>
                  <a:srgbClr val="002060"/>
                </a:solidFill>
              </a:rPr>
              <a:t>Доля расходов отрасли</a:t>
            </a:r>
            <a:r>
              <a:rPr lang="ru-RU" sz="2400" baseline="0" dirty="0" smtClean="0">
                <a:solidFill>
                  <a:srgbClr val="002060"/>
                </a:solidFill>
              </a:rPr>
              <a:t> ЖКХ в общей доле городского бюджета – 18,42%</a:t>
            </a:r>
            <a:endParaRPr lang="ru-RU" sz="2400" dirty="0">
              <a:solidFill>
                <a:srgbClr val="002060"/>
              </a:solidFill>
            </a:endParaRPr>
          </a:p>
        </c:rich>
      </c:tx>
      <c:layout/>
      <c:overlay val="0"/>
      <c:spPr>
        <a:noFill/>
        <a:ln>
          <a:noFill/>
        </a:ln>
        <a:effectLst/>
      </c:spPr>
      <c:txPr>
        <a:bodyPr rot="0" spcFirstLastPara="1" vertOverflow="ellipsis" vert="horz" wrap="square" anchor="ctr" anchorCtr="1"/>
        <a:lstStyle/>
        <a:p>
          <a:pPr>
            <a:defRPr sz="2400" b="0" i="0" u="none" strike="noStrike" kern="1200" spc="0" baseline="0">
              <a:solidFill>
                <a:schemeClr val="tx2"/>
              </a:solidFill>
              <a:latin typeface="+mn-lt"/>
              <a:ea typeface="+mn-ea"/>
              <a:cs typeface="+mn-cs"/>
            </a:defRPr>
          </a:pPr>
          <a:endParaRPr lang="ru-RU"/>
        </a:p>
      </c:txPr>
    </c:title>
    <c:autoTitleDeleted val="0"/>
    <c:plotArea>
      <c:layout/>
      <c:barChart>
        <c:barDir val="col"/>
        <c:grouping val="clustered"/>
        <c:varyColors val="0"/>
        <c:ser>
          <c:idx val="0"/>
          <c:order val="0"/>
          <c:tx>
            <c:strRef>
              <c:f>Лист1!$B$1</c:f>
              <c:strCache>
                <c:ptCount val="1"/>
                <c:pt idx="0">
                  <c:v>Ряд 1</c:v>
                </c:pt>
              </c:strCache>
            </c:strRef>
          </c:tx>
          <c:spPr>
            <a:solidFill>
              <a:schemeClr val="accent6"/>
            </a:solidFill>
            <a:ln>
              <a:noFill/>
            </a:ln>
            <a:effectLst/>
          </c:spPr>
          <c:invertIfNegative val="0"/>
          <c:cat>
            <c:strRef>
              <c:f>Лист1!$A$2:$A$5</c:f>
              <c:strCache>
                <c:ptCount val="2"/>
                <c:pt idx="0">
                  <c:v>Общий бюджет муниципального образования</c:v>
                </c:pt>
                <c:pt idx="1">
                  <c:v>Бюджет отрасли ЖКХ</c:v>
                </c:pt>
              </c:strCache>
            </c:strRef>
          </c:cat>
          <c:val>
            <c:numRef>
              <c:f>Лист1!$B$2:$B$5</c:f>
              <c:numCache>
                <c:formatCode>General</c:formatCode>
                <c:ptCount val="4"/>
                <c:pt idx="0">
                  <c:v>8785.2999999999993</c:v>
                </c:pt>
                <c:pt idx="1">
                  <c:v>1617.97</c:v>
                </c:pt>
              </c:numCache>
            </c:numRef>
          </c:val>
          <c:extLst>
            <c:ext xmlns:c16="http://schemas.microsoft.com/office/drawing/2014/chart" uri="{C3380CC4-5D6E-409C-BE32-E72D297353CC}">
              <c16:uniqueId val="{00000000-620B-4344-9E0E-8C5D3D478EF2}"/>
            </c:ext>
          </c:extLst>
        </c:ser>
        <c:dLbls>
          <c:showLegendKey val="0"/>
          <c:showVal val="0"/>
          <c:showCatName val="0"/>
          <c:showSerName val="0"/>
          <c:showPercent val="0"/>
          <c:showBubbleSize val="0"/>
        </c:dLbls>
        <c:gapWidth val="219"/>
        <c:overlap val="-27"/>
        <c:axId val="489225664"/>
        <c:axId val="489216928"/>
      </c:barChart>
      <c:catAx>
        <c:axId val="489225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489216928"/>
        <c:crosses val="autoZero"/>
        <c:auto val="1"/>
        <c:lblAlgn val="ctr"/>
        <c:lblOffset val="100"/>
        <c:noMultiLvlLbl val="0"/>
      </c:catAx>
      <c:valAx>
        <c:axId val="489216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ru-RU"/>
          </a:p>
        </c:txPr>
        <c:crossAx val="48922566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ru-RU"/>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ru-RU"/>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30"/>
      <c:rotY val="0"/>
      <c:rAngAx val="0"/>
    </c:view3D>
    <c:floor>
      <c:thickness val="0"/>
    </c:floor>
    <c:sideWall>
      <c:thickness val="0"/>
    </c:sideWall>
    <c:backWall>
      <c:thickness val="0"/>
    </c:backWall>
    <c:plotArea>
      <c:layout>
        <c:manualLayout>
          <c:layoutTarget val="inner"/>
          <c:xMode val="edge"/>
          <c:yMode val="edge"/>
          <c:x val="7.0049485743036571E-2"/>
          <c:y val="8.5842994569230877E-2"/>
          <c:w val="0.56717698826794671"/>
          <c:h val="0.81793934660854672"/>
        </c:manualLayout>
      </c:layout>
      <c:pie3DChart>
        <c:varyColors val="1"/>
        <c:ser>
          <c:idx val="0"/>
          <c:order val="0"/>
          <c:tx>
            <c:strRef>
              <c:f>Лист1!$B$1</c:f>
              <c:strCache>
                <c:ptCount val="1"/>
                <c:pt idx="0">
                  <c:v>Выделено средств </c:v>
                </c:pt>
              </c:strCache>
            </c:strRef>
          </c:tx>
          <c:explosion val="36"/>
          <c:dPt>
            <c:idx val="1"/>
            <c:bubble3D val="0"/>
            <c:spPr>
              <a:solidFill>
                <a:srgbClr val="FF0000"/>
              </a:solidFill>
            </c:spPr>
            <c:extLst>
              <c:ext xmlns:c16="http://schemas.microsoft.com/office/drawing/2014/chart" uri="{C3380CC4-5D6E-409C-BE32-E72D297353CC}">
                <c16:uniqueId val="{00000001-2022-4E78-95B7-4C47AF4E832D}"/>
              </c:ext>
            </c:extLst>
          </c:dPt>
          <c:dPt>
            <c:idx val="2"/>
            <c:bubble3D val="0"/>
            <c:spPr>
              <a:solidFill>
                <a:schemeClr val="accent3">
                  <a:lumMod val="40000"/>
                  <a:lumOff val="60000"/>
                </a:schemeClr>
              </a:solidFill>
            </c:spPr>
            <c:extLst>
              <c:ext xmlns:c16="http://schemas.microsoft.com/office/drawing/2014/chart" uri="{C3380CC4-5D6E-409C-BE32-E72D297353CC}">
                <c16:uniqueId val="{00000003-2022-4E78-95B7-4C47AF4E832D}"/>
              </c:ext>
            </c:extLst>
          </c:dPt>
          <c:dPt>
            <c:idx val="3"/>
            <c:bubble3D val="0"/>
            <c:spPr>
              <a:pattFill prst="wdDnDiag">
                <a:fgClr>
                  <a:schemeClr val="accent2">
                    <a:lumMod val="60000"/>
                    <a:lumOff val="40000"/>
                  </a:schemeClr>
                </a:fgClr>
                <a:bgClr>
                  <a:schemeClr val="bg1"/>
                </a:bgClr>
              </a:pattFill>
            </c:spPr>
            <c:extLst>
              <c:ext xmlns:c16="http://schemas.microsoft.com/office/drawing/2014/chart" uri="{C3380CC4-5D6E-409C-BE32-E72D297353CC}">
                <c16:uniqueId val="{00000005-2022-4E78-95B7-4C47AF4E832D}"/>
              </c:ext>
            </c:extLst>
          </c:dPt>
          <c:dLbls>
            <c:dLbl>
              <c:idx val="0"/>
              <c:layout>
                <c:manualLayout>
                  <c:x val="-0.40391432072936068"/>
                  <c:y val="-1.9181692230275067E-2"/>
                </c:manualLayout>
              </c:layout>
              <c:tx>
                <c:rich>
                  <a:bodyPr/>
                  <a:lstStyle/>
                  <a:p>
                    <a:r>
                      <a:rPr lang="en-US" baseline="0" dirty="0" smtClean="0"/>
                      <a:t>22,9 </a:t>
                    </a:r>
                    <a:r>
                      <a:rPr lang="en-US" baseline="0" dirty="0" smtClean="0"/>
                      <a:t>%</a:t>
                    </a:r>
                  </a:p>
                </c:rich>
              </c:tx>
              <c:showLegendKey val="0"/>
              <c:showVal val="1"/>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6-2022-4E78-95B7-4C47AF4E832D}"/>
                </c:ext>
              </c:extLst>
            </c:dLbl>
            <c:dLbl>
              <c:idx val="1"/>
              <c:layout>
                <c:manualLayout>
                  <c:x val="-0.12194350404407482"/>
                  <c:y val="-0.36190035257520409"/>
                </c:manualLayout>
              </c:layout>
              <c:tx>
                <c:rich>
                  <a:bodyPr/>
                  <a:lstStyle/>
                  <a:p>
                    <a:r>
                      <a:rPr lang="en-US" baseline="0" dirty="0" smtClean="0"/>
                      <a:t>2,1%</a:t>
                    </a:r>
                    <a:endParaRPr lang="en-US" baseline="0" dirty="0" smtClean="0"/>
                  </a:p>
                </c:rich>
              </c:tx>
              <c:showLegendKey val="0"/>
              <c:showVal val="1"/>
              <c:showCatName val="0"/>
              <c:showSerName val="0"/>
              <c:showPercent val="1"/>
              <c:showBubbleSize val="0"/>
              <c:extLst>
                <c:ext xmlns:c15="http://schemas.microsoft.com/office/drawing/2012/chart" uri="{CE6537A1-D6FC-4f65-9D91-7224C49458BB}">
                  <c15:layout/>
                </c:ext>
                <c:ext xmlns:c16="http://schemas.microsoft.com/office/drawing/2014/chart" uri="{C3380CC4-5D6E-409C-BE32-E72D297353CC}">
                  <c16:uniqueId val="{00000001-2022-4E78-95B7-4C47AF4E832D}"/>
                </c:ext>
              </c:extLst>
            </c:dLbl>
            <c:dLbl>
              <c:idx val="2"/>
              <c:layout>
                <c:manualLayout>
                  <c:x val="0.2720843036565832"/>
                  <c:y val="0.1806129996993798"/>
                </c:manualLayout>
              </c:layout>
              <c:tx>
                <c:rich>
                  <a:bodyPr/>
                  <a:lstStyle/>
                  <a:p>
                    <a:r>
                      <a:rPr lang="en-US" baseline="0" dirty="0" smtClean="0"/>
                      <a:t>38,4%</a:t>
                    </a:r>
                    <a:endParaRPr lang="en-US" baseline="0" dirty="0" smtClean="0"/>
                  </a:p>
                </c:rich>
              </c:tx>
              <c:showLegendKey val="0"/>
              <c:showVal val="1"/>
              <c:showCatName val="0"/>
              <c:showSerName val="0"/>
              <c:showPercent val="1"/>
              <c:showBubbleSize val="0"/>
              <c:extLst>
                <c:ext xmlns:c15="http://schemas.microsoft.com/office/drawing/2012/chart" uri="{CE6537A1-D6FC-4f65-9D91-7224C49458BB}">
                  <c15:layout>
                    <c:manualLayout>
                      <c:w val="0.10585787468341327"/>
                      <c:h val="0.21724546945764192"/>
                    </c:manualLayout>
                  </c15:layout>
                </c:ext>
                <c:ext xmlns:c16="http://schemas.microsoft.com/office/drawing/2014/chart" uri="{C3380CC4-5D6E-409C-BE32-E72D297353CC}">
                  <c16:uniqueId val="{00000003-2022-4E78-95B7-4C47AF4E832D}"/>
                </c:ext>
              </c:extLst>
            </c:dLbl>
            <c:dLbl>
              <c:idx val="3"/>
              <c:layout>
                <c:manualLayout>
                  <c:x val="0.40144258849306447"/>
                  <c:y val="0.17533815687145873"/>
                </c:manualLayout>
              </c:layout>
              <c:tx>
                <c:rich>
                  <a:bodyPr/>
                  <a:lstStyle/>
                  <a:p>
                    <a:r>
                      <a:rPr lang="en-US" baseline="0" dirty="0" smtClean="0"/>
                      <a:t> 36,6%</a:t>
                    </a:r>
                    <a:endParaRPr lang="en-US" baseline="0" dirty="0" smtClean="0"/>
                  </a:p>
                </c:rich>
              </c:tx>
              <c:showLegendKey val="0"/>
              <c:showVal val="1"/>
              <c:showCatName val="0"/>
              <c:showSerName val="0"/>
              <c:showPercent val="1"/>
              <c:showBubbleSize val="0"/>
              <c:extLst>
                <c:ext xmlns:c15="http://schemas.microsoft.com/office/drawing/2012/chart" uri="{CE6537A1-D6FC-4f65-9D91-7224C49458BB}">
                  <c15:layout>
                    <c:manualLayout>
                      <c:w val="0.12755279175329726"/>
                      <c:h val="0.16858829411111184"/>
                    </c:manualLayout>
                  </c15:layout>
                </c:ext>
                <c:ext xmlns:c16="http://schemas.microsoft.com/office/drawing/2014/chart" uri="{C3380CC4-5D6E-409C-BE32-E72D297353CC}">
                  <c16:uniqueId val="{00000005-2022-4E78-95B7-4C47AF4E832D}"/>
                </c:ext>
              </c:extLst>
            </c:dLbl>
            <c:dLbl>
              <c:idx val="4"/>
              <c:layout>
                <c:manualLayout>
                  <c:x val="8.4334627501706158E-2"/>
                  <c:y val="0.11006599756889757"/>
                </c:manualLayout>
              </c:layout>
              <c:tx>
                <c:rich>
                  <a:bodyPr/>
                  <a:lstStyle/>
                  <a:p>
                    <a:fld id="{718DF894-5944-4755-A5F0-50FCE65CE72B}" type="VALUE">
                      <a:rPr lang="en-US" baseline="0" smtClean="0"/>
                      <a:pPr/>
                      <a:t>[ЗНАЧЕНИЕ]</a:t>
                    </a:fld>
                    <a:endParaRPr lang="en-US" baseline="0" dirty="0" smtClean="0"/>
                  </a:p>
                  <a:p>
                    <a:r>
                      <a:rPr lang="en-US" baseline="0" dirty="0" smtClean="0"/>
                      <a:t>33,5%</a:t>
                    </a:r>
                  </a:p>
                </c:rich>
              </c:tx>
              <c:showLegendKey val="0"/>
              <c:showVal val="1"/>
              <c:showCatName val="0"/>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7-2022-4E78-95B7-4C47AF4E832D}"/>
                </c:ext>
              </c:extLst>
            </c:dLbl>
            <c:spPr>
              <a:noFill/>
              <a:ln>
                <a:noFill/>
              </a:ln>
              <a:effectLst/>
            </c:spPr>
            <c:txPr>
              <a:bodyPr/>
              <a:lstStyle/>
              <a:p>
                <a:pPr>
                  <a:defRPr baseline="0">
                    <a:solidFill>
                      <a:srgbClr val="002060"/>
                    </a:solidFill>
                    <a:latin typeface="Arial Black" pitchFamily="34" charset="0"/>
                  </a:defRPr>
                </a:pPr>
                <a:endParaRPr lang="ru-RU"/>
              </a:p>
            </c:txPr>
            <c:showLegendKey val="0"/>
            <c:showVal val="1"/>
            <c:showCatName val="0"/>
            <c:showSerName val="0"/>
            <c:showPercent val="1"/>
            <c:showBubbleSize val="0"/>
            <c:showLeaderLines val="0"/>
            <c:extLst>
              <c:ext xmlns:c15="http://schemas.microsoft.com/office/drawing/2012/chart" uri="{CE6537A1-D6FC-4f65-9D91-7224C49458BB}"/>
            </c:extLst>
          </c:dLbls>
          <c:cat>
            <c:strRef>
              <c:f>Лист1!$A$2:$A$6</c:f>
              <c:strCache>
                <c:ptCount val="4"/>
                <c:pt idx="0">
                  <c:v>Дорожное хозяйство</c:v>
                </c:pt>
                <c:pt idx="1">
                  <c:v>Благоустройство</c:v>
                </c:pt>
                <c:pt idx="2">
                  <c:v>Коммунальное хозяйство</c:v>
                </c:pt>
                <c:pt idx="3">
                  <c:v>Прочие </c:v>
                </c:pt>
              </c:strCache>
            </c:strRef>
          </c:cat>
          <c:val>
            <c:numRef>
              <c:f>Лист1!$B$2:$B$6</c:f>
              <c:numCache>
                <c:formatCode>0.0%</c:formatCode>
                <c:ptCount val="5"/>
                <c:pt idx="0">
                  <c:v>0.36599999999999999</c:v>
                </c:pt>
                <c:pt idx="1">
                  <c:v>0.38379999999999997</c:v>
                </c:pt>
                <c:pt idx="2">
                  <c:v>2.1000000000000001E-2</c:v>
                </c:pt>
                <c:pt idx="3">
                  <c:v>0.22919999999999999</c:v>
                </c:pt>
              </c:numCache>
            </c:numRef>
          </c:val>
          <c:extLst>
            <c:ext xmlns:c16="http://schemas.microsoft.com/office/drawing/2014/chart" uri="{C3380CC4-5D6E-409C-BE32-E72D297353CC}">
              <c16:uniqueId val="{00000008-2022-4E78-95B7-4C47AF4E832D}"/>
            </c:ext>
          </c:extLst>
        </c:ser>
        <c:dLbls>
          <c:showLegendKey val="0"/>
          <c:showVal val="0"/>
          <c:showCatName val="0"/>
          <c:showSerName val="0"/>
          <c:showPercent val="0"/>
          <c:showBubbleSize val="0"/>
          <c:showLeaderLines val="0"/>
        </c:dLbls>
      </c:pie3DChart>
      <c:spPr>
        <a:noFill/>
        <a:ln w="25400">
          <a:noFill/>
        </a:ln>
      </c:spPr>
    </c:plotArea>
    <c:legend>
      <c:legendPos val="r"/>
      <c:layout/>
      <c:overlay val="0"/>
      <c:txPr>
        <a:bodyPr/>
        <a:lstStyle/>
        <a:p>
          <a:pPr>
            <a:defRPr baseline="0">
              <a:solidFill>
                <a:srgbClr val="002060"/>
              </a:solidFill>
              <a:latin typeface="Arial Black" pitchFamily="34" charset="0"/>
            </a:defRPr>
          </a:pPr>
          <a:endParaRPr lang="ru-RU"/>
        </a:p>
      </c:txPr>
    </c:legend>
    <c:plotVisOnly val="1"/>
    <c:dispBlanksAs val="gap"/>
    <c:showDLblsOverMax val="0"/>
  </c:chart>
  <c:txPr>
    <a:bodyPr/>
    <a:lstStyle/>
    <a:p>
      <a:pPr>
        <a:defRPr sz="1800"/>
      </a:pPr>
      <a:endParaRPr lang="ru-RU"/>
    </a:p>
  </c:txPr>
  <c:externalData r:id="rId1">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image" Target="../media/image1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D742DAF-56DA-445E-8EE0-48449798B3B6}" type="doc">
      <dgm:prSet loTypeId="urn:microsoft.com/office/officeart/2005/8/layout/pList2#1" loCatId="list" qsTypeId="urn:microsoft.com/office/officeart/2005/8/quickstyle/3d3" qsCatId="3D" csTypeId="urn:microsoft.com/office/officeart/2005/8/colors/accent1_2" csCatId="accent1" phldr="1"/>
      <dgm:spPr/>
      <dgm:t>
        <a:bodyPr/>
        <a:lstStyle/>
        <a:p>
          <a:endParaRPr lang="ru-RU"/>
        </a:p>
      </dgm:t>
    </dgm:pt>
    <dgm:pt modelId="{D45A287C-8664-4D68-9907-4D22A329434A}">
      <dgm:prSet phldrT="[Текст]" custT="1"/>
      <dgm:spPr/>
      <dgm:t>
        <a:bodyPr/>
        <a:lstStyle/>
        <a:p>
          <a:r>
            <a:rPr lang="ru-RU" sz="2000" b="1" dirty="0" smtClean="0">
              <a:latin typeface="Times New Roman" pitchFamily="18" charset="0"/>
              <a:cs typeface="Times New Roman" pitchFamily="18" charset="0"/>
            </a:rPr>
            <a:t>«Комплексное развитие городского хозяйства на 2017-2024 годы»</a:t>
          </a:r>
        </a:p>
        <a:p>
          <a:r>
            <a:rPr lang="ru-RU" sz="2000" b="1" dirty="0" smtClean="0">
              <a:latin typeface="Times New Roman" pitchFamily="18" charset="0"/>
              <a:cs typeface="Times New Roman" pitchFamily="18" charset="0"/>
            </a:rPr>
            <a:t>- на 2019 год выделено 1460 млн.  руб., из них федеральные и краевые средства составляют 338,6 млн. руб.</a:t>
          </a:r>
          <a:endParaRPr lang="ru-RU" sz="2000" b="1" dirty="0">
            <a:latin typeface="Times New Roman" pitchFamily="18" charset="0"/>
            <a:cs typeface="Times New Roman" pitchFamily="18" charset="0"/>
          </a:endParaRPr>
        </a:p>
      </dgm:t>
    </dgm:pt>
    <dgm:pt modelId="{359E6DB4-6956-4095-B76F-A11F39DE2337}" type="parTrans" cxnId="{D1E1CB73-3C4C-41D3-8752-C1E451BF0DF2}">
      <dgm:prSet/>
      <dgm:spPr/>
      <dgm:t>
        <a:bodyPr/>
        <a:lstStyle/>
        <a:p>
          <a:endParaRPr lang="ru-RU" sz="2000" b="1">
            <a:latin typeface="Times New Roman" pitchFamily="18" charset="0"/>
            <a:cs typeface="Times New Roman" pitchFamily="18" charset="0"/>
          </a:endParaRPr>
        </a:p>
      </dgm:t>
    </dgm:pt>
    <dgm:pt modelId="{023E21A9-5CD2-4B34-83C2-24191FF9FE4C}" type="sibTrans" cxnId="{D1E1CB73-3C4C-41D3-8752-C1E451BF0DF2}">
      <dgm:prSet/>
      <dgm:spPr/>
      <dgm:t>
        <a:bodyPr/>
        <a:lstStyle/>
        <a:p>
          <a:endParaRPr lang="ru-RU" sz="2000" b="1">
            <a:latin typeface="Times New Roman" pitchFamily="18" charset="0"/>
            <a:cs typeface="Times New Roman" pitchFamily="18" charset="0"/>
          </a:endParaRPr>
        </a:p>
      </dgm:t>
    </dgm:pt>
    <dgm:pt modelId="{7A31E4AF-A4C0-45B2-8CCE-40AF1B61D7C5}">
      <dgm:prSet phldrT="[Текст]" custT="1"/>
      <dgm:spPr/>
      <dgm:t>
        <a:bodyPr/>
        <a:lstStyle/>
        <a:p>
          <a:r>
            <a:rPr lang="ru-RU" sz="2000" b="1" dirty="0" smtClean="0">
              <a:latin typeface="Times New Roman" pitchFamily="18" charset="0"/>
              <a:cs typeface="Times New Roman" pitchFamily="18" charset="0"/>
            </a:rPr>
            <a:t>«Энергосбережение и повышение энергетической эффективности на 2018-2024 годы»</a:t>
          </a:r>
        </a:p>
      </dgm:t>
    </dgm:pt>
    <dgm:pt modelId="{BD78E913-335B-40B4-AB66-06C59C3857FF}" type="parTrans" cxnId="{F9A4D111-D149-4E8D-8FC3-79A53932F76E}">
      <dgm:prSet/>
      <dgm:spPr/>
      <dgm:t>
        <a:bodyPr/>
        <a:lstStyle/>
        <a:p>
          <a:endParaRPr lang="ru-RU" sz="2000" b="1">
            <a:latin typeface="Times New Roman" pitchFamily="18" charset="0"/>
            <a:cs typeface="Times New Roman" pitchFamily="18" charset="0"/>
          </a:endParaRPr>
        </a:p>
      </dgm:t>
    </dgm:pt>
    <dgm:pt modelId="{2B3E136B-4915-4E50-95DF-AD681EB3EBFB}" type="sibTrans" cxnId="{F9A4D111-D149-4E8D-8FC3-79A53932F76E}">
      <dgm:prSet/>
      <dgm:spPr/>
      <dgm:t>
        <a:bodyPr/>
        <a:lstStyle/>
        <a:p>
          <a:endParaRPr lang="ru-RU" sz="2000" b="1">
            <a:latin typeface="Times New Roman" pitchFamily="18" charset="0"/>
            <a:cs typeface="Times New Roman" pitchFamily="18" charset="0"/>
          </a:endParaRPr>
        </a:p>
      </dgm:t>
    </dgm:pt>
    <dgm:pt modelId="{2EA450E6-B568-48A0-B5B0-6B896A8605DC}">
      <dgm:prSet phldrT="[Текст]" custT="1"/>
      <dgm:spPr/>
      <dgm:t>
        <a:bodyPr/>
        <a:lstStyle/>
        <a:p>
          <a:r>
            <a:rPr lang="ru-RU" sz="2000" b="1" dirty="0" smtClean="0">
              <a:latin typeface="Times New Roman" pitchFamily="18" charset="0"/>
              <a:cs typeface="Times New Roman" pitchFamily="18" charset="0"/>
            </a:rPr>
            <a:t>«Формирование современной городской среды в 2018-2022г.»</a:t>
          </a:r>
        </a:p>
        <a:p>
          <a:r>
            <a:rPr lang="ru-RU" sz="1800" b="1" dirty="0" smtClean="0">
              <a:latin typeface="Times New Roman" pitchFamily="18" charset="0"/>
              <a:cs typeface="Times New Roman" pitchFamily="18" charset="0"/>
            </a:rPr>
            <a:t> - на 2019 год предусмотрено 162,3 млн.рублей, из них 47,9 млн.рублей выделены из федерального и краевого бюджетов.</a:t>
          </a:r>
          <a:endParaRPr lang="ru-RU" sz="1800" b="1" dirty="0">
            <a:latin typeface="Times New Roman" pitchFamily="18" charset="0"/>
            <a:cs typeface="Times New Roman" pitchFamily="18" charset="0"/>
          </a:endParaRPr>
        </a:p>
      </dgm:t>
    </dgm:pt>
    <dgm:pt modelId="{A79D7677-794D-4464-A179-3B37372A5BD9}" type="parTrans" cxnId="{C136716F-4075-4BE0-BF36-CE002197FC61}">
      <dgm:prSet/>
      <dgm:spPr/>
      <dgm:t>
        <a:bodyPr/>
        <a:lstStyle/>
        <a:p>
          <a:endParaRPr lang="ru-RU" sz="2000" b="1">
            <a:latin typeface="Times New Roman" pitchFamily="18" charset="0"/>
            <a:cs typeface="Times New Roman" pitchFamily="18" charset="0"/>
          </a:endParaRPr>
        </a:p>
      </dgm:t>
    </dgm:pt>
    <dgm:pt modelId="{07037EED-4DD9-4300-A52A-029D2C3956C7}" type="sibTrans" cxnId="{C136716F-4075-4BE0-BF36-CE002197FC61}">
      <dgm:prSet/>
      <dgm:spPr/>
      <dgm:t>
        <a:bodyPr/>
        <a:lstStyle/>
        <a:p>
          <a:endParaRPr lang="ru-RU" sz="2000" b="1">
            <a:latin typeface="Times New Roman" pitchFamily="18" charset="0"/>
            <a:cs typeface="Times New Roman" pitchFamily="18" charset="0"/>
          </a:endParaRPr>
        </a:p>
      </dgm:t>
    </dgm:pt>
    <dgm:pt modelId="{141E060C-0A0E-4BBC-B843-A41090F8DB18}" type="pres">
      <dgm:prSet presAssocID="{3D742DAF-56DA-445E-8EE0-48449798B3B6}" presName="Name0" presStyleCnt="0">
        <dgm:presLayoutVars>
          <dgm:dir/>
          <dgm:resizeHandles val="exact"/>
        </dgm:presLayoutVars>
      </dgm:prSet>
      <dgm:spPr/>
      <dgm:t>
        <a:bodyPr/>
        <a:lstStyle/>
        <a:p>
          <a:endParaRPr lang="ru-RU"/>
        </a:p>
      </dgm:t>
    </dgm:pt>
    <dgm:pt modelId="{6342828E-C070-4C24-AAD3-7D7BC09FC719}" type="pres">
      <dgm:prSet presAssocID="{3D742DAF-56DA-445E-8EE0-48449798B3B6}" presName="bkgdShp" presStyleLbl="alignAccFollowNode1" presStyleIdx="0" presStyleCnt="1"/>
      <dgm:spPr/>
    </dgm:pt>
    <dgm:pt modelId="{B3986313-3EAF-4194-BF35-2A0C77B296B4}" type="pres">
      <dgm:prSet presAssocID="{3D742DAF-56DA-445E-8EE0-48449798B3B6}" presName="linComp" presStyleCnt="0"/>
      <dgm:spPr/>
    </dgm:pt>
    <dgm:pt modelId="{0E651FFA-A4EC-4942-A066-7537B17E7128}" type="pres">
      <dgm:prSet presAssocID="{D45A287C-8664-4D68-9907-4D22A329434A}" presName="compNode" presStyleCnt="0"/>
      <dgm:spPr/>
    </dgm:pt>
    <dgm:pt modelId="{D8F540B0-9802-4DCA-96F0-D3764C273AA3}" type="pres">
      <dgm:prSet presAssocID="{D45A287C-8664-4D68-9907-4D22A329434A}" presName="node" presStyleLbl="node1" presStyleIdx="0" presStyleCnt="3" custScaleX="110838" custScaleY="98198">
        <dgm:presLayoutVars>
          <dgm:bulletEnabled val="1"/>
        </dgm:presLayoutVars>
      </dgm:prSet>
      <dgm:spPr/>
      <dgm:t>
        <a:bodyPr/>
        <a:lstStyle/>
        <a:p>
          <a:endParaRPr lang="ru-RU"/>
        </a:p>
      </dgm:t>
    </dgm:pt>
    <dgm:pt modelId="{03D3B3E3-8752-45F7-9E4B-03CE7FFE200F}" type="pres">
      <dgm:prSet presAssocID="{D45A287C-8664-4D68-9907-4D22A329434A}" presName="invisiNode" presStyleLbl="node1" presStyleIdx="0" presStyleCnt="3"/>
      <dgm:spPr/>
    </dgm:pt>
    <dgm:pt modelId="{94F49F94-2029-4A3A-81D0-81BD9033B3CD}" type="pres">
      <dgm:prSet presAssocID="{D45A287C-8664-4D68-9907-4D22A329434A}" presName="imagNode" presStyleLbl="fgImgPlace1" presStyleIdx="0" presStyleCnt="3"/>
      <dgm:spPr>
        <a:blipFill rotWithShape="0">
          <a:blip xmlns:r="http://schemas.openxmlformats.org/officeDocument/2006/relationships" r:embed="rId1"/>
          <a:stretch>
            <a:fillRect/>
          </a:stretch>
        </a:blipFill>
      </dgm:spPr>
      <dgm:t>
        <a:bodyPr/>
        <a:lstStyle/>
        <a:p>
          <a:endParaRPr lang="ru-RU"/>
        </a:p>
      </dgm:t>
    </dgm:pt>
    <dgm:pt modelId="{DFC399E2-955D-463B-98DC-575ABA58CC28}" type="pres">
      <dgm:prSet presAssocID="{023E21A9-5CD2-4B34-83C2-24191FF9FE4C}" presName="sibTrans" presStyleLbl="sibTrans2D1" presStyleIdx="0" presStyleCnt="0"/>
      <dgm:spPr/>
      <dgm:t>
        <a:bodyPr/>
        <a:lstStyle/>
        <a:p>
          <a:endParaRPr lang="ru-RU"/>
        </a:p>
      </dgm:t>
    </dgm:pt>
    <dgm:pt modelId="{4B0637C5-ACD4-4EF8-8539-E354B045198A}" type="pres">
      <dgm:prSet presAssocID="{7A31E4AF-A4C0-45B2-8CCE-40AF1B61D7C5}" presName="compNode" presStyleCnt="0"/>
      <dgm:spPr/>
    </dgm:pt>
    <dgm:pt modelId="{D60E30EE-6082-4966-8DFC-713933ADAAB5}" type="pres">
      <dgm:prSet presAssocID="{7A31E4AF-A4C0-45B2-8CCE-40AF1B61D7C5}" presName="node" presStyleLbl="node1" presStyleIdx="1" presStyleCnt="3">
        <dgm:presLayoutVars>
          <dgm:bulletEnabled val="1"/>
        </dgm:presLayoutVars>
      </dgm:prSet>
      <dgm:spPr/>
      <dgm:t>
        <a:bodyPr/>
        <a:lstStyle/>
        <a:p>
          <a:endParaRPr lang="ru-RU"/>
        </a:p>
      </dgm:t>
    </dgm:pt>
    <dgm:pt modelId="{83295815-8992-4EEC-A9E4-2CB6229F6445}" type="pres">
      <dgm:prSet presAssocID="{7A31E4AF-A4C0-45B2-8CCE-40AF1B61D7C5}" presName="invisiNode" presStyleLbl="node1" presStyleIdx="1" presStyleCnt="3"/>
      <dgm:spPr/>
    </dgm:pt>
    <dgm:pt modelId="{409692BD-FB4C-4CDF-AE48-619EB0450275}" type="pres">
      <dgm:prSet presAssocID="{7A31E4AF-A4C0-45B2-8CCE-40AF1B61D7C5}" presName="imagNode" presStyleLbl="fgImgPlace1" presStyleIdx="1" presStyleCnt="3"/>
      <dgm:spPr>
        <a:blipFill rotWithShape="0">
          <a:blip xmlns:r="http://schemas.openxmlformats.org/officeDocument/2006/relationships" r:embed="rId2"/>
          <a:stretch>
            <a:fillRect/>
          </a:stretch>
        </a:blipFill>
      </dgm:spPr>
      <dgm:t>
        <a:bodyPr/>
        <a:lstStyle/>
        <a:p>
          <a:endParaRPr lang="ru-RU"/>
        </a:p>
      </dgm:t>
    </dgm:pt>
    <dgm:pt modelId="{0B63BE05-53E9-4C45-8287-3508F94CE4FC}" type="pres">
      <dgm:prSet presAssocID="{2B3E136B-4915-4E50-95DF-AD681EB3EBFB}" presName="sibTrans" presStyleLbl="sibTrans2D1" presStyleIdx="0" presStyleCnt="0"/>
      <dgm:spPr/>
      <dgm:t>
        <a:bodyPr/>
        <a:lstStyle/>
        <a:p>
          <a:endParaRPr lang="ru-RU"/>
        </a:p>
      </dgm:t>
    </dgm:pt>
    <dgm:pt modelId="{2AA254EA-2C89-487D-90BC-70FD2E8620B5}" type="pres">
      <dgm:prSet presAssocID="{2EA450E6-B568-48A0-B5B0-6B896A8605DC}" presName="compNode" presStyleCnt="0"/>
      <dgm:spPr/>
    </dgm:pt>
    <dgm:pt modelId="{1DA87E37-5E15-4739-B102-276D49F86808}" type="pres">
      <dgm:prSet presAssocID="{2EA450E6-B568-48A0-B5B0-6B896A8605DC}" presName="node" presStyleLbl="node1" presStyleIdx="2" presStyleCnt="3">
        <dgm:presLayoutVars>
          <dgm:bulletEnabled val="1"/>
        </dgm:presLayoutVars>
      </dgm:prSet>
      <dgm:spPr/>
      <dgm:t>
        <a:bodyPr/>
        <a:lstStyle/>
        <a:p>
          <a:endParaRPr lang="ru-RU"/>
        </a:p>
      </dgm:t>
    </dgm:pt>
    <dgm:pt modelId="{5B8D35B3-1A96-4D0C-9842-BB38C60D8D44}" type="pres">
      <dgm:prSet presAssocID="{2EA450E6-B568-48A0-B5B0-6B896A8605DC}" presName="invisiNode" presStyleLbl="node1" presStyleIdx="2" presStyleCnt="3"/>
      <dgm:spPr/>
    </dgm:pt>
    <dgm:pt modelId="{730C49FC-0CBF-48A6-981E-5165185D3FC7}" type="pres">
      <dgm:prSet presAssocID="{2EA450E6-B568-48A0-B5B0-6B896A8605DC}" presName="imagNode" presStyleLbl="fgImgPlace1" presStyleIdx="2" presStyleCnt="3"/>
      <dgm:spPr>
        <a:blipFill rotWithShape="0">
          <a:blip xmlns:r="http://schemas.openxmlformats.org/officeDocument/2006/relationships" r:embed="rId3"/>
          <a:stretch>
            <a:fillRect/>
          </a:stretch>
        </a:blipFill>
      </dgm:spPr>
      <dgm:t>
        <a:bodyPr/>
        <a:lstStyle/>
        <a:p>
          <a:endParaRPr lang="ru-RU"/>
        </a:p>
      </dgm:t>
    </dgm:pt>
  </dgm:ptLst>
  <dgm:cxnLst>
    <dgm:cxn modelId="{DC1E6DE0-5496-49E7-8CF2-409A8D0E408C}" type="presOf" srcId="{3D742DAF-56DA-445E-8EE0-48449798B3B6}" destId="{141E060C-0A0E-4BBC-B843-A41090F8DB18}" srcOrd="0" destOrd="0" presId="urn:microsoft.com/office/officeart/2005/8/layout/pList2#1"/>
    <dgm:cxn modelId="{6DF77F3C-109A-4017-9261-833044380C9E}" type="presOf" srcId="{2B3E136B-4915-4E50-95DF-AD681EB3EBFB}" destId="{0B63BE05-53E9-4C45-8287-3508F94CE4FC}" srcOrd="0" destOrd="0" presId="urn:microsoft.com/office/officeart/2005/8/layout/pList2#1"/>
    <dgm:cxn modelId="{D1E1CB73-3C4C-41D3-8752-C1E451BF0DF2}" srcId="{3D742DAF-56DA-445E-8EE0-48449798B3B6}" destId="{D45A287C-8664-4D68-9907-4D22A329434A}" srcOrd="0" destOrd="0" parTransId="{359E6DB4-6956-4095-B76F-A11F39DE2337}" sibTransId="{023E21A9-5CD2-4B34-83C2-24191FF9FE4C}"/>
    <dgm:cxn modelId="{ACCF4664-8758-4138-9C53-11680E577992}" type="presOf" srcId="{7A31E4AF-A4C0-45B2-8CCE-40AF1B61D7C5}" destId="{D60E30EE-6082-4966-8DFC-713933ADAAB5}" srcOrd="0" destOrd="0" presId="urn:microsoft.com/office/officeart/2005/8/layout/pList2#1"/>
    <dgm:cxn modelId="{8185CFF1-4F6A-4B33-B9B4-852B048266B1}" type="presOf" srcId="{2EA450E6-B568-48A0-B5B0-6B896A8605DC}" destId="{1DA87E37-5E15-4739-B102-276D49F86808}" srcOrd="0" destOrd="0" presId="urn:microsoft.com/office/officeart/2005/8/layout/pList2#1"/>
    <dgm:cxn modelId="{DCEC1C73-8789-43C3-955B-52CE60927D7C}" type="presOf" srcId="{023E21A9-5CD2-4B34-83C2-24191FF9FE4C}" destId="{DFC399E2-955D-463B-98DC-575ABA58CC28}" srcOrd="0" destOrd="0" presId="urn:microsoft.com/office/officeart/2005/8/layout/pList2#1"/>
    <dgm:cxn modelId="{C136716F-4075-4BE0-BF36-CE002197FC61}" srcId="{3D742DAF-56DA-445E-8EE0-48449798B3B6}" destId="{2EA450E6-B568-48A0-B5B0-6B896A8605DC}" srcOrd="2" destOrd="0" parTransId="{A79D7677-794D-4464-A179-3B37372A5BD9}" sibTransId="{07037EED-4DD9-4300-A52A-029D2C3956C7}"/>
    <dgm:cxn modelId="{F9A4D111-D149-4E8D-8FC3-79A53932F76E}" srcId="{3D742DAF-56DA-445E-8EE0-48449798B3B6}" destId="{7A31E4AF-A4C0-45B2-8CCE-40AF1B61D7C5}" srcOrd="1" destOrd="0" parTransId="{BD78E913-335B-40B4-AB66-06C59C3857FF}" sibTransId="{2B3E136B-4915-4E50-95DF-AD681EB3EBFB}"/>
    <dgm:cxn modelId="{114BAC52-430E-4B63-B062-32DED1292835}" type="presOf" srcId="{D45A287C-8664-4D68-9907-4D22A329434A}" destId="{D8F540B0-9802-4DCA-96F0-D3764C273AA3}" srcOrd="0" destOrd="0" presId="urn:microsoft.com/office/officeart/2005/8/layout/pList2#1"/>
    <dgm:cxn modelId="{65873E40-C54A-433B-A493-5D0EDDCDD83D}" type="presParOf" srcId="{141E060C-0A0E-4BBC-B843-A41090F8DB18}" destId="{6342828E-C070-4C24-AAD3-7D7BC09FC719}" srcOrd="0" destOrd="0" presId="urn:microsoft.com/office/officeart/2005/8/layout/pList2#1"/>
    <dgm:cxn modelId="{D557E16D-887B-4C85-A1B0-3175494380E7}" type="presParOf" srcId="{141E060C-0A0E-4BBC-B843-A41090F8DB18}" destId="{B3986313-3EAF-4194-BF35-2A0C77B296B4}" srcOrd="1" destOrd="0" presId="urn:microsoft.com/office/officeart/2005/8/layout/pList2#1"/>
    <dgm:cxn modelId="{726C001C-C327-4D3E-9116-099315119BB3}" type="presParOf" srcId="{B3986313-3EAF-4194-BF35-2A0C77B296B4}" destId="{0E651FFA-A4EC-4942-A066-7537B17E7128}" srcOrd="0" destOrd="0" presId="urn:microsoft.com/office/officeart/2005/8/layout/pList2#1"/>
    <dgm:cxn modelId="{5FF17090-4BD3-4347-82FA-770F490EAAB0}" type="presParOf" srcId="{0E651FFA-A4EC-4942-A066-7537B17E7128}" destId="{D8F540B0-9802-4DCA-96F0-D3764C273AA3}" srcOrd="0" destOrd="0" presId="urn:microsoft.com/office/officeart/2005/8/layout/pList2#1"/>
    <dgm:cxn modelId="{EC37F76A-A609-4E0B-96FA-4F9DB5D0671B}" type="presParOf" srcId="{0E651FFA-A4EC-4942-A066-7537B17E7128}" destId="{03D3B3E3-8752-45F7-9E4B-03CE7FFE200F}" srcOrd="1" destOrd="0" presId="urn:microsoft.com/office/officeart/2005/8/layout/pList2#1"/>
    <dgm:cxn modelId="{8F05F181-C514-43EC-B7D2-EEF9EFAAB51E}" type="presParOf" srcId="{0E651FFA-A4EC-4942-A066-7537B17E7128}" destId="{94F49F94-2029-4A3A-81D0-81BD9033B3CD}" srcOrd="2" destOrd="0" presId="urn:microsoft.com/office/officeart/2005/8/layout/pList2#1"/>
    <dgm:cxn modelId="{5A6AA191-54A1-47A0-82A2-6684854CC41B}" type="presParOf" srcId="{B3986313-3EAF-4194-BF35-2A0C77B296B4}" destId="{DFC399E2-955D-463B-98DC-575ABA58CC28}" srcOrd="1" destOrd="0" presId="urn:microsoft.com/office/officeart/2005/8/layout/pList2#1"/>
    <dgm:cxn modelId="{1ADD3678-4D73-4454-8DD1-FD2E169DAB55}" type="presParOf" srcId="{B3986313-3EAF-4194-BF35-2A0C77B296B4}" destId="{4B0637C5-ACD4-4EF8-8539-E354B045198A}" srcOrd="2" destOrd="0" presId="urn:microsoft.com/office/officeart/2005/8/layout/pList2#1"/>
    <dgm:cxn modelId="{FE16CBC1-9885-4CAC-9E2E-5EC470B2C0BE}" type="presParOf" srcId="{4B0637C5-ACD4-4EF8-8539-E354B045198A}" destId="{D60E30EE-6082-4966-8DFC-713933ADAAB5}" srcOrd="0" destOrd="0" presId="urn:microsoft.com/office/officeart/2005/8/layout/pList2#1"/>
    <dgm:cxn modelId="{F91A3192-AA6C-4932-AC21-98C99B35EDF1}" type="presParOf" srcId="{4B0637C5-ACD4-4EF8-8539-E354B045198A}" destId="{83295815-8992-4EEC-A9E4-2CB6229F6445}" srcOrd="1" destOrd="0" presId="urn:microsoft.com/office/officeart/2005/8/layout/pList2#1"/>
    <dgm:cxn modelId="{D9D75EDF-08C1-4B03-A1FE-2B5F3C9619A3}" type="presParOf" srcId="{4B0637C5-ACD4-4EF8-8539-E354B045198A}" destId="{409692BD-FB4C-4CDF-AE48-619EB0450275}" srcOrd="2" destOrd="0" presId="urn:microsoft.com/office/officeart/2005/8/layout/pList2#1"/>
    <dgm:cxn modelId="{B76D1A43-EC62-4FF4-B801-74F0CB09A533}" type="presParOf" srcId="{B3986313-3EAF-4194-BF35-2A0C77B296B4}" destId="{0B63BE05-53E9-4C45-8287-3508F94CE4FC}" srcOrd="3" destOrd="0" presId="urn:microsoft.com/office/officeart/2005/8/layout/pList2#1"/>
    <dgm:cxn modelId="{49160A05-70F6-4278-8C56-6DFCF2F55F0C}" type="presParOf" srcId="{B3986313-3EAF-4194-BF35-2A0C77B296B4}" destId="{2AA254EA-2C89-487D-90BC-70FD2E8620B5}" srcOrd="4" destOrd="0" presId="urn:microsoft.com/office/officeart/2005/8/layout/pList2#1"/>
    <dgm:cxn modelId="{04BBC30D-C35B-4790-B98A-7E90E5534CAC}" type="presParOf" srcId="{2AA254EA-2C89-487D-90BC-70FD2E8620B5}" destId="{1DA87E37-5E15-4739-B102-276D49F86808}" srcOrd="0" destOrd="0" presId="urn:microsoft.com/office/officeart/2005/8/layout/pList2#1"/>
    <dgm:cxn modelId="{4593E8FC-C75F-4E59-90BB-127F69CEA2D6}" type="presParOf" srcId="{2AA254EA-2C89-487D-90BC-70FD2E8620B5}" destId="{5B8D35B3-1A96-4D0C-9842-BB38C60D8D44}" srcOrd="1" destOrd="0" presId="urn:microsoft.com/office/officeart/2005/8/layout/pList2#1"/>
    <dgm:cxn modelId="{B4AD678A-1261-4DA2-BBE1-3724EE19953B}" type="presParOf" srcId="{2AA254EA-2C89-487D-90BC-70FD2E8620B5}" destId="{730C49FC-0CBF-48A6-981E-5165185D3FC7}" srcOrd="2" destOrd="0" presId="urn:microsoft.com/office/officeart/2005/8/layout/pList2#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342828E-C070-4C24-AAD3-7D7BC09FC719}">
      <dsp:nvSpPr>
        <dsp:cNvPr id="0" name=""/>
        <dsp:cNvSpPr/>
      </dsp:nvSpPr>
      <dsp:spPr>
        <a:xfrm>
          <a:off x="0" y="0"/>
          <a:ext cx="9980910" cy="2492787"/>
        </a:xfrm>
        <a:prstGeom prst="roundRect">
          <a:avLst>
            <a:gd name="adj" fmla="val 10000"/>
          </a:avLst>
        </a:prstGeom>
        <a:solidFill>
          <a:schemeClr val="accent1">
            <a:alpha val="9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0">
          <a:scrgbClr r="0" g="0" b="0"/>
        </a:effectRef>
        <a:fontRef idx="minor"/>
      </dsp:style>
    </dsp:sp>
    <dsp:sp modelId="{94F49F94-2029-4A3A-81D0-81BD9033B3CD}">
      <dsp:nvSpPr>
        <dsp:cNvPr id="0" name=""/>
        <dsp:cNvSpPr/>
      </dsp:nvSpPr>
      <dsp:spPr>
        <a:xfrm>
          <a:off x="453351" y="346097"/>
          <a:ext cx="2835689" cy="1828044"/>
        </a:xfrm>
        <a:prstGeom prst="roundRect">
          <a:avLst>
            <a:gd name="adj" fmla="val 10000"/>
          </a:avLst>
        </a:prstGeom>
        <a:blipFill rotWithShape="0">
          <a:blip xmlns:r="http://schemas.openxmlformats.org/officeDocument/2006/relationships" r:embed="rId1"/>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D8F540B0-9802-4DCA-96F0-D3764C273AA3}">
      <dsp:nvSpPr>
        <dsp:cNvPr id="0" name=""/>
        <dsp:cNvSpPr/>
      </dsp:nvSpPr>
      <dsp:spPr>
        <a:xfrm rot="10800000">
          <a:off x="299685" y="2533964"/>
          <a:ext cx="3143021" cy="2991838"/>
        </a:xfrm>
        <a:prstGeom prst="round2SameRect">
          <a:avLst>
            <a:gd name="adj1" fmla="val 10500"/>
            <a:gd name="adj2" fmla="val 0"/>
          </a:avLst>
        </a:prstGeom>
        <a:solidFill>
          <a:schemeClr val="accent1">
            <a:hueOff val="0"/>
            <a:satOff val="0"/>
            <a:lumOff val="0"/>
            <a:alphaOff val="0"/>
          </a:schemeClr>
        </a:solidFill>
        <a:ln>
          <a:noFill/>
        </a:ln>
        <a:effectLst>
          <a:reflection blurRad="12700" stA="26000" endPos="32000" dist="12700" dir="5400000" sy="-100000"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ru-RU" sz="2000" b="1" kern="1200" dirty="0" smtClean="0">
              <a:latin typeface="Times New Roman" pitchFamily="18" charset="0"/>
              <a:cs typeface="Times New Roman" pitchFamily="18" charset="0"/>
            </a:rPr>
            <a:t>«Комплексное развитие городского хозяйства на 2017-2024 годы»</a:t>
          </a:r>
        </a:p>
        <a:p>
          <a:pPr lvl="0" algn="ctr" defTabSz="889000">
            <a:lnSpc>
              <a:spcPct val="90000"/>
            </a:lnSpc>
            <a:spcBef>
              <a:spcPct val="0"/>
            </a:spcBef>
            <a:spcAft>
              <a:spcPct val="35000"/>
            </a:spcAft>
          </a:pPr>
          <a:r>
            <a:rPr lang="ru-RU" sz="2000" b="1" kern="1200" dirty="0" smtClean="0">
              <a:latin typeface="Times New Roman" pitchFamily="18" charset="0"/>
              <a:cs typeface="Times New Roman" pitchFamily="18" charset="0"/>
            </a:rPr>
            <a:t>- на 2019 год выделено 1460 млн.  руб., из них федеральные и краевые средства составляют 338,6 млн. руб.</a:t>
          </a:r>
          <a:endParaRPr lang="ru-RU" sz="2000" b="1" kern="1200" dirty="0">
            <a:latin typeface="Times New Roman" pitchFamily="18" charset="0"/>
            <a:cs typeface="Times New Roman" pitchFamily="18" charset="0"/>
          </a:endParaRPr>
        </a:p>
      </dsp:txBody>
      <dsp:txXfrm rot="10800000">
        <a:off x="391694" y="2533964"/>
        <a:ext cx="2959003" cy="2899829"/>
      </dsp:txXfrm>
    </dsp:sp>
    <dsp:sp modelId="{409692BD-FB4C-4CDF-AE48-619EB0450275}">
      <dsp:nvSpPr>
        <dsp:cNvPr id="0" name=""/>
        <dsp:cNvSpPr/>
      </dsp:nvSpPr>
      <dsp:spPr>
        <a:xfrm>
          <a:off x="3726276" y="332371"/>
          <a:ext cx="2835689" cy="1828044"/>
        </a:xfrm>
        <a:prstGeom prst="roundRect">
          <a:avLst>
            <a:gd name="adj" fmla="val 10000"/>
          </a:avLst>
        </a:prstGeom>
        <a:blipFill rotWithShape="0">
          <a:blip xmlns:r="http://schemas.openxmlformats.org/officeDocument/2006/relationships" r:embed="rId2"/>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D60E30EE-6082-4966-8DFC-713933ADAAB5}">
      <dsp:nvSpPr>
        <dsp:cNvPr id="0" name=""/>
        <dsp:cNvSpPr/>
      </dsp:nvSpPr>
      <dsp:spPr>
        <a:xfrm rot="10800000">
          <a:off x="3726276" y="2492787"/>
          <a:ext cx="2835689" cy="3046740"/>
        </a:xfrm>
        <a:prstGeom prst="round2SameRect">
          <a:avLst>
            <a:gd name="adj1" fmla="val 10500"/>
            <a:gd name="adj2" fmla="val 0"/>
          </a:avLst>
        </a:prstGeom>
        <a:solidFill>
          <a:schemeClr val="accent1">
            <a:hueOff val="0"/>
            <a:satOff val="0"/>
            <a:lumOff val="0"/>
            <a:alphaOff val="0"/>
          </a:schemeClr>
        </a:solidFill>
        <a:ln>
          <a:noFill/>
        </a:ln>
        <a:effectLst>
          <a:reflection blurRad="12700" stA="26000" endPos="32000" dist="12700" dir="5400000" sy="-100000"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ru-RU" sz="2000" b="1" kern="1200" dirty="0" smtClean="0">
              <a:latin typeface="Times New Roman" pitchFamily="18" charset="0"/>
              <a:cs typeface="Times New Roman" pitchFamily="18" charset="0"/>
            </a:rPr>
            <a:t>«Энергосбережение и повышение энергетической эффективности на 2018-2024 годы»</a:t>
          </a:r>
        </a:p>
      </dsp:txBody>
      <dsp:txXfrm rot="10800000">
        <a:off x="3813483" y="2492787"/>
        <a:ext cx="2661275" cy="2959533"/>
      </dsp:txXfrm>
    </dsp:sp>
    <dsp:sp modelId="{730C49FC-0CBF-48A6-981E-5165185D3FC7}">
      <dsp:nvSpPr>
        <dsp:cNvPr id="0" name=""/>
        <dsp:cNvSpPr/>
      </dsp:nvSpPr>
      <dsp:spPr>
        <a:xfrm>
          <a:off x="6845534" y="332371"/>
          <a:ext cx="2835689" cy="1828044"/>
        </a:xfrm>
        <a:prstGeom prst="roundRect">
          <a:avLst>
            <a:gd name="adj" fmla="val 10000"/>
          </a:avLst>
        </a:prstGeom>
        <a:blipFill rotWithShape="0">
          <a:blip xmlns:r="http://schemas.openxmlformats.org/officeDocument/2006/relationships" r:embed="rId3"/>
          <a:stretch>
            <a:fillRect/>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1DA87E37-5E15-4739-B102-276D49F86808}">
      <dsp:nvSpPr>
        <dsp:cNvPr id="0" name=""/>
        <dsp:cNvSpPr/>
      </dsp:nvSpPr>
      <dsp:spPr>
        <a:xfrm rot="10800000">
          <a:off x="6845534" y="2492787"/>
          <a:ext cx="2835689" cy="3046740"/>
        </a:xfrm>
        <a:prstGeom prst="round2SameRect">
          <a:avLst>
            <a:gd name="adj1" fmla="val 10500"/>
            <a:gd name="adj2" fmla="val 0"/>
          </a:avLst>
        </a:prstGeom>
        <a:solidFill>
          <a:schemeClr val="accent1">
            <a:hueOff val="0"/>
            <a:satOff val="0"/>
            <a:lumOff val="0"/>
            <a:alphaOff val="0"/>
          </a:schemeClr>
        </a:solidFill>
        <a:ln>
          <a:noFill/>
        </a:ln>
        <a:effectLst>
          <a:reflection blurRad="12700" stA="26000" endPos="32000" dist="12700" dir="5400000" sy="-100000" rotWithShape="0"/>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142240" tIns="142240" rIns="142240" bIns="142240" numCol="1" spcCol="1270" anchor="t" anchorCtr="0">
          <a:noAutofit/>
        </a:bodyPr>
        <a:lstStyle/>
        <a:p>
          <a:pPr lvl="0" algn="ctr" defTabSz="889000">
            <a:lnSpc>
              <a:spcPct val="90000"/>
            </a:lnSpc>
            <a:spcBef>
              <a:spcPct val="0"/>
            </a:spcBef>
            <a:spcAft>
              <a:spcPct val="35000"/>
            </a:spcAft>
          </a:pPr>
          <a:r>
            <a:rPr lang="ru-RU" sz="2000" b="1" kern="1200" dirty="0" smtClean="0">
              <a:latin typeface="Times New Roman" pitchFamily="18" charset="0"/>
              <a:cs typeface="Times New Roman" pitchFamily="18" charset="0"/>
            </a:rPr>
            <a:t>«Формирование современной городской среды в 2018-2022г.»</a:t>
          </a:r>
        </a:p>
        <a:p>
          <a:pPr lvl="0" algn="ctr" defTabSz="889000">
            <a:lnSpc>
              <a:spcPct val="90000"/>
            </a:lnSpc>
            <a:spcBef>
              <a:spcPct val="0"/>
            </a:spcBef>
            <a:spcAft>
              <a:spcPct val="35000"/>
            </a:spcAft>
          </a:pPr>
          <a:r>
            <a:rPr lang="ru-RU" sz="1800" b="1" kern="1200" dirty="0" smtClean="0">
              <a:latin typeface="Times New Roman" pitchFamily="18" charset="0"/>
              <a:cs typeface="Times New Roman" pitchFamily="18" charset="0"/>
            </a:rPr>
            <a:t> - на 2019 год предусмотрено 162,3 млн.рублей, из них 47,9 млн.рублей выделены из федерального и краевого бюджетов.</a:t>
          </a:r>
          <a:endParaRPr lang="ru-RU" sz="1800" b="1" kern="1200" dirty="0">
            <a:latin typeface="Times New Roman" pitchFamily="18" charset="0"/>
            <a:cs typeface="Times New Roman" pitchFamily="18" charset="0"/>
          </a:endParaRPr>
        </a:p>
      </dsp:txBody>
      <dsp:txXfrm rot="10800000">
        <a:off x="6932741" y="2492787"/>
        <a:ext cx="2661275" cy="2959533"/>
      </dsp:txXfrm>
    </dsp:sp>
  </dsp:spTree>
</dsp:drawing>
</file>

<file path=ppt/diagrams/layout1.xml><?xml version="1.0" encoding="utf-8"?>
<dgm:layoutDef xmlns:dgm="http://schemas.openxmlformats.org/drawingml/2006/diagram" xmlns:a="http://schemas.openxmlformats.org/drawingml/2006/main" uniqueId="urn:microsoft.com/office/officeart/2005/8/layout/pList2#1">
  <dgm:title val=""/>
  <dgm:desc val=""/>
  <dgm:catLst>
    <dgm:cat type="list" pri="1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bkgdShp" refType="w"/>
      <dgm:constr type="h" for="ch" forName="bkgdShp" refType="h" fact="0.45"/>
      <dgm:constr type="t" for="ch" forName="bkgdShp"/>
      <dgm:constr type="w" for="ch" forName="linComp" refType="w" fact="0.94"/>
      <dgm:constr type="h" for="ch" forName="linComp" refType="h"/>
      <dgm:constr type="ctrX" for="ch" forName="linComp" refType="w" fact="0.5"/>
    </dgm:constrLst>
    <dgm:ruleLst/>
    <dgm:choose name="Name1">
      <dgm:if name="Name2" axis="ch" ptType="node" func="cnt" op="gte" val="1">
        <dgm:layoutNode name="bkgdShp" styleLbl="alignAccFollowNode1">
          <dgm:alg type="sp"/>
          <dgm:shape xmlns:r="http://schemas.openxmlformats.org/officeDocument/2006/relationships" type="roundRect" r:blip="">
            <dgm:adjLst>
              <dgm:adj idx="1" val="0.1"/>
            </dgm:adjLst>
          </dgm:shape>
          <dgm:presOf/>
          <dgm:constrLst/>
          <dgm:ruleLst/>
        </dgm:layoutNode>
        <dgm:layoutNode name="linComp">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1"/>
            <dgm:constr type="h" for="ch" ptType="sibTrans" op="equ"/>
            <dgm:constr type="h" for="ch" forName="compNode" op="equ"/>
            <dgm:constr type="primFontSz" for="des" forName="node" op="equ"/>
          </dgm:constrLst>
          <dgm:ruleLst/>
          <dgm:forEach name="nodesForEach" axis="ch" ptType="node">
            <dgm:layoutNode name="compNode">
              <dgm:alg type="composite"/>
              <dgm:shape xmlns:r="http://schemas.openxmlformats.org/officeDocument/2006/relationships" r:blip="">
                <dgm:adjLst/>
              </dgm:shape>
              <dgm:presOf/>
              <dgm:constrLst>
                <dgm:constr type="w" for="ch" forName="node" refType="w"/>
                <dgm:constr type="h" for="ch" forName="node" refType="h" fact="0.55"/>
                <dgm:constr type="b" for="ch" forName="node" refType="h"/>
                <dgm:constr type="w" for="ch" forName="invisiNode" refType="w" fact="0.75"/>
                <dgm:constr type="h" for="ch" forName="invisiNode" refType="h" fact="0.06"/>
                <dgm:constr type="t" for="ch" forName="invisiNode"/>
                <dgm:constr type="w" for="ch" forName="imagNode" refType="w"/>
                <dgm:constr type="h" for="ch" forName="imagNode" refType="h" fact="0.33"/>
                <dgm:constr type="ctrX" for="ch" forName="imagNode" refType="w" fact="0.5"/>
                <dgm:constr type="t" for="ch" forName="imagNode" refType="h" fact="0.06"/>
              </dgm:constrLst>
              <dgm:ruleLst/>
              <dgm:layoutNode name="node" styleLbl="node1">
                <dgm:varLst>
                  <dgm:bulletEnabled val="1"/>
                </dgm:varLst>
                <dgm:alg type="tx">
                  <dgm:param type="txAnchorVert" val="t"/>
                </dgm:alg>
                <dgm:shape xmlns:r="http://schemas.openxmlformats.org/officeDocument/2006/relationships" rot="180" type="round2SameRect" r:blip="">
                  <dgm:adjLst>
                    <dgm:adj idx="1" val="0.105"/>
                  </dgm:adjLst>
                </dgm:shape>
                <dgm:presOf axis="desOrSelf" ptType="node"/>
                <dgm:constrLst>
                  <dgm:constr type="primFontSz" val="65"/>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roundRect" r:blip="" zOrderOff="-2" blipPhldr="1">
                  <dgm:adjLst>
                    <dgm:adj idx="1" val="0.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if>
      <dgm:else name="Name6"/>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5" y="0"/>
            <a:ext cx="2946400" cy="496888"/>
          </a:xfrm>
          <a:prstGeom prst="rect">
            <a:avLst/>
          </a:prstGeom>
        </p:spPr>
        <p:txBody>
          <a:bodyPr vert="horz" lIns="91369" tIns="45685" rIns="91369" bIns="45685" rtlCol="0"/>
          <a:lstStyle>
            <a:lvl1pPr algn="l">
              <a:defRPr sz="1200"/>
            </a:lvl1pPr>
          </a:lstStyle>
          <a:p>
            <a:endParaRPr lang="ru-RU" dirty="0"/>
          </a:p>
        </p:txBody>
      </p:sp>
      <p:sp>
        <p:nvSpPr>
          <p:cNvPr id="3" name="Дата 2"/>
          <p:cNvSpPr>
            <a:spLocks noGrp="1"/>
          </p:cNvSpPr>
          <p:nvPr>
            <p:ph type="dt" idx="1"/>
          </p:nvPr>
        </p:nvSpPr>
        <p:spPr>
          <a:xfrm>
            <a:off x="3849693" y="0"/>
            <a:ext cx="2946400" cy="496888"/>
          </a:xfrm>
          <a:prstGeom prst="rect">
            <a:avLst/>
          </a:prstGeom>
        </p:spPr>
        <p:txBody>
          <a:bodyPr vert="horz" lIns="91369" tIns="45685" rIns="91369" bIns="45685" rtlCol="0"/>
          <a:lstStyle>
            <a:lvl1pPr algn="r">
              <a:defRPr sz="1200"/>
            </a:lvl1pPr>
          </a:lstStyle>
          <a:p>
            <a:fld id="{AC3DF09D-B0A7-4F3C-9C10-FA5AFE8FD841}" type="datetimeFigureOut">
              <a:rPr lang="ru-RU" smtClean="0"/>
              <a:pPr/>
              <a:t>28.05.2020</a:t>
            </a:fld>
            <a:endParaRPr lang="ru-RU" dirty="0"/>
          </a:p>
        </p:txBody>
      </p:sp>
      <p:sp>
        <p:nvSpPr>
          <p:cNvPr id="4" name="Образ слайда 3"/>
          <p:cNvSpPr>
            <a:spLocks noGrp="1" noRot="1" noChangeAspect="1"/>
          </p:cNvSpPr>
          <p:nvPr>
            <p:ph type="sldImg" idx="2"/>
          </p:nvPr>
        </p:nvSpPr>
        <p:spPr>
          <a:xfrm>
            <a:off x="420688" y="1241425"/>
            <a:ext cx="5956300" cy="3349625"/>
          </a:xfrm>
          <a:prstGeom prst="rect">
            <a:avLst/>
          </a:prstGeom>
          <a:noFill/>
          <a:ln w="12700">
            <a:solidFill>
              <a:prstClr val="black"/>
            </a:solidFill>
          </a:ln>
        </p:spPr>
        <p:txBody>
          <a:bodyPr vert="horz" lIns="91369" tIns="45685" rIns="91369" bIns="45685" rtlCol="0" anchor="ctr"/>
          <a:lstStyle/>
          <a:p>
            <a:endParaRPr lang="ru-RU" dirty="0"/>
          </a:p>
        </p:txBody>
      </p:sp>
      <p:sp>
        <p:nvSpPr>
          <p:cNvPr id="5" name="Заметки 4"/>
          <p:cNvSpPr>
            <a:spLocks noGrp="1"/>
          </p:cNvSpPr>
          <p:nvPr>
            <p:ph type="body" sz="quarter" idx="3"/>
          </p:nvPr>
        </p:nvSpPr>
        <p:spPr>
          <a:xfrm>
            <a:off x="679455" y="4776793"/>
            <a:ext cx="5438775" cy="3908425"/>
          </a:xfrm>
          <a:prstGeom prst="rect">
            <a:avLst/>
          </a:prstGeom>
        </p:spPr>
        <p:txBody>
          <a:bodyPr vert="horz" lIns="91369" tIns="45685" rIns="91369" bIns="45685"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5" y="9429750"/>
            <a:ext cx="2946400" cy="496888"/>
          </a:xfrm>
          <a:prstGeom prst="rect">
            <a:avLst/>
          </a:prstGeom>
        </p:spPr>
        <p:txBody>
          <a:bodyPr vert="horz" lIns="91369" tIns="45685" rIns="91369" bIns="45685" rtlCol="0" anchor="b"/>
          <a:lstStyle>
            <a:lvl1pPr algn="l">
              <a:defRPr sz="1200"/>
            </a:lvl1pPr>
          </a:lstStyle>
          <a:p>
            <a:endParaRPr lang="ru-RU" dirty="0"/>
          </a:p>
        </p:txBody>
      </p:sp>
      <p:sp>
        <p:nvSpPr>
          <p:cNvPr id="7" name="Номер слайда 6"/>
          <p:cNvSpPr>
            <a:spLocks noGrp="1"/>
          </p:cNvSpPr>
          <p:nvPr>
            <p:ph type="sldNum" sz="quarter" idx="5"/>
          </p:nvPr>
        </p:nvSpPr>
        <p:spPr>
          <a:xfrm>
            <a:off x="3849693" y="9429750"/>
            <a:ext cx="2946400" cy="496888"/>
          </a:xfrm>
          <a:prstGeom prst="rect">
            <a:avLst/>
          </a:prstGeom>
        </p:spPr>
        <p:txBody>
          <a:bodyPr vert="horz" lIns="91369" tIns="45685" rIns="91369" bIns="45685" rtlCol="0" anchor="b"/>
          <a:lstStyle>
            <a:lvl1pPr algn="r">
              <a:defRPr sz="1200"/>
            </a:lvl1pPr>
          </a:lstStyle>
          <a:p>
            <a:fld id="{0779BC9B-7625-4622-B9E0-911DB220A2C9}" type="slidenum">
              <a:rPr lang="ru-RU" smtClean="0"/>
              <a:pPr/>
              <a:t>‹#›</a:t>
            </a:fld>
            <a:endParaRPr lang="ru-RU" dirty="0"/>
          </a:p>
        </p:txBody>
      </p:sp>
    </p:spTree>
    <p:extLst>
      <p:ext uri="{BB962C8B-B14F-4D97-AF65-F5344CB8AC3E}">
        <p14:creationId xmlns:p14="http://schemas.microsoft.com/office/powerpoint/2010/main" val="1916401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Tree>
    <p:extLst>
      <p:ext uri="{BB962C8B-B14F-4D97-AF65-F5344CB8AC3E}">
        <p14:creationId xmlns:p14="http://schemas.microsoft.com/office/powerpoint/2010/main" val="27594251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Tree>
    <p:extLst>
      <p:ext uri="{BB962C8B-B14F-4D97-AF65-F5344CB8AC3E}">
        <p14:creationId xmlns:p14="http://schemas.microsoft.com/office/powerpoint/2010/main" val="3532519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ru-RU" smtClean="0"/>
              <a:t>Образец заголовка</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923C1A0C-8466-4D30-8B02-1B2F04D07D84}" type="datetimeFigureOut">
              <a:rPr lang="ru-RU" smtClean="0"/>
              <a:pPr/>
              <a:t>28.05.2020</a:t>
            </a:fld>
            <a:endParaRPr lang="ru-RU" dirty="0"/>
          </a:p>
        </p:txBody>
      </p:sp>
      <p:sp>
        <p:nvSpPr>
          <p:cNvPr id="5" name="Footer Placeholder 4"/>
          <p:cNvSpPr>
            <a:spLocks noGrp="1"/>
          </p:cNvSpPr>
          <p:nvPr>
            <p:ph type="ftr" sz="quarter" idx="11"/>
          </p:nvPr>
        </p:nvSpPr>
        <p:spPr>
          <a:xfrm>
            <a:off x="5332412" y="5883275"/>
            <a:ext cx="4324044" cy="365125"/>
          </a:xfrm>
        </p:spPr>
        <p:txBody>
          <a:bodyPr/>
          <a:lstStyle/>
          <a:p>
            <a:endParaRPr lang="ru-RU" dirty="0"/>
          </a:p>
        </p:txBody>
      </p:sp>
      <p:sp>
        <p:nvSpPr>
          <p:cNvPr id="6" name="Slide Number Placeholder 5"/>
          <p:cNvSpPr>
            <a:spLocks noGrp="1"/>
          </p:cNvSpPr>
          <p:nvPr>
            <p:ph type="sldNum" sz="quarter" idx="12"/>
          </p:nvPr>
        </p:nvSpPr>
        <p:spPr/>
        <p:txBody>
          <a:bodyPr/>
          <a:lstStyle/>
          <a:p>
            <a:fld id="{23F0CF14-3242-4939-8D7A-1E802DB902B7}" type="slidenum">
              <a:rPr lang="ru-RU" smtClean="0"/>
              <a:pPr/>
              <a:t>‹#›</a:t>
            </a:fld>
            <a:endParaRPr lang="ru-RU" dirty="0"/>
          </a:p>
        </p:txBody>
      </p:sp>
    </p:spTree>
    <p:extLst>
      <p:ext uri="{BB962C8B-B14F-4D97-AF65-F5344CB8AC3E}">
        <p14:creationId xmlns:p14="http://schemas.microsoft.com/office/powerpoint/2010/main" val="8457684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nchor="ct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23C1A0C-8466-4D30-8B02-1B2F04D07D84}" type="datetimeFigureOut">
              <a:rPr lang="ru-RU" smtClean="0"/>
              <a:pPr/>
              <a:t>28.05.2020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a:xfrm>
            <a:off x="10951856" y="5867131"/>
            <a:ext cx="551167" cy="365125"/>
          </a:xfrm>
        </p:spPr>
        <p:txBody>
          <a:bodyPr/>
          <a:lstStyle/>
          <a:p>
            <a:fld id="{23F0CF14-3242-4939-8D7A-1E802DB902B7}" type="slidenum">
              <a:rPr lang="ru-RU" smtClean="0"/>
              <a:pPr/>
              <a:t>‹#›</a:t>
            </a:fld>
            <a:endParaRPr lang="ru-RU" dirty="0"/>
          </a:p>
        </p:txBody>
      </p:sp>
    </p:spTree>
    <p:extLst>
      <p:ext uri="{BB962C8B-B14F-4D97-AF65-F5344CB8AC3E}">
        <p14:creationId xmlns:p14="http://schemas.microsoft.com/office/powerpoint/2010/main" val="42062596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23C1A0C-8466-4D30-8B02-1B2F04D07D84}" type="datetimeFigureOut">
              <a:rPr lang="ru-RU" smtClean="0"/>
              <a:pPr/>
              <a:t>28.05.2020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23F0CF14-3242-4939-8D7A-1E802DB902B7}" type="slidenum">
              <a:rPr lang="ru-RU" smtClean="0"/>
              <a:pPr/>
              <a:t>‹#›</a:t>
            </a:fld>
            <a:endParaRPr lang="ru-RU" dirty="0"/>
          </a:p>
        </p:txBody>
      </p:sp>
    </p:spTree>
    <p:extLst>
      <p:ext uri="{BB962C8B-B14F-4D97-AF65-F5344CB8AC3E}">
        <p14:creationId xmlns:p14="http://schemas.microsoft.com/office/powerpoint/2010/main" val="27041245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923C1A0C-8466-4D30-8B02-1B2F04D07D84}" type="datetimeFigureOut">
              <a:rPr lang="ru-RU" smtClean="0"/>
              <a:pPr/>
              <a:t>28.05.2020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23F0CF14-3242-4939-8D7A-1E802DB902B7}" type="slidenum">
              <a:rPr lang="ru-RU" smtClean="0"/>
              <a:pPr/>
              <a:t>‹#›</a:t>
            </a:fld>
            <a:endParaRPr lang="ru-RU" dirty="0"/>
          </a:p>
        </p:txBody>
      </p:sp>
    </p:spTree>
    <p:extLst>
      <p:ext uri="{BB962C8B-B14F-4D97-AF65-F5344CB8AC3E}">
        <p14:creationId xmlns:p14="http://schemas.microsoft.com/office/powerpoint/2010/main" val="6291233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923C1A0C-8466-4D30-8B02-1B2F04D07D84}" type="datetimeFigureOut">
              <a:rPr lang="ru-RU" smtClean="0"/>
              <a:pPr/>
              <a:t>28.05.2020</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23F0CF14-3242-4939-8D7A-1E802DB902B7}" type="slidenum">
              <a:rPr lang="ru-RU" smtClean="0"/>
              <a:pPr/>
              <a:t>‹#›</a:t>
            </a:fld>
            <a:endParaRPr lang="ru-RU" dirty="0"/>
          </a:p>
        </p:txBody>
      </p:sp>
    </p:spTree>
    <p:extLst>
      <p:ext uri="{BB962C8B-B14F-4D97-AF65-F5344CB8AC3E}">
        <p14:creationId xmlns:p14="http://schemas.microsoft.com/office/powerpoint/2010/main" val="26157224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923C1A0C-8466-4D30-8B02-1B2F04D07D84}" type="datetimeFigureOut">
              <a:rPr lang="ru-RU" smtClean="0"/>
              <a:pPr/>
              <a:t>28.05.2020</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23F0CF14-3242-4939-8D7A-1E802DB902B7}" type="slidenum">
              <a:rPr lang="ru-RU" smtClean="0"/>
              <a:pPr/>
              <a:t>‹#›</a:t>
            </a:fld>
            <a:endParaRPr lang="ru-RU" dirty="0"/>
          </a:p>
        </p:txBody>
      </p:sp>
    </p:spTree>
    <p:extLst>
      <p:ext uri="{BB962C8B-B14F-4D97-AF65-F5344CB8AC3E}">
        <p14:creationId xmlns:p14="http://schemas.microsoft.com/office/powerpoint/2010/main" val="3693427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3C1A0C-8466-4D30-8B02-1B2F04D07D84}" type="datetimeFigureOut">
              <a:rPr lang="ru-RU" smtClean="0"/>
              <a:pPr/>
              <a:t>28.05.2020</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23F0CF14-3242-4939-8D7A-1E802DB902B7}" type="slidenum">
              <a:rPr lang="ru-RU" smtClean="0"/>
              <a:pPr/>
              <a:t>‹#›</a:t>
            </a:fld>
            <a:endParaRPr lang="ru-RU" dirty="0"/>
          </a:p>
        </p:txBody>
      </p:sp>
    </p:spTree>
    <p:extLst>
      <p:ext uri="{BB962C8B-B14F-4D97-AF65-F5344CB8AC3E}">
        <p14:creationId xmlns:p14="http://schemas.microsoft.com/office/powerpoint/2010/main" val="14637002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ru-RU" smtClean="0"/>
              <a:t>Образец заголовка</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23C1A0C-8466-4D30-8B02-1B2F04D07D84}" type="datetimeFigureOut">
              <a:rPr lang="ru-RU" smtClean="0"/>
              <a:pPr/>
              <a:t>28.05.2020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23F0CF14-3242-4939-8D7A-1E802DB902B7}" type="slidenum">
              <a:rPr lang="ru-RU" smtClean="0"/>
              <a:pPr/>
              <a:t>‹#›</a:t>
            </a:fld>
            <a:endParaRPr lang="ru-RU" dirty="0"/>
          </a:p>
        </p:txBody>
      </p:sp>
    </p:spTree>
    <p:extLst>
      <p:ext uri="{BB962C8B-B14F-4D97-AF65-F5344CB8AC3E}">
        <p14:creationId xmlns:p14="http://schemas.microsoft.com/office/powerpoint/2010/main" val="35445747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ru-RU" smtClean="0"/>
              <a:t>Образец заголовка</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23C1A0C-8466-4D30-8B02-1B2F04D07D84}" type="datetimeFigureOut">
              <a:rPr lang="ru-RU" smtClean="0"/>
              <a:pPr/>
              <a:t>28.05.2020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23F0CF14-3242-4939-8D7A-1E802DB902B7}" type="slidenum">
              <a:rPr lang="ru-RU" smtClean="0"/>
              <a:pPr/>
              <a:t>‹#›</a:t>
            </a:fld>
            <a:endParaRPr lang="ru-RU" dirty="0"/>
          </a:p>
        </p:txBody>
      </p:sp>
    </p:spTree>
    <p:extLst>
      <p:ext uri="{BB962C8B-B14F-4D97-AF65-F5344CB8AC3E}">
        <p14:creationId xmlns:p14="http://schemas.microsoft.com/office/powerpoint/2010/main" val="36358759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dirty="0" smtClean="0"/>
              <a:t>Вставка рисунка</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923C1A0C-8466-4D30-8B02-1B2F04D07D84}" type="datetimeFigureOut">
              <a:rPr lang="ru-RU" smtClean="0"/>
              <a:pPr/>
              <a:t>28.05.2020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23F0CF14-3242-4939-8D7A-1E802DB902B7}" type="slidenum">
              <a:rPr lang="ru-RU" smtClean="0"/>
              <a:pPr/>
              <a:t>‹#›</a:t>
            </a:fld>
            <a:endParaRPr lang="ru-RU" dirty="0"/>
          </a:p>
        </p:txBody>
      </p:sp>
    </p:spTree>
    <p:extLst>
      <p:ext uri="{BB962C8B-B14F-4D97-AF65-F5344CB8AC3E}">
        <p14:creationId xmlns:p14="http://schemas.microsoft.com/office/powerpoint/2010/main" val="10623652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23C1A0C-8466-4D30-8B02-1B2F04D07D84}" type="datetimeFigureOut">
              <a:rPr lang="ru-RU" smtClean="0"/>
              <a:pPr/>
              <a:t>28.05.2020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23F0CF14-3242-4939-8D7A-1E802DB902B7}" type="slidenum">
              <a:rPr lang="ru-RU" smtClean="0"/>
              <a:pPr/>
              <a:t>‹#›</a:t>
            </a:fld>
            <a:endParaRPr lang="ru-RU" dirty="0"/>
          </a:p>
        </p:txBody>
      </p:sp>
    </p:spTree>
    <p:extLst>
      <p:ext uri="{BB962C8B-B14F-4D97-AF65-F5344CB8AC3E}">
        <p14:creationId xmlns:p14="http://schemas.microsoft.com/office/powerpoint/2010/main" val="15313336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23C1A0C-8466-4D30-8B02-1B2F04D07D84}" type="datetimeFigureOut">
              <a:rPr lang="ru-RU" smtClean="0"/>
              <a:pPr/>
              <a:t>28.05.2020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23F0CF14-3242-4939-8D7A-1E802DB902B7}" type="slidenum">
              <a:rPr lang="ru-RU" smtClean="0"/>
              <a:pPr/>
              <a:t>‹#›</a:t>
            </a:fld>
            <a:endParaRPr lang="ru-RU" dirty="0"/>
          </a:p>
        </p:txBody>
      </p:sp>
    </p:spTree>
    <p:extLst>
      <p:ext uri="{BB962C8B-B14F-4D97-AF65-F5344CB8AC3E}">
        <p14:creationId xmlns:p14="http://schemas.microsoft.com/office/powerpoint/2010/main" val="37408513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23C1A0C-8466-4D30-8B02-1B2F04D07D84}" type="datetimeFigureOut">
              <a:rPr lang="ru-RU" smtClean="0"/>
              <a:pPr/>
              <a:t>28.05.2020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23F0CF14-3242-4939-8D7A-1E802DB902B7}" type="slidenum">
              <a:rPr lang="ru-RU" smtClean="0"/>
              <a:pPr/>
              <a:t>‹#›</a:t>
            </a:fld>
            <a:endParaRPr lang="ru-RU" dirty="0"/>
          </a:p>
        </p:txBody>
      </p:sp>
    </p:spTree>
    <p:extLst>
      <p:ext uri="{BB962C8B-B14F-4D97-AF65-F5344CB8AC3E}">
        <p14:creationId xmlns:p14="http://schemas.microsoft.com/office/powerpoint/2010/main" val="2203753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ru-RU" smtClean="0"/>
              <a:t>Образец заголовка</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23C1A0C-8466-4D30-8B02-1B2F04D07D84}" type="datetimeFigureOut">
              <a:rPr lang="ru-RU" smtClean="0"/>
              <a:pPr/>
              <a:t>28.05.2020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23F0CF14-3242-4939-8D7A-1E802DB902B7}" type="slidenum">
              <a:rPr lang="ru-RU" smtClean="0"/>
              <a:pPr/>
              <a:t>‹#›</a:t>
            </a:fld>
            <a:endParaRPr lang="ru-RU" dirty="0"/>
          </a:p>
        </p:txBody>
      </p:sp>
    </p:spTree>
    <p:extLst>
      <p:ext uri="{BB962C8B-B14F-4D97-AF65-F5344CB8AC3E}">
        <p14:creationId xmlns:p14="http://schemas.microsoft.com/office/powerpoint/2010/main" val="22227692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ru-RU" smtClean="0"/>
              <a:t>Образец заголовка</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ru-RU" smtClean="0"/>
              <a:t>Образец текста</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923C1A0C-8466-4D30-8B02-1B2F04D07D84}" type="datetimeFigureOut">
              <a:rPr lang="ru-RU" smtClean="0"/>
              <a:pPr/>
              <a:t>28.05.2020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23F0CF14-3242-4939-8D7A-1E802DB902B7}" type="slidenum">
              <a:rPr lang="ru-RU" smtClean="0"/>
              <a:pPr/>
              <a:t>‹#›</a:t>
            </a:fld>
            <a:endParaRPr lang="ru-RU" dirty="0"/>
          </a:p>
        </p:txBody>
      </p:sp>
    </p:spTree>
    <p:extLst>
      <p:ext uri="{BB962C8B-B14F-4D97-AF65-F5344CB8AC3E}">
        <p14:creationId xmlns:p14="http://schemas.microsoft.com/office/powerpoint/2010/main" val="24259501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23C1A0C-8466-4D30-8B02-1B2F04D07D84}" type="datetimeFigureOut">
              <a:rPr lang="ru-RU" smtClean="0"/>
              <a:pPr/>
              <a:t>28.05.2020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23F0CF14-3242-4939-8D7A-1E802DB902B7}" type="slidenum">
              <a:rPr lang="ru-RU" smtClean="0"/>
              <a:pPr/>
              <a:t>‹#›</a:t>
            </a:fld>
            <a:endParaRPr lang="ru-RU" dirty="0"/>
          </a:p>
        </p:txBody>
      </p:sp>
    </p:spTree>
    <p:extLst>
      <p:ext uri="{BB962C8B-B14F-4D97-AF65-F5344CB8AC3E}">
        <p14:creationId xmlns:p14="http://schemas.microsoft.com/office/powerpoint/2010/main" val="296442230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923C1A0C-8466-4D30-8B02-1B2F04D07D84}" type="datetimeFigureOut">
              <a:rPr lang="ru-RU" smtClean="0"/>
              <a:pPr/>
              <a:t>28.05.2020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23F0CF14-3242-4939-8D7A-1E802DB902B7}" type="slidenum">
              <a:rPr lang="ru-RU" smtClean="0"/>
              <a:pPr/>
              <a:t>‹#›</a:t>
            </a:fld>
            <a:endParaRPr lang="ru-RU" dirty="0"/>
          </a:p>
        </p:txBody>
      </p:sp>
    </p:spTree>
    <p:extLst>
      <p:ext uri="{BB962C8B-B14F-4D97-AF65-F5344CB8AC3E}">
        <p14:creationId xmlns:p14="http://schemas.microsoft.com/office/powerpoint/2010/main" val="325307114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Заголовок — по центру">
    <p:bg>
      <p:bgPr>
        <a:solidFill>
          <a:srgbClr val="FFFFFF"/>
        </a:solidFill>
        <a:effectLst/>
      </p:bgPr>
    </p:bg>
    <p:spTree>
      <p:nvGrpSpPr>
        <p:cNvPr id="1" name=""/>
        <p:cNvGrpSpPr/>
        <p:nvPr/>
      </p:nvGrpSpPr>
      <p:grpSpPr>
        <a:xfrm>
          <a:off x="0" y="0"/>
          <a:ext cx="0" cy="0"/>
          <a:chOff x="0" y="0"/>
          <a:chExt cx="0" cy="0"/>
        </a:xfrm>
      </p:grpSpPr>
      <p:sp>
        <p:nvSpPr>
          <p:cNvPr id="29" name="Номер слайда"/>
          <p:cNvSpPr txBox="1">
            <a:spLocks noGrp="1"/>
          </p:cNvSpPr>
          <p:nvPr>
            <p:ph type="sldNum" sz="quarter" idx="2"/>
          </p:nvPr>
        </p:nvSpPr>
        <p:spPr>
          <a:prstGeom prst="rect">
            <a:avLst/>
          </a:prstGeom>
        </p:spPr>
        <p:txBody>
          <a:bodyPr/>
          <a:lstStyle/>
          <a:p>
            <a:fld id="{86CB4B4D-7CA3-9044-876B-883B54F8677D}" type="slidenum">
              <a: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923C1A0C-8466-4D30-8B02-1B2F04D07D84}" type="datetimeFigureOut">
              <a:rPr lang="ru-RU" smtClean="0"/>
              <a:pPr/>
              <a:t>28.05.2020</a:t>
            </a:fld>
            <a:endParaRPr lang="ru-RU"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ru-RU"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23F0CF14-3242-4939-8D7A-1E802DB902B7}" type="slidenum">
              <a:rPr lang="ru-RU" smtClean="0"/>
              <a:pPr/>
              <a:t>‹#›</a:t>
            </a:fld>
            <a:endParaRPr lang="ru-RU" dirty="0"/>
          </a:p>
        </p:txBody>
      </p:sp>
    </p:spTree>
    <p:extLst>
      <p:ext uri="{BB962C8B-B14F-4D97-AF65-F5344CB8AC3E}">
        <p14:creationId xmlns:p14="http://schemas.microsoft.com/office/powerpoint/2010/main" val="352025202"/>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 id="2147483763" r:id="rId13"/>
    <p:sldLayoutId id="2147483764" r:id="rId14"/>
    <p:sldLayoutId id="2147483765" r:id="rId15"/>
    <p:sldLayoutId id="2147483766" r:id="rId16"/>
    <p:sldLayoutId id="2147483767" r:id="rId17"/>
    <p:sldLayoutId id="2147483768" r:id="rId18"/>
  </p:sldLayoutIdLst>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 Id="rId5" Type="http://schemas.openxmlformats.org/officeDocument/2006/relationships/image" Target="../media/image5.jpeg"/><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8.xml"/><Relationship Id="rId7" Type="http://schemas.openxmlformats.org/officeDocument/2006/relationships/image" Target="../media/image8.png"/><Relationship Id="rId2" Type="http://schemas.openxmlformats.org/officeDocument/2006/relationships/tags" Target="../tags/tag1.xml"/><Relationship Id="rId1" Type="http://schemas.openxmlformats.org/officeDocument/2006/relationships/vmlDrawing" Target="../drawings/vmlDrawing1.vml"/><Relationship Id="rId6" Type="http://schemas.openxmlformats.org/officeDocument/2006/relationships/image" Target="../media/image10.emf"/><Relationship Id="rId5" Type="http://schemas.openxmlformats.org/officeDocument/2006/relationships/oleObject" Target="../embeddings/oleObject1.bin"/><Relationship Id="rId4" Type="http://schemas.openxmlformats.org/officeDocument/2006/relationships/notesSlide" Target="../notesSlides/notesSlide1.xml"/></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8.pn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8.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tags" Target="../tags/tag3.xml"/><Relationship Id="rId7" Type="http://schemas.openxmlformats.org/officeDocument/2006/relationships/image" Target="../media/image10.emf"/><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oleObject" Target="../embeddings/oleObject2.bin"/><Relationship Id="rId5" Type="http://schemas.openxmlformats.org/officeDocument/2006/relationships/notesSlide" Target="../notesSlides/notesSlide2.xml"/><Relationship Id="rId10" Type="http://schemas.openxmlformats.org/officeDocument/2006/relationships/image" Target="../media/image8.png"/><Relationship Id="rId4" Type="http://schemas.openxmlformats.org/officeDocument/2006/relationships/slideLayout" Target="../slideLayouts/slideLayout18.xml"/><Relationship Id="rId9" Type="http://schemas.openxmlformats.org/officeDocument/2006/relationships/image" Target="../media/image18.png"/></Relationships>
</file>

<file path=ppt/slides/_rels/slide1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Рисунок 7" descr="images (2).jpg"/>
          <p:cNvPicPr>
            <a:picLocks noChangeAspect="1"/>
          </p:cNvPicPr>
          <p:nvPr/>
        </p:nvPicPr>
        <p:blipFill>
          <a:blip r:embed="rId2" cstate="print"/>
          <a:stretch>
            <a:fillRect/>
          </a:stretch>
        </p:blipFill>
        <p:spPr>
          <a:xfrm>
            <a:off x="2135560" y="0"/>
            <a:ext cx="7920880" cy="2924944"/>
          </a:xfrm>
          <a:prstGeom prst="flowChartPunchedTape">
            <a:avLst/>
          </a:prstGeom>
        </p:spPr>
      </p:pic>
      <p:pic>
        <p:nvPicPr>
          <p:cNvPr id="7" name="Рисунок 6" descr="images (1).jpg"/>
          <p:cNvPicPr>
            <a:picLocks noChangeAspect="1"/>
          </p:cNvPicPr>
          <p:nvPr/>
        </p:nvPicPr>
        <p:blipFill>
          <a:blip r:embed="rId3" cstate="print"/>
          <a:stretch>
            <a:fillRect/>
          </a:stretch>
        </p:blipFill>
        <p:spPr>
          <a:xfrm>
            <a:off x="6456040" y="3933056"/>
            <a:ext cx="4032448" cy="2924944"/>
          </a:xfrm>
          <a:prstGeom prst="diamond">
            <a:avLst/>
          </a:prstGeom>
        </p:spPr>
      </p:pic>
      <p:pic>
        <p:nvPicPr>
          <p:cNvPr id="10" name="Рисунок 9" descr="Без названия (1).jpg"/>
          <p:cNvPicPr>
            <a:picLocks noChangeAspect="1"/>
          </p:cNvPicPr>
          <p:nvPr/>
        </p:nvPicPr>
        <p:blipFill>
          <a:blip r:embed="rId4" cstate="print"/>
          <a:stretch>
            <a:fillRect/>
          </a:stretch>
        </p:blipFill>
        <p:spPr>
          <a:xfrm>
            <a:off x="3863752" y="4037484"/>
            <a:ext cx="3744416" cy="2820516"/>
          </a:xfrm>
          <a:prstGeom prst="diamond">
            <a:avLst/>
          </a:prstGeom>
        </p:spPr>
      </p:pic>
      <p:pic>
        <p:nvPicPr>
          <p:cNvPr id="9" name="Рисунок 8" descr="images.jpg"/>
          <p:cNvPicPr>
            <a:picLocks noChangeAspect="1"/>
          </p:cNvPicPr>
          <p:nvPr/>
        </p:nvPicPr>
        <p:blipFill>
          <a:blip r:embed="rId5" cstate="print"/>
          <a:stretch>
            <a:fillRect/>
          </a:stretch>
        </p:blipFill>
        <p:spPr>
          <a:xfrm>
            <a:off x="1631504" y="4005064"/>
            <a:ext cx="3528392" cy="2852936"/>
          </a:xfrm>
          <a:prstGeom prst="diamond">
            <a:avLst/>
          </a:prstGeom>
        </p:spPr>
      </p:pic>
      <p:sp>
        <p:nvSpPr>
          <p:cNvPr id="2" name="Заголовок 1"/>
          <p:cNvSpPr>
            <a:spLocks noGrp="1"/>
          </p:cNvSpPr>
          <p:nvPr>
            <p:ph type="ctrTitle"/>
          </p:nvPr>
        </p:nvSpPr>
        <p:spPr>
          <a:xfrm>
            <a:off x="2209800" y="2276872"/>
            <a:ext cx="7772400" cy="2952328"/>
          </a:xfrm>
        </p:spPr>
        <p:txBody>
          <a:bodyPr>
            <a:noAutofit/>
          </a:bodyPr>
          <a:lstStyle/>
          <a:p>
            <a:r>
              <a:rPr lang="ru-RU" sz="3600" dirty="0">
                <a:latin typeface="Times New Roman" pitchFamily="18" charset="0"/>
                <a:cs typeface="Times New Roman" pitchFamily="18" charset="0"/>
              </a:rPr>
              <a:t>Презентация муниципального образования город Новороссийск к заявке на участие в </a:t>
            </a:r>
            <a:r>
              <a:rPr lang="ru-RU" sz="3600" dirty="0" smtClean="0">
                <a:latin typeface="Times New Roman" pitchFamily="18" charset="0"/>
                <a:cs typeface="Times New Roman" pitchFamily="18" charset="0"/>
              </a:rPr>
              <a:t>конкурсе: «</a:t>
            </a:r>
            <a:r>
              <a:rPr lang="ru-RU" sz="3600" dirty="0"/>
              <a:t>Лучший проект отраслевого бюджета для граждан</a:t>
            </a:r>
            <a:r>
              <a:rPr lang="ru-RU" sz="3600" dirty="0" smtClean="0">
                <a:latin typeface="Times New Roman" pitchFamily="18" charset="0"/>
                <a:cs typeface="Times New Roman" pitchFamily="18" charset="0"/>
              </a:rPr>
              <a:t>» </a:t>
            </a:r>
            <a:endParaRPr lang="ru-RU" sz="3600" dirty="0">
              <a:latin typeface="Times New Roman" pitchFamily="18" charset="0"/>
              <a:cs typeface="Times New Roman" pitchFamily="18" charset="0"/>
            </a:endParaRPr>
          </a:p>
        </p:txBody>
      </p:sp>
    </p:spTree>
    <p:extLst>
      <p:ext uri="{BB962C8B-B14F-4D97-AF65-F5344CB8AC3E}">
        <p14:creationId xmlns:p14="http://schemas.microsoft.com/office/powerpoint/2010/main" val="2057437438"/>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i="1" dirty="0" smtClean="0"/>
              <a:t>ОТКРЫТЫЙ</a:t>
            </a:r>
            <a:r>
              <a:rPr lang="ru-RU" dirty="0" smtClean="0"/>
              <a:t> УРОК В 6 А КЛАССЕ</a:t>
            </a:r>
            <a:br>
              <a:rPr lang="ru-RU" dirty="0" smtClean="0"/>
            </a:br>
            <a:r>
              <a:rPr lang="ru-RU" i="1" dirty="0" smtClean="0"/>
              <a:t> «МОЙ ЛЮБИМЫЙ БЛАГОУСТРОЕННЫЙ ГОРОД НОВОРОССИЙСК»</a:t>
            </a:r>
            <a:endParaRPr lang="ru-RU" i="1" dirty="0"/>
          </a:p>
        </p:txBody>
      </p:sp>
      <p:pic>
        <p:nvPicPr>
          <p:cNvPr id="4" name="Объект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06467" y="2666999"/>
            <a:ext cx="7597212" cy="3904717"/>
          </a:xfrm>
        </p:spPr>
      </p:pic>
    </p:spTree>
    <p:extLst>
      <p:ext uri="{BB962C8B-B14F-4D97-AF65-F5344CB8AC3E}">
        <p14:creationId xmlns:p14="http://schemas.microsoft.com/office/powerpoint/2010/main" val="1594407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4311" y="418744"/>
            <a:ext cx="10018713" cy="2019655"/>
          </a:xfrm>
        </p:spPr>
        <p:txBody>
          <a:bodyPr>
            <a:normAutofit fontScale="90000"/>
          </a:bodyPr>
          <a:lstStyle/>
          <a:p>
            <a:r>
              <a:rPr lang="ru-RU" b="1" dirty="0"/>
              <a:t>Жилищно-коммунальное хозяйство – важнейшая отрасль жизнеобеспечения человека</a:t>
            </a:r>
            <a:br>
              <a:rPr lang="ru-RU" b="1" dirty="0"/>
            </a:br>
            <a:endParaRPr lang="ru-RU" dirty="0"/>
          </a:p>
        </p:txBody>
      </p:sp>
      <p:sp>
        <p:nvSpPr>
          <p:cNvPr id="4" name="Объект 3"/>
          <p:cNvSpPr>
            <a:spLocks noGrp="1"/>
          </p:cNvSpPr>
          <p:nvPr>
            <p:ph sz="half" idx="2"/>
          </p:nvPr>
        </p:nvSpPr>
        <p:spPr>
          <a:xfrm>
            <a:off x="1484311" y="2704252"/>
            <a:ext cx="4895056" cy="3086947"/>
          </a:xfrm>
        </p:spPr>
        <p:txBody>
          <a:bodyPr>
            <a:normAutofit lnSpcReduction="10000"/>
          </a:bodyPr>
          <a:lstStyle/>
          <a:p>
            <a:r>
              <a:rPr lang="ru-RU" dirty="0">
                <a:latin typeface="Times New Roman" panose="02020603050405020304" pitchFamily="18" charset="0"/>
                <a:cs typeface="Times New Roman" panose="02020603050405020304" pitchFamily="18" charset="0"/>
              </a:rPr>
              <a:t>В ЖКХ входят жилищное </a:t>
            </a:r>
            <a:r>
              <a:rPr lang="ru-RU" dirty="0" smtClean="0">
                <a:latin typeface="Times New Roman" panose="02020603050405020304" pitchFamily="18" charset="0"/>
                <a:cs typeface="Times New Roman" panose="02020603050405020304" pitchFamily="18" charset="0"/>
              </a:rPr>
              <a:t>хозяйство, </a:t>
            </a:r>
            <a:r>
              <a:rPr lang="ru-RU" dirty="0">
                <a:latin typeface="Times New Roman" panose="02020603050405020304" pitchFamily="18" charset="0"/>
                <a:cs typeface="Times New Roman" panose="02020603050405020304" pitchFamily="18" charset="0"/>
              </a:rPr>
              <a:t> </a:t>
            </a:r>
            <a:r>
              <a:rPr lang="ru-RU" dirty="0" smtClean="0">
                <a:latin typeface="Times New Roman" panose="02020603050405020304" pitchFamily="18" charset="0"/>
                <a:cs typeface="Times New Roman" panose="02020603050405020304" pitchFamily="18" charset="0"/>
              </a:rPr>
              <a:t> </a:t>
            </a:r>
            <a:r>
              <a:rPr lang="ru-RU" dirty="0">
                <a:latin typeface="Times New Roman" panose="02020603050405020304" pitchFamily="18" charset="0"/>
                <a:cs typeface="Times New Roman" panose="02020603050405020304" pitchFamily="18" charset="0"/>
              </a:rPr>
              <a:t>ремонт инженерных коммуникаций, а также благоустройство территорий, утилизация мусора и уборка.</a:t>
            </a:r>
            <a:endParaRPr lang="ru-RU" dirty="0" smtClean="0">
              <a:latin typeface="Times New Roman" panose="02020603050405020304" pitchFamily="18" charset="0"/>
              <a:cs typeface="Times New Roman" panose="02020603050405020304" pitchFamily="18" charset="0"/>
            </a:endParaRPr>
          </a:p>
          <a:p>
            <a:r>
              <a:rPr lang="ru-RU" dirty="0" smtClean="0">
                <a:latin typeface="Times New Roman" panose="02020603050405020304" pitchFamily="18" charset="0"/>
                <a:cs typeface="Times New Roman" panose="02020603050405020304" pitchFamily="18" charset="0"/>
              </a:rPr>
              <a:t>Отрасль </a:t>
            </a:r>
            <a:r>
              <a:rPr lang="ru-RU" dirty="0">
                <a:latin typeface="Times New Roman" panose="02020603050405020304" pitchFamily="18" charset="0"/>
                <a:cs typeface="Times New Roman" panose="02020603050405020304" pitchFamily="18" charset="0"/>
              </a:rPr>
              <a:t>требует выделения на свое содержание и развитие значительного объема финансовых ресурсов. Отрасль имеет двусторонние отношение с бюджетом, которые складывались в пользу отрасли. Она получает средств из бюджета больше, чем вносит в него.</a:t>
            </a:r>
          </a:p>
          <a:p>
            <a:endParaRPr lang="ru-RU" dirty="0"/>
          </a:p>
        </p:txBody>
      </p:sp>
      <p:sp>
        <p:nvSpPr>
          <p:cNvPr id="5" name="Текст 4"/>
          <p:cNvSpPr>
            <a:spLocks noGrp="1"/>
          </p:cNvSpPr>
          <p:nvPr>
            <p:ph type="body" sz="quarter" idx="3"/>
          </p:nvPr>
        </p:nvSpPr>
        <p:spPr/>
        <p:txBody>
          <a:bodyPr/>
          <a:lstStyle/>
          <a:p>
            <a:endParaRPr lang="ru-RU"/>
          </a:p>
        </p:txBody>
      </p:sp>
      <p:pic>
        <p:nvPicPr>
          <p:cNvPr id="7" name="Объект 3"/>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872112" y="2580830"/>
            <a:ext cx="4365976" cy="321037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857559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26669" y="112094"/>
            <a:ext cx="10433786" cy="902368"/>
          </a:xfrm>
          <a:solidFill>
            <a:schemeClr val="accent1">
              <a:lumMod val="40000"/>
              <a:lumOff val="60000"/>
            </a:schemeClr>
          </a:solidFill>
        </p:spPr>
        <p:style>
          <a:lnRef idx="1">
            <a:schemeClr val="accent1"/>
          </a:lnRef>
          <a:fillRef idx="3">
            <a:schemeClr val="accent1"/>
          </a:fillRef>
          <a:effectRef idx="2">
            <a:schemeClr val="accent1"/>
          </a:effectRef>
          <a:fontRef idx="minor">
            <a:schemeClr val="lt1"/>
          </a:fontRef>
        </p:style>
        <p:txBody>
          <a:bodyPr>
            <a:normAutofit/>
          </a:bodyPr>
          <a:lstStyle/>
          <a:p>
            <a:r>
              <a:rPr lang="ru-RU" sz="3200" b="1" dirty="0" smtClean="0">
                <a:solidFill>
                  <a:srgbClr val="002060"/>
                </a:solidFill>
                <a:latin typeface="Times New Roman" pitchFamily="18" charset="0"/>
                <a:cs typeface="Times New Roman" pitchFamily="18" charset="0"/>
              </a:rPr>
              <a:t>Основные цели и задачи отрасли ЖКХ на 2020 год</a:t>
            </a:r>
            <a:endParaRPr lang="ru-RU" sz="3200" b="1" dirty="0">
              <a:solidFill>
                <a:srgbClr val="002060"/>
              </a:solidFill>
              <a:latin typeface="Times New Roman" pitchFamily="18" charset="0"/>
              <a:cs typeface="Times New Roman" pitchFamily="18" charset="0"/>
            </a:endParaRPr>
          </a:p>
        </p:txBody>
      </p:sp>
      <p:sp>
        <p:nvSpPr>
          <p:cNvPr id="4" name="TextBox 3"/>
          <p:cNvSpPr txBox="1"/>
          <p:nvPr/>
        </p:nvSpPr>
        <p:spPr>
          <a:xfrm>
            <a:off x="6282466" y="3883511"/>
            <a:ext cx="5776856" cy="1015663"/>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marL="226800" algn="ctr"/>
            <a:r>
              <a:rPr lang="ru-RU" sz="2400" dirty="0" smtClean="0">
                <a:solidFill>
                  <a:schemeClr val="accent4">
                    <a:lumMod val="50000"/>
                  </a:schemeClr>
                </a:solidFill>
                <a:latin typeface="Arial Black" pitchFamily="34" charset="0"/>
                <a:cs typeface="Times New Roman" panose="02020603050405020304" pitchFamily="18" charset="0"/>
              </a:rPr>
              <a:t> </a:t>
            </a:r>
            <a:r>
              <a:rPr lang="ru-RU" dirty="0" smtClean="0">
                <a:solidFill>
                  <a:schemeClr val="accent4">
                    <a:lumMod val="50000"/>
                  </a:schemeClr>
                </a:solidFill>
                <a:latin typeface="Arial Black" pitchFamily="34" charset="0"/>
                <a:cs typeface="Times New Roman" panose="02020603050405020304" pitchFamily="18" charset="0"/>
              </a:rPr>
              <a:t>Повышение эффективности управления отраслью городского хозяйства.</a:t>
            </a:r>
            <a:endParaRPr lang="ru-RU" dirty="0">
              <a:solidFill>
                <a:schemeClr val="accent4">
                  <a:lumMod val="50000"/>
                </a:schemeClr>
              </a:solidFill>
              <a:latin typeface="Arial Black" pitchFamily="34" charset="0"/>
              <a:cs typeface="Times New Roman" panose="02020603050405020304" pitchFamily="18" charset="0"/>
            </a:endParaRPr>
          </a:p>
        </p:txBody>
      </p:sp>
      <p:grpSp>
        <p:nvGrpSpPr>
          <p:cNvPr id="5" name="Группа 32"/>
          <p:cNvGrpSpPr/>
          <p:nvPr/>
        </p:nvGrpSpPr>
        <p:grpSpPr>
          <a:xfrm>
            <a:off x="5729821" y="1424297"/>
            <a:ext cx="389993" cy="388601"/>
            <a:chOff x="92256" y="4107954"/>
            <a:chExt cx="288032" cy="298687"/>
          </a:xfrm>
          <a:solidFill>
            <a:srgbClr val="92D050"/>
          </a:solidFill>
        </p:grpSpPr>
        <p:sp>
          <p:nvSpPr>
            <p:cNvPr id="6" name="Кольцо 5"/>
            <p:cNvSpPr/>
            <p:nvPr/>
          </p:nvSpPr>
          <p:spPr>
            <a:xfrm>
              <a:off x="92256" y="4118609"/>
              <a:ext cx="288032" cy="288032"/>
            </a:xfrm>
            <a:prstGeom prst="donut">
              <a:avLst>
                <a:gd name="adj" fmla="val 9467"/>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dirty="0">
                <a:solidFill>
                  <a:srgbClr val="3F47E9"/>
                </a:solidFill>
              </a:endParaRPr>
            </a:p>
          </p:txBody>
        </p:sp>
        <p:sp>
          <p:nvSpPr>
            <p:cNvPr id="7" name="Полилиния 6"/>
            <p:cNvSpPr/>
            <p:nvPr/>
          </p:nvSpPr>
          <p:spPr>
            <a:xfrm>
              <a:off x="149306" y="4107954"/>
              <a:ext cx="230981" cy="235743"/>
            </a:xfrm>
            <a:custGeom>
              <a:avLst/>
              <a:gdLst>
                <a:gd name="connsiteX0" fmla="*/ 0 w 230981"/>
                <a:gd name="connsiteY0" fmla="*/ 140493 h 235743"/>
                <a:gd name="connsiteX1" fmla="*/ 14288 w 230981"/>
                <a:gd name="connsiteY1" fmla="*/ 85725 h 235743"/>
                <a:gd name="connsiteX2" fmla="*/ 73819 w 230981"/>
                <a:gd name="connsiteY2" fmla="*/ 159543 h 235743"/>
                <a:gd name="connsiteX3" fmla="*/ 211931 w 230981"/>
                <a:gd name="connsiteY3" fmla="*/ 0 h 235743"/>
                <a:gd name="connsiteX4" fmla="*/ 230981 w 230981"/>
                <a:gd name="connsiteY4" fmla="*/ 40481 h 235743"/>
                <a:gd name="connsiteX5" fmla="*/ 76200 w 230981"/>
                <a:gd name="connsiteY5" fmla="*/ 235743 h 235743"/>
                <a:gd name="connsiteX6" fmla="*/ 0 w 230981"/>
                <a:gd name="connsiteY6" fmla="*/ 140493 h 23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81" h="235743">
                  <a:moveTo>
                    <a:pt x="0" y="140493"/>
                  </a:moveTo>
                  <a:lnTo>
                    <a:pt x="14288" y="85725"/>
                  </a:lnTo>
                  <a:lnTo>
                    <a:pt x="73819" y="159543"/>
                  </a:lnTo>
                  <a:lnTo>
                    <a:pt x="211931" y="0"/>
                  </a:lnTo>
                  <a:lnTo>
                    <a:pt x="230981" y="40481"/>
                  </a:lnTo>
                  <a:lnTo>
                    <a:pt x="76200" y="235743"/>
                  </a:lnTo>
                  <a:lnTo>
                    <a:pt x="0" y="140493"/>
                  </a:lnTo>
                  <a:close/>
                </a:path>
              </a:pathLst>
            </a:cu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dirty="0">
                <a:solidFill>
                  <a:srgbClr val="3F47E9"/>
                </a:solidFill>
              </a:endParaRPr>
            </a:p>
          </p:txBody>
        </p:sp>
      </p:grpSp>
      <p:sp>
        <p:nvSpPr>
          <p:cNvPr id="8" name="TextBox 7"/>
          <p:cNvSpPr txBox="1"/>
          <p:nvPr/>
        </p:nvSpPr>
        <p:spPr>
          <a:xfrm>
            <a:off x="6274822" y="1182136"/>
            <a:ext cx="5720866" cy="1077218"/>
          </a:xfrm>
          <a:prstGeom prst="rect">
            <a:avLst/>
          </a:prstGeom>
          <a:ln/>
        </p:spPr>
        <p:style>
          <a:lnRef idx="1">
            <a:schemeClr val="accent2"/>
          </a:lnRef>
          <a:fillRef idx="3">
            <a:schemeClr val="accent2"/>
          </a:fillRef>
          <a:effectRef idx="2">
            <a:schemeClr val="accent2"/>
          </a:effectRef>
          <a:fontRef idx="minor">
            <a:schemeClr val="lt1"/>
          </a:fontRef>
        </p:style>
        <p:txBody>
          <a:bodyPr wrap="square" rtlCol="0">
            <a:spAutoFit/>
          </a:bodyPr>
          <a:lstStyle/>
          <a:p>
            <a:pPr marL="226800" algn="ctr"/>
            <a:r>
              <a:rPr lang="ru-RU" sz="1600" dirty="0" smtClean="0">
                <a:solidFill>
                  <a:schemeClr val="accent4">
                    <a:lumMod val="50000"/>
                  </a:schemeClr>
                </a:solidFill>
                <a:latin typeface="Arial Black" pitchFamily="34" charset="0"/>
                <a:cs typeface="Times New Roman" panose="02020603050405020304" pitchFamily="18" charset="0"/>
              </a:rPr>
              <a:t>Создание комфортных и безопасных условий проживания граждан на территории муниципального образования город Новороссийск</a:t>
            </a:r>
            <a:endParaRPr lang="ru-RU" sz="1600" dirty="0">
              <a:solidFill>
                <a:schemeClr val="accent4">
                  <a:lumMod val="50000"/>
                </a:schemeClr>
              </a:solidFill>
              <a:latin typeface="Arial Black" pitchFamily="34" charset="0"/>
              <a:cs typeface="Times New Roman" panose="02020603050405020304" pitchFamily="18" charset="0"/>
            </a:endParaRPr>
          </a:p>
        </p:txBody>
      </p:sp>
      <p:grpSp>
        <p:nvGrpSpPr>
          <p:cNvPr id="9" name="Группа 32"/>
          <p:cNvGrpSpPr/>
          <p:nvPr/>
        </p:nvGrpSpPr>
        <p:grpSpPr>
          <a:xfrm>
            <a:off x="5706007" y="2716542"/>
            <a:ext cx="389993" cy="388601"/>
            <a:chOff x="92256" y="4107954"/>
            <a:chExt cx="288032" cy="298687"/>
          </a:xfrm>
          <a:solidFill>
            <a:srgbClr val="92D050"/>
          </a:solidFill>
        </p:grpSpPr>
        <p:sp>
          <p:nvSpPr>
            <p:cNvPr id="10" name="Кольцо 9"/>
            <p:cNvSpPr/>
            <p:nvPr/>
          </p:nvSpPr>
          <p:spPr>
            <a:xfrm>
              <a:off x="92256" y="4118609"/>
              <a:ext cx="288032" cy="288032"/>
            </a:xfrm>
            <a:prstGeom prst="donut">
              <a:avLst>
                <a:gd name="adj" fmla="val 9467"/>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dirty="0">
                <a:solidFill>
                  <a:srgbClr val="3F47E9"/>
                </a:solidFill>
              </a:endParaRPr>
            </a:p>
          </p:txBody>
        </p:sp>
        <p:sp>
          <p:nvSpPr>
            <p:cNvPr id="11" name="Полилиния 10"/>
            <p:cNvSpPr/>
            <p:nvPr/>
          </p:nvSpPr>
          <p:spPr>
            <a:xfrm>
              <a:off x="149306" y="4107954"/>
              <a:ext cx="230981" cy="235743"/>
            </a:xfrm>
            <a:custGeom>
              <a:avLst/>
              <a:gdLst>
                <a:gd name="connsiteX0" fmla="*/ 0 w 230981"/>
                <a:gd name="connsiteY0" fmla="*/ 140493 h 235743"/>
                <a:gd name="connsiteX1" fmla="*/ 14288 w 230981"/>
                <a:gd name="connsiteY1" fmla="*/ 85725 h 235743"/>
                <a:gd name="connsiteX2" fmla="*/ 73819 w 230981"/>
                <a:gd name="connsiteY2" fmla="*/ 159543 h 235743"/>
                <a:gd name="connsiteX3" fmla="*/ 211931 w 230981"/>
                <a:gd name="connsiteY3" fmla="*/ 0 h 235743"/>
                <a:gd name="connsiteX4" fmla="*/ 230981 w 230981"/>
                <a:gd name="connsiteY4" fmla="*/ 40481 h 235743"/>
                <a:gd name="connsiteX5" fmla="*/ 76200 w 230981"/>
                <a:gd name="connsiteY5" fmla="*/ 235743 h 235743"/>
                <a:gd name="connsiteX6" fmla="*/ 0 w 230981"/>
                <a:gd name="connsiteY6" fmla="*/ 140493 h 23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81" h="235743">
                  <a:moveTo>
                    <a:pt x="0" y="140493"/>
                  </a:moveTo>
                  <a:lnTo>
                    <a:pt x="14288" y="85725"/>
                  </a:lnTo>
                  <a:lnTo>
                    <a:pt x="73819" y="159543"/>
                  </a:lnTo>
                  <a:lnTo>
                    <a:pt x="211931" y="0"/>
                  </a:lnTo>
                  <a:lnTo>
                    <a:pt x="230981" y="40481"/>
                  </a:lnTo>
                  <a:lnTo>
                    <a:pt x="76200" y="235743"/>
                  </a:lnTo>
                  <a:lnTo>
                    <a:pt x="0" y="140493"/>
                  </a:lnTo>
                  <a:close/>
                </a:path>
              </a:pathLst>
            </a:cu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dirty="0">
                <a:solidFill>
                  <a:srgbClr val="3F47E9"/>
                </a:solidFill>
              </a:endParaRPr>
            </a:p>
          </p:txBody>
        </p:sp>
      </p:grpSp>
      <p:grpSp>
        <p:nvGrpSpPr>
          <p:cNvPr id="13" name="Группа 42"/>
          <p:cNvGrpSpPr/>
          <p:nvPr/>
        </p:nvGrpSpPr>
        <p:grpSpPr>
          <a:xfrm>
            <a:off x="5706007" y="5450476"/>
            <a:ext cx="389993" cy="388601"/>
            <a:chOff x="92256" y="4107954"/>
            <a:chExt cx="288032" cy="298687"/>
          </a:xfrm>
          <a:solidFill>
            <a:srgbClr val="92D050"/>
          </a:solidFill>
        </p:grpSpPr>
        <p:sp>
          <p:nvSpPr>
            <p:cNvPr id="14" name="Кольцо 13"/>
            <p:cNvSpPr/>
            <p:nvPr/>
          </p:nvSpPr>
          <p:spPr>
            <a:xfrm>
              <a:off x="92256" y="4118609"/>
              <a:ext cx="288032" cy="288032"/>
            </a:xfrm>
            <a:prstGeom prst="donut">
              <a:avLst>
                <a:gd name="adj" fmla="val 9467"/>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dirty="0">
                <a:solidFill>
                  <a:srgbClr val="3F47E9"/>
                </a:solidFill>
              </a:endParaRPr>
            </a:p>
          </p:txBody>
        </p:sp>
        <p:sp>
          <p:nvSpPr>
            <p:cNvPr id="15" name="Полилиния 14"/>
            <p:cNvSpPr/>
            <p:nvPr/>
          </p:nvSpPr>
          <p:spPr>
            <a:xfrm>
              <a:off x="149306" y="4107954"/>
              <a:ext cx="230981" cy="235743"/>
            </a:xfrm>
            <a:custGeom>
              <a:avLst/>
              <a:gdLst>
                <a:gd name="connsiteX0" fmla="*/ 0 w 230981"/>
                <a:gd name="connsiteY0" fmla="*/ 140493 h 235743"/>
                <a:gd name="connsiteX1" fmla="*/ 14288 w 230981"/>
                <a:gd name="connsiteY1" fmla="*/ 85725 h 235743"/>
                <a:gd name="connsiteX2" fmla="*/ 73819 w 230981"/>
                <a:gd name="connsiteY2" fmla="*/ 159543 h 235743"/>
                <a:gd name="connsiteX3" fmla="*/ 211931 w 230981"/>
                <a:gd name="connsiteY3" fmla="*/ 0 h 235743"/>
                <a:gd name="connsiteX4" fmla="*/ 230981 w 230981"/>
                <a:gd name="connsiteY4" fmla="*/ 40481 h 235743"/>
                <a:gd name="connsiteX5" fmla="*/ 76200 w 230981"/>
                <a:gd name="connsiteY5" fmla="*/ 235743 h 235743"/>
                <a:gd name="connsiteX6" fmla="*/ 0 w 230981"/>
                <a:gd name="connsiteY6" fmla="*/ 140493 h 23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81" h="235743">
                  <a:moveTo>
                    <a:pt x="0" y="140493"/>
                  </a:moveTo>
                  <a:lnTo>
                    <a:pt x="14288" y="85725"/>
                  </a:lnTo>
                  <a:lnTo>
                    <a:pt x="73819" y="159543"/>
                  </a:lnTo>
                  <a:lnTo>
                    <a:pt x="211931" y="0"/>
                  </a:lnTo>
                  <a:lnTo>
                    <a:pt x="230981" y="40481"/>
                  </a:lnTo>
                  <a:lnTo>
                    <a:pt x="76200" y="235743"/>
                  </a:lnTo>
                  <a:lnTo>
                    <a:pt x="0" y="140493"/>
                  </a:lnTo>
                  <a:close/>
                </a:path>
              </a:pathLst>
            </a:cu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dirty="0">
                <a:solidFill>
                  <a:srgbClr val="3F47E9"/>
                </a:solidFill>
              </a:endParaRPr>
            </a:p>
          </p:txBody>
        </p:sp>
      </p:grpSp>
      <p:grpSp>
        <p:nvGrpSpPr>
          <p:cNvPr id="16" name="Группа 42"/>
          <p:cNvGrpSpPr/>
          <p:nvPr/>
        </p:nvGrpSpPr>
        <p:grpSpPr>
          <a:xfrm>
            <a:off x="5706007" y="4146638"/>
            <a:ext cx="389993" cy="388601"/>
            <a:chOff x="92256" y="4107954"/>
            <a:chExt cx="288032" cy="298687"/>
          </a:xfrm>
          <a:solidFill>
            <a:srgbClr val="92D050"/>
          </a:solidFill>
        </p:grpSpPr>
        <p:sp>
          <p:nvSpPr>
            <p:cNvPr id="17" name="Кольцо 16"/>
            <p:cNvSpPr/>
            <p:nvPr/>
          </p:nvSpPr>
          <p:spPr>
            <a:xfrm>
              <a:off x="92256" y="4118609"/>
              <a:ext cx="288032" cy="288032"/>
            </a:xfrm>
            <a:prstGeom prst="donut">
              <a:avLst>
                <a:gd name="adj" fmla="val 9467"/>
              </a:avLst>
            </a:pr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dirty="0">
                <a:solidFill>
                  <a:srgbClr val="3F47E9"/>
                </a:solidFill>
              </a:endParaRPr>
            </a:p>
          </p:txBody>
        </p:sp>
        <p:sp>
          <p:nvSpPr>
            <p:cNvPr id="18" name="Полилиния 17"/>
            <p:cNvSpPr/>
            <p:nvPr/>
          </p:nvSpPr>
          <p:spPr>
            <a:xfrm>
              <a:off x="149306" y="4107954"/>
              <a:ext cx="230981" cy="235743"/>
            </a:xfrm>
            <a:custGeom>
              <a:avLst/>
              <a:gdLst>
                <a:gd name="connsiteX0" fmla="*/ 0 w 230981"/>
                <a:gd name="connsiteY0" fmla="*/ 140493 h 235743"/>
                <a:gd name="connsiteX1" fmla="*/ 14288 w 230981"/>
                <a:gd name="connsiteY1" fmla="*/ 85725 h 235743"/>
                <a:gd name="connsiteX2" fmla="*/ 73819 w 230981"/>
                <a:gd name="connsiteY2" fmla="*/ 159543 h 235743"/>
                <a:gd name="connsiteX3" fmla="*/ 211931 w 230981"/>
                <a:gd name="connsiteY3" fmla="*/ 0 h 235743"/>
                <a:gd name="connsiteX4" fmla="*/ 230981 w 230981"/>
                <a:gd name="connsiteY4" fmla="*/ 40481 h 235743"/>
                <a:gd name="connsiteX5" fmla="*/ 76200 w 230981"/>
                <a:gd name="connsiteY5" fmla="*/ 235743 h 235743"/>
                <a:gd name="connsiteX6" fmla="*/ 0 w 230981"/>
                <a:gd name="connsiteY6" fmla="*/ 140493 h 235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981" h="235743">
                  <a:moveTo>
                    <a:pt x="0" y="140493"/>
                  </a:moveTo>
                  <a:lnTo>
                    <a:pt x="14288" y="85725"/>
                  </a:lnTo>
                  <a:lnTo>
                    <a:pt x="73819" y="159543"/>
                  </a:lnTo>
                  <a:lnTo>
                    <a:pt x="211931" y="0"/>
                  </a:lnTo>
                  <a:lnTo>
                    <a:pt x="230981" y="40481"/>
                  </a:lnTo>
                  <a:lnTo>
                    <a:pt x="76200" y="235743"/>
                  </a:lnTo>
                  <a:lnTo>
                    <a:pt x="0" y="140493"/>
                  </a:lnTo>
                  <a:close/>
                </a:path>
              </a:pathLst>
            </a:custGeom>
            <a:ln/>
          </p:spPr>
          <p:style>
            <a:lnRef idx="0">
              <a:schemeClr val="accent2"/>
            </a:lnRef>
            <a:fillRef idx="3">
              <a:schemeClr val="accent2"/>
            </a:fillRef>
            <a:effectRef idx="3">
              <a:schemeClr val="accent2"/>
            </a:effectRef>
            <a:fontRef idx="minor">
              <a:schemeClr val="lt1"/>
            </a:fontRef>
          </p:style>
          <p:txBody>
            <a:bodyPr rtlCol="0" anchor="ctr"/>
            <a:lstStyle/>
            <a:p>
              <a:pPr algn="ctr"/>
              <a:endParaRPr lang="ru-RU" dirty="0">
                <a:solidFill>
                  <a:srgbClr val="3F47E9"/>
                </a:solidFill>
              </a:endParaRPr>
            </a:p>
          </p:txBody>
        </p:sp>
      </p:grpSp>
      <p:pic>
        <p:nvPicPr>
          <p:cNvPr id="20" name="Рисунок 19" descr="novorossiysk-gerb.png"/>
          <p:cNvPicPr>
            <a:picLocks noChangeAspect="1"/>
          </p:cNvPicPr>
          <p:nvPr/>
        </p:nvPicPr>
        <p:blipFill>
          <a:blip r:embed="rId2" cstate="print"/>
          <a:stretch>
            <a:fillRect/>
          </a:stretch>
        </p:blipFill>
        <p:spPr>
          <a:xfrm>
            <a:off x="133150" y="67377"/>
            <a:ext cx="457200" cy="838201"/>
          </a:xfrm>
          <a:prstGeom prst="rect">
            <a:avLst/>
          </a:prstGeom>
        </p:spPr>
      </p:pic>
      <p:sp>
        <p:nvSpPr>
          <p:cNvPr id="19" name="TextBox 18"/>
          <p:cNvSpPr txBox="1"/>
          <p:nvPr/>
        </p:nvSpPr>
        <p:spPr>
          <a:xfrm>
            <a:off x="6292312" y="5231133"/>
            <a:ext cx="5703376" cy="830997"/>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marL="226800" algn="ctr"/>
            <a:r>
              <a:rPr lang="ru-RU" sz="1600" dirty="0" smtClean="0">
                <a:solidFill>
                  <a:schemeClr val="accent4">
                    <a:lumMod val="50000"/>
                  </a:schemeClr>
                </a:solidFill>
                <a:latin typeface="Arial Black" pitchFamily="34" charset="0"/>
                <a:cs typeface="Times New Roman" panose="02020603050405020304" pitchFamily="18" charset="0"/>
              </a:rPr>
              <a:t>Проведение комплекса мероприятий по озеленению и санитарному содержанию города.</a:t>
            </a:r>
            <a:endParaRPr lang="ru-RU" sz="1600" dirty="0">
              <a:solidFill>
                <a:schemeClr val="accent4">
                  <a:lumMod val="50000"/>
                </a:schemeClr>
              </a:solidFill>
              <a:latin typeface="Arial Black" pitchFamily="34" charset="0"/>
              <a:cs typeface="Times New Roman" panose="02020603050405020304" pitchFamily="18" charset="0"/>
            </a:endParaRPr>
          </a:p>
        </p:txBody>
      </p:sp>
      <p:sp>
        <p:nvSpPr>
          <p:cNvPr id="12" name="TextBox 11"/>
          <p:cNvSpPr txBox="1"/>
          <p:nvPr/>
        </p:nvSpPr>
        <p:spPr>
          <a:xfrm>
            <a:off x="6278880" y="2409713"/>
            <a:ext cx="5720866" cy="1323439"/>
          </a:xfrm>
          <a:prstGeom prst="rect">
            <a:avLst/>
          </a:prstGeom>
        </p:spPr>
        <p:style>
          <a:lnRef idx="1">
            <a:schemeClr val="accent2"/>
          </a:lnRef>
          <a:fillRef idx="3">
            <a:schemeClr val="accent2"/>
          </a:fillRef>
          <a:effectRef idx="2">
            <a:schemeClr val="accent2"/>
          </a:effectRef>
          <a:fontRef idx="minor">
            <a:schemeClr val="lt1"/>
          </a:fontRef>
        </p:style>
        <p:txBody>
          <a:bodyPr wrap="square" rtlCol="0">
            <a:spAutoFit/>
          </a:bodyPr>
          <a:lstStyle/>
          <a:p>
            <a:pPr marL="226800" algn="ctr"/>
            <a:r>
              <a:rPr lang="ru-RU" sz="1600" dirty="0" smtClean="0">
                <a:solidFill>
                  <a:schemeClr val="accent4">
                    <a:lumMod val="50000"/>
                  </a:schemeClr>
                </a:solidFill>
                <a:latin typeface="Arial Black" pitchFamily="34" charset="0"/>
                <a:cs typeface="Times New Roman" panose="02020603050405020304" pitchFamily="18" charset="0"/>
              </a:rPr>
              <a:t>Обеспечение соответствия жилищной, коммунальной и транспортной инфраструктуры стандартам качества, обеспечивающих безопасные и комфортные условия проживания граждан.</a:t>
            </a:r>
            <a:endParaRPr lang="ru-RU" sz="1600" dirty="0">
              <a:solidFill>
                <a:schemeClr val="accent4">
                  <a:lumMod val="50000"/>
                </a:schemeClr>
              </a:solidFill>
              <a:latin typeface="Arial Black" pitchFamily="34" charset="0"/>
              <a:cs typeface="Times New Roman" panose="02020603050405020304" pitchFamily="18" charset="0"/>
            </a:endParaRPr>
          </a:p>
        </p:txBody>
      </p:sp>
      <p:pic>
        <p:nvPicPr>
          <p:cNvPr id="21" name="Объект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760434" y="1280079"/>
            <a:ext cx="3749259" cy="5095084"/>
          </a:xfrm>
          <a:prstGeom prst="rect">
            <a:avLst/>
          </a:prstGeom>
        </p:spPr>
      </p:pic>
    </p:spTree>
    <p:extLst>
      <p:ext uri="{BB962C8B-B14F-4D97-AF65-F5344CB8AC3E}">
        <p14:creationId xmlns:p14="http://schemas.microsoft.com/office/powerpoint/2010/main" val="331810999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Очень крутой заголовок…"/>
          <p:cNvSpPr txBox="1"/>
          <p:nvPr/>
        </p:nvSpPr>
        <p:spPr>
          <a:xfrm>
            <a:off x="1720312" y="127592"/>
            <a:ext cx="9949912" cy="833304"/>
          </a:xfrm>
          <a:prstGeom prst="rect">
            <a:avLst/>
          </a:prstGeom>
          <a:solidFill>
            <a:schemeClr val="accent1">
              <a:lumMod val="40000"/>
              <a:lumOff val="60000"/>
            </a:schemeClr>
          </a:solidFill>
          <a:ln w="12700">
            <a:miter lim="400000"/>
          </a:ln>
          <a:extLst>
            <a:ext uri="{C572A759-6A51-4108-AA02-DFA0A04FC94B}">
              <ma14:wrappingTextBoxFlag xmlns:ma14="http://schemas.microsoft.com/office/mac/drawingml/2011/main" xmlns="" val="1"/>
            </a:ext>
          </a:extLst>
        </p:spPr>
        <p:txBody>
          <a:bodyPr lIns="42520" tIns="42520" rIns="42520" bIns="42520"/>
          <a:lstStyle/>
          <a:p>
            <a:pPr algn="ctr">
              <a:defRPr sz="3000">
                <a:solidFill>
                  <a:srgbClr val="253957"/>
                </a:solidFill>
                <a:latin typeface="+mn-lt"/>
                <a:ea typeface="+mn-ea"/>
                <a:cs typeface="+mn-cs"/>
                <a:sym typeface="Arial Narrow"/>
              </a:defRPr>
            </a:pPr>
            <a:r>
              <a:rPr lang="ru-RU" sz="2400" b="1" dirty="0" smtClean="0">
                <a:solidFill>
                  <a:srgbClr val="002060"/>
                </a:solidFill>
                <a:latin typeface="Times New Roman" pitchFamily="18" charset="0"/>
                <a:ea typeface="Arial Narrow" charset="0"/>
                <a:cs typeface="Times New Roman" pitchFamily="18" charset="0"/>
              </a:rPr>
              <a:t>Формы участия жителей и инструменты взаимодействия власти с населением при формировании бюджета отрасли</a:t>
            </a:r>
            <a:endParaRPr sz="2400" b="1" dirty="0">
              <a:solidFill>
                <a:srgbClr val="002060"/>
              </a:solidFill>
              <a:latin typeface="Times New Roman" pitchFamily="18" charset="0"/>
              <a:ea typeface="Arial Narrow" charset="0"/>
              <a:cs typeface="Times New Roman" pitchFamily="18" charset="0"/>
            </a:endParaRPr>
          </a:p>
        </p:txBody>
      </p:sp>
      <p:sp>
        <p:nvSpPr>
          <p:cNvPr id="127" name="Название подразделения, лаборатории, факультета и т.д."/>
          <p:cNvSpPr txBox="1"/>
          <p:nvPr/>
        </p:nvSpPr>
        <p:spPr>
          <a:xfrm>
            <a:off x="4070756" y="17293"/>
            <a:ext cx="7577612" cy="362869"/>
          </a:xfrm>
          <a:prstGeom prst="rect">
            <a:avLst/>
          </a:prstGeom>
          <a:ln w="12700">
            <a:miter lim="400000"/>
          </a:ln>
          <a:extLst>
            <a:ext uri="{C572A759-6A51-4108-AA02-DFA0A04FC94B}">
              <ma14:wrappingTextBoxFlag xmlns:ma14="http://schemas.microsoft.com/office/mac/drawingml/2011/main" xmlns="" val="1"/>
            </a:ext>
          </a:extLst>
        </p:spPr>
        <p:txBody>
          <a:bodyPr lIns="42520" tIns="42520" rIns="42520" bIns="42520" anchor="ctr">
            <a:spAutoFit/>
          </a:bodyPr>
          <a:lstStyle>
            <a:lvl1pPr algn="r">
              <a:defRPr sz="1800">
                <a:solidFill>
                  <a:srgbClr val="253957"/>
                </a:solidFill>
                <a:latin typeface="+mn-lt"/>
                <a:ea typeface="+mn-ea"/>
                <a:cs typeface="+mn-cs"/>
                <a:sym typeface="Arial Narrow"/>
              </a:defRPr>
            </a:lvl1pPr>
          </a:lstStyle>
          <a:p>
            <a:endParaRPr dirty="0">
              <a:latin typeface="Arial Narrow" charset="0"/>
              <a:ea typeface="Arial Narrow" charset="0"/>
              <a:cs typeface="Arial Narrow" charset="0"/>
            </a:endParaRPr>
          </a:p>
        </p:txBody>
      </p:sp>
      <p:graphicFrame>
        <p:nvGraphicFramePr>
          <p:cNvPr id="8" name="Объект 7" hidden="1"/>
          <p:cNvGraphicFramePr>
            <a:graphicFrameLocks noChangeAspect="1"/>
          </p:cNvGraphicFramePr>
          <p:nvPr>
            <p:custDataLst>
              <p:tags r:id="rId2"/>
            </p:custDataLst>
            <p:extLst/>
          </p:nvPr>
        </p:nvGraphicFramePr>
        <p:xfrm>
          <a:off x="1956" y="265236"/>
          <a:ext cx="1953" cy="1465"/>
        </p:xfrm>
        <a:graphic>
          <a:graphicData uri="http://schemas.openxmlformats.org/presentationml/2006/ole">
            <mc:AlternateContent xmlns:mc="http://schemas.openxmlformats.org/markup-compatibility/2006">
              <mc:Choice xmlns:v="urn:schemas-microsoft-com:vml" Requires="v">
                <p:oleObj spid="_x0000_s70659" name="think-cell Slide" r:id="rId5" imgW="360" imgH="360" progId="">
                  <p:embed/>
                </p:oleObj>
              </mc:Choice>
              <mc:Fallback>
                <p:oleObj name="think-cell Slide" r:id="rId5" imgW="360" imgH="360" progId="">
                  <p:embed/>
                  <p:pic>
                    <p:nvPicPr>
                      <p:cNvPr id="8" name="Объект 7" hidden="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56" y="265236"/>
                        <a:ext cx="1953" cy="14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14"/>
          <p:cNvGrpSpPr/>
          <p:nvPr/>
        </p:nvGrpSpPr>
        <p:grpSpPr>
          <a:xfrm>
            <a:off x="999460" y="1134941"/>
            <a:ext cx="10878326" cy="5017886"/>
            <a:chOff x="93000" y="943768"/>
            <a:chExt cx="9720000" cy="5934810"/>
          </a:xfrm>
        </p:grpSpPr>
        <p:sp>
          <p:nvSpPr>
            <p:cNvPr id="10" name="Text Placeholder 6"/>
            <p:cNvSpPr txBox="1">
              <a:spLocks/>
            </p:cNvSpPr>
            <p:nvPr/>
          </p:nvSpPr>
          <p:spPr>
            <a:xfrm>
              <a:off x="254935" y="1100813"/>
              <a:ext cx="3096000" cy="720000"/>
            </a:xfrm>
            <a:prstGeom prst="homePlate">
              <a:avLst>
                <a:gd name="adj" fmla="val 20282"/>
              </a:avLst>
            </a:prstGeom>
            <a:solidFill>
              <a:schemeClr val="accent1">
                <a:lumMod val="60000"/>
                <a:lumOff val="40000"/>
              </a:schemeClr>
            </a:solidFill>
            <a:ln>
              <a:solidFill>
                <a:schemeClr val="accent1">
                  <a:lumMod val="75000"/>
                </a:schemeClr>
              </a:solidFill>
            </a:ln>
          </p:spPr>
          <p:txBody>
            <a:bodyPr vert="horz" lIns="94523" tIns="94523" rIns="94523" bIns="94523" rtlCol="0" anchor="ctr" anchorCtr="0">
              <a:noAutofit/>
            </a:bodyPr>
            <a:lstStyle>
              <a:lvl1pPr marL="0" indent="0" algn="l" defTabSz="914400" rtl="0" eaLnBrk="1" latinLnBrk="0" hangingPunct="1">
                <a:lnSpc>
                  <a:spcPct val="100000"/>
                </a:lnSpc>
                <a:spcBef>
                  <a:spcPts val="0"/>
                </a:spcBef>
                <a:buClr>
                  <a:schemeClr val="accent5"/>
                </a:buClr>
                <a:buFont typeface="Wingdings" panose="05000000000000000000" pitchFamily="2" charset="2"/>
                <a:buNone/>
                <a:defRPr lang="ru-RU" sz="1200" kern="1200">
                  <a:solidFill>
                    <a:schemeClr val="tx1"/>
                  </a:solidFill>
                  <a:latin typeface="+mn-lt"/>
                  <a:ea typeface="+mn-ea"/>
                  <a:cs typeface="+mn-cs"/>
                </a:defRPr>
              </a:lvl1pPr>
              <a:lvl2pPr marL="144000" indent="-144000" algn="l" defTabSz="914400" rtl="0" eaLnBrk="1" latinLnBrk="0" hangingPunct="1">
                <a:lnSpc>
                  <a:spcPct val="100000"/>
                </a:lnSpc>
                <a:spcBef>
                  <a:spcPts val="0"/>
                </a:spcBef>
                <a:buClr>
                  <a:schemeClr val="accent5"/>
                </a:buClr>
                <a:buFont typeface="Wingdings" panose="05000000000000000000" pitchFamily="2" charset="2"/>
                <a:buChar char="§"/>
                <a:defRPr lang="ru-RU" sz="900" kern="1200" baseline="0">
                  <a:solidFill>
                    <a:schemeClr val="tx1"/>
                  </a:solidFill>
                  <a:latin typeface="+mn-lt"/>
                  <a:ea typeface="+mn-ea"/>
                  <a:cs typeface="+mn-cs"/>
                </a:defRPr>
              </a:lvl2pPr>
              <a:lvl3pPr marL="288000" indent="-144000" algn="l" defTabSz="914400" rtl="0" eaLnBrk="1" latinLnBrk="0" hangingPunct="1">
                <a:lnSpc>
                  <a:spcPct val="100000"/>
                </a:lnSpc>
                <a:spcBef>
                  <a:spcPts val="0"/>
                </a:spcBef>
                <a:buClr>
                  <a:schemeClr val="accent5"/>
                </a:buClr>
                <a:buFont typeface="Arial" panose="020B0604020202020204" pitchFamily="34" charset="0"/>
                <a:buChar char="−"/>
                <a:defRPr lang="ru-RU" sz="900" kern="1200">
                  <a:solidFill>
                    <a:schemeClr val="tx1"/>
                  </a:solidFill>
                  <a:latin typeface="+mn-lt"/>
                  <a:ea typeface="+mn-ea"/>
                  <a:cs typeface="+mn-cs"/>
                </a:defRPr>
              </a:lvl3pPr>
              <a:lvl4pPr marL="432000" indent="-144000" algn="l" defTabSz="914400" rtl="0" eaLnBrk="1" latinLnBrk="0" hangingPunct="1">
                <a:lnSpc>
                  <a:spcPct val="100000"/>
                </a:lnSpc>
                <a:spcBef>
                  <a:spcPts val="0"/>
                </a:spcBef>
                <a:buClr>
                  <a:schemeClr val="accent5"/>
                </a:buClr>
                <a:buFont typeface="Arial" panose="020B0604020202020204" pitchFamily="34" charset="0"/>
                <a:buChar char="▫"/>
                <a:defRPr lang="ru-RU" sz="900" kern="1200">
                  <a:solidFill>
                    <a:schemeClr val="tx1"/>
                  </a:solidFill>
                  <a:latin typeface="+mn-lt"/>
                  <a:ea typeface="+mn-ea"/>
                  <a:cs typeface="+mn-cs"/>
                </a:defRPr>
              </a:lvl4pPr>
              <a:lvl5pPr marL="576000" indent="-144000" algn="l" defTabSz="914400" rtl="0" eaLnBrk="1" latinLnBrk="0" hangingPunct="1">
                <a:lnSpc>
                  <a:spcPct val="100000"/>
                </a:lnSpc>
                <a:spcBef>
                  <a:spcPts val="0"/>
                </a:spcBef>
                <a:buClr>
                  <a:schemeClr val="accent5"/>
                </a:buClr>
                <a:buFont typeface="Arial" panose="020B0604020202020204" pitchFamily="34" charset="0"/>
                <a:buChar char="-"/>
                <a:defRPr lang="en-US" sz="9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2000" b="1" dirty="0" smtClean="0">
                  <a:solidFill>
                    <a:srgbClr val="002060"/>
                  </a:solidFill>
                  <a:latin typeface="Times New Roman" pitchFamily="18" charset="0"/>
                  <a:ea typeface="Arial Narrow" charset="0"/>
                  <a:cs typeface="Times New Roman" pitchFamily="18" charset="0"/>
                </a:rPr>
                <a:t>Формы участия</a:t>
              </a:r>
              <a:endParaRPr lang="ru-RU" sz="2000" b="1" dirty="0">
                <a:solidFill>
                  <a:srgbClr val="002060"/>
                </a:solidFill>
                <a:latin typeface="Times New Roman" pitchFamily="18" charset="0"/>
                <a:ea typeface="Arial Narrow" charset="0"/>
                <a:cs typeface="Times New Roman" pitchFamily="18" charset="0"/>
              </a:endParaRPr>
            </a:p>
          </p:txBody>
        </p:sp>
        <p:sp>
          <p:nvSpPr>
            <p:cNvPr id="11" name="Text Placeholder 6"/>
            <p:cNvSpPr txBox="1">
              <a:spLocks/>
            </p:cNvSpPr>
            <p:nvPr/>
          </p:nvSpPr>
          <p:spPr>
            <a:xfrm>
              <a:off x="3485968" y="1100813"/>
              <a:ext cx="3096000" cy="720000"/>
            </a:xfrm>
            <a:prstGeom prst="chevron">
              <a:avLst>
                <a:gd name="adj" fmla="val 20882"/>
              </a:avLst>
            </a:prstGeom>
            <a:solidFill>
              <a:schemeClr val="accent1">
                <a:lumMod val="60000"/>
                <a:lumOff val="40000"/>
              </a:schemeClr>
            </a:solidFill>
            <a:ln>
              <a:solidFill>
                <a:schemeClr val="accent1">
                  <a:lumMod val="75000"/>
                </a:schemeClr>
              </a:solidFill>
            </a:ln>
          </p:spPr>
          <p:txBody>
            <a:bodyPr lIns="94523" tIns="94523" rIns="94523" bIns="94523" anchor="ctr" anchorCtr="0">
              <a:noAutofit/>
            </a:bodyPr>
            <a:lstStyle>
              <a:lvl1pPr marL="0" marR="0" indent="0" algn="l" defTabSz="914400" rtl="0" eaLnBrk="1" fontAlgn="auto" latinLnBrk="0" hangingPunct="1">
                <a:lnSpc>
                  <a:spcPct val="100000"/>
                </a:lnSpc>
                <a:spcBef>
                  <a:spcPts val="0"/>
                </a:spcBef>
                <a:spcAft>
                  <a:spcPts val="0"/>
                </a:spcAft>
                <a:buClr>
                  <a:srgbClr val="7A1600"/>
                </a:buClr>
                <a:buSzTx/>
                <a:buFont typeface="Wingdings" panose="05000000000000000000" pitchFamily="2" charset="2"/>
                <a:buNone/>
                <a:tabLst/>
                <a:defRPr lang="ru-RU" sz="1200" kern="1200">
                  <a:solidFill>
                    <a:schemeClr val="tx1"/>
                  </a:solidFill>
                  <a:latin typeface="+mn-lt"/>
                  <a:ea typeface="+mn-ea"/>
                  <a:cs typeface="+mn-cs"/>
                </a:defRPr>
              </a:lvl1pPr>
              <a:lvl2pPr marL="144000" indent="-144000" algn="l" defTabSz="914400" rtl="0" eaLnBrk="1" latinLnBrk="0" hangingPunct="1">
                <a:lnSpc>
                  <a:spcPct val="100000"/>
                </a:lnSpc>
                <a:spcBef>
                  <a:spcPts val="0"/>
                </a:spcBef>
                <a:buClr>
                  <a:schemeClr val="accent5"/>
                </a:buClr>
                <a:buFont typeface="Wingdings" panose="05000000000000000000" pitchFamily="2" charset="2"/>
                <a:buChar char="§"/>
                <a:defRPr lang="ru-RU" sz="1400" kern="1200" baseline="0" smtClean="0">
                  <a:solidFill>
                    <a:schemeClr val="tx1"/>
                  </a:solidFill>
                  <a:latin typeface="+mn-lt"/>
                  <a:ea typeface="+mn-ea"/>
                  <a:cs typeface="+mn-cs"/>
                </a:defRPr>
              </a:lvl2pPr>
              <a:lvl3pPr marL="288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400" kern="1200" smtClean="0">
                  <a:solidFill>
                    <a:schemeClr val="tx1"/>
                  </a:solidFill>
                  <a:latin typeface="+mn-lt"/>
                  <a:ea typeface="+mn-ea"/>
                  <a:cs typeface="+mn-cs"/>
                </a:defRPr>
              </a:lvl3pPr>
              <a:lvl4pPr marL="432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400" kern="1200" smtClean="0">
                  <a:solidFill>
                    <a:schemeClr val="tx1"/>
                  </a:solidFill>
                  <a:latin typeface="+mn-lt"/>
                  <a:ea typeface="+mn-ea"/>
                  <a:cs typeface="+mn-cs"/>
                </a:defRPr>
              </a:lvl4pPr>
              <a:lvl5pPr marL="576000" indent="-144000" algn="l" defTabSz="914400" rtl="0" eaLnBrk="1" latinLnBrk="0" hangingPunct="1">
                <a:lnSpc>
                  <a:spcPct val="100000"/>
                </a:lnSpc>
                <a:spcBef>
                  <a:spcPts val="0"/>
                </a:spcBef>
                <a:buClr>
                  <a:schemeClr val="accent5"/>
                </a:buClr>
                <a:buFont typeface="Arial" panose="020B0604020202020204" pitchFamily="34" charset="0"/>
                <a:buChar char="-"/>
                <a:defRPr lang="en-US" sz="14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2000" b="1" dirty="0">
                  <a:solidFill>
                    <a:srgbClr val="002060"/>
                  </a:solidFill>
                  <a:latin typeface="Times New Roman" pitchFamily="18" charset="0"/>
                  <a:ea typeface="Arial Narrow" charset="0"/>
                  <a:cs typeface="Times New Roman" pitchFamily="18" charset="0"/>
                </a:rPr>
                <a:t>Инструменты взаимодействия</a:t>
              </a:r>
            </a:p>
          </p:txBody>
        </p:sp>
        <p:sp>
          <p:nvSpPr>
            <p:cNvPr id="12" name="Text Placeholder 6"/>
            <p:cNvSpPr txBox="1">
              <a:spLocks/>
            </p:cNvSpPr>
            <p:nvPr/>
          </p:nvSpPr>
          <p:spPr>
            <a:xfrm>
              <a:off x="6717000" y="1100813"/>
              <a:ext cx="3096000" cy="720000"/>
            </a:xfrm>
            <a:prstGeom prst="chevron">
              <a:avLst>
                <a:gd name="adj" fmla="val 20882"/>
              </a:avLst>
            </a:prstGeom>
            <a:solidFill>
              <a:schemeClr val="accent1">
                <a:lumMod val="60000"/>
                <a:lumOff val="40000"/>
              </a:schemeClr>
            </a:solidFill>
            <a:ln>
              <a:solidFill>
                <a:schemeClr val="accent1">
                  <a:lumMod val="75000"/>
                </a:schemeClr>
              </a:solidFill>
            </a:ln>
          </p:spPr>
          <p:txBody>
            <a:bodyPr lIns="94523" tIns="94523" rIns="94523" bIns="94523" anchor="ctr" anchorCtr="0">
              <a:noAutofit/>
            </a:bodyPr>
            <a:lstStyle>
              <a:lvl1pPr marL="0" indent="0" algn="l" defTabSz="914400" rtl="0" eaLnBrk="1" latinLnBrk="0" hangingPunct="1">
                <a:lnSpc>
                  <a:spcPct val="100000"/>
                </a:lnSpc>
                <a:spcBef>
                  <a:spcPts val="0"/>
                </a:spcBef>
                <a:buClr>
                  <a:schemeClr val="accent5"/>
                </a:buClr>
                <a:buFont typeface="Wingdings" panose="05000000000000000000" pitchFamily="2" charset="2"/>
                <a:buNone/>
                <a:defRPr lang="ru-RU" sz="1200" kern="1200">
                  <a:solidFill>
                    <a:schemeClr val="tx1"/>
                  </a:solidFill>
                  <a:latin typeface="+mn-lt"/>
                  <a:ea typeface="+mn-ea"/>
                  <a:cs typeface="+mn-cs"/>
                </a:defRPr>
              </a:lvl1pPr>
              <a:lvl2pPr marL="144000" indent="-144000" algn="l" defTabSz="914400" rtl="0" eaLnBrk="1" latinLnBrk="0" hangingPunct="1">
                <a:lnSpc>
                  <a:spcPct val="100000"/>
                </a:lnSpc>
                <a:spcBef>
                  <a:spcPts val="0"/>
                </a:spcBef>
                <a:buClr>
                  <a:schemeClr val="accent5"/>
                </a:buClr>
                <a:buFont typeface="Wingdings" panose="05000000000000000000" pitchFamily="2" charset="2"/>
                <a:buChar char="§"/>
                <a:defRPr lang="ru-RU" sz="1400" kern="1200" baseline="0" smtClean="0">
                  <a:solidFill>
                    <a:schemeClr val="tx1"/>
                  </a:solidFill>
                  <a:latin typeface="+mn-lt"/>
                  <a:ea typeface="+mn-ea"/>
                  <a:cs typeface="+mn-cs"/>
                </a:defRPr>
              </a:lvl2pPr>
              <a:lvl3pPr marL="288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400" kern="1200" smtClean="0">
                  <a:solidFill>
                    <a:schemeClr val="tx1"/>
                  </a:solidFill>
                  <a:latin typeface="+mn-lt"/>
                  <a:ea typeface="+mn-ea"/>
                  <a:cs typeface="+mn-cs"/>
                </a:defRPr>
              </a:lvl3pPr>
              <a:lvl4pPr marL="432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400" kern="1200" smtClean="0">
                  <a:solidFill>
                    <a:schemeClr val="tx1"/>
                  </a:solidFill>
                  <a:latin typeface="+mn-lt"/>
                  <a:ea typeface="+mn-ea"/>
                  <a:cs typeface="+mn-cs"/>
                </a:defRPr>
              </a:lvl4pPr>
              <a:lvl5pPr marL="576000" indent="-144000" algn="l" defTabSz="914400" rtl="0" eaLnBrk="1" latinLnBrk="0" hangingPunct="1">
                <a:lnSpc>
                  <a:spcPct val="100000"/>
                </a:lnSpc>
                <a:spcBef>
                  <a:spcPts val="0"/>
                </a:spcBef>
                <a:buClr>
                  <a:schemeClr val="accent5"/>
                </a:buClr>
                <a:buFont typeface="Arial" panose="020B0604020202020204" pitchFamily="34" charset="0"/>
                <a:buChar char="-"/>
                <a:defRPr lang="en-US" sz="14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7A1600"/>
                </a:buClr>
              </a:pPr>
              <a:r>
                <a:rPr lang="ru-RU" sz="2000" b="1" dirty="0" smtClean="0">
                  <a:solidFill>
                    <a:srgbClr val="002060"/>
                  </a:solidFill>
                  <a:latin typeface="Times New Roman" pitchFamily="18" charset="0"/>
                  <a:ea typeface="Arial Narrow" charset="0"/>
                  <a:cs typeface="Times New Roman" pitchFamily="18" charset="0"/>
                </a:rPr>
                <a:t>Ожидаемые результаты</a:t>
              </a:r>
              <a:endParaRPr lang="ru-RU" sz="2000" b="1" dirty="0">
                <a:solidFill>
                  <a:srgbClr val="002060"/>
                </a:solidFill>
                <a:latin typeface="Times New Roman" pitchFamily="18" charset="0"/>
                <a:ea typeface="Arial Narrow" charset="0"/>
                <a:cs typeface="Times New Roman" pitchFamily="18" charset="0"/>
              </a:endParaRPr>
            </a:p>
          </p:txBody>
        </p:sp>
        <p:sp>
          <p:nvSpPr>
            <p:cNvPr id="13" name="Text Placeholder 6"/>
            <p:cNvSpPr txBox="1">
              <a:spLocks/>
            </p:cNvSpPr>
            <p:nvPr/>
          </p:nvSpPr>
          <p:spPr>
            <a:xfrm>
              <a:off x="254935" y="1865596"/>
              <a:ext cx="3016352" cy="5012982"/>
            </a:xfrm>
            <a:prstGeom prst="rect">
              <a:avLst/>
            </a:prstGeom>
          </p:spPr>
          <p:txBody>
            <a:bodyPr wrap="square" lIns="94523" tIns="0" rIns="94523" bIns="0">
              <a:noAutofit/>
            </a:bodyPr>
            <a:lstStyle>
              <a:lvl1pPr marL="0" indent="0" algn="l" defTabSz="914400" rtl="0" eaLnBrk="1" latinLnBrk="0" hangingPunct="1">
                <a:lnSpc>
                  <a:spcPct val="100000"/>
                </a:lnSpc>
                <a:spcBef>
                  <a:spcPts val="0"/>
                </a:spcBef>
                <a:buClr>
                  <a:schemeClr val="accent5"/>
                </a:buClr>
                <a:buFont typeface="Wingdings" panose="05000000000000000000" pitchFamily="2" charset="2"/>
                <a:buNone/>
                <a:defRPr lang="ru-RU" sz="1200" kern="1200">
                  <a:solidFill>
                    <a:schemeClr val="tx1"/>
                  </a:solidFill>
                  <a:latin typeface="+mn-lt"/>
                  <a:ea typeface="+mn-ea"/>
                  <a:cs typeface="+mn-cs"/>
                </a:defRPr>
              </a:lvl1pPr>
              <a:lvl2pPr marL="144000" indent="-144000" algn="l" defTabSz="914400" rtl="0" eaLnBrk="1" latinLnBrk="0" hangingPunct="1">
                <a:lnSpc>
                  <a:spcPct val="100000"/>
                </a:lnSpc>
                <a:spcBef>
                  <a:spcPts val="0"/>
                </a:spcBef>
                <a:buClr>
                  <a:schemeClr val="accent5"/>
                </a:buClr>
                <a:buFont typeface="Wingdings" panose="05000000000000000000" pitchFamily="2" charset="2"/>
                <a:buChar char="§"/>
                <a:defRPr lang="ru-RU" sz="1200" kern="1200" baseline="0">
                  <a:solidFill>
                    <a:schemeClr val="tx1"/>
                  </a:solidFill>
                  <a:latin typeface="+mn-lt"/>
                  <a:ea typeface="+mn-ea"/>
                  <a:cs typeface="+mn-cs"/>
                </a:defRPr>
              </a:lvl2pPr>
              <a:lvl3pPr marL="288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3pPr>
              <a:lvl4pPr marL="432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4pPr>
              <a:lvl5pPr marL="576000" indent="-144000" algn="l" defTabSz="914400" rtl="0" eaLnBrk="1" latinLnBrk="0" hangingPunct="1">
                <a:lnSpc>
                  <a:spcPct val="100000"/>
                </a:lnSpc>
                <a:spcBef>
                  <a:spcPts val="0"/>
                </a:spcBef>
                <a:buClr>
                  <a:schemeClr val="accent5"/>
                </a:buClr>
                <a:buFont typeface="Arial" panose="020B0604020202020204" pitchFamily="34" charset="0"/>
                <a:buChar char="-"/>
                <a:defRPr lang="en-US"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Clr>
                  <a:schemeClr val="accent1">
                    <a:lumMod val="75000"/>
                  </a:schemeClr>
                </a:buClr>
              </a:pPr>
              <a:r>
                <a:rPr lang="ru-RU" sz="2000" dirty="0" smtClean="0">
                  <a:solidFill>
                    <a:srgbClr val="002060"/>
                  </a:solidFill>
                  <a:latin typeface="Arial Narrow" charset="0"/>
                  <a:ea typeface="Arial Narrow" charset="0"/>
                  <a:cs typeface="Arial Narrow" charset="0"/>
                </a:rPr>
                <a:t>Обсуждение проектов устройства дорожной инфраструктуры и благоустройства территорий</a:t>
              </a:r>
            </a:p>
            <a:p>
              <a:pPr lvl="1">
                <a:buClr>
                  <a:schemeClr val="accent1">
                    <a:lumMod val="75000"/>
                  </a:schemeClr>
                </a:buClr>
              </a:pPr>
              <a:r>
                <a:rPr lang="ru-RU" sz="2000" dirty="0" smtClean="0">
                  <a:solidFill>
                    <a:srgbClr val="002060"/>
                  </a:solidFill>
                  <a:latin typeface="Arial Narrow" charset="0"/>
                  <a:ea typeface="Arial Narrow" charset="0"/>
                  <a:cs typeface="Arial Narrow" charset="0"/>
                </a:rPr>
                <a:t>Собрания собственников помещений в многоквартирных домах</a:t>
              </a:r>
            </a:p>
            <a:p>
              <a:pPr lvl="1">
                <a:buClr>
                  <a:schemeClr val="accent1">
                    <a:lumMod val="75000"/>
                  </a:schemeClr>
                </a:buClr>
              </a:pPr>
              <a:r>
                <a:rPr lang="ru-RU" sz="2000" dirty="0" smtClean="0">
                  <a:solidFill>
                    <a:srgbClr val="002060"/>
                  </a:solidFill>
                  <a:latin typeface="Arial Narrow" charset="0"/>
                  <a:ea typeface="Arial Narrow" charset="0"/>
                  <a:cs typeface="Arial Narrow" charset="0"/>
                </a:rPr>
                <a:t>Обсуждение </a:t>
              </a:r>
              <a:r>
                <a:rPr lang="ru-RU" sz="2000" dirty="0">
                  <a:solidFill>
                    <a:srgbClr val="002060"/>
                  </a:solidFill>
                  <a:latin typeface="Arial Narrow" charset="0"/>
                  <a:ea typeface="Arial Narrow" charset="0"/>
                  <a:cs typeface="Arial Narrow" charset="0"/>
                </a:rPr>
                <a:t>проекта муниципальной программы</a:t>
              </a:r>
            </a:p>
            <a:p>
              <a:pPr lvl="1">
                <a:buClr>
                  <a:schemeClr val="accent1">
                    <a:lumMod val="75000"/>
                  </a:schemeClr>
                </a:buClr>
              </a:pPr>
              <a:r>
                <a:rPr lang="ru-RU" sz="2000" dirty="0" smtClean="0">
                  <a:solidFill>
                    <a:srgbClr val="002060"/>
                  </a:solidFill>
                  <a:latin typeface="Arial Narrow" charset="0"/>
                  <a:ea typeface="Arial Narrow" charset="0"/>
                  <a:cs typeface="Arial Narrow" charset="0"/>
                </a:rPr>
                <a:t>Общественный контроль за выполнением и приемкой работ</a:t>
              </a:r>
              <a:endParaRPr lang="ru-RU" sz="2000" dirty="0">
                <a:solidFill>
                  <a:srgbClr val="002060"/>
                </a:solidFill>
                <a:latin typeface="Arial Narrow" charset="0"/>
                <a:ea typeface="Arial Narrow" charset="0"/>
                <a:cs typeface="Arial Narrow" charset="0"/>
              </a:endParaRPr>
            </a:p>
            <a:p>
              <a:pPr lvl="1"/>
              <a:endParaRPr lang="ru-RU" sz="2000" dirty="0">
                <a:solidFill>
                  <a:srgbClr val="002060"/>
                </a:solidFill>
                <a:latin typeface="Arial Narrow" charset="0"/>
                <a:ea typeface="Arial Narrow" charset="0"/>
                <a:cs typeface="Arial Narrow" charset="0"/>
              </a:endParaRPr>
            </a:p>
          </p:txBody>
        </p:sp>
        <p:sp>
          <p:nvSpPr>
            <p:cNvPr id="14" name="Text Placeholder 6"/>
            <p:cNvSpPr txBox="1">
              <a:spLocks/>
            </p:cNvSpPr>
            <p:nvPr/>
          </p:nvSpPr>
          <p:spPr>
            <a:xfrm>
              <a:off x="3485968" y="1866220"/>
              <a:ext cx="2933700" cy="4498975"/>
            </a:xfrm>
            <a:prstGeom prst="rect">
              <a:avLst/>
            </a:prstGeom>
          </p:spPr>
          <p:txBody>
            <a:bodyPr wrap="square" lIns="94523" tIns="0" rIns="94523" bIns="0">
              <a:noAutofit/>
            </a:bodyPr>
            <a:lstStyle>
              <a:lvl1pPr marL="0" indent="0" algn="l" defTabSz="914400" rtl="0" eaLnBrk="1" latinLnBrk="0" hangingPunct="1">
                <a:lnSpc>
                  <a:spcPct val="100000"/>
                </a:lnSpc>
                <a:spcBef>
                  <a:spcPts val="0"/>
                </a:spcBef>
                <a:buClr>
                  <a:schemeClr val="accent5"/>
                </a:buClr>
                <a:buFont typeface="Wingdings" panose="05000000000000000000" pitchFamily="2" charset="2"/>
                <a:buNone/>
                <a:defRPr lang="ru-RU" sz="1200" kern="1200">
                  <a:solidFill>
                    <a:schemeClr val="tx1"/>
                  </a:solidFill>
                  <a:latin typeface="+mn-lt"/>
                  <a:ea typeface="+mn-ea"/>
                  <a:cs typeface="+mn-cs"/>
                </a:defRPr>
              </a:lvl1pPr>
              <a:lvl2pPr marL="144000" indent="-144000" algn="l" defTabSz="914400" rtl="0" eaLnBrk="1" latinLnBrk="0" hangingPunct="1">
                <a:lnSpc>
                  <a:spcPct val="100000"/>
                </a:lnSpc>
                <a:spcBef>
                  <a:spcPts val="0"/>
                </a:spcBef>
                <a:buClr>
                  <a:schemeClr val="accent5"/>
                </a:buClr>
                <a:buFont typeface="Wingdings" panose="05000000000000000000" pitchFamily="2" charset="2"/>
                <a:buChar char="§"/>
                <a:defRPr lang="ru-RU" sz="1200" kern="1200" baseline="0">
                  <a:solidFill>
                    <a:schemeClr val="tx1"/>
                  </a:solidFill>
                  <a:latin typeface="+mn-lt"/>
                  <a:ea typeface="+mn-ea"/>
                  <a:cs typeface="+mn-cs"/>
                </a:defRPr>
              </a:lvl2pPr>
              <a:lvl3pPr marL="288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3pPr>
              <a:lvl4pPr marL="432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4pPr>
              <a:lvl5pPr marL="576000" indent="-144000" algn="l" defTabSz="914400" rtl="0" eaLnBrk="1" latinLnBrk="0" hangingPunct="1">
                <a:lnSpc>
                  <a:spcPct val="100000"/>
                </a:lnSpc>
                <a:spcBef>
                  <a:spcPts val="0"/>
                </a:spcBef>
                <a:buClr>
                  <a:schemeClr val="accent5"/>
                </a:buClr>
                <a:buFont typeface="Arial" panose="020B0604020202020204" pitchFamily="34" charset="0"/>
                <a:buChar char="-"/>
                <a:defRPr lang="en-US"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ru-RU" sz="1300" dirty="0">
                <a:solidFill>
                  <a:srgbClr val="002060"/>
                </a:solidFill>
              </a:endParaRPr>
            </a:p>
          </p:txBody>
        </p:sp>
        <p:sp>
          <p:nvSpPr>
            <p:cNvPr id="15" name="Text Placeholder 6"/>
            <p:cNvSpPr txBox="1">
              <a:spLocks/>
            </p:cNvSpPr>
            <p:nvPr/>
          </p:nvSpPr>
          <p:spPr>
            <a:xfrm>
              <a:off x="6717000" y="1866220"/>
              <a:ext cx="2933700" cy="4498975"/>
            </a:xfrm>
            <a:prstGeom prst="rect">
              <a:avLst/>
            </a:prstGeom>
          </p:spPr>
          <p:txBody>
            <a:bodyPr wrap="square" lIns="94523" tIns="0" rIns="94523" bIns="0">
              <a:noAutofit/>
            </a:bodyPr>
            <a:lstStyle>
              <a:lvl1pPr marL="0" indent="0" algn="l" defTabSz="914400" rtl="0" eaLnBrk="1" latinLnBrk="0" hangingPunct="1">
                <a:lnSpc>
                  <a:spcPct val="100000"/>
                </a:lnSpc>
                <a:spcBef>
                  <a:spcPts val="0"/>
                </a:spcBef>
                <a:buClr>
                  <a:schemeClr val="accent5"/>
                </a:buClr>
                <a:buFont typeface="Wingdings" panose="05000000000000000000" pitchFamily="2" charset="2"/>
                <a:buNone/>
                <a:defRPr lang="ru-RU" sz="1200" kern="1200">
                  <a:solidFill>
                    <a:schemeClr val="tx1"/>
                  </a:solidFill>
                  <a:latin typeface="+mn-lt"/>
                  <a:ea typeface="+mn-ea"/>
                  <a:cs typeface="+mn-cs"/>
                </a:defRPr>
              </a:lvl1pPr>
              <a:lvl2pPr marL="144000" indent="-144000" algn="l" defTabSz="914400" rtl="0" eaLnBrk="1" latinLnBrk="0" hangingPunct="1">
                <a:lnSpc>
                  <a:spcPct val="100000"/>
                </a:lnSpc>
                <a:spcBef>
                  <a:spcPts val="0"/>
                </a:spcBef>
                <a:buClr>
                  <a:schemeClr val="accent5"/>
                </a:buClr>
                <a:buFont typeface="Wingdings" panose="05000000000000000000" pitchFamily="2" charset="2"/>
                <a:buChar char="§"/>
                <a:defRPr lang="ru-RU" sz="1200" kern="1200" baseline="0">
                  <a:solidFill>
                    <a:schemeClr val="tx1"/>
                  </a:solidFill>
                  <a:latin typeface="+mn-lt"/>
                  <a:ea typeface="+mn-ea"/>
                  <a:cs typeface="+mn-cs"/>
                </a:defRPr>
              </a:lvl2pPr>
              <a:lvl3pPr marL="288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3pPr>
              <a:lvl4pPr marL="432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4pPr>
              <a:lvl5pPr marL="576000" indent="-144000" algn="l" defTabSz="914400" rtl="0" eaLnBrk="1" latinLnBrk="0" hangingPunct="1">
                <a:lnSpc>
                  <a:spcPct val="100000"/>
                </a:lnSpc>
                <a:spcBef>
                  <a:spcPts val="0"/>
                </a:spcBef>
                <a:buClr>
                  <a:schemeClr val="accent5"/>
                </a:buClr>
                <a:buFont typeface="Arial" panose="020B0604020202020204" pitchFamily="34" charset="0"/>
                <a:buChar char="-"/>
                <a:defRPr lang="en-US"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Clr>
                  <a:schemeClr val="accent1">
                    <a:lumMod val="75000"/>
                  </a:schemeClr>
                </a:buClr>
                <a:buNone/>
              </a:pPr>
              <a:endParaRPr lang="ru-RU" sz="2000" dirty="0">
                <a:solidFill>
                  <a:srgbClr val="002060"/>
                </a:solidFill>
                <a:latin typeface="Arial Narrow" charset="0"/>
                <a:ea typeface="Arial Narrow" charset="0"/>
                <a:cs typeface="Arial Narrow" charset="0"/>
              </a:endParaRPr>
            </a:p>
          </p:txBody>
        </p:sp>
        <p:sp>
          <p:nvSpPr>
            <p:cNvPr id="16" name="Текст 4"/>
            <p:cNvSpPr txBox="1">
              <a:spLocks/>
            </p:cNvSpPr>
            <p:nvPr/>
          </p:nvSpPr>
          <p:spPr>
            <a:xfrm>
              <a:off x="93000" y="943768"/>
              <a:ext cx="324000" cy="324000"/>
            </a:xfrm>
            <a:prstGeom prst="ellipse">
              <a:avLst/>
            </a:prstGeom>
            <a:solidFill>
              <a:schemeClr val="accent1">
                <a:lumMod val="75000"/>
              </a:schemeClr>
            </a:solidFill>
            <a:ln>
              <a:solidFill>
                <a:schemeClr val="bg1"/>
              </a:solidFill>
            </a:ln>
          </p:spPr>
          <p:txBody>
            <a:bodyPr wrap="none" lIns="94523" tIns="94523" rIns="94523" bIns="94523" anchor="ctr" anchorCtr="0">
              <a:noAutofit/>
            </a:bodyPr>
            <a:lstStyle>
              <a:lvl1pPr marL="0" indent="0" algn="ctr" defTabSz="914400" rtl="0" eaLnBrk="1" latinLnBrk="0" hangingPunct="1">
                <a:lnSpc>
                  <a:spcPct val="100000"/>
                </a:lnSpc>
                <a:spcBef>
                  <a:spcPts val="0"/>
                </a:spcBef>
                <a:buClr>
                  <a:schemeClr val="accent5"/>
                </a:buClr>
                <a:buFont typeface="Wingdings" panose="05000000000000000000" pitchFamily="2" charset="2"/>
                <a:buNone/>
                <a:defRPr lang="ru-RU" sz="1200" kern="1200">
                  <a:solidFill>
                    <a:schemeClr val="bg1"/>
                  </a:solidFill>
                  <a:latin typeface="+mn-lt"/>
                  <a:ea typeface="+mn-ea"/>
                  <a:cs typeface="+mn-cs"/>
                </a:defRPr>
              </a:lvl1pPr>
              <a:lvl2pPr marL="144000" indent="-144000" algn="l" defTabSz="914400" rtl="0" eaLnBrk="1" latinLnBrk="0" hangingPunct="1">
                <a:lnSpc>
                  <a:spcPct val="100000"/>
                </a:lnSpc>
                <a:spcBef>
                  <a:spcPts val="0"/>
                </a:spcBef>
                <a:buClr>
                  <a:schemeClr val="accent5"/>
                </a:buClr>
                <a:buFont typeface="Wingdings" panose="05000000000000000000" pitchFamily="2" charset="2"/>
                <a:buChar char="§"/>
                <a:defRPr lang="ru-RU" sz="1200" kern="1200" baseline="0">
                  <a:solidFill>
                    <a:schemeClr val="tx1"/>
                  </a:solidFill>
                  <a:latin typeface="+mn-lt"/>
                  <a:ea typeface="+mn-ea"/>
                  <a:cs typeface="+mn-cs"/>
                </a:defRPr>
              </a:lvl2pPr>
              <a:lvl3pPr marL="288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3pPr>
              <a:lvl4pPr marL="432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4pPr>
              <a:lvl5pPr marL="576000" indent="-144000" algn="l" defTabSz="914400" rtl="0" eaLnBrk="1" latinLnBrk="0" hangingPunct="1">
                <a:lnSpc>
                  <a:spcPct val="100000"/>
                </a:lnSpc>
                <a:spcBef>
                  <a:spcPts val="0"/>
                </a:spcBef>
                <a:buClr>
                  <a:schemeClr val="accent5"/>
                </a:buClr>
                <a:buFont typeface="Arial" panose="020B0604020202020204" pitchFamily="34" charset="0"/>
                <a:buChar char="-"/>
                <a:defRPr lang="en-US"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300" dirty="0" smtClean="0">
                  <a:solidFill>
                    <a:srgbClr val="002060"/>
                  </a:solidFill>
                </a:rPr>
                <a:t>1</a:t>
              </a:r>
              <a:endParaRPr lang="ru-RU" sz="1300" dirty="0">
                <a:solidFill>
                  <a:srgbClr val="002060"/>
                </a:solidFill>
              </a:endParaRPr>
            </a:p>
          </p:txBody>
        </p:sp>
        <p:sp>
          <p:nvSpPr>
            <p:cNvPr id="17" name="Текст 4"/>
            <p:cNvSpPr txBox="1">
              <a:spLocks/>
            </p:cNvSpPr>
            <p:nvPr/>
          </p:nvSpPr>
          <p:spPr>
            <a:xfrm>
              <a:off x="3400884" y="943768"/>
              <a:ext cx="324000" cy="324000"/>
            </a:xfrm>
            <a:prstGeom prst="ellipse">
              <a:avLst/>
            </a:prstGeom>
            <a:solidFill>
              <a:schemeClr val="accent1">
                <a:lumMod val="75000"/>
              </a:schemeClr>
            </a:solidFill>
            <a:ln>
              <a:solidFill>
                <a:schemeClr val="bg1"/>
              </a:solidFill>
            </a:ln>
          </p:spPr>
          <p:txBody>
            <a:bodyPr wrap="none" lIns="94523" tIns="94523" rIns="94523" bIns="94523" anchor="ctr" anchorCtr="0">
              <a:noAutofit/>
            </a:bodyPr>
            <a:lstStyle>
              <a:lvl1pPr marL="0" indent="0" algn="ctr" defTabSz="914400" rtl="0" eaLnBrk="1" latinLnBrk="0" hangingPunct="1">
                <a:lnSpc>
                  <a:spcPct val="100000"/>
                </a:lnSpc>
                <a:spcBef>
                  <a:spcPts val="0"/>
                </a:spcBef>
                <a:buClr>
                  <a:schemeClr val="accent5"/>
                </a:buClr>
                <a:buFont typeface="Wingdings" panose="05000000000000000000" pitchFamily="2" charset="2"/>
                <a:buNone/>
                <a:defRPr lang="ru-RU" sz="1200" kern="1200">
                  <a:solidFill>
                    <a:schemeClr val="bg1"/>
                  </a:solidFill>
                  <a:latin typeface="+mn-lt"/>
                  <a:ea typeface="+mn-ea"/>
                  <a:cs typeface="+mn-cs"/>
                </a:defRPr>
              </a:lvl1pPr>
              <a:lvl2pPr marL="144000" indent="-144000" algn="l" defTabSz="914400" rtl="0" eaLnBrk="1" latinLnBrk="0" hangingPunct="1">
                <a:lnSpc>
                  <a:spcPct val="100000"/>
                </a:lnSpc>
                <a:spcBef>
                  <a:spcPts val="0"/>
                </a:spcBef>
                <a:buClr>
                  <a:schemeClr val="accent5"/>
                </a:buClr>
                <a:buFont typeface="Wingdings" panose="05000000000000000000" pitchFamily="2" charset="2"/>
                <a:buChar char="§"/>
                <a:defRPr lang="ru-RU" sz="1200" kern="1200" baseline="0">
                  <a:solidFill>
                    <a:schemeClr val="tx1"/>
                  </a:solidFill>
                  <a:latin typeface="+mn-lt"/>
                  <a:ea typeface="+mn-ea"/>
                  <a:cs typeface="+mn-cs"/>
                </a:defRPr>
              </a:lvl2pPr>
              <a:lvl3pPr marL="288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3pPr>
              <a:lvl4pPr marL="432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4pPr>
              <a:lvl5pPr marL="576000" indent="-144000" algn="l" defTabSz="914400" rtl="0" eaLnBrk="1" latinLnBrk="0" hangingPunct="1">
                <a:lnSpc>
                  <a:spcPct val="100000"/>
                </a:lnSpc>
                <a:spcBef>
                  <a:spcPts val="0"/>
                </a:spcBef>
                <a:buClr>
                  <a:schemeClr val="accent5"/>
                </a:buClr>
                <a:buFont typeface="Arial" panose="020B0604020202020204" pitchFamily="34" charset="0"/>
                <a:buChar char="-"/>
                <a:defRPr lang="en-US"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300" dirty="0" smtClean="0">
                  <a:solidFill>
                    <a:srgbClr val="002060"/>
                  </a:solidFill>
                </a:rPr>
                <a:t>2</a:t>
              </a:r>
              <a:endParaRPr lang="ru-RU" sz="1300" dirty="0">
                <a:solidFill>
                  <a:srgbClr val="002060"/>
                </a:solidFill>
              </a:endParaRPr>
            </a:p>
          </p:txBody>
        </p:sp>
        <p:sp>
          <p:nvSpPr>
            <p:cNvPr id="18" name="Текст 4"/>
            <p:cNvSpPr txBox="1">
              <a:spLocks/>
            </p:cNvSpPr>
            <p:nvPr/>
          </p:nvSpPr>
          <p:spPr>
            <a:xfrm>
              <a:off x="6635205" y="943768"/>
              <a:ext cx="324000" cy="324000"/>
            </a:xfrm>
            <a:prstGeom prst="ellipse">
              <a:avLst/>
            </a:prstGeom>
            <a:solidFill>
              <a:schemeClr val="accent1">
                <a:lumMod val="75000"/>
              </a:schemeClr>
            </a:solidFill>
            <a:ln>
              <a:solidFill>
                <a:schemeClr val="bg1"/>
              </a:solidFill>
            </a:ln>
          </p:spPr>
          <p:txBody>
            <a:bodyPr wrap="none" lIns="94523" tIns="94523" rIns="94523" bIns="94523" anchor="ctr" anchorCtr="0">
              <a:noAutofit/>
            </a:bodyPr>
            <a:lstStyle>
              <a:lvl1pPr marL="0" indent="0" algn="ctr" defTabSz="914400" rtl="0" eaLnBrk="1" latinLnBrk="0" hangingPunct="1">
                <a:lnSpc>
                  <a:spcPct val="100000"/>
                </a:lnSpc>
                <a:spcBef>
                  <a:spcPts val="0"/>
                </a:spcBef>
                <a:buClr>
                  <a:schemeClr val="accent5"/>
                </a:buClr>
                <a:buFont typeface="Wingdings" panose="05000000000000000000" pitchFamily="2" charset="2"/>
                <a:buNone/>
                <a:defRPr lang="ru-RU" sz="1200" kern="1200">
                  <a:solidFill>
                    <a:schemeClr val="bg1"/>
                  </a:solidFill>
                  <a:latin typeface="+mn-lt"/>
                  <a:ea typeface="+mn-ea"/>
                  <a:cs typeface="+mn-cs"/>
                </a:defRPr>
              </a:lvl1pPr>
              <a:lvl2pPr marL="144000" indent="-144000" algn="l" defTabSz="914400" rtl="0" eaLnBrk="1" latinLnBrk="0" hangingPunct="1">
                <a:lnSpc>
                  <a:spcPct val="100000"/>
                </a:lnSpc>
                <a:spcBef>
                  <a:spcPts val="0"/>
                </a:spcBef>
                <a:buClr>
                  <a:schemeClr val="accent5"/>
                </a:buClr>
                <a:buFont typeface="Wingdings" panose="05000000000000000000" pitchFamily="2" charset="2"/>
                <a:buChar char="§"/>
                <a:defRPr lang="ru-RU" sz="1200" kern="1200" baseline="0">
                  <a:solidFill>
                    <a:schemeClr val="tx1"/>
                  </a:solidFill>
                  <a:latin typeface="+mn-lt"/>
                  <a:ea typeface="+mn-ea"/>
                  <a:cs typeface="+mn-cs"/>
                </a:defRPr>
              </a:lvl2pPr>
              <a:lvl3pPr marL="288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3pPr>
              <a:lvl4pPr marL="432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4pPr>
              <a:lvl5pPr marL="576000" indent="-144000" algn="l" defTabSz="914400" rtl="0" eaLnBrk="1" latinLnBrk="0" hangingPunct="1">
                <a:lnSpc>
                  <a:spcPct val="100000"/>
                </a:lnSpc>
                <a:spcBef>
                  <a:spcPts val="0"/>
                </a:spcBef>
                <a:buClr>
                  <a:schemeClr val="accent5"/>
                </a:buClr>
                <a:buFont typeface="Arial" panose="020B0604020202020204" pitchFamily="34" charset="0"/>
                <a:buChar char="-"/>
                <a:defRPr lang="en-US"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ru-RU" sz="1300" dirty="0" smtClean="0">
                  <a:solidFill>
                    <a:srgbClr val="002060"/>
                  </a:solidFill>
                </a:rPr>
                <a:t>3</a:t>
              </a:r>
              <a:endParaRPr lang="ru-RU" sz="1300" dirty="0">
                <a:solidFill>
                  <a:srgbClr val="002060"/>
                </a:solidFill>
              </a:endParaRPr>
            </a:p>
          </p:txBody>
        </p:sp>
      </p:grpSp>
      <p:sp>
        <p:nvSpPr>
          <p:cNvPr id="20" name="Text Placeholder 6"/>
          <p:cNvSpPr txBox="1">
            <a:spLocks/>
          </p:cNvSpPr>
          <p:nvPr/>
        </p:nvSpPr>
        <p:spPr>
          <a:xfrm>
            <a:off x="4618495" y="1953266"/>
            <a:ext cx="3471620" cy="4323548"/>
          </a:xfrm>
          <a:prstGeom prst="rect">
            <a:avLst/>
          </a:prstGeom>
        </p:spPr>
        <p:txBody>
          <a:bodyPr wrap="square" lIns="79116" tIns="0" rIns="79116" bIns="0">
            <a:noAutofit/>
          </a:bodyPr>
          <a:lstStyle>
            <a:lvl1pPr marL="0" indent="0" algn="l" defTabSz="914400" rtl="0" eaLnBrk="1" latinLnBrk="0" hangingPunct="1">
              <a:lnSpc>
                <a:spcPct val="100000"/>
              </a:lnSpc>
              <a:spcBef>
                <a:spcPts val="0"/>
              </a:spcBef>
              <a:buClr>
                <a:schemeClr val="accent5"/>
              </a:buClr>
              <a:buFont typeface="Wingdings" panose="05000000000000000000" pitchFamily="2" charset="2"/>
              <a:buNone/>
              <a:defRPr lang="ru-RU" sz="1200" kern="1200">
                <a:solidFill>
                  <a:schemeClr val="tx1"/>
                </a:solidFill>
                <a:latin typeface="+mn-lt"/>
                <a:ea typeface="+mn-ea"/>
                <a:cs typeface="+mn-cs"/>
              </a:defRPr>
            </a:lvl1pPr>
            <a:lvl2pPr marL="144000" indent="-144000" algn="l" defTabSz="914400" rtl="0" eaLnBrk="1" latinLnBrk="0" hangingPunct="1">
              <a:lnSpc>
                <a:spcPct val="100000"/>
              </a:lnSpc>
              <a:spcBef>
                <a:spcPts val="0"/>
              </a:spcBef>
              <a:buClr>
                <a:schemeClr val="accent5"/>
              </a:buClr>
              <a:buFont typeface="Wingdings" panose="05000000000000000000" pitchFamily="2" charset="2"/>
              <a:buChar char="§"/>
              <a:defRPr lang="ru-RU" sz="1200" kern="1200" baseline="0">
                <a:solidFill>
                  <a:schemeClr val="tx1"/>
                </a:solidFill>
                <a:latin typeface="+mn-lt"/>
                <a:ea typeface="+mn-ea"/>
                <a:cs typeface="+mn-cs"/>
              </a:defRPr>
            </a:lvl2pPr>
            <a:lvl3pPr marL="288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3pPr>
            <a:lvl4pPr marL="432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4pPr>
            <a:lvl5pPr marL="576000" indent="-144000" algn="l" defTabSz="914400" rtl="0" eaLnBrk="1" latinLnBrk="0" hangingPunct="1">
              <a:lnSpc>
                <a:spcPct val="100000"/>
              </a:lnSpc>
              <a:spcBef>
                <a:spcPts val="0"/>
              </a:spcBef>
              <a:buClr>
                <a:schemeClr val="accent5"/>
              </a:buClr>
              <a:buFont typeface="Arial" panose="020B0604020202020204" pitchFamily="34" charset="0"/>
              <a:buChar char="-"/>
              <a:defRPr lang="en-US"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Clr>
                <a:schemeClr val="accent1">
                  <a:lumMod val="75000"/>
                </a:schemeClr>
              </a:buClr>
              <a:buNone/>
            </a:pPr>
            <a:r>
              <a:rPr lang="ru-RU" sz="2000" dirty="0" smtClean="0">
                <a:solidFill>
                  <a:srgbClr val="253957"/>
                </a:solidFill>
                <a:latin typeface="Times New Roman" pitchFamily="18" charset="0"/>
                <a:ea typeface="Arial Narrow" charset="0"/>
                <a:cs typeface="Times New Roman" pitchFamily="18" charset="0"/>
              </a:rPr>
              <a:t>Очное взаимодействие:</a:t>
            </a:r>
          </a:p>
          <a:p>
            <a:pPr lvl="1">
              <a:buClr>
                <a:schemeClr val="accent1">
                  <a:lumMod val="75000"/>
                </a:schemeClr>
              </a:buClr>
            </a:pPr>
            <a:r>
              <a:rPr lang="ru-RU" sz="2000" dirty="0" smtClean="0">
                <a:solidFill>
                  <a:srgbClr val="253957"/>
                </a:solidFill>
                <a:latin typeface="Times New Roman" pitchFamily="18" charset="0"/>
                <a:ea typeface="Arial Narrow" charset="0"/>
                <a:cs typeface="Times New Roman" pitchFamily="18" charset="0"/>
              </a:rPr>
              <a:t>Анкетирование</a:t>
            </a:r>
          </a:p>
          <a:p>
            <a:pPr lvl="1">
              <a:buClr>
                <a:schemeClr val="accent1">
                  <a:lumMod val="75000"/>
                </a:schemeClr>
              </a:buClr>
            </a:pPr>
            <a:r>
              <a:rPr lang="ru-RU" sz="2000" dirty="0" smtClean="0">
                <a:solidFill>
                  <a:srgbClr val="253957"/>
                </a:solidFill>
                <a:latin typeface="Times New Roman" pitchFamily="18" charset="0"/>
                <a:ea typeface="Arial Narrow" charset="0"/>
                <a:cs typeface="Times New Roman" pitchFamily="18" charset="0"/>
              </a:rPr>
              <a:t>Опросы </a:t>
            </a:r>
          </a:p>
          <a:p>
            <a:pPr lvl="1">
              <a:buClr>
                <a:schemeClr val="accent1">
                  <a:lumMod val="75000"/>
                </a:schemeClr>
              </a:buClr>
            </a:pPr>
            <a:r>
              <a:rPr lang="ru-RU" sz="2000" dirty="0" smtClean="0">
                <a:solidFill>
                  <a:srgbClr val="253957"/>
                </a:solidFill>
                <a:latin typeface="Times New Roman" pitchFamily="18" charset="0"/>
                <a:ea typeface="Arial Narrow" charset="0"/>
                <a:cs typeface="Times New Roman" pitchFamily="18" charset="0"/>
              </a:rPr>
              <a:t>Интервьюирование</a:t>
            </a:r>
          </a:p>
          <a:p>
            <a:pPr lvl="1">
              <a:buClr>
                <a:schemeClr val="accent1">
                  <a:lumMod val="75000"/>
                </a:schemeClr>
              </a:buClr>
            </a:pPr>
            <a:r>
              <a:rPr lang="ru-RU" sz="2000" dirty="0" smtClean="0">
                <a:solidFill>
                  <a:srgbClr val="253957"/>
                </a:solidFill>
                <a:latin typeface="Times New Roman" pitchFamily="18" charset="0"/>
                <a:ea typeface="Arial Narrow" charset="0"/>
                <a:cs typeface="Times New Roman" pitchFamily="18" charset="0"/>
              </a:rPr>
              <a:t>Проведение фокус-групп</a:t>
            </a:r>
          </a:p>
          <a:p>
            <a:pPr lvl="1">
              <a:buClr>
                <a:schemeClr val="accent1">
                  <a:lumMod val="75000"/>
                </a:schemeClr>
              </a:buClr>
            </a:pPr>
            <a:r>
              <a:rPr lang="ru-RU" sz="2000" dirty="0" smtClean="0">
                <a:solidFill>
                  <a:srgbClr val="253957"/>
                </a:solidFill>
                <a:latin typeface="Times New Roman" pitchFamily="18" charset="0"/>
                <a:ea typeface="Arial Narrow" charset="0"/>
                <a:cs typeface="Times New Roman" pitchFamily="18" charset="0"/>
              </a:rPr>
              <a:t>Проектные семинары и т.д. </a:t>
            </a:r>
          </a:p>
          <a:p>
            <a:pPr marL="0" lvl="1" indent="0">
              <a:buClr>
                <a:schemeClr val="accent1">
                  <a:lumMod val="75000"/>
                </a:schemeClr>
              </a:buClr>
              <a:buNone/>
            </a:pPr>
            <a:endParaRPr lang="ru-RU" sz="2000" dirty="0" smtClean="0">
              <a:solidFill>
                <a:srgbClr val="253957"/>
              </a:solidFill>
              <a:latin typeface="Times New Roman" pitchFamily="18" charset="0"/>
              <a:ea typeface="Arial Narrow" charset="0"/>
              <a:cs typeface="Times New Roman" pitchFamily="18" charset="0"/>
            </a:endParaRPr>
          </a:p>
          <a:p>
            <a:pPr marL="0" lvl="1" indent="0">
              <a:buClr>
                <a:schemeClr val="accent1">
                  <a:lumMod val="75000"/>
                </a:schemeClr>
              </a:buClr>
              <a:buNone/>
            </a:pPr>
            <a:r>
              <a:rPr lang="ru-RU" sz="2000" dirty="0" smtClean="0">
                <a:solidFill>
                  <a:srgbClr val="253957"/>
                </a:solidFill>
                <a:latin typeface="Times New Roman" pitchFamily="18" charset="0"/>
                <a:ea typeface="Arial Narrow" charset="0"/>
                <a:cs typeface="Times New Roman" pitchFamily="18" charset="0"/>
              </a:rPr>
              <a:t>Заочное взаимодействие:</a:t>
            </a:r>
            <a:endParaRPr lang="ru-RU" sz="2000" dirty="0">
              <a:solidFill>
                <a:srgbClr val="253957"/>
              </a:solidFill>
              <a:latin typeface="Times New Roman" pitchFamily="18" charset="0"/>
              <a:ea typeface="Arial Narrow" charset="0"/>
              <a:cs typeface="Times New Roman" pitchFamily="18" charset="0"/>
            </a:endParaRPr>
          </a:p>
          <a:p>
            <a:pPr lvl="1">
              <a:buClr>
                <a:schemeClr val="accent1">
                  <a:lumMod val="75000"/>
                </a:schemeClr>
              </a:buClr>
            </a:pPr>
            <a:r>
              <a:rPr lang="ru-RU" sz="2000" dirty="0" smtClean="0">
                <a:solidFill>
                  <a:srgbClr val="253957"/>
                </a:solidFill>
                <a:latin typeface="Times New Roman" pitchFamily="18" charset="0"/>
                <a:ea typeface="Arial Narrow" charset="0"/>
                <a:cs typeface="Times New Roman" pitchFamily="18" charset="0"/>
              </a:rPr>
              <a:t>Интерактивные порталы</a:t>
            </a:r>
          </a:p>
          <a:p>
            <a:pPr lvl="1">
              <a:buClr>
                <a:schemeClr val="accent1">
                  <a:lumMod val="75000"/>
                </a:schemeClr>
              </a:buClr>
            </a:pPr>
            <a:r>
              <a:rPr lang="ru-RU" sz="2000" dirty="0" smtClean="0">
                <a:solidFill>
                  <a:srgbClr val="253957"/>
                </a:solidFill>
                <a:latin typeface="Times New Roman" pitchFamily="18" charset="0"/>
                <a:ea typeface="Arial Narrow" charset="0"/>
                <a:cs typeface="Times New Roman" pitchFamily="18" charset="0"/>
              </a:rPr>
              <a:t>СМИ</a:t>
            </a:r>
          </a:p>
          <a:p>
            <a:pPr marL="0" lvl="1" indent="0">
              <a:buClr>
                <a:schemeClr val="accent1">
                  <a:lumMod val="75000"/>
                </a:schemeClr>
              </a:buClr>
              <a:buNone/>
            </a:pPr>
            <a:endParaRPr lang="ru-RU" sz="2000" dirty="0">
              <a:solidFill>
                <a:srgbClr val="253957"/>
              </a:solidFill>
              <a:latin typeface="Times New Roman" pitchFamily="18" charset="0"/>
              <a:ea typeface="Arial Narrow" charset="0"/>
              <a:cs typeface="Times New Roman" pitchFamily="18" charset="0"/>
            </a:endParaRPr>
          </a:p>
          <a:p>
            <a:pPr marL="0" lvl="1" indent="0">
              <a:buClr>
                <a:schemeClr val="accent1">
                  <a:lumMod val="75000"/>
                </a:schemeClr>
              </a:buClr>
              <a:buNone/>
            </a:pPr>
            <a:r>
              <a:rPr lang="ru-RU" sz="2000" dirty="0" smtClean="0">
                <a:solidFill>
                  <a:srgbClr val="253957"/>
                </a:solidFill>
                <a:latin typeface="Times New Roman" pitchFamily="18" charset="0"/>
                <a:ea typeface="Arial Narrow" charset="0"/>
                <a:cs typeface="Times New Roman" pitchFamily="18" charset="0"/>
              </a:rPr>
              <a:t>Финансовое, трудовое участие в реализации проекта</a:t>
            </a:r>
            <a:endParaRPr lang="ru-RU" sz="2000" dirty="0">
              <a:solidFill>
                <a:srgbClr val="253957"/>
              </a:solidFill>
              <a:latin typeface="Times New Roman" pitchFamily="18" charset="0"/>
              <a:ea typeface="Arial Narrow" charset="0"/>
              <a:cs typeface="Times New Roman" pitchFamily="18" charset="0"/>
            </a:endParaRPr>
          </a:p>
        </p:txBody>
      </p:sp>
      <p:sp>
        <p:nvSpPr>
          <p:cNvPr id="21" name="Text Placeholder 6"/>
          <p:cNvSpPr txBox="1">
            <a:spLocks/>
          </p:cNvSpPr>
          <p:nvPr/>
        </p:nvSpPr>
        <p:spPr>
          <a:xfrm>
            <a:off x="8129369" y="1922477"/>
            <a:ext cx="3804326" cy="4323339"/>
          </a:xfrm>
          <a:prstGeom prst="rect">
            <a:avLst/>
          </a:prstGeom>
        </p:spPr>
        <p:txBody>
          <a:bodyPr wrap="square" lIns="79116" tIns="0" rIns="79116" bIns="0">
            <a:noAutofit/>
          </a:bodyPr>
          <a:lstStyle>
            <a:lvl1pPr marL="0" indent="0" algn="l" defTabSz="914400" rtl="0" eaLnBrk="1" latinLnBrk="0" hangingPunct="1">
              <a:lnSpc>
                <a:spcPct val="100000"/>
              </a:lnSpc>
              <a:spcBef>
                <a:spcPts val="0"/>
              </a:spcBef>
              <a:buClr>
                <a:schemeClr val="accent5"/>
              </a:buClr>
              <a:buFont typeface="Wingdings" panose="05000000000000000000" pitchFamily="2" charset="2"/>
              <a:buNone/>
              <a:defRPr lang="ru-RU" sz="1200" kern="1200">
                <a:solidFill>
                  <a:schemeClr val="tx1"/>
                </a:solidFill>
                <a:latin typeface="+mn-lt"/>
                <a:ea typeface="+mn-ea"/>
                <a:cs typeface="+mn-cs"/>
              </a:defRPr>
            </a:lvl1pPr>
            <a:lvl2pPr marL="144000" indent="-144000" algn="l" defTabSz="914400" rtl="0" eaLnBrk="1" latinLnBrk="0" hangingPunct="1">
              <a:lnSpc>
                <a:spcPct val="100000"/>
              </a:lnSpc>
              <a:spcBef>
                <a:spcPts val="0"/>
              </a:spcBef>
              <a:buClr>
                <a:schemeClr val="accent5"/>
              </a:buClr>
              <a:buFont typeface="Wingdings" panose="05000000000000000000" pitchFamily="2" charset="2"/>
              <a:buChar char="§"/>
              <a:defRPr lang="ru-RU" sz="1200" kern="1200" baseline="0">
                <a:solidFill>
                  <a:schemeClr val="tx1"/>
                </a:solidFill>
                <a:latin typeface="+mn-lt"/>
                <a:ea typeface="+mn-ea"/>
                <a:cs typeface="+mn-cs"/>
              </a:defRPr>
            </a:lvl2pPr>
            <a:lvl3pPr marL="288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3pPr>
            <a:lvl4pPr marL="432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4pPr>
            <a:lvl5pPr marL="576000" indent="-144000" algn="l" defTabSz="914400" rtl="0" eaLnBrk="1" latinLnBrk="0" hangingPunct="1">
              <a:lnSpc>
                <a:spcPct val="100000"/>
              </a:lnSpc>
              <a:spcBef>
                <a:spcPts val="0"/>
              </a:spcBef>
              <a:buClr>
                <a:schemeClr val="accent5"/>
              </a:buClr>
              <a:buFont typeface="Arial" panose="020B0604020202020204" pitchFamily="34" charset="0"/>
              <a:buChar char="-"/>
              <a:defRPr lang="en-US"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buClr>
                <a:schemeClr val="accent1">
                  <a:lumMod val="75000"/>
                </a:schemeClr>
              </a:buClr>
            </a:pPr>
            <a:r>
              <a:rPr lang="ru-RU" sz="2000" dirty="0" smtClean="0">
                <a:solidFill>
                  <a:srgbClr val="253957"/>
                </a:solidFill>
                <a:latin typeface="Times New Roman" pitchFamily="18" charset="0"/>
                <a:ea typeface="Arial Narrow" charset="0"/>
                <a:cs typeface="Times New Roman" pitchFamily="18" charset="0"/>
              </a:rPr>
              <a:t>Развитие общественных пространств соответствующих стратегии развития территории</a:t>
            </a:r>
          </a:p>
          <a:p>
            <a:pPr lvl="1">
              <a:buClr>
                <a:schemeClr val="accent1">
                  <a:lumMod val="75000"/>
                </a:schemeClr>
              </a:buClr>
            </a:pPr>
            <a:r>
              <a:rPr lang="ru-RU" sz="2000" dirty="0" smtClean="0">
                <a:solidFill>
                  <a:srgbClr val="253957"/>
                </a:solidFill>
                <a:latin typeface="Times New Roman" pitchFamily="18" charset="0"/>
                <a:ea typeface="Arial Narrow" charset="0"/>
                <a:cs typeface="Times New Roman" pitchFamily="18" charset="0"/>
              </a:rPr>
              <a:t>Рост притока посетителей общественных территорий, развитие малого бизнеса, увеличение налоговых поступлений</a:t>
            </a:r>
          </a:p>
          <a:p>
            <a:pPr lvl="1">
              <a:buClr>
                <a:schemeClr val="accent1">
                  <a:lumMod val="75000"/>
                </a:schemeClr>
              </a:buClr>
            </a:pPr>
            <a:r>
              <a:rPr lang="ru-RU" sz="2000" dirty="0" smtClean="0">
                <a:solidFill>
                  <a:srgbClr val="253957"/>
                </a:solidFill>
                <a:latin typeface="Times New Roman" pitchFamily="18" charset="0"/>
                <a:ea typeface="Arial Narrow" charset="0"/>
                <a:cs typeface="Times New Roman" pitchFamily="18" charset="0"/>
              </a:rPr>
              <a:t>Охват благоустройством 100%</a:t>
            </a:r>
            <a:r>
              <a:rPr lang="en-US" sz="2000" dirty="0" smtClean="0">
                <a:solidFill>
                  <a:srgbClr val="253957"/>
                </a:solidFill>
                <a:latin typeface="Times New Roman" pitchFamily="18" charset="0"/>
                <a:ea typeface="Arial Narrow" charset="0"/>
                <a:cs typeface="Times New Roman" pitchFamily="18" charset="0"/>
              </a:rPr>
              <a:t> </a:t>
            </a:r>
            <a:r>
              <a:rPr lang="ru-RU" sz="2000" dirty="0" smtClean="0">
                <a:solidFill>
                  <a:srgbClr val="253957"/>
                </a:solidFill>
                <a:latin typeface="Times New Roman" pitchFamily="18" charset="0"/>
                <a:ea typeface="Arial Narrow" charset="0"/>
                <a:cs typeface="Times New Roman" pitchFamily="18" charset="0"/>
              </a:rPr>
              <a:t>от запланированных объектов</a:t>
            </a:r>
          </a:p>
          <a:p>
            <a:pPr lvl="1">
              <a:buClr>
                <a:schemeClr val="accent1">
                  <a:lumMod val="75000"/>
                </a:schemeClr>
              </a:buClr>
            </a:pPr>
            <a:r>
              <a:rPr lang="ru-RU" sz="2000" dirty="0" smtClean="0">
                <a:solidFill>
                  <a:srgbClr val="253957"/>
                </a:solidFill>
                <a:latin typeface="Times New Roman" pitchFamily="18" charset="0"/>
                <a:ea typeface="Arial Narrow" charset="0"/>
                <a:cs typeface="Times New Roman" pitchFamily="18" charset="0"/>
              </a:rPr>
              <a:t>Передача собственникам обязанностей по содержанию объектов благоустройства</a:t>
            </a:r>
          </a:p>
        </p:txBody>
      </p:sp>
      <p:sp>
        <p:nvSpPr>
          <p:cNvPr id="24" name="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p:cNvSpPr txBox="1"/>
          <p:nvPr/>
        </p:nvSpPr>
        <p:spPr>
          <a:xfrm>
            <a:off x="2551814" y="5901071"/>
            <a:ext cx="8879476" cy="584790"/>
          </a:xfrm>
          <a:prstGeom prst="rect">
            <a:avLst/>
          </a:prstGeom>
          <a:ln w="12700">
            <a:miter lim="400000"/>
          </a:ln>
          <a:extLst>
            <a:ext uri="{C572A759-6A51-4108-AA02-DFA0A04FC94B}">
              <ma14:wrappingTextBoxFlag xmlns:ma14="http://schemas.microsoft.com/office/mac/drawingml/2011/main" xmlns="" val="1"/>
            </a:ext>
          </a:extLst>
        </p:spPr>
        <p:txBody>
          <a:bodyPr lIns="42520" tIns="42520" rIns="42520" bIns="42520"/>
          <a:lstStyle/>
          <a:p>
            <a:pPr>
              <a:spcBef>
                <a:spcPts val="1674"/>
              </a:spcBef>
              <a:buSzPct val="100000"/>
              <a:defRPr sz="2100">
                <a:solidFill>
                  <a:srgbClr val="253957"/>
                </a:solidFill>
                <a:latin typeface="+mn-lt"/>
                <a:ea typeface="+mn-ea"/>
                <a:cs typeface="+mn-cs"/>
                <a:sym typeface="Arial Narrow"/>
              </a:defRPr>
            </a:pPr>
            <a:r>
              <a:rPr lang="ru-RU" dirty="0" smtClean="0">
                <a:latin typeface="Arial Narrow" charset="0"/>
                <a:ea typeface="Arial Narrow" charset="0"/>
                <a:cs typeface="Arial Narrow" charset="0"/>
              </a:rPr>
              <a:t>  </a:t>
            </a:r>
            <a:endParaRPr dirty="0">
              <a:latin typeface="Arial Narrow" charset="0"/>
              <a:ea typeface="Arial Narrow" charset="0"/>
              <a:cs typeface="Arial Narrow" charset="0"/>
            </a:endParaRPr>
          </a:p>
        </p:txBody>
      </p:sp>
      <p:sp>
        <p:nvSpPr>
          <p:cNvPr id="7" name="Номер слайда 6"/>
          <p:cNvSpPr>
            <a:spLocks noGrp="1"/>
          </p:cNvSpPr>
          <p:nvPr>
            <p:ph type="sldNum" sz="quarter" idx="2"/>
          </p:nvPr>
        </p:nvSpPr>
        <p:spPr>
          <a:xfrm>
            <a:off x="11927592" y="6556035"/>
            <a:ext cx="183343" cy="245259"/>
          </a:xfrm>
        </p:spPr>
        <p:txBody>
          <a:bodyPr/>
          <a:lstStyle/>
          <a:p>
            <a:endParaRPr lang="ru-RU" sz="1300" dirty="0">
              <a:solidFill>
                <a:srgbClr val="253957"/>
              </a:solidFill>
              <a:latin typeface="Arial Narrow" charset="0"/>
              <a:ea typeface="Arial Narrow" charset="0"/>
              <a:cs typeface="Arial Narrow" charset="0"/>
            </a:endParaRPr>
          </a:p>
        </p:txBody>
      </p:sp>
      <p:pic>
        <p:nvPicPr>
          <p:cNvPr id="22" name="Рисунок 8" descr="novorossiysk-gerb.png"/>
          <p:cNvPicPr>
            <a:picLocks noChangeAspect="1"/>
          </p:cNvPicPr>
          <p:nvPr/>
        </p:nvPicPr>
        <p:blipFill>
          <a:blip r:embed="rId7" cstate="print"/>
          <a:srcRect/>
          <a:stretch>
            <a:fillRect/>
          </a:stretch>
        </p:blipFill>
        <p:spPr bwMode="auto">
          <a:xfrm>
            <a:off x="133350" y="66675"/>
            <a:ext cx="457200" cy="838200"/>
          </a:xfrm>
          <a:prstGeom prst="rect">
            <a:avLst/>
          </a:prstGeom>
          <a:noFill/>
          <a:ln w="9525">
            <a:noFill/>
            <a:miter lim="800000"/>
            <a:headEnd/>
            <a:tailEnd/>
          </a:ln>
        </p:spPr>
      </p:pic>
    </p:spTree>
    <p:extLst>
      <p:ext uri="{BB962C8B-B14F-4D97-AF65-F5344CB8AC3E}">
        <p14:creationId xmlns:p14="http://schemas.microsoft.com/office/powerpoint/2010/main" val="4260032446"/>
      </p:ext>
    </p:extLst>
  </p:cSld>
  <p:clrMapOvr>
    <a:masterClrMapping/>
  </p:clrMapOvr>
  <p:transition spd="med"/>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5641" y="3429001"/>
            <a:ext cx="4023681" cy="2961290"/>
          </a:xfrm>
          <a:prstGeom prst="rect">
            <a:avLst/>
          </a:prstGeom>
          <a:ln>
            <a:noFill/>
          </a:ln>
          <a:effectLst>
            <a:softEdge rad="112500"/>
          </a:effectLst>
        </p:spPr>
      </p:pic>
      <p:pic>
        <p:nvPicPr>
          <p:cNvPr id="4" name="Рисунок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64166" y="905578"/>
            <a:ext cx="4574138" cy="2387166"/>
          </a:xfrm>
          <a:prstGeom prst="rect">
            <a:avLst/>
          </a:prstGeom>
          <a:ln>
            <a:noFill/>
          </a:ln>
          <a:effectLst>
            <a:softEdge rad="112500"/>
          </a:effectLst>
        </p:spPr>
      </p:pic>
      <p:pic>
        <p:nvPicPr>
          <p:cNvPr id="5" name="Рисунок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4166" y="3428999"/>
            <a:ext cx="4541671" cy="2866697"/>
          </a:xfrm>
          <a:prstGeom prst="rect">
            <a:avLst/>
          </a:prstGeom>
          <a:ln>
            <a:noFill/>
          </a:ln>
          <a:effectLst>
            <a:softEdge rad="112500"/>
          </a:effectLst>
        </p:spPr>
      </p:pic>
      <p:sp>
        <p:nvSpPr>
          <p:cNvPr id="6" name="TextBox 5"/>
          <p:cNvSpPr txBox="1"/>
          <p:nvPr/>
        </p:nvSpPr>
        <p:spPr>
          <a:xfrm>
            <a:off x="1854927" y="235131"/>
            <a:ext cx="9387840" cy="830997"/>
          </a:xfrm>
          <a:prstGeom prst="rect">
            <a:avLst/>
          </a:prstGeom>
          <a:solidFill>
            <a:schemeClr val="accent1">
              <a:lumMod val="40000"/>
              <a:lumOff val="60000"/>
            </a:schemeClr>
          </a:solidFill>
        </p:spPr>
        <p:txBody>
          <a:bodyPr wrap="square" rtlCol="0">
            <a:spAutoFit/>
          </a:bodyPr>
          <a:lstStyle/>
          <a:p>
            <a:pPr algn="ctr"/>
            <a:r>
              <a:rPr lang="ru-RU" sz="2400" b="1" dirty="0" smtClean="0">
                <a:solidFill>
                  <a:srgbClr val="002060"/>
                </a:solidFill>
                <a:latin typeface="Times New Roman" pitchFamily="18" charset="0"/>
                <a:cs typeface="Times New Roman" pitchFamily="18" charset="0"/>
              </a:rPr>
              <a:t>Проводятся </a:t>
            </a:r>
            <a:r>
              <a:rPr lang="ru-RU" sz="2400" b="1" dirty="0">
                <a:solidFill>
                  <a:srgbClr val="002060"/>
                </a:solidFill>
                <a:latin typeface="Times New Roman" pitchFamily="18" charset="0"/>
                <a:cs typeface="Times New Roman" pitchFamily="18" charset="0"/>
              </a:rPr>
              <a:t>публичные обсуждения с жителями города по созданию современной среды для жизни!</a:t>
            </a:r>
          </a:p>
        </p:txBody>
      </p:sp>
      <p:pic>
        <p:nvPicPr>
          <p:cNvPr id="7" name="Рисунок 6" descr="novorossiysk-gerb.png"/>
          <p:cNvPicPr>
            <a:picLocks noChangeAspect="1"/>
          </p:cNvPicPr>
          <p:nvPr/>
        </p:nvPicPr>
        <p:blipFill>
          <a:blip r:embed="rId5" cstate="print"/>
          <a:stretch>
            <a:fillRect/>
          </a:stretch>
        </p:blipFill>
        <p:spPr>
          <a:xfrm>
            <a:off x="133150" y="67377"/>
            <a:ext cx="457200" cy="838201"/>
          </a:xfrm>
          <a:prstGeom prst="rect">
            <a:avLst/>
          </a:prstGeom>
        </p:spPr>
      </p:pic>
      <p:pic>
        <p:nvPicPr>
          <p:cNvPr id="1026" name="Picture 2" descr="C:\Users\Света\Desktop\фото для бюджета\слушания.JPG"/>
          <p:cNvPicPr>
            <a:picLocks noChangeAspect="1" noChangeArrowheads="1"/>
          </p:cNvPicPr>
          <p:nvPr/>
        </p:nvPicPr>
        <p:blipFill>
          <a:blip r:embed="rId6" cstate="print"/>
          <a:srcRect/>
          <a:stretch>
            <a:fillRect/>
          </a:stretch>
        </p:blipFill>
        <p:spPr bwMode="auto">
          <a:xfrm>
            <a:off x="2144109" y="1018497"/>
            <a:ext cx="4039715" cy="2410503"/>
          </a:xfrm>
          <a:prstGeom prst="rect">
            <a:avLst/>
          </a:prstGeom>
          <a:noFill/>
          <a:effectLst>
            <a:softEdge rad="127000"/>
          </a:effectLst>
        </p:spPr>
      </p:pic>
    </p:spTree>
    <p:extLst>
      <p:ext uri="{BB962C8B-B14F-4D97-AF65-F5344CB8AC3E}">
        <p14:creationId xmlns:p14="http://schemas.microsoft.com/office/powerpoint/2010/main" val="79746542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981200" y="116632"/>
            <a:ext cx="8229600" cy="3600400"/>
          </a:xfrm>
        </p:spPr>
        <p:txBody>
          <a:bodyPr>
            <a:noAutofit/>
          </a:bodyPr>
          <a:lstStyle/>
          <a:p>
            <a:r>
              <a:rPr lang="ru-RU" sz="2400" dirty="0">
                <a:solidFill>
                  <a:schemeClr val="accent5">
                    <a:lumMod val="75000"/>
                  </a:schemeClr>
                </a:solidFill>
                <a:latin typeface="Arial Black" pitchFamily="34" charset="0"/>
              </a:rPr>
              <a:t/>
            </a:r>
            <a:br>
              <a:rPr lang="ru-RU" sz="2400" dirty="0">
                <a:solidFill>
                  <a:schemeClr val="accent5">
                    <a:lumMod val="75000"/>
                  </a:schemeClr>
                </a:solidFill>
                <a:latin typeface="Arial Black" pitchFamily="34" charset="0"/>
              </a:rPr>
            </a:br>
            <a:r>
              <a:rPr lang="ru-RU" sz="2400" dirty="0">
                <a:solidFill>
                  <a:schemeClr val="accent1">
                    <a:lumMod val="50000"/>
                  </a:schemeClr>
                </a:solidFill>
                <a:latin typeface="Arial Black" pitchFamily="34" charset="0"/>
              </a:rPr>
              <a:t>На реализацию мероприятий, предусмотренных производственным планом отрасли ЖКХ </a:t>
            </a:r>
            <a:r>
              <a:rPr lang="ru-RU" sz="2400" dirty="0" smtClean="0">
                <a:solidFill>
                  <a:schemeClr val="accent1">
                    <a:lumMod val="50000"/>
                  </a:schemeClr>
                </a:solidFill>
                <a:latin typeface="Arial Black" pitchFamily="34" charset="0"/>
              </a:rPr>
              <a:t>выделены </a:t>
            </a:r>
            <a:r>
              <a:rPr lang="ru-RU" sz="2400" dirty="0">
                <a:solidFill>
                  <a:schemeClr val="accent1">
                    <a:lumMod val="50000"/>
                  </a:schemeClr>
                </a:solidFill>
                <a:latin typeface="Arial Black" pitchFamily="34" charset="0"/>
              </a:rPr>
              <a:t>бюджетные средства в сумме 1 млрд. 617 млн. 97 тысяч рублей., из них федеральные и краевые средства составляют 386 млн 893 тыс. рублей, муниципальным бюджетом предусмотрено 1 млрд 230 млн 202 тыс. рублей. </a:t>
            </a:r>
          </a:p>
        </p:txBody>
      </p:sp>
      <p:graphicFrame>
        <p:nvGraphicFramePr>
          <p:cNvPr id="12" name="Объект 11"/>
          <p:cNvGraphicFramePr>
            <a:graphicFrameLocks noGrp="1"/>
          </p:cNvGraphicFramePr>
          <p:nvPr>
            <p:ph idx="1"/>
            <p:extLst>
              <p:ext uri="{D42A27DB-BD31-4B8C-83A1-F6EECF244321}">
                <p14:modId xmlns:p14="http://schemas.microsoft.com/office/powerpoint/2010/main" val="1579759815"/>
              </p:ext>
            </p:extLst>
          </p:nvPr>
        </p:nvGraphicFramePr>
        <p:xfrm>
          <a:off x="2076420" y="3717032"/>
          <a:ext cx="8623300" cy="288925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3471190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658319" y="138224"/>
            <a:ext cx="10213383" cy="786809"/>
          </a:xfrm>
          <a:solidFill>
            <a:schemeClr val="accent1">
              <a:lumMod val="40000"/>
              <a:lumOff val="60000"/>
            </a:schemeClr>
          </a:solidFill>
        </p:spPr>
        <p:txBody>
          <a:bodyPr>
            <a:noAutofit/>
          </a:bodyPr>
          <a:lstStyle/>
          <a:p>
            <a:r>
              <a:rPr lang="ru-RU" sz="2400" b="1" dirty="0" smtClean="0">
                <a:solidFill>
                  <a:srgbClr val="002060"/>
                </a:solidFill>
                <a:latin typeface="Times New Roman" pitchFamily="18" charset="0"/>
                <a:cs typeface="Times New Roman" pitchFamily="18" charset="0"/>
              </a:rPr>
              <a:t>В РАМКАХ БЮДЖЕТА НА 2019-2021 ГОД СФОРМИРОВАНЫ МУНИЦИПАЛЬНЫЕ  ПРОГРАММЫ:</a:t>
            </a:r>
            <a:endParaRPr lang="ru-RU" sz="2400" b="1" dirty="0">
              <a:solidFill>
                <a:srgbClr val="002060"/>
              </a:solidFill>
              <a:latin typeface="Times New Roman" pitchFamily="18" charset="0"/>
              <a:cs typeface="Times New Roman" pitchFamily="18" charset="0"/>
            </a:endParaRPr>
          </a:p>
        </p:txBody>
      </p:sp>
      <p:graphicFrame>
        <p:nvGraphicFramePr>
          <p:cNvPr id="4" name="Содержимое 3"/>
          <p:cNvGraphicFramePr>
            <a:graphicFrameLocks noGrp="1"/>
          </p:cNvGraphicFramePr>
          <p:nvPr>
            <p:ph idx="1"/>
            <p:extLst>
              <p:ext uri="{D42A27DB-BD31-4B8C-83A1-F6EECF244321}">
                <p14:modId xmlns:p14="http://schemas.microsoft.com/office/powerpoint/2010/main" val="2954545293"/>
              </p:ext>
            </p:extLst>
          </p:nvPr>
        </p:nvGraphicFramePr>
        <p:xfrm>
          <a:off x="1983782" y="925033"/>
          <a:ext cx="9980910" cy="5539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Рисунок 8" descr="novorossiysk-gerb.png"/>
          <p:cNvPicPr>
            <a:picLocks noChangeAspect="1"/>
          </p:cNvPicPr>
          <p:nvPr/>
        </p:nvPicPr>
        <p:blipFill>
          <a:blip r:embed="rId7" cstate="print"/>
          <a:srcRect/>
          <a:stretch>
            <a:fillRect/>
          </a:stretch>
        </p:blipFill>
        <p:spPr bwMode="auto">
          <a:xfrm>
            <a:off x="133350" y="66675"/>
            <a:ext cx="457200" cy="838200"/>
          </a:xfrm>
          <a:prstGeom prst="rect">
            <a:avLst/>
          </a:prstGeom>
          <a:noFill/>
          <a:ln w="9525">
            <a:noFill/>
            <a:miter lim="800000"/>
            <a:headEnd/>
            <a:tailEnd/>
          </a:ln>
        </p:spPr>
      </p:pic>
    </p:spTree>
    <p:extLst>
      <p:ext uri="{BB962C8B-B14F-4D97-AF65-F5344CB8AC3E}">
        <p14:creationId xmlns:p14="http://schemas.microsoft.com/office/powerpoint/2010/main" val="20803826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 name="Очень крутой заголовок…"/>
          <p:cNvSpPr txBox="1"/>
          <p:nvPr/>
        </p:nvSpPr>
        <p:spPr>
          <a:xfrm>
            <a:off x="1859796" y="201843"/>
            <a:ext cx="9949911" cy="860612"/>
          </a:xfrm>
          <a:prstGeom prst="rect">
            <a:avLst/>
          </a:prstGeom>
          <a:solidFill>
            <a:schemeClr val="accent1">
              <a:lumMod val="40000"/>
              <a:lumOff val="60000"/>
            </a:schemeClr>
          </a:solidFill>
          <a:ln w="12700">
            <a:miter lim="400000"/>
          </a:ln>
          <a:extLst>
            <a:ext uri="{C572A759-6A51-4108-AA02-DFA0A04FC94B}">
              <ma14:wrappingTextBoxFlag xmlns="" xmlns:ma14="http://schemas.microsoft.com/office/mac/drawingml/2011/main" val="1"/>
            </a:ext>
          </a:extLst>
        </p:spPr>
        <p:txBody>
          <a:bodyPr lIns="42520" tIns="42520" rIns="42520" bIns="42520"/>
          <a:lstStyle/>
          <a:p>
            <a:pPr algn="ctr">
              <a:defRPr sz="3000">
                <a:solidFill>
                  <a:srgbClr val="253957"/>
                </a:solidFill>
                <a:latin typeface="+mn-lt"/>
                <a:ea typeface="+mn-ea"/>
                <a:cs typeface="+mn-cs"/>
                <a:sym typeface="Arial Narrow"/>
              </a:defRPr>
            </a:pPr>
            <a:r>
              <a:rPr lang="ru-RU" sz="2400" b="1" dirty="0" smtClean="0">
                <a:latin typeface="Times New Roman" pitchFamily="18" charset="0"/>
                <a:ea typeface="Arial Narrow" charset="0"/>
                <a:cs typeface="Times New Roman" pitchFamily="18" charset="0"/>
              </a:rPr>
              <a:t>Влияние населения на результаты отбора проектов </a:t>
            </a:r>
          </a:p>
          <a:p>
            <a:pPr algn="ctr">
              <a:defRPr sz="3000">
                <a:solidFill>
                  <a:srgbClr val="253957"/>
                </a:solidFill>
                <a:latin typeface="+mn-lt"/>
                <a:ea typeface="+mn-ea"/>
                <a:cs typeface="+mn-cs"/>
                <a:sym typeface="Arial Narrow"/>
              </a:defRPr>
            </a:pPr>
            <a:r>
              <a:rPr lang="ru-RU" sz="2400" b="1" dirty="0" smtClean="0">
                <a:latin typeface="Times New Roman" pitchFamily="18" charset="0"/>
                <a:ea typeface="Arial Narrow" charset="0"/>
                <a:cs typeface="Times New Roman" pitchFamily="18" charset="0"/>
              </a:rPr>
              <a:t>при </a:t>
            </a:r>
            <a:r>
              <a:rPr lang="ru-RU" sz="2400" b="1" dirty="0">
                <a:latin typeface="Times New Roman" pitchFamily="18" charset="0"/>
                <a:ea typeface="Arial Narrow" charset="0"/>
                <a:cs typeface="Times New Roman" pitchFamily="18" charset="0"/>
              </a:rPr>
              <a:t>формировании </a:t>
            </a:r>
            <a:r>
              <a:rPr lang="ru-RU" sz="2400" b="1" dirty="0" smtClean="0">
                <a:latin typeface="Times New Roman" pitchFamily="18" charset="0"/>
                <a:ea typeface="Arial Narrow" charset="0"/>
                <a:cs typeface="Times New Roman" pitchFamily="18" charset="0"/>
              </a:rPr>
              <a:t>бюджета отрасли</a:t>
            </a:r>
            <a:endParaRPr lang="ru-RU" sz="2400" b="1" dirty="0">
              <a:latin typeface="Times New Roman" pitchFamily="18" charset="0"/>
              <a:ea typeface="Arial Narrow" charset="0"/>
              <a:cs typeface="Times New Roman" pitchFamily="18" charset="0"/>
            </a:endParaRPr>
          </a:p>
          <a:p>
            <a:pPr algn="l">
              <a:defRPr sz="3000">
                <a:solidFill>
                  <a:srgbClr val="253957"/>
                </a:solidFill>
                <a:latin typeface="+mn-lt"/>
                <a:ea typeface="+mn-ea"/>
                <a:cs typeface="+mn-cs"/>
                <a:sym typeface="Arial Narrow"/>
              </a:defRPr>
            </a:pPr>
            <a:endParaRPr sz="2400" b="1" dirty="0">
              <a:latin typeface="Times New Roman" pitchFamily="18" charset="0"/>
              <a:ea typeface="Arial Narrow" charset="0"/>
              <a:cs typeface="Times New Roman" pitchFamily="18" charset="0"/>
            </a:endParaRPr>
          </a:p>
        </p:txBody>
      </p:sp>
      <p:sp>
        <p:nvSpPr>
          <p:cNvPr id="127" name="Название подразделения, лаборатории, факультета и т.д."/>
          <p:cNvSpPr txBox="1"/>
          <p:nvPr/>
        </p:nvSpPr>
        <p:spPr>
          <a:xfrm>
            <a:off x="4070756" y="17293"/>
            <a:ext cx="7577612" cy="362869"/>
          </a:xfrm>
          <a:prstGeom prst="rect">
            <a:avLst/>
          </a:prstGeom>
          <a:ln w="12700">
            <a:miter lim="400000"/>
          </a:ln>
          <a:extLst>
            <a:ext uri="{C572A759-6A51-4108-AA02-DFA0A04FC94B}">
              <ma14:wrappingTextBoxFlag xmlns="" xmlns:ma14="http://schemas.microsoft.com/office/mac/drawingml/2011/main" val="1"/>
            </a:ext>
          </a:extLst>
        </p:spPr>
        <p:txBody>
          <a:bodyPr lIns="42520" tIns="42520" rIns="42520" bIns="42520" anchor="ctr">
            <a:spAutoFit/>
          </a:bodyPr>
          <a:lstStyle>
            <a:lvl1pPr algn="r">
              <a:defRPr sz="1800">
                <a:solidFill>
                  <a:srgbClr val="253957"/>
                </a:solidFill>
                <a:latin typeface="+mn-lt"/>
                <a:ea typeface="+mn-ea"/>
                <a:cs typeface="+mn-cs"/>
                <a:sym typeface="Arial Narrow"/>
              </a:defRPr>
            </a:lvl1pPr>
          </a:lstStyle>
          <a:p>
            <a:endParaRPr dirty="0">
              <a:latin typeface="Arial Narrow" charset="0"/>
              <a:ea typeface="Arial Narrow" charset="0"/>
              <a:cs typeface="Arial Narrow" charset="0"/>
            </a:endParaRPr>
          </a:p>
        </p:txBody>
      </p:sp>
      <p:graphicFrame>
        <p:nvGraphicFramePr>
          <p:cNvPr id="8" name="Объект 7" hidden="1"/>
          <p:cNvGraphicFramePr>
            <a:graphicFrameLocks noChangeAspect="1"/>
          </p:cNvGraphicFramePr>
          <p:nvPr>
            <p:custDataLst>
              <p:tags r:id="rId2"/>
            </p:custDataLst>
            <p:extLst/>
          </p:nvPr>
        </p:nvGraphicFramePr>
        <p:xfrm>
          <a:off x="1956" y="265236"/>
          <a:ext cx="1953" cy="1465"/>
        </p:xfrm>
        <a:graphic>
          <a:graphicData uri="http://schemas.openxmlformats.org/presentationml/2006/ole">
            <mc:AlternateContent xmlns:mc="http://schemas.openxmlformats.org/markup-compatibility/2006">
              <mc:Choice xmlns:v="urn:schemas-microsoft-com:vml" Requires="v">
                <p:oleObj spid="_x0000_s69678" name="think-cell Slide" r:id="rId6" imgW="360" imgH="360" progId="">
                  <p:embed/>
                </p:oleObj>
              </mc:Choice>
              <mc:Fallback>
                <p:oleObj name="think-cell Slide" r:id="rId6" imgW="360" imgH="360" progId="">
                  <p:embed/>
                  <p:pic>
                    <p:nvPicPr>
                      <p:cNvPr id="8" name="Объект 7" hidden="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956" y="265236"/>
                        <a:ext cx="1953" cy="14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7" name="Номер слайда 6"/>
          <p:cNvSpPr>
            <a:spLocks noGrp="1"/>
          </p:cNvSpPr>
          <p:nvPr>
            <p:ph type="sldNum" sz="quarter" idx="2"/>
          </p:nvPr>
        </p:nvSpPr>
        <p:spPr>
          <a:xfrm>
            <a:off x="11927592" y="6556035"/>
            <a:ext cx="183343" cy="245259"/>
          </a:xfrm>
        </p:spPr>
        <p:txBody>
          <a:bodyPr/>
          <a:lstStyle/>
          <a:p>
            <a:endParaRPr lang="ru-RU" sz="1300" dirty="0">
              <a:solidFill>
                <a:srgbClr val="253957"/>
              </a:solidFill>
              <a:latin typeface="Arial Narrow" charset="0"/>
              <a:ea typeface="Arial Narrow" charset="0"/>
              <a:cs typeface="Arial Narrow" charset="0"/>
            </a:endParaRPr>
          </a:p>
        </p:txBody>
      </p:sp>
      <p:sp>
        <p:nvSpPr>
          <p:cNvPr id="22" name="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Text…"/>
          <p:cNvSpPr txBox="1"/>
          <p:nvPr/>
        </p:nvSpPr>
        <p:spPr>
          <a:xfrm>
            <a:off x="1678192" y="989704"/>
            <a:ext cx="8642705" cy="803157"/>
          </a:xfrm>
          <a:prstGeom prst="rect">
            <a:avLst/>
          </a:prstGeom>
          <a:ln w="12700">
            <a:miter lim="400000"/>
          </a:ln>
          <a:extLst>
            <a:ext uri="{C572A759-6A51-4108-AA02-DFA0A04FC94B}">
              <ma14:wrappingTextBoxFlag xmlns="" xmlns:ma14="http://schemas.microsoft.com/office/mac/drawingml/2011/main" val="1"/>
            </a:ext>
          </a:extLst>
        </p:spPr>
        <p:txBody>
          <a:bodyPr lIns="42520" tIns="42520" rIns="42520" bIns="42520"/>
          <a:lstStyle/>
          <a:p>
            <a:pPr algn="l">
              <a:buSzPct val="100000"/>
              <a:defRPr sz="2100">
                <a:solidFill>
                  <a:srgbClr val="253957"/>
                </a:solidFill>
                <a:latin typeface="+mn-lt"/>
                <a:ea typeface="+mn-ea"/>
                <a:cs typeface="+mn-cs"/>
                <a:sym typeface="Arial Narrow"/>
              </a:defRPr>
            </a:pPr>
            <a:r>
              <a:rPr lang="ru-RU" sz="2400" b="1" dirty="0" smtClean="0">
                <a:latin typeface="Times New Roman" pitchFamily="18" charset="0"/>
                <a:cs typeface="Times New Roman" pitchFamily="18" charset="0"/>
                <a:sym typeface="Arial Narrow"/>
              </a:rPr>
              <a:t>В чем суть конкурса при отборе проектов благоустройства территории города?</a:t>
            </a:r>
          </a:p>
          <a:p>
            <a:pPr>
              <a:spcBef>
                <a:spcPts val="1674"/>
              </a:spcBef>
              <a:buSzPct val="100000"/>
              <a:defRPr sz="2100">
                <a:solidFill>
                  <a:srgbClr val="253957"/>
                </a:solidFill>
                <a:latin typeface="+mn-lt"/>
                <a:ea typeface="+mn-ea"/>
                <a:cs typeface="+mn-cs"/>
                <a:sym typeface="Arial Narrow"/>
              </a:defRPr>
            </a:pPr>
            <a:r>
              <a:rPr lang="ru-RU" sz="2400" b="1" dirty="0" smtClean="0">
                <a:latin typeface="Times New Roman" pitchFamily="18" charset="0"/>
                <a:ea typeface="Arial Narrow" charset="0"/>
                <a:cs typeface="Times New Roman" pitchFamily="18" charset="0"/>
              </a:rPr>
              <a:t>  </a:t>
            </a:r>
            <a:endParaRPr sz="2400" b="1" dirty="0">
              <a:latin typeface="Times New Roman" pitchFamily="18" charset="0"/>
              <a:ea typeface="Arial Narrow" charset="0"/>
              <a:cs typeface="Times New Roman" pitchFamily="18" charset="0"/>
            </a:endParaRPr>
          </a:p>
        </p:txBody>
      </p:sp>
      <p:graphicFrame>
        <p:nvGraphicFramePr>
          <p:cNvPr id="31" name="Объект 30" hidden="1"/>
          <p:cNvGraphicFramePr>
            <a:graphicFrameLocks noChangeAspect="1"/>
          </p:cNvGraphicFramePr>
          <p:nvPr>
            <p:custDataLst>
              <p:tags r:id="rId3"/>
            </p:custDataLst>
            <p:extLst/>
          </p:nvPr>
        </p:nvGraphicFramePr>
        <p:xfrm>
          <a:off x="144831" y="372392"/>
          <a:ext cx="1953" cy="1465"/>
        </p:xfrm>
        <a:graphic>
          <a:graphicData uri="http://schemas.openxmlformats.org/presentationml/2006/ole">
            <mc:AlternateContent xmlns:mc="http://schemas.openxmlformats.org/markup-compatibility/2006">
              <mc:Choice xmlns:v="urn:schemas-microsoft-com:vml" Requires="v">
                <p:oleObj spid="_x0000_s69679" name="think-cell Slide" r:id="rId8" imgW="360" imgH="360" progId="">
                  <p:embed/>
                </p:oleObj>
              </mc:Choice>
              <mc:Fallback>
                <p:oleObj name="think-cell Slide" r:id="rId8" imgW="360" imgH="360" progId="">
                  <p:embed/>
                  <p:pic>
                    <p:nvPicPr>
                      <p:cNvPr id="31" name="Объект 30" hidden="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831" y="372392"/>
                        <a:ext cx="1953" cy="146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pSp>
        <p:nvGrpSpPr>
          <p:cNvPr id="2" name="Group 5"/>
          <p:cNvGrpSpPr/>
          <p:nvPr/>
        </p:nvGrpSpPr>
        <p:grpSpPr>
          <a:xfrm>
            <a:off x="1420008" y="2020472"/>
            <a:ext cx="10695999" cy="2400798"/>
            <a:chOff x="92869" y="944563"/>
            <a:chExt cx="9720263" cy="2600864"/>
          </a:xfrm>
        </p:grpSpPr>
        <p:sp>
          <p:nvSpPr>
            <p:cNvPr id="53" name="AutoShape 3"/>
            <p:cNvSpPr>
              <a:spLocks noChangeArrowheads="1"/>
            </p:cNvSpPr>
            <p:nvPr/>
          </p:nvSpPr>
          <p:spPr bwMode="auto">
            <a:xfrm>
              <a:off x="6993085" y="1025370"/>
              <a:ext cx="2820047" cy="1404968"/>
            </a:xfrm>
            <a:prstGeom prst="rightArrow">
              <a:avLst>
                <a:gd name="adj1" fmla="val 68426"/>
                <a:gd name="adj2" fmla="val 44492"/>
              </a:avLst>
            </a:prstGeom>
            <a:solidFill>
              <a:schemeClr val="accent6">
                <a:lumMod val="60000"/>
                <a:lumOff val="4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4523" tIns="94523" rIns="94523" bIns="94523" numCol="1" spcCol="0" rtlCol="0" fromWordArt="0" anchor="ctr" anchorCtr="0" forceAA="0" compatLnSpc="1">
              <a:prstTxWarp prst="textNoShape">
                <a:avLst/>
              </a:prstTxWarp>
              <a:noAutofit/>
            </a:bodyPr>
            <a:lstStyle/>
            <a:p>
              <a:pPr marL="294798"/>
              <a:r>
                <a:rPr lang="ru-RU" sz="1700" dirty="0" smtClean="0">
                  <a:solidFill>
                    <a:srgbClr val="000000"/>
                  </a:solidFill>
                  <a:latin typeface="Times New Roman" pitchFamily="18" charset="0"/>
                  <a:cs typeface="Times New Roman" pitchFamily="18" charset="0"/>
                </a:rPr>
                <a:t>Муниципальный контракт на благоустройство </a:t>
              </a:r>
              <a:endParaRPr lang="ru-RU" sz="1700" dirty="0">
                <a:solidFill>
                  <a:srgbClr val="000000"/>
                </a:solidFill>
                <a:latin typeface="Times New Roman" pitchFamily="18" charset="0"/>
                <a:cs typeface="Times New Roman" pitchFamily="18" charset="0"/>
              </a:endParaRPr>
            </a:p>
          </p:txBody>
        </p:sp>
        <p:sp>
          <p:nvSpPr>
            <p:cNvPr id="54" name="Freeform 4"/>
            <p:cNvSpPr>
              <a:spLocks/>
            </p:cNvSpPr>
            <p:nvPr/>
          </p:nvSpPr>
          <p:spPr bwMode="auto">
            <a:xfrm>
              <a:off x="6993085" y="1251774"/>
              <a:ext cx="332596" cy="954278"/>
            </a:xfrm>
            <a:custGeom>
              <a:avLst/>
              <a:gdLst>
                <a:gd name="T0" fmla="*/ 0 w 227"/>
                <a:gd name="T1" fmla="*/ 0 h 771"/>
                <a:gd name="T2" fmla="*/ 227 w 227"/>
                <a:gd name="T3" fmla="*/ 272 h 771"/>
                <a:gd name="T4" fmla="*/ 227 w 227"/>
                <a:gd name="T5" fmla="*/ 771 h 771"/>
                <a:gd name="T6" fmla="*/ 0 w 227"/>
                <a:gd name="T7" fmla="*/ 589 h 771"/>
                <a:gd name="T8" fmla="*/ 0 w 227"/>
                <a:gd name="T9" fmla="*/ 0 h 771"/>
                <a:gd name="T10" fmla="*/ 0 60000 65536"/>
                <a:gd name="T11" fmla="*/ 0 60000 65536"/>
                <a:gd name="T12" fmla="*/ 0 60000 65536"/>
                <a:gd name="T13" fmla="*/ 0 60000 65536"/>
                <a:gd name="T14" fmla="*/ 0 60000 65536"/>
                <a:gd name="T15" fmla="*/ 0 w 227"/>
                <a:gd name="T16" fmla="*/ 0 h 771"/>
                <a:gd name="T17" fmla="*/ 227 w 227"/>
                <a:gd name="T18" fmla="*/ 771 h 771"/>
              </a:gdLst>
              <a:ahLst/>
              <a:cxnLst>
                <a:cxn ang="T10">
                  <a:pos x="T0" y="T1"/>
                </a:cxn>
                <a:cxn ang="T11">
                  <a:pos x="T2" y="T3"/>
                </a:cxn>
                <a:cxn ang="T12">
                  <a:pos x="T4" y="T5"/>
                </a:cxn>
                <a:cxn ang="T13">
                  <a:pos x="T6" y="T7"/>
                </a:cxn>
                <a:cxn ang="T14">
                  <a:pos x="T8" y="T9"/>
                </a:cxn>
              </a:cxnLst>
              <a:rect l="T15" t="T16" r="T17" b="T18"/>
              <a:pathLst>
                <a:path w="227" h="771">
                  <a:moveTo>
                    <a:pt x="0" y="0"/>
                  </a:moveTo>
                  <a:lnTo>
                    <a:pt x="227" y="272"/>
                  </a:lnTo>
                  <a:lnTo>
                    <a:pt x="227" y="771"/>
                  </a:lnTo>
                  <a:lnTo>
                    <a:pt x="0" y="589"/>
                  </a:lnTo>
                  <a:lnTo>
                    <a:pt x="0" y="0"/>
                  </a:lnTo>
                  <a:close/>
                </a:path>
              </a:pathLst>
            </a:custGeom>
            <a:solidFill>
              <a:schemeClr val="accent1">
                <a:lumMod val="75000"/>
              </a:schemeClr>
            </a:solidFill>
            <a:ln w="9525" cap="flat" cmpd="sng">
              <a:solidFill>
                <a:schemeClr val="bg1"/>
              </a:solidFill>
              <a:prstDash val="solid"/>
              <a:round/>
              <a:headEnd/>
              <a:tailEnd/>
            </a:ln>
          </p:spPr>
          <p:txBody>
            <a:bodyPr anchor="ctr"/>
            <a:lstStyle/>
            <a:p>
              <a:endParaRPr lang="ru-RU" sz="1300" dirty="0">
                <a:latin typeface="Times New Roman" pitchFamily="18" charset="0"/>
                <a:cs typeface="Times New Roman" pitchFamily="18" charset="0"/>
              </a:endParaRPr>
            </a:p>
          </p:txBody>
        </p:sp>
        <p:sp>
          <p:nvSpPr>
            <p:cNvPr id="55" name="Rectangle 5"/>
            <p:cNvSpPr>
              <a:spLocks noChangeArrowheads="1"/>
            </p:cNvSpPr>
            <p:nvPr/>
          </p:nvSpPr>
          <p:spPr bwMode="auto">
            <a:xfrm>
              <a:off x="5269202" y="1588204"/>
              <a:ext cx="2056479" cy="954279"/>
            </a:xfrm>
            <a:prstGeom prst="rect">
              <a:avLst/>
            </a:prstGeom>
            <a:solidFill>
              <a:schemeClr val="accent5">
                <a:lumMod val="60000"/>
                <a:lumOff val="4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4523" tIns="94523" rIns="94523" bIns="94523" numCol="1" spcCol="0" rtlCol="0" fromWordArt="0" anchor="ctr" anchorCtr="0" forceAA="0" compatLnSpc="1">
              <a:prstTxWarp prst="textNoShape">
                <a:avLst/>
              </a:prstTxWarp>
              <a:noAutofit/>
            </a:bodyPr>
            <a:lstStyle/>
            <a:p>
              <a:pPr marL="294798"/>
              <a:r>
                <a:rPr lang="ru-RU" sz="1700" dirty="0" smtClean="0">
                  <a:solidFill>
                    <a:srgbClr val="000000"/>
                  </a:solidFill>
                  <a:latin typeface="Times New Roman" pitchFamily="18" charset="0"/>
                  <a:cs typeface="Times New Roman" pitchFamily="18" charset="0"/>
                </a:rPr>
                <a:t>Проект муниципальной программы</a:t>
              </a:r>
              <a:endParaRPr lang="ru-RU" sz="1700" dirty="0">
                <a:solidFill>
                  <a:srgbClr val="000000"/>
                </a:solidFill>
                <a:latin typeface="Times New Roman" pitchFamily="18" charset="0"/>
                <a:cs typeface="Times New Roman" pitchFamily="18" charset="0"/>
              </a:endParaRPr>
            </a:p>
          </p:txBody>
        </p:sp>
        <p:sp>
          <p:nvSpPr>
            <p:cNvPr id="56" name="Freeform 6"/>
            <p:cNvSpPr>
              <a:spLocks/>
            </p:cNvSpPr>
            <p:nvPr/>
          </p:nvSpPr>
          <p:spPr bwMode="auto">
            <a:xfrm>
              <a:off x="5269202" y="1588204"/>
              <a:ext cx="332596" cy="954279"/>
            </a:xfrm>
            <a:custGeom>
              <a:avLst/>
              <a:gdLst>
                <a:gd name="T0" fmla="*/ 0 w 227"/>
                <a:gd name="T1" fmla="*/ 0 h 771"/>
                <a:gd name="T2" fmla="*/ 227 w 227"/>
                <a:gd name="T3" fmla="*/ 272 h 771"/>
                <a:gd name="T4" fmla="*/ 227 w 227"/>
                <a:gd name="T5" fmla="*/ 771 h 771"/>
                <a:gd name="T6" fmla="*/ 0 w 227"/>
                <a:gd name="T7" fmla="*/ 589 h 771"/>
                <a:gd name="T8" fmla="*/ 0 w 227"/>
                <a:gd name="T9" fmla="*/ 0 h 771"/>
                <a:gd name="T10" fmla="*/ 0 60000 65536"/>
                <a:gd name="T11" fmla="*/ 0 60000 65536"/>
                <a:gd name="T12" fmla="*/ 0 60000 65536"/>
                <a:gd name="T13" fmla="*/ 0 60000 65536"/>
                <a:gd name="T14" fmla="*/ 0 60000 65536"/>
                <a:gd name="T15" fmla="*/ 0 w 227"/>
                <a:gd name="T16" fmla="*/ 0 h 771"/>
                <a:gd name="T17" fmla="*/ 227 w 227"/>
                <a:gd name="T18" fmla="*/ 771 h 771"/>
              </a:gdLst>
              <a:ahLst/>
              <a:cxnLst>
                <a:cxn ang="T10">
                  <a:pos x="T0" y="T1"/>
                </a:cxn>
                <a:cxn ang="T11">
                  <a:pos x="T2" y="T3"/>
                </a:cxn>
                <a:cxn ang="T12">
                  <a:pos x="T4" y="T5"/>
                </a:cxn>
                <a:cxn ang="T13">
                  <a:pos x="T6" y="T7"/>
                </a:cxn>
                <a:cxn ang="T14">
                  <a:pos x="T8" y="T9"/>
                </a:cxn>
              </a:cxnLst>
              <a:rect l="T15" t="T16" r="T17" b="T18"/>
              <a:pathLst>
                <a:path w="227" h="771">
                  <a:moveTo>
                    <a:pt x="0" y="0"/>
                  </a:moveTo>
                  <a:lnTo>
                    <a:pt x="227" y="272"/>
                  </a:lnTo>
                  <a:lnTo>
                    <a:pt x="227" y="771"/>
                  </a:lnTo>
                  <a:lnTo>
                    <a:pt x="0" y="589"/>
                  </a:lnTo>
                  <a:lnTo>
                    <a:pt x="0" y="0"/>
                  </a:lnTo>
                  <a:close/>
                </a:path>
              </a:pathLst>
            </a:custGeom>
            <a:solidFill>
              <a:schemeClr val="accent1">
                <a:lumMod val="75000"/>
              </a:schemeClr>
            </a:solidFill>
            <a:ln w="9525" cap="flat" cmpd="sng">
              <a:solidFill>
                <a:schemeClr val="bg1"/>
              </a:solidFill>
              <a:prstDash val="solid"/>
              <a:round/>
              <a:headEnd/>
              <a:tailEnd/>
            </a:ln>
          </p:spPr>
          <p:txBody>
            <a:bodyPr anchor="ctr"/>
            <a:lstStyle/>
            <a:p>
              <a:endParaRPr lang="ru-RU" sz="1300" dirty="0">
                <a:latin typeface="Times New Roman" pitchFamily="18" charset="0"/>
                <a:cs typeface="Times New Roman" pitchFamily="18" charset="0"/>
              </a:endParaRPr>
            </a:p>
          </p:txBody>
        </p:sp>
        <p:sp>
          <p:nvSpPr>
            <p:cNvPr id="57" name="Rectangle 7"/>
            <p:cNvSpPr>
              <a:spLocks noChangeArrowheads="1"/>
            </p:cNvSpPr>
            <p:nvPr/>
          </p:nvSpPr>
          <p:spPr bwMode="auto">
            <a:xfrm>
              <a:off x="3542978" y="1924635"/>
              <a:ext cx="2058822" cy="956394"/>
            </a:xfrm>
            <a:prstGeom prst="rect">
              <a:avLst/>
            </a:prstGeom>
            <a:solidFill>
              <a:schemeClr val="accent4">
                <a:lumMod val="40000"/>
                <a:lumOff val="6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4523" tIns="94523" rIns="94523" bIns="94523" numCol="1" spcCol="0" rtlCol="0" fromWordArt="0" anchor="ctr" anchorCtr="0" forceAA="0" compatLnSpc="1">
              <a:prstTxWarp prst="textNoShape">
                <a:avLst/>
              </a:prstTxWarp>
              <a:noAutofit/>
            </a:bodyPr>
            <a:lstStyle/>
            <a:p>
              <a:pPr marL="294798"/>
              <a:r>
                <a:rPr lang="ru-RU" sz="1700" dirty="0" smtClean="0">
                  <a:solidFill>
                    <a:srgbClr val="000000"/>
                  </a:solidFill>
                  <a:latin typeface="Times New Roman" pitchFamily="18" charset="0"/>
                  <a:cs typeface="Times New Roman" pitchFamily="18" charset="0"/>
                </a:rPr>
                <a:t>Проект муниципальной программы</a:t>
              </a:r>
              <a:endParaRPr lang="ru-RU" sz="1700" dirty="0">
                <a:solidFill>
                  <a:srgbClr val="000000"/>
                </a:solidFill>
                <a:latin typeface="Times New Roman" pitchFamily="18" charset="0"/>
                <a:cs typeface="Times New Roman" pitchFamily="18" charset="0"/>
              </a:endParaRPr>
            </a:p>
          </p:txBody>
        </p:sp>
        <p:sp>
          <p:nvSpPr>
            <p:cNvPr id="58" name="Freeform 8"/>
            <p:cNvSpPr>
              <a:spLocks/>
            </p:cNvSpPr>
            <p:nvPr/>
          </p:nvSpPr>
          <p:spPr bwMode="auto">
            <a:xfrm>
              <a:off x="3542978" y="1924635"/>
              <a:ext cx="332596" cy="956394"/>
            </a:xfrm>
            <a:custGeom>
              <a:avLst/>
              <a:gdLst>
                <a:gd name="T0" fmla="*/ 0 w 227"/>
                <a:gd name="T1" fmla="*/ 0 h 771"/>
                <a:gd name="T2" fmla="*/ 227 w 227"/>
                <a:gd name="T3" fmla="*/ 272 h 771"/>
                <a:gd name="T4" fmla="*/ 227 w 227"/>
                <a:gd name="T5" fmla="*/ 771 h 771"/>
                <a:gd name="T6" fmla="*/ 0 w 227"/>
                <a:gd name="T7" fmla="*/ 589 h 771"/>
                <a:gd name="T8" fmla="*/ 0 w 227"/>
                <a:gd name="T9" fmla="*/ 0 h 771"/>
                <a:gd name="T10" fmla="*/ 0 60000 65536"/>
                <a:gd name="T11" fmla="*/ 0 60000 65536"/>
                <a:gd name="T12" fmla="*/ 0 60000 65536"/>
                <a:gd name="T13" fmla="*/ 0 60000 65536"/>
                <a:gd name="T14" fmla="*/ 0 60000 65536"/>
                <a:gd name="T15" fmla="*/ 0 w 227"/>
                <a:gd name="T16" fmla="*/ 0 h 771"/>
                <a:gd name="T17" fmla="*/ 227 w 227"/>
                <a:gd name="T18" fmla="*/ 771 h 771"/>
              </a:gdLst>
              <a:ahLst/>
              <a:cxnLst>
                <a:cxn ang="T10">
                  <a:pos x="T0" y="T1"/>
                </a:cxn>
                <a:cxn ang="T11">
                  <a:pos x="T2" y="T3"/>
                </a:cxn>
                <a:cxn ang="T12">
                  <a:pos x="T4" y="T5"/>
                </a:cxn>
                <a:cxn ang="T13">
                  <a:pos x="T6" y="T7"/>
                </a:cxn>
                <a:cxn ang="T14">
                  <a:pos x="T8" y="T9"/>
                </a:cxn>
              </a:cxnLst>
              <a:rect l="T15" t="T16" r="T17" b="T18"/>
              <a:pathLst>
                <a:path w="227" h="771">
                  <a:moveTo>
                    <a:pt x="0" y="0"/>
                  </a:moveTo>
                  <a:lnTo>
                    <a:pt x="227" y="272"/>
                  </a:lnTo>
                  <a:lnTo>
                    <a:pt x="227" y="771"/>
                  </a:lnTo>
                  <a:lnTo>
                    <a:pt x="0" y="589"/>
                  </a:lnTo>
                  <a:lnTo>
                    <a:pt x="0" y="0"/>
                  </a:lnTo>
                  <a:close/>
                </a:path>
              </a:pathLst>
            </a:custGeom>
            <a:solidFill>
              <a:schemeClr val="accent1">
                <a:lumMod val="75000"/>
              </a:schemeClr>
            </a:solidFill>
            <a:ln w="9525" cap="flat" cmpd="sng">
              <a:solidFill>
                <a:schemeClr val="bg1"/>
              </a:solidFill>
              <a:prstDash val="solid"/>
              <a:round/>
              <a:headEnd/>
              <a:tailEnd/>
            </a:ln>
          </p:spPr>
          <p:txBody>
            <a:bodyPr anchor="ctr"/>
            <a:lstStyle/>
            <a:p>
              <a:endParaRPr lang="ru-RU" sz="1300" dirty="0">
                <a:latin typeface="Times New Roman" pitchFamily="18" charset="0"/>
                <a:cs typeface="Times New Roman" pitchFamily="18" charset="0"/>
              </a:endParaRPr>
            </a:p>
          </p:txBody>
        </p:sp>
        <p:sp>
          <p:nvSpPr>
            <p:cNvPr id="59" name="Rectangle 9"/>
            <p:cNvSpPr>
              <a:spLocks noChangeArrowheads="1"/>
            </p:cNvSpPr>
            <p:nvPr/>
          </p:nvSpPr>
          <p:spPr bwMode="auto">
            <a:xfrm>
              <a:off x="1819095" y="2261065"/>
              <a:ext cx="2056479" cy="956394"/>
            </a:xfrm>
            <a:prstGeom prst="rect">
              <a:avLst/>
            </a:prstGeom>
            <a:solidFill>
              <a:schemeClr val="accent3">
                <a:lumMod val="40000"/>
                <a:lumOff val="6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4523" tIns="94523" rIns="94523" bIns="94523" numCol="1" spcCol="0" rtlCol="0" fromWordArt="0" anchor="ctr" anchorCtr="0" forceAA="0" compatLnSpc="1">
              <a:prstTxWarp prst="textNoShape">
                <a:avLst/>
              </a:prstTxWarp>
              <a:noAutofit/>
            </a:bodyPr>
            <a:lstStyle/>
            <a:p>
              <a:pPr marL="294798"/>
              <a:r>
                <a:rPr lang="ru-RU" sz="1700" dirty="0" smtClean="0">
                  <a:solidFill>
                    <a:srgbClr val="000000"/>
                  </a:solidFill>
                  <a:latin typeface="Times New Roman" pitchFamily="18" charset="0"/>
                  <a:cs typeface="Times New Roman" pitchFamily="18" charset="0"/>
                </a:rPr>
                <a:t>Перечни объектов благоустройства</a:t>
              </a:r>
              <a:endParaRPr lang="ru-RU" sz="1700" dirty="0">
                <a:solidFill>
                  <a:srgbClr val="000000"/>
                </a:solidFill>
                <a:latin typeface="Times New Roman" pitchFamily="18" charset="0"/>
                <a:cs typeface="Times New Roman" pitchFamily="18" charset="0"/>
              </a:endParaRPr>
            </a:p>
          </p:txBody>
        </p:sp>
        <p:sp>
          <p:nvSpPr>
            <p:cNvPr id="60" name="Freeform 15"/>
            <p:cNvSpPr>
              <a:spLocks/>
            </p:cNvSpPr>
            <p:nvPr/>
          </p:nvSpPr>
          <p:spPr bwMode="auto">
            <a:xfrm>
              <a:off x="1816752" y="2263107"/>
              <a:ext cx="332596" cy="954278"/>
            </a:xfrm>
            <a:custGeom>
              <a:avLst/>
              <a:gdLst>
                <a:gd name="T0" fmla="*/ 0 w 227"/>
                <a:gd name="T1" fmla="*/ 0 h 771"/>
                <a:gd name="T2" fmla="*/ 227 w 227"/>
                <a:gd name="T3" fmla="*/ 272 h 771"/>
                <a:gd name="T4" fmla="*/ 227 w 227"/>
                <a:gd name="T5" fmla="*/ 771 h 771"/>
                <a:gd name="T6" fmla="*/ 0 w 227"/>
                <a:gd name="T7" fmla="*/ 589 h 771"/>
                <a:gd name="T8" fmla="*/ 0 w 227"/>
                <a:gd name="T9" fmla="*/ 0 h 771"/>
                <a:gd name="T10" fmla="*/ 0 60000 65536"/>
                <a:gd name="T11" fmla="*/ 0 60000 65536"/>
                <a:gd name="T12" fmla="*/ 0 60000 65536"/>
                <a:gd name="T13" fmla="*/ 0 60000 65536"/>
                <a:gd name="T14" fmla="*/ 0 60000 65536"/>
                <a:gd name="T15" fmla="*/ 0 w 227"/>
                <a:gd name="T16" fmla="*/ 0 h 771"/>
                <a:gd name="T17" fmla="*/ 227 w 227"/>
                <a:gd name="T18" fmla="*/ 771 h 771"/>
              </a:gdLst>
              <a:ahLst/>
              <a:cxnLst>
                <a:cxn ang="T10">
                  <a:pos x="T0" y="T1"/>
                </a:cxn>
                <a:cxn ang="T11">
                  <a:pos x="T2" y="T3"/>
                </a:cxn>
                <a:cxn ang="T12">
                  <a:pos x="T4" y="T5"/>
                </a:cxn>
                <a:cxn ang="T13">
                  <a:pos x="T6" y="T7"/>
                </a:cxn>
                <a:cxn ang="T14">
                  <a:pos x="T8" y="T9"/>
                </a:cxn>
              </a:cxnLst>
              <a:rect l="T15" t="T16" r="T17" b="T18"/>
              <a:pathLst>
                <a:path w="227" h="771">
                  <a:moveTo>
                    <a:pt x="0" y="0"/>
                  </a:moveTo>
                  <a:lnTo>
                    <a:pt x="227" y="272"/>
                  </a:lnTo>
                  <a:lnTo>
                    <a:pt x="227" y="771"/>
                  </a:lnTo>
                  <a:lnTo>
                    <a:pt x="0" y="589"/>
                  </a:lnTo>
                  <a:lnTo>
                    <a:pt x="0" y="0"/>
                  </a:lnTo>
                  <a:close/>
                </a:path>
              </a:pathLst>
            </a:custGeom>
            <a:solidFill>
              <a:schemeClr val="accent1">
                <a:lumMod val="75000"/>
              </a:schemeClr>
            </a:solidFill>
            <a:ln w="9525" cap="flat" cmpd="sng">
              <a:solidFill>
                <a:schemeClr val="bg1"/>
              </a:solidFill>
              <a:prstDash val="solid"/>
              <a:round/>
              <a:headEnd/>
              <a:tailEnd/>
            </a:ln>
          </p:spPr>
          <p:txBody>
            <a:bodyPr anchor="ctr"/>
            <a:lstStyle/>
            <a:p>
              <a:endParaRPr lang="ru-RU" sz="1300" dirty="0">
                <a:latin typeface="Times New Roman" pitchFamily="18" charset="0"/>
                <a:cs typeface="Times New Roman" pitchFamily="18" charset="0"/>
              </a:endParaRPr>
            </a:p>
          </p:txBody>
        </p:sp>
        <p:sp>
          <p:nvSpPr>
            <p:cNvPr id="61" name="Rectangle 16"/>
            <p:cNvSpPr>
              <a:spLocks noChangeArrowheads="1"/>
            </p:cNvSpPr>
            <p:nvPr/>
          </p:nvSpPr>
          <p:spPr bwMode="auto">
            <a:xfrm>
              <a:off x="92869" y="2591148"/>
              <a:ext cx="2056479" cy="954279"/>
            </a:xfrm>
            <a:prstGeom prst="rect">
              <a:avLst/>
            </a:prstGeom>
            <a:solidFill>
              <a:schemeClr val="accent1">
                <a:lumMod val="60000"/>
                <a:lumOff val="40000"/>
              </a:schemeClr>
            </a:solid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4523" tIns="94523" rIns="94523" bIns="94523" numCol="1" spcCol="0" rtlCol="0" fromWordArt="0" anchor="ctr" anchorCtr="0" forceAA="0" compatLnSpc="1">
              <a:prstTxWarp prst="textNoShape">
                <a:avLst/>
              </a:prstTxWarp>
              <a:noAutofit/>
            </a:bodyPr>
            <a:lstStyle/>
            <a:p>
              <a:pPr algn="ctr"/>
              <a:r>
                <a:rPr lang="ru-RU" sz="1700" dirty="0" smtClean="0">
                  <a:solidFill>
                    <a:srgbClr val="000000"/>
                  </a:solidFill>
                  <a:latin typeface="Times New Roman" pitchFamily="18" charset="0"/>
                  <a:cs typeface="Times New Roman" pitchFamily="18" charset="0"/>
                </a:rPr>
                <a:t>Паспорта объектов благоустройства</a:t>
              </a:r>
              <a:endParaRPr lang="ru-RU" sz="1700" dirty="0">
                <a:solidFill>
                  <a:srgbClr val="000000"/>
                </a:solidFill>
                <a:latin typeface="Times New Roman" pitchFamily="18" charset="0"/>
                <a:cs typeface="Times New Roman" pitchFamily="18" charset="0"/>
              </a:endParaRPr>
            </a:p>
          </p:txBody>
        </p:sp>
        <p:sp>
          <p:nvSpPr>
            <p:cNvPr id="62" name="TextBox 61"/>
            <p:cNvSpPr txBox="1"/>
            <p:nvPr/>
          </p:nvSpPr>
          <p:spPr>
            <a:xfrm>
              <a:off x="195720" y="2303696"/>
              <a:ext cx="1780115" cy="333425"/>
            </a:xfrm>
            <a:prstGeom prst="rect">
              <a:avLst/>
            </a:prstGeom>
            <a:noFill/>
          </p:spPr>
          <p:txBody>
            <a:bodyPr wrap="none" lIns="0" tIns="0" rIns="0" bIns="0" rtlCol="0">
              <a:spAutoFit/>
            </a:bodyPr>
            <a:lstStyle/>
            <a:p>
              <a:pPr algn="ctr"/>
              <a:r>
                <a:rPr lang="ru-RU" sz="2000" b="1" dirty="0">
                  <a:solidFill>
                    <a:srgbClr val="253957"/>
                  </a:solidFill>
                  <a:latin typeface="Times New Roman" pitchFamily="18" charset="0"/>
                  <a:cs typeface="Times New Roman" pitchFamily="18" charset="0"/>
                </a:rPr>
                <a:t>Инвентаризация</a:t>
              </a:r>
            </a:p>
          </p:txBody>
        </p:sp>
        <p:sp>
          <p:nvSpPr>
            <p:cNvPr id="63" name="TextBox 62"/>
            <p:cNvSpPr txBox="1"/>
            <p:nvPr/>
          </p:nvSpPr>
          <p:spPr>
            <a:xfrm>
              <a:off x="1966776" y="1675862"/>
              <a:ext cx="1586110" cy="666849"/>
            </a:xfrm>
            <a:prstGeom prst="rect">
              <a:avLst/>
            </a:prstGeom>
            <a:noFill/>
          </p:spPr>
          <p:txBody>
            <a:bodyPr wrap="square" lIns="0" tIns="0" rIns="0" bIns="0" rtlCol="0">
              <a:spAutoFit/>
            </a:bodyPr>
            <a:lstStyle/>
            <a:p>
              <a:pPr algn="ctr"/>
              <a:r>
                <a:rPr lang="ru-RU" sz="2000" b="1" dirty="0" smtClean="0">
                  <a:solidFill>
                    <a:srgbClr val="253957"/>
                  </a:solidFill>
                  <a:latin typeface="Times New Roman" pitchFamily="18" charset="0"/>
                  <a:cs typeface="Times New Roman" pitchFamily="18" charset="0"/>
                </a:rPr>
                <a:t>Обсуждение, </a:t>
              </a:r>
              <a:r>
                <a:rPr lang="en-US" sz="2000" b="1" dirty="0" smtClean="0">
                  <a:solidFill>
                    <a:srgbClr val="253957"/>
                  </a:solidFill>
                  <a:latin typeface="Times New Roman" pitchFamily="18" charset="0"/>
                  <a:cs typeface="Times New Roman" pitchFamily="18" charset="0"/>
                </a:rPr>
                <a:t>   </a:t>
              </a:r>
              <a:r>
                <a:rPr lang="ru-RU" sz="2000" b="1" dirty="0" smtClean="0">
                  <a:solidFill>
                    <a:srgbClr val="253957"/>
                  </a:solidFill>
                  <a:latin typeface="Times New Roman" pitchFamily="18" charset="0"/>
                  <a:cs typeface="Times New Roman" pitchFamily="18" charset="0"/>
                </a:rPr>
                <a:t>отбор</a:t>
              </a:r>
              <a:endParaRPr lang="ru-RU" sz="2000" b="1" dirty="0">
                <a:solidFill>
                  <a:srgbClr val="253957"/>
                </a:solidFill>
                <a:latin typeface="Times New Roman" pitchFamily="18" charset="0"/>
                <a:cs typeface="Times New Roman" pitchFamily="18" charset="0"/>
              </a:endParaRPr>
            </a:p>
          </p:txBody>
        </p:sp>
        <p:sp>
          <p:nvSpPr>
            <p:cNvPr id="64" name="TextBox 63"/>
            <p:cNvSpPr txBox="1"/>
            <p:nvPr/>
          </p:nvSpPr>
          <p:spPr>
            <a:xfrm>
              <a:off x="3885835" y="1624129"/>
              <a:ext cx="1187734" cy="333425"/>
            </a:xfrm>
            <a:prstGeom prst="rect">
              <a:avLst/>
            </a:prstGeom>
            <a:noFill/>
          </p:spPr>
          <p:txBody>
            <a:bodyPr wrap="none" lIns="0" tIns="0" rIns="0" bIns="0" rtlCol="0">
              <a:spAutoFit/>
            </a:bodyPr>
            <a:lstStyle/>
            <a:p>
              <a:pPr algn="ctr"/>
              <a:r>
                <a:rPr lang="ru-RU" sz="2000" b="1" dirty="0" smtClean="0">
                  <a:solidFill>
                    <a:srgbClr val="253957"/>
                  </a:solidFill>
                  <a:latin typeface="Times New Roman" pitchFamily="18" charset="0"/>
                  <a:cs typeface="Times New Roman" pitchFamily="18" charset="0"/>
                </a:rPr>
                <a:t>Разработка</a:t>
              </a:r>
              <a:endParaRPr lang="ru-RU" sz="2000" b="1" dirty="0">
                <a:solidFill>
                  <a:srgbClr val="253957"/>
                </a:solidFill>
                <a:latin typeface="Times New Roman" pitchFamily="18" charset="0"/>
                <a:cs typeface="Times New Roman" pitchFamily="18" charset="0"/>
              </a:endParaRPr>
            </a:p>
          </p:txBody>
        </p:sp>
        <p:sp>
          <p:nvSpPr>
            <p:cNvPr id="65" name="TextBox 64"/>
            <p:cNvSpPr txBox="1"/>
            <p:nvPr/>
          </p:nvSpPr>
          <p:spPr>
            <a:xfrm>
              <a:off x="5394557" y="1034571"/>
              <a:ext cx="1598528" cy="666849"/>
            </a:xfrm>
            <a:prstGeom prst="rect">
              <a:avLst/>
            </a:prstGeom>
            <a:noFill/>
          </p:spPr>
          <p:txBody>
            <a:bodyPr wrap="square" lIns="0" tIns="0" rIns="0" bIns="0" rtlCol="0">
              <a:spAutoFit/>
            </a:bodyPr>
            <a:lstStyle/>
            <a:p>
              <a:pPr algn="ctr"/>
              <a:r>
                <a:rPr lang="ru-RU" sz="2000" b="1" dirty="0" smtClean="0">
                  <a:solidFill>
                    <a:srgbClr val="253957"/>
                  </a:solidFill>
                  <a:latin typeface="Times New Roman" pitchFamily="18" charset="0"/>
                  <a:cs typeface="Times New Roman" pitchFamily="18" charset="0"/>
                </a:rPr>
                <a:t>Публичные слушания</a:t>
              </a:r>
              <a:endParaRPr lang="ru-RU" sz="2000" b="1" dirty="0">
                <a:solidFill>
                  <a:srgbClr val="253957"/>
                </a:solidFill>
                <a:latin typeface="Times New Roman" pitchFamily="18" charset="0"/>
                <a:cs typeface="Times New Roman" pitchFamily="18" charset="0"/>
              </a:endParaRPr>
            </a:p>
          </p:txBody>
        </p:sp>
        <p:sp>
          <p:nvSpPr>
            <p:cNvPr id="66" name="TextBox 65"/>
            <p:cNvSpPr txBox="1"/>
            <p:nvPr/>
          </p:nvSpPr>
          <p:spPr>
            <a:xfrm>
              <a:off x="7312959" y="944563"/>
              <a:ext cx="1231378" cy="333425"/>
            </a:xfrm>
            <a:prstGeom prst="rect">
              <a:avLst/>
            </a:prstGeom>
            <a:noFill/>
          </p:spPr>
          <p:txBody>
            <a:bodyPr wrap="none" lIns="0" tIns="0" rIns="0" bIns="0" rtlCol="0">
              <a:spAutoFit/>
            </a:bodyPr>
            <a:lstStyle/>
            <a:p>
              <a:r>
                <a:rPr lang="ru-RU" sz="2000" b="1" dirty="0">
                  <a:solidFill>
                    <a:srgbClr val="253957"/>
                  </a:solidFill>
                  <a:latin typeface="Times New Roman" pitchFamily="18" charset="0"/>
                  <a:cs typeface="Times New Roman" pitchFamily="18" charset="0"/>
                </a:rPr>
                <a:t>Реализация</a:t>
              </a:r>
            </a:p>
          </p:txBody>
        </p:sp>
      </p:grpSp>
      <p:sp>
        <p:nvSpPr>
          <p:cNvPr id="73" name="Text Placeholder 6"/>
          <p:cNvSpPr txBox="1">
            <a:spLocks/>
          </p:cNvSpPr>
          <p:nvPr/>
        </p:nvSpPr>
        <p:spPr>
          <a:xfrm>
            <a:off x="1237128" y="2066593"/>
            <a:ext cx="5286349" cy="506580"/>
          </a:xfrm>
          <a:prstGeom prst="rect">
            <a:avLst/>
          </a:prstGeom>
        </p:spPr>
        <p:txBody>
          <a:bodyPr wrap="square" lIns="79116" tIns="0" rIns="79116" bIns="0">
            <a:noAutofit/>
          </a:bodyPr>
          <a:lstStyle>
            <a:lvl1pPr marL="0" indent="0" algn="l" defTabSz="914400" rtl="0" eaLnBrk="1" latinLnBrk="0" hangingPunct="1">
              <a:lnSpc>
                <a:spcPct val="100000"/>
              </a:lnSpc>
              <a:spcBef>
                <a:spcPts val="0"/>
              </a:spcBef>
              <a:buClr>
                <a:schemeClr val="accent5"/>
              </a:buClr>
              <a:buFont typeface="Wingdings" panose="05000000000000000000" pitchFamily="2" charset="2"/>
              <a:buNone/>
              <a:defRPr lang="ru-RU" sz="1200" kern="1200">
                <a:solidFill>
                  <a:schemeClr val="tx1"/>
                </a:solidFill>
                <a:latin typeface="+mn-lt"/>
                <a:ea typeface="+mn-ea"/>
                <a:cs typeface="+mn-cs"/>
              </a:defRPr>
            </a:lvl1pPr>
            <a:lvl2pPr marL="144000" indent="-144000" algn="l" defTabSz="914400" rtl="0" eaLnBrk="1" latinLnBrk="0" hangingPunct="1">
              <a:lnSpc>
                <a:spcPct val="100000"/>
              </a:lnSpc>
              <a:spcBef>
                <a:spcPts val="0"/>
              </a:spcBef>
              <a:buClr>
                <a:schemeClr val="accent5"/>
              </a:buClr>
              <a:buFont typeface="Wingdings" panose="05000000000000000000" pitchFamily="2" charset="2"/>
              <a:buChar char="§"/>
              <a:defRPr lang="ru-RU" sz="1200" kern="1200" baseline="0">
                <a:solidFill>
                  <a:schemeClr val="tx1"/>
                </a:solidFill>
                <a:latin typeface="+mn-lt"/>
                <a:ea typeface="+mn-ea"/>
                <a:cs typeface="+mn-cs"/>
              </a:defRPr>
            </a:lvl2pPr>
            <a:lvl3pPr marL="288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3pPr>
            <a:lvl4pPr marL="432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4pPr>
            <a:lvl5pPr marL="576000" indent="-144000" algn="l" defTabSz="914400" rtl="0" eaLnBrk="1" latinLnBrk="0" hangingPunct="1">
              <a:lnSpc>
                <a:spcPct val="100000"/>
              </a:lnSpc>
              <a:spcBef>
                <a:spcPts val="0"/>
              </a:spcBef>
              <a:buClr>
                <a:schemeClr val="accent5"/>
              </a:buClr>
              <a:buFont typeface="Arial" panose="020B0604020202020204" pitchFamily="34" charset="0"/>
              <a:buChar char="-"/>
              <a:defRPr lang="en-US"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Clr>
                <a:schemeClr val="accent1">
                  <a:lumMod val="75000"/>
                </a:schemeClr>
              </a:buClr>
              <a:buNone/>
            </a:pPr>
            <a:r>
              <a:rPr lang="ru-RU" sz="1800" b="1" dirty="0" smtClean="0">
                <a:solidFill>
                  <a:srgbClr val="253957"/>
                </a:solidFill>
                <a:latin typeface="Times New Roman" pitchFamily="18" charset="0"/>
                <a:ea typeface="Arial Narrow" charset="0"/>
                <a:cs typeface="Times New Roman" pitchFamily="18" charset="0"/>
              </a:rPr>
              <a:t>Критерий отбора объектов:</a:t>
            </a:r>
          </a:p>
          <a:p>
            <a:pPr lvl="1">
              <a:buClr>
                <a:schemeClr val="accent1">
                  <a:lumMod val="75000"/>
                </a:schemeClr>
              </a:buClr>
            </a:pPr>
            <a:r>
              <a:rPr lang="ru-RU" sz="1800" b="1" dirty="0" smtClean="0">
                <a:solidFill>
                  <a:srgbClr val="253957"/>
                </a:solidFill>
                <a:latin typeface="Times New Roman" pitchFamily="18" charset="0"/>
                <a:ea typeface="Arial Narrow" charset="0"/>
                <a:cs typeface="Times New Roman" pitchFamily="18" charset="0"/>
              </a:rPr>
              <a:t>Потребность в благоустройстве</a:t>
            </a:r>
            <a:endParaRPr lang="ru-RU" sz="1800" b="1" dirty="0">
              <a:solidFill>
                <a:srgbClr val="253957"/>
              </a:solidFill>
              <a:latin typeface="Times New Roman" pitchFamily="18" charset="0"/>
              <a:ea typeface="Arial Narrow" charset="0"/>
              <a:cs typeface="Times New Roman" pitchFamily="18" charset="0"/>
            </a:endParaRPr>
          </a:p>
        </p:txBody>
      </p:sp>
      <p:sp>
        <p:nvSpPr>
          <p:cNvPr id="74" name="Text Placeholder 6"/>
          <p:cNvSpPr txBox="1">
            <a:spLocks/>
          </p:cNvSpPr>
          <p:nvPr/>
        </p:nvSpPr>
        <p:spPr>
          <a:xfrm>
            <a:off x="5808996" y="4073649"/>
            <a:ext cx="5907723" cy="916805"/>
          </a:xfrm>
          <a:prstGeom prst="rect">
            <a:avLst/>
          </a:prstGeom>
          <a:solidFill>
            <a:srgbClr val="F98E3D"/>
          </a:solidFill>
        </p:spPr>
        <p:txBody>
          <a:bodyPr wrap="square" lIns="79116" tIns="0" rIns="79116" bIns="0">
            <a:noAutofit/>
          </a:bodyPr>
          <a:lstStyle>
            <a:lvl1pPr marL="0" indent="0" algn="l" defTabSz="914400" rtl="0" eaLnBrk="1" latinLnBrk="0" hangingPunct="1">
              <a:lnSpc>
                <a:spcPct val="100000"/>
              </a:lnSpc>
              <a:spcBef>
                <a:spcPts val="0"/>
              </a:spcBef>
              <a:buClr>
                <a:schemeClr val="accent5"/>
              </a:buClr>
              <a:buFont typeface="Wingdings" panose="05000000000000000000" pitchFamily="2" charset="2"/>
              <a:buNone/>
              <a:defRPr lang="ru-RU" sz="1200" kern="1200">
                <a:solidFill>
                  <a:schemeClr val="tx1"/>
                </a:solidFill>
                <a:latin typeface="+mn-lt"/>
                <a:ea typeface="+mn-ea"/>
                <a:cs typeface="+mn-cs"/>
              </a:defRPr>
            </a:lvl1pPr>
            <a:lvl2pPr marL="144000" indent="-144000" algn="l" defTabSz="914400" rtl="0" eaLnBrk="1" latinLnBrk="0" hangingPunct="1">
              <a:lnSpc>
                <a:spcPct val="100000"/>
              </a:lnSpc>
              <a:spcBef>
                <a:spcPts val="0"/>
              </a:spcBef>
              <a:buClr>
                <a:schemeClr val="accent5"/>
              </a:buClr>
              <a:buFont typeface="Wingdings" panose="05000000000000000000" pitchFamily="2" charset="2"/>
              <a:buChar char="§"/>
              <a:defRPr lang="ru-RU" sz="1200" kern="1200" baseline="0">
                <a:solidFill>
                  <a:schemeClr val="tx1"/>
                </a:solidFill>
                <a:latin typeface="+mn-lt"/>
                <a:ea typeface="+mn-ea"/>
                <a:cs typeface="+mn-cs"/>
              </a:defRPr>
            </a:lvl2pPr>
            <a:lvl3pPr marL="288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3pPr>
            <a:lvl4pPr marL="432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4pPr>
            <a:lvl5pPr marL="576000" indent="-144000" algn="l" defTabSz="914400" rtl="0" eaLnBrk="1" latinLnBrk="0" hangingPunct="1">
              <a:lnSpc>
                <a:spcPct val="100000"/>
              </a:lnSpc>
              <a:spcBef>
                <a:spcPts val="0"/>
              </a:spcBef>
              <a:buClr>
                <a:schemeClr val="accent5"/>
              </a:buClr>
              <a:buFont typeface="Arial" panose="020B0604020202020204" pitchFamily="34" charset="0"/>
              <a:buChar char="-"/>
              <a:defRPr lang="en-US"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Clr>
                <a:schemeClr val="accent1">
                  <a:lumMod val="75000"/>
                </a:schemeClr>
              </a:buClr>
              <a:buNone/>
            </a:pPr>
            <a:r>
              <a:rPr lang="ru-RU" sz="1800" b="1" dirty="0" smtClean="0">
                <a:solidFill>
                  <a:srgbClr val="253957"/>
                </a:solidFill>
                <a:latin typeface="Times New Roman" pitchFamily="18" charset="0"/>
                <a:ea typeface="Arial Narrow" charset="0"/>
                <a:cs typeface="Times New Roman" pitchFamily="18" charset="0"/>
              </a:rPr>
              <a:t>Население влияет на очередность реализации проекта </a:t>
            </a:r>
          </a:p>
          <a:p>
            <a:pPr marL="0" lvl="1" indent="0">
              <a:buClr>
                <a:schemeClr val="accent1">
                  <a:lumMod val="75000"/>
                </a:schemeClr>
              </a:buClr>
              <a:buNone/>
            </a:pPr>
            <a:r>
              <a:rPr lang="ru-RU" sz="1800" b="1" dirty="0" smtClean="0">
                <a:solidFill>
                  <a:srgbClr val="253957"/>
                </a:solidFill>
                <a:latin typeface="Times New Roman" pitchFamily="18" charset="0"/>
                <a:ea typeface="Arial Narrow" charset="0"/>
                <a:cs typeface="Times New Roman" pitchFamily="18" charset="0"/>
              </a:rPr>
              <a:t>(первоочередное благоустройство общественной или дворовой территории)</a:t>
            </a:r>
            <a:endParaRPr lang="ru-RU" sz="1800" b="1" dirty="0">
              <a:solidFill>
                <a:srgbClr val="253957"/>
              </a:solidFill>
              <a:latin typeface="Times New Roman" pitchFamily="18" charset="0"/>
              <a:ea typeface="Arial Narrow" charset="0"/>
              <a:cs typeface="Times New Roman" pitchFamily="18" charset="0"/>
            </a:endParaRPr>
          </a:p>
        </p:txBody>
      </p:sp>
      <p:pic>
        <p:nvPicPr>
          <p:cNvPr id="28" name="Рисунок 27"/>
          <p:cNvPicPr>
            <a:picLocks/>
          </p:cNvPicPr>
          <p:nvPr/>
        </p:nvPicPr>
        <p:blipFill>
          <a:blip r:embed="rId9" cstate="print">
            <a:extLst>
              <a:ext uri="{28A0092B-C50C-407E-A947-70E740481C1C}">
                <a14:useLocalDpi xmlns:a14="http://schemas.microsoft.com/office/drawing/2010/main" val="0"/>
              </a:ext>
            </a:extLst>
          </a:blip>
          <a:stretch>
            <a:fillRect/>
          </a:stretch>
        </p:blipFill>
        <p:spPr>
          <a:xfrm>
            <a:off x="4923009" y="4235355"/>
            <a:ext cx="762000" cy="571500"/>
          </a:xfrm>
          <a:prstGeom prst="rect">
            <a:avLst/>
          </a:prstGeom>
          <a:solidFill>
            <a:srgbClr val="F98E3D"/>
          </a:solidFill>
        </p:spPr>
      </p:pic>
      <p:sp>
        <p:nvSpPr>
          <p:cNvPr id="77" name="Text Placeholder 6"/>
          <p:cNvSpPr txBox="1">
            <a:spLocks/>
          </p:cNvSpPr>
          <p:nvPr/>
        </p:nvSpPr>
        <p:spPr>
          <a:xfrm>
            <a:off x="2183802" y="5743434"/>
            <a:ext cx="10008198" cy="803097"/>
          </a:xfrm>
          <a:prstGeom prst="rect">
            <a:avLst/>
          </a:prstGeom>
        </p:spPr>
        <p:txBody>
          <a:bodyPr wrap="square" lIns="79116" tIns="0" rIns="79116" bIns="0">
            <a:noAutofit/>
          </a:bodyPr>
          <a:lstStyle>
            <a:lvl1pPr marL="0" indent="0" algn="l" defTabSz="914400" rtl="0" eaLnBrk="1" latinLnBrk="0" hangingPunct="1">
              <a:lnSpc>
                <a:spcPct val="100000"/>
              </a:lnSpc>
              <a:spcBef>
                <a:spcPts val="0"/>
              </a:spcBef>
              <a:buClr>
                <a:schemeClr val="accent5"/>
              </a:buClr>
              <a:buFont typeface="Wingdings" panose="05000000000000000000" pitchFamily="2" charset="2"/>
              <a:buNone/>
              <a:defRPr lang="ru-RU" sz="1200" kern="1200">
                <a:solidFill>
                  <a:schemeClr val="tx1"/>
                </a:solidFill>
                <a:latin typeface="+mn-lt"/>
                <a:ea typeface="+mn-ea"/>
                <a:cs typeface="+mn-cs"/>
              </a:defRPr>
            </a:lvl1pPr>
            <a:lvl2pPr marL="144000" indent="-144000" algn="l" defTabSz="914400" rtl="0" eaLnBrk="1" latinLnBrk="0" hangingPunct="1">
              <a:lnSpc>
                <a:spcPct val="100000"/>
              </a:lnSpc>
              <a:spcBef>
                <a:spcPts val="0"/>
              </a:spcBef>
              <a:buClr>
                <a:schemeClr val="accent5"/>
              </a:buClr>
              <a:buFont typeface="Wingdings" panose="05000000000000000000" pitchFamily="2" charset="2"/>
              <a:buChar char="§"/>
              <a:defRPr lang="ru-RU" sz="1200" kern="1200" baseline="0">
                <a:solidFill>
                  <a:schemeClr val="tx1"/>
                </a:solidFill>
                <a:latin typeface="+mn-lt"/>
                <a:ea typeface="+mn-ea"/>
                <a:cs typeface="+mn-cs"/>
              </a:defRPr>
            </a:lvl2pPr>
            <a:lvl3pPr marL="288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3pPr>
            <a:lvl4pPr marL="432000" indent="-144000" algn="l" defTabSz="914400" rtl="0" eaLnBrk="1" latinLnBrk="0" hangingPunct="1">
              <a:lnSpc>
                <a:spcPct val="100000"/>
              </a:lnSpc>
              <a:spcBef>
                <a:spcPts val="0"/>
              </a:spcBef>
              <a:buClr>
                <a:schemeClr val="accent5"/>
              </a:buClr>
              <a:buFont typeface="Arial" panose="020B0604020202020204" pitchFamily="34" charset="0"/>
              <a:buChar char="▫"/>
              <a:defRPr lang="ru-RU" sz="1200" kern="1200">
                <a:solidFill>
                  <a:schemeClr val="tx1"/>
                </a:solidFill>
                <a:latin typeface="+mn-lt"/>
                <a:ea typeface="+mn-ea"/>
                <a:cs typeface="+mn-cs"/>
              </a:defRPr>
            </a:lvl4pPr>
            <a:lvl5pPr marL="576000" indent="-144000" algn="l" defTabSz="914400" rtl="0" eaLnBrk="1" latinLnBrk="0" hangingPunct="1">
              <a:lnSpc>
                <a:spcPct val="100000"/>
              </a:lnSpc>
              <a:spcBef>
                <a:spcPts val="0"/>
              </a:spcBef>
              <a:buClr>
                <a:schemeClr val="accent5"/>
              </a:buClr>
              <a:buFont typeface="Arial" panose="020B0604020202020204" pitchFamily="34" charset="0"/>
              <a:buChar char="-"/>
              <a:defRPr lang="en-US"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buClr>
                <a:schemeClr val="accent1">
                  <a:lumMod val="75000"/>
                </a:schemeClr>
              </a:buClr>
              <a:buNone/>
            </a:pPr>
            <a:r>
              <a:rPr lang="ru-RU" sz="1600" dirty="0" smtClean="0">
                <a:solidFill>
                  <a:srgbClr val="253957"/>
                </a:solidFill>
                <a:latin typeface="Times New Roman" pitchFamily="18" charset="0"/>
                <a:ea typeface="Arial Narrow" charset="0"/>
                <a:cs typeface="Times New Roman" pitchFamily="18" charset="0"/>
              </a:rPr>
              <a:t>1. Фактически конкурс проектов при формировании современной городской среды отсутствует.</a:t>
            </a:r>
          </a:p>
          <a:p>
            <a:pPr marL="0" lvl="1" indent="0">
              <a:buClr>
                <a:schemeClr val="accent1">
                  <a:lumMod val="75000"/>
                </a:schemeClr>
              </a:buClr>
              <a:buNone/>
            </a:pPr>
            <a:r>
              <a:rPr lang="ru-RU" sz="1600" dirty="0" smtClean="0">
                <a:solidFill>
                  <a:srgbClr val="253957"/>
                </a:solidFill>
                <a:latin typeface="Times New Roman" pitchFamily="18" charset="0"/>
                <a:ea typeface="Arial Narrow" charset="0"/>
                <a:cs typeface="Times New Roman" pitchFamily="18" charset="0"/>
              </a:rPr>
              <a:t>2. Все проекты (объекты нуждающиеся в благоустройстве) должны быть выполнены не позднее 2021 г. </a:t>
            </a:r>
          </a:p>
          <a:p>
            <a:pPr marL="0" lvl="1" indent="0">
              <a:buClr>
                <a:schemeClr val="accent1">
                  <a:lumMod val="75000"/>
                </a:schemeClr>
              </a:buClr>
              <a:buNone/>
            </a:pPr>
            <a:r>
              <a:rPr lang="ru-RU" sz="1600" dirty="0" smtClean="0">
                <a:solidFill>
                  <a:srgbClr val="253957"/>
                </a:solidFill>
                <a:latin typeface="Times New Roman" pitchFamily="18" charset="0"/>
                <a:ea typeface="Arial Narrow" charset="0"/>
                <a:cs typeface="Times New Roman" pitchFamily="18" charset="0"/>
              </a:rPr>
              <a:t>за счет бюджетных средств или по соглашениям с собственниками.  </a:t>
            </a:r>
            <a:endParaRPr lang="ru-RU" sz="1600" dirty="0">
              <a:solidFill>
                <a:srgbClr val="253957"/>
              </a:solidFill>
              <a:latin typeface="Times New Roman" pitchFamily="18" charset="0"/>
              <a:ea typeface="Arial Narrow" charset="0"/>
              <a:cs typeface="Times New Roman" pitchFamily="18" charset="0"/>
            </a:endParaRPr>
          </a:p>
        </p:txBody>
      </p:sp>
      <p:sp>
        <p:nvSpPr>
          <p:cNvPr id="29" name="Прямоугольник 28"/>
          <p:cNvSpPr/>
          <p:nvPr/>
        </p:nvSpPr>
        <p:spPr>
          <a:xfrm>
            <a:off x="2478982" y="4946194"/>
            <a:ext cx="9653284" cy="769781"/>
          </a:xfrm>
          <a:prstGeom prst="rect">
            <a:avLst/>
          </a:prstGeom>
        </p:spPr>
        <p:txBody>
          <a:bodyPr wrap="square" lIns="76535" tIns="38268" rIns="76535" bIns="38268">
            <a:spAutoFit/>
          </a:bodyPr>
          <a:lstStyle/>
          <a:p>
            <a:pPr algn="l"/>
            <a:r>
              <a:rPr lang="ru-RU" sz="1500" b="1" i="1" dirty="0" smtClean="0">
                <a:solidFill>
                  <a:srgbClr val="253957"/>
                </a:solidFill>
                <a:latin typeface="Times New Roman" pitchFamily="18" charset="0"/>
                <a:ea typeface="Arial Narrow" charset="0"/>
                <a:cs typeface="Times New Roman" pitchFamily="18" charset="0"/>
              </a:rPr>
              <a:t>Методические рекомендации:</a:t>
            </a:r>
          </a:p>
          <a:p>
            <a:pPr algn="l"/>
            <a:r>
              <a:rPr lang="ru-RU" sz="1500" b="1" i="1" dirty="0" smtClean="0">
                <a:solidFill>
                  <a:srgbClr val="253957"/>
                </a:solidFill>
                <a:latin typeface="Times New Roman" pitchFamily="18" charset="0"/>
                <a:ea typeface="Arial Narrow" charset="0"/>
                <a:cs typeface="Times New Roman" pitchFamily="18" charset="0"/>
              </a:rPr>
              <a:t>«…очередность </a:t>
            </a:r>
            <a:r>
              <a:rPr lang="ru-RU" sz="1500" b="1" i="1" dirty="0">
                <a:solidFill>
                  <a:srgbClr val="253957"/>
                </a:solidFill>
                <a:latin typeface="Times New Roman" pitchFamily="18" charset="0"/>
                <a:ea typeface="Arial Narrow" charset="0"/>
                <a:cs typeface="Times New Roman" pitchFamily="18" charset="0"/>
              </a:rPr>
              <a:t>благоустройства определяется в порядке поступления предложений заинтересованных лиц об их участии в выполнении указанных </a:t>
            </a:r>
            <a:r>
              <a:rPr lang="ru-RU" sz="1500" b="1" i="1" dirty="0" smtClean="0">
                <a:solidFill>
                  <a:srgbClr val="253957"/>
                </a:solidFill>
                <a:latin typeface="Times New Roman" pitchFamily="18" charset="0"/>
                <a:ea typeface="Arial Narrow" charset="0"/>
                <a:cs typeface="Times New Roman" pitchFamily="18" charset="0"/>
              </a:rPr>
              <a:t>работ»</a:t>
            </a:r>
            <a:endParaRPr lang="ru-RU" sz="1500" b="1" i="1" dirty="0">
              <a:solidFill>
                <a:srgbClr val="253957"/>
              </a:solidFill>
              <a:latin typeface="Times New Roman" pitchFamily="18" charset="0"/>
              <a:ea typeface="Arial Narrow" charset="0"/>
              <a:cs typeface="Times New Roman" pitchFamily="18" charset="0"/>
            </a:endParaRPr>
          </a:p>
        </p:txBody>
      </p:sp>
      <p:pic>
        <p:nvPicPr>
          <p:cNvPr id="32" name="Рисунок 8" descr="novorossiysk-gerb.png"/>
          <p:cNvPicPr>
            <a:picLocks noChangeAspect="1"/>
          </p:cNvPicPr>
          <p:nvPr/>
        </p:nvPicPr>
        <p:blipFill>
          <a:blip r:embed="rId10" cstate="print"/>
          <a:srcRect/>
          <a:stretch>
            <a:fillRect/>
          </a:stretch>
        </p:blipFill>
        <p:spPr bwMode="auto">
          <a:xfrm>
            <a:off x="133350" y="66675"/>
            <a:ext cx="457200" cy="838200"/>
          </a:xfrm>
          <a:prstGeom prst="rect">
            <a:avLst/>
          </a:prstGeom>
          <a:noFill/>
          <a:ln w="9525">
            <a:noFill/>
            <a:miter lim="800000"/>
            <a:headEnd/>
            <a:tailEnd/>
          </a:ln>
        </p:spPr>
      </p:pic>
    </p:spTree>
    <p:extLst>
      <p:ext uri="{BB962C8B-B14F-4D97-AF65-F5344CB8AC3E}">
        <p14:creationId xmlns:p14="http://schemas.microsoft.com/office/powerpoint/2010/main" val="1070304355"/>
      </p:ext>
    </p:extLst>
  </p:cSld>
  <p:clrMapOvr>
    <a:masterClrMapping/>
  </p:clrMapOvr>
  <p:transition spd="med"/>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4311" y="376016"/>
            <a:ext cx="10018713" cy="1726249"/>
          </a:xfrm>
        </p:spPr>
        <p:txBody>
          <a:bodyPr>
            <a:normAutofit fontScale="90000"/>
          </a:bodyPr>
          <a:lstStyle/>
          <a:p>
            <a:r>
              <a:rPr lang="ru-RU" b="1" dirty="0">
                <a:solidFill>
                  <a:srgbClr val="002060"/>
                </a:solidFill>
                <a:latin typeface="Times New Roman" pitchFamily="18" charset="0"/>
                <a:ea typeface="Arial Narrow" charset="0"/>
                <a:cs typeface="Times New Roman" pitchFamily="18" charset="0"/>
              </a:rPr>
              <a:t>Формы участия жителей </a:t>
            </a:r>
            <a:r>
              <a:rPr lang="ru-RU" b="1" dirty="0" smtClean="0">
                <a:solidFill>
                  <a:srgbClr val="002060"/>
                </a:solidFill>
                <a:latin typeface="Times New Roman" pitchFamily="18" charset="0"/>
                <a:ea typeface="Arial Narrow" charset="0"/>
                <a:cs typeface="Times New Roman" pitchFamily="18" charset="0"/>
              </a:rPr>
              <a:t>при </a:t>
            </a:r>
            <a:r>
              <a:rPr lang="ru-RU" b="1" dirty="0">
                <a:solidFill>
                  <a:srgbClr val="002060"/>
                </a:solidFill>
                <a:latin typeface="Times New Roman" pitchFamily="18" charset="0"/>
                <a:ea typeface="Arial Narrow" charset="0"/>
                <a:cs typeface="Times New Roman" pitchFamily="18" charset="0"/>
              </a:rPr>
              <a:t>формировании бюджета отрасли</a:t>
            </a:r>
            <a:br>
              <a:rPr lang="ru-RU" b="1" dirty="0">
                <a:solidFill>
                  <a:srgbClr val="002060"/>
                </a:solidFill>
                <a:latin typeface="Times New Roman" pitchFamily="18" charset="0"/>
                <a:ea typeface="Arial Narrow" charset="0"/>
                <a:cs typeface="Times New Roman" pitchFamily="18" charset="0"/>
              </a:rPr>
            </a:br>
            <a:endParaRPr lang="ru-RU" dirty="0"/>
          </a:p>
        </p:txBody>
      </p:sp>
      <p:sp>
        <p:nvSpPr>
          <p:cNvPr id="4" name="Объект 3"/>
          <p:cNvSpPr>
            <a:spLocks noGrp="1"/>
          </p:cNvSpPr>
          <p:nvPr>
            <p:ph sz="half" idx="2"/>
          </p:nvPr>
        </p:nvSpPr>
        <p:spPr>
          <a:xfrm>
            <a:off x="1484311" y="2811567"/>
            <a:ext cx="4895056" cy="2751746"/>
          </a:xfrm>
        </p:spPr>
        <p:txBody>
          <a:bodyPr>
            <a:normAutofit fontScale="92500" lnSpcReduction="20000"/>
          </a:bodyPr>
          <a:lstStyle/>
          <a:p>
            <a:pPr lvl="1">
              <a:buClr>
                <a:schemeClr val="accent1">
                  <a:lumMod val="75000"/>
                </a:schemeClr>
              </a:buClr>
            </a:pPr>
            <a:r>
              <a:rPr lang="ru-RU" sz="2000" dirty="0">
                <a:solidFill>
                  <a:srgbClr val="002060"/>
                </a:solidFill>
                <a:latin typeface="Arial Narrow" charset="0"/>
                <a:ea typeface="Arial Narrow" charset="0"/>
                <a:cs typeface="Arial Narrow" charset="0"/>
              </a:rPr>
              <a:t>Обсуждение проектов устройства дорожной инфраструктуры и благоустройства территорий</a:t>
            </a:r>
          </a:p>
          <a:p>
            <a:pPr lvl="1">
              <a:buClr>
                <a:schemeClr val="accent1">
                  <a:lumMod val="75000"/>
                </a:schemeClr>
              </a:buClr>
            </a:pPr>
            <a:r>
              <a:rPr lang="ru-RU" sz="2000" dirty="0">
                <a:solidFill>
                  <a:srgbClr val="002060"/>
                </a:solidFill>
                <a:latin typeface="Arial Narrow" charset="0"/>
                <a:ea typeface="Arial Narrow" charset="0"/>
                <a:cs typeface="Arial Narrow" charset="0"/>
              </a:rPr>
              <a:t>Собрания собственников помещений в многоквартирных домах</a:t>
            </a:r>
          </a:p>
          <a:p>
            <a:pPr lvl="1">
              <a:buClr>
                <a:schemeClr val="accent1">
                  <a:lumMod val="75000"/>
                </a:schemeClr>
              </a:buClr>
            </a:pPr>
            <a:r>
              <a:rPr lang="ru-RU" sz="2000" dirty="0">
                <a:solidFill>
                  <a:srgbClr val="002060"/>
                </a:solidFill>
                <a:latin typeface="Arial Narrow" charset="0"/>
                <a:ea typeface="Arial Narrow" charset="0"/>
                <a:cs typeface="Arial Narrow" charset="0"/>
              </a:rPr>
              <a:t>Обсуждение проекта муниципальной программы</a:t>
            </a:r>
          </a:p>
          <a:p>
            <a:pPr lvl="1">
              <a:buClr>
                <a:schemeClr val="accent1">
                  <a:lumMod val="75000"/>
                </a:schemeClr>
              </a:buClr>
            </a:pPr>
            <a:r>
              <a:rPr lang="ru-RU" sz="2000" dirty="0">
                <a:solidFill>
                  <a:srgbClr val="002060"/>
                </a:solidFill>
                <a:latin typeface="Arial Narrow" charset="0"/>
                <a:ea typeface="Arial Narrow" charset="0"/>
                <a:cs typeface="Arial Narrow" charset="0"/>
              </a:rPr>
              <a:t>Общественный контроль за выполнением и приемкой работ</a:t>
            </a:r>
          </a:p>
          <a:p>
            <a:endParaRPr lang="ru-RU" dirty="0"/>
          </a:p>
        </p:txBody>
      </p:sp>
      <p:pic>
        <p:nvPicPr>
          <p:cNvPr id="7" name="Объект 6"/>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7323551" y="2247545"/>
            <a:ext cx="3700524" cy="3760148"/>
          </a:xfrm>
        </p:spPr>
      </p:pic>
      <p:sp>
        <p:nvSpPr>
          <p:cNvPr id="9" name="Текст 2"/>
          <p:cNvSpPr>
            <a:spLocks noGrp="1"/>
          </p:cNvSpPr>
          <p:nvPr>
            <p:ph type="body" idx="1"/>
          </p:nvPr>
        </p:nvSpPr>
        <p:spPr>
          <a:xfrm>
            <a:off x="1772179" y="2247545"/>
            <a:ext cx="4607188" cy="948582"/>
          </a:xfrm>
        </p:spPr>
        <p:txBody>
          <a:bodyPr/>
          <a:lstStyle/>
          <a:p>
            <a:r>
              <a:rPr lang="ru-RU" b="1" dirty="0" smtClean="0">
                <a:solidFill>
                  <a:srgbClr val="002060"/>
                </a:solidFill>
                <a:latin typeface="Times New Roman" pitchFamily="18" charset="0"/>
                <a:ea typeface="Arial Narrow" charset="0"/>
                <a:cs typeface="Times New Roman" pitchFamily="18" charset="0"/>
              </a:rPr>
              <a:t>     Формы участия </a:t>
            </a:r>
          </a:p>
          <a:p>
            <a:endParaRPr lang="ru-RU" dirty="0"/>
          </a:p>
        </p:txBody>
      </p:sp>
    </p:spTree>
    <p:extLst>
      <p:ext uri="{BB962C8B-B14F-4D97-AF65-F5344CB8AC3E}">
        <p14:creationId xmlns:p14="http://schemas.microsoft.com/office/powerpoint/2010/main" val="35068898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Диаграмма 7"/>
          <p:cNvGraphicFramePr/>
          <p:nvPr>
            <p:extLst>
              <p:ext uri="{D42A27DB-BD31-4B8C-83A1-F6EECF244321}">
                <p14:modId xmlns:p14="http://schemas.microsoft.com/office/powerpoint/2010/main" val="40553245"/>
              </p:ext>
            </p:extLst>
          </p:nvPr>
        </p:nvGraphicFramePr>
        <p:xfrm>
          <a:off x="1704751" y="1853370"/>
          <a:ext cx="8415151" cy="4896544"/>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p:cNvSpPr txBox="1"/>
          <p:nvPr/>
        </p:nvSpPr>
        <p:spPr>
          <a:xfrm>
            <a:off x="1982624" y="162370"/>
            <a:ext cx="7857792" cy="1815882"/>
          </a:xfrm>
          <a:prstGeom prst="rect">
            <a:avLst/>
          </a:prstGeom>
          <a:noFill/>
        </p:spPr>
        <p:txBody>
          <a:bodyPr wrap="square" rtlCol="0">
            <a:spAutoFit/>
          </a:bodyPr>
          <a:lstStyle/>
          <a:p>
            <a:pPr algn="ctr"/>
            <a:r>
              <a:rPr lang="ru-RU" sz="2800" dirty="0" smtClean="0">
                <a:solidFill>
                  <a:schemeClr val="tx1">
                    <a:lumMod val="75000"/>
                    <a:lumOff val="25000"/>
                  </a:schemeClr>
                </a:solidFill>
                <a:latin typeface="Arial Black" pitchFamily="34" charset="0"/>
              </a:rPr>
              <a:t>Структура расходов городского бюджета по отрасли ЖКХ</a:t>
            </a:r>
          </a:p>
          <a:p>
            <a:pPr algn="ctr"/>
            <a:r>
              <a:rPr lang="ru-RU" sz="2800" dirty="0" smtClean="0">
                <a:solidFill>
                  <a:schemeClr val="tx1">
                    <a:lumMod val="75000"/>
                    <a:lumOff val="25000"/>
                  </a:schemeClr>
                </a:solidFill>
                <a:latin typeface="Arial Black" pitchFamily="34" charset="0"/>
              </a:rPr>
              <a:t>Всего расходов 1617,97 млн рублей, из них </a:t>
            </a:r>
            <a:endParaRPr lang="ru-RU" sz="2800" dirty="0">
              <a:solidFill>
                <a:schemeClr val="tx1">
                  <a:lumMod val="75000"/>
                  <a:lumOff val="25000"/>
                </a:schemeClr>
              </a:solidFill>
              <a:latin typeface="Arial Black" pitchFamily="34" charset="0"/>
            </a:endParaRPr>
          </a:p>
        </p:txBody>
      </p:sp>
    </p:spTree>
    <p:extLst>
      <p:ext uri="{BB962C8B-B14F-4D97-AF65-F5344CB8AC3E}">
        <p14:creationId xmlns:p14="http://schemas.microsoft.com/office/powerpoint/2010/main" val="168956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4311" y="685800"/>
            <a:ext cx="10018713" cy="1450649"/>
          </a:xfrm>
        </p:spPr>
        <p:txBody>
          <a:bodyPr/>
          <a:lstStyle/>
          <a:p>
            <a:r>
              <a:rPr lang="ru-RU" b="1" dirty="0">
                <a:solidFill>
                  <a:schemeClr val="tx2">
                    <a:lumMod val="50000"/>
                  </a:schemeClr>
                </a:solidFill>
                <a:effectLst>
                  <a:outerShdw blurRad="38100" dist="38100" dir="2700000" algn="tl">
                    <a:srgbClr val="000000">
                      <a:alpha val="43137"/>
                    </a:srgbClr>
                  </a:outerShdw>
                </a:effectLst>
                <a:latin typeface="Arial Black" pitchFamily="34" charset="0"/>
              </a:rPr>
              <a:t>ДОРОЖНОЕ ХОЗЯЙСТВО</a:t>
            </a:r>
            <a:br>
              <a:rPr lang="ru-RU" b="1" dirty="0">
                <a:solidFill>
                  <a:schemeClr val="tx2">
                    <a:lumMod val="50000"/>
                  </a:schemeClr>
                </a:solidFill>
                <a:effectLst>
                  <a:outerShdw blurRad="38100" dist="38100" dir="2700000" algn="tl">
                    <a:srgbClr val="000000">
                      <a:alpha val="43137"/>
                    </a:srgbClr>
                  </a:outerShdw>
                </a:effectLst>
                <a:latin typeface="Arial Black" pitchFamily="34" charset="0"/>
              </a:rPr>
            </a:br>
            <a:endParaRPr lang="ru-RU" dirty="0"/>
          </a:p>
        </p:txBody>
      </p:sp>
      <p:sp>
        <p:nvSpPr>
          <p:cNvPr id="4" name="Объект 3"/>
          <p:cNvSpPr>
            <a:spLocks noGrp="1"/>
          </p:cNvSpPr>
          <p:nvPr>
            <p:ph sz="half" idx="2"/>
          </p:nvPr>
        </p:nvSpPr>
        <p:spPr>
          <a:xfrm>
            <a:off x="1484311" y="2407066"/>
            <a:ext cx="4895056" cy="3654750"/>
          </a:xfrm>
        </p:spPr>
        <p:txBody>
          <a:bodyPr>
            <a:normAutofit fontScale="85000" lnSpcReduction="10000"/>
          </a:bodyPr>
          <a:lstStyle/>
          <a:p>
            <a:r>
              <a:rPr lang="ru-RU" dirty="0">
                <a:solidFill>
                  <a:srgbClr val="4F81BD">
                    <a:lumMod val="50000"/>
                  </a:srgbClr>
                </a:solidFill>
                <a:latin typeface="Arial Black" pitchFamily="34" charset="0"/>
              </a:rPr>
              <a:t>В 2019 году в рамках национального проекта «БКАД» провели ремонт дорог на 10 улицах города.</a:t>
            </a:r>
            <a:br>
              <a:rPr lang="ru-RU" dirty="0">
                <a:solidFill>
                  <a:srgbClr val="4F81BD">
                    <a:lumMod val="50000"/>
                  </a:srgbClr>
                </a:solidFill>
                <a:latin typeface="Arial Black" pitchFamily="34" charset="0"/>
              </a:rPr>
            </a:br>
            <a:r>
              <a:rPr lang="ru-RU" dirty="0">
                <a:solidFill>
                  <a:srgbClr val="4F81BD">
                    <a:lumMod val="50000"/>
                  </a:srgbClr>
                </a:solidFill>
                <a:latin typeface="Arial Black" pitchFamily="34" charset="0"/>
              </a:rPr>
              <a:t>Проведены работы на 56 объектах, из них ремонт дорожного полотна на 34 улицах города и пригорода общей протяженностью 27 612,8 кв. м. </a:t>
            </a:r>
            <a:br>
              <a:rPr lang="ru-RU" dirty="0">
                <a:solidFill>
                  <a:srgbClr val="4F81BD">
                    <a:lumMod val="50000"/>
                  </a:srgbClr>
                </a:solidFill>
                <a:latin typeface="Arial Black" pitchFamily="34" charset="0"/>
              </a:rPr>
            </a:br>
            <a:r>
              <a:rPr lang="ru-RU" dirty="0">
                <a:solidFill>
                  <a:srgbClr val="4F81BD">
                    <a:lumMod val="50000"/>
                  </a:srgbClr>
                </a:solidFill>
                <a:latin typeface="Arial Black" pitchFamily="34" charset="0"/>
              </a:rPr>
              <a:t>Выполнено строительство 10 светофорных объектов на сумму более 6,5 миллионов рублей,  установлено более 3000 </a:t>
            </a:r>
            <a:r>
              <a:rPr lang="ru-RU" dirty="0" err="1">
                <a:solidFill>
                  <a:srgbClr val="4F81BD">
                    <a:lumMod val="50000"/>
                  </a:srgbClr>
                </a:solidFill>
                <a:latin typeface="Arial Black" pitchFamily="34" charset="0"/>
              </a:rPr>
              <a:t>п.м</a:t>
            </a:r>
            <a:r>
              <a:rPr lang="ru-RU" dirty="0">
                <a:solidFill>
                  <a:srgbClr val="4F81BD">
                    <a:lumMod val="50000"/>
                  </a:srgbClr>
                </a:solidFill>
                <a:latin typeface="Arial Black" pitchFamily="34" charset="0"/>
              </a:rPr>
              <a:t>  пешеходных ограждений.</a:t>
            </a:r>
            <a:br>
              <a:rPr lang="ru-RU" dirty="0">
                <a:solidFill>
                  <a:srgbClr val="4F81BD">
                    <a:lumMod val="50000"/>
                  </a:srgbClr>
                </a:solidFill>
                <a:latin typeface="Arial Black" pitchFamily="34" charset="0"/>
              </a:rPr>
            </a:br>
            <a:r>
              <a:rPr lang="ru-RU" dirty="0">
                <a:solidFill>
                  <a:srgbClr val="4F81BD">
                    <a:lumMod val="50000"/>
                  </a:srgbClr>
                </a:solidFill>
                <a:latin typeface="Arial Black" pitchFamily="34" charset="0"/>
              </a:rPr>
              <a:t>Методом «Народная стройка» забетонировано 56 улиц во внутригородских районах, общей протяженностью более 15 км.</a:t>
            </a:r>
            <a:br>
              <a:rPr lang="ru-RU" dirty="0">
                <a:solidFill>
                  <a:srgbClr val="4F81BD">
                    <a:lumMod val="50000"/>
                  </a:srgbClr>
                </a:solidFill>
                <a:latin typeface="Arial Black" pitchFamily="34" charset="0"/>
              </a:rPr>
            </a:br>
            <a:endParaRPr lang="ru-RU" dirty="0"/>
          </a:p>
        </p:txBody>
      </p:sp>
      <p:pic>
        <p:nvPicPr>
          <p:cNvPr id="7" name="Объект 4"/>
          <p:cNvPicPr>
            <a:picLocks noGrp="1" noChangeAspect="1"/>
          </p:cNvPicPr>
          <p:nvPr>
            <p:ph sz="quarter" idx="4"/>
          </p:nvPr>
        </p:nvPicPr>
        <p:blipFill>
          <a:blip r:embed="rId2">
            <a:extLst>
              <a:ext uri="{28A0092B-C50C-407E-A947-70E740481C1C}">
                <a14:useLocalDpi xmlns:a14="http://schemas.microsoft.com/office/drawing/2010/main" val="0"/>
              </a:ext>
            </a:extLst>
          </a:blip>
          <a:stretch>
            <a:fillRect/>
          </a:stretch>
        </p:blipFill>
        <p:spPr>
          <a:xfrm>
            <a:off x="6379367" y="2273181"/>
            <a:ext cx="4409630" cy="4025069"/>
          </a:xfrm>
        </p:spPr>
      </p:pic>
    </p:spTree>
    <p:extLst>
      <p:ext uri="{BB962C8B-B14F-4D97-AF65-F5344CB8AC3E}">
        <p14:creationId xmlns:p14="http://schemas.microsoft.com/office/powerpoint/2010/main" val="24876083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981200" y="274638"/>
            <a:ext cx="8229600" cy="1138138"/>
          </a:xfrm>
        </p:spPr>
        <p:txBody>
          <a:bodyPr>
            <a:normAutofit/>
          </a:bodyPr>
          <a:lstStyle/>
          <a:p>
            <a:pPr algn="ctr"/>
            <a:r>
              <a:rPr lang="ru-RU" sz="2800" dirty="0">
                <a:solidFill>
                  <a:srgbClr val="002060"/>
                </a:solidFill>
                <a:latin typeface="Arial Black" pitchFamily="34" charset="0"/>
              </a:rPr>
              <a:t>Ремонт дорог в рамках нацпроекта «БКАД»</a:t>
            </a:r>
          </a:p>
        </p:txBody>
      </p:sp>
      <p:sp>
        <p:nvSpPr>
          <p:cNvPr id="7" name="Заголовок 2"/>
          <p:cNvSpPr txBox="1">
            <a:spLocks/>
          </p:cNvSpPr>
          <p:nvPr/>
        </p:nvSpPr>
        <p:spPr>
          <a:xfrm rot="10800000" flipV="1">
            <a:off x="2567608" y="5440228"/>
            <a:ext cx="2160240" cy="514597"/>
          </a:xfrm>
          <a:prstGeom prst="rect">
            <a:avLst/>
          </a:prstGeom>
        </p:spPr>
        <p:txBody>
          <a:bodyPr vert="horz" lIns="91440" tIns="45720" rIns="91440" bIns="45720" rtlCol="0" anchor="ctr">
            <a:normAutofit fontScale="9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1600" dirty="0">
                <a:solidFill>
                  <a:srgbClr val="002060"/>
                </a:solidFill>
                <a:latin typeface="Arial Black" pitchFamily="34" charset="0"/>
              </a:rPr>
              <a:t>Ул. Лейтенанта Шмидта</a:t>
            </a:r>
          </a:p>
        </p:txBody>
      </p:sp>
      <p:sp>
        <p:nvSpPr>
          <p:cNvPr id="9" name="Заголовок 2"/>
          <p:cNvSpPr txBox="1">
            <a:spLocks/>
          </p:cNvSpPr>
          <p:nvPr/>
        </p:nvSpPr>
        <p:spPr>
          <a:xfrm rot="10800000" flipV="1">
            <a:off x="7392144" y="5440228"/>
            <a:ext cx="2160240" cy="514597"/>
          </a:xfrm>
          <a:prstGeom prst="rect">
            <a:avLst/>
          </a:prstGeom>
        </p:spPr>
        <p:txBody>
          <a:bodyPr vert="horz" lIns="91440" tIns="45720" rIns="91440" bIns="45720" rtlCol="0" anchor="ctr">
            <a:normAutofit fontScale="92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1600" dirty="0">
                <a:solidFill>
                  <a:srgbClr val="002060"/>
                </a:solidFill>
                <a:latin typeface="Arial Black" pitchFamily="34" charset="0"/>
              </a:rPr>
              <a:t>Ул. </a:t>
            </a:r>
            <a:r>
              <a:rPr lang="ru-RU" sz="1600" dirty="0" err="1">
                <a:solidFill>
                  <a:srgbClr val="002060"/>
                </a:solidFill>
                <a:latin typeface="Arial Black" pitchFamily="34" charset="0"/>
              </a:rPr>
              <a:t>Осоавиахима</a:t>
            </a:r>
            <a:endParaRPr lang="ru-RU" sz="1600" dirty="0">
              <a:solidFill>
                <a:srgbClr val="002060"/>
              </a:solidFill>
              <a:latin typeface="Arial Black" pitchFamily="34" charset="0"/>
            </a:endParaRP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03512" y="2046882"/>
            <a:ext cx="4363888" cy="3272916"/>
          </a:xfrm>
          <a:prstGeom prst="rect">
            <a:avLst/>
          </a:prstGeom>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4157" y="2046882"/>
            <a:ext cx="4338495" cy="3253871"/>
          </a:xfrm>
          <a:prstGeom prst="rect">
            <a:avLst/>
          </a:prstGeom>
        </p:spPr>
      </p:pic>
    </p:spTree>
    <p:extLst>
      <p:ext uri="{BB962C8B-B14F-4D97-AF65-F5344CB8AC3E}">
        <p14:creationId xmlns:p14="http://schemas.microsoft.com/office/powerpoint/2010/main" val="1371019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1981200" y="274638"/>
            <a:ext cx="8229600" cy="1138138"/>
          </a:xfrm>
        </p:spPr>
        <p:txBody>
          <a:bodyPr>
            <a:normAutofit/>
          </a:bodyPr>
          <a:lstStyle/>
          <a:p>
            <a:pPr algn="ctr"/>
            <a:r>
              <a:rPr lang="ru-RU" sz="2800" dirty="0">
                <a:solidFill>
                  <a:srgbClr val="002060"/>
                </a:solidFill>
                <a:latin typeface="Arial Black" pitchFamily="34" charset="0"/>
              </a:rPr>
              <a:t>Бетонирование методом «Народная стройка»</a:t>
            </a:r>
          </a:p>
        </p:txBody>
      </p:sp>
      <p:sp>
        <p:nvSpPr>
          <p:cNvPr id="7" name="Заголовок 2"/>
          <p:cNvSpPr txBox="1">
            <a:spLocks/>
          </p:cNvSpPr>
          <p:nvPr/>
        </p:nvSpPr>
        <p:spPr>
          <a:xfrm rot="10800000" flipV="1">
            <a:off x="2567608" y="5440228"/>
            <a:ext cx="2160240" cy="5145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1600" dirty="0">
                <a:solidFill>
                  <a:srgbClr val="002060"/>
                </a:solidFill>
                <a:latin typeface="Arial Black" pitchFamily="34" charset="0"/>
              </a:rPr>
              <a:t>Ул. Круговая</a:t>
            </a:r>
          </a:p>
        </p:txBody>
      </p:sp>
      <p:sp>
        <p:nvSpPr>
          <p:cNvPr id="9" name="Заголовок 2"/>
          <p:cNvSpPr txBox="1">
            <a:spLocks/>
          </p:cNvSpPr>
          <p:nvPr/>
        </p:nvSpPr>
        <p:spPr>
          <a:xfrm rot="10800000" flipV="1">
            <a:off x="7140116" y="5487618"/>
            <a:ext cx="2160240" cy="51459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ru-RU" sz="1600" dirty="0">
                <a:solidFill>
                  <a:srgbClr val="002060"/>
                </a:solidFill>
                <a:latin typeface="Arial Black" pitchFamily="34" charset="0"/>
              </a:rPr>
              <a:t>Ул. Монолитная</a:t>
            </a:r>
          </a:p>
        </p:txBody>
      </p:sp>
      <p:pic>
        <p:nvPicPr>
          <p:cNvPr id="2" name="Рисунок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0094" y="1500952"/>
            <a:ext cx="3399842" cy="3898491"/>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56040" y="1500952"/>
            <a:ext cx="3528392" cy="3898491"/>
          </a:xfrm>
          <a:prstGeom prst="rect">
            <a:avLst/>
          </a:prstGeom>
        </p:spPr>
      </p:pic>
    </p:spTree>
    <p:extLst>
      <p:ext uri="{BB962C8B-B14F-4D97-AF65-F5344CB8AC3E}">
        <p14:creationId xmlns:p14="http://schemas.microsoft.com/office/powerpoint/2010/main" val="67271834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4311" y="685800"/>
            <a:ext cx="10018713" cy="1792480"/>
          </a:xfrm>
        </p:spPr>
        <p:txBody>
          <a:bodyPr>
            <a:normAutofit fontScale="90000"/>
          </a:bodyPr>
          <a:lstStyle/>
          <a:p>
            <a:r>
              <a:rPr lang="ru-RU" dirty="0">
                <a:solidFill>
                  <a:schemeClr val="accent5">
                    <a:lumMod val="75000"/>
                  </a:schemeClr>
                </a:solidFill>
                <a:latin typeface="Arial Black" pitchFamily="34" charset="0"/>
              </a:rPr>
              <a:t> </a:t>
            </a:r>
            <a:r>
              <a:rPr lang="ru-RU" dirty="0" smtClean="0">
                <a:solidFill>
                  <a:srgbClr val="002060"/>
                </a:solidFill>
                <a:latin typeface="Arial Black" pitchFamily="34" charset="0"/>
              </a:rPr>
              <a:t>БЛАГОУСТРОЙСТВО</a:t>
            </a:r>
            <a:br>
              <a:rPr lang="ru-RU" dirty="0" smtClean="0">
                <a:solidFill>
                  <a:srgbClr val="002060"/>
                </a:solidFill>
                <a:latin typeface="Arial Black" pitchFamily="34" charset="0"/>
              </a:rPr>
            </a:br>
            <a:r>
              <a:rPr lang="ru-RU" sz="2700" dirty="0">
                <a:solidFill>
                  <a:srgbClr val="002060"/>
                </a:solidFill>
                <a:latin typeface="Arial Black" pitchFamily="34" charset="0"/>
              </a:rPr>
              <a:t>Объем финансирования на 2019 год составляет 621 млн. рублей, в </a:t>
            </a:r>
            <a:r>
              <a:rPr lang="ru-RU" sz="2700" dirty="0" err="1" smtClean="0">
                <a:solidFill>
                  <a:srgbClr val="002060"/>
                </a:solidFill>
                <a:latin typeface="Arial Black" pitchFamily="34" charset="0"/>
              </a:rPr>
              <a:t>т.ч</a:t>
            </a:r>
            <a:r>
              <a:rPr lang="ru-RU" sz="2700" dirty="0" smtClean="0">
                <a:solidFill>
                  <a:srgbClr val="002060"/>
                </a:solidFill>
                <a:latin typeface="Arial Black" pitchFamily="34" charset="0"/>
              </a:rPr>
              <a:t>. </a:t>
            </a:r>
            <a:r>
              <a:rPr lang="ru-RU" sz="2700" dirty="0">
                <a:solidFill>
                  <a:srgbClr val="002060"/>
                </a:solidFill>
                <a:latin typeface="Arial Black" pitchFamily="34" charset="0"/>
              </a:rPr>
              <a:t>17,7 млн. рублей из средств краевого бюджета.</a:t>
            </a:r>
            <a:br>
              <a:rPr lang="ru-RU" sz="2700" dirty="0">
                <a:solidFill>
                  <a:srgbClr val="002060"/>
                </a:solidFill>
                <a:latin typeface="Arial Black" pitchFamily="34" charset="0"/>
              </a:rPr>
            </a:br>
            <a:endParaRPr lang="ru-RU" sz="2700" dirty="0"/>
          </a:p>
        </p:txBody>
      </p:sp>
      <p:sp>
        <p:nvSpPr>
          <p:cNvPr id="4" name="Объект 3"/>
          <p:cNvSpPr>
            <a:spLocks noGrp="1"/>
          </p:cNvSpPr>
          <p:nvPr>
            <p:ph sz="half" idx="2"/>
          </p:nvPr>
        </p:nvSpPr>
        <p:spPr>
          <a:xfrm>
            <a:off x="1484311" y="2700471"/>
            <a:ext cx="4895056" cy="3153398"/>
          </a:xfrm>
        </p:spPr>
        <p:txBody>
          <a:bodyPr>
            <a:noAutofit/>
          </a:bodyPr>
          <a:lstStyle/>
          <a:p>
            <a:pPr marL="0" indent="0" algn="ctr" fontAlgn="t">
              <a:spcBef>
                <a:spcPts val="0"/>
              </a:spcBef>
              <a:spcAft>
                <a:spcPts val="0"/>
              </a:spcAft>
              <a:buNone/>
            </a:pPr>
            <a:r>
              <a:rPr lang="ru-RU" sz="1600" dirty="0" smtClean="0">
                <a:solidFill>
                  <a:srgbClr val="002060"/>
                </a:solidFill>
                <a:latin typeface="Arial Black" panose="020B0A04020102020204" pitchFamily="34" charset="0"/>
              </a:rPr>
              <a:t>Наружное </a:t>
            </a:r>
            <a:r>
              <a:rPr lang="ru-RU" sz="1600" dirty="0">
                <a:solidFill>
                  <a:srgbClr val="002060"/>
                </a:solidFill>
                <a:latin typeface="Arial Black" panose="020B0A04020102020204" pitchFamily="34" charset="0"/>
              </a:rPr>
              <a:t>освещение</a:t>
            </a:r>
            <a:endParaRPr lang="ru-RU" sz="2000" dirty="0">
              <a:latin typeface="Arial" panose="020B0604020202020204" pitchFamily="34" charset="0"/>
            </a:endParaRPr>
          </a:p>
          <a:p>
            <a:pPr marL="0" indent="0" algn="ctr" fontAlgn="t">
              <a:spcBef>
                <a:spcPts val="0"/>
              </a:spcBef>
              <a:spcAft>
                <a:spcPts val="0"/>
              </a:spcAft>
              <a:buNone/>
            </a:pPr>
            <a:r>
              <a:rPr lang="ru-RU" sz="1600" dirty="0">
                <a:solidFill>
                  <a:srgbClr val="002060"/>
                </a:solidFill>
                <a:latin typeface="Arial Black" panose="020B0A04020102020204" pitchFamily="34" charset="0"/>
              </a:rPr>
              <a:t>88,0 млн</a:t>
            </a:r>
            <a:r>
              <a:rPr lang="ru-RU" sz="1600" dirty="0" smtClean="0">
                <a:solidFill>
                  <a:srgbClr val="002060"/>
                </a:solidFill>
                <a:latin typeface="Arial Black" panose="020B0A04020102020204" pitchFamily="34" charset="0"/>
              </a:rPr>
              <a:t>. рублей</a:t>
            </a:r>
          </a:p>
          <a:p>
            <a:pPr marL="0" indent="0" algn="ctr" fontAlgn="t">
              <a:spcBef>
                <a:spcPts val="0"/>
              </a:spcBef>
              <a:spcAft>
                <a:spcPts val="0"/>
              </a:spcAft>
              <a:buNone/>
            </a:pPr>
            <a:endParaRPr lang="ru-RU" sz="2000" dirty="0">
              <a:latin typeface="Arial" panose="020B0604020202020204" pitchFamily="34" charset="0"/>
            </a:endParaRPr>
          </a:p>
          <a:p>
            <a:pPr marL="0" algn="ctr" fontAlgn="t">
              <a:spcBef>
                <a:spcPts val="0"/>
              </a:spcBef>
              <a:spcAft>
                <a:spcPts val="0"/>
              </a:spcAft>
            </a:pPr>
            <a:r>
              <a:rPr lang="ru-RU" sz="1600" dirty="0">
                <a:solidFill>
                  <a:srgbClr val="002060"/>
                </a:solidFill>
                <a:latin typeface="Arial Black" panose="020B0A04020102020204" pitchFamily="34" charset="0"/>
              </a:rPr>
              <a:t>Работы по озеленению </a:t>
            </a:r>
            <a:endParaRPr lang="ru-RU" sz="2000" dirty="0">
              <a:latin typeface="Arial" panose="020B0604020202020204" pitchFamily="34" charset="0"/>
            </a:endParaRPr>
          </a:p>
          <a:p>
            <a:pPr marL="0" indent="0" algn="ctr" fontAlgn="t">
              <a:spcBef>
                <a:spcPts val="0"/>
              </a:spcBef>
              <a:spcAft>
                <a:spcPts val="0"/>
              </a:spcAft>
              <a:buNone/>
            </a:pPr>
            <a:r>
              <a:rPr lang="ru-RU" sz="1600" dirty="0">
                <a:solidFill>
                  <a:srgbClr val="002060"/>
                </a:solidFill>
                <a:latin typeface="Arial Black" panose="020B0A04020102020204" pitchFamily="34" charset="0"/>
              </a:rPr>
              <a:t>85,4 </a:t>
            </a:r>
            <a:r>
              <a:rPr lang="ru-RU" sz="1600" dirty="0" err="1" smtClean="0">
                <a:solidFill>
                  <a:srgbClr val="002060"/>
                </a:solidFill>
                <a:latin typeface="Arial Black" panose="020B0A04020102020204" pitchFamily="34" charset="0"/>
              </a:rPr>
              <a:t>млн.рублей</a:t>
            </a:r>
            <a:endParaRPr lang="ru-RU" sz="1600" dirty="0" smtClean="0">
              <a:solidFill>
                <a:srgbClr val="002060"/>
              </a:solidFill>
              <a:latin typeface="Arial Black" panose="020B0A04020102020204" pitchFamily="34" charset="0"/>
            </a:endParaRPr>
          </a:p>
          <a:p>
            <a:pPr marL="0" algn="ctr" fontAlgn="t">
              <a:spcBef>
                <a:spcPts val="0"/>
              </a:spcBef>
              <a:spcAft>
                <a:spcPts val="0"/>
              </a:spcAft>
            </a:pPr>
            <a:endParaRPr lang="ru-RU" sz="2000" dirty="0">
              <a:latin typeface="Arial" panose="020B0604020202020204" pitchFamily="34" charset="0"/>
            </a:endParaRPr>
          </a:p>
          <a:p>
            <a:pPr marL="0" algn="ctr" fontAlgn="t">
              <a:spcBef>
                <a:spcPts val="0"/>
              </a:spcBef>
              <a:spcAft>
                <a:spcPts val="0"/>
              </a:spcAft>
            </a:pPr>
            <a:r>
              <a:rPr lang="ru-RU" sz="1600" dirty="0">
                <a:solidFill>
                  <a:srgbClr val="002060"/>
                </a:solidFill>
                <a:latin typeface="Arial Black" panose="020B0A04020102020204" pitchFamily="34" charset="0"/>
              </a:rPr>
              <a:t>Текущее содержание, устройство и реконструкция систем </a:t>
            </a:r>
            <a:r>
              <a:rPr lang="ru-RU" sz="1600" dirty="0" err="1">
                <a:solidFill>
                  <a:srgbClr val="002060"/>
                </a:solidFill>
                <a:latin typeface="Arial Black" panose="020B0A04020102020204" pitchFamily="34" charset="0"/>
              </a:rPr>
              <a:t>ливнеотведения</a:t>
            </a:r>
            <a:endParaRPr lang="ru-RU" sz="2000" dirty="0">
              <a:latin typeface="Arial" panose="020B0604020202020204" pitchFamily="34" charset="0"/>
            </a:endParaRPr>
          </a:p>
          <a:p>
            <a:pPr marL="0" indent="0" algn="ctr" fontAlgn="t">
              <a:spcBef>
                <a:spcPts val="0"/>
              </a:spcBef>
              <a:spcAft>
                <a:spcPts val="0"/>
              </a:spcAft>
              <a:buNone/>
            </a:pPr>
            <a:r>
              <a:rPr lang="ru-RU" sz="1600" dirty="0">
                <a:solidFill>
                  <a:srgbClr val="002060"/>
                </a:solidFill>
                <a:latin typeface="Arial Black" panose="020B0A04020102020204" pitchFamily="34" charset="0"/>
              </a:rPr>
              <a:t>65,4 млн</a:t>
            </a:r>
            <a:r>
              <a:rPr lang="ru-RU" sz="1600" dirty="0" smtClean="0">
                <a:solidFill>
                  <a:srgbClr val="002060"/>
                </a:solidFill>
                <a:latin typeface="Arial Black" panose="020B0A04020102020204" pitchFamily="34" charset="0"/>
              </a:rPr>
              <a:t>. рублей</a:t>
            </a:r>
          </a:p>
          <a:p>
            <a:pPr marL="0" indent="0" algn="ctr" fontAlgn="t">
              <a:spcBef>
                <a:spcPts val="0"/>
              </a:spcBef>
              <a:spcAft>
                <a:spcPts val="0"/>
              </a:spcAft>
              <a:buNone/>
            </a:pPr>
            <a:endParaRPr lang="ru-RU" sz="2000" dirty="0">
              <a:latin typeface="Arial" panose="020B0604020202020204" pitchFamily="34" charset="0"/>
            </a:endParaRPr>
          </a:p>
          <a:p>
            <a:pPr marL="0" algn="ctr" fontAlgn="t">
              <a:spcBef>
                <a:spcPts val="0"/>
              </a:spcBef>
              <a:spcAft>
                <a:spcPts val="0"/>
              </a:spcAft>
            </a:pPr>
            <a:r>
              <a:rPr lang="ru-RU" sz="1600" dirty="0">
                <a:solidFill>
                  <a:srgbClr val="002060"/>
                </a:solidFill>
                <a:latin typeface="Arial Black" panose="020B0A04020102020204" pitchFamily="34" charset="0"/>
              </a:rPr>
              <a:t>Благоустройство территории города</a:t>
            </a:r>
            <a:endParaRPr lang="ru-RU" sz="2000" dirty="0">
              <a:latin typeface="Arial" panose="020B0604020202020204" pitchFamily="34" charset="0"/>
            </a:endParaRPr>
          </a:p>
          <a:p>
            <a:pPr marL="0" indent="0" algn="ctr" fontAlgn="t">
              <a:spcBef>
                <a:spcPts val="0"/>
              </a:spcBef>
              <a:spcAft>
                <a:spcPts val="0"/>
              </a:spcAft>
              <a:buNone/>
            </a:pPr>
            <a:r>
              <a:rPr lang="ru-RU" sz="1600" dirty="0">
                <a:solidFill>
                  <a:srgbClr val="002060"/>
                </a:solidFill>
                <a:latin typeface="Arial Black" panose="020B0A04020102020204" pitchFamily="34" charset="0"/>
              </a:rPr>
              <a:t>382,2 млн. рублей</a:t>
            </a:r>
            <a:endParaRPr lang="ru-RU" sz="2000" dirty="0">
              <a:latin typeface="Arial" panose="020B0604020202020204" pitchFamily="34" charset="0"/>
            </a:endParaRPr>
          </a:p>
          <a:p>
            <a:pPr fontAlgn="t"/>
            <a:endParaRPr lang="ru-RU" sz="1600" dirty="0">
              <a:latin typeface="Times New Roman" panose="02020603050405020304" pitchFamily="18" charset="0"/>
              <a:cs typeface="Times New Roman" panose="02020603050405020304" pitchFamily="18" charset="0"/>
            </a:endParaRPr>
          </a:p>
        </p:txBody>
      </p:sp>
      <p:pic>
        <p:nvPicPr>
          <p:cNvPr id="8" name="Объект 7"/>
          <p:cNvPicPr>
            <a:picLocks noGrp="1" noChangeAspect="1"/>
          </p:cNvPicPr>
          <p:nvPr>
            <p:ph sz="quarter" idx="4"/>
          </p:nvPr>
        </p:nvPicPr>
        <p:blipFill>
          <a:blip r:embed="rId2" cstate="print">
            <a:extLst>
              <a:ext uri="{28A0092B-C50C-407E-A947-70E740481C1C}">
                <a14:useLocalDpi xmlns:a14="http://schemas.microsoft.com/office/drawing/2010/main" val="0"/>
              </a:ext>
            </a:extLst>
          </a:blip>
          <a:stretch>
            <a:fillRect/>
          </a:stretch>
        </p:blipFill>
        <p:spPr>
          <a:xfrm>
            <a:off x="7263926" y="2700471"/>
            <a:ext cx="3469592" cy="3657600"/>
          </a:xfrm>
        </p:spPr>
      </p:pic>
    </p:spTree>
    <p:extLst>
      <p:ext uri="{BB962C8B-B14F-4D97-AF65-F5344CB8AC3E}">
        <p14:creationId xmlns:p14="http://schemas.microsoft.com/office/powerpoint/2010/main" val="32647381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Autofit/>
          </a:bodyPr>
          <a:lstStyle/>
          <a:p>
            <a:pPr algn="ctr"/>
            <a:r>
              <a:rPr lang="ru-RU" sz="2000" dirty="0">
                <a:solidFill>
                  <a:srgbClr val="002060"/>
                </a:solidFill>
                <a:latin typeface="Arial Black" pitchFamily="34" charset="0"/>
              </a:rPr>
              <a:t>Выполнена посадка цветов на территориях Приморского и Восточного районов на сумму 5,2 млн. руб. в количестве 417 900 штук.</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5520" y="1916832"/>
            <a:ext cx="4104456" cy="4176464"/>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0548" y="1916832"/>
            <a:ext cx="4637380" cy="4176464"/>
          </a:xfrm>
          <a:prstGeom prst="rect">
            <a:avLst/>
          </a:prstGeom>
        </p:spPr>
      </p:pic>
    </p:spTree>
    <p:extLst>
      <p:ext uri="{BB962C8B-B14F-4D97-AF65-F5344CB8AC3E}">
        <p14:creationId xmlns:p14="http://schemas.microsoft.com/office/powerpoint/2010/main" val="102011133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Autofit/>
          </a:bodyPr>
          <a:lstStyle/>
          <a:p>
            <a:pPr algn="ctr"/>
            <a:r>
              <a:rPr lang="ru-RU" sz="2000" dirty="0">
                <a:solidFill>
                  <a:srgbClr val="002060"/>
                </a:solidFill>
                <a:latin typeface="Arial Black" pitchFamily="34" charset="0"/>
              </a:rPr>
              <a:t>Посадка цветов на территории Центрального и Южного внутригородских районов выполнена в количестве 597 900 штук.</a:t>
            </a:r>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44751" y="1884752"/>
            <a:ext cx="4644008" cy="4239632"/>
          </a:xfrm>
          <a:prstGeom prst="rect">
            <a:avLst/>
          </a:prstGeom>
        </p:spPr>
      </p:pic>
      <p:pic>
        <p:nvPicPr>
          <p:cNvPr id="6" name="Рисунок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40016" y="1884752"/>
            <a:ext cx="4392488" cy="4239632"/>
          </a:xfrm>
          <a:prstGeom prst="rect">
            <a:avLst/>
          </a:prstGeom>
        </p:spPr>
      </p:pic>
    </p:spTree>
    <p:extLst>
      <p:ext uri="{BB962C8B-B14F-4D97-AF65-F5344CB8AC3E}">
        <p14:creationId xmlns:p14="http://schemas.microsoft.com/office/powerpoint/2010/main" val="109486340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2000" dirty="0">
                <a:solidFill>
                  <a:schemeClr val="accent1">
                    <a:lumMod val="50000"/>
                  </a:schemeClr>
                </a:solidFill>
                <a:latin typeface="Arial Black" panose="020B0A04020102020204" pitchFamily="34" charset="0"/>
              </a:rPr>
              <a:t>В 2019 г. выполнено строительство 46 объектов новых систем </a:t>
            </a:r>
            <a:r>
              <a:rPr lang="ru-RU" sz="2000" dirty="0" err="1">
                <a:solidFill>
                  <a:schemeClr val="accent1">
                    <a:lumMod val="50000"/>
                  </a:schemeClr>
                </a:solidFill>
                <a:latin typeface="Arial Black" panose="020B0A04020102020204" pitchFamily="34" charset="0"/>
              </a:rPr>
              <a:t>ливнеотведения</a:t>
            </a:r>
            <a:endParaRPr lang="ru-RU" sz="2000" dirty="0">
              <a:solidFill>
                <a:schemeClr val="accent1">
                  <a:lumMod val="50000"/>
                </a:schemeClr>
              </a:solidFill>
              <a:latin typeface="Arial Black" panose="020B0A04020102020204" pitchFamily="34" charset="0"/>
            </a:endParaRPr>
          </a:p>
        </p:txBody>
      </p:sp>
      <p:pic>
        <p:nvPicPr>
          <p:cNvPr id="4" name="Picture 2" descr="D:\IMG-20191203-WA0018.jpg"/>
          <p:cNvPicPr>
            <a:picLocks noGrp="1" noChangeAspect="1" noChangeArrowheads="1"/>
          </p:cNvPicPr>
          <p:nvPr>
            <p:ph idx="1"/>
          </p:nvPr>
        </p:nvPicPr>
        <p:blipFill>
          <a:blip r:embed="rId2" cstate="print"/>
          <a:srcRect/>
          <a:stretch>
            <a:fillRect/>
          </a:stretch>
        </p:blipFill>
        <p:spPr bwMode="auto">
          <a:xfrm>
            <a:off x="1688668" y="1772816"/>
            <a:ext cx="4500573" cy="3805274"/>
          </a:xfrm>
          <a:prstGeom prst="rect">
            <a:avLst/>
          </a:prstGeom>
          <a:noFill/>
        </p:spPr>
      </p:pic>
      <p:sp>
        <p:nvSpPr>
          <p:cNvPr id="5" name="Прямоугольник 4"/>
          <p:cNvSpPr/>
          <p:nvPr/>
        </p:nvSpPr>
        <p:spPr>
          <a:xfrm>
            <a:off x="2495600" y="5748602"/>
            <a:ext cx="3693640" cy="369332"/>
          </a:xfrm>
          <a:prstGeom prst="rect">
            <a:avLst/>
          </a:prstGeom>
        </p:spPr>
        <p:txBody>
          <a:bodyPr wrap="none">
            <a:spAutoFit/>
          </a:bodyPr>
          <a:lstStyle/>
          <a:p>
            <a:r>
              <a:rPr lang="ru-RU" b="1" dirty="0">
                <a:solidFill>
                  <a:schemeClr val="accent1">
                    <a:lumMod val="50000"/>
                  </a:schemeClr>
                </a:solidFill>
                <a:latin typeface="Arial Black" panose="020B0A04020102020204" pitchFamily="34" charset="0"/>
              </a:rPr>
              <a:t>пр. Дзержинского у </a:t>
            </a:r>
            <a:r>
              <a:rPr lang="ru-RU" b="1" dirty="0" err="1">
                <a:solidFill>
                  <a:schemeClr val="accent1">
                    <a:lumMod val="50000"/>
                  </a:schemeClr>
                </a:solidFill>
                <a:latin typeface="Arial Black" panose="020B0A04020102020204" pitchFamily="34" charset="0"/>
              </a:rPr>
              <a:t>ЗАГСа</a:t>
            </a:r>
            <a:endParaRPr lang="ru-RU" dirty="0">
              <a:solidFill>
                <a:schemeClr val="accent1">
                  <a:lumMod val="50000"/>
                </a:schemeClr>
              </a:solidFill>
              <a:latin typeface="Arial Black" panose="020B0A04020102020204" pitchFamily="34" charset="0"/>
            </a:endParaRPr>
          </a:p>
        </p:txBody>
      </p:sp>
      <p:pic>
        <p:nvPicPr>
          <p:cNvPr id="6" name="Picture 2" descr="D:\IMG-20190827-WA0011.jpg"/>
          <p:cNvPicPr>
            <a:picLocks noChangeAspect="1" noChangeArrowheads="1"/>
          </p:cNvPicPr>
          <p:nvPr/>
        </p:nvPicPr>
        <p:blipFill>
          <a:blip r:embed="rId3" cstate="print"/>
          <a:srcRect/>
          <a:stretch>
            <a:fillRect/>
          </a:stretch>
        </p:blipFill>
        <p:spPr bwMode="auto">
          <a:xfrm>
            <a:off x="6312025" y="1782055"/>
            <a:ext cx="4216493" cy="3786797"/>
          </a:xfrm>
          <a:prstGeom prst="rect">
            <a:avLst/>
          </a:prstGeom>
          <a:noFill/>
        </p:spPr>
      </p:pic>
      <p:sp>
        <p:nvSpPr>
          <p:cNvPr id="7" name="Прямоугольник 6"/>
          <p:cNvSpPr/>
          <p:nvPr/>
        </p:nvSpPr>
        <p:spPr>
          <a:xfrm>
            <a:off x="7392144" y="5748602"/>
            <a:ext cx="2480166" cy="369332"/>
          </a:xfrm>
          <a:prstGeom prst="rect">
            <a:avLst/>
          </a:prstGeom>
        </p:spPr>
        <p:txBody>
          <a:bodyPr wrap="none">
            <a:spAutoFit/>
          </a:bodyPr>
          <a:lstStyle/>
          <a:p>
            <a:r>
              <a:rPr lang="ru-RU" b="1" dirty="0">
                <a:solidFill>
                  <a:schemeClr val="accent1">
                    <a:lumMod val="50000"/>
                  </a:schemeClr>
                </a:solidFill>
                <a:latin typeface="Arial Black" panose="020B0A04020102020204" pitchFamily="34" charset="0"/>
              </a:rPr>
              <a:t>пр. Ленина, 83-85</a:t>
            </a:r>
            <a:endParaRPr lang="ru-RU" dirty="0">
              <a:solidFill>
                <a:schemeClr val="accent1">
                  <a:lumMod val="50000"/>
                </a:schemeClr>
              </a:solidFill>
              <a:latin typeface="Arial Black" panose="020B0A04020102020204" pitchFamily="34" charset="0"/>
            </a:endParaRPr>
          </a:p>
        </p:txBody>
      </p:sp>
    </p:spTree>
    <p:extLst>
      <p:ext uri="{BB962C8B-B14F-4D97-AF65-F5344CB8AC3E}">
        <p14:creationId xmlns:p14="http://schemas.microsoft.com/office/powerpoint/2010/main" val="345042636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4311" y="685800"/>
            <a:ext cx="10018713" cy="1254095"/>
          </a:xfrm>
        </p:spPr>
        <p:txBody>
          <a:bodyPr/>
          <a:lstStyle/>
          <a:p>
            <a:r>
              <a:rPr lang="ru-RU" dirty="0">
                <a:solidFill>
                  <a:srgbClr val="002060"/>
                </a:solidFill>
                <a:latin typeface="Arial Black" pitchFamily="34" charset="0"/>
              </a:rPr>
              <a:t>КОММУНАЛЬНОЕ ХОЗЯЙСТВО</a:t>
            </a:r>
            <a:endParaRPr lang="ru-RU" dirty="0"/>
          </a:p>
        </p:txBody>
      </p:sp>
      <p:sp>
        <p:nvSpPr>
          <p:cNvPr id="6" name="Объект 5"/>
          <p:cNvSpPr>
            <a:spLocks noGrp="1"/>
          </p:cNvSpPr>
          <p:nvPr>
            <p:ph sz="quarter" idx="4"/>
          </p:nvPr>
        </p:nvSpPr>
        <p:spPr>
          <a:xfrm>
            <a:off x="6607967" y="1794618"/>
            <a:ext cx="4895056" cy="3996582"/>
          </a:xfrm>
        </p:spPr>
        <p:txBody>
          <a:bodyPr>
            <a:noAutofit/>
          </a:bodyPr>
          <a:lstStyle/>
          <a:p>
            <a:r>
              <a:rPr lang="ru-RU" sz="1600" dirty="0">
                <a:solidFill>
                  <a:schemeClr val="accent1">
                    <a:lumMod val="50000"/>
                  </a:schemeClr>
                </a:solidFill>
                <a:latin typeface="Arial Black" panose="020B0A04020102020204" pitchFamily="34" charset="0"/>
              </a:rPr>
              <a:t>На 2019 год выделено 33,8 </a:t>
            </a:r>
            <a:r>
              <a:rPr lang="ru-RU" sz="1600" dirty="0" err="1">
                <a:solidFill>
                  <a:schemeClr val="accent1">
                    <a:lumMod val="50000"/>
                  </a:schemeClr>
                </a:solidFill>
                <a:latin typeface="Arial Black" panose="020B0A04020102020204" pitchFamily="34" charset="0"/>
              </a:rPr>
              <a:t>млн.рублей</a:t>
            </a:r>
            <a:r>
              <a:rPr lang="ru-RU" sz="1600" dirty="0">
                <a:solidFill>
                  <a:schemeClr val="accent1">
                    <a:lumMod val="50000"/>
                  </a:schemeClr>
                </a:solidFill>
                <a:latin typeface="Arial Black" panose="020B0A04020102020204" pitchFamily="34" charset="0"/>
              </a:rPr>
              <a:t>. </a:t>
            </a:r>
          </a:p>
          <a:p>
            <a:r>
              <a:rPr lang="ru-RU" sz="1600" dirty="0">
                <a:solidFill>
                  <a:schemeClr val="accent1">
                    <a:lumMod val="50000"/>
                  </a:schemeClr>
                </a:solidFill>
                <a:latin typeface="Arial Black" panose="020B0A04020102020204" pitchFamily="34" charset="0"/>
              </a:rPr>
              <a:t>Выполнены аварийно-восстановительные работы трансформаторных подстанций в Новороссийском районе, работы по технологическому присоединению, ремонт электролиний, восстановление освещения.</a:t>
            </a:r>
          </a:p>
          <a:p>
            <a:r>
              <a:rPr lang="ru-RU" sz="1600" dirty="0">
                <a:solidFill>
                  <a:schemeClr val="accent1">
                    <a:lumMod val="50000"/>
                  </a:schemeClr>
                </a:solidFill>
                <a:latin typeface="Arial Black" panose="020B0A04020102020204" pitchFamily="34" charset="0"/>
              </a:rPr>
              <a:t>Приобретено 718 декоративных консолей.</a:t>
            </a:r>
          </a:p>
          <a:p>
            <a:r>
              <a:rPr lang="ru-RU" sz="1600" dirty="0">
                <a:solidFill>
                  <a:schemeClr val="accent1">
                    <a:lumMod val="50000"/>
                  </a:schemeClr>
                </a:solidFill>
                <a:latin typeface="Arial Black" panose="020B0A04020102020204" pitchFamily="34" charset="0"/>
              </a:rPr>
              <a:t>Выполнены работы по благоустройству, установке архитектурной подсветки </a:t>
            </a:r>
            <a:r>
              <a:rPr lang="ru-RU" sz="1600" dirty="0" smtClean="0">
                <a:solidFill>
                  <a:schemeClr val="accent1">
                    <a:lumMod val="50000"/>
                  </a:schemeClr>
                </a:solidFill>
                <a:latin typeface="Arial Black" panose="020B0A04020102020204" pitchFamily="34" charset="0"/>
              </a:rPr>
              <a:t>на улицах города, парковых аллеях </a:t>
            </a:r>
          </a:p>
          <a:p>
            <a:r>
              <a:rPr lang="ru-RU" sz="1600" dirty="0" smtClean="0">
                <a:solidFill>
                  <a:schemeClr val="accent1">
                    <a:lumMod val="50000"/>
                  </a:schemeClr>
                </a:solidFill>
                <a:latin typeface="Arial Black" panose="020B0A04020102020204" pitchFamily="34" charset="0"/>
              </a:rPr>
              <a:t>Устройство </a:t>
            </a:r>
            <a:r>
              <a:rPr lang="ru-RU" sz="1600" dirty="0">
                <a:solidFill>
                  <a:schemeClr val="accent1">
                    <a:lumMod val="50000"/>
                  </a:schemeClr>
                </a:solidFill>
                <a:latin typeface="Arial Black" panose="020B0A04020102020204" pitchFamily="34" charset="0"/>
              </a:rPr>
              <a:t>наружного освещения  исполнено на 27 улицах</a:t>
            </a:r>
          </a:p>
          <a:p>
            <a:endParaRPr lang="ru-RU" sz="1600" dirty="0"/>
          </a:p>
        </p:txBody>
      </p:sp>
      <p:pic>
        <p:nvPicPr>
          <p:cNvPr id="70660" name="Picture 4" descr="https://avatars.mds.yandex.net/get-pdb/1879296/1008526d-67d3-406c-84aa-aa0e9a948dd7/s1200"/>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2418460" y="2667000"/>
            <a:ext cx="3290131" cy="32210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853513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91544" y="252413"/>
            <a:ext cx="8136904" cy="1653300"/>
          </a:xfrm>
        </p:spPr>
        <p:txBody>
          <a:bodyPr>
            <a:noAutofit/>
          </a:bodyPr>
          <a:lstStyle/>
          <a:p>
            <a:pPr algn="ctr"/>
            <a:r>
              <a:rPr lang="ru-RU" sz="2000" dirty="0">
                <a:latin typeface="Arial Black" panose="020B0A04020102020204" pitchFamily="34" charset="0"/>
              </a:rPr>
              <a:t>Световая инсталляция по ул. Новороссийской Республики, установлено 214 световых иллюминаций, длина всех гирлянд составляет более 12 тыс. метров</a:t>
            </a:r>
          </a:p>
        </p:txBody>
      </p:sp>
      <p:sp>
        <p:nvSpPr>
          <p:cNvPr id="3" name="Текст 2"/>
          <p:cNvSpPr>
            <a:spLocks noGrp="1"/>
          </p:cNvSpPr>
          <p:nvPr>
            <p:ph type="body" idx="4294967295"/>
          </p:nvPr>
        </p:nvSpPr>
        <p:spPr>
          <a:xfrm>
            <a:off x="2927648" y="-252413"/>
            <a:ext cx="7848600" cy="504825"/>
          </a:xfrm>
        </p:spPr>
        <p:txBody>
          <a:bodyPr>
            <a:normAutofit fontScale="25000" lnSpcReduction="20000"/>
          </a:bodyPr>
          <a:lstStyle/>
          <a:p>
            <a:endParaRPr lang="ru-RU" sz="3500" dirty="0">
              <a:solidFill>
                <a:srgbClr val="663300"/>
              </a:solidFill>
              <a:latin typeface="Arial Black" pitchFamily="34" charset="0"/>
            </a:endParaRPr>
          </a:p>
          <a:p>
            <a:pPr>
              <a:buNone/>
            </a:pPr>
            <a:r>
              <a:rPr lang="ru-RU" sz="3500" dirty="0">
                <a:solidFill>
                  <a:srgbClr val="663300"/>
                </a:solidFill>
                <a:latin typeface="Arial Black" pitchFamily="34" charset="0"/>
              </a:rPr>
              <a:t>  </a:t>
            </a:r>
            <a:endParaRPr lang="ru-RU" sz="3500" dirty="0">
              <a:solidFill>
                <a:schemeClr val="tx1">
                  <a:lumMod val="95000"/>
                  <a:lumOff val="5000"/>
                </a:schemeClr>
              </a:solidFill>
              <a:latin typeface="Arial Black" pitchFamily="34" charset="0"/>
            </a:endParaRPr>
          </a:p>
          <a:p>
            <a:endParaRPr lang="ru-RU" dirty="0"/>
          </a:p>
        </p:txBody>
      </p:sp>
      <p:pic>
        <p:nvPicPr>
          <p:cNvPr id="5" name="Рисунок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5520" y="2121389"/>
            <a:ext cx="4752528" cy="4118191"/>
          </a:xfrm>
          <a:prstGeom prst="rect">
            <a:avLst/>
          </a:prstGeom>
        </p:spPr>
      </p:pic>
      <p:pic>
        <p:nvPicPr>
          <p:cNvPr id="7" name="Рисунок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5870" y="2121389"/>
            <a:ext cx="3533502" cy="4118191"/>
          </a:xfrm>
          <a:prstGeom prst="rect">
            <a:avLst/>
          </a:prstGeom>
        </p:spPr>
      </p:pic>
    </p:spTree>
    <p:extLst>
      <p:ext uri="{BB962C8B-B14F-4D97-AF65-F5344CB8AC3E}">
        <p14:creationId xmlns:p14="http://schemas.microsoft.com/office/powerpoint/2010/main" val="152782545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65069" y="316195"/>
            <a:ext cx="8136904" cy="1577024"/>
          </a:xfrm>
        </p:spPr>
        <p:txBody>
          <a:bodyPr>
            <a:noAutofit/>
          </a:bodyPr>
          <a:lstStyle/>
          <a:p>
            <a:pPr algn="ctr"/>
            <a:r>
              <a:rPr lang="ru-RU" sz="2000" dirty="0">
                <a:latin typeface="Arial Black" panose="020B0A04020102020204" pitchFamily="34" charset="0"/>
              </a:rPr>
              <a:t>Оказавшись на бульваре Черняховского, погружаешься в особую атмосферу. </a:t>
            </a:r>
          </a:p>
        </p:txBody>
      </p:sp>
      <p:sp>
        <p:nvSpPr>
          <p:cNvPr id="3" name="Текст 2"/>
          <p:cNvSpPr>
            <a:spLocks noGrp="1"/>
          </p:cNvSpPr>
          <p:nvPr>
            <p:ph type="body" idx="4294967295"/>
          </p:nvPr>
        </p:nvSpPr>
        <p:spPr>
          <a:xfrm>
            <a:off x="2927648" y="-252413"/>
            <a:ext cx="7848600" cy="504825"/>
          </a:xfrm>
        </p:spPr>
        <p:txBody>
          <a:bodyPr>
            <a:normAutofit fontScale="32500" lnSpcReduction="20000"/>
          </a:bodyPr>
          <a:lstStyle/>
          <a:p>
            <a:endParaRPr lang="ru-RU" sz="3500" dirty="0">
              <a:solidFill>
                <a:srgbClr val="663300"/>
              </a:solidFill>
              <a:latin typeface="Arial Black" pitchFamily="34" charset="0"/>
            </a:endParaRPr>
          </a:p>
          <a:p>
            <a:pPr>
              <a:buNone/>
            </a:pPr>
            <a:r>
              <a:rPr lang="ru-RU" sz="3500" dirty="0">
                <a:solidFill>
                  <a:srgbClr val="663300"/>
                </a:solidFill>
                <a:latin typeface="Arial Black" pitchFamily="34" charset="0"/>
              </a:rPr>
              <a:t>  </a:t>
            </a:r>
            <a:endParaRPr lang="ru-RU" dirty="0"/>
          </a:p>
        </p:txBody>
      </p:sp>
      <p:pic>
        <p:nvPicPr>
          <p:cNvPr id="7" name="Рисунок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15119" y="1893218"/>
            <a:ext cx="7389293" cy="4459949"/>
          </a:xfrm>
          <a:prstGeom prst="rect">
            <a:avLst/>
          </a:prstGeom>
        </p:spPr>
      </p:pic>
    </p:spTree>
    <p:extLst>
      <p:ext uri="{BB962C8B-B14F-4D97-AF65-F5344CB8AC3E}">
        <p14:creationId xmlns:p14="http://schemas.microsoft.com/office/powerpoint/2010/main" val="36340824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solidFill>
                  <a:srgbClr val="002060"/>
                </a:solidFill>
                <a:latin typeface="Arial Black" pitchFamily="34" charset="0"/>
              </a:rPr>
              <a:t>Реализация муниципальной программы «Формирование современной городской среды»</a:t>
            </a:r>
            <a:endParaRPr lang="ru-RU" dirty="0"/>
          </a:p>
        </p:txBody>
      </p:sp>
      <p:sp>
        <p:nvSpPr>
          <p:cNvPr id="4" name="Объект 3"/>
          <p:cNvSpPr>
            <a:spLocks noGrp="1"/>
          </p:cNvSpPr>
          <p:nvPr>
            <p:ph sz="half" idx="2"/>
          </p:nvPr>
        </p:nvSpPr>
        <p:spPr>
          <a:xfrm>
            <a:off x="1484311" y="2683379"/>
            <a:ext cx="4895056" cy="3107820"/>
          </a:xfrm>
        </p:spPr>
        <p:txBody>
          <a:bodyPr>
            <a:normAutofit lnSpcReduction="10000"/>
          </a:bodyPr>
          <a:lstStyle/>
          <a:p>
            <a:r>
              <a:rPr lang="ru-RU" dirty="0">
                <a:solidFill>
                  <a:schemeClr val="accent1">
                    <a:lumMod val="50000"/>
                  </a:schemeClr>
                </a:solidFill>
                <a:latin typeface="Arial Black" panose="020B0A04020102020204" pitchFamily="34" charset="0"/>
              </a:rPr>
              <a:t>В 2019 году в рамках нацпроекта были благоустроены 4  дворовых и 2 общественных территорий. Это сквер Науки и сквер на пр. Дзержинского 172-174. За счет муниципальных средств, больше двадцати детских площадок оборудованы игровыми элементами.</a:t>
            </a:r>
          </a:p>
          <a:p>
            <a:r>
              <a:rPr lang="ru-RU" dirty="0">
                <a:solidFill>
                  <a:schemeClr val="accent1">
                    <a:lumMod val="50000"/>
                  </a:schemeClr>
                </a:solidFill>
                <a:latin typeface="Arial Black" panose="020B0A04020102020204" pitchFamily="34" charset="0"/>
              </a:rPr>
              <a:t>Общая сумма финансирования  составила 162,3 </a:t>
            </a:r>
            <a:r>
              <a:rPr lang="ru-RU" dirty="0" err="1">
                <a:solidFill>
                  <a:schemeClr val="accent1">
                    <a:lumMod val="50000"/>
                  </a:schemeClr>
                </a:solidFill>
                <a:latin typeface="Arial Black" panose="020B0A04020102020204" pitchFamily="34" charset="0"/>
              </a:rPr>
              <a:t>млн.руб</a:t>
            </a:r>
            <a:r>
              <a:rPr lang="ru-RU" dirty="0">
                <a:solidFill>
                  <a:schemeClr val="accent1">
                    <a:lumMod val="50000"/>
                  </a:schemeClr>
                </a:solidFill>
                <a:latin typeface="Arial Black" panose="020B0A04020102020204" pitchFamily="34" charset="0"/>
              </a:rPr>
              <a:t>.</a:t>
            </a:r>
          </a:p>
          <a:p>
            <a:endParaRPr lang="ru-RU" dirty="0"/>
          </a:p>
        </p:txBody>
      </p:sp>
      <p:pic>
        <p:nvPicPr>
          <p:cNvPr id="71684" name="Picture 4" descr="https://avatars.mds.yandex.net/get-pdb/1938780/eb05b171-51fc-44ab-8287-2327495fd4e4/s1200"/>
          <p:cNvPicPr>
            <a:picLocks noGrp="1" noChangeAspect="1" noChangeArrowheads="1"/>
          </p:cNvPicPr>
          <p:nvPr>
            <p:ph sz="quarter" idx="4"/>
          </p:nvPr>
        </p:nvPicPr>
        <p:blipFill>
          <a:blip r:embed="rId2">
            <a:extLst>
              <a:ext uri="{28A0092B-C50C-407E-A947-70E740481C1C}">
                <a14:useLocalDpi xmlns:a14="http://schemas.microsoft.com/office/drawing/2010/main" val="0"/>
              </a:ext>
            </a:extLst>
          </a:blip>
          <a:srcRect/>
          <a:stretch>
            <a:fillRect/>
          </a:stretch>
        </p:blipFill>
        <p:spPr bwMode="auto">
          <a:xfrm>
            <a:off x="7238289" y="2785929"/>
            <a:ext cx="3461046" cy="32644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0171408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772179" y="1495514"/>
            <a:ext cx="4607188" cy="384562"/>
          </a:xfrm>
        </p:spPr>
        <p:txBody>
          <a:bodyPr/>
          <a:lstStyle/>
          <a:p>
            <a:r>
              <a:rPr lang="ru-RU" dirty="0">
                <a:solidFill>
                  <a:schemeClr val="accent5">
                    <a:lumMod val="75000"/>
                  </a:schemeClr>
                </a:solidFill>
                <a:latin typeface="Arial Black" panose="020B0A04020102020204" pitchFamily="34" charset="0"/>
              </a:rPr>
              <a:t>сквер «Науки», Московская, 12 </a:t>
            </a:r>
            <a:endParaRPr lang="ru-RU" dirty="0"/>
          </a:p>
          <a:p>
            <a:endParaRPr lang="ru-RU" dirty="0"/>
          </a:p>
        </p:txBody>
      </p:sp>
      <p:sp>
        <p:nvSpPr>
          <p:cNvPr id="5" name="Текст 4"/>
          <p:cNvSpPr>
            <a:spLocks noGrp="1"/>
          </p:cNvSpPr>
          <p:nvPr>
            <p:ph type="body" sz="quarter" idx="3"/>
          </p:nvPr>
        </p:nvSpPr>
        <p:spPr>
          <a:xfrm>
            <a:off x="6880487" y="2059536"/>
            <a:ext cx="4622537" cy="230737"/>
          </a:xfrm>
        </p:spPr>
        <p:txBody>
          <a:bodyPr/>
          <a:lstStyle/>
          <a:p>
            <a:endParaRPr lang="ru-RU" dirty="0" smtClean="0">
              <a:solidFill>
                <a:schemeClr val="accent5">
                  <a:lumMod val="75000"/>
                </a:schemeClr>
              </a:solidFill>
              <a:latin typeface="Arial Black" panose="020B0A04020102020204" pitchFamily="34" charset="0"/>
            </a:endParaRPr>
          </a:p>
          <a:p>
            <a:endParaRPr lang="ru-RU" dirty="0">
              <a:solidFill>
                <a:schemeClr val="accent5">
                  <a:lumMod val="75000"/>
                </a:schemeClr>
              </a:solidFill>
              <a:latin typeface="Arial Black" panose="020B0A04020102020204" pitchFamily="34" charset="0"/>
            </a:endParaRPr>
          </a:p>
          <a:p>
            <a:r>
              <a:rPr lang="ru-RU" dirty="0" smtClean="0">
                <a:solidFill>
                  <a:schemeClr val="accent5">
                    <a:lumMod val="75000"/>
                  </a:schemeClr>
                </a:solidFill>
                <a:latin typeface="Arial Black" panose="020B0A04020102020204" pitchFamily="34" charset="0"/>
              </a:rPr>
              <a:t>сквер </a:t>
            </a:r>
            <a:r>
              <a:rPr lang="ru-RU" dirty="0">
                <a:solidFill>
                  <a:schemeClr val="accent5">
                    <a:lumMod val="75000"/>
                  </a:schemeClr>
                </a:solidFill>
                <a:latin typeface="Arial Black" panose="020B0A04020102020204" pitchFamily="34" charset="0"/>
              </a:rPr>
              <a:t>по пр. Дзержинского,172-174</a:t>
            </a:r>
            <a:endParaRPr lang="ru-RU" dirty="0"/>
          </a:p>
          <a:p>
            <a:endParaRPr lang="ru-RU" dirty="0"/>
          </a:p>
        </p:txBody>
      </p:sp>
      <p:pic>
        <p:nvPicPr>
          <p:cNvPr id="7" name="Объект 6"/>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1563880" y="1880076"/>
            <a:ext cx="4426722" cy="4084888"/>
          </a:xfrm>
          <a:prstGeom prst="rect">
            <a:avLst/>
          </a:prstGeom>
        </p:spPr>
      </p:pic>
      <p:pic>
        <p:nvPicPr>
          <p:cNvPr id="8" name="Объект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990602" y="1880076"/>
            <a:ext cx="4905286" cy="4007976"/>
          </a:xfrm>
          <a:prstGeom prst="rect">
            <a:avLst/>
          </a:prstGeom>
        </p:spPr>
      </p:pic>
    </p:spTree>
    <p:extLst>
      <p:ext uri="{BB962C8B-B14F-4D97-AF65-F5344CB8AC3E}">
        <p14:creationId xmlns:p14="http://schemas.microsoft.com/office/powerpoint/2010/main" val="18159625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a:xfrm>
            <a:off x="1772179" y="2247545"/>
            <a:ext cx="4607188" cy="153824"/>
          </a:xfrm>
        </p:spPr>
        <p:txBody>
          <a:bodyPr/>
          <a:lstStyle/>
          <a:p>
            <a:r>
              <a:rPr lang="ru-RU" dirty="0">
                <a:solidFill>
                  <a:schemeClr val="accent5">
                    <a:lumMod val="75000"/>
                  </a:schemeClr>
                </a:solidFill>
                <a:latin typeface="Arial Black" panose="020B0A04020102020204" pitchFamily="34" charset="0"/>
              </a:rPr>
              <a:t>с. Абрау-Дюрсо, </a:t>
            </a:r>
            <a:r>
              <a:rPr lang="ru-RU" dirty="0" err="1">
                <a:solidFill>
                  <a:schemeClr val="accent5">
                    <a:lumMod val="75000"/>
                  </a:schemeClr>
                </a:solidFill>
                <a:latin typeface="Arial Black" panose="020B0A04020102020204" pitchFamily="34" charset="0"/>
              </a:rPr>
              <a:t>ул.Школьная</a:t>
            </a:r>
            <a:r>
              <a:rPr lang="ru-RU" dirty="0">
                <a:solidFill>
                  <a:schemeClr val="accent5">
                    <a:lumMod val="75000"/>
                  </a:schemeClr>
                </a:solidFill>
                <a:latin typeface="Arial Black" panose="020B0A04020102020204" pitchFamily="34" charset="0"/>
              </a:rPr>
              <a:t>, 20 </a:t>
            </a:r>
            <a:endParaRPr lang="ru-RU" dirty="0"/>
          </a:p>
          <a:p>
            <a:endParaRPr lang="ru-RU" dirty="0"/>
          </a:p>
        </p:txBody>
      </p:sp>
      <p:sp>
        <p:nvSpPr>
          <p:cNvPr id="5" name="Текст 4"/>
          <p:cNvSpPr>
            <a:spLocks noGrp="1"/>
          </p:cNvSpPr>
          <p:nvPr>
            <p:ph type="body" sz="quarter" idx="3"/>
          </p:nvPr>
        </p:nvSpPr>
        <p:spPr>
          <a:xfrm>
            <a:off x="6880487" y="2247546"/>
            <a:ext cx="4622537" cy="153823"/>
          </a:xfrm>
        </p:spPr>
        <p:txBody>
          <a:bodyPr/>
          <a:lstStyle/>
          <a:p>
            <a:r>
              <a:rPr lang="ru-RU" dirty="0">
                <a:solidFill>
                  <a:schemeClr val="accent5">
                    <a:lumMod val="75000"/>
                  </a:schemeClr>
                </a:solidFill>
                <a:latin typeface="Arial Black" panose="020B0A04020102020204" pitchFamily="34" charset="0"/>
              </a:rPr>
              <a:t>п. Гайдук, </a:t>
            </a:r>
            <a:r>
              <a:rPr lang="ru-RU" dirty="0" err="1">
                <a:solidFill>
                  <a:schemeClr val="accent5">
                    <a:lumMod val="75000"/>
                  </a:schemeClr>
                </a:solidFill>
                <a:latin typeface="Arial Black" panose="020B0A04020102020204" pitchFamily="34" charset="0"/>
              </a:rPr>
              <a:t>ул.Гагарина</a:t>
            </a:r>
            <a:endParaRPr lang="ru-RU" dirty="0"/>
          </a:p>
          <a:p>
            <a:endParaRPr lang="ru-RU" dirty="0"/>
          </a:p>
        </p:txBody>
      </p:sp>
      <p:pic>
        <p:nvPicPr>
          <p:cNvPr id="7" name="Объект 6"/>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1486968" y="1914258"/>
            <a:ext cx="4088090" cy="4082147"/>
          </a:xfrm>
          <a:prstGeom prst="rect">
            <a:avLst/>
          </a:prstGeom>
        </p:spPr>
      </p:pic>
      <p:pic>
        <p:nvPicPr>
          <p:cNvPr id="8" name="Объект 7"/>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575058" y="1914258"/>
            <a:ext cx="4924342" cy="3912247"/>
          </a:xfrm>
          <a:prstGeom prst="rect">
            <a:avLst/>
          </a:prstGeom>
        </p:spPr>
      </p:pic>
    </p:spTree>
    <p:extLst>
      <p:ext uri="{BB962C8B-B14F-4D97-AF65-F5344CB8AC3E}">
        <p14:creationId xmlns:p14="http://schemas.microsoft.com/office/powerpoint/2010/main" val="19905950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84311" y="94004"/>
            <a:ext cx="10018713" cy="2264635"/>
          </a:xfrm>
        </p:spPr>
        <p:txBody>
          <a:bodyPr>
            <a:normAutofit fontScale="90000"/>
          </a:bodyPr>
          <a:lstStyle/>
          <a:p>
            <a:r>
              <a:rPr lang="ru-RU" dirty="0">
                <a:latin typeface="Arial Black" panose="020B0A04020102020204" pitchFamily="34" charset="0"/>
              </a:rPr>
              <a:t>Реализация муниципальной программы «Энергосбережение и повышение энергетической эффективности»</a:t>
            </a:r>
            <a:endParaRPr lang="ru-RU" dirty="0"/>
          </a:p>
        </p:txBody>
      </p:sp>
      <p:sp>
        <p:nvSpPr>
          <p:cNvPr id="6" name="Объект 5"/>
          <p:cNvSpPr>
            <a:spLocks noGrp="1"/>
          </p:cNvSpPr>
          <p:nvPr>
            <p:ph sz="quarter" idx="4"/>
          </p:nvPr>
        </p:nvSpPr>
        <p:spPr>
          <a:xfrm>
            <a:off x="6607967" y="2712206"/>
            <a:ext cx="4895056" cy="3078993"/>
          </a:xfrm>
        </p:spPr>
        <p:txBody>
          <a:bodyPr/>
          <a:lstStyle/>
          <a:p>
            <a:r>
              <a:rPr lang="ru-RU" dirty="0">
                <a:solidFill>
                  <a:schemeClr val="accent1">
                    <a:lumMod val="50000"/>
                  </a:schemeClr>
                </a:solidFill>
                <a:latin typeface="Arial Black" panose="020B0A04020102020204" pitchFamily="34" charset="0"/>
              </a:rPr>
              <a:t>Заключен </a:t>
            </a:r>
            <a:r>
              <a:rPr lang="ru-RU" dirty="0" err="1">
                <a:solidFill>
                  <a:schemeClr val="accent1">
                    <a:lumMod val="50000"/>
                  </a:schemeClr>
                </a:solidFill>
                <a:latin typeface="Arial Black" panose="020B0A04020102020204" pitchFamily="34" charset="0"/>
              </a:rPr>
              <a:t>энергосервисный</a:t>
            </a:r>
            <a:r>
              <a:rPr lang="ru-RU" dirty="0">
                <a:solidFill>
                  <a:schemeClr val="accent1">
                    <a:lumMod val="50000"/>
                  </a:schemeClr>
                </a:solidFill>
                <a:latin typeface="Arial Black" panose="020B0A04020102020204" pitchFamily="34" charset="0"/>
              </a:rPr>
              <a:t> контракт сроком на 7 лет, провели замену более 15000 ламп уличного освещения на энергосберегающие светодиоды.</a:t>
            </a:r>
          </a:p>
          <a:p>
            <a:r>
              <a:rPr lang="ru-RU" dirty="0">
                <a:solidFill>
                  <a:schemeClr val="accent1">
                    <a:lumMod val="50000"/>
                  </a:schemeClr>
                </a:solidFill>
                <a:latin typeface="Arial Black" panose="020B0A04020102020204" pitchFamily="34" charset="0"/>
              </a:rPr>
              <a:t>Инвестором программы выступило ПАО «Ростелеком», подрядчиком ООО «ДСК»</a:t>
            </a:r>
          </a:p>
          <a:p>
            <a:endParaRPr lang="ru-RU" dirty="0"/>
          </a:p>
          <a:p>
            <a:endParaRPr lang="ru-RU" dirty="0"/>
          </a:p>
        </p:txBody>
      </p:sp>
      <p:pic>
        <p:nvPicPr>
          <p:cNvPr id="72708" name="Picture 4" descr="https://i.pinimg.com/originals/5f/97/e3/5f97e3ee7f4d989b5b5512b982b64d19.png"/>
          <p:cNvPicPr>
            <a:picLocks noGrp="1" noChangeAspect="1" noChangeArrowheads="1"/>
          </p:cNvPicPr>
          <p:nvPr>
            <p:ph sz="half" idx="2"/>
          </p:nvPr>
        </p:nvPicPr>
        <p:blipFill>
          <a:blip r:embed="rId2" cstate="print">
            <a:extLst>
              <a:ext uri="{28A0092B-C50C-407E-A947-70E740481C1C}">
                <a14:useLocalDpi xmlns:a14="http://schemas.microsoft.com/office/drawing/2010/main" val="0"/>
              </a:ext>
            </a:extLst>
          </a:blip>
          <a:srcRect/>
          <a:stretch>
            <a:fillRect/>
          </a:stretch>
        </p:blipFill>
        <p:spPr bwMode="auto">
          <a:xfrm>
            <a:off x="2597921" y="2712206"/>
            <a:ext cx="3067941" cy="28681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774371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3730" name="Picture 2" descr="https://ds03.infourok.ru/uploads/ex/0754/00023dbb-32da62a4/img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4976" y="0"/>
            <a:ext cx="10517023" cy="60675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961952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Параллакс">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араллакс">
      <a:maj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Параллакс">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1A9F9826-882C-40B9-8F38-5A3B8CFD196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20432</TotalTime>
  <Words>847</Words>
  <Application>Microsoft Office PowerPoint</Application>
  <PresentationFormat>Широкоэкранный</PresentationFormat>
  <Paragraphs>133</Paragraphs>
  <Slides>26</Slides>
  <Notes>2</Notes>
  <HiddenSlides>0</HiddenSlides>
  <MMClips>0</MMClips>
  <ScaleCrop>false</ScaleCrop>
  <HeadingPairs>
    <vt:vector size="8" baseType="variant">
      <vt:variant>
        <vt:lpstr>Использованные шрифты</vt:lpstr>
      </vt:variant>
      <vt:variant>
        <vt:i4>7</vt:i4>
      </vt:variant>
      <vt:variant>
        <vt:lpstr>Тема</vt:lpstr>
      </vt:variant>
      <vt:variant>
        <vt:i4>1</vt:i4>
      </vt:variant>
      <vt:variant>
        <vt:lpstr>Внедренные серверы OLE</vt:lpstr>
      </vt:variant>
      <vt:variant>
        <vt:i4>1</vt:i4>
      </vt:variant>
      <vt:variant>
        <vt:lpstr>Заголовки слайдов</vt:lpstr>
      </vt:variant>
      <vt:variant>
        <vt:i4>26</vt:i4>
      </vt:variant>
    </vt:vector>
  </HeadingPairs>
  <TitlesOfParts>
    <vt:vector size="35" baseType="lpstr">
      <vt:lpstr>Arial</vt:lpstr>
      <vt:lpstr>Arial Black</vt:lpstr>
      <vt:lpstr>Arial Narrow</vt:lpstr>
      <vt:lpstr>Calibri</vt:lpstr>
      <vt:lpstr>Corbel</vt:lpstr>
      <vt:lpstr>Times New Roman</vt:lpstr>
      <vt:lpstr>Wingdings</vt:lpstr>
      <vt:lpstr>Параллакс</vt:lpstr>
      <vt:lpstr>think-cell Slide</vt:lpstr>
      <vt:lpstr>Презентация муниципального образования город Новороссийск к заявке на участие в конкурсе: «Лучший проект отраслевого бюджета для граждан» </vt:lpstr>
      <vt:lpstr>ОТКРЫТЫЙ УРОК В 6 А КЛАССЕ  «МОЙ ЛЮБИМЫЙ БЛАГОУСТРОЕННЫЙ ГОРОД НОВОРОССИЙСК»</vt:lpstr>
      <vt:lpstr>Жилищно-коммунальное хозяйство – важнейшая отрасль жизнеобеспечения человека </vt:lpstr>
      <vt:lpstr>Основные цели и задачи отрасли ЖКХ на 2020 год</vt:lpstr>
      <vt:lpstr>Презентация PowerPoint</vt:lpstr>
      <vt:lpstr>Презентация PowerPoint</vt:lpstr>
      <vt:lpstr> На реализацию мероприятий, предусмотренных производственным планом отрасли ЖКХ выделены бюджетные средства в сумме 1 млрд. 617 млн. 97 тысяч рублей., из них федеральные и краевые средства составляют 386 млн 893 тыс. рублей, муниципальным бюджетом предусмотрено 1 млрд 230 млн 202 тыс. рублей. </vt:lpstr>
      <vt:lpstr>В РАМКАХ БЮДЖЕТА НА 2019-2021 ГОД СФОРМИРОВАНЫ МУНИЦИПАЛЬНЫЕ  ПРОГРАММЫ:</vt:lpstr>
      <vt:lpstr>Презентация PowerPoint</vt:lpstr>
      <vt:lpstr>Формы участия жителей при формировании бюджета отрасли </vt:lpstr>
      <vt:lpstr>Презентация PowerPoint</vt:lpstr>
      <vt:lpstr>ДОРОЖНОЕ ХОЗЯЙСТВО </vt:lpstr>
      <vt:lpstr>Ремонт дорог в рамках нацпроекта «БКАД»</vt:lpstr>
      <vt:lpstr>Бетонирование методом «Народная стройка»</vt:lpstr>
      <vt:lpstr> БЛАГОУСТРОЙСТВО Объем финансирования на 2019 год составляет 621 млн. рублей, в т.ч. 17,7 млн. рублей из средств краевого бюджета. </vt:lpstr>
      <vt:lpstr>Выполнена посадка цветов на территориях Приморского и Восточного районов на сумму 5,2 млн. руб. в количестве 417 900 штук.</vt:lpstr>
      <vt:lpstr>Посадка цветов на территории Центрального и Южного внутригородских районов выполнена в количестве 597 900 штук.</vt:lpstr>
      <vt:lpstr>В 2019 г. выполнено строительство 46 объектов новых систем ливнеотведения</vt:lpstr>
      <vt:lpstr>КОММУНАЛЬНОЕ ХОЗЯЙСТВО</vt:lpstr>
      <vt:lpstr>Световая инсталляция по ул. Новороссийской Республики, установлено 214 световых иллюминаций, длина всех гирлянд составляет более 12 тыс. метров</vt:lpstr>
      <vt:lpstr>Оказавшись на бульваре Черняховского, погружаешься в особую атмосферу. </vt:lpstr>
      <vt:lpstr>Реализация муниципальной программы «Формирование современной городской среды»</vt:lpstr>
      <vt:lpstr>Презентация PowerPoint</vt:lpstr>
      <vt:lpstr>Презентация PowerPoint</vt:lpstr>
      <vt:lpstr>Реализация муниципальной программы «Энергосбережение и повышение энергетической эффективности»</vt:lpstr>
      <vt:lpstr>Презентация PowerPoint</vt:lpstr>
    </vt:vector>
  </TitlesOfParts>
  <Company>SPecialiST RePack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Отчет за 2016 год</dc:title>
  <dc:creator>Пользователь Windows</dc:creator>
  <cp:lastModifiedBy>UGKH6</cp:lastModifiedBy>
  <cp:revision>831</cp:revision>
  <cp:lastPrinted>2018-04-04T07:45:25Z</cp:lastPrinted>
  <dcterms:created xsi:type="dcterms:W3CDTF">2017-09-05T08:38:16Z</dcterms:created>
  <dcterms:modified xsi:type="dcterms:W3CDTF">2020-05-28T10:56:55Z</dcterms:modified>
</cp:coreProperties>
</file>