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4.xml" ContentType="application/vnd.openxmlformats-officedocument.presentationml.tags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1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1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102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63500" dist="38100" dir="2700000" algn="tl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explosion val="16"/>
            <c:spPr>
              <a:solidFill>
                <a:schemeClr val="bg1">
                  <a:lumMod val="95000"/>
                </a:schemeClr>
              </a:solidFill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762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00B0F0"/>
              </a:solidFill>
              <a:ln w="19050">
                <a:solidFill>
                  <a:srgbClr val="00B0F0"/>
                </a:solidFill>
              </a:ln>
              <a:effectLst>
                <a:outerShdw blurRad="635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635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635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Lbls>
            <c:dLbl>
              <c:idx val="1"/>
              <c:layout>
                <c:manualLayout>
                  <c:x val="0.37946111902119162"/>
                  <c:y val="-0.4240988411146228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bg1"/>
                        </a:solidFill>
                        <a:latin typeface="Impact" panose="020B0806030902050204" pitchFamily="34" charset="0"/>
                        <a:ea typeface="+mn-ea"/>
                        <a:cs typeface="+mn-cs"/>
                      </a:defRPr>
                    </a:pPr>
                    <a:r>
                      <a:rPr lang="en-US" altLang="zh-CN" sz="1600" dirty="0" smtClean="0">
                        <a:solidFill>
                          <a:schemeClr val="tx1"/>
                        </a:solidFill>
                        <a:latin typeface="Impact" panose="020B0806030902050204" pitchFamily="34" charset="0"/>
                      </a:rPr>
                      <a:t>98</a:t>
                    </a:r>
                    <a:r>
                      <a:rPr lang="en-US" altLang="zh-CN" sz="1600" baseline="0" dirty="0" smtClean="0">
                        <a:solidFill>
                          <a:schemeClr val="tx1"/>
                        </a:solidFill>
                        <a:latin typeface="Impact" panose="020B0806030902050204" pitchFamily="34" charset="0"/>
                      </a:rPr>
                      <a:t> %</a:t>
                    </a:r>
                    <a:endParaRPr lang="en-US" altLang="zh-CN" sz="1800" dirty="0" smtClean="0">
                      <a:solidFill>
                        <a:schemeClr val="tx1"/>
                      </a:solidFill>
                      <a:latin typeface="Impact" panose="020B0806030902050204" pitchFamily="34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Impact" panose="020B080603090205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891182336710732"/>
                      <c:h val="0.45941426440121896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63500" dist="38100" dir="2700000" algn="tl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explosion val="16"/>
            <c:spPr>
              <a:solidFill>
                <a:schemeClr val="bg1">
                  <a:lumMod val="95000"/>
                </a:schemeClr>
              </a:solidFill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762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0070C0"/>
              </a:solidFill>
              <a:ln w="19050">
                <a:solidFill>
                  <a:srgbClr val="0070C0"/>
                </a:solidFill>
              </a:ln>
              <a:effectLst>
                <a:outerShdw blurRad="635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635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635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Lbls>
            <c:dLbl>
              <c:idx val="1"/>
              <c:layout>
                <c:manualLayout>
                  <c:x val="0.28816463682559124"/>
                  <c:y val="2.625608084607206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tx1"/>
                        </a:solidFill>
                        <a:latin typeface="Impact" panose="020B0806030902050204" pitchFamily="34" charset="0"/>
                        <a:ea typeface="+mn-ea"/>
                        <a:cs typeface="+mn-cs"/>
                      </a:defRPr>
                    </a:pPr>
                    <a:r>
                      <a:rPr lang="en-US" altLang="zh-CN" sz="1600" dirty="0" smtClean="0">
                        <a:solidFill>
                          <a:schemeClr val="tx1"/>
                        </a:solidFill>
                        <a:latin typeface="Impact" panose="020B0806030902050204" pitchFamily="34" charset="0"/>
                      </a:rPr>
                      <a:t>2</a:t>
                    </a:r>
                    <a:r>
                      <a:rPr lang="en-US" altLang="zh-CN" sz="1600" baseline="0" dirty="0" smtClean="0">
                        <a:solidFill>
                          <a:schemeClr val="tx1"/>
                        </a:solidFill>
                        <a:latin typeface="Impact" panose="020B0806030902050204" pitchFamily="34" charset="0"/>
                      </a:rPr>
                      <a:t> %</a:t>
                    </a:r>
                    <a:endParaRPr lang="en-US" altLang="zh-CN" sz="1600" dirty="0" smtClean="0">
                      <a:solidFill>
                        <a:schemeClr val="tx1"/>
                      </a:solidFill>
                      <a:latin typeface="Impact" panose="020B0806030902050204" pitchFamily="34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Impact" panose="020B080603090205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296906444351376"/>
                      <c:h val="0.53297510212021004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98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view3D>
      <c:rotX val="20"/>
      <c:rotY val="70"/>
      <c:rAngAx val="0"/>
      <c:perspective val="0"/>
    </c:view3D>
    <c:floor>
      <c:thickness val="0"/>
      <c:spPr>
        <a:noFill/>
        <a:ln w="6350" cap="flat" cmpd="sng" algn="ctr">
          <a:solidFill>
            <a:schemeClr val="tx1">
              <a:tint val="75000"/>
            </a:schemeClr>
          </a:solidFill>
          <a:prstDash val="solid"/>
          <a:round/>
        </a:ln>
        <a:effectLst/>
        <a:sp3d contourW="6350">
          <a:contourClr>
            <a:schemeClr val="tx1">
              <a:tint val="7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866980367361831E-2"/>
          <c:y val="0.16318993790286618"/>
          <c:w val="0.92761113522227046"/>
          <c:h val="0.73312789310427107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East</c:v>
                </c:pt>
              </c:strCache>
            </c:strRef>
          </c:tx>
          <c:explosion val="45"/>
          <c:dPt>
            <c:idx val="0"/>
            <c:bubble3D val="0"/>
            <c:spPr>
              <a:solidFill>
                <a:schemeClr val="accent5">
                  <a:shade val="58000"/>
                </a:schemeClr>
              </a:solidFill>
              <a:ln>
                <a:noFill/>
              </a:ln>
              <a:effectLst/>
              <a:sp3d/>
            </c:spPr>
          </c:dPt>
          <c:dPt>
            <c:idx val="1"/>
            <c:bubble3D val="0"/>
            <c:spPr>
              <a:solidFill>
                <a:schemeClr val="accent5">
                  <a:shade val="86000"/>
                </a:schemeClr>
              </a:solidFill>
              <a:ln>
                <a:noFill/>
              </a:ln>
              <a:effectLst/>
              <a:sp3d/>
            </c:spPr>
          </c:dPt>
          <c:dPt>
            <c:idx val="2"/>
            <c:bubble3D val="0"/>
            <c:explosion val="17"/>
            <c:spPr>
              <a:solidFill>
                <a:schemeClr val="accent5">
                  <a:tint val="86000"/>
                </a:schemeClr>
              </a:solidFill>
              <a:ln>
                <a:noFill/>
              </a:ln>
              <a:effectLst/>
              <a:sp3d/>
            </c:spPr>
          </c:dPt>
          <c:dPt>
            <c:idx val="3"/>
            <c:bubble3D val="0"/>
            <c:spPr>
              <a:solidFill>
                <a:schemeClr val="accent5">
                  <a:tint val="58000"/>
                </a:schemeClr>
              </a:solidFill>
              <a:ln>
                <a:noFill/>
              </a:ln>
              <a:effectLst/>
              <a:sp3d/>
            </c:spPr>
          </c:dPt>
          <c:cat>
            <c:strRef>
              <c:f>Sheet1!$B$1:$E$1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4rd Qtr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</c:v>
                </c:pt>
                <c:pt idx="1">
                  <c:v>26</c:v>
                </c:pt>
                <c:pt idx="2">
                  <c:v>66</c:v>
                </c:pt>
                <c:pt idx="3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10648">
          <a:noFill/>
        </a:ln>
        <a:effectLst/>
      </c:spPr>
    </c:plotArea>
    <c:plotVisOnly val="1"/>
    <c:dispBlanksAs val="zero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566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57513505712252"/>
          <c:y val="0.18370903590604989"/>
          <c:w val="0.5386593257874015"/>
          <c:h val="0.8079889389770583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0070C0"/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2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dPt>
            <c:idx val="3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8289862204728"/>
          <c:y val="8.8007807086133927E-2"/>
          <c:w val="0.5386593257874015"/>
          <c:h val="0.8079889389770583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00B0F0"/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2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dPt>
            <c:idx val="3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 w="25400"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8289862204728"/>
          <c:y val="8.8007807086133927E-2"/>
          <c:w val="0.40990576362588815"/>
          <c:h val="0.7818685774890153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0070C0"/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2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dPt>
            <c:idx val="3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8289862204728"/>
          <c:y val="8.8007807086133927E-2"/>
          <c:w val="0.5386593257874015"/>
          <c:h val="0.8079889389770583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00B0F0"/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2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dPt>
            <c:idx val="3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8289862204728"/>
          <c:y val="8.8007807086133927E-2"/>
          <c:w val="0.5386593257874015"/>
          <c:h val="0.8079889389770583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0070C0"/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2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dPt>
            <c:idx val="3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90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8289862204728"/>
          <c:y val="8.8007807086133927E-2"/>
          <c:w val="0.5386593257874015"/>
          <c:h val="0.8079889389770583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00B0F0"/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2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dPt>
            <c:idx val="3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8289862204728"/>
          <c:y val="8.8007807086133927E-2"/>
          <c:w val="0.5386593257874015"/>
          <c:h val="0.8079889389770583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0070C0"/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2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dPt>
            <c:idx val="3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 w="25400"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8289862204728"/>
          <c:y val="8.8007807086133927E-2"/>
          <c:w val="0.5386593257874015"/>
          <c:h val="0.8079889389770583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00B0F0"/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2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dPt>
            <c:idx val="3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8289862204728"/>
          <c:y val="8.8007807086133927E-2"/>
          <c:w val="0.5386593257874015"/>
          <c:h val="0.8079889389770583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0070C0"/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2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dPt>
            <c:idx val="3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</c:v>
                </c:pt>
                <c:pt idx="1">
                  <c:v>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 w="25400"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view3D>
      <c:rotX val="15"/>
      <c:rotY val="2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2939827387733477E-2"/>
          <c:y val="4.2652480518815372E-2"/>
          <c:w val="0.94953237974698634"/>
          <c:h val="0.77442547192702726"/>
        </c:manualLayout>
      </c:layout>
      <c:area3D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Средства федерального
 бюджет
</c:v>
                </c:pt>
              </c:strCache>
            </c:strRef>
          </c:tx>
          <c:spPr>
            <a:solidFill>
              <a:schemeClr val="accent5">
                <a:alpha val="35000"/>
              </a:schemeClr>
            </a:solidFill>
            <a:ln w="9525">
              <a:noFill/>
            </a:ln>
            <a:effectLst/>
            <a:sp3d/>
          </c:spPr>
          <c:dLbls>
            <c:dLbl>
              <c:idx val="0"/>
              <c:layout>
                <c:manualLayout>
                  <c:x val="-1.4464580456552273E-3"/>
                  <c:y val="-0.17295653366806363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 6 703,05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4464580456551742E-3"/>
                  <c:y val="-5.0621424488213822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6 334,38</a:t>
                    </a:r>
                    <a:endParaRPr 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6161451141380786E-2"/>
                  <c:y val="-8.2259814793347416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 6 313,00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запланированно</c:v>
                </c:pt>
                <c:pt idx="1">
                  <c:v>по аукциону</c:v>
                </c:pt>
                <c:pt idx="2">
                  <c:v>финансирование</c:v>
                </c:pt>
              </c:strCache>
            </c:strRef>
          </c:cat>
          <c:val>
            <c:numRef>
              <c:f>Sheet1!$B$2:$B$4</c:f>
              <c:numCache>
                <c:formatCode>#,##0.00</c:formatCode>
                <c:ptCount val="3"/>
                <c:pt idx="0">
                  <c:v>6703.05</c:v>
                </c:pt>
                <c:pt idx="1">
                  <c:v>6334.38</c:v>
                </c:pt>
                <c:pt idx="2">
                  <c:v>6313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E8E-4717-BAE5-457414B6D57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210282136"/>
        <c:axId val="210280960"/>
        <c:axId val="0"/>
      </c:area3DChart>
      <c:catAx>
        <c:axId val="2102821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0280960"/>
        <c:crosses val="autoZero"/>
        <c:auto val="1"/>
        <c:lblAlgn val="ctr"/>
        <c:lblOffset val="100"/>
        <c:noMultiLvlLbl val="0"/>
      </c:catAx>
      <c:valAx>
        <c:axId val="210280960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21028213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15"/>
      <c:rotY val="2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6559534474175362E-4"/>
          <c:y val="0.20526704598199502"/>
          <c:w val="0.94953237974698634"/>
          <c:h val="0.77442547192702726"/>
        </c:manualLayout>
      </c:layout>
      <c:area3D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Средства федерального
 бюджет
</c:v>
                </c:pt>
              </c:strCache>
            </c:strRef>
          </c:tx>
          <c:spPr>
            <a:solidFill>
              <a:schemeClr val="accent1">
                <a:alpha val="35000"/>
              </a:schemeClr>
            </a:solidFill>
            <a:ln w="9525">
              <a:noFill/>
            </a:ln>
            <a:effectLst/>
            <a:sp3d/>
          </c:spPr>
          <c:dLbls>
            <c:dLbl>
              <c:idx val="0"/>
              <c:layout>
                <c:manualLayout>
                  <c:x val="-2.1323528863065985E-2"/>
                  <c:y val="-0.12414612096190067"/>
                </c:manualLayout>
              </c:layout>
              <c:tx>
                <c:rich>
                  <a:bodyPr/>
                  <a:lstStyle/>
                  <a:p>
                    <a:r>
                      <a:rPr lang="en-US" baseline="0" smtClean="0"/>
                      <a:t> 959,06</a:t>
                    </a:r>
                    <a:endParaRPr 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3692809847851116E-3"/>
                  <c:y val="-5.206127653240996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906,32</a:t>
                    </a:r>
                    <a:endParaRPr 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5539214771776679E-3"/>
                  <c:y val="-5.206127653240996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903,26</a:t>
                    </a:r>
                    <a:endParaRPr 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запланированно</c:v>
                </c:pt>
                <c:pt idx="1">
                  <c:v>по аукциону</c:v>
                </c:pt>
                <c:pt idx="2">
                  <c:v>финансирование</c:v>
                </c:pt>
              </c:strCache>
            </c:strRef>
          </c:cat>
          <c:val>
            <c:numRef>
              <c:f>Sheet1!$B$2:$B$4</c:f>
              <c:numCache>
                <c:formatCode>#,##0.00</c:formatCode>
                <c:ptCount val="3"/>
                <c:pt idx="0">
                  <c:v>6703.05</c:v>
                </c:pt>
                <c:pt idx="1">
                  <c:v>6334.38</c:v>
                </c:pt>
                <c:pt idx="2">
                  <c:v>6313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E8E-4717-BAE5-457414B6D57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210289152"/>
        <c:axId val="210293856"/>
        <c:axId val="0"/>
      </c:area3DChart>
      <c:catAx>
        <c:axId val="2102891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0293856"/>
        <c:crosses val="autoZero"/>
        <c:auto val="1"/>
        <c:lblAlgn val="ctr"/>
        <c:lblOffset val="100"/>
        <c:noMultiLvlLbl val="0"/>
      </c:catAx>
      <c:valAx>
        <c:axId val="210293856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21028915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view3D>
      <c:rotX val="15"/>
      <c:rotY val="2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3863608870684149E-3"/>
          <c:y val="0.20515711674831269"/>
          <c:w val="0.99861360886015837"/>
          <c:h val="0.77442547192702726"/>
        </c:manualLayout>
      </c:layout>
      <c:area3D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Средства федерального
 бюджет
</c:v>
                </c:pt>
              </c:strCache>
            </c:strRef>
          </c:tx>
          <c:spPr>
            <a:solidFill>
              <a:schemeClr val="accent5">
                <a:alpha val="35000"/>
              </a:schemeClr>
            </a:solidFill>
            <a:ln w="9525">
              <a:noFill/>
            </a:ln>
            <a:effectLst/>
            <a:sp3d/>
          </c:spPr>
          <c:dLbls>
            <c:dLbl>
              <c:idx val="0"/>
              <c:layout>
                <c:manualLayout>
                  <c:x val="-2.1323528863065985E-2"/>
                  <c:y val="-0.12414612096190067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 138,80</a:t>
                    </a:r>
                    <a:endParaRPr 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3692809847851116E-3"/>
                  <c:y val="-5.20612765324099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129,27</a:t>
                    </a:r>
                    <a:endParaRPr 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5539214771776679E-3"/>
                  <c:y val="-5.20612765324099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128,84</a:t>
                    </a:r>
                    <a:endParaRPr 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запланированно</c:v>
                </c:pt>
                <c:pt idx="1">
                  <c:v>по аукциону</c:v>
                </c:pt>
                <c:pt idx="2">
                  <c:v>финансирование</c:v>
                </c:pt>
              </c:strCache>
            </c:strRef>
          </c:cat>
          <c:val>
            <c:numRef>
              <c:f>Sheet1!$B$2:$B$4</c:f>
              <c:numCache>
                <c:formatCode>#,##0.00</c:formatCode>
                <c:ptCount val="3"/>
                <c:pt idx="0">
                  <c:v>6703.05</c:v>
                </c:pt>
                <c:pt idx="1">
                  <c:v>6334.38</c:v>
                </c:pt>
                <c:pt idx="2">
                  <c:v>6313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E8E-4717-BAE5-457414B6D57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132300512"/>
        <c:axId val="132304432"/>
        <c:axId val="0"/>
      </c:area3DChart>
      <c:catAx>
        <c:axId val="1323005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2304432"/>
        <c:crosses val="autoZero"/>
        <c:auto val="1"/>
        <c:lblAlgn val="ctr"/>
        <c:lblOffset val="100"/>
        <c:noMultiLvlLbl val="0"/>
      </c:catAx>
      <c:valAx>
        <c:axId val="132304432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13230051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2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5000"/>
            <a:lumOff val="95000"/>
          </a:schemeClr>
        </a:solidFill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35000"/>
        </a:schemeClr>
      </a:solidFill>
      <a:ln w="9525">
        <a:solidFill>
          <a:schemeClr val="phClr"/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35000"/>
        </a:schemeClr>
      </a:solidFill>
      <a:ln w="9525">
        <a:solidFill>
          <a:schemeClr val="phClr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  <a:ln>
        <a:solidFill>
          <a:schemeClr val="phClr">
            <a:lumMod val="7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5000"/>
            <a:lumOff val="95000"/>
          </a:schemeClr>
        </a:solidFill>
      </a:ln>
    </cs:spPr>
    <cs:defRPr sz="1197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2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5000"/>
            <a:lumOff val="95000"/>
          </a:schemeClr>
        </a:solidFill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35000"/>
        </a:schemeClr>
      </a:solidFill>
      <a:ln w="9525">
        <a:solidFill>
          <a:schemeClr val="phClr"/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35000"/>
        </a:schemeClr>
      </a:solidFill>
      <a:ln w="9525">
        <a:solidFill>
          <a:schemeClr val="phClr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  <a:ln>
        <a:solidFill>
          <a:schemeClr val="phClr">
            <a:lumMod val="7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5000"/>
            <a:lumOff val="95000"/>
          </a:schemeClr>
        </a:solidFill>
      </a:ln>
    </cs:spPr>
    <cs:defRPr sz="1197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2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5000"/>
            <a:lumOff val="95000"/>
          </a:schemeClr>
        </a:solidFill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35000"/>
        </a:schemeClr>
      </a:solidFill>
      <a:ln w="9525">
        <a:solidFill>
          <a:schemeClr val="phClr"/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35000"/>
        </a:schemeClr>
      </a:solidFill>
      <a:ln w="9525">
        <a:solidFill>
          <a:schemeClr val="phClr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  <a:ln>
        <a:solidFill>
          <a:schemeClr val="phClr">
            <a:lumMod val="7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5000"/>
            <a:lumOff val="95000"/>
          </a:schemeClr>
        </a:solidFill>
      </a:ln>
    </cs:spPr>
    <cs:defRPr sz="1197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0.81078</cdr:x>
      <cdr:y>0.52373</cdr:y>
    </cdr:from>
    <cdr:to>
      <cdr:x>0.88896</cdr:x>
      <cdr:y>0.59023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6166990" y="3450336"/>
          <a:ext cx="594614" cy="4381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26 %</a:t>
          </a:r>
          <a:endParaRPr lang="ru-RU" sz="18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5A27D5-D6B8-4190-AFDD-EDFC4A1865B8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0BDE1E-902D-4D28-B5F9-044C2EB229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758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4D1F4-2E43-431F-9EE8-6F499025C69D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863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BD405-4B68-4650-8C26-5A0B409B5753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FE660-9ADF-4906-8616-E604C8BE4D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234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BD405-4B68-4650-8C26-5A0B409B5753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FE660-9ADF-4906-8616-E604C8BE4D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46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BD405-4B68-4650-8C26-5A0B409B5753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FE660-9ADF-4906-8616-E604C8BE4D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9808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BD405-4B68-4650-8C26-5A0B409B5753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FE660-9ADF-4906-8616-E604C8BE4D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052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BD405-4B68-4650-8C26-5A0B409B5753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FE660-9ADF-4906-8616-E604C8BE4D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698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BD405-4B68-4650-8C26-5A0B409B5753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FE660-9ADF-4906-8616-E604C8BE4D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883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BD405-4B68-4650-8C26-5A0B409B5753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FE660-9ADF-4906-8616-E604C8BE4D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223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BD405-4B68-4650-8C26-5A0B409B5753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FE660-9ADF-4906-8616-E604C8BE4D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948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BD405-4B68-4650-8C26-5A0B409B5753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FE660-9ADF-4906-8616-E604C8BE4D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036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BD405-4B68-4650-8C26-5A0B409B5753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FE660-9ADF-4906-8616-E604C8BE4D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191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BD405-4B68-4650-8C26-5A0B409B5753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FE660-9ADF-4906-8616-E604C8BE4D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277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BD405-4B68-4650-8C26-5A0B409B5753}" type="datetimeFigureOut">
              <a:rPr lang="ru-RU" smtClean="0"/>
              <a:t>05.06.2020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FE660-9ADF-4906-8616-E604C8BE4D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286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wav"/><Relationship Id="rId2" Type="http://schemas.microsoft.com/office/2007/relationships/media" Target="../media/media1.wav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8.png"/><Relationship Id="rId3" Type="http://schemas.openxmlformats.org/officeDocument/2006/relationships/audio" Target="../media/media2.wav"/><Relationship Id="rId7" Type="http://schemas.openxmlformats.org/officeDocument/2006/relationships/image" Target="../media/image5.png"/><Relationship Id="rId12" Type="http://schemas.microsoft.com/office/2007/relationships/hdphoto" Target="../media/hdphoto3.wdp"/><Relationship Id="rId17" Type="http://schemas.openxmlformats.org/officeDocument/2006/relationships/image" Target="../media/image2.png"/><Relationship Id="rId2" Type="http://schemas.microsoft.com/office/2007/relationships/media" Target="../media/media2.wav"/><Relationship Id="rId16" Type="http://schemas.microsoft.com/office/2007/relationships/hdphoto" Target="../media/hdphoto5.wdp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3.jpg"/><Relationship Id="rId15" Type="http://schemas.openxmlformats.org/officeDocument/2006/relationships/image" Target="../media/image9.png"/><Relationship Id="rId10" Type="http://schemas.microsoft.com/office/2007/relationships/hdphoto" Target="../media/hdphoto2.wdp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6.png"/><Relationship Id="rId14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microsoft.com/office/2007/relationships/media" Target="../media/media3.mp3"/><Relationship Id="rId7" Type="http://schemas.openxmlformats.org/officeDocument/2006/relationships/chart" Target="../charts/chart1.xml"/><Relationship Id="rId2" Type="http://schemas.openxmlformats.org/officeDocument/2006/relationships/audio" Target="NULL" TargetMode="External"/><Relationship Id="rId1" Type="http://schemas.openxmlformats.org/officeDocument/2006/relationships/tags" Target="../tags/tag3.xml"/><Relationship Id="rId6" Type="http://schemas.openxmlformats.org/officeDocument/2006/relationships/image" Target="../media/image10.png"/><Relationship Id="rId5" Type="http://schemas.openxmlformats.org/officeDocument/2006/relationships/image" Target="../media/image3.jp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jpeg"/><Relationship Id="rId7" Type="http://schemas.openxmlformats.org/officeDocument/2006/relationships/image" Target="../media/image19.png"/><Relationship Id="rId12" Type="http://schemas.microsoft.com/office/2007/relationships/hdphoto" Target="../media/hdphoto7.wd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microsoft.com/office/2007/relationships/hdphoto" Target="../media/hdphoto6.wdp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13" Type="http://schemas.openxmlformats.org/officeDocument/2006/relationships/chart" Target="../charts/chart12.xml"/><Relationship Id="rId18" Type="http://schemas.openxmlformats.org/officeDocument/2006/relationships/image" Target="../media/image27.png"/><Relationship Id="rId26" Type="http://schemas.openxmlformats.org/officeDocument/2006/relationships/image" Target="../media/image31.png"/><Relationship Id="rId3" Type="http://schemas.openxmlformats.org/officeDocument/2006/relationships/image" Target="../media/image16.jpeg"/><Relationship Id="rId21" Type="http://schemas.microsoft.com/office/2007/relationships/hdphoto" Target="../media/hdphoto11.wdp"/><Relationship Id="rId7" Type="http://schemas.openxmlformats.org/officeDocument/2006/relationships/chart" Target="../charts/chart6.xml"/><Relationship Id="rId12" Type="http://schemas.openxmlformats.org/officeDocument/2006/relationships/chart" Target="../charts/chart11.xml"/><Relationship Id="rId17" Type="http://schemas.microsoft.com/office/2007/relationships/hdphoto" Target="../media/hdphoto9.wdp"/><Relationship Id="rId25" Type="http://schemas.microsoft.com/office/2007/relationships/hdphoto" Target="../media/hdphoto13.wdp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26.png"/><Relationship Id="rId20" Type="http://schemas.openxmlformats.org/officeDocument/2006/relationships/image" Target="../media/image28.png"/><Relationship Id="rId29" Type="http://schemas.openxmlformats.org/officeDocument/2006/relationships/image" Target="../media/image33.png"/><Relationship Id="rId1" Type="http://schemas.openxmlformats.org/officeDocument/2006/relationships/tags" Target="../tags/tag6.xml"/><Relationship Id="rId6" Type="http://schemas.openxmlformats.org/officeDocument/2006/relationships/chart" Target="../charts/chart5.xml"/><Relationship Id="rId11" Type="http://schemas.openxmlformats.org/officeDocument/2006/relationships/chart" Target="../charts/chart10.xml"/><Relationship Id="rId24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microsoft.com/office/2007/relationships/hdphoto" Target="../media/hdphoto8.wdp"/><Relationship Id="rId23" Type="http://schemas.microsoft.com/office/2007/relationships/hdphoto" Target="../media/hdphoto12.wdp"/><Relationship Id="rId28" Type="http://schemas.openxmlformats.org/officeDocument/2006/relationships/image" Target="../media/image32.png"/><Relationship Id="rId10" Type="http://schemas.openxmlformats.org/officeDocument/2006/relationships/chart" Target="../charts/chart9.xml"/><Relationship Id="rId19" Type="http://schemas.microsoft.com/office/2007/relationships/hdphoto" Target="../media/hdphoto10.wdp"/><Relationship Id="rId4" Type="http://schemas.openxmlformats.org/officeDocument/2006/relationships/chart" Target="../charts/chart4.xml"/><Relationship Id="rId9" Type="http://schemas.openxmlformats.org/officeDocument/2006/relationships/chart" Target="../charts/chart8.xml"/><Relationship Id="rId14" Type="http://schemas.openxmlformats.org/officeDocument/2006/relationships/image" Target="../media/image25.png"/><Relationship Id="rId22" Type="http://schemas.openxmlformats.org/officeDocument/2006/relationships/image" Target="../media/image29.png"/><Relationship Id="rId27" Type="http://schemas.microsoft.com/office/2007/relationships/hdphoto" Target="../media/hdphoto14.wdp"/><Relationship Id="rId30" Type="http://schemas.microsoft.com/office/2007/relationships/hdphoto" Target="../media/hdphoto15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3.png"/><Relationship Id="rId3" Type="http://schemas.openxmlformats.org/officeDocument/2006/relationships/image" Target="../media/image37.jpeg"/><Relationship Id="rId7" Type="http://schemas.microsoft.com/office/2007/relationships/hdphoto" Target="../media/hdphoto17.wdp"/><Relationship Id="rId12" Type="http://schemas.openxmlformats.org/officeDocument/2006/relationships/image" Target="../media/image4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39.png"/><Relationship Id="rId11" Type="http://schemas.microsoft.com/office/2007/relationships/hdphoto" Target="../media/hdphoto19.wdp"/><Relationship Id="rId5" Type="http://schemas.microsoft.com/office/2007/relationships/hdphoto" Target="../media/hdphoto16.wdp"/><Relationship Id="rId10" Type="http://schemas.openxmlformats.org/officeDocument/2006/relationships/image" Target="../media/image41.png"/><Relationship Id="rId4" Type="http://schemas.openxmlformats.org/officeDocument/2006/relationships/image" Target="../media/image38.png"/><Relationship Id="rId9" Type="http://schemas.microsoft.com/office/2007/relationships/hdphoto" Target="../media/hdphoto18.wdp"/><Relationship Id="rId14" Type="http://schemas.microsoft.com/office/2007/relationships/hdphoto" Target="../media/hdphoto20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12.jpeg"/><Relationship Id="rId7" Type="http://schemas.openxmlformats.org/officeDocument/2006/relationships/image" Target="../media/image47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10" Type="http://schemas.openxmlformats.org/officeDocument/2006/relationships/image" Target="../media/image50.jpeg"/><Relationship Id="rId4" Type="http://schemas.openxmlformats.org/officeDocument/2006/relationships/image" Target="../media/image44.png"/><Relationship Id="rId9" Type="http://schemas.openxmlformats.org/officeDocument/2006/relationships/image" Target="../media/image4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16.jpeg"/><Relationship Id="rId7" Type="http://schemas.openxmlformats.org/officeDocument/2006/relationships/image" Target="../media/image5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16.jpeg"/><Relationship Id="rId7" Type="http://schemas.openxmlformats.org/officeDocument/2006/relationships/image" Target="../media/image5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10" Type="http://schemas.openxmlformats.org/officeDocument/2006/relationships/image" Target="../media/image62.jpeg"/><Relationship Id="rId4" Type="http://schemas.openxmlformats.org/officeDocument/2006/relationships/image" Target="../media/image56.jpeg"/><Relationship Id="rId9" Type="http://schemas.openxmlformats.org/officeDocument/2006/relationships/image" Target="../media/image6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5" Type="http://schemas.openxmlformats.org/officeDocument/2006/relationships/image" Target="../media/image64.jpe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chart" Target="../charts/chart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6" Type="http://schemas.openxmlformats.org/officeDocument/2006/relationships/chart" Target="../charts/chart14.xml"/><Relationship Id="rId5" Type="http://schemas.openxmlformats.org/officeDocument/2006/relationships/chart" Target="../charts/chart13.xml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image" Target="../media/image72.jpeg"/><Relationship Id="rId7" Type="http://schemas.openxmlformats.org/officeDocument/2006/relationships/image" Target="../media/image76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3.jpg"/><Relationship Id="rId7" Type="http://schemas.openxmlformats.org/officeDocument/2006/relationships/image" Target="../media/image8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6" Type="http://schemas.openxmlformats.org/officeDocument/2006/relationships/image" Target="../media/image79.jpeg"/><Relationship Id="rId5" Type="http://schemas.openxmlformats.org/officeDocument/2006/relationships/image" Target="../media/image78.png"/><Relationship Id="rId10" Type="http://schemas.openxmlformats.org/officeDocument/2006/relationships/image" Target="../media/image83.jpeg"/><Relationship Id="rId4" Type="http://schemas.openxmlformats.org/officeDocument/2006/relationships/image" Target="../media/image56.jpeg"/><Relationship Id="rId9" Type="http://schemas.openxmlformats.org/officeDocument/2006/relationships/image" Target="../media/image8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8.png"/><Relationship Id="rId3" Type="http://schemas.openxmlformats.org/officeDocument/2006/relationships/audio" Target="../media/media4.wav"/><Relationship Id="rId7" Type="http://schemas.openxmlformats.org/officeDocument/2006/relationships/image" Target="../media/image3.jpg"/><Relationship Id="rId12" Type="http://schemas.openxmlformats.org/officeDocument/2006/relationships/image" Target="../media/image2.png"/><Relationship Id="rId2" Type="http://schemas.microsoft.com/office/2007/relationships/media" Target="../media/media4.wav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87.jpeg"/><Relationship Id="rId5" Type="http://schemas.openxmlformats.org/officeDocument/2006/relationships/audio" Target="../media/media5.wav"/><Relationship Id="rId10" Type="http://schemas.openxmlformats.org/officeDocument/2006/relationships/image" Target="../media/image86.jpeg"/><Relationship Id="rId4" Type="http://schemas.microsoft.com/office/2007/relationships/media" Target="../media/media5.wav"/><Relationship Id="rId9" Type="http://schemas.openxmlformats.org/officeDocument/2006/relationships/image" Target="../media/image85.png"/><Relationship Id="rId14" Type="http://schemas.openxmlformats.org/officeDocument/2006/relationships/image" Target="../media/image8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625"/>
            <a:ext cx="12192000" cy="6851905"/>
          </a:xfrm>
          <a:prstGeom prst="rect">
            <a:avLst/>
          </a:prstGeom>
        </p:spPr>
      </p:pic>
      <p:sp>
        <p:nvSpPr>
          <p:cNvPr id="12" name="等腰三角形 11"/>
          <p:cNvSpPr/>
          <p:nvPr/>
        </p:nvSpPr>
        <p:spPr>
          <a:xfrm>
            <a:off x="6523959" y="-14625"/>
            <a:ext cx="640010" cy="4013124"/>
          </a:xfrm>
          <a:custGeom>
            <a:avLst/>
            <a:gdLst>
              <a:gd name="connsiteX0" fmla="*/ 0 w 304801"/>
              <a:gd name="connsiteY0" fmla="*/ 449943 h 449943"/>
              <a:gd name="connsiteX1" fmla="*/ 152401 w 304801"/>
              <a:gd name="connsiteY1" fmla="*/ 0 h 449943"/>
              <a:gd name="connsiteX2" fmla="*/ 304801 w 304801"/>
              <a:gd name="connsiteY2" fmla="*/ 449943 h 449943"/>
              <a:gd name="connsiteX3" fmla="*/ 0 w 304801"/>
              <a:gd name="connsiteY3" fmla="*/ 449943 h 449943"/>
              <a:gd name="connsiteX0" fmla="*/ 0 w 373857"/>
              <a:gd name="connsiteY0" fmla="*/ 297543 h 449943"/>
              <a:gd name="connsiteX1" fmla="*/ 221457 w 373857"/>
              <a:gd name="connsiteY1" fmla="*/ 0 h 449943"/>
              <a:gd name="connsiteX2" fmla="*/ 373857 w 373857"/>
              <a:gd name="connsiteY2" fmla="*/ 449943 h 449943"/>
              <a:gd name="connsiteX3" fmla="*/ 0 w 373857"/>
              <a:gd name="connsiteY3" fmla="*/ 297543 h 449943"/>
              <a:gd name="connsiteX0" fmla="*/ 0 w 221457"/>
              <a:gd name="connsiteY0" fmla="*/ 297543 h 635680"/>
              <a:gd name="connsiteX1" fmla="*/ 221457 w 221457"/>
              <a:gd name="connsiteY1" fmla="*/ 0 h 635680"/>
              <a:gd name="connsiteX2" fmla="*/ 30957 w 221457"/>
              <a:gd name="connsiteY2" fmla="*/ 635680 h 635680"/>
              <a:gd name="connsiteX3" fmla="*/ 0 w 221457"/>
              <a:gd name="connsiteY3" fmla="*/ 297543 h 635680"/>
              <a:gd name="connsiteX0" fmla="*/ 0 w 304801"/>
              <a:gd name="connsiteY0" fmla="*/ 326118 h 664255"/>
              <a:gd name="connsiteX1" fmla="*/ 304801 w 304801"/>
              <a:gd name="connsiteY1" fmla="*/ 0 h 664255"/>
              <a:gd name="connsiteX2" fmla="*/ 30957 w 304801"/>
              <a:gd name="connsiteY2" fmla="*/ 664255 h 664255"/>
              <a:gd name="connsiteX3" fmla="*/ 0 w 304801"/>
              <a:gd name="connsiteY3" fmla="*/ 326118 h 664255"/>
              <a:gd name="connsiteX0" fmla="*/ 0 w 304801"/>
              <a:gd name="connsiteY0" fmla="*/ 326118 h 773793"/>
              <a:gd name="connsiteX1" fmla="*/ 304801 w 304801"/>
              <a:gd name="connsiteY1" fmla="*/ 0 h 773793"/>
              <a:gd name="connsiteX2" fmla="*/ 126207 w 304801"/>
              <a:gd name="connsiteY2" fmla="*/ 773793 h 773793"/>
              <a:gd name="connsiteX3" fmla="*/ 0 w 304801"/>
              <a:gd name="connsiteY3" fmla="*/ 326118 h 773793"/>
              <a:gd name="connsiteX0" fmla="*/ 0 w 304801"/>
              <a:gd name="connsiteY0" fmla="*/ 326118 h 864281"/>
              <a:gd name="connsiteX1" fmla="*/ 304801 w 304801"/>
              <a:gd name="connsiteY1" fmla="*/ 0 h 864281"/>
              <a:gd name="connsiteX2" fmla="*/ 71438 w 304801"/>
              <a:gd name="connsiteY2" fmla="*/ 864281 h 864281"/>
              <a:gd name="connsiteX3" fmla="*/ 0 w 304801"/>
              <a:gd name="connsiteY3" fmla="*/ 326118 h 864281"/>
              <a:gd name="connsiteX0" fmla="*/ 0 w 304801"/>
              <a:gd name="connsiteY0" fmla="*/ 326118 h 3234101"/>
              <a:gd name="connsiteX1" fmla="*/ 304801 w 304801"/>
              <a:gd name="connsiteY1" fmla="*/ 0 h 3234101"/>
              <a:gd name="connsiteX2" fmla="*/ 300038 w 304801"/>
              <a:gd name="connsiteY2" fmla="*/ 3234101 h 3234101"/>
              <a:gd name="connsiteX3" fmla="*/ 0 w 304801"/>
              <a:gd name="connsiteY3" fmla="*/ 326118 h 3234101"/>
              <a:gd name="connsiteX0" fmla="*/ 0 w 624115"/>
              <a:gd name="connsiteY0" fmla="*/ 456746 h 3364729"/>
              <a:gd name="connsiteX1" fmla="*/ 624115 w 624115"/>
              <a:gd name="connsiteY1" fmla="*/ 0 h 3364729"/>
              <a:gd name="connsiteX2" fmla="*/ 300038 w 624115"/>
              <a:gd name="connsiteY2" fmla="*/ 3364729 h 3364729"/>
              <a:gd name="connsiteX3" fmla="*/ 0 w 624115"/>
              <a:gd name="connsiteY3" fmla="*/ 456746 h 3364729"/>
              <a:gd name="connsiteX0" fmla="*/ 0 w 624115"/>
              <a:gd name="connsiteY0" fmla="*/ 456746 h 5208043"/>
              <a:gd name="connsiteX1" fmla="*/ 624115 w 624115"/>
              <a:gd name="connsiteY1" fmla="*/ 0 h 5208043"/>
              <a:gd name="connsiteX2" fmla="*/ 546781 w 624115"/>
              <a:gd name="connsiteY2" fmla="*/ 5208043 h 5208043"/>
              <a:gd name="connsiteX3" fmla="*/ 0 w 624115"/>
              <a:gd name="connsiteY3" fmla="*/ 456746 h 5208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4115" h="5208043">
                <a:moveTo>
                  <a:pt x="0" y="456746"/>
                </a:moveTo>
                <a:cubicBezTo>
                  <a:pt x="101600" y="348040"/>
                  <a:pt x="522515" y="108706"/>
                  <a:pt x="624115" y="0"/>
                </a:cubicBezTo>
                <a:cubicBezTo>
                  <a:pt x="622527" y="1078034"/>
                  <a:pt x="548369" y="4130009"/>
                  <a:pt x="546781" y="5208043"/>
                </a:cubicBezTo>
                <a:lnTo>
                  <a:pt x="0" y="456746"/>
                </a:lnTo>
                <a:close/>
              </a:path>
            </a:pathLst>
          </a:custGeom>
          <a:solidFill>
            <a:srgbClr val="2A69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8928847" y="2772227"/>
            <a:ext cx="3263153" cy="2322608"/>
          </a:xfrm>
          <a:custGeom>
            <a:avLst/>
            <a:gdLst>
              <a:gd name="connsiteX0" fmla="*/ 0 w 3338286"/>
              <a:gd name="connsiteY0" fmla="*/ 0 h 2104572"/>
              <a:gd name="connsiteX1" fmla="*/ 3338286 w 3338286"/>
              <a:gd name="connsiteY1" fmla="*/ 0 h 2104572"/>
              <a:gd name="connsiteX2" fmla="*/ 3338286 w 3338286"/>
              <a:gd name="connsiteY2" fmla="*/ 2104572 h 2104572"/>
              <a:gd name="connsiteX3" fmla="*/ 0 w 3338286"/>
              <a:gd name="connsiteY3" fmla="*/ 2104572 h 2104572"/>
              <a:gd name="connsiteX4" fmla="*/ 0 w 3338286"/>
              <a:gd name="connsiteY4" fmla="*/ 0 h 2104572"/>
              <a:gd name="connsiteX0" fmla="*/ 0 w 4064001"/>
              <a:gd name="connsiteY0" fmla="*/ 1161143 h 3265715"/>
              <a:gd name="connsiteX1" fmla="*/ 4064001 w 4064001"/>
              <a:gd name="connsiteY1" fmla="*/ 0 h 3265715"/>
              <a:gd name="connsiteX2" fmla="*/ 3338286 w 4064001"/>
              <a:gd name="connsiteY2" fmla="*/ 3265715 h 3265715"/>
              <a:gd name="connsiteX3" fmla="*/ 0 w 4064001"/>
              <a:gd name="connsiteY3" fmla="*/ 3265715 h 3265715"/>
              <a:gd name="connsiteX4" fmla="*/ 0 w 4064001"/>
              <a:gd name="connsiteY4" fmla="*/ 1161143 h 3265715"/>
              <a:gd name="connsiteX0" fmla="*/ 0 w 4078515"/>
              <a:gd name="connsiteY0" fmla="*/ 1161143 h 3265715"/>
              <a:gd name="connsiteX1" fmla="*/ 4064001 w 4078515"/>
              <a:gd name="connsiteY1" fmla="*/ 0 h 3265715"/>
              <a:gd name="connsiteX2" fmla="*/ 4078515 w 4078515"/>
              <a:gd name="connsiteY2" fmla="*/ 2322286 h 3265715"/>
              <a:gd name="connsiteX3" fmla="*/ 0 w 4078515"/>
              <a:gd name="connsiteY3" fmla="*/ 3265715 h 3265715"/>
              <a:gd name="connsiteX4" fmla="*/ 0 w 4078515"/>
              <a:gd name="connsiteY4" fmla="*/ 1161143 h 3265715"/>
              <a:gd name="connsiteX0" fmla="*/ 0 w 4093029"/>
              <a:gd name="connsiteY0" fmla="*/ 1161143 h 3265715"/>
              <a:gd name="connsiteX1" fmla="*/ 4064001 w 4093029"/>
              <a:gd name="connsiteY1" fmla="*/ 0 h 3265715"/>
              <a:gd name="connsiteX2" fmla="*/ 4093029 w 4093029"/>
              <a:gd name="connsiteY2" fmla="*/ 2099745 h 3265715"/>
              <a:gd name="connsiteX3" fmla="*/ 0 w 4093029"/>
              <a:gd name="connsiteY3" fmla="*/ 3265715 h 3265715"/>
              <a:gd name="connsiteX4" fmla="*/ 0 w 4093029"/>
              <a:gd name="connsiteY4" fmla="*/ 1161143 h 3265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93029" h="3265715">
                <a:moveTo>
                  <a:pt x="0" y="1161143"/>
                </a:moveTo>
                <a:lnTo>
                  <a:pt x="4064001" y="0"/>
                </a:lnTo>
                <a:lnTo>
                  <a:pt x="4093029" y="2099745"/>
                </a:lnTo>
                <a:lnTo>
                  <a:pt x="0" y="3265715"/>
                </a:lnTo>
                <a:lnTo>
                  <a:pt x="0" y="116114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742558" y="679185"/>
            <a:ext cx="5124919" cy="3816175"/>
          </a:xfrm>
          <a:custGeom>
            <a:avLst/>
            <a:gdLst>
              <a:gd name="connsiteX0" fmla="*/ 0 w 6096000"/>
              <a:gd name="connsiteY0" fmla="*/ 0 h 4064000"/>
              <a:gd name="connsiteX1" fmla="*/ 6096000 w 6096000"/>
              <a:gd name="connsiteY1" fmla="*/ 0 h 4064000"/>
              <a:gd name="connsiteX2" fmla="*/ 6096000 w 6096000"/>
              <a:gd name="connsiteY2" fmla="*/ 4064000 h 4064000"/>
              <a:gd name="connsiteX3" fmla="*/ 0 w 6096000"/>
              <a:gd name="connsiteY3" fmla="*/ 4064000 h 4064000"/>
              <a:gd name="connsiteX4" fmla="*/ 0 w 6096000"/>
              <a:gd name="connsiteY4" fmla="*/ 0 h 4064000"/>
              <a:gd name="connsiteX0" fmla="*/ 0 w 6096000"/>
              <a:gd name="connsiteY0" fmla="*/ 319315 h 4383315"/>
              <a:gd name="connsiteX1" fmla="*/ 6096000 w 6096000"/>
              <a:gd name="connsiteY1" fmla="*/ 0 h 4383315"/>
              <a:gd name="connsiteX2" fmla="*/ 6096000 w 6096000"/>
              <a:gd name="connsiteY2" fmla="*/ 4383315 h 4383315"/>
              <a:gd name="connsiteX3" fmla="*/ 0 w 6096000"/>
              <a:gd name="connsiteY3" fmla="*/ 4383315 h 4383315"/>
              <a:gd name="connsiteX4" fmla="*/ 0 w 6096000"/>
              <a:gd name="connsiteY4" fmla="*/ 319315 h 4383315"/>
              <a:gd name="connsiteX0" fmla="*/ 145143 w 6241143"/>
              <a:gd name="connsiteY0" fmla="*/ 319315 h 4426857"/>
              <a:gd name="connsiteX1" fmla="*/ 6241143 w 6241143"/>
              <a:gd name="connsiteY1" fmla="*/ 0 h 4426857"/>
              <a:gd name="connsiteX2" fmla="*/ 6241143 w 6241143"/>
              <a:gd name="connsiteY2" fmla="*/ 4383315 h 4426857"/>
              <a:gd name="connsiteX3" fmla="*/ 0 w 6241143"/>
              <a:gd name="connsiteY3" fmla="*/ 4426857 h 4426857"/>
              <a:gd name="connsiteX4" fmla="*/ 145143 w 6241143"/>
              <a:gd name="connsiteY4" fmla="*/ 319315 h 4426857"/>
              <a:gd name="connsiteX0" fmla="*/ 0 w 6589485"/>
              <a:gd name="connsiteY0" fmla="*/ 0 h 4630056"/>
              <a:gd name="connsiteX1" fmla="*/ 6589485 w 6589485"/>
              <a:gd name="connsiteY1" fmla="*/ 203199 h 4630056"/>
              <a:gd name="connsiteX2" fmla="*/ 6589485 w 6589485"/>
              <a:gd name="connsiteY2" fmla="*/ 4586514 h 4630056"/>
              <a:gd name="connsiteX3" fmla="*/ 348342 w 6589485"/>
              <a:gd name="connsiteY3" fmla="*/ 4630056 h 4630056"/>
              <a:gd name="connsiteX4" fmla="*/ 0 w 6589485"/>
              <a:gd name="connsiteY4" fmla="*/ 0 h 4630056"/>
              <a:gd name="connsiteX0" fmla="*/ 0 w 6589485"/>
              <a:gd name="connsiteY0" fmla="*/ 0 h 4717141"/>
              <a:gd name="connsiteX1" fmla="*/ 6589485 w 6589485"/>
              <a:gd name="connsiteY1" fmla="*/ 203199 h 4717141"/>
              <a:gd name="connsiteX2" fmla="*/ 6589485 w 6589485"/>
              <a:gd name="connsiteY2" fmla="*/ 4586514 h 4717141"/>
              <a:gd name="connsiteX3" fmla="*/ 319313 w 6589485"/>
              <a:gd name="connsiteY3" fmla="*/ 4717141 h 4717141"/>
              <a:gd name="connsiteX4" fmla="*/ 0 w 6589485"/>
              <a:gd name="connsiteY4" fmla="*/ 0 h 4717141"/>
              <a:gd name="connsiteX0" fmla="*/ 0 w 6589485"/>
              <a:gd name="connsiteY0" fmla="*/ 0 h 4717141"/>
              <a:gd name="connsiteX1" fmla="*/ 6589485 w 6589485"/>
              <a:gd name="connsiteY1" fmla="*/ 203199 h 4717141"/>
              <a:gd name="connsiteX2" fmla="*/ 6589485 w 6589485"/>
              <a:gd name="connsiteY2" fmla="*/ 4238171 h 4717141"/>
              <a:gd name="connsiteX3" fmla="*/ 319313 w 6589485"/>
              <a:gd name="connsiteY3" fmla="*/ 4717141 h 4717141"/>
              <a:gd name="connsiteX4" fmla="*/ 0 w 6589485"/>
              <a:gd name="connsiteY4" fmla="*/ 0 h 4717141"/>
              <a:gd name="connsiteX0" fmla="*/ 0 w 6603999"/>
              <a:gd name="connsiteY0" fmla="*/ 0 h 4891313"/>
              <a:gd name="connsiteX1" fmla="*/ 6603999 w 6603999"/>
              <a:gd name="connsiteY1" fmla="*/ 377371 h 4891313"/>
              <a:gd name="connsiteX2" fmla="*/ 6603999 w 6603999"/>
              <a:gd name="connsiteY2" fmla="*/ 4412343 h 4891313"/>
              <a:gd name="connsiteX3" fmla="*/ 333827 w 6603999"/>
              <a:gd name="connsiteY3" fmla="*/ 4891313 h 4891313"/>
              <a:gd name="connsiteX4" fmla="*/ 0 w 6603999"/>
              <a:gd name="connsiteY4" fmla="*/ 0 h 4891313"/>
              <a:gd name="connsiteX0" fmla="*/ 0 w 6603999"/>
              <a:gd name="connsiteY0" fmla="*/ 0 h 4905828"/>
              <a:gd name="connsiteX1" fmla="*/ 6603999 w 6603999"/>
              <a:gd name="connsiteY1" fmla="*/ 377371 h 4905828"/>
              <a:gd name="connsiteX2" fmla="*/ 6603999 w 6603999"/>
              <a:gd name="connsiteY2" fmla="*/ 4412343 h 4905828"/>
              <a:gd name="connsiteX3" fmla="*/ 507999 w 6603999"/>
              <a:gd name="connsiteY3" fmla="*/ 4905828 h 4905828"/>
              <a:gd name="connsiteX4" fmla="*/ 0 w 6603999"/>
              <a:gd name="connsiteY4" fmla="*/ 0 h 4905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3999" h="4905828">
                <a:moveTo>
                  <a:pt x="0" y="0"/>
                </a:moveTo>
                <a:lnTo>
                  <a:pt x="6603999" y="377371"/>
                </a:lnTo>
                <a:lnTo>
                  <a:pt x="6603999" y="4412343"/>
                </a:lnTo>
                <a:lnTo>
                  <a:pt x="507999" y="49058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652248" y="1012170"/>
            <a:ext cx="5305538" cy="1261884"/>
          </a:xfrm>
          <a:prstGeom prst="rect">
            <a:avLst/>
          </a:prstGeom>
          <a:noFill/>
          <a:effectLst>
            <a:outerShdw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3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и комфортная городская среда</a:t>
            </a:r>
            <a:endParaRPr lang="zh-CN" altLang="en-US" sz="3800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382568" y="2274054"/>
            <a:ext cx="41837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примере благоустройства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Детского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парка на Черемуховой 3,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Владивостока</a:t>
            </a:r>
            <a:endParaRPr lang="zh-CN" altLang="en-US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等腰三角形 20"/>
          <p:cNvSpPr/>
          <p:nvPr/>
        </p:nvSpPr>
        <p:spPr>
          <a:xfrm rot="17899123">
            <a:off x="4277227" y="5967600"/>
            <a:ext cx="222397" cy="191722"/>
          </a:xfrm>
          <a:prstGeom prst="triangle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V-style - Мой Город (Feat. Kathy Soul)_music (1) (1)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53078" y="153484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480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47"/>
    </mc:Choice>
    <mc:Fallback xmlns="">
      <p:transition spd="slow" advTm="51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358" objId="5"/>
        <p14:stopEvt time="5147" objId="5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49" b="44942"/>
          <a:stretch/>
        </p:blipFill>
        <p:spPr>
          <a:xfrm>
            <a:off x="0" y="-109182"/>
            <a:ext cx="12192000" cy="3550138"/>
          </a:xfrm>
          <a:prstGeom prst="rect">
            <a:avLst/>
          </a:prstGeom>
        </p:spPr>
      </p:pic>
      <p:sp>
        <p:nvSpPr>
          <p:cNvPr id="4" name="矩形 17"/>
          <p:cNvSpPr/>
          <p:nvPr/>
        </p:nvSpPr>
        <p:spPr>
          <a:xfrm>
            <a:off x="0" y="36927"/>
            <a:ext cx="5540188" cy="5698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Владивостокский городской округ </a:t>
            </a:r>
            <a:endParaRPr lang="zh-CN" alt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直角三角形 18"/>
          <p:cNvSpPr/>
          <p:nvPr/>
        </p:nvSpPr>
        <p:spPr>
          <a:xfrm flipV="1">
            <a:off x="4683845" y="606770"/>
            <a:ext cx="856343" cy="174172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93"/>
          <p:cNvSpPr/>
          <p:nvPr/>
        </p:nvSpPr>
        <p:spPr>
          <a:xfrm>
            <a:off x="0" y="3518879"/>
            <a:ext cx="12192000" cy="17417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684530" y="4610226"/>
            <a:ext cx="173945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июля 1860 года</a:t>
            </a:r>
          </a:p>
        </p:txBody>
      </p:sp>
      <p:sp>
        <p:nvSpPr>
          <p:cNvPr id="12" name="Line 31"/>
          <p:cNvSpPr>
            <a:spLocks noChangeShapeType="1"/>
          </p:cNvSpPr>
          <p:nvPr/>
        </p:nvSpPr>
        <p:spPr bwMode="auto">
          <a:xfrm>
            <a:off x="10585017" y="2507029"/>
            <a:ext cx="8975" cy="2099797"/>
          </a:xfrm>
          <a:prstGeom prst="line">
            <a:avLst/>
          </a:prstGeom>
          <a:ln>
            <a:solidFill>
              <a:srgbClr val="BECEEA"/>
            </a:solidFill>
            <a:headEnd type="oval" w="med" len="med"/>
            <a:tailEnd type="triangle" w="med" len="med"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椭圆 24"/>
          <p:cNvSpPr/>
          <p:nvPr/>
        </p:nvSpPr>
        <p:spPr>
          <a:xfrm>
            <a:off x="5202339" y="3937255"/>
            <a:ext cx="675698" cy="675698"/>
          </a:xfrm>
          <a:prstGeom prst="ellipse">
            <a:avLst/>
          </a:prstGeom>
          <a:solidFill>
            <a:srgbClr val="00B0F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24"/>
          <p:cNvSpPr/>
          <p:nvPr/>
        </p:nvSpPr>
        <p:spPr>
          <a:xfrm>
            <a:off x="1470316" y="5316885"/>
            <a:ext cx="675698" cy="675698"/>
          </a:xfrm>
          <a:prstGeom prst="ellipse">
            <a:avLst/>
          </a:prstGeom>
          <a:solidFill>
            <a:srgbClr val="00B0F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24"/>
          <p:cNvSpPr/>
          <p:nvPr/>
        </p:nvSpPr>
        <p:spPr>
          <a:xfrm>
            <a:off x="10290424" y="4725865"/>
            <a:ext cx="675698" cy="675698"/>
          </a:xfrm>
          <a:prstGeom prst="ellipse">
            <a:avLst/>
          </a:prstGeom>
          <a:solidFill>
            <a:srgbClr val="00B0F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811" y="4849299"/>
            <a:ext cx="420924" cy="401562"/>
          </a:xfrm>
          <a:prstGeom prst="rect">
            <a:avLst/>
          </a:prstGeom>
        </p:spPr>
      </p:pic>
      <p:sp>
        <p:nvSpPr>
          <p:cNvPr id="18" name="文本框 9"/>
          <p:cNvSpPr txBox="1"/>
          <p:nvPr/>
        </p:nvSpPr>
        <p:spPr>
          <a:xfrm>
            <a:off x="9010793" y="5520602"/>
            <a:ext cx="3234959" cy="86946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95 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общественных территорий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парки, скверы, видовые площадки, зоны отдыха, набережные, площади, береговые полосы водных объектов общественных территорий, бульвары)</a:t>
            </a:r>
            <a:r>
              <a:rPr lang="ru-RU" sz="1400" dirty="0"/>
              <a:t> </a:t>
            </a:r>
            <a:endParaRPr lang="zh-CN" altLang="en-US" sz="1000" dirty="0"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94" b="94388" l="4592" r="89796">
                        <a14:foregroundMark x1="12755" y1="66327" x2="12755" y2="66327"/>
                        <a14:foregroundMark x1="23980" y1="75510" x2="23980" y2="75510"/>
                        <a14:foregroundMark x1="5612" y1="69388" x2="5612" y2="69388"/>
                        <a14:foregroundMark x1="39796" y1="57143" x2="39796" y2="57143"/>
                        <a14:foregroundMark x1="69898" y1="65306" x2="69898" y2="65306"/>
                        <a14:foregroundMark x1="73980" y1="92857" x2="73980" y2="92857"/>
                        <a14:foregroundMark x1="33163" y1="94388" x2="33163" y2="94388"/>
                        <a14:foregroundMark x1="47449" y1="25000" x2="47449" y2="25000"/>
                        <a14:foregroundMark x1="52551" y1="23980" x2="52551" y2="23980"/>
                        <a14:foregroundMark x1="58673" y1="25510" x2="58673" y2="25510"/>
                        <a14:foregroundMark x1="63776" y1="26020" x2="63776" y2="26020"/>
                        <a14:foregroundMark x1="69388" y1="26020" x2="69388" y2="26020"/>
                        <a14:foregroundMark x1="73980" y1="26020" x2="73980" y2="26020"/>
                        <a14:foregroundMark x1="73980" y1="34184" x2="73980" y2="34184"/>
                        <a14:foregroundMark x1="68878" y1="34184" x2="68878" y2="34184"/>
                        <a14:foregroundMark x1="63265" y1="34694" x2="63265" y2="34694"/>
                        <a14:foregroundMark x1="58163" y1="34694" x2="58163" y2="34694"/>
                        <a14:foregroundMark x1="52041" y1="34184" x2="52041" y2="34184"/>
                        <a14:foregroundMark x1="46939" y1="34694" x2="46939" y2="34694"/>
                        <a14:foregroundMark x1="46939" y1="43367" x2="46939" y2="43367"/>
                        <a14:foregroundMark x1="53061" y1="43367" x2="53061" y2="43367"/>
                        <a14:foregroundMark x1="57653" y1="42857" x2="57653" y2="42857"/>
                        <a14:foregroundMark x1="63265" y1="42857" x2="63265" y2="42857"/>
                        <a14:foregroundMark x1="68367" y1="43878" x2="68367" y2="43878"/>
                        <a14:foregroundMark x1="73980" y1="42857" x2="73980" y2="42857"/>
                        <a14:foregroundMark x1="25510" y1="64796" x2="25510" y2="64796"/>
                        <a14:foregroundMark x1="31122" y1="64796" x2="31122" y2="64796"/>
                        <a14:foregroundMark x1="36735" y1="65306" x2="36735" y2="65306"/>
                        <a14:foregroundMark x1="41837" y1="65306" x2="41837" y2="65306"/>
                        <a14:foregroundMark x1="46939" y1="65306" x2="46939" y2="65306"/>
                        <a14:foregroundMark x1="53061" y1="65306" x2="53061" y2="65306"/>
                        <a14:foregroundMark x1="52551" y1="73469" x2="52551" y2="73469"/>
                        <a14:foregroundMark x1="46429" y1="72959" x2="46429" y2="72959"/>
                        <a14:foregroundMark x1="42347" y1="72959" x2="42347" y2="72959"/>
                        <a14:foregroundMark x1="35714" y1="72449" x2="35714" y2="72449"/>
                        <a14:foregroundMark x1="31122" y1="71939" x2="31122" y2="71939"/>
                        <a14:foregroundMark x1="36735" y1="81122" x2="36735" y2="81122"/>
                        <a14:foregroundMark x1="42857" y1="82143" x2="42857" y2="82143"/>
                        <a14:foregroundMark x1="46939" y1="81633" x2="46939" y2="81633"/>
                        <a14:foregroundMark x1="52551" y1="82143" x2="52551" y2="82143"/>
                        <a14:foregroundMark x1="32143" y1="81633" x2="32143" y2="81633"/>
                        <a14:foregroundMark x1="41026" y1="32479" x2="41026" y2="324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296" y="5401563"/>
            <a:ext cx="449173" cy="449173"/>
          </a:xfrm>
          <a:prstGeom prst="rect">
            <a:avLst/>
          </a:prstGeom>
        </p:spPr>
      </p:pic>
      <p:sp>
        <p:nvSpPr>
          <p:cNvPr id="20" name="文本框 9"/>
          <p:cNvSpPr txBox="1"/>
          <p:nvPr/>
        </p:nvSpPr>
        <p:spPr>
          <a:xfrm>
            <a:off x="558937" y="6035031"/>
            <a:ext cx="2985169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3 542 ед.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дворовых территорий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(многоквартирных домов)  </a:t>
            </a:r>
            <a:endParaRPr lang="zh-CN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Line 31"/>
          <p:cNvSpPr>
            <a:spLocks noChangeShapeType="1"/>
          </p:cNvSpPr>
          <p:nvPr/>
        </p:nvSpPr>
        <p:spPr bwMode="auto">
          <a:xfrm>
            <a:off x="8016276" y="2142872"/>
            <a:ext cx="1553" cy="1821304"/>
          </a:xfrm>
          <a:prstGeom prst="line">
            <a:avLst/>
          </a:prstGeom>
          <a:ln>
            <a:solidFill>
              <a:srgbClr val="BECEEA"/>
            </a:solidFill>
            <a:headEnd type="oval" w="med" len="med"/>
            <a:tailEnd type="triangle" w="med" len="med"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zh-CN" altLang="en-US" b="1" dirty="0"/>
          </a:p>
        </p:txBody>
      </p:sp>
      <p:sp>
        <p:nvSpPr>
          <p:cNvPr id="22" name="椭圆 24"/>
          <p:cNvSpPr/>
          <p:nvPr/>
        </p:nvSpPr>
        <p:spPr>
          <a:xfrm>
            <a:off x="7678427" y="4126170"/>
            <a:ext cx="675698" cy="675698"/>
          </a:xfrm>
          <a:prstGeom prst="ellipse">
            <a:avLst/>
          </a:prstGeom>
          <a:solidFill>
            <a:srgbClr val="00B0F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937712" y="4743030"/>
            <a:ext cx="2583271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561,5 кв. км</a:t>
            </a:r>
          </a:p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включая островные территории)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800854" y="5147848"/>
            <a:ext cx="19278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Приморского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края</a:t>
            </a:r>
          </a:p>
        </p:txBody>
      </p:sp>
      <p:sp>
        <p:nvSpPr>
          <p:cNvPr id="26" name="椭圆 24"/>
          <p:cNvSpPr/>
          <p:nvPr/>
        </p:nvSpPr>
        <p:spPr>
          <a:xfrm>
            <a:off x="3358861" y="4464019"/>
            <a:ext cx="675698" cy="675698"/>
          </a:xfrm>
          <a:prstGeom prst="ellipse">
            <a:avLst/>
          </a:prstGeom>
          <a:solidFill>
            <a:srgbClr val="00B0F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Line 31"/>
          <p:cNvSpPr>
            <a:spLocks noChangeShapeType="1"/>
          </p:cNvSpPr>
          <p:nvPr/>
        </p:nvSpPr>
        <p:spPr bwMode="auto">
          <a:xfrm flipH="1">
            <a:off x="5540188" y="2586464"/>
            <a:ext cx="0" cy="1322301"/>
          </a:xfrm>
          <a:prstGeom prst="line">
            <a:avLst/>
          </a:prstGeom>
          <a:ln>
            <a:solidFill>
              <a:srgbClr val="BECEEA"/>
            </a:solidFill>
            <a:headEnd type="oval" w="med" len="med"/>
            <a:tailEnd type="triangle" w="med" len="med"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" name="Line 31"/>
          <p:cNvSpPr>
            <a:spLocks noChangeShapeType="1"/>
          </p:cNvSpPr>
          <p:nvPr/>
        </p:nvSpPr>
        <p:spPr bwMode="auto">
          <a:xfrm flipH="1">
            <a:off x="1778520" y="2324295"/>
            <a:ext cx="11134" cy="2788677"/>
          </a:xfrm>
          <a:prstGeom prst="line">
            <a:avLst/>
          </a:prstGeom>
          <a:ln>
            <a:solidFill>
              <a:srgbClr val="BECEEA"/>
            </a:solidFill>
            <a:headEnd type="oval" w="med" len="med"/>
            <a:tailEnd type="triangle" w="med" len="med"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0" name="Line 31"/>
          <p:cNvSpPr>
            <a:spLocks noChangeShapeType="1"/>
          </p:cNvSpPr>
          <p:nvPr/>
        </p:nvSpPr>
        <p:spPr bwMode="auto">
          <a:xfrm>
            <a:off x="6483601" y="2545823"/>
            <a:ext cx="0" cy="2228670"/>
          </a:xfrm>
          <a:prstGeom prst="line">
            <a:avLst/>
          </a:prstGeom>
          <a:ln>
            <a:solidFill>
              <a:srgbClr val="BECEEA"/>
            </a:solidFill>
            <a:headEnd type="oval" w="med" len="med"/>
            <a:tailEnd type="triangle" w="med" len="med"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zh-CN" altLang="en-US" b="1" dirty="0"/>
          </a:p>
        </p:txBody>
      </p:sp>
      <p:sp>
        <p:nvSpPr>
          <p:cNvPr id="31" name="椭圆 24"/>
          <p:cNvSpPr/>
          <p:nvPr/>
        </p:nvSpPr>
        <p:spPr>
          <a:xfrm>
            <a:off x="6193762" y="4913012"/>
            <a:ext cx="675698" cy="675698"/>
          </a:xfrm>
          <a:prstGeom prst="ellipse">
            <a:avLst/>
          </a:prstGeom>
          <a:solidFill>
            <a:srgbClr val="00B0F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560642" y="5681459"/>
            <a:ext cx="22731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1 122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 на 1 км</a:t>
            </a:r>
          </a:p>
        </p:txBody>
      </p:sp>
      <p:sp>
        <p:nvSpPr>
          <p:cNvPr id="33" name="Line 31"/>
          <p:cNvSpPr>
            <a:spLocks noChangeShapeType="1"/>
          </p:cNvSpPr>
          <p:nvPr/>
        </p:nvSpPr>
        <p:spPr bwMode="auto">
          <a:xfrm>
            <a:off x="3665017" y="2219575"/>
            <a:ext cx="0" cy="2157304"/>
          </a:xfrm>
          <a:prstGeom prst="line">
            <a:avLst/>
          </a:prstGeom>
          <a:ln>
            <a:solidFill>
              <a:srgbClr val="BECEEA"/>
            </a:solidFill>
            <a:headEnd type="oval" w="med" len="med"/>
            <a:tailEnd type="triangle" w="med" len="med"/>
          </a:ln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zh-CN" altLang="en-US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37556" y1="26222" x2="37556" y2="26222"/>
                        <a14:foregroundMark x1="62778" y1="25111" x2="62778" y2="25111"/>
                        <a14:foregroundMark x1="46333" y1="51111" x2="46333" y2="51111"/>
                        <a14:foregroundMark x1="54667" y1="49778" x2="54667" y2="49778"/>
                        <a14:foregroundMark x1="65000" y1="50333" x2="65000" y2="50333"/>
                        <a14:foregroundMark x1="65556" y1="61111" x2="65556" y2="61111"/>
                        <a14:foregroundMark x1="55667" y1="61333" x2="55667" y2="61333"/>
                        <a14:foregroundMark x1="45333" y1="61444" x2="45333" y2="61444"/>
                        <a14:foregroundMark x1="36778" y1="61889" x2="36778" y2="61889"/>
                        <a14:foregroundMark x1="36111" y1="72000" x2="36111" y2="72000"/>
                        <a14:foregroundMark x1="45444" y1="73000" x2="45444" y2="73000"/>
                        <a14:foregroundMark x1="55222" y1="71667" x2="55222" y2="7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023" b="15109"/>
          <a:stretch/>
        </p:blipFill>
        <p:spPr>
          <a:xfrm>
            <a:off x="5171060" y="4018524"/>
            <a:ext cx="757785" cy="53703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306" b="90909" l="8197" r="93443">
                        <a14:foregroundMark x1="17213" y1="20661" x2="17213" y2="20661"/>
                        <a14:foregroundMark x1="29508" y1="28099" x2="29508" y2="28099"/>
                        <a14:foregroundMark x1="80328" y1="3306" x2="80328" y2="3306"/>
                        <a14:foregroundMark x1="94262" y1="16529" x2="94262" y2="16529"/>
                        <a14:foregroundMark x1="43443" y1="66116" x2="43443" y2="66116"/>
                        <a14:foregroundMark x1="25410" y1="73554" x2="25410" y2="73554"/>
                        <a14:foregroundMark x1="39344" y1="76033" x2="39344" y2="76033"/>
                        <a14:foregroundMark x1="26230" y1="82645" x2="26230" y2="82645"/>
                        <a14:foregroundMark x1="15574" y1="90909" x2="15574" y2="909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506" y="4227484"/>
            <a:ext cx="536744" cy="53426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13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780" b="89989" l="9011" r="90769">
                        <a14:foregroundMark x1="37912" y1="20133" x2="37912" y2="20133"/>
                        <a14:foregroundMark x1="65824" y1="17464" x2="65824" y2="17464"/>
                        <a14:foregroundMark x1="50220" y1="15684" x2="50220" y2="15684"/>
                        <a14:foregroundMark x1="50220" y1="6007" x2="50220" y2="6007"/>
                        <a14:foregroundMark x1="50220" y1="1780" x2="50220" y2="1780"/>
                        <a14:foregroundMark x1="33516" y1="43604" x2="33516" y2="43604"/>
                        <a14:foregroundMark x1="49231" y1="28254" x2="49231" y2="28254"/>
                        <a14:foregroundMark x1="66154" y1="39822" x2="66154" y2="39822"/>
                        <a14:foregroundMark x1="49121" y1="65295" x2="49121" y2="65295"/>
                        <a14:foregroundMark x1="39890" y1="88320" x2="39890" y2="88320"/>
                        <a14:foregroundMark x1="59890" y1="88765" x2="59890" y2="88765"/>
                        <a14:foregroundMark x1="52418" y1="31813" x2="52418" y2="31813"/>
                        <a14:foregroundMark x1="48681" y1="21913" x2="48681" y2="21913"/>
                        <a14:foregroundMark x1="32967" y1="36263" x2="32967" y2="36263"/>
                        <a14:foregroundMark x1="32527" y1="40378" x2="32527" y2="40378"/>
                        <a14:foregroundMark x1="9011" y1="34483" x2="9011" y2="34483"/>
                        <a14:foregroundMark x1="90769" y1="34260" x2="90769" y2="34260"/>
                        <a14:foregroundMark x1="58681" y1="63070" x2="58681" y2="63070"/>
                        <a14:foregroundMark x1="41209" y1="64294" x2="41209" y2="64294"/>
                        <a14:foregroundMark x1="55604" y1="26029" x2="55604" y2="260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54" r="-549" b="-2354"/>
          <a:stretch/>
        </p:blipFill>
        <p:spPr>
          <a:xfrm>
            <a:off x="3384870" y="4522786"/>
            <a:ext cx="624480" cy="6169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5" cstate="print">
            <a:grayscl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931" b="92841" l="6385" r="97308">
                        <a14:foregroundMark x1="95615" y1="57159" x2="95615" y2="57159"/>
                        <a14:foregroundMark x1="11846" y1="54042" x2="11846" y2="54042"/>
                        <a14:foregroundMark x1="77000" y1="84527" x2="77000" y2="84527"/>
                        <a14:foregroundMark x1="80769" y1="77252" x2="80769" y2="77252"/>
                        <a14:foregroundMark x1="73538" y1="92841" x2="73538" y2="92841"/>
                        <a14:foregroundMark x1="79769" y1="81409" x2="79769" y2="81409"/>
                        <a14:foregroundMark x1="79385" y1="73672" x2="79385" y2="73672"/>
                        <a14:foregroundMark x1="42846" y1="62240" x2="42846" y2="62240"/>
                        <a14:foregroundMark x1="97308" y1="58661" x2="97308" y2="58661"/>
                        <a14:foregroundMark x1="6385" y1="56120" x2="6385" y2="56120"/>
                        <a14:backgroundMark x1="7385" y1="60624" x2="7385" y2="60624"/>
                        <a14:backgroundMark x1="5615" y1="51270" x2="5615" y2="51270"/>
                        <a14:backgroundMark x1="9154" y1="53926" x2="9154" y2="53926"/>
                        <a14:backgroundMark x1="5308" y1="56120" x2="5308" y2="56120"/>
                        <a14:backgroundMark x1="6385" y1="56120" x2="6385" y2="561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78" t="15613" r="48851" b="29447"/>
          <a:stretch/>
        </p:blipFill>
        <p:spPr>
          <a:xfrm>
            <a:off x="6197537" y="5007777"/>
            <a:ext cx="671923" cy="609134"/>
          </a:xfrm>
          <a:prstGeom prst="rect">
            <a:avLst/>
          </a:prstGeom>
        </p:spPr>
      </p:pic>
      <p:pic>
        <p:nvPicPr>
          <p:cNvPr id="13" name="V-style - Мой Город (Feat. Kathy Soul)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5765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73"/>
    </mc:Choice>
    <mc:Fallback xmlns="">
      <p:transition spd="slow" advTm="138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showWhenStopped="0">
                <p:cTn id="1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0" grpId="0"/>
      <p:bldP spid="12" grpId="0" animBg="1"/>
      <p:bldP spid="14" grpId="0" animBg="1"/>
      <p:bldP spid="15" grpId="0" animBg="1"/>
      <p:bldP spid="16" grpId="0" animBg="1"/>
      <p:bldP spid="18" grpId="0"/>
      <p:bldP spid="20" grpId="0"/>
      <p:bldP spid="21" grpId="0" animBg="1"/>
      <p:bldP spid="22" grpId="0" animBg="1"/>
      <p:bldP spid="23" grpId="0"/>
      <p:bldP spid="25" grpId="0"/>
      <p:bldP spid="26" grpId="0" animBg="1"/>
      <p:bldP spid="28" grpId="0" animBg="1"/>
      <p:bldP spid="30" grpId="0" animBg="1"/>
      <p:bldP spid="31" grpId="0" animBg="1"/>
      <p:bldP spid="32" grpId="0"/>
      <p:bldP spid="33" grpId="0" animBg="1"/>
    </p:bldLst>
  </p:timing>
  <p:extLst mod="1">
    <p:ext uri="{E180D4A7-C9FB-4DFB-919C-405C955672EB}">
      <p14:showEvtLst xmlns:p14="http://schemas.microsoft.com/office/powerpoint/2010/main">
        <p14:playEvt time="1" objId="13"/>
        <p14:stopEvt time="13873" objId="13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941"/>
          <a:stretch/>
        </p:blipFill>
        <p:spPr>
          <a:xfrm>
            <a:off x="0" y="3032084"/>
            <a:ext cx="12192000" cy="3775934"/>
          </a:xfrm>
          <a:prstGeom prst="rect">
            <a:avLst/>
          </a:prstGeom>
        </p:spPr>
      </p:pic>
      <p:sp>
        <p:nvSpPr>
          <p:cNvPr id="4" name="矩形 17"/>
          <p:cNvSpPr/>
          <p:nvPr/>
        </p:nvSpPr>
        <p:spPr>
          <a:xfrm>
            <a:off x="0" y="36927"/>
            <a:ext cx="5540188" cy="5698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Субсидия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Владивостокскому городскому округу в 2019 году</a:t>
            </a:r>
            <a:endParaRPr lang="zh-CN" alt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直角三角形 18"/>
          <p:cNvSpPr/>
          <p:nvPr/>
        </p:nvSpPr>
        <p:spPr>
          <a:xfrm flipV="1">
            <a:off x="4683845" y="606770"/>
            <a:ext cx="856343" cy="174172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925" y="758946"/>
            <a:ext cx="3442447" cy="482367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097415" y="2747873"/>
            <a:ext cx="23145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краевого бюджета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17662" y="2778613"/>
            <a:ext cx="26997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федерального бюджета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7" name="组合 14"/>
          <p:cNvGrpSpPr/>
          <p:nvPr/>
        </p:nvGrpSpPr>
        <p:grpSpPr>
          <a:xfrm>
            <a:off x="7864913" y="1930694"/>
            <a:ext cx="1590468" cy="360552"/>
            <a:chOff x="6875319" y="2698631"/>
            <a:chExt cx="2120624" cy="480735"/>
          </a:xfrm>
        </p:grpSpPr>
        <p:sp>
          <p:nvSpPr>
            <p:cNvPr id="28" name="任意多边形 15"/>
            <p:cNvSpPr/>
            <p:nvPr/>
          </p:nvSpPr>
          <p:spPr>
            <a:xfrm>
              <a:off x="6875319" y="2963709"/>
              <a:ext cx="2120624" cy="215657"/>
            </a:xfrm>
            <a:custGeom>
              <a:avLst/>
              <a:gdLst>
                <a:gd name="connsiteX0" fmla="*/ 0 w 2247900"/>
                <a:gd name="connsiteY0" fmla="*/ 200025 h 228600"/>
                <a:gd name="connsiteX1" fmla="*/ 0 w 2247900"/>
                <a:gd name="connsiteY1" fmla="*/ 0 h 228600"/>
                <a:gd name="connsiteX2" fmla="*/ 2247900 w 2247900"/>
                <a:gd name="connsiteY2" fmla="*/ 0 h 228600"/>
                <a:gd name="connsiteX3" fmla="*/ 2247900 w 2247900"/>
                <a:gd name="connsiteY3" fmla="*/ 2286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7900" h="228600">
                  <a:moveTo>
                    <a:pt x="0" y="200025"/>
                  </a:moveTo>
                  <a:lnTo>
                    <a:pt x="0" y="0"/>
                  </a:lnTo>
                  <a:lnTo>
                    <a:pt x="2247900" y="0"/>
                  </a:lnTo>
                  <a:lnTo>
                    <a:pt x="2247900" y="228600"/>
                  </a:lnTo>
                </a:path>
              </a:pathLst>
            </a:custGeom>
            <a:noFill/>
            <a:ln w="28575">
              <a:solidFill>
                <a:schemeClr val="bg1">
                  <a:lumMod val="65000"/>
                </a:schemeClr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任意多边形 16"/>
            <p:cNvSpPr/>
            <p:nvPr/>
          </p:nvSpPr>
          <p:spPr>
            <a:xfrm>
              <a:off x="7890703" y="2698631"/>
              <a:ext cx="0" cy="251599"/>
            </a:xfrm>
            <a:custGeom>
              <a:avLst/>
              <a:gdLst>
                <a:gd name="connsiteX0" fmla="*/ 0 w 0"/>
                <a:gd name="connsiteY0" fmla="*/ 0 h 266700"/>
                <a:gd name="connsiteX1" fmla="*/ 0 w 0"/>
                <a:gd name="connsiteY1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noFill/>
            <a:ln w="28575">
              <a:solidFill>
                <a:schemeClr val="bg1">
                  <a:lumMod val="65000"/>
                </a:schemeClr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圆角矩形 24"/>
          <p:cNvSpPr/>
          <p:nvPr/>
        </p:nvSpPr>
        <p:spPr>
          <a:xfrm>
            <a:off x="7780448" y="1231691"/>
            <a:ext cx="1600220" cy="600665"/>
          </a:xfrm>
          <a:prstGeom prst="roundRect">
            <a:avLst>
              <a:gd name="adj" fmla="val 20986"/>
            </a:avLst>
          </a:prstGeom>
          <a:solidFill>
            <a:srgbClr val="00B0F0"/>
          </a:solidFill>
          <a:ln w="2222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zh-CN" sz="16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151 638,06 </a:t>
            </a:r>
          </a:p>
          <a:p>
            <a:pPr algn="ctr"/>
            <a:r>
              <a:rPr lang="ru-RU" altLang="zh-CN" sz="1013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тыс. рублей</a:t>
            </a:r>
            <a:endParaRPr lang="zh-CN" altLang="en-US" sz="1013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2" name="圆角矩形 25"/>
          <p:cNvSpPr/>
          <p:nvPr/>
        </p:nvSpPr>
        <p:spPr>
          <a:xfrm>
            <a:off x="6322700" y="2291246"/>
            <a:ext cx="1282345" cy="525663"/>
          </a:xfrm>
          <a:prstGeom prst="roundRect">
            <a:avLst>
              <a:gd name="adj" fmla="val 20986"/>
            </a:avLst>
          </a:prstGeom>
          <a:solidFill>
            <a:srgbClr val="0070C0"/>
          </a:solidFill>
          <a:ln w="2222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zh-CN" sz="14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148 604,30</a:t>
            </a:r>
          </a:p>
          <a:p>
            <a:pPr algn="ctr"/>
            <a:r>
              <a:rPr lang="ru-RU" altLang="zh-CN" sz="1013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т</a:t>
            </a:r>
            <a:r>
              <a:rPr lang="ru-RU" altLang="zh-CN" sz="1013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ыс. рублей</a:t>
            </a:r>
            <a:endParaRPr lang="zh-CN" altLang="en-US" sz="1013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3" name="圆角矩形 25"/>
          <p:cNvSpPr/>
          <p:nvPr/>
        </p:nvSpPr>
        <p:spPr>
          <a:xfrm>
            <a:off x="9678566" y="2268831"/>
            <a:ext cx="1152242" cy="525663"/>
          </a:xfrm>
          <a:prstGeom prst="roundRect">
            <a:avLst>
              <a:gd name="adj" fmla="val 20986"/>
            </a:avLst>
          </a:prstGeom>
          <a:solidFill>
            <a:srgbClr val="0070C0"/>
          </a:solidFill>
          <a:ln w="2222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zh-CN" sz="14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3 032,76 </a:t>
            </a:r>
          </a:p>
          <a:p>
            <a:pPr algn="ctr"/>
            <a:r>
              <a:rPr lang="ru-RU" altLang="zh-CN" sz="1013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тыс. рублей</a:t>
            </a:r>
            <a:endParaRPr lang="zh-CN" altLang="en-US" sz="1013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4" name="图表 16"/>
          <p:cNvGraphicFramePr/>
          <p:nvPr>
            <p:extLst/>
          </p:nvPr>
        </p:nvGraphicFramePr>
        <p:xfrm>
          <a:off x="5735187" y="3271201"/>
          <a:ext cx="2457373" cy="1625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5" name="图表 15"/>
          <p:cNvGraphicFramePr/>
          <p:nvPr>
            <p:extLst/>
          </p:nvPr>
        </p:nvGraphicFramePr>
        <p:xfrm>
          <a:off x="9022413" y="3170784"/>
          <a:ext cx="2585391" cy="1556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pic>
        <p:nvPicPr>
          <p:cNvPr id="2" name="V-style - Мой Город (Feat. Kathy Soul)_music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37600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26008" y="171342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8725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79"/>
    </mc:Choice>
    <mc:Fallback xmlns="">
      <p:transition spd="slow" advTm="89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18" showWhenStopped="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6" grpId="0"/>
      <p:bldP spid="20" grpId="0"/>
      <p:bldP spid="31" grpId="0" animBg="1"/>
      <p:bldP spid="32" grpId="0" animBg="1"/>
      <p:bldP spid="33" grpId="0" animBg="1"/>
      <p:bldGraphic spid="34" grpId="0">
        <p:bldAsOne/>
      </p:bldGraphic>
      <p:bldGraphic spid="35" grpId="0">
        <p:bldAsOne/>
      </p:bldGraphic>
    </p:bldLst>
  </p:timing>
  <p:extLst mod="1">
    <p:ext uri="{E180D4A7-C9FB-4DFB-919C-405C955672EB}">
      <p14:showEvtLst xmlns:p14="http://schemas.microsoft.com/office/powerpoint/2010/main">
        <p14:playEvt time="1" objId="2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5646" y="2004426"/>
            <a:ext cx="787260" cy="59044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3156310"/>
            <a:ext cx="12192000" cy="3775934"/>
          </a:xfrm>
          <a:prstGeom prst="rect">
            <a:avLst/>
          </a:prstGeom>
        </p:spPr>
      </p:pic>
      <p:sp>
        <p:nvSpPr>
          <p:cNvPr id="5" name="矩形 7"/>
          <p:cNvSpPr/>
          <p:nvPr/>
        </p:nvSpPr>
        <p:spPr>
          <a:xfrm>
            <a:off x="1" y="111649"/>
            <a:ext cx="7799941" cy="62322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Общий объем финансовых средств, направленных на реализацию муниципальной программы на 2019 год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直角三角形 9"/>
          <p:cNvSpPr/>
          <p:nvPr/>
        </p:nvSpPr>
        <p:spPr>
          <a:xfrm flipV="1">
            <a:off x="6980016" y="737958"/>
            <a:ext cx="856343" cy="174172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Oval 15"/>
          <p:cNvSpPr>
            <a:spLocks noChangeArrowheads="1"/>
          </p:cNvSpPr>
          <p:nvPr/>
        </p:nvSpPr>
        <p:spPr bwMode="blackWhite">
          <a:xfrm>
            <a:off x="9931819" y="3711897"/>
            <a:ext cx="693737" cy="692150"/>
          </a:xfrm>
          <a:prstGeom prst="ellipse">
            <a:avLst/>
          </a:prstGeom>
          <a:solidFill>
            <a:srgbClr val="FFFFFF">
              <a:alpha val="89999"/>
            </a:srgbClr>
          </a:solidFill>
          <a:ln w="9525" algn="ctr">
            <a:solidFill>
              <a:srgbClr val="080808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" name="AutoShape 14"/>
          <p:cNvSpPr>
            <a:spLocks noChangeArrowheads="1"/>
          </p:cNvSpPr>
          <p:nvPr/>
        </p:nvSpPr>
        <p:spPr bwMode="gray">
          <a:xfrm>
            <a:off x="9476562" y="4491127"/>
            <a:ext cx="1604253" cy="1106299"/>
          </a:xfrm>
          <a:prstGeom prst="roundRect">
            <a:avLst>
              <a:gd name="adj" fmla="val 16667"/>
            </a:avLst>
          </a:prstGeom>
          <a:solidFill>
            <a:srgbClr val="FFFFFF">
              <a:alpha val="70000"/>
            </a:srgbClr>
          </a:solidFill>
          <a:ln w="12700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dirty="0" smtClean="0"/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148 605,31 тыс. рублей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Line 23"/>
          <p:cNvSpPr>
            <a:spLocks noChangeShapeType="1"/>
          </p:cNvSpPr>
          <p:nvPr/>
        </p:nvSpPr>
        <p:spPr bwMode="auto">
          <a:xfrm>
            <a:off x="9519979" y="4966785"/>
            <a:ext cx="159942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AutoShape 9"/>
          <p:cNvSpPr>
            <a:spLocks noChangeArrowheads="1"/>
          </p:cNvSpPr>
          <p:nvPr/>
        </p:nvSpPr>
        <p:spPr bwMode="auto">
          <a:xfrm>
            <a:off x="8716827" y="1203648"/>
            <a:ext cx="1508124" cy="1068387"/>
          </a:xfrm>
          <a:prstGeom prst="roundRect">
            <a:avLst>
              <a:gd name="adj" fmla="val 16667"/>
            </a:avLst>
          </a:prstGeom>
          <a:solidFill>
            <a:srgbClr val="FFFFFF">
              <a:alpha val="70000"/>
            </a:srgbClr>
          </a:solidFill>
          <a:ln w="12700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z="1100" dirty="0" smtClean="0"/>
          </a:p>
          <a:p>
            <a:endParaRPr lang="ru-RU" sz="1100" dirty="0"/>
          </a:p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41 611,30 тыс. рублей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val 3"/>
          <p:cNvSpPr>
            <a:spLocks noChangeArrowheads="1"/>
          </p:cNvSpPr>
          <p:nvPr/>
        </p:nvSpPr>
        <p:spPr bwMode="blackWhite">
          <a:xfrm>
            <a:off x="9118725" y="376755"/>
            <a:ext cx="693737" cy="693738"/>
          </a:xfrm>
          <a:prstGeom prst="ellipse">
            <a:avLst/>
          </a:prstGeom>
          <a:solidFill>
            <a:srgbClr val="FFFFFF">
              <a:alpha val="89999"/>
            </a:srgbClr>
          </a:solidFill>
          <a:ln w="9525" algn="ctr">
            <a:solidFill>
              <a:srgbClr val="080808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Line 23"/>
          <p:cNvSpPr>
            <a:spLocks noChangeShapeType="1"/>
          </p:cNvSpPr>
          <p:nvPr/>
        </p:nvSpPr>
        <p:spPr bwMode="auto">
          <a:xfrm>
            <a:off x="8716826" y="1737841"/>
            <a:ext cx="1508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" name="AutoShape 24"/>
          <p:cNvSpPr>
            <a:spLocks noChangeArrowheads="1"/>
          </p:cNvSpPr>
          <p:nvPr/>
        </p:nvSpPr>
        <p:spPr bwMode="auto">
          <a:xfrm>
            <a:off x="1077089" y="2285640"/>
            <a:ext cx="1569704" cy="1069975"/>
          </a:xfrm>
          <a:prstGeom prst="roundRect">
            <a:avLst>
              <a:gd name="adj" fmla="val 16667"/>
            </a:avLst>
          </a:prstGeom>
          <a:solidFill>
            <a:srgbClr val="FFFFFF">
              <a:alpha val="70000"/>
            </a:srgbClr>
          </a:solidFill>
          <a:ln w="12700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z="1100" dirty="0" smtClean="0"/>
          </a:p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383 432,76 тыс. рублей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blackWhite">
          <a:xfrm>
            <a:off x="1401910" y="1428158"/>
            <a:ext cx="693738" cy="693738"/>
          </a:xfrm>
          <a:prstGeom prst="ellipse">
            <a:avLst/>
          </a:prstGeom>
          <a:solidFill>
            <a:srgbClr val="FFFFFF">
              <a:alpha val="89999"/>
            </a:srgbClr>
          </a:solidFill>
          <a:ln w="9525" algn="ctr">
            <a:solidFill>
              <a:srgbClr val="080808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" name="Line 23"/>
          <p:cNvSpPr>
            <a:spLocks noChangeShapeType="1"/>
          </p:cNvSpPr>
          <p:nvPr/>
        </p:nvSpPr>
        <p:spPr bwMode="auto">
          <a:xfrm>
            <a:off x="1077089" y="2716121"/>
            <a:ext cx="1508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email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3155" y="3956749"/>
            <a:ext cx="651063" cy="26061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email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2478" y="478172"/>
            <a:ext cx="507729" cy="50538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7" cstate="email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1881"/>
          <a:stretch/>
        </p:blipFill>
        <p:spPr>
          <a:xfrm>
            <a:off x="1477809" y="1534926"/>
            <a:ext cx="541939" cy="4695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428934" y="4514633"/>
            <a:ext cx="169950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федерального</a:t>
            </a:r>
          </a:p>
          <a:p>
            <a:pPr algn="ctr"/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763317" y="1188304"/>
            <a:ext cx="140455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бюджета </a:t>
            </a:r>
          </a:p>
          <a:p>
            <a:pPr algn="ctr"/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Владивостокского</a:t>
            </a:r>
          </a:p>
          <a:p>
            <a:pPr algn="ctr"/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городского округа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18456" y="2277811"/>
            <a:ext cx="142539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краевого </a:t>
            </a:r>
          </a:p>
          <a:p>
            <a:pPr algn="ctr"/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AutoShape 9"/>
          <p:cNvSpPr>
            <a:spLocks noChangeArrowheads="1"/>
          </p:cNvSpPr>
          <p:nvPr/>
        </p:nvSpPr>
        <p:spPr bwMode="auto">
          <a:xfrm>
            <a:off x="10526223" y="2681951"/>
            <a:ext cx="1632667" cy="1068387"/>
          </a:xfrm>
          <a:prstGeom prst="roundRect">
            <a:avLst>
              <a:gd name="adj" fmla="val 16667"/>
            </a:avLst>
          </a:prstGeom>
          <a:solidFill>
            <a:srgbClr val="FFFFFF">
              <a:alpha val="70000"/>
            </a:srgbClr>
          </a:solidFill>
          <a:ln w="12700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>
                      <a:gamma/>
                      <a:shade val="60000"/>
                      <a:invGamma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z="1100" dirty="0" smtClean="0"/>
          </a:p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6 606,03 тыс. рублей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>
            <a:off x="10493112" y="3107806"/>
            <a:ext cx="1632667" cy="22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10493112" y="2702310"/>
            <a:ext cx="18181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внебюджетных </a:t>
            </a:r>
          </a:p>
          <a:p>
            <a:pPr algn="ctr"/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источников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Oval 3"/>
          <p:cNvSpPr>
            <a:spLocks noChangeArrowheads="1"/>
          </p:cNvSpPr>
          <p:nvPr/>
        </p:nvSpPr>
        <p:spPr bwMode="blackWhite">
          <a:xfrm>
            <a:off x="10905646" y="1959706"/>
            <a:ext cx="693737" cy="693738"/>
          </a:xfrm>
          <a:prstGeom prst="ellipse">
            <a:avLst/>
          </a:prstGeom>
          <a:noFill/>
          <a:ln w="9525" algn="ctr">
            <a:solidFill>
              <a:srgbClr val="080808"/>
            </a:solidFill>
            <a:prstDash val="dash"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32" name="Object 22"/>
          <p:cNvGraphicFramePr>
            <a:graphicFrameLocks noChangeAspect="1"/>
          </p:cNvGraphicFramePr>
          <p:nvPr>
            <p:extLst/>
          </p:nvPr>
        </p:nvGraphicFramePr>
        <p:xfrm>
          <a:off x="1726922" y="42488"/>
          <a:ext cx="7606208" cy="6588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7" name="Line 28"/>
          <p:cNvSpPr>
            <a:spLocks noChangeShapeType="1"/>
          </p:cNvSpPr>
          <p:nvPr/>
        </p:nvSpPr>
        <p:spPr bwMode="auto">
          <a:xfrm>
            <a:off x="8552555" y="4371160"/>
            <a:ext cx="780575" cy="295337"/>
          </a:xfrm>
          <a:prstGeom prst="line">
            <a:avLst/>
          </a:prstGeom>
          <a:noFill/>
          <a:ln w="9525">
            <a:solidFill>
              <a:srgbClr val="7898C7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9" name="Line 30"/>
          <p:cNvSpPr>
            <a:spLocks noChangeShapeType="1"/>
          </p:cNvSpPr>
          <p:nvPr/>
        </p:nvSpPr>
        <p:spPr bwMode="auto">
          <a:xfrm flipV="1">
            <a:off x="8490323" y="2278040"/>
            <a:ext cx="165322" cy="331042"/>
          </a:xfrm>
          <a:prstGeom prst="line">
            <a:avLst/>
          </a:prstGeom>
          <a:noFill/>
          <a:ln w="9525">
            <a:solidFill>
              <a:srgbClr val="7898C7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>
            <a:off x="9067976" y="3141464"/>
            <a:ext cx="1194332" cy="149471"/>
          </a:xfrm>
          <a:prstGeom prst="line">
            <a:avLst/>
          </a:prstGeom>
          <a:noFill/>
          <a:ln w="9525">
            <a:solidFill>
              <a:srgbClr val="7898C7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5" name="Line 31"/>
          <p:cNvSpPr>
            <a:spLocks noChangeShapeType="1"/>
          </p:cNvSpPr>
          <p:nvPr/>
        </p:nvSpPr>
        <p:spPr bwMode="auto">
          <a:xfrm flipH="1" flipV="1">
            <a:off x="2731111" y="2794033"/>
            <a:ext cx="561632" cy="350015"/>
          </a:xfrm>
          <a:prstGeom prst="line">
            <a:avLst/>
          </a:prstGeom>
          <a:noFill/>
          <a:ln w="9525">
            <a:solidFill>
              <a:srgbClr val="7898C7"/>
            </a:solidFill>
            <a:round/>
            <a:headEnd type="oval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263022" y="2891128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66 %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 flipH="1">
            <a:off x="7956729" y="2505819"/>
            <a:ext cx="595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7 %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456979" y="2874264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1 %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77124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37"/>
    </mc:Choice>
    <mc:Fallback xmlns="">
      <p:transition spd="slow" advTm="70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0" grpId="0"/>
      <p:bldP spid="21" grpId="0"/>
      <p:bldP spid="23" grpId="0" animBg="1"/>
      <p:bldP spid="24" grpId="0" animBg="1"/>
      <p:bldP spid="25" grpId="0"/>
      <p:bldP spid="26" grpId="0" animBg="1"/>
      <p:bldP spid="29" grpId="0" animBg="1"/>
      <p:bldP spid="30" grpId="0" animBg="1"/>
      <p:bldP spid="35" grpId="0" animBg="1"/>
      <p:bldP spid="7" grpId="0"/>
      <p:bldP spid="22" grpId="0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675" y="3082066"/>
            <a:ext cx="12192000" cy="3775934"/>
          </a:xfrm>
          <a:prstGeom prst="rect">
            <a:avLst/>
          </a:prstGeom>
        </p:spPr>
      </p:pic>
      <p:grpSp>
        <p:nvGrpSpPr>
          <p:cNvPr id="4" name="组合 6"/>
          <p:cNvGrpSpPr/>
          <p:nvPr/>
        </p:nvGrpSpPr>
        <p:grpSpPr>
          <a:xfrm>
            <a:off x="2450891" y="2437312"/>
            <a:ext cx="2577000" cy="2848519"/>
            <a:chOff x="3325860" y="1074902"/>
            <a:chExt cx="2531533" cy="2842468"/>
          </a:xfrm>
        </p:grpSpPr>
        <p:sp>
          <p:nvSpPr>
            <p:cNvPr id="5" name="椭圆 7"/>
            <p:cNvSpPr/>
            <p:nvPr/>
          </p:nvSpPr>
          <p:spPr>
            <a:xfrm>
              <a:off x="3325860" y="1074902"/>
              <a:ext cx="2531533" cy="253153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23"/>
            <p:cNvSpPr txBox="1"/>
            <p:nvPr/>
          </p:nvSpPr>
          <p:spPr>
            <a:xfrm>
              <a:off x="3427973" y="2440659"/>
              <a:ext cx="2334081" cy="1476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ru-RU" sz="14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</a:t>
              </a:r>
              <a:r>
                <a:rPr lang="ru-RU" sz="14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лагоустройство </a:t>
              </a:r>
              <a:r>
                <a:rPr lang="ru-RU" sz="14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общественных территорий</a:t>
              </a:r>
            </a:p>
            <a:p>
              <a:pPr algn="ctr"/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椭圆 19"/>
          <p:cNvSpPr/>
          <p:nvPr/>
        </p:nvSpPr>
        <p:spPr>
          <a:xfrm>
            <a:off x="2020870" y="3493123"/>
            <a:ext cx="704666" cy="704666"/>
          </a:xfrm>
          <a:prstGeom prst="ellipse">
            <a:avLst/>
          </a:prstGeom>
          <a:solidFill>
            <a:srgbClr val="00B0F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4"/>
          <p:cNvSpPr/>
          <p:nvPr/>
        </p:nvSpPr>
        <p:spPr>
          <a:xfrm>
            <a:off x="2515480" y="4565017"/>
            <a:ext cx="675698" cy="675698"/>
          </a:xfrm>
          <a:prstGeom prst="ellipse">
            <a:avLst/>
          </a:prstGeom>
          <a:solidFill>
            <a:srgbClr val="00B0F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17"/>
          <p:cNvSpPr/>
          <p:nvPr/>
        </p:nvSpPr>
        <p:spPr>
          <a:xfrm>
            <a:off x="0" y="123746"/>
            <a:ext cx="8444089" cy="5698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муниципальной программы в 2019 году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直角三角形 18"/>
          <p:cNvSpPr/>
          <p:nvPr/>
        </p:nvSpPr>
        <p:spPr>
          <a:xfrm flipV="1">
            <a:off x="7619683" y="682923"/>
            <a:ext cx="856343" cy="174172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6"/>
          <p:cNvGrpSpPr/>
          <p:nvPr/>
        </p:nvGrpSpPr>
        <p:grpSpPr>
          <a:xfrm>
            <a:off x="7125025" y="2450222"/>
            <a:ext cx="6694034" cy="2544778"/>
            <a:chOff x="-383755" y="1304866"/>
            <a:chExt cx="6115579" cy="2531533"/>
          </a:xfrm>
        </p:grpSpPr>
        <p:sp>
          <p:nvSpPr>
            <p:cNvPr id="28" name="椭圆 7"/>
            <p:cNvSpPr/>
            <p:nvPr/>
          </p:nvSpPr>
          <p:spPr>
            <a:xfrm>
              <a:off x="-383755" y="1304866"/>
              <a:ext cx="2531533" cy="253153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627"/>
            <p:cNvSpPr>
              <a:spLocks noEditPoints="1"/>
            </p:cNvSpPr>
            <p:nvPr/>
          </p:nvSpPr>
          <p:spPr bwMode="auto">
            <a:xfrm>
              <a:off x="4240957" y="1423611"/>
              <a:ext cx="627326" cy="780333"/>
            </a:xfrm>
            <a:custGeom>
              <a:avLst/>
              <a:gdLst>
                <a:gd name="T0" fmla="*/ 7 w 123"/>
                <a:gd name="T1" fmla="*/ 0 h 153"/>
                <a:gd name="T2" fmla="*/ 116 w 123"/>
                <a:gd name="T3" fmla="*/ 0 h 153"/>
                <a:gd name="T4" fmla="*/ 123 w 123"/>
                <a:gd name="T5" fmla="*/ 0 h 153"/>
                <a:gd name="T6" fmla="*/ 123 w 123"/>
                <a:gd name="T7" fmla="*/ 4 h 153"/>
                <a:gd name="T8" fmla="*/ 123 w 123"/>
                <a:gd name="T9" fmla="*/ 146 h 153"/>
                <a:gd name="T10" fmla="*/ 123 w 123"/>
                <a:gd name="T11" fmla="*/ 153 h 153"/>
                <a:gd name="T12" fmla="*/ 116 w 123"/>
                <a:gd name="T13" fmla="*/ 153 h 153"/>
                <a:gd name="T14" fmla="*/ 38 w 123"/>
                <a:gd name="T15" fmla="*/ 153 h 153"/>
                <a:gd name="T16" fmla="*/ 38 w 123"/>
                <a:gd name="T17" fmla="*/ 153 h 153"/>
                <a:gd name="T18" fmla="*/ 36 w 123"/>
                <a:gd name="T19" fmla="*/ 153 h 153"/>
                <a:gd name="T20" fmla="*/ 3 w 123"/>
                <a:gd name="T21" fmla="*/ 127 h 153"/>
                <a:gd name="T22" fmla="*/ 0 w 123"/>
                <a:gd name="T23" fmla="*/ 127 h 153"/>
                <a:gd name="T24" fmla="*/ 0 w 123"/>
                <a:gd name="T25" fmla="*/ 123 h 153"/>
                <a:gd name="T26" fmla="*/ 0 w 123"/>
                <a:gd name="T27" fmla="*/ 4 h 153"/>
                <a:gd name="T28" fmla="*/ 0 w 123"/>
                <a:gd name="T29" fmla="*/ 0 h 153"/>
                <a:gd name="T30" fmla="*/ 7 w 123"/>
                <a:gd name="T31" fmla="*/ 0 h 153"/>
                <a:gd name="T32" fmla="*/ 7 w 123"/>
                <a:gd name="T33" fmla="*/ 0 h 153"/>
                <a:gd name="T34" fmla="*/ 12 w 123"/>
                <a:gd name="T35" fmla="*/ 115 h 153"/>
                <a:gd name="T36" fmla="*/ 33 w 123"/>
                <a:gd name="T37" fmla="*/ 108 h 153"/>
                <a:gd name="T38" fmla="*/ 36 w 123"/>
                <a:gd name="T39" fmla="*/ 108 h 153"/>
                <a:gd name="T40" fmla="*/ 36 w 123"/>
                <a:gd name="T41" fmla="*/ 111 h 153"/>
                <a:gd name="T42" fmla="*/ 45 w 123"/>
                <a:gd name="T43" fmla="*/ 141 h 153"/>
                <a:gd name="T44" fmla="*/ 112 w 123"/>
                <a:gd name="T45" fmla="*/ 141 h 153"/>
                <a:gd name="T46" fmla="*/ 112 w 123"/>
                <a:gd name="T47" fmla="*/ 11 h 153"/>
                <a:gd name="T48" fmla="*/ 12 w 123"/>
                <a:gd name="T49" fmla="*/ 11 h 153"/>
                <a:gd name="T50" fmla="*/ 12 w 123"/>
                <a:gd name="T51" fmla="*/ 115 h 153"/>
                <a:gd name="T52" fmla="*/ 12 w 123"/>
                <a:gd name="T53" fmla="*/ 115 h 153"/>
                <a:gd name="T54" fmla="*/ 38 w 123"/>
                <a:gd name="T55" fmla="*/ 139 h 153"/>
                <a:gd name="T56" fmla="*/ 31 w 123"/>
                <a:gd name="T57" fmla="*/ 115 h 153"/>
                <a:gd name="T58" fmla="*/ 15 w 123"/>
                <a:gd name="T59" fmla="*/ 123 h 153"/>
                <a:gd name="T60" fmla="*/ 38 w 123"/>
                <a:gd name="T61" fmla="*/ 139 h 153"/>
                <a:gd name="T62" fmla="*/ 38 w 123"/>
                <a:gd name="T63" fmla="*/ 139 h 153"/>
                <a:gd name="T64" fmla="*/ 29 w 123"/>
                <a:gd name="T65" fmla="*/ 82 h 153"/>
                <a:gd name="T66" fmla="*/ 29 w 123"/>
                <a:gd name="T67" fmla="*/ 87 h 153"/>
                <a:gd name="T68" fmla="*/ 95 w 123"/>
                <a:gd name="T69" fmla="*/ 87 h 153"/>
                <a:gd name="T70" fmla="*/ 95 w 123"/>
                <a:gd name="T71" fmla="*/ 82 h 153"/>
                <a:gd name="T72" fmla="*/ 29 w 123"/>
                <a:gd name="T73" fmla="*/ 82 h 153"/>
                <a:gd name="T74" fmla="*/ 29 w 123"/>
                <a:gd name="T75" fmla="*/ 82 h 153"/>
                <a:gd name="T76" fmla="*/ 29 w 123"/>
                <a:gd name="T77" fmla="*/ 66 h 153"/>
                <a:gd name="T78" fmla="*/ 29 w 123"/>
                <a:gd name="T79" fmla="*/ 71 h 153"/>
                <a:gd name="T80" fmla="*/ 95 w 123"/>
                <a:gd name="T81" fmla="*/ 71 h 153"/>
                <a:gd name="T82" fmla="*/ 95 w 123"/>
                <a:gd name="T83" fmla="*/ 66 h 153"/>
                <a:gd name="T84" fmla="*/ 29 w 123"/>
                <a:gd name="T85" fmla="*/ 66 h 153"/>
                <a:gd name="T86" fmla="*/ 29 w 123"/>
                <a:gd name="T87" fmla="*/ 66 h 153"/>
                <a:gd name="T88" fmla="*/ 29 w 123"/>
                <a:gd name="T89" fmla="*/ 49 h 153"/>
                <a:gd name="T90" fmla="*/ 29 w 123"/>
                <a:gd name="T91" fmla="*/ 54 h 153"/>
                <a:gd name="T92" fmla="*/ 95 w 123"/>
                <a:gd name="T93" fmla="*/ 54 h 153"/>
                <a:gd name="T94" fmla="*/ 95 w 123"/>
                <a:gd name="T95" fmla="*/ 49 h 153"/>
                <a:gd name="T96" fmla="*/ 29 w 123"/>
                <a:gd name="T97" fmla="*/ 49 h 153"/>
                <a:gd name="T98" fmla="*/ 29 w 123"/>
                <a:gd name="T99" fmla="*/ 49 h 153"/>
                <a:gd name="T100" fmla="*/ 29 w 123"/>
                <a:gd name="T101" fmla="*/ 33 h 153"/>
                <a:gd name="T102" fmla="*/ 29 w 123"/>
                <a:gd name="T103" fmla="*/ 37 h 153"/>
                <a:gd name="T104" fmla="*/ 95 w 123"/>
                <a:gd name="T105" fmla="*/ 37 h 153"/>
                <a:gd name="T106" fmla="*/ 95 w 123"/>
                <a:gd name="T107" fmla="*/ 33 h 153"/>
                <a:gd name="T108" fmla="*/ 29 w 123"/>
                <a:gd name="T109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3" h="153">
                  <a:moveTo>
                    <a:pt x="7" y="0"/>
                  </a:moveTo>
                  <a:lnTo>
                    <a:pt x="116" y="0"/>
                  </a:lnTo>
                  <a:lnTo>
                    <a:pt x="123" y="0"/>
                  </a:lnTo>
                  <a:lnTo>
                    <a:pt x="123" y="4"/>
                  </a:lnTo>
                  <a:lnTo>
                    <a:pt x="123" y="146"/>
                  </a:lnTo>
                  <a:lnTo>
                    <a:pt x="123" y="153"/>
                  </a:lnTo>
                  <a:lnTo>
                    <a:pt x="116" y="153"/>
                  </a:lnTo>
                  <a:lnTo>
                    <a:pt x="38" y="153"/>
                  </a:lnTo>
                  <a:lnTo>
                    <a:pt x="38" y="153"/>
                  </a:lnTo>
                  <a:lnTo>
                    <a:pt x="36" y="153"/>
                  </a:lnTo>
                  <a:lnTo>
                    <a:pt x="3" y="127"/>
                  </a:lnTo>
                  <a:lnTo>
                    <a:pt x="0" y="127"/>
                  </a:lnTo>
                  <a:lnTo>
                    <a:pt x="0" y="123"/>
                  </a:lnTo>
                  <a:lnTo>
                    <a:pt x="0" y="4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  <a:moveTo>
                    <a:pt x="12" y="115"/>
                  </a:moveTo>
                  <a:lnTo>
                    <a:pt x="33" y="108"/>
                  </a:lnTo>
                  <a:lnTo>
                    <a:pt x="36" y="108"/>
                  </a:lnTo>
                  <a:lnTo>
                    <a:pt x="36" y="111"/>
                  </a:lnTo>
                  <a:lnTo>
                    <a:pt x="45" y="141"/>
                  </a:lnTo>
                  <a:lnTo>
                    <a:pt x="112" y="141"/>
                  </a:lnTo>
                  <a:lnTo>
                    <a:pt x="112" y="11"/>
                  </a:lnTo>
                  <a:lnTo>
                    <a:pt x="12" y="11"/>
                  </a:lnTo>
                  <a:lnTo>
                    <a:pt x="12" y="115"/>
                  </a:lnTo>
                  <a:lnTo>
                    <a:pt x="12" y="115"/>
                  </a:lnTo>
                  <a:close/>
                  <a:moveTo>
                    <a:pt x="38" y="139"/>
                  </a:moveTo>
                  <a:lnTo>
                    <a:pt x="31" y="115"/>
                  </a:lnTo>
                  <a:lnTo>
                    <a:pt x="15" y="123"/>
                  </a:lnTo>
                  <a:lnTo>
                    <a:pt x="38" y="139"/>
                  </a:lnTo>
                  <a:lnTo>
                    <a:pt x="38" y="139"/>
                  </a:lnTo>
                  <a:close/>
                  <a:moveTo>
                    <a:pt x="29" y="82"/>
                  </a:moveTo>
                  <a:lnTo>
                    <a:pt x="29" y="87"/>
                  </a:lnTo>
                  <a:lnTo>
                    <a:pt x="95" y="87"/>
                  </a:lnTo>
                  <a:lnTo>
                    <a:pt x="95" y="82"/>
                  </a:lnTo>
                  <a:lnTo>
                    <a:pt x="29" y="82"/>
                  </a:lnTo>
                  <a:lnTo>
                    <a:pt x="29" y="82"/>
                  </a:lnTo>
                  <a:close/>
                  <a:moveTo>
                    <a:pt x="29" y="66"/>
                  </a:moveTo>
                  <a:lnTo>
                    <a:pt x="29" y="71"/>
                  </a:lnTo>
                  <a:lnTo>
                    <a:pt x="95" y="71"/>
                  </a:lnTo>
                  <a:lnTo>
                    <a:pt x="95" y="66"/>
                  </a:lnTo>
                  <a:lnTo>
                    <a:pt x="29" y="66"/>
                  </a:lnTo>
                  <a:lnTo>
                    <a:pt x="29" y="66"/>
                  </a:lnTo>
                  <a:close/>
                  <a:moveTo>
                    <a:pt x="29" y="49"/>
                  </a:moveTo>
                  <a:lnTo>
                    <a:pt x="29" y="54"/>
                  </a:lnTo>
                  <a:lnTo>
                    <a:pt x="95" y="54"/>
                  </a:lnTo>
                  <a:lnTo>
                    <a:pt x="95" y="49"/>
                  </a:lnTo>
                  <a:lnTo>
                    <a:pt x="29" y="49"/>
                  </a:lnTo>
                  <a:lnTo>
                    <a:pt x="29" y="49"/>
                  </a:lnTo>
                  <a:close/>
                  <a:moveTo>
                    <a:pt x="29" y="33"/>
                  </a:moveTo>
                  <a:lnTo>
                    <a:pt x="29" y="37"/>
                  </a:lnTo>
                  <a:lnTo>
                    <a:pt x="95" y="37"/>
                  </a:lnTo>
                  <a:lnTo>
                    <a:pt x="95" y="33"/>
                  </a:lnTo>
                  <a:lnTo>
                    <a:pt x="29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51422" tIns="25711" rIns="51422" bIns="2571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2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3"/>
            <p:cNvSpPr txBox="1"/>
            <p:nvPr/>
          </p:nvSpPr>
          <p:spPr>
            <a:xfrm>
              <a:off x="3397743" y="2198316"/>
              <a:ext cx="2334081" cy="1476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ru-RU" sz="14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</a:t>
              </a:r>
              <a:r>
                <a:rPr lang="ru-RU" sz="14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лагоустройство </a:t>
              </a:r>
              <a:r>
                <a:rPr lang="ru-RU" sz="14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дворовых</a:t>
              </a:r>
              <a:r>
                <a:rPr lang="ru-RU" sz="14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algn="ctr"/>
              <a:r>
                <a:rPr lang="ru-RU" sz="14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территорий</a:t>
              </a:r>
              <a:endPara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椭圆 11"/>
          <p:cNvSpPr/>
          <p:nvPr/>
        </p:nvSpPr>
        <p:spPr>
          <a:xfrm>
            <a:off x="9651170" y="2996014"/>
            <a:ext cx="704666" cy="704666"/>
          </a:xfrm>
          <a:prstGeom prst="ellipse">
            <a:avLst/>
          </a:prstGeom>
          <a:solidFill>
            <a:srgbClr val="00B0F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23"/>
          <p:cNvSpPr txBox="1"/>
          <p:nvPr/>
        </p:nvSpPr>
        <p:spPr>
          <a:xfrm>
            <a:off x="7579259" y="3763755"/>
            <a:ext cx="192155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лагоустройство дворовых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территорий</a:t>
            </a:r>
          </a:p>
          <a:p>
            <a:pPr algn="ctr"/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椭圆 11"/>
          <p:cNvSpPr/>
          <p:nvPr/>
        </p:nvSpPr>
        <p:spPr>
          <a:xfrm>
            <a:off x="9357630" y="4066844"/>
            <a:ext cx="704666" cy="704666"/>
          </a:xfrm>
          <a:prstGeom prst="ellipse">
            <a:avLst/>
          </a:prstGeom>
          <a:solidFill>
            <a:srgbClr val="00B0F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5629" y="3943299"/>
            <a:ext cx="2361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Строительство, реконструкция парков, скверов, бульваров, зон отдыха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18346" y="5008244"/>
            <a:ext cx="25906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и ремонт парков, скверов, бульваров, зон отдыха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10255835" y="3480576"/>
            <a:ext cx="19650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дворовых проездов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10009736" y="4415661"/>
            <a:ext cx="21869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детских и (или) спортивных площадок</a:t>
            </a:r>
          </a:p>
        </p:txBody>
      </p:sp>
      <p:pic>
        <p:nvPicPr>
          <p:cNvPr id="67" name="Рисунок 6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954" y="3534383"/>
            <a:ext cx="1020350" cy="535684"/>
          </a:xfrm>
          <a:prstGeom prst="rect">
            <a:avLst/>
          </a:prstGeom>
        </p:spPr>
      </p:pic>
      <p:pic>
        <p:nvPicPr>
          <p:cNvPr id="68" name="Рисунок 67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8390" b="73449" l="27780" r="50016">
                        <a14:foregroundMark x1="32375" y1="65625" x2="32375" y2="65625"/>
                        <a14:foregroundMark x1="34000" y1="60875" x2="34000" y2="60875"/>
                        <a14:foregroundMark x1="35500" y1="55750" x2="35500" y2="55750"/>
                        <a14:foregroundMark x1="40625" y1="55375" x2="40625" y2="55375"/>
                        <a14:foregroundMark x1="41625" y1="59000" x2="41625" y2="59000"/>
                        <a14:foregroundMark x1="40500" y1="65500" x2="40500" y2="65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00" t="51350" r="47205" b="27624"/>
          <a:stretch/>
        </p:blipFill>
        <p:spPr>
          <a:xfrm>
            <a:off x="2577667" y="4615930"/>
            <a:ext cx="613936" cy="464457"/>
          </a:xfrm>
          <a:prstGeom prst="rect">
            <a:avLst/>
          </a:prstGeom>
        </p:spPr>
      </p:pic>
      <p:pic>
        <p:nvPicPr>
          <p:cNvPr id="70" name="Рисунок 69"/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982" b="26834" l="2368" r="213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6324" b="70184"/>
          <a:stretch/>
        </p:blipFill>
        <p:spPr>
          <a:xfrm>
            <a:off x="2794735" y="2248768"/>
            <a:ext cx="1550864" cy="1953030"/>
          </a:xfrm>
          <a:prstGeom prst="rect">
            <a:avLst/>
          </a:prstGeom>
        </p:spPr>
      </p:pic>
      <p:pic>
        <p:nvPicPr>
          <p:cNvPr id="71" name="Рисунок 70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6890" b="93478" l="2588" r="23294">
                        <a14:foregroundMark x1="17500" y1="79250" x2="17500" y2="79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4816" r="74118" b="4449"/>
          <a:stretch/>
        </p:blipFill>
        <p:spPr>
          <a:xfrm>
            <a:off x="9286202" y="4110069"/>
            <a:ext cx="729935" cy="584778"/>
          </a:xfrm>
          <a:prstGeom prst="rect">
            <a:avLst/>
          </a:prstGeom>
        </p:spPr>
      </p:pic>
      <p:pic>
        <p:nvPicPr>
          <p:cNvPr id="79" name="Рисунок 78"/>
          <p:cNvPicPr>
            <a:picLocks noChangeAspect="1"/>
          </p:cNvPicPr>
          <p:nvPr/>
        </p:nvPicPr>
        <p:blipFill rotWithShape="1"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78" t="14118" r="13858" b="23450"/>
          <a:stretch/>
        </p:blipFill>
        <p:spPr>
          <a:xfrm>
            <a:off x="9673614" y="2981108"/>
            <a:ext cx="659778" cy="626004"/>
          </a:xfrm>
          <a:prstGeom prst="rect">
            <a:avLst/>
          </a:prstGeom>
        </p:spPr>
      </p:pic>
      <p:pic>
        <p:nvPicPr>
          <p:cNvPr id="80" name="Рисунок 7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024" y="2755402"/>
            <a:ext cx="1072328" cy="1096158"/>
          </a:xfrm>
          <a:prstGeom prst="rect">
            <a:avLst/>
          </a:prstGeom>
        </p:spPr>
      </p:pic>
      <p:sp>
        <p:nvSpPr>
          <p:cNvPr id="83" name="îSḷíďe">
            <a:extLst>
              <a:ext uri="{FF2B5EF4-FFF2-40B4-BE49-F238E27FC236}">
                <a16:creationId xmlns="" xmlns:a16="http://schemas.microsoft.com/office/drawing/2014/main" xmlns:lc="http://schemas.openxmlformats.org/drawingml/2006/lockedCanvas" id="{40DA06CC-A9CA-416E-A4BB-FA9792CE95D3}"/>
              </a:ext>
            </a:extLst>
          </p:cNvPr>
          <p:cNvSpPr txBox="1"/>
          <p:nvPr/>
        </p:nvSpPr>
        <p:spPr bwMode="auto">
          <a:xfrm>
            <a:off x="3668597" y="1027110"/>
            <a:ext cx="5001964" cy="869208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317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ормирование современной городской среды </a:t>
            </a:r>
          </a:p>
          <a:p>
            <a:pPr algn="ctr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Владивостокского городского округа 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3" name="组合 14"/>
          <p:cNvGrpSpPr/>
          <p:nvPr/>
        </p:nvGrpSpPr>
        <p:grpSpPr>
          <a:xfrm>
            <a:off x="4055968" y="1953681"/>
            <a:ext cx="4227222" cy="360552"/>
            <a:chOff x="6875319" y="2698631"/>
            <a:chExt cx="2120624" cy="480735"/>
          </a:xfrm>
        </p:grpSpPr>
        <p:sp>
          <p:nvSpPr>
            <p:cNvPr id="94" name="任意多边形 15"/>
            <p:cNvSpPr/>
            <p:nvPr/>
          </p:nvSpPr>
          <p:spPr>
            <a:xfrm>
              <a:off x="6875319" y="2963709"/>
              <a:ext cx="2120624" cy="215657"/>
            </a:xfrm>
            <a:custGeom>
              <a:avLst/>
              <a:gdLst>
                <a:gd name="connsiteX0" fmla="*/ 0 w 2247900"/>
                <a:gd name="connsiteY0" fmla="*/ 200025 h 228600"/>
                <a:gd name="connsiteX1" fmla="*/ 0 w 2247900"/>
                <a:gd name="connsiteY1" fmla="*/ 0 h 228600"/>
                <a:gd name="connsiteX2" fmla="*/ 2247900 w 2247900"/>
                <a:gd name="connsiteY2" fmla="*/ 0 h 228600"/>
                <a:gd name="connsiteX3" fmla="*/ 2247900 w 2247900"/>
                <a:gd name="connsiteY3" fmla="*/ 2286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7900" h="228600">
                  <a:moveTo>
                    <a:pt x="0" y="200025"/>
                  </a:moveTo>
                  <a:lnTo>
                    <a:pt x="0" y="0"/>
                  </a:lnTo>
                  <a:lnTo>
                    <a:pt x="2247900" y="0"/>
                  </a:lnTo>
                  <a:lnTo>
                    <a:pt x="2247900" y="228600"/>
                  </a:lnTo>
                </a:path>
              </a:pathLst>
            </a:custGeom>
            <a:noFill/>
            <a:ln w="28575">
              <a:solidFill>
                <a:schemeClr val="bg1">
                  <a:lumMod val="65000"/>
                </a:schemeClr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任意多边形 16"/>
            <p:cNvSpPr/>
            <p:nvPr/>
          </p:nvSpPr>
          <p:spPr>
            <a:xfrm>
              <a:off x="7890703" y="2698631"/>
              <a:ext cx="0" cy="251599"/>
            </a:xfrm>
            <a:custGeom>
              <a:avLst/>
              <a:gdLst>
                <a:gd name="connsiteX0" fmla="*/ 0 w 0"/>
                <a:gd name="connsiteY0" fmla="*/ 0 h 266700"/>
                <a:gd name="connsiteX1" fmla="*/ 0 w 0"/>
                <a:gd name="connsiteY1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noFill/>
            <a:ln w="28575">
              <a:solidFill>
                <a:schemeClr val="bg1">
                  <a:lumMod val="65000"/>
                </a:schemeClr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6" name="Прямоугольник 95"/>
          <p:cNvSpPr/>
          <p:nvPr/>
        </p:nvSpPr>
        <p:spPr>
          <a:xfrm>
            <a:off x="292300" y="4513468"/>
            <a:ext cx="19791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1 825,53 тыс. рублей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417496" y="5607943"/>
            <a:ext cx="22057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35 724,85 тыс. рублей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9984721" y="3774018"/>
            <a:ext cx="228009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141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039,73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10062296" y="4892740"/>
            <a:ext cx="18252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705,13 тыс. рублей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椭圆 11"/>
          <p:cNvSpPr/>
          <p:nvPr/>
        </p:nvSpPr>
        <p:spPr>
          <a:xfrm>
            <a:off x="8624019" y="4761067"/>
            <a:ext cx="704666" cy="704666"/>
          </a:xfrm>
          <a:prstGeom prst="ellipse">
            <a:avLst/>
          </a:prstGeom>
          <a:solidFill>
            <a:srgbClr val="00B0F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9272718" y="5291247"/>
            <a:ext cx="2388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территорий, детских и спортивных площадок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8000" b="74875" l="69000" r="96500">
                        <a14:foregroundMark x1="76250" y1="56125" x2="76250" y2="56125"/>
                        <a14:foregroundMark x1="76875" y1="49375" x2="77125" y2="49875"/>
                        <a14:foregroundMark x1="76750" y1="48000" x2="76750" y2="48000"/>
                        <a14:foregroundMark x1="79375" y1="73625" x2="79375" y2="73625"/>
                        <a14:foregroundMark x1="85250" y1="60125" x2="85250" y2="60125"/>
                        <a14:foregroundMark x1="87375" y1="59000" x2="87375" y2="59000"/>
                        <a14:foregroundMark x1="76250" y1="74375" x2="76250" y2="74375"/>
                        <a14:foregroundMark x1="70625" y1="74375" x2="70625" y2="74375"/>
                        <a14:foregroundMark x1="96500" y1="74875" x2="96500" y2="74875"/>
                        <a14:foregroundMark x1="69000" y1="74750" x2="69000" y2="74750"/>
                        <a14:foregroundMark x1="80135" y1="55982" x2="80135" y2="55982"/>
                        <a14:foregroundMark x1="83372" y1="58891" x2="83372" y2="588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908" t="47337" r="1851" b="24422"/>
          <a:stretch/>
        </p:blipFill>
        <p:spPr>
          <a:xfrm>
            <a:off x="8697436" y="4851852"/>
            <a:ext cx="520428" cy="520429"/>
          </a:xfrm>
          <a:prstGeom prst="rect">
            <a:avLst/>
          </a:prstGeom>
        </p:spPr>
      </p:pic>
      <p:sp>
        <p:nvSpPr>
          <p:cNvPr id="39" name="Прямоугольник 38"/>
          <p:cNvSpPr/>
          <p:nvPr/>
        </p:nvSpPr>
        <p:spPr>
          <a:xfrm>
            <a:off x="9332008" y="5676689"/>
            <a:ext cx="21843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447,05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921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830"/>
    </mc:Choice>
    <mc:Fallback xmlns="">
      <p:transition spd="slow" advTm="148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  <p:bldP spid="38" grpId="0" animBg="1"/>
      <p:bldP spid="48" grpId="0" animBg="1"/>
      <p:bldP spid="54" grpId="0"/>
      <p:bldP spid="55" grpId="0"/>
      <p:bldP spid="57" grpId="0"/>
      <p:bldP spid="61" grpId="0"/>
      <p:bldP spid="96" grpId="0"/>
      <p:bldP spid="97" grpId="0"/>
      <p:bldP spid="98" grpId="0"/>
      <p:bldP spid="102" grpId="0"/>
      <p:bldP spid="35" grpId="0" animBg="1"/>
      <p:bldP spid="36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463036"/>
            <a:ext cx="12192000" cy="3775934"/>
          </a:xfrm>
          <a:prstGeom prst="rect">
            <a:avLst/>
          </a:prstGeom>
        </p:spPr>
      </p:pic>
      <p:sp>
        <p:nvSpPr>
          <p:cNvPr id="4" name="矩形 17"/>
          <p:cNvSpPr/>
          <p:nvPr/>
        </p:nvSpPr>
        <p:spPr>
          <a:xfrm>
            <a:off x="0" y="36927"/>
            <a:ext cx="7716348" cy="5698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altLang="zh-CN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2019 году во Владивостокском городском округе благоустроено</a:t>
            </a:r>
            <a:endParaRPr lang="zh-CN" alt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直角三角形 18"/>
          <p:cNvSpPr/>
          <p:nvPr/>
        </p:nvSpPr>
        <p:spPr>
          <a:xfrm flipV="1">
            <a:off x="6860005" y="595499"/>
            <a:ext cx="856343" cy="174172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349278" y="3673319"/>
            <a:ext cx="17176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работы по благоустройству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скверов,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025570" y="3602678"/>
            <a:ext cx="226531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575"/>
              </a:lnSpc>
              <a:spcBef>
                <a:spcPts val="1050"/>
              </a:spcBef>
              <a:spcAft>
                <a:spcPts val="750"/>
              </a:spcAft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Высажено 332 дерева хвойных и лиственных пород (рябина, сосна, ель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597496" y="3602678"/>
            <a:ext cx="18467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Новый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асфальт появился на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61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проезде к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домам.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998219" y="3531906"/>
            <a:ext cx="17602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Также по 25 адресам привели в порядок тротуары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</p:txBody>
      </p:sp>
      <p:sp>
        <p:nvSpPr>
          <p:cNvPr id="20" name="矩形 93"/>
          <p:cNvSpPr/>
          <p:nvPr/>
        </p:nvSpPr>
        <p:spPr>
          <a:xfrm>
            <a:off x="0" y="2290357"/>
            <a:ext cx="12192000" cy="17417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2" name="图表 14"/>
          <p:cNvGraphicFramePr/>
          <p:nvPr>
            <p:extLst/>
          </p:nvPr>
        </p:nvGraphicFramePr>
        <p:xfrm>
          <a:off x="375647" y="4064343"/>
          <a:ext cx="2438968" cy="14597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199" y="4524646"/>
            <a:ext cx="663270" cy="663270"/>
          </a:xfrm>
          <a:prstGeom prst="rect">
            <a:avLst/>
          </a:prstGeom>
        </p:spPr>
      </p:pic>
      <p:graphicFrame>
        <p:nvGraphicFramePr>
          <p:cNvPr id="33" name="图表 15"/>
          <p:cNvGraphicFramePr/>
          <p:nvPr>
            <p:extLst/>
          </p:nvPr>
        </p:nvGraphicFramePr>
        <p:xfrm>
          <a:off x="909382" y="2443656"/>
          <a:ext cx="2684931" cy="1435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4" name="图表 16"/>
          <p:cNvGraphicFramePr/>
          <p:nvPr>
            <p:extLst/>
          </p:nvPr>
        </p:nvGraphicFramePr>
        <p:xfrm>
          <a:off x="3876460" y="2438887"/>
          <a:ext cx="2721036" cy="14209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5" name="图表 15"/>
          <p:cNvGraphicFramePr/>
          <p:nvPr>
            <p:extLst/>
          </p:nvPr>
        </p:nvGraphicFramePr>
        <p:xfrm>
          <a:off x="4280557" y="4064343"/>
          <a:ext cx="1607702" cy="98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36" name="图表 16"/>
          <p:cNvGraphicFramePr/>
          <p:nvPr>
            <p:extLst/>
          </p:nvPr>
        </p:nvGraphicFramePr>
        <p:xfrm>
          <a:off x="4351484" y="5404494"/>
          <a:ext cx="1527710" cy="925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37" name="图表 15"/>
          <p:cNvGraphicFramePr/>
          <p:nvPr>
            <p:extLst/>
          </p:nvPr>
        </p:nvGraphicFramePr>
        <p:xfrm>
          <a:off x="6412441" y="2464528"/>
          <a:ext cx="2140598" cy="1339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38" name="图表 14"/>
          <p:cNvGraphicFramePr/>
          <p:nvPr>
            <p:extLst/>
          </p:nvPr>
        </p:nvGraphicFramePr>
        <p:xfrm>
          <a:off x="8822969" y="2480186"/>
          <a:ext cx="1792832" cy="1193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39" name="图表 15"/>
          <p:cNvGraphicFramePr/>
          <p:nvPr>
            <p:extLst/>
          </p:nvPr>
        </p:nvGraphicFramePr>
        <p:xfrm>
          <a:off x="9127474" y="3869406"/>
          <a:ext cx="1294445" cy="1206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40" name="图表 16"/>
          <p:cNvGraphicFramePr/>
          <p:nvPr>
            <p:extLst/>
          </p:nvPr>
        </p:nvGraphicFramePr>
        <p:xfrm>
          <a:off x="9034004" y="5369664"/>
          <a:ext cx="1660293" cy="958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63537" y="5571894"/>
            <a:ext cx="8681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 дворов.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69939" y="4903601"/>
            <a:ext cx="2133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922 кустарника (</a:t>
            </a:r>
            <a:r>
              <a:rPr lang="ru-RU" sz="12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форзиция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пузыреплодник, сирень, кизильник, спирея).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69939" y="6218679"/>
            <a:ext cx="1918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Уложен газон на площади </a:t>
            </a:r>
            <a:b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18 695,08 кв. м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99446" y="4932478"/>
            <a:ext cx="1729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отремонтировали 32 лестницы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048174" y="6455191"/>
            <a:ext cx="16806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 подпорных стен.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14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30478" b="49890" l="74588" r="97176">
                        <a14:foregroundMark x1="90250" y1="39875" x2="90250" y2="39875"/>
                        <a14:foregroundMark x1="80000" y1="41000" x2="80000" y2="41000"/>
                        <a14:foregroundMark x1="86875" y1="46500" x2="86875" y2="46500"/>
                        <a14:backgroundMark x1="81875" y1="37375" x2="81875" y2="37375"/>
                        <a14:backgroundMark x1="86875" y1="44250" x2="86875" y2="44250"/>
                        <a14:backgroundMark x1="80375" y1="48250" x2="80375" y2="48250"/>
                        <a14:backgroundMark x1="93500" y1="47125" x2="93500" y2="47125"/>
                        <a14:backgroundMark x1="81875" y1="33750" x2="81875" y2="33750"/>
                        <a14:backgroundMark x1="94250" y1="32625" x2="94250" y2="32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765" t="28052" b="47684"/>
          <a:stretch/>
        </p:blipFill>
        <p:spPr>
          <a:xfrm>
            <a:off x="1689081" y="2648652"/>
            <a:ext cx="1125534" cy="967257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717" b="24452" l="75779" r="97309">
                        <a14:backgroundMark x1="90476" y1="8159" x2="90476" y2="8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088" b="72831"/>
          <a:stretch/>
        </p:blipFill>
        <p:spPr>
          <a:xfrm>
            <a:off x="4611297" y="2841928"/>
            <a:ext cx="504042" cy="59410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1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026" b="23702" l="30906" r="472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866" t="441" r="50735" b="73713"/>
          <a:stretch/>
        </p:blipFill>
        <p:spPr>
          <a:xfrm>
            <a:off x="4949371" y="2906245"/>
            <a:ext cx="445259" cy="509861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2673" b="24055" l="2677" r="24089">
                        <a14:foregroundMark x1="10375" y1="18250" x2="10375" y2="18250"/>
                        <a14:foregroundMark x1="14875" y1="21250" x2="14875" y2="21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3235" b="73272"/>
          <a:stretch/>
        </p:blipFill>
        <p:spPr>
          <a:xfrm>
            <a:off x="4611297" y="4112272"/>
            <a:ext cx="761876" cy="760829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22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346" y="5641894"/>
            <a:ext cx="851678" cy="49208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24">
            <a:biLevel thresh="25000"/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63812" b="78620" l="1855" r="1669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1961" r="81447" b="19529"/>
          <a:stretch/>
        </p:blipFill>
        <p:spPr>
          <a:xfrm>
            <a:off x="9209912" y="2676931"/>
            <a:ext cx="977123" cy="81207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2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459" y="2801669"/>
            <a:ext cx="597889" cy="597889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2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0" t="13867" r="11046" b="11059"/>
          <a:stretch/>
        </p:blipFill>
        <p:spPr>
          <a:xfrm>
            <a:off x="9527772" y="4255861"/>
            <a:ext cx="493851" cy="47365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2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3880" b="34923" l="43398" r="59986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324" r="37941" b="61196"/>
          <a:stretch/>
        </p:blipFill>
        <p:spPr>
          <a:xfrm>
            <a:off x="9503805" y="5479945"/>
            <a:ext cx="749035" cy="9251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3029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551"/>
    </mc:Choice>
    <mc:Fallback xmlns="">
      <p:transition spd="slow" advTm="165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8" grpId="0"/>
      <p:bldGraphic spid="32" grpId="0">
        <p:bldAsOne/>
      </p:bldGraphic>
      <p:bldGraphic spid="34" grpId="0">
        <p:bldAsOne/>
      </p:bldGraphic>
      <p:bldGraphic spid="35" grpId="0">
        <p:bldAsOne/>
      </p:bldGraphic>
      <p:bldGraphic spid="36" grpId="0">
        <p:bldAsOne/>
      </p:bldGraphic>
      <p:bldGraphic spid="37" grpId="0">
        <p:bldAsOne/>
      </p:bldGraphic>
      <p:bldGraphic spid="38" grpId="0">
        <p:bldAsOne/>
      </p:bldGraphic>
      <p:bldGraphic spid="39" grpId="0">
        <p:bldAsOne/>
      </p:bldGraphic>
      <p:bldGraphic spid="40" grpId="0">
        <p:bldAsOne/>
      </p:bldGraphic>
      <p:bldP spid="3" grpId="0"/>
      <p:bldP spid="6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2490395"/>
          </a:xfrm>
          <a:prstGeom prst="rect">
            <a:avLst/>
          </a:prstGeom>
        </p:spPr>
      </p:pic>
      <p:sp>
        <p:nvSpPr>
          <p:cNvPr id="4" name="矩形 17"/>
          <p:cNvSpPr/>
          <p:nvPr/>
        </p:nvSpPr>
        <p:spPr>
          <a:xfrm>
            <a:off x="0" y="36927"/>
            <a:ext cx="9585064" cy="5698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altLang="zh-CN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</a:t>
            </a:r>
            <a:r>
              <a:rPr lang="ru-RU" altLang="zh-CN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территорий</a:t>
            </a:r>
            <a:r>
              <a:rPr lang="ru-RU" altLang="zh-CN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zh-CN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благоустраиваемых </a:t>
            </a:r>
            <a:r>
              <a:rPr lang="ru-RU" altLang="zh-CN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федерального проекта  "Формирование комфортной городской среды"  в 2019 году</a:t>
            </a:r>
            <a:endParaRPr lang="zh-CN" alt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直角三角形 18"/>
          <p:cNvSpPr/>
          <p:nvPr/>
        </p:nvSpPr>
        <p:spPr>
          <a:xfrm flipV="1">
            <a:off x="8728721" y="606770"/>
            <a:ext cx="856343" cy="174172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223" y="2019094"/>
            <a:ext cx="2119256" cy="2119256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/>
          </p:nvPr>
        </p:nvGraphicFramePr>
        <p:xfrm>
          <a:off x="107577" y="3667049"/>
          <a:ext cx="6433073" cy="31195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56386"/>
                <a:gridCol w="3076687"/>
              </a:tblGrid>
              <a:tr h="12798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Дворовые территории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/>
                </a:tc>
              </a:tr>
              <a:tr h="127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Владивосток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пр-т 100-летия Владивостока, д. 42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Владивосток, ул. </a:t>
                      </a:r>
                      <a:r>
                        <a:rPr lang="ru-RU" sz="11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Ладыгина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д. 15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</a:tr>
              <a:tr h="127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Владивосток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пр-т 100-летия Владивостока, д. 44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Владивосток, ул. Леонова, д. 27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</a:tr>
              <a:tr h="127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</a:t>
                      </a:r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Владивосток, 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 Адмирала Кузнецова, д. 90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Владивосток, ул. Лермонтова, д. 58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</a:tr>
              <a:tr h="127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Владивосток, ул. Бородинская, д. 15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Владивосток, ул. Магнитогорская, д. 13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</a:tr>
              <a:tr h="127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Владивосток, ул. Бородинская, д. 33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Владивосток, ул. Маковского, д. 169 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</a:tr>
              <a:tr h="127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Владивосток, ул. Валентины Терешковой, д. 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Владивосток, ул. Маковского, д. 171 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</a:tr>
              <a:tr h="127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Владивосток, ул. Валентины Терешковой, д. 12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Владивосток, ул. Монтажная, д. 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</a:tr>
              <a:tr h="127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Владивосток, ул. </a:t>
                      </a:r>
                      <a:r>
                        <a:rPr lang="ru-RU" sz="11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Волховская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д. 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Владивосток, ул. Нерчинская, д. 40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</a:tr>
              <a:tr h="127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Владивосток, ул. Военное шоссе, д. 17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Владивосток, ул. Никифорова, д.18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</a:tr>
              <a:tr h="127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Владивосток, ул. Военное шоссе, д. 23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Владивосток, ул. </a:t>
                      </a:r>
                      <a:r>
                        <a:rPr lang="ru-RU" sz="11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Нейбута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д. 21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</a:tr>
              <a:tr h="127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Владивосток, ул. Военное шоссе, д. 36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Владивосток, ул. </a:t>
                      </a:r>
                      <a:r>
                        <a:rPr lang="ru-RU" sz="11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О.Кошевого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д. 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</a:tr>
              <a:tr h="127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Владивосток, ул. Вязовая, д. 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Владивосток, ул. Руднева, д. 1 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</a:tr>
              <a:tr h="127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Владивосток, ул. Вязовая, д. 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Владивосток, ул. Русская, д. 47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</a:tr>
              <a:tr h="127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Владивосток, ул. Гульбиновича, д. 29/2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Владивосток, ул. Сахалинская, д. 31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</a:tr>
              <a:tr h="127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Владивосток, ул. Днепровская, д. 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Владивосток, </a:t>
                      </a:r>
                      <a:r>
                        <a:rPr lang="ru-RU" sz="11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ул.Часовитина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д.12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</a:tr>
              <a:tr h="127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Владивосток, ул. Ильичева, д. 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Владивосток, п. Трудовое, ул. Чугаева, д. 56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</a:tr>
              <a:tr h="127981">
                <a:tc>
                  <a:txBody>
                    <a:bodyPr/>
                    <a:lstStyle/>
                    <a:p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Владивосток, ул. Кипарисовая, д. 16</a:t>
                      </a:r>
                      <a:endParaRPr lang="ru-RU" sz="1100" dirty="0"/>
                    </a:p>
                  </a:txBody>
                  <a:tcPr marL="4823" marR="4823" marT="482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Владивосток, п. Трудовое, ул. Чугаева, д. 65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3" marR="4823" marT="4823" marB="0" anchor="ctr">
                    <a:noFill/>
                  </a:tcPr>
                </a:tc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447" y="1957596"/>
            <a:ext cx="3141233" cy="1649148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/>
          </p:nvPr>
        </p:nvGraphicFramePr>
        <p:xfrm>
          <a:off x="8003689" y="3667049"/>
          <a:ext cx="3823149" cy="16505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23149"/>
              </a:tblGrid>
              <a:tr h="2379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Общественные территории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7969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Детский парк (г. Владивосток, ул. Черемуховая, 3)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43030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Общественная территория (г. Владивосток, в районе ул. Енисейской, 23-24, ул. Русской, 5)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70260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Территория между Набережной Цесаревича и ул. </a:t>
                      </a:r>
                      <a:r>
                        <a:rPr lang="ru-RU" sz="11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Светланской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(включая территории сквера им. Адмирала </a:t>
                      </a:r>
                      <a:r>
                        <a:rPr lang="ru-RU" sz="11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Невельского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сквера  им. А.С</a:t>
                      </a:r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Пушкина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Матросского сквера) сквер им. Адмирала </a:t>
                      </a:r>
                      <a:r>
                        <a:rPr lang="ru-RU" sz="11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Невельского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sp>
        <p:nvSpPr>
          <p:cNvPr id="12" name="矩形 93"/>
          <p:cNvSpPr/>
          <p:nvPr/>
        </p:nvSpPr>
        <p:spPr>
          <a:xfrm>
            <a:off x="0" y="2346376"/>
            <a:ext cx="12192000" cy="17417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559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55"/>
    </mc:Choice>
    <mc:Fallback xmlns="">
      <p:transition spd="slow" advTm="66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Рисунок 118"/>
          <p:cNvPicPr>
            <a:picLocks noChangeAspect="1"/>
          </p:cNvPicPr>
          <p:nvPr/>
        </p:nvPicPr>
        <p:blipFill rotWithShape="1">
          <a:blip r:embed="rId3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274380"/>
            <a:ext cx="12192000" cy="3775934"/>
          </a:xfrm>
          <a:prstGeom prst="rect">
            <a:avLst/>
          </a:prstGeom>
        </p:spPr>
      </p:pic>
      <p:sp>
        <p:nvSpPr>
          <p:cNvPr id="94" name="矩形 93"/>
          <p:cNvSpPr/>
          <p:nvPr/>
        </p:nvSpPr>
        <p:spPr>
          <a:xfrm>
            <a:off x="0" y="2438400"/>
            <a:ext cx="12192000" cy="17417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文本框 97"/>
          <p:cNvSpPr txBox="1"/>
          <p:nvPr/>
        </p:nvSpPr>
        <p:spPr>
          <a:xfrm>
            <a:off x="10141259" y="4674012"/>
            <a:ext cx="12656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</a:p>
          <a:p>
            <a:r>
              <a:rPr lang="en-US" altLang="zh-CN" sz="3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zh-CN" altLang="en-US" sz="3200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="" xmlns:a16="http://schemas.microsoft.com/office/drawing/2014/main" id="{D15115CF-F0E3-449F-88AB-FE290723C434}"/>
              </a:ext>
            </a:extLst>
          </p:cNvPr>
          <p:cNvSpPr txBox="1"/>
          <p:nvPr/>
        </p:nvSpPr>
        <p:spPr>
          <a:xfrm>
            <a:off x="730114" y="2615392"/>
            <a:ext cx="22035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Выбрать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общественную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зону для благоустройства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="" xmlns:a16="http://schemas.microsoft.com/office/drawing/2014/main" id="{BF88C297-16B0-4D4B-8967-03E94E623EA4}"/>
              </a:ext>
            </a:extLst>
          </p:cNvPr>
          <p:cNvSpPr txBox="1"/>
          <p:nvPr/>
        </p:nvSpPr>
        <p:spPr>
          <a:xfrm>
            <a:off x="2577961" y="5408738"/>
            <a:ext cx="1836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Утвердить </a:t>
            </a:r>
          </a:p>
          <a:p>
            <a:pPr lvl="0" algn="ctr"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дизайн-проекты всех объектов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="" xmlns:a16="http://schemas.microsoft.com/office/drawing/2014/main" id="{E5E54607-3BEC-458E-B4FE-7DB065A67E2C}"/>
              </a:ext>
            </a:extLst>
          </p:cNvPr>
          <p:cNvSpPr txBox="1"/>
          <p:nvPr/>
        </p:nvSpPr>
        <p:spPr>
          <a:xfrm>
            <a:off x="4413880" y="2596866"/>
            <a:ext cx="15086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общественные обсуждения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="" xmlns:a16="http://schemas.microsoft.com/office/drawing/2014/main" id="{103E2CD6-3F36-4312-8299-A62A8CECD383}"/>
              </a:ext>
            </a:extLst>
          </p:cNvPr>
          <p:cNvSpPr txBox="1"/>
          <p:nvPr/>
        </p:nvSpPr>
        <p:spPr>
          <a:xfrm>
            <a:off x="6302339" y="5443626"/>
            <a:ext cx="13248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Выбрать подрядчиков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="" xmlns:a16="http://schemas.microsoft.com/office/drawing/2014/main" id="{BCA5FBD4-D95A-432E-AEEB-614C3B9DA45B}"/>
              </a:ext>
            </a:extLst>
          </p:cNvPr>
          <p:cNvSpPr txBox="1"/>
          <p:nvPr/>
        </p:nvSpPr>
        <p:spPr>
          <a:xfrm>
            <a:off x="7854627" y="2738504"/>
            <a:ext cx="11977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аукцион</a:t>
            </a:r>
            <a:endParaRPr kumimoji="0" lang="en-GB" sz="1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="" xmlns:a16="http://schemas.microsoft.com/office/drawing/2014/main" id="{57B49B69-B9A3-40BA-8CA5-3E250C770847}"/>
              </a:ext>
            </a:extLst>
          </p:cNvPr>
          <p:cNvSpPr txBox="1"/>
          <p:nvPr/>
        </p:nvSpPr>
        <p:spPr>
          <a:xfrm>
            <a:off x="9052394" y="5463902"/>
            <a:ext cx="24299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Произвести строительно-монтажные работы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0" name="Freeform 31"/>
          <p:cNvSpPr/>
          <p:nvPr/>
        </p:nvSpPr>
        <p:spPr>
          <a:xfrm flipV="1">
            <a:off x="849137" y="3428792"/>
            <a:ext cx="1895209" cy="944514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rgbClr val="7EB0DE"/>
          </a:solidFill>
          <a:ln w="25400" cap="flat" cmpd="sng" algn="ctr">
            <a:noFill/>
            <a:prstDash val="solid"/>
          </a:ln>
          <a:effectLst/>
        </p:spPr>
        <p:txBody>
          <a:bodyPr lIns="91412" tIns="45706" rIns="91412" bIns="45706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Arial" pitchFamily="34" charset="0"/>
              <a:buNone/>
              <a:tabLst/>
              <a:defRPr/>
            </a:pPr>
            <a:endParaRPr kumimoji="0" lang="id-ID" sz="2487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21" name="Freeform 30"/>
          <p:cNvSpPr/>
          <p:nvPr/>
        </p:nvSpPr>
        <p:spPr>
          <a:xfrm>
            <a:off x="2518671" y="4364327"/>
            <a:ext cx="1895209" cy="943159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91412" tIns="45706" rIns="91412" bIns="45706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Arial" pitchFamily="34" charset="0"/>
              <a:buNone/>
              <a:tabLst/>
              <a:defRPr/>
            </a:pPr>
            <a:endParaRPr kumimoji="0" lang="id-ID" sz="2487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22" name="Freeform 33"/>
          <p:cNvSpPr/>
          <p:nvPr/>
        </p:nvSpPr>
        <p:spPr>
          <a:xfrm flipV="1">
            <a:off x="4189973" y="3427863"/>
            <a:ext cx="1893855" cy="944514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rgbClr val="7EB0DE"/>
          </a:solidFill>
          <a:ln w="25400" cap="flat" cmpd="sng" algn="ctr">
            <a:noFill/>
            <a:prstDash val="solid"/>
          </a:ln>
          <a:effectLst/>
        </p:spPr>
        <p:txBody>
          <a:bodyPr lIns="91412" tIns="45706" rIns="91412" bIns="45706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Arial" pitchFamily="34" charset="0"/>
              <a:buNone/>
              <a:tabLst/>
              <a:defRPr/>
            </a:pPr>
            <a:endParaRPr kumimoji="0" lang="id-ID" sz="2487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23" name="Freeform 32"/>
          <p:cNvSpPr/>
          <p:nvPr/>
        </p:nvSpPr>
        <p:spPr>
          <a:xfrm>
            <a:off x="5850760" y="4364327"/>
            <a:ext cx="1895207" cy="943159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91412" tIns="45706" rIns="91412" bIns="45706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Arial" pitchFamily="34" charset="0"/>
              <a:buNone/>
              <a:tabLst/>
              <a:defRPr/>
            </a:pPr>
            <a:endParaRPr kumimoji="0" lang="id-ID" sz="2487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24" name="Freeform 34"/>
          <p:cNvSpPr/>
          <p:nvPr/>
        </p:nvSpPr>
        <p:spPr>
          <a:xfrm flipV="1">
            <a:off x="7507253" y="3430316"/>
            <a:ext cx="1895207" cy="944514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rgbClr val="7EB0DE"/>
          </a:solidFill>
          <a:ln w="25400" cap="flat" cmpd="sng" algn="ctr">
            <a:noFill/>
            <a:prstDash val="solid"/>
          </a:ln>
          <a:effectLst/>
        </p:spPr>
        <p:txBody>
          <a:bodyPr lIns="91412" tIns="45706" rIns="91412" bIns="45706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Arial" pitchFamily="34" charset="0"/>
              <a:buNone/>
              <a:tabLst/>
              <a:defRPr/>
            </a:pPr>
            <a:endParaRPr kumimoji="0" lang="id-ID" sz="2487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25" name="Freeform 32"/>
          <p:cNvSpPr/>
          <p:nvPr/>
        </p:nvSpPr>
        <p:spPr>
          <a:xfrm>
            <a:off x="9161055" y="4380104"/>
            <a:ext cx="1895207" cy="943159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91412" tIns="45706" rIns="91412" bIns="45706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Arial" pitchFamily="34" charset="0"/>
              <a:buNone/>
              <a:tabLst/>
              <a:defRPr/>
            </a:pPr>
            <a:endParaRPr kumimoji="0" lang="id-ID" sz="2487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6" name="矩形 17"/>
          <p:cNvSpPr/>
          <p:nvPr/>
        </p:nvSpPr>
        <p:spPr>
          <a:xfrm>
            <a:off x="0" y="36927"/>
            <a:ext cx="5115339" cy="5698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altLang="zh-CN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реализации </a:t>
            </a:r>
            <a:endParaRPr lang="zh-CN" alt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直角三角形 18"/>
          <p:cNvSpPr/>
          <p:nvPr/>
        </p:nvSpPr>
        <p:spPr>
          <a:xfrm flipV="1">
            <a:off x="4280557" y="591887"/>
            <a:ext cx="856343" cy="174172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19"/>
          <p:cNvSpPr/>
          <p:nvPr/>
        </p:nvSpPr>
        <p:spPr>
          <a:xfrm>
            <a:off x="1288909" y="3747095"/>
            <a:ext cx="987565" cy="1075527"/>
          </a:xfrm>
          <a:prstGeom prst="ellipse">
            <a:avLst/>
          </a:prstGeom>
          <a:solidFill>
            <a:srgbClr val="7EB0DE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椭圆 19"/>
          <p:cNvSpPr/>
          <p:nvPr/>
        </p:nvSpPr>
        <p:spPr>
          <a:xfrm>
            <a:off x="2984478" y="3900120"/>
            <a:ext cx="987565" cy="1075527"/>
          </a:xfrm>
          <a:prstGeom prst="ellipse">
            <a:avLst/>
          </a:prstGeom>
          <a:solidFill>
            <a:srgbClr val="4684B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椭圆 19"/>
          <p:cNvSpPr/>
          <p:nvPr/>
        </p:nvSpPr>
        <p:spPr>
          <a:xfrm>
            <a:off x="4621556" y="3747095"/>
            <a:ext cx="987565" cy="1075527"/>
          </a:xfrm>
          <a:prstGeom prst="ellipse">
            <a:avLst/>
          </a:prstGeom>
          <a:solidFill>
            <a:srgbClr val="7EB0DE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椭圆 19"/>
          <p:cNvSpPr/>
          <p:nvPr/>
        </p:nvSpPr>
        <p:spPr>
          <a:xfrm>
            <a:off x="6330753" y="3918730"/>
            <a:ext cx="987565" cy="1075527"/>
          </a:xfrm>
          <a:prstGeom prst="ellipse">
            <a:avLst/>
          </a:prstGeom>
          <a:solidFill>
            <a:srgbClr val="4684B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椭圆 19"/>
          <p:cNvSpPr/>
          <p:nvPr/>
        </p:nvSpPr>
        <p:spPr>
          <a:xfrm>
            <a:off x="7955560" y="3795420"/>
            <a:ext cx="987565" cy="1075527"/>
          </a:xfrm>
          <a:prstGeom prst="ellipse">
            <a:avLst/>
          </a:prstGeom>
          <a:solidFill>
            <a:srgbClr val="7EB0DE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椭圆 19"/>
          <p:cNvSpPr/>
          <p:nvPr/>
        </p:nvSpPr>
        <p:spPr>
          <a:xfrm>
            <a:off x="9647476" y="3834613"/>
            <a:ext cx="1047933" cy="1075527"/>
          </a:xfrm>
          <a:prstGeom prst="ellipse">
            <a:avLst/>
          </a:prstGeom>
          <a:solidFill>
            <a:srgbClr val="4684B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71" b="91300" l="9979" r="89918">
                        <a14:foregroundMark x1="46091" y1="12512" x2="46091" y2="12512"/>
                        <a14:foregroundMark x1="46914" y1="20528" x2="46914" y2="20528"/>
                        <a14:foregroundMark x1="63683" y1="20332" x2="63683" y2="20332"/>
                        <a14:foregroundMark x1="57613" y1="31085" x2="57613" y2="31085"/>
                        <a14:foregroundMark x1="73354" y1="22483" x2="73354" y2="22483"/>
                        <a14:foregroundMark x1="46296" y1="28446" x2="46296" y2="28446"/>
                        <a14:foregroundMark x1="29527" y1="46725" x2="29527" y2="46725"/>
                        <a14:foregroundMark x1="37551" y1="55327" x2="37551" y2="55327"/>
                        <a14:foregroundMark x1="37963" y1="91300" x2="37963" y2="913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842" y="3967459"/>
            <a:ext cx="840143" cy="884224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8178" b="97413" l="15500" r="53000">
                        <a14:foregroundMark x1="38750" y1="87289" x2="38750" y2="87289"/>
                        <a14:foregroundMark x1="29500" y1="88751" x2="29500" y2="88751"/>
                        <a14:foregroundMark x1="18625" y1="91451" x2="18625" y2="91451"/>
                        <a14:foregroundMark x1="15500" y1="87064" x2="15500" y2="87064"/>
                        <a14:foregroundMark x1="24000" y1="96850" x2="24000" y2="96850"/>
                        <a14:foregroundMark x1="24750" y1="91226" x2="24750" y2="91226"/>
                        <a14:foregroundMark x1="24250" y1="94376" x2="24250" y2="94376"/>
                        <a14:foregroundMark x1="24375" y1="92801" x2="24375" y2="92801"/>
                        <a14:foregroundMark x1="53000" y1="93138" x2="53000" y2="93138"/>
                        <a14:foregroundMark x1="40500" y1="82340" x2="40500" y2="823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705" t="75955" r="43347"/>
          <a:stretch/>
        </p:blipFill>
        <p:spPr>
          <a:xfrm>
            <a:off x="9608639" y="4011385"/>
            <a:ext cx="1114347" cy="67752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09" b="96250" l="6556" r="91000">
                        <a14:foregroundMark x1="45556" y1="6250" x2="45556" y2="6250"/>
                        <a14:foregroundMark x1="18111" y1="44545" x2="18111" y2="44545"/>
                        <a14:foregroundMark x1="91444" y1="83295" x2="91444" y2="83295"/>
                        <a14:foregroundMark x1="34667" y1="83977" x2="34667" y2="83977"/>
                        <a14:foregroundMark x1="34667" y1="94318" x2="34667" y2="94318"/>
                        <a14:foregroundMark x1="6556" y1="35455" x2="6556" y2="35455"/>
                        <a14:foregroundMark x1="18556" y1="92727" x2="18556" y2="92727"/>
                        <a14:foregroundMark x1="19889" y1="96250" x2="19889" y2="96250"/>
                        <a14:foregroundMark x1="40111" y1="909" x2="40111" y2="9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359" y="3844438"/>
            <a:ext cx="796894" cy="779185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200" b="97700" l="1000" r="99000">
                        <a14:foregroundMark x1="39222" y1="29500" x2="39222" y2="29500"/>
                        <a14:foregroundMark x1="46333" y1="12700" x2="46333" y2="12700"/>
                        <a14:foregroundMark x1="5000" y1="8200" x2="5000" y2="8200"/>
                        <a14:foregroundMark x1="51000" y1="2200" x2="51000" y2="2200"/>
                        <a14:foregroundMark x1="87667" y1="8800" x2="87667" y2="8800"/>
                        <a14:foregroundMark x1="1444" y1="14900" x2="1444" y2="14900"/>
                        <a14:foregroundMark x1="95000" y1="21100" x2="95000" y2="21100"/>
                        <a14:foregroundMark x1="99333" y1="19700" x2="99333" y2="19700"/>
                        <a14:foregroundMark x1="61778" y1="93700" x2="61778" y2="93700"/>
                        <a14:foregroundMark x1="40778" y1="95300" x2="40778" y2="95300"/>
                        <a14:foregroundMark x1="60222" y1="96300" x2="60222" y2="96300"/>
                        <a14:foregroundMark x1="39889" y1="97700" x2="39889" y2="97700"/>
                        <a14:backgroundMark x1="10444" y1="13500" x2="10444" y2="13500"/>
                        <a14:backgroundMark x1="16222" y1="13900" x2="16222" y2="13900"/>
                        <a14:backgroundMark x1="90778" y1="14100" x2="90778" y2="14100"/>
                        <a14:backgroundMark x1="85000" y1="14300" x2="85000" y2="143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473" y="3917220"/>
            <a:ext cx="745667" cy="828519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910" y="3834613"/>
            <a:ext cx="675979" cy="800071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7000" r="95222">
                        <a14:foregroundMark x1="34333" y1="21111" x2="34333" y2="21111"/>
                        <a14:foregroundMark x1="7111" y1="69889" x2="7111" y2="69889"/>
                        <a14:foregroundMark x1="27000" y1="19556" x2="27000" y2="19556"/>
                        <a14:foregroundMark x1="95222" y1="23444" x2="95222" y2="23444"/>
                        <a14:foregroundMark x1="27000" y1="54111" x2="27000" y2="54111"/>
                        <a14:foregroundMark x1="54222" y1="40000" x2="54222" y2="40000"/>
                        <a14:foregroundMark x1="50667" y1="32889" x2="50667" y2="32889"/>
                        <a14:foregroundMark x1="44111" y1="30889" x2="44111" y2="30889"/>
                        <a14:foregroundMark x1="37556" y1="29000" x2="37556" y2="29000"/>
                        <a14:foregroundMark x1="39889" y1="22111" x2="39889" y2="22111"/>
                        <a14:foregroundMark x1="45111" y1="24889" x2="45111" y2="24889"/>
                        <a14:foregroundMark x1="52222" y1="26444" x2="52222" y2="26444"/>
                        <a14:foregroundMark x1="57778" y1="28111" x2="57778" y2="28111"/>
                        <a14:foregroundMark x1="63778" y1="29889" x2="63778" y2="29889"/>
                        <a14:foregroundMark x1="61444" y1="36222" x2="61444" y2="36222"/>
                        <a14:foregroundMark x1="56222" y1="34667" x2="56222" y2="34667"/>
                        <a14:foregroundMark x1="41111" y1="38778" x2="41111" y2="38778"/>
                        <a14:foregroundMark x1="49444" y1="39444" x2="49444" y2="39444"/>
                        <a14:foregroundMark x1="52889" y1="47556" x2="52889" y2="47556"/>
                        <a14:foregroundMark x1="58444" y1="48111" x2="58444" y2="48111"/>
                        <a14:foregroundMark x1="60444" y1="42222" x2="60444" y2="42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065" y="4065914"/>
            <a:ext cx="766059" cy="76605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85843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78"/>
    </mc:Choice>
    <mc:Fallback xmlns="">
      <p:transition spd="slow" advTm="145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/>
      <p:bldP spid="114" grpId="0"/>
      <p:bldP spid="115" grpId="0"/>
      <p:bldP spid="116" grpId="0"/>
      <p:bldP spid="117" grpId="0"/>
      <p:bldP spid="118" grpId="0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Рисунок 5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082066"/>
            <a:ext cx="12192000" cy="3775934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139" y="0"/>
            <a:ext cx="6889861" cy="685800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xmlns="" id="{6D60C2C9-8227-475E-9903-3E2AC8C38ED2}"/>
              </a:ext>
            </a:extLst>
          </p:cNvPr>
          <p:cNvSpPr/>
          <p:nvPr/>
        </p:nvSpPr>
        <p:spPr>
          <a:xfrm>
            <a:off x="279628" y="5833159"/>
            <a:ext cx="5816372" cy="575542"/>
          </a:xfrm>
          <a:prstGeom prst="ellipse">
            <a:avLst/>
          </a:pr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B5175395-EA26-4014-9FA9-016EA9C41DAB}"/>
              </a:ext>
            </a:extLst>
          </p:cNvPr>
          <p:cNvGrpSpPr/>
          <p:nvPr/>
        </p:nvGrpSpPr>
        <p:grpSpPr>
          <a:xfrm>
            <a:off x="0" y="1215433"/>
            <a:ext cx="6428895" cy="4666078"/>
            <a:chOff x="4935538" y="2633663"/>
            <a:chExt cx="2317750" cy="1593851"/>
          </a:xfrm>
        </p:grpSpPr>
        <p:sp>
          <p:nvSpPr>
            <p:cNvPr id="18" name="AutoShape 11">
              <a:extLst>
                <a:ext uri="{FF2B5EF4-FFF2-40B4-BE49-F238E27FC236}">
                  <a16:creationId xmlns:a16="http://schemas.microsoft.com/office/drawing/2014/main" xmlns="" id="{AECAC0E3-22A8-46C4-A011-EFDB0067190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938713" y="2633663"/>
              <a:ext cx="2314575" cy="1590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xmlns="" id="{CBBED9BA-4B05-4E15-BE6A-AE3F396A35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35538" y="3298826"/>
              <a:ext cx="2317750" cy="928688"/>
            </a:xfrm>
            <a:custGeom>
              <a:avLst/>
              <a:gdLst>
                <a:gd name="T0" fmla="*/ 8 w 727"/>
                <a:gd name="T1" fmla="*/ 223 h 291"/>
                <a:gd name="T2" fmla="*/ 60 w 727"/>
                <a:gd name="T3" fmla="*/ 104 h 291"/>
                <a:gd name="T4" fmla="*/ 102 w 727"/>
                <a:gd name="T5" fmla="*/ 7 h 291"/>
                <a:gd name="T6" fmla="*/ 139 w 727"/>
                <a:gd name="T7" fmla="*/ 7 h 291"/>
                <a:gd name="T8" fmla="*/ 264 w 727"/>
                <a:gd name="T9" fmla="*/ 34 h 291"/>
                <a:gd name="T10" fmla="*/ 311 w 727"/>
                <a:gd name="T11" fmla="*/ 25 h 291"/>
                <a:gd name="T12" fmla="*/ 436 w 727"/>
                <a:gd name="T13" fmla="*/ 2 h 291"/>
                <a:gd name="T14" fmla="*/ 506 w 727"/>
                <a:gd name="T15" fmla="*/ 43 h 291"/>
                <a:gd name="T16" fmla="*/ 448 w 727"/>
                <a:gd name="T17" fmla="*/ 45 h 291"/>
                <a:gd name="T18" fmla="*/ 474 w 727"/>
                <a:gd name="T19" fmla="*/ 160 h 291"/>
                <a:gd name="T20" fmla="*/ 492 w 727"/>
                <a:gd name="T21" fmla="*/ 219 h 291"/>
                <a:gd name="T22" fmla="*/ 638 w 727"/>
                <a:gd name="T23" fmla="*/ 246 h 291"/>
                <a:gd name="T24" fmla="*/ 682 w 727"/>
                <a:gd name="T25" fmla="*/ 253 h 291"/>
                <a:gd name="T26" fmla="*/ 649 w 727"/>
                <a:gd name="T27" fmla="*/ 169 h 291"/>
                <a:gd name="T28" fmla="*/ 615 w 727"/>
                <a:gd name="T29" fmla="*/ 84 h 291"/>
                <a:gd name="T30" fmla="*/ 633 w 727"/>
                <a:gd name="T31" fmla="*/ 54 h 291"/>
                <a:gd name="T32" fmla="*/ 646 w 727"/>
                <a:gd name="T33" fmla="*/ 276 h 291"/>
                <a:gd name="T34" fmla="*/ 507 w 727"/>
                <a:gd name="T35" fmla="*/ 250 h 291"/>
                <a:gd name="T36" fmla="*/ 462 w 727"/>
                <a:gd name="T37" fmla="*/ 248 h 291"/>
                <a:gd name="T38" fmla="*/ 368 w 727"/>
                <a:gd name="T39" fmla="*/ 263 h 291"/>
                <a:gd name="T40" fmla="*/ 243 w 727"/>
                <a:gd name="T41" fmla="*/ 283 h 291"/>
                <a:gd name="T42" fmla="*/ 203 w 727"/>
                <a:gd name="T43" fmla="*/ 283 h 291"/>
                <a:gd name="T44" fmla="*/ 235 w 727"/>
                <a:gd name="T45" fmla="*/ 256 h 291"/>
                <a:gd name="T46" fmla="*/ 309 w 727"/>
                <a:gd name="T47" fmla="*/ 244 h 291"/>
                <a:gd name="T48" fmla="*/ 422 w 727"/>
                <a:gd name="T49" fmla="*/ 226 h 291"/>
                <a:gd name="T50" fmla="*/ 466 w 727"/>
                <a:gd name="T51" fmla="*/ 215 h 291"/>
                <a:gd name="T52" fmla="*/ 442 w 727"/>
                <a:gd name="T53" fmla="*/ 113 h 291"/>
                <a:gd name="T54" fmla="*/ 410 w 727"/>
                <a:gd name="T55" fmla="*/ 34 h 291"/>
                <a:gd name="T56" fmla="*/ 283 w 727"/>
                <a:gd name="T57" fmla="*/ 60 h 291"/>
                <a:gd name="T58" fmla="*/ 263 w 727"/>
                <a:gd name="T59" fmla="*/ 121 h 291"/>
                <a:gd name="T60" fmla="*/ 241 w 727"/>
                <a:gd name="T61" fmla="*/ 227 h 291"/>
                <a:gd name="T62" fmla="*/ 40 w 727"/>
                <a:gd name="T63" fmla="*/ 220 h 291"/>
                <a:gd name="T64" fmla="*/ 90 w 727"/>
                <a:gd name="T65" fmla="*/ 231 h 291"/>
                <a:gd name="T66" fmla="*/ 162 w 727"/>
                <a:gd name="T67" fmla="*/ 246 h 291"/>
                <a:gd name="T68" fmla="*/ 215 w 727"/>
                <a:gd name="T69" fmla="*/ 253 h 291"/>
                <a:gd name="T70" fmla="*/ 242 w 727"/>
                <a:gd name="T71" fmla="*/ 119 h 291"/>
                <a:gd name="T72" fmla="*/ 250 w 727"/>
                <a:gd name="T73" fmla="*/ 59 h 291"/>
                <a:gd name="T74" fmla="*/ 128 w 727"/>
                <a:gd name="T75" fmla="*/ 33 h 291"/>
                <a:gd name="T76" fmla="*/ 104 w 727"/>
                <a:gd name="T77" fmla="*/ 73 h 291"/>
                <a:gd name="T78" fmla="*/ 48 w 727"/>
                <a:gd name="T79" fmla="*/ 201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27" h="291">
                  <a:moveTo>
                    <a:pt x="0" y="241"/>
                  </a:moveTo>
                  <a:cubicBezTo>
                    <a:pt x="3" y="235"/>
                    <a:pt x="6" y="229"/>
                    <a:pt x="8" y="223"/>
                  </a:cubicBezTo>
                  <a:cubicBezTo>
                    <a:pt x="17" y="202"/>
                    <a:pt x="27" y="181"/>
                    <a:pt x="36" y="159"/>
                  </a:cubicBezTo>
                  <a:cubicBezTo>
                    <a:pt x="44" y="141"/>
                    <a:pt x="52" y="123"/>
                    <a:pt x="60" y="104"/>
                  </a:cubicBezTo>
                  <a:cubicBezTo>
                    <a:pt x="67" y="89"/>
                    <a:pt x="74" y="73"/>
                    <a:pt x="80" y="57"/>
                  </a:cubicBezTo>
                  <a:cubicBezTo>
                    <a:pt x="81" y="56"/>
                    <a:pt x="99" y="14"/>
                    <a:pt x="102" y="7"/>
                  </a:cubicBezTo>
                  <a:cubicBezTo>
                    <a:pt x="103" y="4"/>
                    <a:pt x="104" y="2"/>
                    <a:pt x="106" y="0"/>
                  </a:cubicBezTo>
                  <a:cubicBezTo>
                    <a:pt x="117" y="2"/>
                    <a:pt x="128" y="4"/>
                    <a:pt x="139" y="7"/>
                  </a:cubicBezTo>
                  <a:cubicBezTo>
                    <a:pt x="163" y="12"/>
                    <a:pt x="187" y="17"/>
                    <a:pt x="211" y="22"/>
                  </a:cubicBezTo>
                  <a:cubicBezTo>
                    <a:pt x="229" y="26"/>
                    <a:pt x="246" y="30"/>
                    <a:pt x="264" y="34"/>
                  </a:cubicBezTo>
                  <a:cubicBezTo>
                    <a:pt x="267" y="34"/>
                    <a:pt x="270" y="34"/>
                    <a:pt x="273" y="33"/>
                  </a:cubicBezTo>
                  <a:cubicBezTo>
                    <a:pt x="286" y="31"/>
                    <a:pt x="298" y="28"/>
                    <a:pt x="311" y="25"/>
                  </a:cubicBezTo>
                  <a:cubicBezTo>
                    <a:pt x="323" y="23"/>
                    <a:pt x="390" y="9"/>
                    <a:pt x="411" y="5"/>
                  </a:cubicBezTo>
                  <a:cubicBezTo>
                    <a:pt x="419" y="3"/>
                    <a:pt x="428" y="2"/>
                    <a:pt x="436" y="2"/>
                  </a:cubicBezTo>
                  <a:cubicBezTo>
                    <a:pt x="450" y="4"/>
                    <a:pt x="487" y="11"/>
                    <a:pt x="487" y="11"/>
                  </a:cubicBezTo>
                  <a:cubicBezTo>
                    <a:pt x="487" y="11"/>
                    <a:pt x="501" y="34"/>
                    <a:pt x="506" y="43"/>
                  </a:cubicBezTo>
                  <a:cubicBezTo>
                    <a:pt x="485" y="39"/>
                    <a:pt x="466" y="36"/>
                    <a:pt x="445" y="32"/>
                  </a:cubicBezTo>
                  <a:cubicBezTo>
                    <a:pt x="446" y="37"/>
                    <a:pt x="447" y="41"/>
                    <a:pt x="448" y="45"/>
                  </a:cubicBezTo>
                  <a:cubicBezTo>
                    <a:pt x="452" y="64"/>
                    <a:pt x="457" y="83"/>
                    <a:pt x="461" y="103"/>
                  </a:cubicBezTo>
                  <a:cubicBezTo>
                    <a:pt x="466" y="122"/>
                    <a:pt x="470" y="141"/>
                    <a:pt x="474" y="160"/>
                  </a:cubicBezTo>
                  <a:cubicBezTo>
                    <a:pt x="479" y="178"/>
                    <a:pt x="483" y="196"/>
                    <a:pt x="487" y="214"/>
                  </a:cubicBezTo>
                  <a:cubicBezTo>
                    <a:pt x="488" y="218"/>
                    <a:pt x="490" y="219"/>
                    <a:pt x="492" y="219"/>
                  </a:cubicBezTo>
                  <a:cubicBezTo>
                    <a:pt x="498" y="219"/>
                    <a:pt x="547" y="229"/>
                    <a:pt x="567" y="232"/>
                  </a:cubicBezTo>
                  <a:cubicBezTo>
                    <a:pt x="591" y="237"/>
                    <a:pt x="615" y="242"/>
                    <a:pt x="638" y="246"/>
                  </a:cubicBezTo>
                  <a:cubicBezTo>
                    <a:pt x="652" y="249"/>
                    <a:pt x="666" y="251"/>
                    <a:pt x="680" y="254"/>
                  </a:cubicBezTo>
                  <a:cubicBezTo>
                    <a:pt x="680" y="254"/>
                    <a:pt x="681" y="253"/>
                    <a:pt x="682" y="253"/>
                  </a:cubicBezTo>
                  <a:cubicBezTo>
                    <a:pt x="679" y="246"/>
                    <a:pt x="676" y="238"/>
                    <a:pt x="674" y="231"/>
                  </a:cubicBezTo>
                  <a:cubicBezTo>
                    <a:pt x="665" y="210"/>
                    <a:pt x="657" y="190"/>
                    <a:pt x="649" y="169"/>
                  </a:cubicBezTo>
                  <a:cubicBezTo>
                    <a:pt x="641" y="148"/>
                    <a:pt x="632" y="127"/>
                    <a:pt x="624" y="107"/>
                  </a:cubicBezTo>
                  <a:cubicBezTo>
                    <a:pt x="621" y="99"/>
                    <a:pt x="618" y="92"/>
                    <a:pt x="615" y="84"/>
                  </a:cubicBezTo>
                  <a:cubicBezTo>
                    <a:pt x="615" y="83"/>
                    <a:pt x="615" y="82"/>
                    <a:pt x="615" y="81"/>
                  </a:cubicBezTo>
                  <a:cubicBezTo>
                    <a:pt x="621" y="72"/>
                    <a:pt x="627" y="64"/>
                    <a:pt x="633" y="54"/>
                  </a:cubicBezTo>
                  <a:cubicBezTo>
                    <a:pt x="665" y="133"/>
                    <a:pt x="696" y="212"/>
                    <a:pt x="727" y="291"/>
                  </a:cubicBezTo>
                  <a:cubicBezTo>
                    <a:pt x="722" y="290"/>
                    <a:pt x="670" y="280"/>
                    <a:pt x="646" y="276"/>
                  </a:cubicBezTo>
                  <a:cubicBezTo>
                    <a:pt x="623" y="271"/>
                    <a:pt x="601" y="268"/>
                    <a:pt x="578" y="263"/>
                  </a:cubicBezTo>
                  <a:cubicBezTo>
                    <a:pt x="554" y="259"/>
                    <a:pt x="530" y="254"/>
                    <a:pt x="507" y="250"/>
                  </a:cubicBezTo>
                  <a:cubicBezTo>
                    <a:pt x="498" y="248"/>
                    <a:pt x="490" y="246"/>
                    <a:pt x="481" y="245"/>
                  </a:cubicBezTo>
                  <a:cubicBezTo>
                    <a:pt x="475" y="245"/>
                    <a:pt x="469" y="247"/>
                    <a:pt x="462" y="248"/>
                  </a:cubicBezTo>
                  <a:cubicBezTo>
                    <a:pt x="451" y="249"/>
                    <a:pt x="440" y="251"/>
                    <a:pt x="429" y="253"/>
                  </a:cubicBezTo>
                  <a:cubicBezTo>
                    <a:pt x="409" y="257"/>
                    <a:pt x="388" y="260"/>
                    <a:pt x="368" y="263"/>
                  </a:cubicBezTo>
                  <a:cubicBezTo>
                    <a:pt x="346" y="267"/>
                    <a:pt x="325" y="270"/>
                    <a:pt x="303" y="273"/>
                  </a:cubicBezTo>
                  <a:cubicBezTo>
                    <a:pt x="283" y="277"/>
                    <a:pt x="263" y="280"/>
                    <a:pt x="243" y="283"/>
                  </a:cubicBezTo>
                  <a:cubicBezTo>
                    <a:pt x="236" y="284"/>
                    <a:pt x="230" y="286"/>
                    <a:pt x="224" y="286"/>
                  </a:cubicBezTo>
                  <a:cubicBezTo>
                    <a:pt x="217" y="286"/>
                    <a:pt x="210" y="284"/>
                    <a:pt x="203" y="283"/>
                  </a:cubicBezTo>
                  <a:cubicBezTo>
                    <a:pt x="190" y="280"/>
                    <a:pt x="178" y="278"/>
                    <a:pt x="165" y="275"/>
                  </a:cubicBezTo>
                  <a:moveTo>
                    <a:pt x="235" y="256"/>
                  </a:moveTo>
                  <a:cubicBezTo>
                    <a:pt x="239" y="255"/>
                    <a:pt x="242" y="255"/>
                    <a:pt x="245" y="255"/>
                  </a:cubicBezTo>
                  <a:cubicBezTo>
                    <a:pt x="267" y="251"/>
                    <a:pt x="288" y="247"/>
                    <a:pt x="309" y="244"/>
                  </a:cubicBezTo>
                  <a:cubicBezTo>
                    <a:pt x="330" y="241"/>
                    <a:pt x="350" y="238"/>
                    <a:pt x="371" y="234"/>
                  </a:cubicBezTo>
                  <a:cubicBezTo>
                    <a:pt x="388" y="232"/>
                    <a:pt x="405" y="229"/>
                    <a:pt x="422" y="226"/>
                  </a:cubicBezTo>
                  <a:cubicBezTo>
                    <a:pt x="436" y="224"/>
                    <a:pt x="449" y="222"/>
                    <a:pt x="463" y="220"/>
                  </a:cubicBezTo>
                  <a:cubicBezTo>
                    <a:pt x="465" y="219"/>
                    <a:pt x="467" y="219"/>
                    <a:pt x="466" y="215"/>
                  </a:cubicBezTo>
                  <a:cubicBezTo>
                    <a:pt x="463" y="200"/>
                    <a:pt x="459" y="185"/>
                    <a:pt x="455" y="169"/>
                  </a:cubicBezTo>
                  <a:cubicBezTo>
                    <a:pt x="451" y="151"/>
                    <a:pt x="446" y="132"/>
                    <a:pt x="442" y="113"/>
                  </a:cubicBezTo>
                  <a:cubicBezTo>
                    <a:pt x="437" y="90"/>
                    <a:pt x="432" y="67"/>
                    <a:pt x="426" y="44"/>
                  </a:cubicBezTo>
                  <a:cubicBezTo>
                    <a:pt x="423" y="31"/>
                    <a:pt x="423" y="31"/>
                    <a:pt x="410" y="34"/>
                  </a:cubicBezTo>
                  <a:cubicBezTo>
                    <a:pt x="388" y="38"/>
                    <a:pt x="367" y="43"/>
                    <a:pt x="345" y="47"/>
                  </a:cubicBezTo>
                  <a:cubicBezTo>
                    <a:pt x="324" y="52"/>
                    <a:pt x="304" y="55"/>
                    <a:pt x="283" y="60"/>
                  </a:cubicBezTo>
                  <a:cubicBezTo>
                    <a:pt x="275" y="61"/>
                    <a:pt x="275" y="61"/>
                    <a:pt x="273" y="70"/>
                  </a:cubicBezTo>
                  <a:cubicBezTo>
                    <a:pt x="269" y="87"/>
                    <a:pt x="266" y="104"/>
                    <a:pt x="263" y="121"/>
                  </a:cubicBezTo>
                  <a:cubicBezTo>
                    <a:pt x="258" y="143"/>
                    <a:pt x="254" y="164"/>
                    <a:pt x="249" y="186"/>
                  </a:cubicBezTo>
                  <a:cubicBezTo>
                    <a:pt x="247" y="199"/>
                    <a:pt x="244" y="213"/>
                    <a:pt x="241" y="227"/>
                  </a:cubicBezTo>
                  <a:cubicBezTo>
                    <a:pt x="239" y="236"/>
                    <a:pt x="237" y="245"/>
                    <a:pt x="235" y="256"/>
                  </a:cubicBezTo>
                  <a:close/>
                  <a:moveTo>
                    <a:pt x="40" y="220"/>
                  </a:moveTo>
                  <a:cubicBezTo>
                    <a:pt x="41" y="220"/>
                    <a:pt x="42" y="221"/>
                    <a:pt x="43" y="221"/>
                  </a:cubicBezTo>
                  <a:cubicBezTo>
                    <a:pt x="58" y="224"/>
                    <a:pt x="74" y="228"/>
                    <a:pt x="90" y="231"/>
                  </a:cubicBezTo>
                  <a:cubicBezTo>
                    <a:pt x="102" y="234"/>
                    <a:pt x="114" y="236"/>
                    <a:pt x="126" y="238"/>
                  </a:cubicBezTo>
                  <a:cubicBezTo>
                    <a:pt x="138" y="241"/>
                    <a:pt x="150" y="244"/>
                    <a:pt x="162" y="246"/>
                  </a:cubicBezTo>
                  <a:cubicBezTo>
                    <a:pt x="178" y="249"/>
                    <a:pt x="194" y="252"/>
                    <a:pt x="210" y="256"/>
                  </a:cubicBezTo>
                  <a:cubicBezTo>
                    <a:pt x="213" y="256"/>
                    <a:pt x="214" y="256"/>
                    <a:pt x="215" y="253"/>
                  </a:cubicBezTo>
                  <a:cubicBezTo>
                    <a:pt x="217" y="240"/>
                    <a:pt x="228" y="186"/>
                    <a:pt x="229" y="181"/>
                  </a:cubicBezTo>
                  <a:cubicBezTo>
                    <a:pt x="233" y="160"/>
                    <a:pt x="238" y="140"/>
                    <a:pt x="242" y="119"/>
                  </a:cubicBezTo>
                  <a:cubicBezTo>
                    <a:pt x="246" y="101"/>
                    <a:pt x="249" y="82"/>
                    <a:pt x="253" y="64"/>
                  </a:cubicBezTo>
                  <a:cubicBezTo>
                    <a:pt x="254" y="61"/>
                    <a:pt x="252" y="60"/>
                    <a:pt x="250" y="59"/>
                  </a:cubicBezTo>
                  <a:cubicBezTo>
                    <a:pt x="231" y="55"/>
                    <a:pt x="212" y="51"/>
                    <a:pt x="193" y="47"/>
                  </a:cubicBezTo>
                  <a:cubicBezTo>
                    <a:pt x="171" y="43"/>
                    <a:pt x="149" y="38"/>
                    <a:pt x="128" y="33"/>
                  </a:cubicBezTo>
                  <a:cubicBezTo>
                    <a:pt x="122" y="31"/>
                    <a:pt x="121" y="34"/>
                    <a:pt x="119" y="37"/>
                  </a:cubicBezTo>
                  <a:cubicBezTo>
                    <a:pt x="114" y="49"/>
                    <a:pt x="109" y="61"/>
                    <a:pt x="104" y="73"/>
                  </a:cubicBezTo>
                  <a:cubicBezTo>
                    <a:pt x="95" y="95"/>
                    <a:pt x="85" y="116"/>
                    <a:pt x="76" y="137"/>
                  </a:cubicBezTo>
                  <a:cubicBezTo>
                    <a:pt x="67" y="158"/>
                    <a:pt x="58" y="179"/>
                    <a:pt x="48" y="201"/>
                  </a:cubicBezTo>
                  <a:cubicBezTo>
                    <a:pt x="46" y="207"/>
                    <a:pt x="43" y="213"/>
                    <a:pt x="40" y="22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xmlns="" id="{02E84567-9211-470D-A931-DDBCCD9780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11913" y="2636838"/>
              <a:ext cx="704850" cy="1006475"/>
            </a:xfrm>
            <a:custGeom>
              <a:avLst/>
              <a:gdLst>
                <a:gd name="T0" fmla="*/ 214 w 221"/>
                <a:gd name="T1" fmla="*/ 77 h 315"/>
                <a:gd name="T2" fmla="*/ 164 w 221"/>
                <a:gd name="T3" fmla="*/ 14 h 315"/>
                <a:gd name="T4" fmla="*/ 110 w 221"/>
                <a:gd name="T5" fmla="*/ 0 h 315"/>
                <a:gd name="T6" fmla="*/ 110 w 221"/>
                <a:gd name="T7" fmla="*/ 0 h 315"/>
                <a:gd name="T8" fmla="*/ 56 w 221"/>
                <a:gd name="T9" fmla="*/ 14 h 315"/>
                <a:gd name="T10" fmla="*/ 6 w 221"/>
                <a:gd name="T11" fmla="*/ 77 h 315"/>
                <a:gd name="T12" fmla="*/ 5 w 221"/>
                <a:gd name="T13" fmla="*/ 132 h 315"/>
                <a:gd name="T14" fmla="*/ 40 w 221"/>
                <a:gd name="T15" fmla="*/ 208 h 315"/>
                <a:gd name="T16" fmla="*/ 94 w 221"/>
                <a:gd name="T17" fmla="*/ 292 h 315"/>
                <a:gd name="T18" fmla="*/ 110 w 221"/>
                <a:gd name="T19" fmla="*/ 315 h 315"/>
                <a:gd name="T20" fmla="*/ 110 w 221"/>
                <a:gd name="T21" fmla="*/ 315 h 315"/>
                <a:gd name="T22" fmla="*/ 126 w 221"/>
                <a:gd name="T23" fmla="*/ 292 h 315"/>
                <a:gd name="T24" fmla="*/ 180 w 221"/>
                <a:gd name="T25" fmla="*/ 208 h 315"/>
                <a:gd name="T26" fmla="*/ 215 w 221"/>
                <a:gd name="T27" fmla="*/ 132 h 315"/>
                <a:gd name="T28" fmla="*/ 214 w 221"/>
                <a:gd name="T29" fmla="*/ 77 h 315"/>
                <a:gd name="T30" fmla="*/ 110 w 221"/>
                <a:gd name="T31" fmla="*/ 174 h 315"/>
                <a:gd name="T32" fmla="*/ 110 w 221"/>
                <a:gd name="T33" fmla="*/ 174 h 315"/>
                <a:gd name="T34" fmla="*/ 110 w 221"/>
                <a:gd name="T35" fmla="*/ 174 h 315"/>
                <a:gd name="T36" fmla="*/ 44 w 221"/>
                <a:gd name="T37" fmla="*/ 108 h 315"/>
                <a:gd name="T38" fmla="*/ 110 w 221"/>
                <a:gd name="T39" fmla="*/ 42 h 315"/>
                <a:gd name="T40" fmla="*/ 110 w 221"/>
                <a:gd name="T41" fmla="*/ 42 h 315"/>
                <a:gd name="T42" fmla="*/ 110 w 221"/>
                <a:gd name="T43" fmla="*/ 42 h 315"/>
                <a:gd name="T44" fmla="*/ 176 w 221"/>
                <a:gd name="T45" fmla="*/ 108 h 315"/>
                <a:gd name="T46" fmla="*/ 110 w 221"/>
                <a:gd name="T47" fmla="*/ 174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1" h="315">
                  <a:moveTo>
                    <a:pt x="214" y="77"/>
                  </a:moveTo>
                  <a:cubicBezTo>
                    <a:pt x="206" y="50"/>
                    <a:pt x="189" y="29"/>
                    <a:pt x="164" y="14"/>
                  </a:cubicBezTo>
                  <a:cubicBezTo>
                    <a:pt x="147" y="4"/>
                    <a:pt x="129" y="0"/>
                    <a:pt x="11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91" y="0"/>
                    <a:pt x="73" y="4"/>
                    <a:pt x="56" y="14"/>
                  </a:cubicBezTo>
                  <a:cubicBezTo>
                    <a:pt x="31" y="29"/>
                    <a:pt x="15" y="50"/>
                    <a:pt x="6" y="77"/>
                  </a:cubicBezTo>
                  <a:cubicBezTo>
                    <a:pt x="1" y="95"/>
                    <a:pt x="0" y="114"/>
                    <a:pt x="5" y="132"/>
                  </a:cubicBezTo>
                  <a:cubicBezTo>
                    <a:pt x="13" y="159"/>
                    <a:pt x="26" y="184"/>
                    <a:pt x="40" y="208"/>
                  </a:cubicBezTo>
                  <a:cubicBezTo>
                    <a:pt x="58" y="237"/>
                    <a:pt x="76" y="264"/>
                    <a:pt x="94" y="292"/>
                  </a:cubicBezTo>
                  <a:cubicBezTo>
                    <a:pt x="99" y="300"/>
                    <a:pt x="104" y="307"/>
                    <a:pt x="110" y="315"/>
                  </a:cubicBezTo>
                  <a:cubicBezTo>
                    <a:pt x="110" y="315"/>
                    <a:pt x="110" y="315"/>
                    <a:pt x="110" y="315"/>
                  </a:cubicBezTo>
                  <a:cubicBezTo>
                    <a:pt x="116" y="307"/>
                    <a:pt x="121" y="300"/>
                    <a:pt x="126" y="292"/>
                  </a:cubicBezTo>
                  <a:cubicBezTo>
                    <a:pt x="144" y="264"/>
                    <a:pt x="163" y="237"/>
                    <a:pt x="180" y="208"/>
                  </a:cubicBezTo>
                  <a:cubicBezTo>
                    <a:pt x="194" y="184"/>
                    <a:pt x="207" y="159"/>
                    <a:pt x="215" y="132"/>
                  </a:cubicBezTo>
                  <a:cubicBezTo>
                    <a:pt x="221" y="114"/>
                    <a:pt x="220" y="95"/>
                    <a:pt x="214" y="77"/>
                  </a:cubicBezTo>
                  <a:close/>
                  <a:moveTo>
                    <a:pt x="110" y="174"/>
                  </a:moveTo>
                  <a:cubicBezTo>
                    <a:pt x="110" y="174"/>
                    <a:pt x="110" y="174"/>
                    <a:pt x="110" y="174"/>
                  </a:cubicBezTo>
                  <a:cubicBezTo>
                    <a:pt x="110" y="174"/>
                    <a:pt x="110" y="174"/>
                    <a:pt x="110" y="174"/>
                  </a:cubicBezTo>
                  <a:cubicBezTo>
                    <a:pt x="74" y="174"/>
                    <a:pt x="44" y="145"/>
                    <a:pt x="44" y="108"/>
                  </a:cubicBezTo>
                  <a:cubicBezTo>
                    <a:pt x="44" y="72"/>
                    <a:pt x="74" y="42"/>
                    <a:pt x="110" y="42"/>
                  </a:cubicBezTo>
                  <a:cubicBezTo>
                    <a:pt x="110" y="42"/>
                    <a:pt x="110" y="42"/>
                    <a:pt x="110" y="42"/>
                  </a:cubicBezTo>
                  <a:cubicBezTo>
                    <a:pt x="110" y="42"/>
                    <a:pt x="110" y="42"/>
                    <a:pt x="110" y="42"/>
                  </a:cubicBezTo>
                  <a:cubicBezTo>
                    <a:pt x="147" y="42"/>
                    <a:pt x="176" y="72"/>
                    <a:pt x="176" y="108"/>
                  </a:cubicBezTo>
                  <a:cubicBezTo>
                    <a:pt x="176" y="145"/>
                    <a:pt x="147" y="174"/>
                    <a:pt x="110" y="174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2BA95CC5-40E7-4D09-8D08-E731EF871FAF}"/>
              </a:ext>
            </a:extLst>
          </p:cNvPr>
          <p:cNvSpPr txBox="1"/>
          <p:nvPr/>
        </p:nvSpPr>
        <p:spPr>
          <a:xfrm>
            <a:off x="9307169" y="470660"/>
            <a:ext cx="2777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Аллея Дениса Давыдова </a:t>
            </a:r>
          </a:p>
          <a:p>
            <a:pPr algn="ctr"/>
            <a:r>
              <a:rPr lang="ru-R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(ул. Русская, 25)</a:t>
            </a:r>
            <a:endParaRPr kumimoji="0" lang="en-GB" sz="1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0B58BACC-0CEB-4D05-8571-F51C408879B6}"/>
              </a:ext>
            </a:extLst>
          </p:cNvPr>
          <p:cNvSpPr txBox="1"/>
          <p:nvPr/>
        </p:nvSpPr>
        <p:spPr>
          <a:xfrm>
            <a:off x="9517527" y="1932960"/>
            <a:ext cx="2777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Сквер Ветеранов </a:t>
            </a:r>
          </a:p>
          <a:p>
            <a:pPr algn="ctr"/>
            <a:r>
              <a:rPr lang="ru-R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(ул. </a:t>
            </a:r>
            <a:r>
              <a:rPr lang="ru-RU" sz="1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Вострецова</a:t>
            </a:r>
            <a:r>
              <a:rPr lang="ru-R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4</a:t>
            </a:r>
            <a:r>
              <a:rPr lang="ru-RU" sz="1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0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053E979F-7E33-4E40-9CFA-4C9F90D09DC0}"/>
              </a:ext>
            </a:extLst>
          </p:cNvPr>
          <p:cNvSpPr txBox="1"/>
          <p:nvPr/>
        </p:nvSpPr>
        <p:spPr>
          <a:xfrm>
            <a:off x="6584702" y="1169167"/>
            <a:ext cx="2777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Жариковский</a:t>
            </a:r>
            <a:r>
              <a:rPr lang="ru-R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сквер</a:t>
            </a:r>
          </a:p>
          <a:p>
            <a:pPr algn="ctr"/>
            <a:r>
              <a:rPr lang="ru-R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(ул. </a:t>
            </a:r>
            <a:r>
              <a:rPr lang="ru-RU" sz="1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Светланская</a:t>
            </a:r>
            <a:r>
              <a:rPr lang="ru-R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119в</a:t>
            </a:r>
            <a:r>
              <a:rPr lang="ru-RU" sz="1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0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6007EDD3-4203-4219-B6AB-9D8C6509FDDC}"/>
              </a:ext>
            </a:extLst>
          </p:cNvPr>
          <p:cNvGrpSpPr/>
          <p:nvPr/>
        </p:nvGrpSpPr>
        <p:grpSpPr>
          <a:xfrm>
            <a:off x="9855200" y="1151013"/>
            <a:ext cx="779481" cy="1182515"/>
            <a:chOff x="7478257" y="3367955"/>
            <a:chExt cx="452893" cy="722595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xmlns="" id="{E5CFB7B8-D75E-4DD0-B001-D75203183192}"/>
                </a:ext>
              </a:extLst>
            </p:cNvPr>
            <p:cNvSpPr/>
            <p:nvPr/>
          </p:nvSpPr>
          <p:spPr>
            <a:xfrm>
              <a:off x="7478257" y="3983569"/>
              <a:ext cx="452893" cy="106981"/>
            </a:xfrm>
            <a:prstGeom prst="ellipse">
              <a:avLst/>
            </a:prstGeom>
            <a:solidFill>
              <a:schemeClr val="tx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Freeform 17">
              <a:extLst>
                <a:ext uri="{FF2B5EF4-FFF2-40B4-BE49-F238E27FC236}">
                  <a16:creationId xmlns:a16="http://schemas.microsoft.com/office/drawing/2014/main" xmlns="" id="{FA830564-2032-4EBF-80C2-9C5BFCB6E1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78257" y="3367955"/>
              <a:ext cx="452893" cy="646699"/>
            </a:xfrm>
            <a:custGeom>
              <a:avLst/>
              <a:gdLst>
                <a:gd name="T0" fmla="*/ 214 w 221"/>
                <a:gd name="T1" fmla="*/ 77 h 315"/>
                <a:gd name="T2" fmla="*/ 164 w 221"/>
                <a:gd name="T3" fmla="*/ 14 h 315"/>
                <a:gd name="T4" fmla="*/ 110 w 221"/>
                <a:gd name="T5" fmla="*/ 0 h 315"/>
                <a:gd name="T6" fmla="*/ 110 w 221"/>
                <a:gd name="T7" fmla="*/ 0 h 315"/>
                <a:gd name="T8" fmla="*/ 56 w 221"/>
                <a:gd name="T9" fmla="*/ 14 h 315"/>
                <a:gd name="T10" fmla="*/ 6 w 221"/>
                <a:gd name="T11" fmla="*/ 77 h 315"/>
                <a:gd name="T12" fmla="*/ 5 w 221"/>
                <a:gd name="T13" fmla="*/ 132 h 315"/>
                <a:gd name="T14" fmla="*/ 40 w 221"/>
                <a:gd name="T15" fmla="*/ 208 h 315"/>
                <a:gd name="T16" fmla="*/ 94 w 221"/>
                <a:gd name="T17" fmla="*/ 292 h 315"/>
                <a:gd name="T18" fmla="*/ 110 w 221"/>
                <a:gd name="T19" fmla="*/ 315 h 315"/>
                <a:gd name="T20" fmla="*/ 110 w 221"/>
                <a:gd name="T21" fmla="*/ 315 h 315"/>
                <a:gd name="T22" fmla="*/ 126 w 221"/>
                <a:gd name="T23" fmla="*/ 292 h 315"/>
                <a:gd name="T24" fmla="*/ 180 w 221"/>
                <a:gd name="T25" fmla="*/ 208 h 315"/>
                <a:gd name="T26" fmla="*/ 215 w 221"/>
                <a:gd name="T27" fmla="*/ 132 h 315"/>
                <a:gd name="T28" fmla="*/ 214 w 221"/>
                <a:gd name="T29" fmla="*/ 77 h 315"/>
                <a:gd name="T30" fmla="*/ 110 w 221"/>
                <a:gd name="T31" fmla="*/ 174 h 315"/>
                <a:gd name="T32" fmla="*/ 110 w 221"/>
                <a:gd name="T33" fmla="*/ 174 h 315"/>
                <a:gd name="T34" fmla="*/ 110 w 221"/>
                <a:gd name="T35" fmla="*/ 174 h 315"/>
                <a:gd name="T36" fmla="*/ 44 w 221"/>
                <a:gd name="T37" fmla="*/ 108 h 315"/>
                <a:gd name="T38" fmla="*/ 110 w 221"/>
                <a:gd name="T39" fmla="*/ 42 h 315"/>
                <a:gd name="T40" fmla="*/ 110 w 221"/>
                <a:gd name="T41" fmla="*/ 42 h 315"/>
                <a:gd name="T42" fmla="*/ 110 w 221"/>
                <a:gd name="T43" fmla="*/ 42 h 315"/>
                <a:gd name="T44" fmla="*/ 176 w 221"/>
                <a:gd name="T45" fmla="*/ 108 h 315"/>
                <a:gd name="T46" fmla="*/ 110 w 221"/>
                <a:gd name="T47" fmla="*/ 174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1" h="315">
                  <a:moveTo>
                    <a:pt x="214" y="77"/>
                  </a:moveTo>
                  <a:cubicBezTo>
                    <a:pt x="206" y="50"/>
                    <a:pt x="189" y="29"/>
                    <a:pt x="164" y="14"/>
                  </a:cubicBezTo>
                  <a:cubicBezTo>
                    <a:pt x="147" y="4"/>
                    <a:pt x="129" y="0"/>
                    <a:pt x="11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91" y="0"/>
                    <a:pt x="73" y="4"/>
                    <a:pt x="56" y="14"/>
                  </a:cubicBezTo>
                  <a:cubicBezTo>
                    <a:pt x="31" y="29"/>
                    <a:pt x="15" y="50"/>
                    <a:pt x="6" y="77"/>
                  </a:cubicBezTo>
                  <a:cubicBezTo>
                    <a:pt x="1" y="95"/>
                    <a:pt x="0" y="114"/>
                    <a:pt x="5" y="132"/>
                  </a:cubicBezTo>
                  <a:cubicBezTo>
                    <a:pt x="13" y="159"/>
                    <a:pt x="26" y="184"/>
                    <a:pt x="40" y="208"/>
                  </a:cubicBezTo>
                  <a:cubicBezTo>
                    <a:pt x="58" y="237"/>
                    <a:pt x="76" y="264"/>
                    <a:pt x="94" y="292"/>
                  </a:cubicBezTo>
                  <a:cubicBezTo>
                    <a:pt x="99" y="300"/>
                    <a:pt x="104" y="307"/>
                    <a:pt x="110" y="315"/>
                  </a:cubicBezTo>
                  <a:cubicBezTo>
                    <a:pt x="110" y="315"/>
                    <a:pt x="110" y="315"/>
                    <a:pt x="110" y="315"/>
                  </a:cubicBezTo>
                  <a:cubicBezTo>
                    <a:pt x="116" y="307"/>
                    <a:pt x="121" y="300"/>
                    <a:pt x="126" y="292"/>
                  </a:cubicBezTo>
                  <a:cubicBezTo>
                    <a:pt x="144" y="264"/>
                    <a:pt x="163" y="237"/>
                    <a:pt x="180" y="208"/>
                  </a:cubicBezTo>
                  <a:cubicBezTo>
                    <a:pt x="194" y="184"/>
                    <a:pt x="207" y="159"/>
                    <a:pt x="215" y="132"/>
                  </a:cubicBezTo>
                  <a:cubicBezTo>
                    <a:pt x="221" y="114"/>
                    <a:pt x="220" y="95"/>
                    <a:pt x="214" y="77"/>
                  </a:cubicBezTo>
                  <a:close/>
                  <a:moveTo>
                    <a:pt x="110" y="174"/>
                  </a:moveTo>
                  <a:cubicBezTo>
                    <a:pt x="110" y="174"/>
                    <a:pt x="110" y="174"/>
                    <a:pt x="110" y="174"/>
                  </a:cubicBezTo>
                  <a:cubicBezTo>
                    <a:pt x="110" y="174"/>
                    <a:pt x="110" y="174"/>
                    <a:pt x="110" y="174"/>
                  </a:cubicBezTo>
                  <a:cubicBezTo>
                    <a:pt x="74" y="174"/>
                    <a:pt x="44" y="145"/>
                    <a:pt x="44" y="108"/>
                  </a:cubicBezTo>
                  <a:cubicBezTo>
                    <a:pt x="44" y="72"/>
                    <a:pt x="74" y="42"/>
                    <a:pt x="110" y="42"/>
                  </a:cubicBezTo>
                  <a:cubicBezTo>
                    <a:pt x="110" y="42"/>
                    <a:pt x="110" y="42"/>
                    <a:pt x="110" y="42"/>
                  </a:cubicBezTo>
                  <a:cubicBezTo>
                    <a:pt x="110" y="42"/>
                    <a:pt x="110" y="42"/>
                    <a:pt x="110" y="42"/>
                  </a:cubicBezTo>
                  <a:cubicBezTo>
                    <a:pt x="147" y="42"/>
                    <a:pt x="176" y="72"/>
                    <a:pt x="176" y="108"/>
                  </a:cubicBezTo>
                  <a:cubicBezTo>
                    <a:pt x="176" y="145"/>
                    <a:pt x="147" y="174"/>
                    <a:pt x="110" y="1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48CFE48E-D1EA-4876-89F0-C73B81649DC2}"/>
              </a:ext>
            </a:extLst>
          </p:cNvPr>
          <p:cNvGrpSpPr/>
          <p:nvPr/>
        </p:nvGrpSpPr>
        <p:grpSpPr>
          <a:xfrm>
            <a:off x="8675872" y="1170932"/>
            <a:ext cx="841655" cy="1039475"/>
            <a:chOff x="7478257" y="4606205"/>
            <a:chExt cx="452893" cy="699312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xmlns="" id="{0D77BB37-100C-4426-8E83-30D68F04FF72}"/>
                </a:ext>
              </a:extLst>
            </p:cNvPr>
            <p:cNvSpPr/>
            <p:nvPr/>
          </p:nvSpPr>
          <p:spPr>
            <a:xfrm>
              <a:off x="7478257" y="5198536"/>
              <a:ext cx="452893" cy="106981"/>
            </a:xfrm>
            <a:prstGeom prst="ellipse">
              <a:avLst/>
            </a:prstGeom>
            <a:solidFill>
              <a:schemeClr val="tx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Freeform 17">
              <a:extLst>
                <a:ext uri="{FF2B5EF4-FFF2-40B4-BE49-F238E27FC236}">
                  <a16:creationId xmlns:a16="http://schemas.microsoft.com/office/drawing/2014/main" xmlns="" id="{6002BC93-7CB2-4522-95D5-0CDC6A4635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78257" y="4606205"/>
              <a:ext cx="452893" cy="646699"/>
            </a:xfrm>
            <a:custGeom>
              <a:avLst/>
              <a:gdLst>
                <a:gd name="T0" fmla="*/ 214 w 221"/>
                <a:gd name="T1" fmla="*/ 77 h 315"/>
                <a:gd name="T2" fmla="*/ 164 w 221"/>
                <a:gd name="T3" fmla="*/ 14 h 315"/>
                <a:gd name="T4" fmla="*/ 110 w 221"/>
                <a:gd name="T5" fmla="*/ 0 h 315"/>
                <a:gd name="T6" fmla="*/ 110 w 221"/>
                <a:gd name="T7" fmla="*/ 0 h 315"/>
                <a:gd name="T8" fmla="*/ 56 w 221"/>
                <a:gd name="T9" fmla="*/ 14 h 315"/>
                <a:gd name="T10" fmla="*/ 6 w 221"/>
                <a:gd name="T11" fmla="*/ 77 h 315"/>
                <a:gd name="T12" fmla="*/ 5 w 221"/>
                <a:gd name="T13" fmla="*/ 132 h 315"/>
                <a:gd name="T14" fmla="*/ 40 w 221"/>
                <a:gd name="T15" fmla="*/ 208 h 315"/>
                <a:gd name="T16" fmla="*/ 94 w 221"/>
                <a:gd name="T17" fmla="*/ 292 h 315"/>
                <a:gd name="T18" fmla="*/ 110 w 221"/>
                <a:gd name="T19" fmla="*/ 315 h 315"/>
                <a:gd name="T20" fmla="*/ 110 w 221"/>
                <a:gd name="T21" fmla="*/ 315 h 315"/>
                <a:gd name="T22" fmla="*/ 126 w 221"/>
                <a:gd name="T23" fmla="*/ 292 h 315"/>
                <a:gd name="T24" fmla="*/ 180 w 221"/>
                <a:gd name="T25" fmla="*/ 208 h 315"/>
                <a:gd name="T26" fmla="*/ 215 w 221"/>
                <a:gd name="T27" fmla="*/ 132 h 315"/>
                <a:gd name="T28" fmla="*/ 214 w 221"/>
                <a:gd name="T29" fmla="*/ 77 h 315"/>
                <a:gd name="T30" fmla="*/ 110 w 221"/>
                <a:gd name="T31" fmla="*/ 174 h 315"/>
                <a:gd name="T32" fmla="*/ 110 w 221"/>
                <a:gd name="T33" fmla="*/ 174 h 315"/>
                <a:gd name="T34" fmla="*/ 110 w 221"/>
                <a:gd name="T35" fmla="*/ 174 h 315"/>
                <a:gd name="T36" fmla="*/ 44 w 221"/>
                <a:gd name="T37" fmla="*/ 108 h 315"/>
                <a:gd name="T38" fmla="*/ 110 w 221"/>
                <a:gd name="T39" fmla="*/ 42 h 315"/>
                <a:gd name="T40" fmla="*/ 110 w 221"/>
                <a:gd name="T41" fmla="*/ 42 h 315"/>
                <a:gd name="T42" fmla="*/ 110 w 221"/>
                <a:gd name="T43" fmla="*/ 42 h 315"/>
                <a:gd name="T44" fmla="*/ 176 w 221"/>
                <a:gd name="T45" fmla="*/ 108 h 315"/>
                <a:gd name="T46" fmla="*/ 110 w 221"/>
                <a:gd name="T47" fmla="*/ 174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1" h="315">
                  <a:moveTo>
                    <a:pt x="214" y="77"/>
                  </a:moveTo>
                  <a:cubicBezTo>
                    <a:pt x="206" y="50"/>
                    <a:pt x="189" y="29"/>
                    <a:pt x="164" y="14"/>
                  </a:cubicBezTo>
                  <a:cubicBezTo>
                    <a:pt x="147" y="4"/>
                    <a:pt x="129" y="0"/>
                    <a:pt x="11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91" y="0"/>
                    <a:pt x="73" y="4"/>
                    <a:pt x="56" y="14"/>
                  </a:cubicBezTo>
                  <a:cubicBezTo>
                    <a:pt x="31" y="29"/>
                    <a:pt x="15" y="50"/>
                    <a:pt x="6" y="77"/>
                  </a:cubicBezTo>
                  <a:cubicBezTo>
                    <a:pt x="1" y="95"/>
                    <a:pt x="0" y="114"/>
                    <a:pt x="5" y="132"/>
                  </a:cubicBezTo>
                  <a:cubicBezTo>
                    <a:pt x="13" y="159"/>
                    <a:pt x="26" y="184"/>
                    <a:pt x="40" y="208"/>
                  </a:cubicBezTo>
                  <a:cubicBezTo>
                    <a:pt x="58" y="237"/>
                    <a:pt x="76" y="264"/>
                    <a:pt x="94" y="292"/>
                  </a:cubicBezTo>
                  <a:cubicBezTo>
                    <a:pt x="99" y="300"/>
                    <a:pt x="104" y="307"/>
                    <a:pt x="110" y="315"/>
                  </a:cubicBezTo>
                  <a:cubicBezTo>
                    <a:pt x="110" y="315"/>
                    <a:pt x="110" y="315"/>
                    <a:pt x="110" y="315"/>
                  </a:cubicBezTo>
                  <a:cubicBezTo>
                    <a:pt x="116" y="307"/>
                    <a:pt x="121" y="300"/>
                    <a:pt x="126" y="292"/>
                  </a:cubicBezTo>
                  <a:cubicBezTo>
                    <a:pt x="144" y="264"/>
                    <a:pt x="163" y="237"/>
                    <a:pt x="180" y="208"/>
                  </a:cubicBezTo>
                  <a:cubicBezTo>
                    <a:pt x="194" y="184"/>
                    <a:pt x="207" y="159"/>
                    <a:pt x="215" y="132"/>
                  </a:cubicBezTo>
                  <a:cubicBezTo>
                    <a:pt x="221" y="114"/>
                    <a:pt x="220" y="95"/>
                    <a:pt x="214" y="77"/>
                  </a:cubicBezTo>
                  <a:close/>
                  <a:moveTo>
                    <a:pt x="110" y="174"/>
                  </a:moveTo>
                  <a:cubicBezTo>
                    <a:pt x="110" y="174"/>
                    <a:pt x="110" y="174"/>
                    <a:pt x="110" y="174"/>
                  </a:cubicBezTo>
                  <a:cubicBezTo>
                    <a:pt x="110" y="174"/>
                    <a:pt x="110" y="174"/>
                    <a:pt x="110" y="174"/>
                  </a:cubicBezTo>
                  <a:cubicBezTo>
                    <a:pt x="74" y="174"/>
                    <a:pt x="44" y="145"/>
                    <a:pt x="44" y="108"/>
                  </a:cubicBezTo>
                  <a:cubicBezTo>
                    <a:pt x="44" y="72"/>
                    <a:pt x="74" y="42"/>
                    <a:pt x="110" y="42"/>
                  </a:cubicBezTo>
                  <a:cubicBezTo>
                    <a:pt x="110" y="42"/>
                    <a:pt x="110" y="42"/>
                    <a:pt x="110" y="42"/>
                  </a:cubicBezTo>
                  <a:cubicBezTo>
                    <a:pt x="110" y="42"/>
                    <a:pt x="110" y="42"/>
                    <a:pt x="110" y="42"/>
                  </a:cubicBezTo>
                  <a:cubicBezTo>
                    <a:pt x="147" y="42"/>
                    <a:pt x="176" y="72"/>
                    <a:pt x="176" y="108"/>
                  </a:cubicBezTo>
                  <a:cubicBezTo>
                    <a:pt x="176" y="145"/>
                    <a:pt x="147" y="174"/>
                    <a:pt x="110" y="1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E9F6AD69-6CAA-4117-9481-B14C2FBABAAC}"/>
              </a:ext>
            </a:extLst>
          </p:cNvPr>
          <p:cNvGrpSpPr/>
          <p:nvPr/>
        </p:nvGrpSpPr>
        <p:grpSpPr>
          <a:xfrm>
            <a:off x="9215084" y="455022"/>
            <a:ext cx="817755" cy="1151013"/>
            <a:chOff x="7478257" y="2193205"/>
            <a:chExt cx="452893" cy="700189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xmlns="" id="{2E703CE8-F8AC-4DEB-B12A-CE02F5376CA6}"/>
                </a:ext>
              </a:extLst>
            </p:cNvPr>
            <p:cNvSpPr/>
            <p:nvPr/>
          </p:nvSpPr>
          <p:spPr>
            <a:xfrm>
              <a:off x="7478257" y="2786413"/>
              <a:ext cx="452893" cy="106981"/>
            </a:xfrm>
            <a:prstGeom prst="ellipse">
              <a:avLst/>
            </a:prstGeom>
            <a:solidFill>
              <a:schemeClr val="tx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xmlns="" id="{1B09AF1B-ACC8-4293-9936-EF40CA876D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78257" y="2193205"/>
              <a:ext cx="452893" cy="646699"/>
            </a:xfrm>
            <a:custGeom>
              <a:avLst/>
              <a:gdLst>
                <a:gd name="T0" fmla="*/ 214 w 221"/>
                <a:gd name="T1" fmla="*/ 77 h 315"/>
                <a:gd name="T2" fmla="*/ 164 w 221"/>
                <a:gd name="T3" fmla="*/ 14 h 315"/>
                <a:gd name="T4" fmla="*/ 110 w 221"/>
                <a:gd name="T5" fmla="*/ 0 h 315"/>
                <a:gd name="T6" fmla="*/ 110 w 221"/>
                <a:gd name="T7" fmla="*/ 0 h 315"/>
                <a:gd name="T8" fmla="*/ 56 w 221"/>
                <a:gd name="T9" fmla="*/ 14 h 315"/>
                <a:gd name="T10" fmla="*/ 6 w 221"/>
                <a:gd name="T11" fmla="*/ 77 h 315"/>
                <a:gd name="T12" fmla="*/ 5 w 221"/>
                <a:gd name="T13" fmla="*/ 132 h 315"/>
                <a:gd name="T14" fmla="*/ 40 w 221"/>
                <a:gd name="T15" fmla="*/ 208 h 315"/>
                <a:gd name="T16" fmla="*/ 94 w 221"/>
                <a:gd name="T17" fmla="*/ 292 h 315"/>
                <a:gd name="T18" fmla="*/ 110 w 221"/>
                <a:gd name="T19" fmla="*/ 315 h 315"/>
                <a:gd name="T20" fmla="*/ 110 w 221"/>
                <a:gd name="T21" fmla="*/ 315 h 315"/>
                <a:gd name="T22" fmla="*/ 126 w 221"/>
                <a:gd name="T23" fmla="*/ 292 h 315"/>
                <a:gd name="T24" fmla="*/ 180 w 221"/>
                <a:gd name="T25" fmla="*/ 208 h 315"/>
                <a:gd name="T26" fmla="*/ 215 w 221"/>
                <a:gd name="T27" fmla="*/ 132 h 315"/>
                <a:gd name="T28" fmla="*/ 214 w 221"/>
                <a:gd name="T29" fmla="*/ 77 h 315"/>
                <a:gd name="T30" fmla="*/ 110 w 221"/>
                <a:gd name="T31" fmla="*/ 174 h 315"/>
                <a:gd name="T32" fmla="*/ 110 w 221"/>
                <a:gd name="T33" fmla="*/ 174 h 315"/>
                <a:gd name="T34" fmla="*/ 110 w 221"/>
                <a:gd name="T35" fmla="*/ 174 h 315"/>
                <a:gd name="T36" fmla="*/ 44 w 221"/>
                <a:gd name="T37" fmla="*/ 108 h 315"/>
                <a:gd name="T38" fmla="*/ 110 w 221"/>
                <a:gd name="T39" fmla="*/ 42 h 315"/>
                <a:gd name="T40" fmla="*/ 110 w 221"/>
                <a:gd name="T41" fmla="*/ 42 h 315"/>
                <a:gd name="T42" fmla="*/ 110 w 221"/>
                <a:gd name="T43" fmla="*/ 42 h 315"/>
                <a:gd name="T44" fmla="*/ 176 w 221"/>
                <a:gd name="T45" fmla="*/ 108 h 315"/>
                <a:gd name="T46" fmla="*/ 110 w 221"/>
                <a:gd name="T47" fmla="*/ 174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1" h="315">
                  <a:moveTo>
                    <a:pt x="214" y="77"/>
                  </a:moveTo>
                  <a:cubicBezTo>
                    <a:pt x="206" y="50"/>
                    <a:pt x="189" y="29"/>
                    <a:pt x="164" y="14"/>
                  </a:cubicBezTo>
                  <a:cubicBezTo>
                    <a:pt x="147" y="4"/>
                    <a:pt x="129" y="0"/>
                    <a:pt x="11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91" y="0"/>
                    <a:pt x="73" y="4"/>
                    <a:pt x="56" y="14"/>
                  </a:cubicBezTo>
                  <a:cubicBezTo>
                    <a:pt x="31" y="29"/>
                    <a:pt x="15" y="50"/>
                    <a:pt x="6" y="77"/>
                  </a:cubicBezTo>
                  <a:cubicBezTo>
                    <a:pt x="1" y="95"/>
                    <a:pt x="0" y="114"/>
                    <a:pt x="5" y="132"/>
                  </a:cubicBezTo>
                  <a:cubicBezTo>
                    <a:pt x="13" y="159"/>
                    <a:pt x="26" y="184"/>
                    <a:pt x="40" y="208"/>
                  </a:cubicBezTo>
                  <a:cubicBezTo>
                    <a:pt x="58" y="237"/>
                    <a:pt x="76" y="264"/>
                    <a:pt x="94" y="292"/>
                  </a:cubicBezTo>
                  <a:cubicBezTo>
                    <a:pt x="99" y="300"/>
                    <a:pt x="104" y="307"/>
                    <a:pt x="110" y="315"/>
                  </a:cubicBezTo>
                  <a:cubicBezTo>
                    <a:pt x="110" y="315"/>
                    <a:pt x="110" y="315"/>
                    <a:pt x="110" y="315"/>
                  </a:cubicBezTo>
                  <a:cubicBezTo>
                    <a:pt x="116" y="307"/>
                    <a:pt x="121" y="300"/>
                    <a:pt x="126" y="292"/>
                  </a:cubicBezTo>
                  <a:cubicBezTo>
                    <a:pt x="144" y="264"/>
                    <a:pt x="163" y="237"/>
                    <a:pt x="180" y="208"/>
                  </a:cubicBezTo>
                  <a:cubicBezTo>
                    <a:pt x="194" y="184"/>
                    <a:pt x="207" y="159"/>
                    <a:pt x="215" y="132"/>
                  </a:cubicBezTo>
                  <a:cubicBezTo>
                    <a:pt x="221" y="114"/>
                    <a:pt x="220" y="95"/>
                    <a:pt x="214" y="77"/>
                  </a:cubicBezTo>
                  <a:close/>
                  <a:moveTo>
                    <a:pt x="110" y="174"/>
                  </a:moveTo>
                  <a:cubicBezTo>
                    <a:pt x="110" y="174"/>
                    <a:pt x="110" y="174"/>
                    <a:pt x="110" y="174"/>
                  </a:cubicBezTo>
                  <a:cubicBezTo>
                    <a:pt x="110" y="174"/>
                    <a:pt x="110" y="174"/>
                    <a:pt x="110" y="174"/>
                  </a:cubicBezTo>
                  <a:cubicBezTo>
                    <a:pt x="74" y="174"/>
                    <a:pt x="44" y="145"/>
                    <a:pt x="44" y="108"/>
                  </a:cubicBezTo>
                  <a:cubicBezTo>
                    <a:pt x="44" y="72"/>
                    <a:pt x="74" y="42"/>
                    <a:pt x="110" y="42"/>
                  </a:cubicBezTo>
                  <a:cubicBezTo>
                    <a:pt x="110" y="42"/>
                    <a:pt x="110" y="42"/>
                    <a:pt x="110" y="42"/>
                  </a:cubicBezTo>
                  <a:cubicBezTo>
                    <a:pt x="110" y="42"/>
                    <a:pt x="110" y="42"/>
                    <a:pt x="110" y="42"/>
                  </a:cubicBezTo>
                  <a:cubicBezTo>
                    <a:pt x="147" y="42"/>
                    <a:pt x="176" y="72"/>
                    <a:pt x="176" y="108"/>
                  </a:cubicBezTo>
                  <a:cubicBezTo>
                    <a:pt x="176" y="145"/>
                    <a:pt x="147" y="174"/>
                    <a:pt x="110" y="174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053E979F-7E33-4E40-9CFA-4C9F90D09DC0}"/>
              </a:ext>
            </a:extLst>
          </p:cNvPr>
          <p:cNvSpPr txBox="1"/>
          <p:nvPr/>
        </p:nvSpPr>
        <p:spPr>
          <a:xfrm>
            <a:off x="6463387" y="2774519"/>
            <a:ext cx="28079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Сквер им. Игнатьева</a:t>
            </a:r>
          </a:p>
          <a:p>
            <a:pPr algn="ctr"/>
            <a:r>
              <a:rPr lang="ru-R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(Океанский  проспект, 68-74а)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053E979F-7E33-4E40-9CFA-4C9F90D09DC0}"/>
              </a:ext>
            </a:extLst>
          </p:cNvPr>
          <p:cNvSpPr txBox="1"/>
          <p:nvPr/>
        </p:nvSpPr>
        <p:spPr>
          <a:xfrm>
            <a:off x="8867008" y="2752476"/>
            <a:ext cx="2777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парк </a:t>
            </a:r>
          </a:p>
          <a:p>
            <a:pPr algn="ctr"/>
            <a:r>
              <a:rPr lang="ru-R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(ул. Черемуховая, 3)</a:t>
            </a:r>
            <a:endParaRPr lang="ru-RU" sz="1000" b="1" dirty="0"/>
          </a:p>
        </p:txBody>
      </p:sp>
      <p:sp>
        <p:nvSpPr>
          <p:cNvPr id="36" name="Freeform 17">
            <a:extLst>
              <a:ext uri="{FF2B5EF4-FFF2-40B4-BE49-F238E27FC236}">
                <a16:creationId xmlns:a16="http://schemas.microsoft.com/office/drawing/2014/main" xmlns="" id="{6002BC93-7CB2-4522-95D5-0CDC6A4635BE}"/>
              </a:ext>
            </a:extLst>
          </p:cNvPr>
          <p:cNvSpPr>
            <a:spLocks noEditPoints="1"/>
          </p:cNvSpPr>
          <p:nvPr/>
        </p:nvSpPr>
        <p:spPr bwMode="auto">
          <a:xfrm>
            <a:off x="9268014" y="2004156"/>
            <a:ext cx="761817" cy="982202"/>
          </a:xfrm>
          <a:custGeom>
            <a:avLst/>
            <a:gdLst>
              <a:gd name="T0" fmla="*/ 214 w 221"/>
              <a:gd name="T1" fmla="*/ 77 h 315"/>
              <a:gd name="T2" fmla="*/ 164 w 221"/>
              <a:gd name="T3" fmla="*/ 14 h 315"/>
              <a:gd name="T4" fmla="*/ 110 w 221"/>
              <a:gd name="T5" fmla="*/ 0 h 315"/>
              <a:gd name="T6" fmla="*/ 110 w 221"/>
              <a:gd name="T7" fmla="*/ 0 h 315"/>
              <a:gd name="T8" fmla="*/ 56 w 221"/>
              <a:gd name="T9" fmla="*/ 14 h 315"/>
              <a:gd name="T10" fmla="*/ 6 w 221"/>
              <a:gd name="T11" fmla="*/ 77 h 315"/>
              <a:gd name="T12" fmla="*/ 5 w 221"/>
              <a:gd name="T13" fmla="*/ 132 h 315"/>
              <a:gd name="T14" fmla="*/ 40 w 221"/>
              <a:gd name="T15" fmla="*/ 208 h 315"/>
              <a:gd name="T16" fmla="*/ 94 w 221"/>
              <a:gd name="T17" fmla="*/ 292 h 315"/>
              <a:gd name="T18" fmla="*/ 110 w 221"/>
              <a:gd name="T19" fmla="*/ 315 h 315"/>
              <a:gd name="T20" fmla="*/ 110 w 221"/>
              <a:gd name="T21" fmla="*/ 315 h 315"/>
              <a:gd name="T22" fmla="*/ 126 w 221"/>
              <a:gd name="T23" fmla="*/ 292 h 315"/>
              <a:gd name="T24" fmla="*/ 180 w 221"/>
              <a:gd name="T25" fmla="*/ 208 h 315"/>
              <a:gd name="T26" fmla="*/ 215 w 221"/>
              <a:gd name="T27" fmla="*/ 132 h 315"/>
              <a:gd name="T28" fmla="*/ 214 w 221"/>
              <a:gd name="T29" fmla="*/ 77 h 315"/>
              <a:gd name="T30" fmla="*/ 110 w 221"/>
              <a:gd name="T31" fmla="*/ 174 h 315"/>
              <a:gd name="T32" fmla="*/ 110 w 221"/>
              <a:gd name="T33" fmla="*/ 174 h 315"/>
              <a:gd name="T34" fmla="*/ 110 w 221"/>
              <a:gd name="T35" fmla="*/ 174 h 315"/>
              <a:gd name="T36" fmla="*/ 44 w 221"/>
              <a:gd name="T37" fmla="*/ 108 h 315"/>
              <a:gd name="T38" fmla="*/ 110 w 221"/>
              <a:gd name="T39" fmla="*/ 42 h 315"/>
              <a:gd name="T40" fmla="*/ 110 w 221"/>
              <a:gd name="T41" fmla="*/ 42 h 315"/>
              <a:gd name="T42" fmla="*/ 110 w 221"/>
              <a:gd name="T43" fmla="*/ 42 h 315"/>
              <a:gd name="T44" fmla="*/ 176 w 221"/>
              <a:gd name="T45" fmla="*/ 108 h 315"/>
              <a:gd name="T46" fmla="*/ 110 w 221"/>
              <a:gd name="T47" fmla="*/ 174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21" h="315">
                <a:moveTo>
                  <a:pt x="214" y="77"/>
                </a:moveTo>
                <a:cubicBezTo>
                  <a:pt x="206" y="50"/>
                  <a:pt x="189" y="29"/>
                  <a:pt x="164" y="14"/>
                </a:cubicBezTo>
                <a:cubicBezTo>
                  <a:pt x="147" y="4"/>
                  <a:pt x="129" y="0"/>
                  <a:pt x="110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91" y="0"/>
                  <a:pt x="73" y="4"/>
                  <a:pt x="56" y="14"/>
                </a:cubicBezTo>
                <a:cubicBezTo>
                  <a:pt x="31" y="29"/>
                  <a:pt x="15" y="50"/>
                  <a:pt x="6" y="77"/>
                </a:cubicBezTo>
                <a:cubicBezTo>
                  <a:pt x="1" y="95"/>
                  <a:pt x="0" y="114"/>
                  <a:pt x="5" y="132"/>
                </a:cubicBezTo>
                <a:cubicBezTo>
                  <a:pt x="13" y="159"/>
                  <a:pt x="26" y="184"/>
                  <a:pt x="40" y="208"/>
                </a:cubicBezTo>
                <a:cubicBezTo>
                  <a:pt x="58" y="237"/>
                  <a:pt x="76" y="264"/>
                  <a:pt x="94" y="292"/>
                </a:cubicBezTo>
                <a:cubicBezTo>
                  <a:pt x="99" y="300"/>
                  <a:pt x="104" y="307"/>
                  <a:pt x="110" y="315"/>
                </a:cubicBezTo>
                <a:cubicBezTo>
                  <a:pt x="110" y="315"/>
                  <a:pt x="110" y="315"/>
                  <a:pt x="110" y="315"/>
                </a:cubicBezTo>
                <a:cubicBezTo>
                  <a:pt x="116" y="307"/>
                  <a:pt x="121" y="300"/>
                  <a:pt x="126" y="292"/>
                </a:cubicBezTo>
                <a:cubicBezTo>
                  <a:pt x="144" y="264"/>
                  <a:pt x="163" y="237"/>
                  <a:pt x="180" y="208"/>
                </a:cubicBezTo>
                <a:cubicBezTo>
                  <a:pt x="194" y="184"/>
                  <a:pt x="207" y="159"/>
                  <a:pt x="215" y="132"/>
                </a:cubicBezTo>
                <a:cubicBezTo>
                  <a:pt x="221" y="114"/>
                  <a:pt x="220" y="95"/>
                  <a:pt x="214" y="77"/>
                </a:cubicBezTo>
                <a:close/>
                <a:moveTo>
                  <a:pt x="110" y="174"/>
                </a:moveTo>
                <a:cubicBezTo>
                  <a:pt x="110" y="174"/>
                  <a:pt x="110" y="174"/>
                  <a:pt x="110" y="174"/>
                </a:cubicBezTo>
                <a:cubicBezTo>
                  <a:pt x="110" y="174"/>
                  <a:pt x="110" y="174"/>
                  <a:pt x="110" y="174"/>
                </a:cubicBezTo>
                <a:cubicBezTo>
                  <a:pt x="74" y="174"/>
                  <a:pt x="44" y="145"/>
                  <a:pt x="44" y="108"/>
                </a:cubicBezTo>
                <a:cubicBezTo>
                  <a:pt x="44" y="72"/>
                  <a:pt x="74" y="42"/>
                  <a:pt x="110" y="42"/>
                </a:cubicBezTo>
                <a:cubicBezTo>
                  <a:pt x="110" y="42"/>
                  <a:pt x="110" y="42"/>
                  <a:pt x="110" y="42"/>
                </a:cubicBezTo>
                <a:cubicBezTo>
                  <a:pt x="110" y="42"/>
                  <a:pt x="110" y="42"/>
                  <a:pt x="110" y="42"/>
                </a:cubicBezTo>
                <a:cubicBezTo>
                  <a:pt x="147" y="42"/>
                  <a:pt x="176" y="72"/>
                  <a:pt x="176" y="108"/>
                </a:cubicBezTo>
                <a:cubicBezTo>
                  <a:pt x="176" y="145"/>
                  <a:pt x="147" y="174"/>
                  <a:pt x="110" y="17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37" name="Group 3">
            <a:extLst>
              <a:ext uri="{FF2B5EF4-FFF2-40B4-BE49-F238E27FC236}">
                <a16:creationId xmlns:a16="http://schemas.microsoft.com/office/drawing/2014/main" xmlns="" id="{E9F6AD69-6CAA-4117-9481-B14C2FBABAAC}"/>
              </a:ext>
            </a:extLst>
          </p:cNvPr>
          <p:cNvGrpSpPr/>
          <p:nvPr/>
        </p:nvGrpSpPr>
        <p:grpSpPr>
          <a:xfrm>
            <a:off x="8371387" y="2046555"/>
            <a:ext cx="796500" cy="1053953"/>
            <a:chOff x="7478257" y="2193205"/>
            <a:chExt cx="452893" cy="700189"/>
          </a:xfrm>
        </p:grpSpPr>
        <p:sp>
          <p:nvSpPr>
            <p:cNvPr id="38" name="Oval 13">
              <a:extLst>
                <a:ext uri="{FF2B5EF4-FFF2-40B4-BE49-F238E27FC236}">
                  <a16:creationId xmlns:a16="http://schemas.microsoft.com/office/drawing/2014/main" xmlns="" id="{2E703CE8-F8AC-4DEB-B12A-CE02F5376CA6}"/>
                </a:ext>
              </a:extLst>
            </p:cNvPr>
            <p:cNvSpPr/>
            <p:nvPr/>
          </p:nvSpPr>
          <p:spPr>
            <a:xfrm>
              <a:off x="7478257" y="2786413"/>
              <a:ext cx="452893" cy="106981"/>
            </a:xfrm>
            <a:prstGeom prst="ellipse">
              <a:avLst/>
            </a:prstGeom>
            <a:solidFill>
              <a:schemeClr val="tx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Freeform 17">
              <a:extLst>
                <a:ext uri="{FF2B5EF4-FFF2-40B4-BE49-F238E27FC236}">
                  <a16:creationId xmlns:a16="http://schemas.microsoft.com/office/drawing/2014/main" xmlns="" id="{1B09AF1B-ACC8-4293-9936-EF40CA876D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78257" y="2193205"/>
              <a:ext cx="452893" cy="646699"/>
            </a:xfrm>
            <a:custGeom>
              <a:avLst/>
              <a:gdLst>
                <a:gd name="T0" fmla="*/ 214 w 221"/>
                <a:gd name="T1" fmla="*/ 77 h 315"/>
                <a:gd name="T2" fmla="*/ 164 w 221"/>
                <a:gd name="T3" fmla="*/ 14 h 315"/>
                <a:gd name="T4" fmla="*/ 110 w 221"/>
                <a:gd name="T5" fmla="*/ 0 h 315"/>
                <a:gd name="T6" fmla="*/ 110 w 221"/>
                <a:gd name="T7" fmla="*/ 0 h 315"/>
                <a:gd name="T8" fmla="*/ 56 w 221"/>
                <a:gd name="T9" fmla="*/ 14 h 315"/>
                <a:gd name="T10" fmla="*/ 6 w 221"/>
                <a:gd name="T11" fmla="*/ 77 h 315"/>
                <a:gd name="T12" fmla="*/ 5 w 221"/>
                <a:gd name="T13" fmla="*/ 132 h 315"/>
                <a:gd name="T14" fmla="*/ 40 w 221"/>
                <a:gd name="T15" fmla="*/ 208 h 315"/>
                <a:gd name="T16" fmla="*/ 94 w 221"/>
                <a:gd name="T17" fmla="*/ 292 h 315"/>
                <a:gd name="T18" fmla="*/ 110 w 221"/>
                <a:gd name="T19" fmla="*/ 315 h 315"/>
                <a:gd name="T20" fmla="*/ 110 w 221"/>
                <a:gd name="T21" fmla="*/ 315 h 315"/>
                <a:gd name="T22" fmla="*/ 126 w 221"/>
                <a:gd name="T23" fmla="*/ 292 h 315"/>
                <a:gd name="T24" fmla="*/ 180 w 221"/>
                <a:gd name="T25" fmla="*/ 208 h 315"/>
                <a:gd name="T26" fmla="*/ 215 w 221"/>
                <a:gd name="T27" fmla="*/ 132 h 315"/>
                <a:gd name="T28" fmla="*/ 214 w 221"/>
                <a:gd name="T29" fmla="*/ 77 h 315"/>
                <a:gd name="T30" fmla="*/ 110 w 221"/>
                <a:gd name="T31" fmla="*/ 174 h 315"/>
                <a:gd name="T32" fmla="*/ 110 w 221"/>
                <a:gd name="T33" fmla="*/ 174 h 315"/>
                <a:gd name="T34" fmla="*/ 110 w 221"/>
                <a:gd name="T35" fmla="*/ 174 h 315"/>
                <a:gd name="T36" fmla="*/ 44 w 221"/>
                <a:gd name="T37" fmla="*/ 108 h 315"/>
                <a:gd name="T38" fmla="*/ 110 w 221"/>
                <a:gd name="T39" fmla="*/ 42 h 315"/>
                <a:gd name="T40" fmla="*/ 110 w 221"/>
                <a:gd name="T41" fmla="*/ 42 h 315"/>
                <a:gd name="T42" fmla="*/ 110 w 221"/>
                <a:gd name="T43" fmla="*/ 42 h 315"/>
                <a:gd name="T44" fmla="*/ 176 w 221"/>
                <a:gd name="T45" fmla="*/ 108 h 315"/>
                <a:gd name="T46" fmla="*/ 110 w 221"/>
                <a:gd name="T47" fmla="*/ 174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1" h="315">
                  <a:moveTo>
                    <a:pt x="214" y="77"/>
                  </a:moveTo>
                  <a:cubicBezTo>
                    <a:pt x="206" y="50"/>
                    <a:pt x="189" y="29"/>
                    <a:pt x="164" y="14"/>
                  </a:cubicBezTo>
                  <a:cubicBezTo>
                    <a:pt x="147" y="4"/>
                    <a:pt x="129" y="0"/>
                    <a:pt x="11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91" y="0"/>
                    <a:pt x="73" y="4"/>
                    <a:pt x="56" y="14"/>
                  </a:cubicBezTo>
                  <a:cubicBezTo>
                    <a:pt x="31" y="29"/>
                    <a:pt x="15" y="50"/>
                    <a:pt x="6" y="77"/>
                  </a:cubicBezTo>
                  <a:cubicBezTo>
                    <a:pt x="1" y="95"/>
                    <a:pt x="0" y="114"/>
                    <a:pt x="5" y="132"/>
                  </a:cubicBezTo>
                  <a:cubicBezTo>
                    <a:pt x="13" y="159"/>
                    <a:pt x="26" y="184"/>
                    <a:pt x="40" y="208"/>
                  </a:cubicBezTo>
                  <a:cubicBezTo>
                    <a:pt x="58" y="237"/>
                    <a:pt x="76" y="264"/>
                    <a:pt x="94" y="292"/>
                  </a:cubicBezTo>
                  <a:cubicBezTo>
                    <a:pt x="99" y="300"/>
                    <a:pt x="104" y="307"/>
                    <a:pt x="110" y="315"/>
                  </a:cubicBezTo>
                  <a:cubicBezTo>
                    <a:pt x="110" y="315"/>
                    <a:pt x="110" y="315"/>
                    <a:pt x="110" y="315"/>
                  </a:cubicBezTo>
                  <a:cubicBezTo>
                    <a:pt x="116" y="307"/>
                    <a:pt x="121" y="300"/>
                    <a:pt x="126" y="292"/>
                  </a:cubicBezTo>
                  <a:cubicBezTo>
                    <a:pt x="144" y="264"/>
                    <a:pt x="163" y="237"/>
                    <a:pt x="180" y="208"/>
                  </a:cubicBezTo>
                  <a:cubicBezTo>
                    <a:pt x="194" y="184"/>
                    <a:pt x="207" y="159"/>
                    <a:pt x="215" y="132"/>
                  </a:cubicBezTo>
                  <a:cubicBezTo>
                    <a:pt x="221" y="114"/>
                    <a:pt x="220" y="95"/>
                    <a:pt x="214" y="77"/>
                  </a:cubicBezTo>
                  <a:close/>
                  <a:moveTo>
                    <a:pt x="110" y="174"/>
                  </a:moveTo>
                  <a:cubicBezTo>
                    <a:pt x="110" y="174"/>
                    <a:pt x="110" y="174"/>
                    <a:pt x="110" y="174"/>
                  </a:cubicBezTo>
                  <a:cubicBezTo>
                    <a:pt x="110" y="174"/>
                    <a:pt x="110" y="174"/>
                    <a:pt x="110" y="174"/>
                  </a:cubicBezTo>
                  <a:cubicBezTo>
                    <a:pt x="74" y="174"/>
                    <a:pt x="44" y="145"/>
                    <a:pt x="44" y="108"/>
                  </a:cubicBezTo>
                  <a:cubicBezTo>
                    <a:pt x="44" y="72"/>
                    <a:pt x="74" y="42"/>
                    <a:pt x="110" y="42"/>
                  </a:cubicBezTo>
                  <a:cubicBezTo>
                    <a:pt x="110" y="42"/>
                    <a:pt x="110" y="42"/>
                    <a:pt x="110" y="42"/>
                  </a:cubicBezTo>
                  <a:cubicBezTo>
                    <a:pt x="110" y="42"/>
                    <a:pt x="110" y="42"/>
                    <a:pt x="110" y="42"/>
                  </a:cubicBezTo>
                  <a:cubicBezTo>
                    <a:pt x="147" y="42"/>
                    <a:pt x="176" y="72"/>
                    <a:pt x="176" y="108"/>
                  </a:cubicBezTo>
                  <a:cubicBezTo>
                    <a:pt x="176" y="145"/>
                    <a:pt x="147" y="174"/>
                    <a:pt x="110" y="17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0" name="Овал 39"/>
          <p:cNvSpPr/>
          <p:nvPr/>
        </p:nvSpPr>
        <p:spPr>
          <a:xfrm>
            <a:off x="9245861" y="495068"/>
            <a:ext cx="725266" cy="652248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2" name="Овал 41"/>
          <p:cNvSpPr/>
          <p:nvPr/>
        </p:nvSpPr>
        <p:spPr>
          <a:xfrm>
            <a:off x="9876201" y="1178408"/>
            <a:ext cx="737477" cy="660953"/>
          </a:xfrm>
          <a:prstGeom prst="ellipse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3" name="Овал 42"/>
          <p:cNvSpPr/>
          <p:nvPr/>
        </p:nvSpPr>
        <p:spPr>
          <a:xfrm>
            <a:off x="8740871" y="1201652"/>
            <a:ext cx="711384" cy="642572"/>
          </a:xfrm>
          <a:prstGeom prst="ellipse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4" name="Овал 43"/>
          <p:cNvSpPr/>
          <p:nvPr/>
        </p:nvSpPr>
        <p:spPr>
          <a:xfrm>
            <a:off x="9307169" y="2026732"/>
            <a:ext cx="685364" cy="647835"/>
          </a:xfrm>
          <a:prstGeom prst="ellipse">
            <a:avLst/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5" name="Овал 44"/>
          <p:cNvSpPr/>
          <p:nvPr/>
        </p:nvSpPr>
        <p:spPr>
          <a:xfrm>
            <a:off x="8432670" y="2108849"/>
            <a:ext cx="673934" cy="613592"/>
          </a:xfrm>
          <a:prstGeom prst="ellipse">
            <a:avLst/>
          </a:prstGeom>
          <a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TextBox 5"/>
          <p:cNvSpPr txBox="1"/>
          <p:nvPr/>
        </p:nvSpPr>
        <p:spPr>
          <a:xfrm rot="1010434">
            <a:off x="661636" y="3671888"/>
            <a:ext cx="1426693" cy="1700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февраля жителям дальневосточной столицы предоставили выбор, территорий необходимых для благоустройства по федеральной программе «Формирование комфортной городской среды» в 2019 году. </a:t>
            </a:r>
            <a:endParaRPr lang="ru-RU" sz="950" dirty="0"/>
          </a:p>
        </p:txBody>
      </p:sp>
      <p:sp>
        <p:nvSpPr>
          <p:cNvPr id="7" name="TextBox 6"/>
          <p:cNvSpPr txBox="1"/>
          <p:nvPr/>
        </p:nvSpPr>
        <p:spPr>
          <a:xfrm rot="21138382">
            <a:off x="2325534" y="4047538"/>
            <a:ext cx="1555883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голосования были определены пять общественных территорий. Их перечень сформировали на основе предложений </a:t>
            </a:r>
            <a:r>
              <a:rPr lang="ru-RU" sz="9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граждан.</a:t>
            </a:r>
            <a:endParaRPr lang="ru-RU" sz="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21012247">
            <a:off x="4180110" y="4271747"/>
            <a:ext cx="154028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собранных предложений для голосования были определены следующие территории:</a:t>
            </a:r>
          </a:p>
          <a:p>
            <a:pPr algn="just"/>
            <a:endParaRPr lang="ru-RU" sz="2000" dirty="0"/>
          </a:p>
        </p:txBody>
      </p:sp>
      <p:sp>
        <p:nvSpPr>
          <p:cNvPr id="46" name="Овал 45"/>
          <p:cNvSpPr/>
          <p:nvPr/>
        </p:nvSpPr>
        <p:spPr>
          <a:xfrm>
            <a:off x="4300358" y="1479994"/>
            <a:ext cx="1505029" cy="1505029"/>
          </a:xfrm>
          <a:prstGeom prst="ellipse">
            <a:avLst/>
          </a:prstGeom>
          <a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7" name="Oval 13">
            <a:extLst>
              <a:ext uri="{FF2B5EF4-FFF2-40B4-BE49-F238E27FC236}">
                <a16:creationId xmlns:a16="http://schemas.microsoft.com/office/drawing/2014/main" xmlns="" id="{2E703CE8-F8AC-4DEB-B12A-CE02F5376CA6}"/>
              </a:ext>
            </a:extLst>
          </p:cNvPr>
          <p:cNvSpPr/>
          <p:nvPr/>
        </p:nvSpPr>
        <p:spPr>
          <a:xfrm>
            <a:off x="9147102" y="2899008"/>
            <a:ext cx="796500" cy="161032"/>
          </a:xfrm>
          <a:prstGeom prst="ellipse">
            <a:avLst/>
          </a:prstGeom>
          <a:solidFill>
            <a:schemeClr val="tx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矩形 17"/>
          <p:cNvSpPr/>
          <p:nvPr/>
        </p:nvSpPr>
        <p:spPr>
          <a:xfrm>
            <a:off x="-1" y="118400"/>
            <a:ext cx="6428896" cy="5698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49" name="直角三角形 18"/>
          <p:cNvSpPr/>
          <p:nvPr/>
        </p:nvSpPr>
        <p:spPr>
          <a:xfrm flipV="1">
            <a:off x="5595674" y="651634"/>
            <a:ext cx="856343" cy="174172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"/>
          <p:cNvSpPr txBox="1"/>
          <p:nvPr/>
        </p:nvSpPr>
        <p:spPr>
          <a:xfrm>
            <a:off x="-109899" y="215342"/>
            <a:ext cx="659542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общественной зоны </a:t>
            </a:r>
            <a:r>
              <a:rPr lang="ru-RU" sz="23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благоустройства</a:t>
            </a:r>
            <a:endParaRPr lang="ru-RU" sz="23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078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46"/>
    </mc:Choice>
    <mc:Fallback xmlns="">
      <p:transition spd="slow" advTm="163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22" grpId="0"/>
      <p:bldP spid="30" grpId="0"/>
      <p:bldP spid="36" grpId="0" animBg="1"/>
      <p:bldP spid="4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075345"/>
            <a:ext cx="12192000" cy="3775934"/>
          </a:xfrm>
          <a:prstGeom prst="rect">
            <a:avLst/>
          </a:prstGeom>
        </p:spPr>
      </p:pic>
      <p:sp>
        <p:nvSpPr>
          <p:cNvPr id="65" name="Rectangle 64">
            <a:extLst>
              <a:ext uri="{FF2B5EF4-FFF2-40B4-BE49-F238E27FC236}">
                <a16:creationId xmlns:a16="http://schemas.microsoft.com/office/drawing/2014/main" xmlns="" id="{F60785E1-920B-4EE8-9BC6-3746616CC910}"/>
              </a:ext>
            </a:extLst>
          </p:cNvPr>
          <p:cNvSpPr/>
          <p:nvPr/>
        </p:nvSpPr>
        <p:spPr>
          <a:xfrm>
            <a:off x="5035168" y="2991556"/>
            <a:ext cx="2429476" cy="37194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081ED8F9-FA35-46E4-A111-6E26EEF77E2D}"/>
              </a:ext>
            </a:extLst>
          </p:cNvPr>
          <p:cNvSpPr/>
          <p:nvPr/>
        </p:nvSpPr>
        <p:spPr>
          <a:xfrm>
            <a:off x="47055" y="2991557"/>
            <a:ext cx="2423527" cy="368053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xmlns="" id="{87210F91-94DD-45E7-B551-F12A6A500EBA}"/>
              </a:ext>
            </a:extLst>
          </p:cNvPr>
          <p:cNvSpPr/>
          <p:nvPr/>
        </p:nvSpPr>
        <p:spPr>
          <a:xfrm>
            <a:off x="2538057" y="2991556"/>
            <a:ext cx="2445889" cy="37194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tangle 60">
            <a:extLst>
              <a:ext uri="{FF2B5EF4-FFF2-40B4-BE49-F238E27FC236}">
                <a16:creationId xmlns:a16="http://schemas.microsoft.com/office/drawing/2014/main" xmlns="" id="{081ED8F9-FA35-46E4-A111-6E26EEF77E2D}"/>
              </a:ext>
            </a:extLst>
          </p:cNvPr>
          <p:cNvSpPr/>
          <p:nvPr/>
        </p:nvSpPr>
        <p:spPr>
          <a:xfrm>
            <a:off x="7531666" y="2972652"/>
            <a:ext cx="2360379" cy="3738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Rectangle 61">
            <a:extLst>
              <a:ext uri="{FF2B5EF4-FFF2-40B4-BE49-F238E27FC236}">
                <a16:creationId xmlns:a16="http://schemas.microsoft.com/office/drawing/2014/main" xmlns="" id="{87210F91-94DD-45E7-B551-F12A6A500EBA}"/>
              </a:ext>
            </a:extLst>
          </p:cNvPr>
          <p:cNvSpPr/>
          <p:nvPr/>
        </p:nvSpPr>
        <p:spPr>
          <a:xfrm>
            <a:off x="9959067" y="2972651"/>
            <a:ext cx="2153911" cy="373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674" y="2972651"/>
            <a:ext cx="2541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парк </a:t>
            </a:r>
          </a:p>
          <a:p>
            <a:pPr algn="ctr"/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ул. Черемуховая, 3</a:t>
            </a: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614557" y="3532151"/>
            <a:ext cx="240628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зоны отдыха (спортивной площадки с тренажерами сцена с танцплощадкой);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детской площадки;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малых архитектурных форм (скамьи, урны);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Озеленение территории (клумбы, живые изгороди и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д.р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498115" y="2991556"/>
            <a:ext cx="24855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Аллея </a:t>
            </a:r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Дениса </a:t>
            </a: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Давыдова </a:t>
            </a:r>
          </a:p>
          <a:p>
            <a:pPr algn="ctr"/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ул. Русская, 25)</a:t>
            </a:r>
            <a:b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9133" y="3347485"/>
            <a:ext cx="2406287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зоны активного отдыха (спортивной площадки (горка для катания) сцены многофункциональной площадки);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тихого отдыха (прогулочная аллея с лавочками, площадки для отдыха);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территории вокруг памятника;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Озеленение территории (клумбы, живые изгороди и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д.р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800140" y="2925045"/>
            <a:ext cx="24717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Сквер им. Игнатьева</a:t>
            </a:r>
          </a:p>
          <a:p>
            <a:pPr algn="ctr"/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(Океанский  проспект, </a:t>
            </a:r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68-74а)</a:t>
            </a:r>
            <a:endParaRPr lang="ru-RU" sz="12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9865617" y="3511825"/>
            <a:ext cx="23263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Зона выгула собак;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Прогулочная зона;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Спортивная зона;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Мемориальная зона;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Зона организации отдыха детей;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Зона тихого отдыха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011868" y="2943344"/>
            <a:ext cx="25128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Сквер Ветеранов </a:t>
            </a:r>
          </a:p>
          <a:p>
            <a:pPr algn="ctr"/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(ул. </a:t>
            </a:r>
            <a:r>
              <a:rPr lang="ru-RU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Вострецова</a:t>
            </a:r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4)</a:t>
            </a:r>
            <a:b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944668" y="3397433"/>
            <a:ext cx="2406287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зоны отдыха (сцена для танцплощадки);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детской площадки;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веревочного городка;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малых архитектурных форм (скамьи,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урны, светильники);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Озеленение территории (клумбы, живые изгороди и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д.р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509882" y="2899223"/>
            <a:ext cx="238216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Жариковский</a:t>
            </a:r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сквер</a:t>
            </a:r>
          </a:p>
          <a:p>
            <a:pPr algn="ctr"/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(ул. </a:t>
            </a:r>
            <a:r>
              <a:rPr lang="ru-RU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Светланская</a:t>
            </a:r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119в)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5" name="TextBox 74"/>
          <p:cNvSpPr txBox="1"/>
          <p:nvPr/>
        </p:nvSpPr>
        <p:spPr>
          <a:xfrm>
            <a:off x="7411432" y="3365051"/>
            <a:ext cx="240628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Замена плит, ремонт основания подпорной стены;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и устройство ограждения на пешеходном  тротуаре;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бордюров, лестниц, брусчатого покрытия, парапетов, вентиляционной камеры;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фонарей освещения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6" name="Рисунок 7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50889" y="1283094"/>
            <a:ext cx="2460979" cy="1625600"/>
          </a:xfrm>
          <a:prstGeom prst="rect">
            <a:avLst/>
          </a:prstGeom>
        </p:spPr>
      </p:pic>
      <p:pic>
        <p:nvPicPr>
          <p:cNvPr id="78" name="Рисунок 7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44397" y="1257400"/>
            <a:ext cx="2220933" cy="1554058"/>
          </a:xfrm>
          <a:prstGeom prst="rect">
            <a:avLst/>
          </a:prstGeom>
        </p:spPr>
      </p:pic>
      <p:pic>
        <p:nvPicPr>
          <p:cNvPr id="79" name="Рисунок 7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431126" y="868893"/>
            <a:ext cx="1657412" cy="2454003"/>
          </a:xfrm>
          <a:prstGeom prst="rect">
            <a:avLst/>
          </a:prstGeom>
        </p:spPr>
      </p:pic>
      <p:pic>
        <p:nvPicPr>
          <p:cNvPr id="80" name="Рисунок 7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7387" y="1266109"/>
            <a:ext cx="2484279" cy="1642585"/>
          </a:xfrm>
          <a:prstGeom prst="rect">
            <a:avLst/>
          </a:prstGeom>
        </p:spPr>
      </p:pic>
      <p:pic>
        <p:nvPicPr>
          <p:cNvPr id="81" name="Рисунок 8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7900302" y="812127"/>
            <a:ext cx="1623109" cy="2503474"/>
          </a:xfrm>
          <a:prstGeom prst="rect">
            <a:avLst/>
          </a:prstGeom>
        </p:spPr>
      </p:pic>
      <p:sp>
        <p:nvSpPr>
          <p:cNvPr id="34" name="矩形 17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Дизайн-проекты</a:t>
            </a:r>
            <a:endParaRPr lang="en-GB" sz="2800" dirty="0">
              <a:solidFill>
                <a:srgbClr val="282F39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35" name="直角三角形 18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5332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530"/>
    </mc:Choice>
    <mc:Fallback xmlns="">
      <p:transition spd="slow" advTm="385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1000"/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1000"/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1000"/>
                                        <p:tgtEl>
                                          <p:spTgt spid="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1000"/>
                                        <p:tgtEl>
                                          <p:spTgt spid="7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7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7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082066"/>
            <a:ext cx="12192000" cy="377593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8E043B7-E8C6-4CAF-9DFD-711F95959593}"/>
              </a:ext>
            </a:extLst>
          </p:cNvPr>
          <p:cNvSpPr/>
          <p:nvPr/>
        </p:nvSpPr>
        <p:spPr>
          <a:xfrm rot="16200000">
            <a:off x="201522" y="2927715"/>
            <a:ext cx="4096759" cy="1147419"/>
          </a:xfrm>
          <a:prstGeom prst="rect">
            <a:avLst/>
          </a:pr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78B56EDC-39F0-42E8-BCF7-E4003ED10DA9}"/>
              </a:ext>
            </a:extLst>
          </p:cNvPr>
          <p:cNvSpPr/>
          <p:nvPr/>
        </p:nvSpPr>
        <p:spPr>
          <a:xfrm>
            <a:off x="1689146" y="3644613"/>
            <a:ext cx="1147420" cy="189184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BAC0B9F-ABDD-4428-BFBD-11E9D39E2383}"/>
              </a:ext>
            </a:extLst>
          </p:cNvPr>
          <p:cNvSpPr txBox="1"/>
          <p:nvPr/>
        </p:nvSpPr>
        <p:spPr>
          <a:xfrm>
            <a:off x="1699406" y="2739113"/>
            <a:ext cx="114742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3500" dirty="0" smtClean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116</a:t>
            </a:r>
          </a:p>
          <a:p>
            <a:pPr lvl="0" algn="ctr">
              <a:defRPr/>
            </a:pPr>
            <a:r>
              <a:rPr lang="ru-RU" sz="2000" dirty="0" smtClean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голосов</a:t>
            </a:r>
            <a:endParaRPr lang="en-US" sz="2000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E3A2A24F-BD90-469A-80BF-F6BFB152B27E}"/>
              </a:ext>
            </a:extLst>
          </p:cNvPr>
          <p:cNvSpPr/>
          <p:nvPr/>
        </p:nvSpPr>
        <p:spPr>
          <a:xfrm rot="16200000">
            <a:off x="2053273" y="2912364"/>
            <a:ext cx="4096759" cy="1186125"/>
          </a:xfrm>
          <a:prstGeom prst="rect">
            <a:avLst/>
          </a:pr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162F59C6-B323-46B5-98E5-5B436C27824D}"/>
              </a:ext>
            </a:extLst>
          </p:cNvPr>
          <p:cNvSpPr/>
          <p:nvPr/>
        </p:nvSpPr>
        <p:spPr>
          <a:xfrm>
            <a:off x="3508591" y="4618915"/>
            <a:ext cx="1186125" cy="9786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6930904-624B-46FF-B355-F3B585F38F0D}"/>
              </a:ext>
            </a:extLst>
          </p:cNvPr>
          <p:cNvSpPr txBox="1"/>
          <p:nvPr/>
        </p:nvSpPr>
        <p:spPr>
          <a:xfrm>
            <a:off x="3521544" y="3716430"/>
            <a:ext cx="114742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3500" dirty="0" smtClean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92</a:t>
            </a:r>
          </a:p>
          <a:p>
            <a:pPr lvl="0" algn="ctr">
              <a:defRPr/>
            </a:pPr>
            <a:r>
              <a:rPr lang="ru-RU" sz="2000" dirty="0" smtClean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голосов</a:t>
            </a:r>
            <a:endParaRPr lang="en-US" sz="2000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DFF04CDD-B393-42ED-9CB7-6FF2E80D23C6}"/>
              </a:ext>
            </a:extLst>
          </p:cNvPr>
          <p:cNvSpPr/>
          <p:nvPr/>
        </p:nvSpPr>
        <p:spPr>
          <a:xfrm rot="16200000">
            <a:off x="3918230" y="2909575"/>
            <a:ext cx="4096759" cy="1220920"/>
          </a:xfrm>
          <a:prstGeom prst="rect">
            <a:avLst/>
          </a:pr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C52D6487-DF78-45AE-A9B6-F5055A5C9CE1}"/>
              </a:ext>
            </a:extLst>
          </p:cNvPr>
          <p:cNvSpPr/>
          <p:nvPr/>
        </p:nvSpPr>
        <p:spPr>
          <a:xfrm>
            <a:off x="5356150" y="3812553"/>
            <a:ext cx="1204501" cy="1741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D804752-5467-453C-B74D-5BEFCC50E868}"/>
              </a:ext>
            </a:extLst>
          </p:cNvPr>
          <p:cNvSpPr txBox="1"/>
          <p:nvPr/>
        </p:nvSpPr>
        <p:spPr>
          <a:xfrm>
            <a:off x="5322279" y="2888824"/>
            <a:ext cx="114742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3500" dirty="0" smtClean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116</a:t>
            </a:r>
          </a:p>
          <a:p>
            <a:pPr lvl="0" algn="ctr">
              <a:defRPr/>
            </a:pPr>
            <a:r>
              <a:rPr lang="ru-RU" sz="2000" dirty="0" smtClean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голосов</a:t>
            </a:r>
            <a:endParaRPr lang="en-US" sz="2000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4E328921-43F0-4CBB-85CE-99672BF22D34}"/>
              </a:ext>
            </a:extLst>
          </p:cNvPr>
          <p:cNvSpPr/>
          <p:nvPr/>
        </p:nvSpPr>
        <p:spPr>
          <a:xfrm rot="16200000">
            <a:off x="5739298" y="2931720"/>
            <a:ext cx="4096759" cy="1147419"/>
          </a:xfrm>
          <a:prstGeom prst="rect">
            <a:avLst/>
          </a:pr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A46038B9-56EA-48A0-B021-D9CE8277A3D1}"/>
              </a:ext>
            </a:extLst>
          </p:cNvPr>
          <p:cNvSpPr/>
          <p:nvPr/>
        </p:nvSpPr>
        <p:spPr>
          <a:xfrm>
            <a:off x="7226273" y="3020798"/>
            <a:ext cx="1147420" cy="253357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EBE9035-228D-4F94-AEA8-75998555D35A}"/>
              </a:ext>
            </a:extLst>
          </p:cNvPr>
          <p:cNvSpPr txBox="1"/>
          <p:nvPr/>
        </p:nvSpPr>
        <p:spPr>
          <a:xfrm>
            <a:off x="7213963" y="2143347"/>
            <a:ext cx="114742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3500" dirty="0" smtClean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201</a:t>
            </a:r>
          </a:p>
          <a:p>
            <a:pPr lvl="0" algn="ctr">
              <a:defRPr/>
            </a:pPr>
            <a:r>
              <a:rPr lang="ru-RU" sz="2000" dirty="0" smtClean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голосов</a:t>
            </a:r>
            <a:endParaRPr lang="en-US" sz="2000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C63BA56B-93DF-427C-8E45-CBEA702E8597}"/>
              </a:ext>
            </a:extLst>
          </p:cNvPr>
          <p:cNvSpPr/>
          <p:nvPr/>
        </p:nvSpPr>
        <p:spPr>
          <a:xfrm rot="16200000">
            <a:off x="7540034" y="2931721"/>
            <a:ext cx="4096759" cy="1147419"/>
          </a:xfrm>
          <a:prstGeom prst="rect">
            <a:avLst/>
          </a:pr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8B96FE66-9A68-4CFC-BBEE-E27CDB2874D7}"/>
              </a:ext>
            </a:extLst>
          </p:cNvPr>
          <p:cNvSpPr/>
          <p:nvPr/>
        </p:nvSpPr>
        <p:spPr>
          <a:xfrm>
            <a:off x="9014703" y="2401871"/>
            <a:ext cx="1147420" cy="316654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32871BE0-CBDD-4499-9CCD-D8F48271349C}"/>
              </a:ext>
            </a:extLst>
          </p:cNvPr>
          <p:cNvSpPr txBox="1"/>
          <p:nvPr/>
        </p:nvSpPr>
        <p:spPr>
          <a:xfrm>
            <a:off x="9014699" y="1500727"/>
            <a:ext cx="114742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3500" dirty="0" smtClean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212</a:t>
            </a:r>
          </a:p>
          <a:p>
            <a:pPr lvl="0" algn="ctr">
              <a:defRPr/>
            </a:pPr>
            <a:r>
              <a:rPr lang="ru-RU" sz="2000" dirty="0" smtClean="0"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rPr>
              <a:t>голосов</a:t>
            </a:r>
            <a:endParaRPr lang="en-US" sz="2000" dirty="0"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12F5F24-154D-42A5-9BF1-516DDD95BEC0}"/>
              </a:ext>
            </a:extLst>
          </p:cNvPr>
          <p:cNvSpPr txBox="1"/>
          <p:nvPr/>
        </p:nvSpPr>
        <p:spPr>
          <a:xfrm>
            <a:off x="1543171" y="4712474"/>
            <a:ext cx="1363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Сквер им. Игнатьева 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Океанский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пр-т,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68-74а)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809640EA-8B94-4ED7-9B4C-A3BCA4EB6762}"/>
              </a:ext>
            </a:extLst>
          </p:cNvPr>
          <p:cNvSpPr txBox="1"/>
          <p:nvPr/>
        </p:nvSpPr>
        <p:spPr>
          <a:xfrm>
            <a:off x="3359912" y="4974603"/>
            <a:ext cx="1478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Жариковский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сквер </a:t>
            </a:r>
            <a:endPara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Светланская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119в)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E8FC32B6-F493-4257-AF3F-BA1B123F581E}"/>
              </a:ext>
            </a:extLst>
          </p:cNvPr>
          <p:cNvSpPr txBox="1"/>
          <p:nvPr/>
        </p:nvSpPr>
        <p:spPr>
          <a:xfrm>
            <a:off x="5251137" y="5052453"/>
            <a:ext cx="1451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Сквер Ветеранов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Вострецова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4)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C4D0DB02-6CA8-4D5A-A5A9-76BA5AFF0651}"/>
              </a:ext>
            </a:extLst>
          </p:cNvPr>
          <p:cNvSpPr txBox="1"/>
          <p:nvPr/>
        </p:nvSpPr>
        <p:spPr>
          <a:xfrm>
            <a:off x="7228234" y="4893905"/>
            <a:ext cx="1157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Аллея Дениса Давыдова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Русская, 25)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A1F6AC6C-5453-4128-9B1B-88830376BD26}"/>
              </a:ext>
            </a:extLst>
          </p:cNvPr>
          <p:cNvSpPr txBox="1"/>
          <p:nvPr/>
        </p:nvSpPr>
        <p:spPr>
          <a:xfrm>
            <a:off x="8916680" y="5092145"/>
            <a:ext cx="13434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парк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Черемуховая, 3)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25" name="矩形 17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олосование</a:t>
            </a:r>
            <a:endParaRPr lang="zh-CN" altLang="en-US" sz="3200" dirty="0"/>
          </a:p>
        </p:txBody>
      </p:sp>
      <p:sp>
        <p:nvSpPr>
          <p:cNvPr id="26" name="直角三角形 18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876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51"/>
    </mc:Choice>
    <mc:Fallback xmlns="">
      <p:transition spd="slow" advTm="78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3" grpId="0"/>
      <p:bldP spid="16" grpId="0"/>
      <p:bldP spid="20" grpId="0"/>
      <p:bldP spid="21" grpId="0"/>
      <p:bldP spid="22" grpId="0"/>
      <p:bldP spid="23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082066"/>
            <a:ext cx="12192000" cy="3775934"/>
          </a:xfrm>
          <a:prstGeom prst="rect">
            <a:avLst/>
          </a:prstGeom>
        </p:spPr>
      </p:pic>
      <p:sp>
        <p:nvSpPr>
          <p:cNvPr id="2" name="矩形 7"/>
          <p:cNvSpPr/>
          <p:nvPr/>
        </p:nvSpPr>
        <p:spPr>
          <a:xfrm>
            <a:off x="1" y="263150"/>
            <a:ext cx="5233012" cy="5698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проекте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парк» (Приморский край, г. Владивосток, ул. Черемуховая, 3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)»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直角三角形 9"/>
          <p:cNvSpPr/>
          <p:nvPr/>
        </p:nvSpPr>
        <p:spPr>
          <a:xfrm flipV="1">
            <a:off x="4377940" y="836324"/>
            <a:ext cx="856343" cy="174172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9251" y="1731584"/>
            <a:ext cx="2547383" cy="3783014"/>
          </a:xfrm>
          <a:prstGeom prst="rect">
            <a:avLst/>
          </a:prstGeom>
        </p:spPr>
      </p:pic>
      <p:grpSp>
        <p:nvGrpSpPr>
          <p:cNvPr id="13" name="Group 33"/>
          <p:cNvGrpSpPr/>
          <p:nvPr/>
        </p:nvGrpSpPr>
        <p:grpSpPr>
          <a:xfrm rot="13245611">
            <a:off x="78240" y="1246291"/>
            <a:ext cx="2266432" cy="1979479"/>
            <a:chOff x="2187184" y="1723730"/>
            <a:chExt cx="3475701" cy="3058149"/>
          </a:xfrm>
        </p:grpSpPr>
        <p:grpSp>
          <p:nvGrpSpPr>
            <p:cNvPr id="14" name="Group 9"/>
            <p:cNvGrpSpPr/>
            <p:nvPr/>
          </p:nvGrpSpPr>
          <p:grpSpPr>
            <a:xfrm rot="213443">
              <a:off x="2187184" y="3362127"/>
              <a:ext cx="1677010" cy="1419752"/>
              <a:chOff x="2955668" y="2969079"/>
              <a:chExt cx="1677010" cy="1419752"/>
            </a:xfrm>
          </p:grpSpPr>
          <p:sp>
            <p:nvSpPr>
              <p:cNvPr id="18" name="Freeform 3"/>
              <p:cNvSpPr>
                <a:spLocks/>
              </p:cNvSpPr>
              <p:nvPr/>
            </p:nvSpPr>
            <p:spPr bwMode="auto">
              <a:xfrm>
                <a:off x="3195729" y="2969079"/>
                <a:ext cx="1436949" cy="1419752"/>
              </a:xfrm>
              <a:custGeom>
                <a:avLst/>
                <a:gdLst/>
                <a:ahLst/>
                <a:cxnLst>
                  <a:cxn ang="0">
                    <a:pos x="32" y="500"/>
                  </a:cxn>
                  <a:cxn ang="0">
                    <a:pos x="14" y="489"/>
                  </a:cxn>
                  <a:cxn ang="0">
                    <a:pos x="15" y="436"/>
                  </a:cxn>
                  <a:cxn ang="0">
                    <a:pos x="441" y="15"/>
                  </a:cxn>
                  <a:cxn ang="0">
                    <a:pos x="495" y="15"/>
                  </a:cxn>
                  <a:cxn ang="0">
                    <a:pos x="494" y="69"/>
                  </a:cxn>
                  <a:cxn ang="0">
                    <a:pos x="68" y="490"/>
                  </a:cxn>
                  <a:cxn ang="0">
                    <a:pos x="32" y="500"/>
                  </a:cxn>
                </a:cxnLst>
                <a:rect l="0" t="0" r="r" b="b"/>
                <a:pathLst>
                  <a:path w="509" h="503">
                    <a:moveTo>
                      <a:pt x="32" y="500"/>
                    </a:moveTo>
                    <a:cubicBezTo>
                      <a:pt x="26" y="498"/>
                      <a:pt x="19" y="495"/>
                      <a:pt x="14" y="489"/>
                    </a:cubicBezTo>
                    <a:cubicBezTo>
                      <a:pt x="0" y="475"/>
                      <a:pt x="0" y="450"/>
                      <a:pt x="15" y="436"/>
                    </a:cubicBezTo>
                    <a:cubicBezTo>
                      <a:pt x="441" y="15"/>
                      <a:pt x="441" y="15"/>
                      <a:pt x="441" y="15"/>
                    </a:cubicBezTo>
                    <a:cubicBezTo>
                      <a:pt x="456" y="0"/>
                      <a:pt x="480" y="0"/>
                      <a:pt x="495" y="15"/>
                    </a:cubicBezTo>
                    <a:cubicBezTo>
                      <a:pt x="509" y="30"/>
                      <a:pt x="509" y="54"/>
                      <a:pt x="494" y="69"/>
                    </a:cubicBezTo>
                    <a:cubicBezTo>
                      <a:pt x="68" y="490"/>
                      <a:pt x="68" y="490"/>
                      <a:pt x="68" y="490"/>
                    </a:cubicBezTo>
                    <a:cubicBezTo>
                      <a:pt x="58" y="499"/>
                      <a:pt x="44" y="503"/>
                      <a:pt x="32" y="5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Round Same Side Corner Rectangle 4"/>
              <p:cNvSpPr>
                <a:spLocks/>
              </p:cNvSpPr>
              <p:nvPr/>
            </p:nvSpPr>
            <p:spPr bwMode="auto">
              <a:xfrm rot="13500000">
                <a:off x="3568110" y="3071025"/>
                <a:ext cx="343555" cy="1568440"/>
              </a:xfrm>
              <a:prstGeom prst="round2SameRect">
                <a:avLst>
                  <a:gd name="adj1" fmla="val 16667"/>
                  <a:gd name="adj2" fmla="val 22024"/>
                </a:avLst>
              </a:pr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0"/>
            <p:cNvGrpSpPr/>
            <p:nvPr/>
          </p:nvGrpSpPr>
          <p:grpSpPr>
            <a:xfrm>
              <a:off x="3488641" y="1723730"/>
              <a:ext cx="2174244" cy="2174244"/>
              <a:chOff x="4220769" y="1605276"/>
              <a:chExt cx="1739904" cy="1739904"/>
            </a:xfrm>
          </p:grpSpPr>
          <p:sp>
            <p:nvSpPr>
              <p:cNvPr id="16" name="Donut 8"/>
              <p:cNvSpPr/>
              <p:nvPr/>
            </p:nvSpPr>
            <p:spPr>
              <a:xfrm>
                <a:off x="4338879" y="1723386"/>
                <a:ext cx="1503684" cy="1503684"/>
              </a:xfrm>
              <a:prstGeom prst="donut">
                <a:avLst>
                  <a:gd name="adj" fmla="val 7174"/>
                </a:avLst>
              </a:prstGeom>
              <a:gradFill>
                <a:gsLst>
                  <a:gs pos="0">
                    <a:schemeClr val="bg2">
                      <a:lumMod val="75000"/>
                    </a:schemeClr>
                  </a:gs>
                  <a:gs pos="50000">
                    <a:schemeClr val="bg2">
                      <a:lumMod val="85000"/>
                    </a:schemeClr>
                  </a:gs>
                </a:gsLst>
                <a:lin ang="13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Donut 7"/>
              <p:cNvSpPr/>
              <p:nvPr/>
            </p:nvSpPr>
            <p:spPr>
              <a:xfrm>
                <a:off x="4220769" y="1605276"/>
                <a:ext cx="1739904" cy="1739904"/>
              </a:xfrm>
              <a:prstGeom prst="donut">
                <a:avLst>
                  <a:gd name="adj" fmla="val 9286"/>
                </a:avLst>
              </a:prstGeom>
              <a:gradFill>
                <a:gsLst>
                  <a:gs pos="0">
                    <a:schemeClr val="bg2">
                      <a:lumMod val="75000"/>
                    </a:schemeClr>
                  </a:gs>
                  <a:gs pos="50000">
                    <a:schemeClr val="bg2">
                      <a:lumMod val="85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0" name="Group 33"/>
          <p:cNvGrpSpPr/>
          <p:nvPr/>
        </p:nvGrpSpPr>
        <p:grpSpPr>
          <a:xfrm rot="13245611">
            <a:off x="105249" y="2864420"/>
            <a:ext cx="2266432" cy="1979479"/>
            <a:chOff x="2187184" y="1723730"/>
            <a:chExt cx="3475701" cy="3058149"/>
          </a:xfrm>
        </p:grpSpPr>
        <p:grpSp>
          <p:nvGrpSpPr>
            <p:cNvPr id="21" name="Group 9"/>
            <p:cNvGrpSpPr/>
            <p:nvPr/>
          </p:nvGrpSpPr>
          <p:grpSpPr>
            <a:xfrm rot="213443">
              <a:off x="2187184" y="3362127"/>
              <a:ext cx="1677010" cy="1419752"/>
              <a:chOff x="2955668" y="2969079"/>
              <a:chExt cx="1677010" cy="1419752"/>
            </a:xfrm>
          </p:grpSpPr>
          <p:sp>
            <p:nvSpPr>
              <p:cNvPr id="25" name="Freeform 3"/>
              <p:cNvSpPr>
                <a:spLocks/>
              </p:cNvSpPr>
              <p:nvPr/>
            </p:nvSpPr>
            <p:spPr bwMode="auto">
              <a:xfrm>
                <a:off x="3195729" y="2969079"/>
                <a:ext cx="1436949" cy="1419752"/>
              </a:xfrm>
              <a:custGeom>
                <a:avLst/>
                <a:gdLst/>
                <a:ahLst/>
                <a:cxnLst>
                  <a:cxn ang="0">
                    <a:pos x="32" y="500"/>
                  </a:cxn>
                  <a:cxn ang="0">
                    <a:pos x="14" y="489"/>
                  </a:cxn>
                  <a:cxn ang="0">
                    <a:pos x="15" y="436"/>
                  </a:cxn>
                  <a:cxn ang="0">
                    <a:pos x="441" y="15"/>
                  </a:cxn>
                  <a:cxn ang="0">
                    <a:pos x="495" y="15"/>
                  </a:cxn>
                  <a:cxn ang="0">
                    <a:pos x="494" y="69"/>
                  </a:cxn>
                  <a:cxn ang="0">
                    <a:pos x="68" y="490"/>
                  </a:cxn>
                  <a:cxn ang="0">
                    <a:pos x="32" y="500"/>
                  </a:cxn>
                </a:cxnLst>
                <a:rect l="0" t="0" r="r" b="b"/>
                <a:pathLst>
                  <a:path w="509" h="503">
                    <a:moveTo>
                      <a:pt x="32" y="500"/>
                    </a:moveTo>
                    <a:cubicBezTo>
                      <a:pt x="26" y="498"/>
                      <a:pt x="19" y="495"/>
                      <a:pt x="14" y="489"/>
                    </a:cubicBezTo>
                    <a:cubicBezTo>
                      <a:pt x="0" y="475"/>
                      <a:pt x="0" y="450"/>
                      <a:pt x="15" y="436"/>
                    </a:cubicBezTo>
                    <a:cubicBezTo>
                      <a:pt x="441" y="15"/>
                      <a:pt x="441" y="15"/>
                      <a:pt x="441" y="15"/>
                    </a:cubicBezTo>
                    <a:cubicBezTo>
                      <a:pt x="456" y="0"/>
                      <a:pt x="480" y="0"/>
                      <a:pt x="495" y="15"/>
                    </a:cubicBezTo>
                    <a:cubicBezTo>
                      <a:pt x="509" y="30"/>
                      <a:pt x="509" y="54"/>
                      <a:pt x="494" y="69"/>
                    </a:cubicBezTo>
                    <a:cubicBezTo>
                      <a:pt x="68" y="490"/>
                      <a:pt x="68" y="490"/>
                      <a:pt x="68" y="490"/>
                    </a:cubicBezTo>
                    <a:cubicBezTo>
                      <a:pt x="58" y="499"/>
                      <a:pt x="44" y="503"/>
                      <a:pt x="32" y="5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Round Same Side Corner Rectangle 4"/>
              <p:cNvSpPr>
                <a:spLocks/>
              </p:cNvSpPr>
              <p:nvPr/>
            </p:nvSpPr>
            <p:spPr bwMode="auto">
              <a:xfrm rot="13500000">
                <a:off x="3568110" y="3071025"/>
                <a:ext cx="343555" cy="1568440"/>
              </a:xfrm>
              <a:prstGeom prst="round2SameRect">
                <a:avLst>
                  <a:gd name="adj1" fmla="val 16667"/>
                  <a:gd name="adj2" fmla="val 22024"/>
                </a:avLst>
              </a:pr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" name="Group 10"/>
            <p:cNvGrpSpPr/>
            <p:nvPr/>
          </p:nvGrpSpPr>
          <p:grpSpPr>
            <a:xfrm>
              <a:off x="3488641" y="1723730"/>
              <a:ext cx="2174244" cy="2174244"/>
              <a:chOff x="4220769" y="1605276"/>
              <a:chExt cx="1739904" cy="1739904"/>
            </a:xfrm>
          </p:grpSpPr>
          <p:sp>
            <p:nvSpPr>
              <p:cNvPr id="23" name="Donut 8"/>
              <p:cNvSpPr/>
              <p:nvPr/>
            </p:nvSpPr>
            <p:spPr>
              <a:xfrm>
                <a:off x="4338879" y="1723386"/>
                <a:ext cx="1503684" cy="1503684"/>
              </a:xfrm>
              <a:prstGeom prst="donut">
                <a:avLst>
                  <a:gd name="adj" fmla="val 7174"/>
                </a:avLst>
              </a:prstGeom>
              <a:gradFill>
                <a:gsLst>
                  <a:gs pos="0">
                    <a:schemeClr val="bg2">
                      <a:lumMod val="75000"/>
                    </a:schemeClr>
                  </a:gs>
                  <a:gs pos="50000">
                    <a:schemeClr val="bg2">
                      <a:lumMod val="85000"/>
                    </a:schemeClr>
                  </a:gs>
                </a:gsLst>
                <a:lin ang="13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Donut 7"/>
              <p:cNvSpPr/>
              <p:nvPr/>
            </p:nvSpPr>
            <p:spPr>
              <a:xfrm>
                <a:off x="4220769" y="1605276"/>
                <a:ext cx="1739904" cy="1739904"/>
              </a:xfrm>
              <a:prstGeom prst="donut">
                <a:avLst>
                  <a:gd name="adj" fmla="val 9286"/>
                </a:avLst>
              </a:prstGeom>
              <a:gradFill>
                <a:gsLst>
                  <a:gs pos="0">
                    <a:schemeClr val="bg2">
                      <a:lumMod val="75000"/>
                    </a:schemeClr>
                  </a:gs>
                  <a:gs pos="50000">
                    <a:schemeClr val="bg2">
                      <a:lumMod val="85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7" name="Group 33"/>
          <p:cNvGrpSpPr/>
          <p:nvPr/>
        </p:nvGrpSpPr>
        <p:grpSpPr>
          <a:xfrm rot="13245611">
            <a:off x="219180" y="4599441"/>
            <a:ext cx="2266432" cy="1979479"/>
            <a:chOff x="2187184" y="1723730"/>
            <a:chExt cx="3475701" cy="3058149"/>
          </a:xfrm>
        </p:grpSpPr>
        <p:grpSp>
          <p:nvGrpSpPr>
            <p:cNvPr id="28" name="Group 9"/>
            <p:cNvGrpSpPr/>
            <p:nvPr/>
          </p:nvGrpSpPr>
          <p:grpSpPr>
            <a:xfrm rot="213443">
              <a:off x="2187184" y="3362127"/>
              <a:ext cx="1677010" cy="1419752"/>
              <a:chOff x="2955668" y="2969079"/>
              <a:chExt cx="1677010" cy="1419752"/>
            </a:xfrm>
          </p:grpSpPr>
          <p:sp>
            <p:nvSpPr>
              <p:cNvPr id="32" name="Freeform 3"/>
              <p:cNvSpPr>
                <a:spLocks/>
              </p:cNvSpPr>
              <p:nvPr/>
            </p:nvSpPr>
            <p:spPr bwMode="auto">
              <a:xfrm>
                <a:off x="3195729" y="2969079"/>
                <a:ext cx="1436949" cy="1419752"/>
              </a:xfrm>
              <a:custGeom>
                <a:avLst/>
                <a:gdLst/>
                <a:ahLst/>
                <a:cxnLst>
                  <a:cxn ang="0">
                    <a:pos x="32" y="500"/>
                  </a:cxn>
                  <a:cxn ang="0">
                    <a:pos x="14" y="489"/>
                  </a:cxn>
                  <a:cxn ang="0">
                    <a:pos x="15" y="436"/>
                  </a:cxn>
                  <a:cxn ang="0">
                    <a:pos x="441" y="15"/>
                  </a:cxn>
                  <a:cxn ang="0">
                    <a:pos x="495" y="15"/>
                  </a:cxn>
                  <a:cxn ang="0">
                    <a:pos x="494" y="69"/>
                  </a:cxn>
                  <a:cxn ang="0">
                    <a:pos x="68" y="490"/>
                  </a:cxn>
                  <a:cxn ang="0">
                    <a:pos x="32" y="500"/>
                  </a:cxn>
                </a:cxnLst>
                <a:rect l="0" t="0" r="r" b="b"/>
                <a:pathLst>
                  <a:path w="509" h="503">
                    <a:moveTo>
                      <a:pt x="32" y="500"/>
                    </a:moveTo>
                    <a:cubicBezTo>
                      <a:pt x="26" y="498"/>
                      <a:pt x="19" y="495"/>
                      <a:pt x="14" y="489"/>
                    </a:cubicBezTo>
                    <a:cubicBezTo>
                      <a:pt x="0" y="475"/>
                      <a:pt x="0" y="450"/>
                      <a:pt x="15" y="436"/>
                    </a:cubicBezTo>
                    <a:cubicBezTo>
                      <a:pt x="441" y="15"/>
                      <a:pt x="441" y="15"/>
                      <a:pt x="441" y="15"/>
                    </a:cubicBezTo>
                    <a:cubicBezTo>
                      <a:pt x="456" y="0"/>
                      <a:pt x="480" y="0"/>
                      <a:pt x="495" y="15"/>
                    </a:cubicBezTo>
                    <a:cubicBezTo>
                      <a:pt x="509" y="30"/>
                      <a:pt x="509" y="54"/>
                      <a:pt x="494" y="69"/>
                    </a:cubicBezTo>
                    <a:cubicBezTo>
                      <a:pt x="68" y="490"/>
                      <a:pt x="68" y="490"/>
                      <a:pt x="68" y="490"/>
                    </a:cubicBezTo>
                    <a:cubicBezTo>
                      <a:pt x="58" y="499"/>
                      <a:pt x="44" y="503"/>
                      <a:pt x="32" y="5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Round Same Side Corner Rectangle 4"/>
              <p:cNvSpPr>
                <a:spLocks/>
              </p:cNvSpPr>
              <p:nvPr/>
            </p:nvSpPr>
            <p:spPr bwMode="auto">
              <a:xfrm rot="13500000">
                <a:off x="3568110" y="3071025"/>
                <a:ext cx="343555" cy="1568440"/>
              </a:xfrm>
              <a:prstGeom prst="round2SameRect">
                <a:avLst>
                  <a:gd name="adj1" fmla="val 16667"/>
                  <a:gd name="adj2" fmla="val 22024"/>
                </a:avLst>
              </a:pr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9" name="Group 10"/>
            <p:cNvGrpSpPr/>
            <p:nvPr/>
          </p:nvGrpSpPr>
          <p:grpSpPr>
            <a:xfrm>
              <a:off x="3488641" y="1723730"/>
              <a:ext cx="2174244" cy="2174244"/>
              <a:chOff x="4220769" y="1605276"/>
              <a:chExt cx="1739904" cy="1739904"/>
            </a:xfrm>
          </p:grpSpPr>
          <p:sp>
            <p:nvSpPr>
              <p:cNvPr id="30" name="Donut 8"/>
              <p:cNvSpPr/>
              <p:nvPr/>
            </p:nvSpPr>
            <p:spPr>
              <a:xfrm>
                <a:off x="4338879" y="1723386"/>
                <a:ext cx="1503684" cy="1503684"/>
              </a:xfrm>
              <a:prstGeom prst="donut">
                <a:avLst>
                  <a:gd name="adj" fmla="val 7174"/>
                </a:avLst>
              </a:prstGeom>
              <a:gradFill>
                <a:gsLst>
                  <a:gs pos="0">
                    <a:schemeClr val="bg2">
                      <a:lumMod val="75000"/>
                    </a:schemeClr>
                  </a:gs>
                  <a:gs pos="50000">
                    <a:schemeClr val="bg2">
                      <a:lumMod val="85000"/>
                    </a:schemeClr>
                  </a:gs>
                </a:gsLst>
                <a:lin ang="13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Donut 7"/>
              <p:cNvSpPr/>
              <p:nvPr/>
            </p:nvSpPr>
            <p:spPr>
              <a:xfrm>
                <a:off x="4220769" y="1605276"/>
                <a:ext cx="1739904" cy="1739904"/>
              </a:xfrm>
              <a:prstGeom prst="donut">
                <a:avLst>
                  <a:gd name="adj" fmla="val 9286"/>
                </a:avLst>
              </a:prstGeom>
              <a:gradFill>
                <a:gsLst>
                  <a:gs pos="0">
                    <a:schemeClr val="bg2">
                      <a:lumMod val="75000"/>
                    </a:schemeClr>
                  </a:gs>
                  <a:gs pos="50000">
                    <a:schemeClr val="bg2">
                      <a:lumMod val="85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4" name="Group 149"/>
          <p:cNvGrpSpPr/>
          <p:nvPr/>
        </p:nvGrpSpPr>
        <p:grpSpPr>
          <a:xfrm flipH="1">
            <a:off x="2700721" y="2145342"/>
            <a:ext cx="1718684" cy="810703"/>
            <a:chOff x="7244862" y="2564012"/>
            <a:chExt cx="1005315" cy="299674"/>
          </a:xfrm>
        </p:grpSpPr>
        <p:cxnSp>
          <p:nvCxnSpPr>
            <p:cNvPr id="35" name="Straight Connector 150"/>
            <p:cNvCxnSpPr/>
            <p:nvPr/>
          </p:nvCxnSpPr>
          <p:spPr>
            <a:xfrm flipV="1">
              <a:off x="7244862" y="2564012"/>
              <a:ext cx="393895" cy="299674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151"/>
            <p:cNvCxnSpPr/>
            <p:nvPr/>
          </p:nvCxnSpPr>
          <p:spPr>
            <a:xfrm>
              <a:off x="7643056" y="2564012"/>
              <a:ext cx="607121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Прямоугольник 36"/>
          <p:cNvSpPr/>
          <p:nvPr/>
        </p:nvSpPr>
        <p:spPr>
          <a:xfrm>
            <a:off x="1305307" y="1403741"/>
            <a:ext cx="32493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Территория представляет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собой неблагоустроенный земельный участок с 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разрушенной сценой.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Овал 37" descr="C:\Users\shleina\Desktop\Черемуховая главе инфо\1566550353121_default.jpg"/>
          <p:cNvSpPr/>
          <p:nvPr/>
        </p:nvSpPr>
        <p:spPr>
          <a:xfrm>
            <a:off x="49235" y="1518502"/>
            <a:ext cx="1282270" cy="1279472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39" name="Group 152"/>
          <p:cNvGrpSpPr/>
          <p:nvPr/>
        </p:nvGrpSpPr>
        <p:grpSpPr>
          <a:xfrm flipH="1" flipV="1">
            <a:off x="2700721" y="3507041"/>
            <a:ext cx="1338822" cy="266210"/>
            <a:chOff x="7244862" y="2564012"/>
            <a:chExt cx="1005315" cy="299674"/>
          </a:xfrm>
        </p:grpSpPr>
        <p:cxnSp>
          <p:nvCxnSpPr>
            <p:cNvPr id="40" name="Straight Connector 153"/>
            <p:cNvCxnSpPr/>
            <p:nvPr/>
          </p:nvCxnSpPr>
          <p:spPr>
            <a:xfrm flipV="1">
              <a:off x="7244862" y="2564012"/>
              <a:ext cx="393895" cy="299674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154"/>
            <p:cNvCxnSpPr/>
            <p:nvPr/>
          </p:nvCxnSpPr>
          <p:spPr>
            <a:xfrm>
              <a:off x="7643056" y="2564012"/>
              <a:ext cx="607121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Прямоугольник 41"/>
          <p:cNvSpPr/>
          <p:nvPr/>
        </p:nvSpPr>
        <p:spPr>
          <a:xfrm>
            <a:off x="1307098" y="2792094"/>
            <a:ext cx="25310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Отсутствуют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пешеходные дорожки, зоны отдыха, малые архитектурные формы, и прочие элементы 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благоустройства.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Овал 42" descr="C:\Users\shleina\Desktop\Черемуховая главе инфо\1566550351366_default.jpg"/>
          <p:cNvSpPr/>
          <p:nvPr/>
        </p:nvSpPr>
        <p:spPr>
          <a:xfrm>
            <a:off x="91720" y="3133293"/>
            <a:ext cx="1270780" cy="1312133"/>
          </a:xfrm>
          <a:prstGeom prst="ellipse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4" name="Group 152"/>
          <p:cNvGrpSpPr/>
          <p:nvPr/>
        </p:nvGrpSpPr>
        <p:grpSpPr>
          <a:xfrm rot="10800000">
            <a:off x="2826248" y="4268392"/>
            <a:ext cx="1712939" cy="1284337"/>
            <a:chOff x="7244862" y="2564012"/>
            <a:chExt cx="1005315" cy="299674"/>
          </a:xfrm>
        </p:grpSpPr>
        <p:cxnSp>
          <p:nvCxnSpPr>
            <p:cNvPr id="45" name="Straight Connector 153"/>
            <p:cNvCxnSpPr/>
            <p:nvPr/>
          </p:nvCxnSpPr>
          <p:spPr>
            <a:xfrm flipV="1">
              <a:off x="7244862" y="2564012"/>
              <a:ext cx="393895" cy="299674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154"/>
            <p:cNvCxnSpPr/>
            <p:nvPr/>
          </p:nvCxnSpPr>
          <p:spPr>
            <a:xfrm>
              <a:off x="7643056" y="2564012"/>
              <a:ext cx="607121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Прямоугольник 46"/>
          <p:cNvSpPr/>
          <p:nvPr/>
        </p:nvSpPr>
        <p:spPr>
          <a:xfrm>
            <a:off x="1462689" y="4639917"/>
            <a:ext cx="22648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Детская площадка пребывает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запустении, хотя в советском прошлом здесь были карусели и 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качели.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Овал 47" descr="C:\Users\shleina\Desktop\Черемуховая главе инфо\1566550342939_default.jpg"/>
          <p:cNvSpPr/>
          <p:nvPr/>
        </p:nvSpPr>
        <p:spPr>
          <a:xfrm>
            <a:off x="195180" y="4885612"/>
            <a:ext cx="1298075" cy="1255808"/>
          </a:xfrm>
          <a:prstGeom prst="ellipse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cxnSp>
        <p:nvCxnSpPr>
          <p:cNvPr id="50" name="直接连接符 17"/>
          <p:cNvCxnSpPr/>
          <p:nvPr/>
        </p:nvCxnSpPr>
        <p:spPr bwMode="auto">
          <a:xfrm flipV="1">
            <a:off x="8765220" y="1825060"/>
            <a:ext cx="3274380" cy="7389"/>
          </a:xfrm>
          <a:prstGeom prst="line">
            <a:avLst/>
          </a:prstGeom>
          <a:ln w="12700">
            <a:solidFill>
              <a:srgbClr val="385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8664582" y="994063"/>
            <a:ext cx="35642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Создания сквера на улице Черемуховой давно ждут местные жители. Детский парк будет благоустроен по федеральной программе «Формирование комфортной городской среды». </a:t>
            </a:r>
          </a:p>
        </p:txBody>
      </p:sp>
      <p:pic>
        <p:nvPicPr>
          <p:cNvPr id="57" name="Рисунок 56"/>
          <p:cNvPicPr>
            <a:picLocks noChangeAspect="1"/>
          </p:cNvPicPr>
          <p:nvPr/>
        </p:nvPicPr>
        <p:blipFill rotWithShape="1">
          <a:blip r:embed="rId8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4585" y="713462"/>
            <a:ext cx="2076023" cy="1316759"/>
          </a:xfrm>
          <a:prstGeom prst="rect">
            <a:avLst/>
          </a:prstGeom>
        </p:spPr>
      </p:pic>
      <p:sp>
        <p:nvSpPr>
          <p:cNvPr id="58" name="Прямоугольник 57"/>
          <p:cNvSpPr/>
          <p:nvPr/>
        </p:nvSpPr>
        <p:spPr>
          <a:xfrm>
            <a:off x="8680608" y="2406414"/>
            <a:ext cx="35113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ремонт потратят 7 798 910 рублей. Средства выделят из городского, краевого и федерального бюджетов. </a:t>
            </a:r>
          </a:p>
        </p:txBody>
      </p:sp>
      <p:pic>
        <p:nvPicPr>
          <p:cNvPr id="59" name="图片 98" descr="饼图.png"/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370981">
            <a:off x="6736574" y="1751637"/>
            <a:ext cx="1780737" cy="1780737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7242837" y="2206566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86 %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906123" y="2419346"/>
            <a:ext cx="4541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2 %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602260" y="2717054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12 %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8730727" y="3559629"/>
            <a:ext cx="349700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Парк планируется сделать соответствующим своему названию, поэтому много внимания уделят отдыху семей с детьми. Для ребят сделают большую площадку с горками. Рядом установят разнообразные спортивные тренажеры. Появится возможность проводить в парке праздники – здесь сделают сцену и обустроят танцплощадку. Также высадят клумбы, установят новые лавочки и урны. </a:t>
            </a:r>
          </a:p>
        </p:txBody>
      </p:sp>
      <p:sp>
        <p:nvSpPr>
          <p:cNvPr id="66" name="Овал 65"/>
          <p:cNvSpPr/>
          <p:nvPr/>
        </p:nvSpPr>
        <p:spPr>
          <a:xfrm>
            <a:off x="6896465" y="3661224"/>
            <a:ext cx="1749142" cy="1520376"/>
          </a:xfrm>
          <a:prstGeom prst="ellipse">
            <a:avLst/>
          </a:prstGeom>
          <a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cxnSp>
        <p:nvCxnSpPr>
          <p:cNvPr id="68" name="直接连接符 1"/>
          <p:cNvCxnSpPr/>
          <p:nvPr/>
        </p:nvCxnSpPr>
        <p:spPr>
          <a:xfrm>
            <a:off x="6696346" y="1045252"/>
            <a:ext cx="0" cy="4226743"/>
          </a:xfrm>
          <a:prstGeom prst="line">
            <a:avLst/>
          </a:prstGeom>
          <a:ln w="12700">
            <a:solidFill>
              <a:srgbClr val="385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17"/>
          <p:cNvCxnSpPr/>
          <p:nvPr/>
        </p:nvCxnSpPr>
        <p:spPr bwMode="auto">
          <a:xfrm flipV="1">
            <a:off x="8765220" y="3000677"/>
            <a:ext cx="3274380" cy="7389"/>
          </a:xfrm>
          <a:prstGeom prst="line">
            <a:avLst/>
          </a:prstGeom>
          <a:ln w="12700">
            <a:solidFill>
              <a:srgbClr val="385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17"/>
          <p:cNvCxnSpPr/>
          <p:nvPr/>
        </p:nvCxnSpPr>
        <p:spPr bwMode="auto">
          <a:xfrm flipV="1">
            <a:off x="8842040" y="5264606"/>
            <a:ext cx="3274380" cy="7389"/>
          </a:xfrm>
          <a:prstGeom prst="line">
            <a:avLst/>
          </a:prstGeom>
          <a:ln w="12700">
            <a:solidFill>
              <a:srgbClr val="385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26563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017"/>
    </mc:Choice>
    <mc:Fallback xmlns="">
      <p:transition spd="slow" advTm="250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2" grpId="0"/>
      <p:bldP spid="47" grpId="0"/>
      <p:bldP spid="53" grpId="0"/>
      <p:bldP spid="58" grpId="0"/>
      <p:bldP spid="62" grpId="0"/>
      <p:bldP spid="63" grpId="0"/>
      <p:bldP spid="64" grpId="0"/>
      <p:bldP spid="6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等腰三角形 21"/>
          <p:cNvSpPr/>
          <p:nvPr/>
        </p:nvSpPr>
        <p:spPr>
          <a:xfrm rot="7147380">
            <a:off x="1768252" y="2890156"/>
            <a:ext cx="425718" cy="893489"/>
          </a:xfrm>
          <a:custGeom>
            <a:avLst/>
            <a:gdLst>
              <a:gd name="connsiteX0" fmla="*/ 0 w 696686"/>
              <a:gd name="connsiteY0" fmla="*/ 600591 h 600591"/>
              <a:gd name="connsiteX1" fmla="*/ 348343 w 696686"/>
              <a:gd name="connsiteY1" fmla="*/ 0 h 600591"/>
              <a:gd name="connsiteX2" fmla="*/ 696686 w 696686"/>
              <a:gd name="connsiteY2" fmla="*/ 600591 h 600591"/>
              <a:gd name="connsiteX3" fmla="*/ 0 w 696686"/>
              <a:gd name="connsiteY3" fmla="*/ 600591 h 600591"/>
              <a:gd name="connsiteX0" fmla="*/ 0 w 425718"/>
              <a:gd name="connsiteY0" fmla="*/ 848385 h 848385"/>
              <a:gd name="connsiteX1" fmla="*/ 77375 w 425718"/>
              <a:gd name="connsiteY1" fmla="*/ 0 h 848385"/>
              <a:gd name="connsiteX2" fmla="*/ 425718 w 425718"/>
              <a:gd name="connsiteY2" fmla="*/ 600591 h 848385"/>
              <a:gd name="connsiteX3" fmla="*/ 0 w 425718"/>
              <a:gd name="connsiteY3" fmla="*/ 848385 h 848385"/>
              <a:gd name="connsiteX0" fmla="*/ 0 w 425718"/>
              <a:gd name="connsiteY0" fmla="*/ 893489 h 893489"/>
              <a:gd name="connsiteX1" fmla="*/ 68863 w 425718"/>
              <a:gd name="connsiteY1" fmla="*/ 0 h 893489"/>
              <a:gd name="connsiteX2" fmla="*/ 425718 w 425718"/>
              <a:gd name="connsiteY2" fmla="*/ 645695 h 893489"/>
              <a:gd name="connsiteX3" fmla="*/ 0 w 425718"/>
              <a:gd name="connsiteY3" fmla="*/ 893489 h 893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5718" h="893489">
                <a:moveTo>
                  <a:pt x="0" y="893489"/>
                </a:moveTo>
                <a:lnTo>
                  <a:pt x="68863" y="0"/>
                </a:lnTo>
                <a:lnTo>
                  <a:pt x="425718" y="645695"/>
                </a:lnTo>
                <a:lnTo>
                  <a:pt x="0" y="893489"/>
                </a:lnTo>
                <a:close/>
              </a:path>
            </a:pathLst>
          </a:custGeom>
          <a:solidFill>
            <a:srgbClr val="2A69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Равнобедренный треугольник 18"/>
          <p:cNvSpPr/>
          <p:nvPr/>
        </p:nvSpPr>
        <p:spPr>
          <a:xfrm>
            <a:off x="1692774" y="1836773"/>
            <a:ext cx="1965205" cy="1619287"/>
          </a:xfrm>
          <a:prstGeom prst="triangle">
            <a:avLst/>
          </a:prstGeom>
          <a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367604"/>
            <a:ext cx="12192000" cy="2490395"/>
          </a:xfrm>
          <a:prstGeom prst="rect">
            <a:avLst/>
          </a:prstGeom>
        </p:spPr>
      </p:pic>
      <p:sp>
        <p:nvSpPr>
          <p:cNvPr id="23" name="等腰三角形 21"/>
          <p:cNvSpPr/>
          <p:nvPr/>
        </p:nvSpPr>
        <p:spPr>
          <a:xfrm rot="7147380">
            <a:off x="9282719" y="4828207"/>
            <a:ext cx="689656" cy="645695"/>
          </a:xfrm>
          <a:custGeom>
            <a:avLst/>
            <a:gdLst>
              <a:gd name="connsiteX0" fmla="*/ 0 w 696686"/>
              <a:gd name="connsiteY0" fmla="*/ 600591 h 600591"/>
              <a:gd name="connsiteX1" fmla="*/ 348343 w 696686"/>
              <a:gd name="connsiteY1" fmla="*/ 0 h 600591"/>
              <a:gd name="connsiteX2" fmla="*/ 696686 w 696686"/>
              <a:gd name="connsiteY2" fmla="*/ 600591 h 600591"/>
              <a:gd name="connsiteX3" fmla="*/ 0 w 696686"/>
              <a:gd name="connsiteY3" fmla="*/ 600591 h 600591"/>
              <a:gd name="connsiteX0" fmla="*/ 0 w 425718"/>
              <a:gd name="connsiteY0" fmla="*/ 848385 h 848385"/>
              <a:gd name="connsiteX1" fmla="*/ 77375 w 425718"/>
              <a:gd name="connsiteY1" fmla="*/ 0 h 848385"/>
              <a:gd name="connsiteX2" fmla="*/ 425718 w 425718"/>
              <a:gd name="connsiteY2" fmla="*/ 600591 h 848385"/>
              <a:gd name="connsiteX3" fmla="*/ 0 w 425718"/>
              <a:gd name="connsiteY3" fmla="*/ 848385 h 848385"/>
              <a:gd name="connsiteX0" fmla="*/ 0 w 425718"/>
              <a:gd name="connsiteY0" fmla="*/ 893489 h 893489"/>
              <a:gd name="connsiteX1" fmla="*/ 68863 w 425718"/>
              <a:gd name="connsiteY1" fmla="*/ 0 h 893489"/>
              <a:gd name="connsiteX2" fmla="*/ 425718 w 425718"/>
              <a:gd name="connsiteY2" fmla="*/ 645695 h 893489"/>
              <a:gd name="connsiteX3" fmla="*/ 0 w 425718"/>
              <a:gd name="connsiteY3" fmla="*/ 893489 h 893489"/>
              <a:gd name="connsiteX0" fmla="*/ 0 w 791770"/>
              <a:gd name="connsiteY0" fmla="*/ 117152 h 645695"/>
              <a:gd name="connsiteX1" fmla="*/ 434915 w 791770"/>
              <a:gd name="connsiteY1" fmla="*/ 0 h 645695"/>
              <a:gd name="connsiteX2" fmla="*/ 791770 w 791770"/>
              <a:gd name="connsiteY2" fmla="*/ 645695 h 645695"/>
              <a:gd name="connsiteX3" fmla="*/ 0 w 791770"/>
              <a:gd name="connsiteY3" fmla="*/ 117152 h 645695"/>
              <a:gd name="connsiteX0" fmla="*/ 0 w 635451"/>
              <a:gd name="connsiteY0" fmla="*/ 0 h 665476"/>
              <a:gd name="connsiteX1" fmla="*/ 278596 w 635451"/>
              <a:gd name="connsiteY1" fmla="*/ 19781 h 665476"/>
              <a:gd name="connsiteX2" fmla="*/ 635451 w 635451"/>
              <a:gd name="connsiteY2" fmla="*/ 665476 h 665476"/>
              <a:gd name="connsiteX3" fmla="*/ 0 w 635451"/>
              <a:gd name="connsiteY3" fmla="*/ 0 h 665476"/>
              <a:gd name="connsiteX0" fmla="*/ 0 w 689656"/>
              <a:gd name="connsiteY0" fmla="*/ 39493 h 645695"/>
              <a:gd name="connsiteX1" fmla="*/ 332801 w 689656"/>
              <a:gd name="connsiteY1" fmla="*/ 0 h 645695"/>
              <a:gd name="connsiteX2" fmla="*/ 689656 w 689656"/>
              <a:gd name="connsiteY2" fmla="*/ 645695 h 645695"/>
              <a:gd name="connsiteX3" fmla="*/ 0 w 689656"/>
              <a:gd name="connsiteY3" fmla="*/ 39493 h 645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656" h="645695">
                <a:moveTo>
                  <a:pt x="0" y="39493"/>
                </a:moveTo>
                <a:lnTo>
                  <a:pt x="332801" y="0"/>
                </a:lnTo>
                <a:lnTo>
                  <a:pt x="689656" y="645695"/>
                </a:lnTo>
                <a:lnTo>
                  <a:pt x="0" y="39493"/>
                </a:lnTo>
                <a:close/>
              </a:path>
            </a:pathLst>
          </a:custGeom>
          <a:solidFill>
            <a:srgbClr val="2A69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982198" y="1821848"/>
            <a:ext cx="2795868" cy="1169551"/>
          </a:xfrm>
          <a:custGeom>
            <a:avLst/>
            <a:gdLst>
              <a:gd name="connsiteX0" fmla="*/ 0 w 2540377"/>
              <a:gd name="connsiteY0" fmla="*/ 0 h 3139321"/>
              <a:gd name="connsiteX1" fmla="*/ 2540377 w 2540377"/>
              <a:gd name="connsiteY1" fmla="*/ 0 h 3139321"/>
              <a:gd name="connsiteX2" fmla="*/ 2540377 w 2540377"/>
              <a:gd name="connsiteY2" fmla="*/ 3139321 h 3139321"/>
              <a:gd name="connsiteX3" fmla="*/ 0 w 2540377"/>
              <a:gd name="connsiteY3" fmla="*/ 3139321 h 3139321"/>
              <a:gd name="connsiteX4" fmla="*/ 0 w 2540377"/>
              <a:gd name="connsiteY4" fmla="*/ 0 h 3139321"/>
              <a:gd name="connsiteX0" fmla="*/ 0 w 3585406"/>
              <a:gd name="connsiteY0" fmla="*/ 362857 h 3502178"/>
              <a:gd name="connsiteX1" fmla="*/ 3585406 w 3585406"/>
              <a:gd name="connsiteY1" fmla="*/ 0 h 3502178"/>
              <a:gd name="connsiteX2" fmla="*/ 2540377 w 3585406"/>
              <a:gd name="connsiteY2" fmla="*/ 3502178 h 3502178"/>
              <a:gd name="connsiteX3" fmla="*/ 0 w 3585406"/>
              <a:gd name="connsiteY3" fmla="*/ 3502178 h 3502178"/>
              <a:gd name="connsiteX4" fmla="*/ 0 w 3585406"/>
              <a:gd name="connsiteY4" fmla="*/ 362857 h 3502178"/>
              <a:gd name="connsiteX0" fmla="*/ 0 w 4688491"/>
              <a:gd name="connsiteY0" fmla="*/ 0 h 3531207"/>
              <a:gd name="connsiteX1" fmla="*/ 4688491 w 4688491"/>
              <a:gd name="connsiteY1" fmla="*/ 29029 h 3531207"/>
              <a:gd name="connsiteX2" fmla="*/ 3643462 w 4688491"/>
              <a:gd name="connsiteY2" fmla="*/ 3531207 h 3531207"/>
              <a:gd name="connsiteX3" fmla="*/ 1103085 w 4688491"/>
              <a:gd name="connsiteY3" fmla="*/ 3531207 h 3531207"/>
              <a:gd name="connsiteX4" fmla="*/ 0 w 4688491"/>
              <a:gd name="connsiteY4" fmla="*/ 0 h 3531207"/>
              <a:gd name="connsiteX0" fmla="*/ 0 w 4688491"/>
              <a:gd name="connsiteY0" fmla="*/ 0 h 3836007"/>
              <a:gd name="connsiteX1" fmla="*/ 4688491 w 4688491"/>
              <a:gd name="connsiteY1" fmla="*/ 29029 h 3836007"/>
              <a:gd name="connsiteX2" fmla="*/ 2467805 w 4688491"/>
              <a:gd name="connsiteY2" fmla="*/ 3836007 h 3836007"/>
              <a:gd name="connsiteX3" fmla="*/ 1103085 w 4688491"/>
              <a:gd name="connsiteY3" fmla="*/ 3531207 h 3836007"/>
              <a:gd name="connsiteX4" fmla="*/ 0 w 4688491"/>
              <a:gd name="connsiteY4" fmla="*/ 0 h 3836007"/>
              <a:gd name="connsiteX0" fmla="*/ 0 w 4688491"/>
              <a:gd name="connsiteY0" fmla="*/ 0 h 3850521"/>
              <a:gd name="connsiteX1" fmla="*/ 4688491 w 4688491"/>
              <a:gd name="connsiteY1" fmla="*/ 29029 h 3850521"/>
              <a:gd name="connsiteX2" fmla="*/ 2467805 w 4688491"/>
              <a:gd name="connsiteY2" fmla="*/ 3836007 h 3850521"/>
              <a:gd name="connsiteX3" fmla="*/ 2423885 w 4688491"/>
              <a:gd name="connsiteY3" fmla="*/ 3850521 h 3850521"/>
              <a:gd name="connsiteX4" fmla="*/ 0 w 4688491"/>
              <a:gd name="connsiteY4" fmla="*/ 0 h 3850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88491" h="3850521">
                <a:moveTo>
                  <a:pt x="0" y="0"/>
                </a:moveTo>
                <a:lnTo>
                  <a:pt x="4688491" y="29029"/>
                </a:lnTo>
                <a:lnTo>
                  <a:pt x="2467805" y="3836007"/>
                </a:lnTo>
                <a:lnTo>
                  <a:pt x="2423885" y="3850521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Проектные работы продлятся в течение месяца. После их выполнения они будут отправлены на государственную экспертизу. 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1" name="等腰三角形 20"/>
          <p:cNvSpPr/>
          <p:nvPr/>
        </p:nvSpPr>
        <p:spPr>
          <a:xfrm rot="18412380">
            <a:off x="10569814" y="5077692"/>
            <a:ext cx="395444" cy="402380"/>
          </a:xfrm>
          <a:prstGeom prst="triangle">
            <a:avLst/>
          </a:prstGeom>
          <a:solidFill>
            <a:srgbClr val="2A69A2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7"/>
          <p:cNvSpPr/>
          <p:nvPr/>
        </p:nvSpPr>
        <p:spPr>
          <a:xfrm>
            <a:off x="0" y="263150"/>
            <a:ext cx="5894290" cy="5698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проектно-сметной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документации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直角三角形 9"/>
          <p:cNvSpPr/>
          <p:nvPr/>
        </p:nvSpPr>
        <p:spPr>
          <a:xfrm flipV="1">
            <a:off x="5051119" y="815019"/>
            <a:ext cx="856343" cy="174172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3"/>
          <p:cNvSpPr/>
          <p:nvPr/>
        </p:nvSpPr>
        <p:spPr>
          <a:xfrm rot="19791684">
            <a:off x="7067589" y="947270"/>
            <a:ext cx="217313" cy="4732135"/>
          </a:xfrm>
          <a:custGeom>
            <a:avLst/>
            <a:gdLst>
              <a:gd name="connsiteX0" fmla="*/ 0 w 184766"/>
              <a:gd name="connsiteY0" fmla="*/ 0 h 3305373"/>
              <a:gd name="connsiteX1" fmla="*/ 184766 w 184766"/>
              <a:gd name="connsiteY1" fmla="*/ 0 h 3305373"/>
              <a:gd name="connsiteX2" fmla="*/ 184766 w 184766"/>
              <a:gd name="connsiteY2" fmla="*/ 3305373 h 3305373"/>
              <a:gd name="connsiteX3" fmla="*/ 0 w 184766"/>
              <a:gd name="connsiteY3" fmla="*/ 3305373 h 3305373"/>
              <a:gd name="connsiteX4" fmla="*/ 0 w 184766"/>
              <a:gd name="connsiteY4" fmla="*/ 0 h 3305373"/>
              <a:gd name="connsiteX0" fmla="*/ 0 w 184766"/>
              <a:gd name="connsiteY0" fmla="*/ 0 h 3439418"/>
              <a:gd name="connsiteX1" fmla="*/ 184766 w 184766"/>
              <a:gd name="connsiteY1" fmla="*/ 0 h 3439418"/>
              <a:gd name="connsiteX2" fmla="*/ 184766 w 184766"/>
              <a:gd name="connsiteY2" fmla="*/ 3305373 h 3439418"/>
              <a:gd name="connsiteX3" fmla="*/ 6384 w 184766"/>
              <a:gd name="connsiteY3" fmla="*/ 3439418 h 3439418"/>
              <a:gd name="connsiteX4" fmla="*/ 0 w 184766"/>
              <a:gd name="connsiteY4" fmla="*/ 0 h 3439418"/>
              <a:gd name="connsiteX0" fmla="*/ 0 w 185627"/>
              <a:gd name="connsiteY0" fmla="*/ 0 h 3439418"/>
              <a:gd name="connsiteX1" fmla="*/ 184766 w 185627"/>
              <a:gd name="connsiteY1" fmla="*/ 0 h 3439418"/>
              <a:gd name="connsiteX2" fmla="*/ 185627 w 185627"/>
              <a:gd name="connsiteY2" fmla="*/ 3302117 h 3439418"/>
              <a:gd name="connsiteX3" fmla="*/ 6384 w 185627"/>
              <a:gd name="connsiteY3" fmla="*/ 3439418 h 3439418"/>
              <a:gd name="connsiteX4" fmla="*/ 0 w 185627"/>
              <a:gd name="connsiteY4" fmla="*/ 0 h 3439418"/>
              <a:gd name="connsiteX0" fmla="*/ 0 w 185627"/>
              <a:gd name="connsiteY0" fmla="*/ 0 h 3439418"/>
              <a:gd name="connsiteX1" fmla="*/ 184766 w 185627"/>
              <a:gd name="connsiteY1" fmla="*/ 0 h 3439418"/>
              <a:gd name="connsiteX2" fmla="*/ 185627 w 185627"/>
              <a:gd name="connsiteY2" fmla="*/ 3302117 h 3439418"/>
              <a:gd name="connsiteX3" fmla="*/ 6384 w 185627"/>
              <a:gd name="connsiteY3" fmla="*/ 3439418 h 3439418"/>
              <a:gd name="connsiteX4" fmla="*/ 0 w 185627"/>
              <a:gd name="connsiteY4" fmla="*/ 0 h 3439418"/>
              <a:gd name="connsiteX0" fmla="*/ 0 w 185627"/>
              <a:gd name="connsiteY0" fmla="*/ 56057 h 3495475"/>
              <a:gd name="connsiteX1" fmla="*/ 176935 w 185627"/>
              <a:gd name="connsiteY1" fmla="*/ 0 h 3495475"/>
              <a:gd name="connsiteX2" fmla="*/ 185627 w 185627"/>
              <a:gd name="connsiteY2" fmla="*/ 3358174 h 3495475"/>
              <a:gd name="connsiteX3" fmla="*/ 6384 w 185627"/>
              <a:gd name="connsiteY3" fmla="*/ 3495475 h 3495475"/>
              <a:gd name="connsiteX4" fmla="*/ 0 w 185627"/>
              <a:gd name="connsiteY4" fmla="*/ 56057 h 3495475"/>
              <a:gd name="connsiteX0" fmla="*/ 2141 w 179243"/>
              <a:gd name="connsiteY0" fmla="*/ 106542 h 3495475"/>
              <a:gd name="connsiteX1" fmla="*/ 170551 w 179243"/>
              <a:gd name="connsiteY1" fmla="*/ 0 h 3495475"/>
              <a:gd name="connsiteX2" fmla="*/ 179243 w 179243"/>
              <a:gd name="connsiteY2" fmla="*/ 3358174 h 3495475"/>
              <a:gd name="connsiteX3" fmla="*/ 0 w 179243"/>
              <a:gd name="connsiteY3" fmla="*/ 3495475 h 3495475"/>
              <a:gd name="connsiteX4" fmla="*/ 2141 w 179243"/>
              <a:gd name="connsiteY4" fmla="*/ 106542 h 3495475"/>
              <a:gd name="connsiteX0" fmla="*/ 226 w 179306"/>
              <a:gd name="connsiteY0" fmla="*/ 79351 h 3495475"/>
              <a:gd name="connsiteX1" fmla="*/ 170614 w 179306"/>
              <a:gd name="connsiteY1" fmla="*/ 0 h 3495475"/>
              <a:gd name="connsiteX2" fmla="*/ 179306 w 179306"/>
              <a:gd name="connsiteY2" fmla="*/ 3358174 h 3495475"/>
              <a:gd name="connsiteX3" fmla="*/ 63 w 179306"/>
              <a:gd name="connsiteY3" fmla="*/ 3495475 h 3495475"/>
              <a:gd name="connsiteX4" fmla="*/ 226 w 179306"/>
              <a:gd name="connsiteY4" fmla="*/ 79351 h 3495475"/>
              <a:gd name="connsiteX0" fmla="*/ 99 w 181293"/>
              <a:gd name="connsiteY0" fmla="*/ 77757 h 3495475"/>
              <a:gd name="connsiteX1" fmla="*/ 172601 w 181293"/>
              <a:gd name="connsiteY1" fmla="*/ 0 h 3495475"/>
              <a:gd name="connsiteX2" fmla="*/ 181293 w 181293"/>
              <a:gd name="connsiteY2" fmla="*/ 3358174 h 3495475"/>
              <a:gd name="connsiteX3" fmla="*/ 2050 w 181293"/>
              <a:gd name="connsiteY3" fmla="*/ 3495475 h 3495475"/>
              <a:gd name="connsiteX4" fmla="*/ 99 w 181293"/>
              <a:gd name="connsiteY4" fmla="*/ 77757 h 3495475"/>
              <a:gd name="connsiteX0" fmla="*/ 99 w 181293"/>
              <a:gd name="connsiteY0" fmla="*/ 334612 h 3752330"/>
              <a:gd name="connsiteX1" fmla="*/ 163046 w 181293"/>
              <a:gd name="connsiteY1" fmla="*/ 0 h 3752330"/>
              <a:gd name="connsiteX2" fmla="*/ 181293 w 181293"/>
              <a:gd name="connsiteY2" fmla="*/ 3615029 h 3752330"/>
              <a:gd name="connsiteX3" fmla="*/ 2050 w 181293"/>
              <a:gd name="connsiteY3" fmla="*/ 3752330 h 3752330"/>
              <a:gd name="connsiteX4" fmla="*/ 99 w 181293"/>
              <a:gd name="connsiteY4" fmla="*/ 334612 h 3752330"/>
              <a:gd name="connsiteX0" fmla="*/ 4119 w 185313"/>
              <a:gd name="connsiteY0" fmla="*/ 334612 h 3696354"/>
              <a:gd name="connsiteX1" fmla="*/ 167066 w 185313"/>
              <a:gd name="connsiteY1" fmla="*/ 0 h 3696354"/>
              <a:gd name="connsiteX2" fmla="*/ 185313 w 185313"/>
              <a:gd name="connsiteY2" fmla="*/ 3615029 h 3696354"/>
              <a:gd name="connsiteX3" fmla="*/ 0 w 185313"/>
              <a:gd name="connsiteY3" fmla="*/ 3696354 h 3696354"/>
              <a:gd name="connsiteX4" fmla="*/ 4119 w 185313"/>
              <a:gd name="connsiteY4" fmla="*/ 334612 h 3696354"/>
              <a:gd name="connsiteX0" fmla="*/ 4119 w 167303"/>
              <a:gd name="connsiteY0" fmla="*/ 334612 h 4728813"/>
              <a:gd name="connsiteX1" fmla="*/ 167066 w 167303"/>
              <a:gd name="connsiteY1" fmla="*/ 0 h 4728813"/>
              <a:gd name="connsiteX2" fmla="*/ 148197 w 167303"/>
              <a:gd name="connsiteY2" fmla="*/ 4728813 h 4728813"/>
              <a:gd name="connsiteX3" fmla="*/ 0 w 167303"/>
              <a:gd name="connsiteY3" fmla="*/ 3696354 h 4728813"/>
              <a:gd name="connsiteX4" fmla="*/ 4119 w 167303"/>
              <a:gd name="connsiteY4" fmla="*/ 334612 h 4728813"/>
              <a:gd name="connsiteX0" fmla="*/ 4119 w 167270"/>
              <a:gd name="connsiteY0" fmla="*/ 334612 h 4725625"/>
              <a:gd name="connsiteX1" fmla="*/ 167066 w 167270"/>
              <a:gd name="connsiteY1" fmla="*/ 0 h 4725625"/>
              <a:gd name="connsiteX2" fmla="*/ 143969 w 167270"/>
              <a:gd name="connsiteY2" fmla="*/ 4725625 h 4725625"/>
              <a:gd name="connsiteX3" fmla="*/ 0 w 167270"/>
              <a:gd name="connsiteY3" fmla="*/ 3696354 h 4725625"/>
              <a:gd name="connsiteX4" fmla="*/ 4119 w 167270"/>
              <a:gd name="connsiteY4" fmla="*/ 334612 h 4725625"/>
              <a:gd name="connsiteX0" fmla="*/ 4119 w 167279"/>
              <a:gd name="connsiteY0" fmla="*/ 334612 h 4732135"/>
              <a:gd name="connsiteX1" fmla="*/ 167066 w 167279"/>
              <a:gd name="connsiteY1" fmla="*/ 0 h 4732135"/>
              <a:gd name="connsiteX2" fmla="*/ 145298 w 167279"/>
              <a:gd name="connsiteY2" fmla="*/ 4732135 h 4732135"/>
              <a:gd name="connsiteX3" fmla="*/ 0 w 167279"/>
              <a:gd name="connsiteY3" fmla="*/ 3696354 h 4732135"/>
              <a:gd name="connsiteX4" fmla="*/ 4119 w 167279"/>
              <a:gd name="connsiteY4" fmla="*/ 334612 h 4732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79" h="4732135">
                <a:moveTo>
                  <a:pt x="4119" y="334612"/>
                </a:moveTo>
                <a:lnTo>
                  <a:pt x="167066" y="0"/>
                </a:lnTo>
                <a:cubicBezTo>
                  <a:pt x="169963" y="1119391"/>
                  <a:pt x="142401" y="3612744"/>
                  <a:pt x="145298" y="4732135"/>
                </a:cubicBezTo>
                <a:lnTo>
                  <a:pt x="0" y="3696354"/>
                </a:lnTo>
                <a:cubicBezTo>
                  <a:pt x="714" y="2566710"/>
                  <a:pt x="3405" y="1464256"/>
                  <a:pt x="4119" y="334612"/>
                </a:cubicBezTo>
                <a:close/>
              </a:path>
            </a:pathLst>
          </a:custGeom>
          <a:solidFill>
            <a:srgbClr val="7EB0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 rot="1812071">
            <a:off x="5084209" y="1322776"/>
            <a:ext cx="185627" cy="3495475"/>
          </a:xfrm>
          <a:custGeom>
            <a:avLst/>
            <a:gdLst>
              <a:gd name="connsiteX0" fmla="*/ 0 w 184766"/>
              <a:gd name="connsiteY0" fmla="*/ 0 h 3305373"/>
              <a:gd name="connsiteX1" fmla="*/ 184766 w 184766"/>
              <a:gd name="connsiteY1" fmla="*/ 0 h 3305373"/>
              <a:gd name="connsiteX2" fmla="*/ 184766 w 184766"/>
              <a:gd name="connsiteY2" fmla="*/ 3305373 h 3305373"/>
              <a:gd name="connsiteX3" fmla="*/ 0 w 184766"/>
              <a:gd name="connsiteY3" fmla="*/ 3305373 h 3305373"/>
              <a:gd name="connsiteX4" fmla="*/ 0 w 184766"/>
              <a:gd name="connsiteY4" fmla="*/ 0 h 3305373"/>
              <a:gd name="connsiteX0" fmla="*/ 0 w 184766"/>
              <a:gd name="connsiteY0" fmla="*/ 0 h 3439418"/>
              <a:gd name="connsiteX1" fmla="*/ 184766 w 184766"/>
              <a:gd name="connsiteY1" fmla="*/ 0 h 3439418"/>
              <a:gd name="connsiteX2" fmla="*/ 184766 w 184766"/>
              <a:gd name="connsiteY2" fmla="*/ 3305373 h 3439418"/>
              <a:gd name="connsiteX3" fmla="*/ 6384 w 184766"/>
              <a:gd name="connsiteY3" fmla="*/ 3439418 h 3439418"/>
              <a:gd name="connsiteX4" fmla="*/ 0 w 184766"/>
              <a:gd name="connsiteY4" fmla="*/ 0 h 3439418"/>
              <a:gd name="connsiteX0" fmla="*/ 0 w 185627"/>
              <a:gd name="connsiteY0" fmla="*/ 0 h 3439418"/>
              <a:gd name="connsiteX1" fmla="*/ 184766 w 185627"/>
              <a:gd name="connsiteY1" fmla="*/ 0 h 3439418"/>
              <a:gd name="connsiteX2" fmla="*/ 185627 w 185627"/>
              <a:gd name="connsiteY2" fmla="*/ 3302117 h 3439418"/>
              <a:gd name="connsiteX3" fmla="*/ 6384 w 185627"/>
              <a:gd name="connsiteY3" fmla="*/ 3439418 h 3439418"/>
              <a:gd name="connsiteX4" fmla="*/ 0 w 185627"/>
              <a:gd name="connsiteY4" fmla="*/ 0 h 3439418"/>
              <a:gd name="connsiteX0" fmla="*/ 0 w 185627"/>
              <a:gd name="connsiteY0" fmla="*/ 0 h 3439418"/>
              <a:gd name="connsiteX1" fmla="*/ 184766 w 185627"/>
              <a:gd name="connsiteY1" fmla="*/ 0 h 3439418"/>
              <a:gd name="connsiteX2" fmla="*/ 185627 w 185627"/>
              <a:gd name="connsiteY2" fmla="*/ 3302117 h 3439418"/>
              <a:gd name="connsiteX3" fmla="*/ 6384 w 185627"/>
              <a:gd name="connsiteY3" fmla="*/ 3439418 h 3439418"/>
              <a:gd name="connsiteX4" fmla="*/ 0 w 185627"/>
              <a:gd name="connsiteY4" fmla="*/ 0 h 3439418"/>
              <a:gd name="connsiteX0" fmla="*/ 0 w 185627"/>
              <a:gd name="connsiteY0" fmla="*/ 56057 h 3495475"/>
              <a:gd name="connsiteX1" fmla="*/ 176935 w 185627"/>
              <a:gd name="connsiteY1" fmla="*/ 0 h 3495475"/>
              <a:gd name="connsiteX2" fmla="*/ 185627 w 185627"/>
              <a:gd name="connsiteY2" fmla="*/ 3358174 h 3495475"/>
              <a:gd name="connsiteX3" fmla="*/ 6384 w 185627"/>
              <a:gd name="connsiteY3" fmla="*/ 3495475 h 3495475"/>
              <a:gd name="connsiteX4" fmla="*/ 0 w 185627"/>
              <a:gd name="connsiteY4" fmla="*/ 56057 h 3495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627" h="3495475">
                <a:moveTo>
                  <a:pt x="0" y="56057"/>
                </a:moveTo>
                <a:lnTo>
                  <a:pt x="176935" y="0"/>
                </a:lnTo>
                <a:cubicBezTo>
                  <a:pt x="179832" y="1119391"/>
                  <a:pt x="182730" y="2238783"/>
                  <a:pt x="185627" y="3358174"/>
                </a:cubicBezTo>
                <a:lnTo>
                  <a:pt x="6384" y="3495475"/>
                </a:lnTo>
                <a:lnTo>
                  <a:pt x="0" y="56057"/>
                </a:lnTo>
                <a:close/>
              </a:path>
            </a:pathLst>
          </a:custGeom>
          <a:solidFill>
            <a:srgbClr val="33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10800000">
            <a:off x="2542677" y="1565648"/>
            <a:ext cx="3463791" cy="2986027"/>
          </a:xfrm>
          <a:prstGeom prst="triangle">
            <a:avLst/>
          </a:prstGeom>
          <a:solidFill>
            <a:srgbClr val="33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等腰三角形 9"/>
          <p:cNvSpPr/>
          <p:nvPr/>
        </p:nvSpPr>
        <p:spPr>
          <a:xfrm rot="3609951">
            <a:off x="6677846" y="230024"/>
            <a:ext cx="4743770" cy="4089458"/>
          </a:xfrm>
          <a:prstGeom prst="triangle">
            <a:avLst/>
          </a:prstGeom>
          <a:solidFill>
            <a:srgbClr val="7EB0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980371" y="1541060"/>
            <a:ext cx="24573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 Владивостока заключила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с 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ИП 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Гаев </a:t>
            </a: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И.А.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на 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 проектно-сметной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документации 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Детского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парка на Черемуховой, 3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89785" y="1702501"/>
            <a:ext cx="354026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Проектные работы продлятся в течение месяца. После их выполнения они будут отправлены на государственную экспертизу. </a:t>
            </a:r>
            <a:endParaRPr lang="ru-RU" sz="1300" dirty="0">
              <a:solidFill>
                <a:schemeClr val="bg1"/>
              </a:solidFill>
            </a:endParaRPr>
          </a:p>
          <a:p>
            <a:pPr algn="just"/>
            <a:endParaRPr lang="ru-RU" sz="1300" dirty="0">
              <a:solidFill>
                <a:schemeClr val="bg1"/>
              </a:solidFill>
            </a:endParaRPr>
          </a:p>
        </p:txBody>
      </p:sp>
      <p:sp>
        <p:nvSpPr>
          <p:cNvPr id="30" name="Равнобедренный треугольник 29"/>
          <p:cNvSpPr/>
          <p:nvPr/>
        </p:nvSpPr>
        <p:spPr>
          <a:xfrm rot="21446410">
            <a:off x="8425370" y="4252878"/>
            <a:ext cx="1386530" cy="1069207"/>
          </a:xfrm>
          <a:prstGeom prst="triangl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Равнобедренный треугольник 10"/>
          <p:cNvSpPr/>
          <p:nvPr/>
        </p:nvSpPr>
        <p:spPr>
          <a:xfrm>
            <a:off x="4130339" y="1056377"/>
            <a:ext cx="3940796" cy="3713035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66115" y="2488837"/>
            <a:ext cx="2478437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ПОЛОЖИТЕЛЬНОЕ ЗАКЛЮЧЕНИЕ </a:t>
            </a:r>
          </a:p>
          <a:p>
            <a:pPr algn="ctr"/>
            <a:r>
              <a:rPr lang="ru-RU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ЭКСПЕРТИЗЫ</a:t>
            </a:r>
          </a:p>
          <a:p>
            <a:pPr algn="ctr"/>
            <a:endParaRPr lang="ru-RU" sz="10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0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</a:p>
          <a:p>
            <a:pPr algn="ctr"/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Регистрационный номер государственной экспертизы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0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Общественная территория</a:t>
            </a:r>
          </a:p>
          <a:p>
            <a:pPr algn="ctr" fontAlgn="ctr"/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парк </a:t>
            </a:r>
            <a:r>
              <a:rPr lang="ru-RU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Владивосток, ул. Черемуховая, 3</a:t>
            </a:r>
            <a:r>
              <a:rPr lang="ru-RU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 fontAlgn="ctr"/>
            <a:endParaRPr lang="ru-RU" sz="105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ctr"/>
            <a:r>
              <a:rPr lang="ru-RU" sz="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государственной экспертизы</a:t>
            </a:r>
            <a:endParaRPr lang="ru-RU" sz="9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177022" y="3336900"/>
            <a:ext cx="102549" cy="119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295999" y="3336900"/>
            <a:ext cx="102549" cy="119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5484381" y="3336900"/>
            <a:ext cx="102549" cy="119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5603203" y="3336900"/>
            <a:ext cx="102549" cy="119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5765918" y="3336900"/>
            <a:ext cx="102549" cy="119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5895561" y="3336900"/>
            <a:ext cx="102549" cy="119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6070005" y="3336900"/>
            <a:ext cx="102549" cy="119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6189201" y="3336900"/>
            <a:ext cx="102549" cy="119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6343593" y="3336900"/>
            <a:ext cx="102549" cy="119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6473142" y="3336900"/>
            <a:ext cx="102549" cy="119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6659175" y="3336900"/>
            <a:ext cx="102549" cy="119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6789845" y="3336900"/>
            <a:ext cx="102549" cy="119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208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97"/>
    </mc:Choice>
    <mc:Fallback xmlns="">
      <p:transition spd="slow" advTm="84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" grpId="0"/>
      <p:bldP spid="3" grpId="0"/>
      <p:bldP spid="11" grpId="0" animBg="1"/>
      <p:bldP spid="12" grpId="0"/>
      <p:bldP spid="14" grpId="0" animBg="1"/>
      <p:bldP spid="33" grpId="0" animBg="1"/>
      <p:bldP spid="35" grpId="0" animBg="1"/>
      <p:bldP spid="36" grpId="0" animBg="1"/>
      <p:bldP spid="37" grpId="0" animBg="1"/>
      <p:bldP spid="39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433734"/>
            <a:ext cx="12192000" cy="2490395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3651810" y="1769620"/>
            <a:ext cx="1127166" cy="1239083"/>
            <a:chOff x="7016751" y="4257675"/>
            <a:chExt cx="447675" cy="492125"/>
          </a:xfrm>
          <a:solidFill>
            <a:schemeClr val="bg1"/>
          </a:solidFill>
        </p:grpSpPr>
        <p:sp>
          <p:nvSpPr>
            <p:cNvPr id="20" name="Oval 116"/>
            <p:cNvSpPr>
              <a:spLocks noChangeArrowheads="1"/>
            </p:cNvSpPr>
            <p:nvPr/>
          </p:nvSpPr>
          <p:spPr bwMode="auto">
            <a:xfrm>
              <a:off x="7070726" y="4257675"/>
              <a:ext cx="106363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Oval 117"/>
            <p:cNvSpPr>
              <a:spLocks noChangeArrowheads="1"/>
            </p:cNvSpPr>
            <p:nvPr/>
          </p:nvSpPr>
          <p:spPr bwMode="auto">
            <a:xfrm>
              <a:off x="7245351" y="4257675"/>
              <a:ext cx="104775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18"/>
            <p:cNvSpPr>
              <a:spLocks/>
            </p:cNvSpPr>
            <p:nvPr/>
          </p:nvSpPr>
          <p:spPr bwMode="auto">
            <a:xfrm>
              <a:off x="7331076" y="4683125"/>
              <a:ext cx="55563" cy="66675"/>
            </a:xfrm>
            <a:custGeom>
              <a:avLst/>
              <a:gdLst>
                <a:gd name="T0" fmla="*/ 0 w 26"/>
                <a:gd name="T1" fmla="*/ 0 h 31"/>
                <a:gd name="T2" fmla="*/ 0 w 26"/>
                <a:gd name="T3" fmla="*/ 18 h 31"/>
                <a:gd name="T4" fmla="*/ 13 w 26"/>
                <a:gd name="T5" fmla="*/ 31 h 31"/>
                <a:gd name="T6" fmla="*/ 13 w 26"/>
                <a:gd name="T7" fmla="*/ 31 h 31"/>
                <a:gd name="T8" fmla="*/ 26 w 26"/>
                <a:gd name="T9" fmla="*/ 18 h 31"/>
                <a:gd name="T10" fmla="*/ 26 w 26"/>
                <a:gd name="T11" fmla="*/ 0 h 31"/>
                <a:gd name="T12" fmla="*/ 0 w 2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1"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5"/>
                    <a:pt x="6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21" y="31"/>
                    <a:pt x="26" y="25"/>
                    <a:pt x="26" y="18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19"/>
            <p:cNvSpPr>
              <a:spLocks noEditPoints="1"/>
            </p:cNvSpPr>
            <p:nvPr/>
          </p:nvSpPr>
          <p:spPr bwMode="auto">
            <a:xfrm>
              <a:off x="7016751" y="4360862"/>
              <a:ext cx="447675" cy="388938"/>
            </a:xfrm>
            <a:custGeom>
              <a:avLst/>
              <a:gdLst>
                <a:gd name="T0" fmla="*/ 191 w 209"/>
                <a:gd name="T1" fmla="*/ 93 h 182"/>
                <a:gd name="T2" fmla="*/ 182 w 209"/>
                <a:gd name="T3" fmla="*/ 83 h 182"/>
                <a:gd name="T4" fmla="*/ 182 w 209"/>
                <a:gd name="T5" fmla="*/ 80 h 182"/>
                <a:gd name="T6" fmla="*/ 166 w 209"/>
                <a:gd name="T7" fmla="*/ 15 h 182"/>
                <a:gd name="T8" fmla="*/ 148 w 209"/>
                <a:gd name="T9" fmla="*/ 0 h 182"/>
                <a:gd name="T10" fmla="*/ 148 w 209"/>
                <a:gd name="T11" fmla="*/ 0 h 182"/>
                <a:gd name="T12" fmla="*/ 142 w 209"/>
                <a:gd name="T13" fmla="*/ 1 h 182"/>
                <a:gd name="T14" fmla="*/ 137 w 209"/>
                <a:gd name="T15" fmla="*/ 3 h 182"/>
                <a:gd name="T16" fmla="*/ 124 w 209"/>
                <a:gd name="T17" fmla="*/ 20 h 182"/>
                <a:gd name="T18" fmla="*/ 124 w 209"/>
                <a:gd name="T19" fmla="*/ 21 h 182"/>
                <a:gd name="T20" fmla="*/ 117 w 209"/>
                <a:gd name="T21" fmla="*/ 43 h 182"/>
                <a:gd name="T22" fmla="*/ 90 w 209"/>
                <a:gd name="T23" fmla="*/ 48 h 182"/>
                <a:gd name="T24" fmla="*/ 82 w 209"/>
                <a:gd name="T25" fmla="*/ 53 h 182"/>
                <a:gd name="T26" fmla="*/ 65 w 209"/>
                <a:gd name="T27" fmla="*/ 45 h 182"/>
                <a:gd name="T28" fmla="*/ 58 w 209"/>
                <a:gd name="T29" fmla="*/ 21 h 182"/>
                <a:gd name="T30" fmla="*/ 58 w 209"/>
                <a:gd name="T31" fmla="*/ 20 h 182"/>
                <a:gd name="T32" fmla="*/ 44 w 209"/>
                <a:gd name="T33" fmla="*/ 3 h 182"/>
                <a:gd name="T34" fmla="*/ 39 w 209"/>
                <a:gd name="T35" fmla="*/ 1 h 182"/>
                <a:gd name="T36" fmla="*/ 34 w 209"/>
                <a:gd name="T37" fmla="*/ 0 h 182"/>
                <a:gd name="T38" fmla="*/ 34 w 209"/>
                <a:gd name="T39" fmla="*/ 0 h 182"/>
                <a:gd name="T40" fmla="*/ 13 w 209"/>
                <a:gd name="T41" fmla="*/ 15 h 182"/>
                <a:gd name="T42" fmla="*/ 1 w 209"/>
                <a:gd name="T43" fmla="*/ 69 h 182"/>
                <a:gd name="T44" fmla="*/ 8 w 209"/>
                <a:gd name="T45" fmla="*/ 86 h 182"/>
                <a:gd name="T46" fmla="*/ 8 w 209"/>
                <a:gd name="T47" fmla="*/ 169 h 182"/>
                <a:gd name="T48" fmla="*/ 21 w 209"/>
                <a:gd name="T49" fmla="*/ 182 h 182"/>
                <a:gd name="T50" fmla="*/ 34 w 209"/>
                <a:gd name="T51" fmla="*/ 169 h 182"/>
                <a:gd name="T52" fmla="*/ 34 w 209"/>
                <a:gd name="T53" fmla="*/ 91 h 182"/>
                <a:gd name="T54" fmla="*/ 46 w 209"/>
                <a:gd name="T55" fmla="*/ 78 h 182"/>
                <a:gd name="T56" fmla="*/ 50 w 209"/>
                <a:gd name="T57" fmla="*/ 58 h 182"/>
                <a:gd name="T58" fmla="*/ 89 w 209"/>
                <a:gd name="T59" fmla="*/ 73 h 182"/>
                <a:gd name="T60" fmla="*/ 90 w 209"/>
                <a:gd name="T61" fmla="*/ 73 h 182"/>
                <a:gd name="T62" fmla="*/ 99 w 209"/>
                <a:gd name="T63" fmla="*/ 67 h 182"/>
                <a:gd name="T64" fmla="*/ 131 w 209"/>
                <a:gd name="T65" fmla="*/ 56 h 182"/>
                <a:gd name="T66" fmla="*/ 136 w 209"/>
                <a:gd name="T67" fmla="*/ 78 h 182"/>
                <a:gd name="T68" fmla="*/ 145 w 209"/>
                <a:gd name="T69" fmla="*/ 90 h 182"/>
                <a:gd name="T70" fmla="*/ 151 w 209"/>
                <a:gd name="T71" fmla="*/ 90 h 182"/>
                <a:gd name="T72" fmla="*/ 159 w 209"/>
                <a:gd name="T73" fmla="*/ 81 h 182"/>
                <a:gd name="T74" fmla="*/ 147 w 209"/>
                <a:gd name="T75" fmla="*/ 41 h 182"/>
                <a:gd name="T76" fmla="*/ 150 w 209"/>
                <a:gd name="T77" fmla="*/ 40 h 182"/>
                <a:gd name="T78" fmla="*/ 163 w 209"/>
                <a:gd name="T79" fmla="*/ 83 h 182"/>
                <a:gd name="T80" fmla="*/ 154 w 209"/>
                <a:gd name="T81" fmla="*/ 93 h 182"/>
                <a:gd name="T82" fmla="*/ 135 w 209"/>
                <a:gd name="T83" fmla="*/ 93 h 182"/>
                <a:gd name="T84" fmla="*/ 135 w 209"/>
                <a:gd name="T85" fmla="*/ 147 h 182"/>
                <a:gd name="T86" fmla="*/ 209 w 209"/>
                <a:gd name="T87" fmla="*/ 147 h 182"/>
                <a:gd name="T88" fmla="*/ 209 w 209"/>
                <a:gd name="T89" fmla="*/ 93 h 182"/>
                <a:gd name="T90" fmla="*/ 191 w 209"/>
                <a:gd name="T91" fmla="*/ 93 h 182"/>
                <a:gd name="T92" fmla="*/ 160 w 209"/>
                <a:gd name="T93" fmla="*/ 93 h 182"/>
                <a:gd name="T94" fmla="*/ 165 w 209"/>
                <a:gd name="T95" fmla="*/ 89 h 182"/>
                <a:gd name="T96" fmla="*/ 172 w 209"/>
                <a:gd name="T97" fmla="*/ 92 h 182"/>
                <a:gd name="T98" fmla="*/ 174 w 209"/>
                <a:gd name="T99" fmla="*/ 92 h 182"/>
                <a:gd name="T100" fmla="*/ 179 w 209"/>
                <a:gd name="T101" fmla="*/ 89 h 182"/>
                <a:gd name="T102" fmla="*/ 184 w 209"/>
                <a:gd name="T103" fmla="*/ 93 h 182"/>
                <a:gd name="T104" fmla="*/ 160 w 209"/>
                <a:gd name="T105" fmla="*/ 9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9" h="182">
                  <a:moveTo>
                    <a:pt x="191" y="93"/>
                  </a:moveTo>
                  <a:cubicBezTo>
                    <a:pt x="190" y="88"/>
                    <a:pt x="186" y="84"/>
                    <a:pt x="182" y="83"/>
                  </a:cubicBezTo>
                  <a:cubicBezTo>
                    <a:pt x="182" y="82"/>
                    <a:pt x="182" y="81"/>
                    <a:pt x="182" y="80"/>
                  </a:cubicBezTo>
                  <a:cubicBezTo>
                    <a:pt x="181" y="74"/>
                    <a:pt x="166" y="15"/>
                    <a:pt x="166" y="15"/>
                  </a:cubicBezTo>
                  <a:cubicBezTo>
                    <a:pt x="163" y="5"/>
                    <a:pt x="157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5" y="0"/>
                    <a:pt x="142" y="1"/>
                  </a:cubicBezTo>
                  <a:cubicBezTo>
                    <a:pt x="140" y="1"/>
                    <a:pt x="137" y="3"/>
                    <a:pt x="137" y="3"/>
                  </a:cubicBezTo>
                  <a:cubicBezTo>
                    <a:pt x="131" y="6"/>
                    <a:pt x="125" y="12"/>
                    <a:pt x="124" y="20"/>
                  </a:cubicBezTo>
                  <a:cubicBezTo>
                    <a:pt x="124" y="20"/>
                    <a:pt x="124" y="20"/>
                    <a:pt x="124" y="21"/>
                  </a:cubicBezTo>
                  <a:cubicBezTo>
                    <a:pt x="122" y="32"/>
                    <a:pt x="120" y="40"/>
                    <a:pt x="117" y="43"/>
                  </a:cubicBezTo>
                  <a:cubicBezTo>
                    <a:pt x="113" y="47"/>
                    <a:pt x="105" y="48"/>
                    <a:pt x="90" y="48"/>
                  </a:cubicBezTo>
                  <a:cubicBezTo>
                    <a:pt x="86" y="48"/>
                    <a:pt x="83" y="50"/>
                    <a:pt x="82" y="53"/>
                  </a:cubicBezTo>
                  <a:cubicBezTo>
                    <a:pt x="73" y="51"/>
                    <a:pt x="67" y="48"/>
                    <a:pt x="65" y="45"/>
                  </a:cubicBezTo>
                  <a:cubicBezTo>
                    <a:pt x="61" y="41"/>
                    <a:pt x="60" y="33"/>
                    <a:pt x="58" y="21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7" y="12"/>
                    <a:pt x="51" y="6"/>
                    <a:pt x="44" y="3"/>
                  </a:cubicBezTo>
                  <a:cubicBezTo>
                    <a:pt x="44" y="3"/>
                    <a:pt x="42" y="1"/>
                    <a:pt x="39" y="1"/>
                  </a:cubicBezTo>
                  <a:cubicBezTo>
                    <a:pt x="37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5" y="0"/>
                    <a:pt x="15" y="5"/>
                    <a:pt x="13" y="15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76"/>
                    <a:pt x="3" y="82"/>
                    <a:pt x="8" y="86"/>
                  </a:cubicBezTo>
                  <a:cubicBezTo>
                    <a:pt x="8" y="169"/>
                    <a:pt x="8" y="169"/>
                    <a:pt x="8" y="169"/>
                  </a:cubicBezTo>
                  <a:cubicBezTo>
                    <a:pt x="8" y="176"/>
                    <a:pt x="14" y="182"/>
                    <a:pt x="21" y="182"/>
                  </a:cubicBezTo>
                  <a:cubicBezTo>
                    <a:pt x="29" y="182"/>
                    <a:pt x="34" y="176"/>
                    <a:pt x="34" y="169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40" y="89"/>
                    <a:pt x="44" y="85"/>
                    <a:pt x="46" y="7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7" y="66"/>
                    <a:pt x="68" y="70"/>
                    <a:pt x="89" y="73"/>
                  </a:cubicBezTo>
                  <a:cubicBezTo>
                    <a:pt x="89" y="73"/>
                    <a:pt x="90" y="73"/>
                    <a:pt x="90" y="73"/>
                  </a:cubicBezTo>
                  <a:cubicBezTo>
                    <a:pt x="94" y="73"/>
                    <a:pt x="98" y="71"/>
                    <a:pt x="99" y="67"/>
                  </a:cubicBezTo>
                  <a:cubicBezTo>
                    <a:pt x="115" y="66"/>
                    <a:pt x="125" y="63"/>
                    <a:pt x="131" y="56"/>
                  </a:cubicBezTo>
                  <a:cubicBezTo>
                    <a:pt x="136" y="78"/>
                    <a:pt x="136" y="78"/>
                    <a:pt x="136" y="78"/>
                  </a:cubicBezTo>
                  <a:cubicBezTo>
                    <a:pt x="137" y="84"/>
                    <a:pt x="141" y="88"/>
                    <a:pt x="145" y="90"/>
                  </a:cubicBezTo>
                  <a:cubicBezTo>
                    <a:pt x="151" y="90"/>
                    <a:pt x="151" y="90"/>
                    <a:pt x="151" y="90"/>
                  </a:cubicBezTo>
                  <a:cubicBezTo>
                    <a:pt x="153" y="86"/>
                    <a:pt x="155" y="83"/>
                    <a:pt x="159" y="81"/>
                  </a:cubicBezTo>
                  <a:cubicBezTo>
                    <a:pt x="156" y="66"/>
                    <a:pt x="151" y="50"/>
                    <a:pt x="147" y="41"/>
                  </a:cubicBezTo>
                  <a:cubicBezTo>
                    <a:pt x="145" y="36"/>
                    <a:pt x="148" y="35"/>
                    <a:pt x="150" y="40"/>
                  </a:cubicBezTo>
                  <a:cubicBezTo>
                    <a:pt x="152" y="45"/>
                    <a:pt x="160" y="68"/>
                    <a:pt x="163" y="83"/>
                  </a:cubicBezTo>
                  <a:cubicBezTo>
                    <a:pt x="158" y="84"/>
                    <a:pt x="155" y="88"/>
                    <a:pt x="154" y="93"/>
                  </a:cubicBezTo>
                  <a:cubicBezTo>
                    <a:pt x="135" y="93"/>
                    <a:pt x="135" y="93"/>
                    <a:pt x="135" y="93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209" y="147"/>
                    <a:pt x="209" y="147"/>
                    <a:pt x="209" y="147"/>
                  </a:cubicBezTo>
                  <a:cubicBezTo>
                    <a:pt x="209" y="93"/>
                    <a:pt x="209" y="93"/>
                    <a:pt x="209" y="93"/>
                  </a:cubicBezTo>
                  <a:lnTo>
                    <a:pt x="191" y="93"/>
                  </a:lnTo>
                  <a:close/>
                  <a:moveTo>
                    <a:pt x="160" y="93"/>
                  </a:moveTo>
                  <a:cubicBezTo>
                    <a:pt x="161" y="91"/>
                    <a:pt x="163" y="89"/>
                    <a:pt x="165" y="89"/>
                  </a:cubicBezTo>
                  <a:cubicBezTo>
                    <a:pt x="167" y="91"/>
                    <a:pt x="170" y="92"/>
                    <a:pt x="172" y="92"/>
                  </a:cubicBezTo>
                  <a:cubicBezTo>
                    <a:pt x="173" y="92"/>
                    <a:pt x="174" y="92"/>
                    <a:pt x="174" y="92"/>
                  </a:cubicBezTo>
                  <a:cubicBezTo>
                    <a:pt x="176" y="91"/>
                    <a:pt x="178" y="90"/>
                    <a:pt x="179" y="89"/>
                  </a:cubicBezTo>
                  <a:cubicBezTo>
                    <a:pt x="182" y="89"/>
                    <a:pt x="183" y="91"/>
                    <a:pt x="184" y="93"/>
                  </a:cubicBezTo>
                  <a:lnTo>
                    <a:pt x="16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sp>
        <p:nvSpPr>
          <p:cNvPr id="2" name="弧形 1"/>
          <p:cNvSpPr/>
          <p:nvPr/>
        </p:nvSpPr>
        <p:spPr>
          <a:xfrm rot="16955696">
            <a:off x="-709010" y="4647105"/>
            <a:ext cx="15575388" cy="2063652"/>
          </a:xfrm>
          <a:prstGeom prst="arc">
            <a:avLst>
              <a:gd name="adj1" fmla="val 16200000"/>
              <a:gd name="adj2" fmla="val 21118326"/>
            </a:avLst>
          </a:prstGeom>
          <a:ln w="38100">
            <a:solidFill>
              <a:srgbClr val="2A69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77"/>
          <p:cNvSpPr>
            <a:spLocks noEditPoints="1"/>
          </p:cNvSpPr>
          <p:nvPr/>
        </p:nvSpPr>
        <p:spPr bwMode="auto">
          <a:xfrm>
            <a:off x="2381538" y="2286954"/>
            <a:ext cx="1228562" cy="1187724"/>
          </a:xfrm>
          <a:custGeom>
            <a:avLst/>
            <a:gdLst>
              <a:gd name="T0" fmla="*/ 169 w 268"/>
              <a:gd name="T1" fmla="*/ 102 h 258"/>
              <a:gd name="T2" fmla="*/ 176 w 268"/>
              <a:gd name="T3" fmla="*/ 30 h 258"/>
              <a:gd name="T4" fmla="*/ 170 w 268"/>
              <a:gd name="T5" fmla="*/ 33 h 258"/>
              <a:gd name="T6" fmla="*/ 143 w 268"/>
              <a:gd name="T7" fmla="*/ 111 h 258"/>
              <a:gd name="T8" fmla="*/ 162 w 268"/>
              <a:gd name="T9" fmla="*/ 125 h 258"/>
              <a:gd name="T10" fmla="*/ 209 w 268"/>
              <a:gd name="T11" fmla="*/ 144 h 258"/>
              <a:gd name="T12" fmla="*/ 208 w 268"/>
              <a:gd name="T13" fmla="*/ 137 h 258"/>
              <a:gd name="T14" fmla="*/ 150 w 268"/>
              <a:gd name="T15" fmla="*/ 111 h 258"/>
              <a:gd name="T16" fmla="*/ 165 w 268"/>
              <a:gd name="T17" fmla="*/ 111 h 258"/>
              <a:gd name="T18" fmla="*/ 150 w 268"/>
              <a:gd name="T19" fmla="*/ 111 h 258"/>
              <a:gd name="T20" fmla="*/ 191 w 268"/>
              <a:gd name="T21" fmla="*/ 216 h 258"/>
              <a:gd name="T22" fmla="*/ 253 w 268"/>
              <a:gd name="T23" fmla="*/ 111 h 258"/>
              <a:gd name="T24" fmla="*/ 61 w 268"/>
              <a:gd name="T25" fmla="*/ 111 h 258"/>
              <a:gd name="T26" fmla="*/ 47 w 268"/>
              <a:gd name="T27" fmla="*/ 126 h 258"/>
              <a:gd name="T28" fmla="*/ 157 w 268"/>
              <a:gd name="T29" fmla="*/ 0 h 258"/>
              <a:gd name="T30" fmla="*/ 177 w 268"/>
              <a:gd name="T31" fmla="*/ 190 h 258"/>
              <a:gd name="T32" fmla="*/ 134 w 268"/>
              <a:gd name="T33" fmla="*/ 152 h 258"/>
              <a:gd name="T34" fmla="*/ 117 w 268"/>
              <a:gd name="T35" fmla="*/ 146 h 258"/>
              <a:gd name="T36" fmla="*/ 9 w 268"/>
              <a:gd name="T37" fmla="*/ 137 h 258"/>
              <a:gd name="T38" fmla="*/ 0 w 268"/>
              <a:gd name="T39" fmla="*/ 204 h 258"/>
              <a:gd name="T40" fmla="*/ 180 w 268"/>
              <a:gd name="T41" fmla="*/ 198 h 258"/>
              <a:gd name="T42" fmla="*/ 162 w 268"/>
              <a:gd name="T43" fmla="*/ 191 h 258"/>
              <a:gd name="T44" fmla="*/ 127 w 268"/>
              <a:gd name="T45" fmla="*/ 189 h 258"/>
              <a:gd name="T46" fmla="*/ 129 w 268"/>
              <a:gd name="T47" fmla="*/ 162 h 258"/>
              <a:gd name="T48" fmla="*/ 136 w 268"/>
              <a:gd name="T49" fmla="*/ 163 h 258"/>
              <a:gd name="T50" fmla="*/ 162 w 268"/>
              <a:gd name="T51" fmla="*/ 191 h 258"/>
              <a:gd name="T52" fmla="*/ 180 w 268"/>
              <a:gd name="T53" fmla="*/ 228 h 258"/>
              <a:gd name="T54" fmla="*/ 162 w 268"/>
              <a:gd name="T55" fmla="*/ 237 h 258"/>
              <a:gd name="T56" fmla="*/ 115 w 268"/>
              <a:gd name="T57" fmla="*/ 237 h 258"/>
              <a:gd name="T58" fmla="*/ 44 w 268"/>
              <a:gd name="T59" fmla="*/ 216 h 258"/>
              <a:gd name="T60" fmla="*/ 9 w 268"/>
              <a:gd name="T61" fmla="*/ 237 h 258"/>
              <a:gd name="T62" fmla="*/ 0 w 268"/>
              <a:gd name="T63" fmla="*/ 209 h 258"/>
              <a:gd name="T64" fmla="*/ 138 w 268"/>
              <a:gd name="T65" fmla="*/ 222 h 258"/>
              <a:gd name="T66" fmla="*/ 138 w 268"/>
              <a:gd name="T67" fmla="*/ 258 h 258"/>
              <a:gd name="T68" fmla="*/ 138 w 268"/>
              <a:gd name="T69" fmla="*/ 222 h 258"/>
              <a:gd name="T70" fmla="*/ 129 w 268"/>
              <a:gd name="T71" fmla="*/ 240 h 258"/>
              <a:gd name="T72" fmla="*/ 147 w 268"/>
              <a:gd name="T73" fmla="*/ 240 h 258"/>
              <a:gd name="T74" fmla="*/ 44 w 268"/>
              <a:gd name="T75" fmla="*/ 222 h 258"/>
              <a:gd name="T76" fmla="*/ 44 w 268"/>
              <a:gd name="T77" fmla="*/ 258 h 258"/>
              <a:gd name="T78" fmla="*/ 44 w 268"/>
              <a:gd name="T79" fmla="*/ 222 h 258"/>
              <a:gd name="T80" fmla="*/ 35 w 268"/>
              <a:gd name="T81" fmla="*/ 240 h 258"/>
              <a:gd name="T82" fmla="*/ 53 w 268"/>
              <a:gd name="T83" fmla="*/ 240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68" h="258">
                <a:moveTo>
                  <a:pt x="172" y="109"/>
                </a:moveTo>
                <a:cubicBezTo>
                  <a:pt x="171" y="106"/>
                  <a:pt x="170" y="104"/>
                  <a:pt x="169" y="102"/>
                </a:cubicBezTo>
                <a:cubicBezTo>
                  <a:pt x="180" y="35"/>
                  <a:pt x="180" y="35"/>
                  <a:pt x="180" y="35"/>
                </a:cubicBezTo>
                <a:cubicBezTo>
                  <a:pt x="180" y="33"/>
                  <a:pt x="178" y="30"/>
                  <a:pt x="176" y="30"/>
                </a:cubicBezTo>
                <a:cubicBezTo>
                  <a:pt x="176" y="30"/>
                  <a:pt x="176" y="30"/>
                  <a:pt x="176" y="30"/>
                </a:cubicBezTo>
                <a:cubicBezTo>
                  <a:pt x="173" y="29"/>
                  <a:pt x="171" y="30"/>
                  <a:pt x="170" y="33"/>
                </a:cubicBezTo>
                <a:cubicBezTo>
                  <a:pt x="151" y="97"/>
                  <a:pt x="151" y="97"/>
                  <a:pt x="151" y="97"/>
                </a:cubicBezTo>
                <a:cubicBezTo>
                  <a:pt x="146" y="100"/>
                  <a:pt x="143" y="105"/>
                  <a:pt x="143" y="111"/>
                </a:cubicBezTo>
                <a:cubicBezTo>
                  <a:pt x="143" y="119"/>
                  <a:pt x="149" y="125"/>
                  <a:pt x="157" y="125"/>
                </a:cubicBezTo>
                <a:cubicBezTo>
                  <a:pt x="159" y="125"/>
                  <a:pt x="160" y="125"/>
                  <a:pt x="162" y="125"/>
                </a:cubicBezTo>
                <a:cubicBezTo>
                  <a:pt x="202" y="146"/>
                  <a:pt x="202" y="146"/>
                  <a:pt x="202" y="146"/>
                </a:cubicBezTo>
                <a:cubicBezTo>
                  <a:pt x="205" y="147"/>
                  <a:pt x="207" y="146"/>
                  <a:pt x="209" y="144"/>
                </a:cubicBezTo>
                <a:cubicBezTo>
                  <a:pt x="209" y="144"/>
                  <a:pt x="209" y="144"/>
                  <a:pt x="209" y="144"/>
                </a:cubicBezTo>
                <a:cubicBezTo>
                  <a:pt x="210" y="142"/>
                  <a:pt x="210" y="139"/>
                  <a:pt x="208" y="137"/>
                </a:cubicBezTo>
                <a:cubicBezTo>
                  <a:pt x="172" y="109"/>
                  <a:pt x="172" y="109"/>
                  <a:pt x="172" y="109"/>
                </a:cubicBezTo>
                <a:moveTo>
                  <a:pt x="150" y="111"/>
                </a:moveTo>
                <a:cubicBezTo>
                  <a:pt x="150" y="107"/>
                  <a:pt x="153" y="103"/>
                  <a:pt x="157" y="103"/>
                </a:cubicBezTo>
                <a:cubicBezTo>
                  <a:pt x="161" y="103"/>
                  <a:pt x="165" y="107"/>
                  <a:pt x="165" y="111"/>
                </a:cubicBezTo>
                <a:cubicBezTo>
                  <a:pt x="165" y="115"/>
                  <a:pt x="161" y="118"/>
                  <a:pt x="157" y="118"/>
                </a:cubicBezTo>
                <a:cubicBezTo>
                  <a:pt x="153" y="118"/>
                  <a:pt x="150" y="115"/>
                  <a:pt x="150" y="111"/>
                </a:cubicBezTo>
                <a:moveTo>
                  <a:pt x="268" y="111"/>
                </a:moveTo>
                <a:cubicBezTo>
                  <a:pt x="268" y="160"/>
                  <a:pt x="236" y="202"/>
                  <a:pt x="191" y="216"/>
                </a:cubicBezTo>
                <a:cubicBezTo>
                  <a:pt x="191" y="200"/>
                  <a:pt x="191" y="200"/>
                  <a:pt x="191" y="200"/>
                </a:cubicBezTo>
                <a:cubicBezTo>
                  <a:pt x="227" y="187"/>
                  <a:pt x="253" y="151"/>
                  <a:pt x="253" y="111"/>
                </a:cubicBezTo>
                <a:cubicBezTo>
                  <a:pt x="253" y="58"/>
                  <a:pt x="210" y="15"/>
                  <a:pt x="157" y="15"/>
                </a:cubicBezTo>
                <a:cubicBezTo>
                  <a:pt x="104" y="15"/>
                  <a:pt x="61" y="58"/>
                  <a:pt x="61" y="111"/>
                </a:cubicBezTo>
                <a:cubicBezTo>
                  <a:pt x="61" y="116"/>
                  <a:pt x="62" y="121"/>
                  <a:pt x="63" y="126"/>
                </a:cubicBezTo>
                <a:cubicBezTo>
                  <a:pt x="47" y="126"/>
                  <a:pt x="47" y="126"/>
                  <a:pt x="47" y="126"/>
                </a:cubicBezTo>
                <a:cubicBezTo>
                  <a:pt x="47" y="121"/>
                  <a:pt x="46" y="116"/>
                  <a:pt x="46" y="111"/>
                </a:cubicBezTo>
                <a:cubicBezTo>
                  <a:pt x="46" y="49"/>
                  <a:pt x="96" y="0"/>
                  <a:pt x="157" y="0"/>
                </a:cubicBezTo>
                <a:cubicBezTo>
                  <a:pt x="218" y="0"/>
                  <a:pt x="268" y="49"/>
                  <a:pt x="268" y="111"/>
                </a:cubicBezTo>
                <a:moveTo>
                  <a:pt x="177" y="190"/>
                </a:moveTo>
                <a:cubicBezTo>
                  <a:pt x="142" y="156"/>
                  <a:pt x="142" y="156"/>
                  <a:pt x="142" y="156"/>
                </a:cubicBezTo>
                <a:cubicBezTo>
                  <a:pt x="140" y="154"/>
                  <a:pt x="137" y="152"/>
                  <a:pt x="134" y="152"/>
                </a:cubicBezTo>
                <a:cubicBezTo>
                  <a:pt x="117" y="152"/>
                  <a:pt x="117" y="152"/>
                  <a:pt x="117" y="152"/>
                </a:cubicBezTo>
                <a:cubicBezTo>
                  <a:pt x="117" y="146"/>
                  <a:pt x="117" y="146"/>
                  <a:pt x="117" y="146"/>
                </a:cubicBezTo>
                <a:cubicBezTo>
                  <a:pt x="117" y="141"/>
                  <a:pt x="113" y="137"/>
                  <a:pt x="108" y="137"/>
                </a:cubicBezTo>
                <a:cubicBezTo>
                  <a:pt x="9" y="137"/>
                  <a:pt x="9" y="137"/>
                  <a:pt x="9" y="137"/>
                </a:cubicBezTo>
                <a:cubicBezTo>
                  <a:pt x="4" y="137"/>
                  <a:pt x="0" y="141"/>
                  <a:pt x="0" y="146"/>
                </a:cubicBezTo>
                <a:cubicBezTo>
                  <a:pt x="0" y="204"/>
                  <a:pt x="0" y="204"/>
                  <a:pt x="0" y="204"/>
                </a:cubicBezTo>
                <a:cubicBezTo>
                  <a:pt x="180" y="204"/>
                  <a:pt x="180" y="204"/>
                  <a:pt x="180" y="204"/>
                </a:cubicBezTo>
                <a:cubicBezTo>
                  <a:pt x="180" y="198"/>
                  <a:pt x="180" y="198"/>
                  <a:pt x="180" y="198"/>
                </a:cubicBezTo>
                <a:cubicBezTo>
                  <a:pt x="180" y="195"/>
                  <a:pt x="179" y="192"/>
                  <a:pt x="177" y="190"/>
                </a:cubicBezTo>
                <a:moveTo>
                  <a:pt x="162" y="191"/>
                </a:moveTo>
                <a:cubicBezTo>
                  <a:pt x="129" y="191"/>
                  <a:pt x="129" y="191"/>
                  <a:pt x="129" y="191"/>
                </a:cubicBezTo>
                <a:cubicBezTo>
                  <a:pt x="128" y="191"/>
                  <a:pt x="127" y="190"/>
                  <a:pt x="127" y="189"/>
                </a:cubicBezTo>
                <a:cubicBezTo>
                  <a:pt x="127" y="164"/>
                  <a:pt x="127" y="164"/>
                  <a:pt x="127" y="164"/>
                </a:cubicBezTo>
                <a:cubicBezTo>
                  <a:pt x="127" y="163"/>
                  <a:pt x="128" y="162"/>
                  <a:pt x="129" y="162"/>
                </a:cubicBezTo>
                <a:cubicBezTo>
                  <a:pt x="135" y="162"/>
                  <a:pt x="135" y="162"/>
                  <a:pt x="135" y="162"/>
                </a:cubicBezTo>
                <a:cubicBezTo>
                  <a:pt x="136" y="163"/>
                  <a:pt x="136" y="163"/>
                  <a:pt x="136" y="163"/>
                </a:cubicBezTo>
                <a:cubicBezTo>
                  <a:pt x="163" y="188"/>
                  <a:pt x="163" y="188"/>
                  <a:pt x="163" y="188"/>
                </a:cubicBezTo>
                <a:cubicBezTo>
                  <a:pt x="164" y="189"/>
                  <a:pt x="163" y="191"/>
                  <a:pt x="162" y="191"/>
                </a:cubicBezTo>
                <a:moveTo>
                  <a:pt x="180" y="209"/>
                </a:moveTo>
                <a:cubicBezTo>
                  <a:pt x="180" y="228"/>
                  <a:pt x="180" y="228"/>
                  <a:pt x="180" y="228"/>
                </a:cubicBezTo>
                <a:cubicBezTo>
                  <a:pt x="180" y="233"/>
                  <a:pt x="176" y="237"/>
                  <a:pt x="171" y="237"/>
                </a:cubicBezTo>
                <a:cubicBezTo>
                  <a:pt x="162" y="237"/>
                  <a:pt x="162" y="237"/>
                  <a:pt x="162" y="237"/>
                </a:cubicBezTo>
                <a:cubicBezTo>
                  <a:pt x="160" y="225"/>
                  <a:pt x="150" y="216"/>
                  <a:pt x="138" y="216"/>
                </a:cubicBezTo>
                <a:cubicBezTo>
                  <a:pt x="126" y="216"/>
                  <a:pt x="117" y="225"/>
                  <a:pt x="115" y="237"/>
                </a:cubicBezTo>
                <a:cubicBezTo>
                  <a:pt x="68" y="237"/>
                  <a:pt x="68" y="237"/>
                  <a:pt x="68" y="237"/>
                </a:cubicBezTo>
                <a:cubicBezTo>
                  <a:pt x="66" y="225"/>
                  <a:pt x="56" y="216"/>
                  <a:pt x="44" y="216"/>
                </a:cubicBezTo>
                <a:cubicBezTo>
                  <a:pt x="32" y="216"/>
                  <a:pt x="22" y="225"/>
                  <a:pt x="21" y="237"/>
                </a:cubicBezTo>
                <a:cubicBezTo>
                  <a:pt x="9" y="237"/>
                  <a:pt x="9" y="237"/>
                  <a:pt x="9" y="237"/>
                </a:cubicBezTo>
                <a:cubicBezTo>
                  <a:pt x="4" y="237"/>
                  <a:pt x="0" y="233"/>
                  <a:pt x="0" y="228"/>
                </a:cubicBezTo>
                <a:cubicBezTo>
                  <a:pt x="0" y="209"/>
                  <a:pt x="0" y="209"/>
                  <a:pt x="0" y="209"/>
                </a:cubicBezTo>
                <a:cubicBezTo>
                  <a:pt x="180" y="209"/>
                  <a:pt x="180" y="209"/>
                  <a:pt x="180" y="209"/>
                </a:cubicBezTo>
                <a:moveTo>
                  <a:pt x="138" y="222"/>
                </a:moveTo>
                <a:cubicBezTo>
                  <a:pt x="129" y="222"/>
                  <a:pt x="120" y="230"/>
                  <a:pt x="120" y="240"/>
                </a:cubicBezTo>
                <a:cubicBezTo>
                  <a:pt x="120" y="250"/>
                  <a:pt x="129" y="258"/>
                  <a:pt x="138" y="258"/>
                </a:cubicBezTo>
                <a:cubicBezTo>
                  <a:pt x="148" y="258"/>
                  <a:pt x="156" y="250"/>
                  <a:pt x="156" y="240"/>
                </a:cubicBezTo>
                <a:cubicBezTo>
                  <a:pt x="156" y="230"/>
                  <a:pt x="148" y="222"/>
                  <a:pt x="138" y="222"/>
                </a:cubicBezTo>
                <a:moveTo>
                  <a:pt x="138" y="249"/>
                </a:moveTo>
                <a:cubicBezTo>
                  <a:pt x="133" y="249"/>
                  <a:pt x="129" y="245"/>
                  <a:pt x="129" y="240"/>
                </a:cubicBezTo>
                <a:cubicBezTo>
                  <a:pt x="129" y="235"/>
                  <a:pt x="133" y="231"/>
                  <a:pt x="138" y="231"/>
                </a:cubicBezTo>
                <a:cubicBezTo>
                  <a:pt x="143" y="231"/>
                  <a:pt x="147" y="235"/>
                  <a:pt x="147" y="240"/>
                </a:cubicBezTo>
                <a:cubicBezTo>
                  <a:pt x="147" y="245"/>
                  <a:pt x="143" y="249"/>
                  <a:pt x="138" y="249"/>
                </a:cubicBezTo>
                <a:moveTo>
                  <a:pt x="44" y="222"/>
                </a:moveTo>
                <a:cubicBezTo>
                  <a:pt x="34" y="222"/>
                  <a:pt x="26" y="230"/>
                  <a:pt x="26" y="240"/>
                </a:cubicBezTo>
                <a:cubicBezTo>
                  <a:pt x="26" y="250"/>
                  <a:pt x="34" y="258"/>
                  <a:pt x="44" y="258"/>
                </a:cubicBezTo>
                <a:cubicBezTo>
                  <a:pt x="54" y="258"/>
                  <a:pt x="62" y="250"/>
                  <a:pt x="62" y="240"/>
                </a:cubicBezTo>
                <a:cubicBezTo>
                  <a:pt x="62" y="230"/>
                  <a:pt x="54" y="222"/>
                  <a:pt x="44" y="222"/>
                </a:cubicBezTo>
                <a:moveTo>
                  <a:pt x="44" y="249"/>
                </a:moveTo>
                <a:cubicBezTo>
                  <a:pt x="39" y="249"/>
                  <a:pt x="35" y="245"/>
                  <a:pt x="35" y="240"/>
                </a:cubicBezTo>
                <a:cubicBezTo>
                  <a:pt x="35" y="235"/>
                  <a:pt x="39" y="231"/>
                  <a:pt x="44" y="231"/>
                </a:cubicBezTo>
                <a:cubicBezTo>
                  <a:pt x="49" y="231"/>
                  <a:pt x="53" y="235"/>
                  <a:pt x="53" y="240"/>
                </a:cubicBezTo>
                <a:cubicBezTo>
                  <a:pt x="53" y="245"/>
                  <a:pt x="49" y="249"/>
                  <a:pt x="44" y="249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486216" y="2815584"/>
            <a:ext cx="1203372" cy="1211086"/>
            <a:chOff x="4554538" y="4102100"/>
            <a:chExt cx="495300" cy="498475"/>
          </a:xfrm>
        </p:grpSpPr>
        <p:sp>
          <p:nvSpPr>
            <p:cNvPr id="15" name="Freeform 90"/>
            <p:cNvSpPr>
              <a:spLocks/>
            </p:cNvSpPr>
            <p:nvPr/>
          </p:nvSpPr>
          <p:spPr bwMode="auto">
            <a:xfrm>
              <a:off x="4554538" y="4154487"/>
              <a:ext cx="446088" cy="446088"/>
            </a:xfrm>
            <a:custGeom>
              <a:avLst/>
              <a:gdLst>
                <a:gd name="T0" fmla="*/ 104 w 208"/>
                <a:gd name="T1" fmla="*/ 208 h 208"/>
                <a:gd name="T2" fmla="*/ 208 w 208"/>
                <a:gd name="T3" fmla="*/ 104 h 208"/>
                <a:gd name="T4" fmla="*/ 196 w 208"/>
                <a:gd name="T5" fmla="*/ 55 h 208"/>
                <a:gd name="T6" fmla="*/ 194 w 208"/>
                <a:gd name="T7" fmla="*/ 55 h 208"/>
                <a:gd name="T8" fmla="*/ 192 w 208"/>
                <a:gd name="T9" fmla="*/ 55 h 208"/>
                <a:gd name="T10" fmla="*/ 179 w 208"/>
                <a:gd name="T11" fmla="*/ 54 h 208"/>
                <a:gd name="T12" fmla="*/ 169 w 208"/>
                <a:gd name="T13" fmla="*/ 63 h 208"/>
                <a:gd name="T14" fmla="*/ 181 w 208"/>
                <a:gd name="T15" fmla="*/ 104 h 208"/>
                <a:gd name="T16" fmla="*/ 104 w 208"/>
                <a:gd name="T17" fmla="*/ 180 h 208"/>
                <a:gd name="T18" fmla="*/ 28 w 208"/>
                <a:gd name="T19" fmla="*/ 104 h 208"/>
                <a:gd name="T20" fmla="*/ 104 w 208"/>
                <a:gd name="T21" fmla="*/ 27 h 208"/>
                <a:gd name="T22" fmla="*/ 145 w 208"/>
                <a:gd name="T23" fmla="*/ 39 h 208"/>
                <a:gd name="T24" fmla="*/ 153 w 208"/>
                <a:gd name="T25" fmla="*/ 30 h 208"/>
                <a:gd name="T26" fmla="*/ 152 w 208"/>
                <a:gd name="T27" fmla="*/ 15 h 208"/>
                <a:gd name="T28" fmla="*/ 152 w 208"/>
                <a:gd name="T29" fmla="*/ 11 h 208"/>
                <a:gd name="T30" fmla="*/ 104 w 208"/>
                <a:gd name="T31" fmla="*/ 0 h 208"/>
                <a:gd name="T32" fmla="*/ 0 w 208"/>
                <a:gd name="T33" fmla="*/ 104 h 208"/>
                <a:gd name="T34" fmla="*/ 104 w 208"/>
                <a:gd name="T35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8" h="208">
                  <a:moveTo>
                    <a:pt x="104" y="208"/>
                  </a:moveTo>
                  <a:cubicBezTo>
                    <a:pt x="162" y="208"/>
                    <a:pt x="208" y="161"/>
                    <a:pt x="208" y="104"/>
                  </a:cubicBezTo>
                  <a:cubicBezTo>
                    <a:pt x="208" y="86"/>
                    <a:pt x="204" y="69"/>
                    <a:pt x="196" y="55"/>
                  </a:cubicBezTo>
                  <a:cubicBezTo>
                    <a:pt x="195" y="55"/>
                    <a:pt x="194" y="55"/>
                    <a:pt x="194" y="55"/>
                  </a:cubicBezTo>
                  <a:cubicBezTo>
                    <a:pt x="193" y="55"/>
                    <a:pt x="193" y="55"/>
                    <a:pt x="192" y="55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7" y="75"/>
                    <a:pt x="181" y="89"/>
                    <a:pt x="181" y="104"/>
                  </a:cubicBezTo>
                  <a:cubicBezTo>
                    <a:pt x="181" y="146"/>
                    <a:pt x="147" y="180"/>
                    <a:pt x="104" y="180"/>
                  </a:cubicBezTo>
                  <a:cubicBezTo>
                    <a:pt x="62" y="180"/>
                    <a:pt x="28" y="146"/>
                    <a:pt x="28" y="104"/>
                  </a:cubicBezTo>
                  <a:cubicBezTo>
                    <a:pt x="28" y="61"/>
                    <a:pt x="62" y="27"/>
                    <a:pt x="104" y="27"/>
                  </a:cubicBezTo>
                  <a:cubicBezTo>
                    <a:pt x="119" y="27"/>
                    <a:pt x="133" y="31"/>
                    <a:pt x="145" y="39"/>
                  </a:cubicBezTo>
                  <a:cubicBezTo>
                    <a:pt x="153" y="30"/>
                    <a:pt x="153" y="30"/>
                    <a:pt x="153" y="30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4"/>
                    <a:pt x="152" y="12"/>
                    <a:pt x="152" y="11"/>
                  </a:cubicBezTo>
                  <a:cubicBezTo>
                    <a:pt x="138" y="4"/>
                    <a:pt x="121" y="0"/>
                    <a:pt x="104" y="0"/>
                  </a:cubicBezTo>
                  <a:cubicBezTo>
                    <a:pt x="47" y="0"/>
                    <a:pt x="0" y="46"/>
                    <a:pt x="0" y="104"/>
                  </a:cubicBezTo>
                  <a:cubicBezTo>
                    <a:pt x="0" y="161"/>
                    <a:pt x="47" y="208"/>
                    <a:pt x="104" y="20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91"/>
            <p:cNvSpPr>
              <a:spLocks/>
            </p:cNvSpPr>
            <p:nvPr/>
          </p:nvSpPr>
          <p:spPr bwMode="auto">
            <a:xfrm>
              <a:off x="4668838" y="4265612"/>
              <a:ext cx="217488" cy="220663"/>
            </a:xfrm>
            <a:custGeom>
              <a:avLst/>
              <a:gdLst>
                <a:gd name="T0" fmla="*/ 51 w 102"/>
                <a:gd name="T1" fmla="*/ 25 h 103"/>
                <a:gd name="T2" fmla="*/ 53 w 102"/>
                <a:gd name="T3" fmla="*/ 25 h 103"/>
                <a:gd name="T4" fmla="*/ 73 w 102"/>
                <a:gd name="T5" fmla="*/ 6 h 103"/>
                <a:gd name="T6" fmla="*/ 73 w 102"/>
                <a:gd name="T7" fmla="*/ 5 h 103"/>
                <a:gd name="T8" fmla="*/ 51 w 102"/>
                <a:gd name="T9" fmla="*/ 0 h 103"/>
                <a:gd name="T10" fmla="*/ 0 w 102"/>
                <a:gd name="T11" fmla="*/ 52 h 103"/>
                <a:gd name="T12" fmla="*/ 51 w 102"/>
                <a:gd name="T13" fmla="*/ 103 h 103"/>
                <a:gd name="T14" fmla="*/ 102 w 102"/>
                <a:gd name="T15" fmla="*/ 52 h 103"/>
                <a:gd name="T16" fmla="*/ 98 w 102"/>
                <a:gd name="T17" fmla="*/ 30 h 103"/>
                <a:gd name="T18" fmla="*/ 97 w 102"/>
                <a:gd name="T19" fmla="*/ 30 h 103"/>
                <a:gd name="T20" fmla="*/ 78 w 102"/>
                <a:gd name="T21" fmla="*/ 50 h 103"/>
                <a:gd name="T22" fmla="*/ 78 w 102"/>
                <a:gd name="T23" fmla="*/ 52 h 103"/>
                <a:gd name="T24" fmla="*/ 51 w 102"/>
                <a:gd name="T25" fmla="*/ 79 h 103"/>
                <a:gd name="T26" fmla="*/ 24 w 102"/>
                <a:gd name="T27" fmla="*/ 52 h 103"/>
                <a:gd name="T28" fmla="*/ 51 w 102"/>
                <a:gd name="T29" fmla="*/ 2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103">
                  <a:moveTo>
                    <a:pt x="51" y="25"/>
                  </a:moveTo>
                  <a:cubicBezTo>
                    <a:pt x="52" y="25"/>
                    <a:pt x="53" y="25"/>
                    <a:pt x="53" y="25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9" y="0"/>
                    <a:pt x="51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80"/>
                    <a:pt x="23" y="103"/>
                    <a:pt x="51" y="103"/>
                  </a:cubicBezTo>
                  <a:cubicBezTo>
                    <a:pt x="80" y="103"/>
                    <a:pt x="102" y="80"/>
                    <a:pt x="102" y="52"/>
                  </a:cubicBezTo>
                  <a:cubicBezTo>
                    <a:pt x="102" y="44"/>
                    <a:pt x="101" y="37"/>
                    <a:pt x="98" y="30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78" y="50"/>
                    <a:pt x="78" y="50"/>
                    <a:pt x="78" y="50"/>
                  </a:cubicBezTo>
                  <a:cubicBezTo>
                    <a:pt x="78" y="50"/>
                    <a:pt x="78" y="51"/>
                    <a:pt x="78" y="52"/>
                  </a:cubicBezTo>
                  <a:cubicBezTo>
                    <a:pt x="78" y="67"/>
                    <a:pt x="66" y="79"/>
                    <a:pt x="51" y="79"/>
                  </a:cubicBezTo>
                  <a:cubicBezTo>
                    <a:pt x="36" y="79"/>
                    <a:pt x="24" y="67"/>
                    <a:pt x="24" y="52"/>
                  </a:cubicBezTo>
                  <a:cubicBezTo>
                    <a:pt x="24" y="37"/>
                    <a:pt x="36" y="25"/>
                    <a:pt x="51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92"/>
            <p:cNvSpPr>
              <a:spLocks/>
            </p:cNvSpPr>
            <p:nvPr/>
          </p:nvSpPr>
          <p:spPr bwMode="auto">
            <a:xfrm>
              <a:off x="4776788" y="4102100"/>
              <a:ext cx="273050" cy="273050"/>
            </a:xfrm>
            <a:custGeom>
              <a:avLst/>
              <a:gdLst>
                <a:gd name="T0" fmla="*/ 107 w 127"/>
                <a:gd name="T1" fmla="*/ 35 h 127"/>
                <a:gd name="T2" fmla="*/ 114 w 127"/>
                <a:gd name="T3" fmla="*/ 29 h 127"/>
                <a:gd name="T4" fmla="*/ 114 w 127"/>
                <a:gd name="T5" fmla="*/ 19 h 127"/>
                <a:gd name="T6" fmla="*/ 109 w 127"/>
                <a:gd name="T7" fmla="*/ 14 h 127"/>
                <a:gd name="T8" fmla="*/ 104 w 127"/>
                <a:gd name="T9" fmla="*/ 12 h 127"/>
                <a:gd name="T10" fmla="*/ 99 w 127"/>
                <a:gd name="T11" fmla="*/ 14 h 127"/>
                <a:gd name="T12" fmla="*/ 92 w 127"/>
                <a:gd name="T13" fmla="*/ 21 h 127"/>
                <a:gd name="T14" fmla="*/ 91 w 127"/>
                <a:gd name="T15" fmla="*/ 3 h 127"/>
                <a:gd name="T16" fmla="*/ 88 w 127"/>
                <a:gd name="T17" fmla="*/ 0 h 127"/>
                <a:gd name="T18" fmla="*/ 87 w 127"/>
                <a:gd name="T19" fmla="*/ 1 h 127"/>
                <a:gd name="T20" fmla="*/ 59 w 127"/>
                <a:gd name="T21" fmla="*/ 29 h 127"/>
                <a:gd name="T22" fmla="*/ 55 w 127"/>
                <a:gd name="T23" fmla="*/ 38 h 127"/>
                <a:gd name="T24" fmla="*/ 55 w 127"/>
                <a:gd name="T25" fmla="*/ 39 h 127"/>
                <a:gd name="T26" fmla="*/ 57 w 127"/>
                <a:gd name="T27" fmla="*/ 57 h 127"/>
                <a:gd name="T28" fmla="*/ 47 w 127"/>
                <a:gd name="T29" fmla="*/ 67 h 127"/>
                <a:gd name="T30" fmla="*/ 29 w 127"/>
                <a:gd name="T31" fmla="*/ 85 h 127"/>
                <a:gd name="T32" fmla="*/ 28 w 127"/>
                <a:gd name="T33" fmla="*/ 85 h 127"/>
                <a:gd name="T34" fmla="*/ 11 w 127"/>
                <a:gd name="T35" fmla="*/ 103 h 127"/>
                <a:gd name="T36" fmla="*/ 3 w 127"/>
                <a:gd name="T37" fmla="*/ 111 h 127"/>
                <a:gd name="T38" fmla="*/ 1 w 127"/>
                <a:gd name="T39" fmla="*/ 114 h 127"/>
                <a:gd name="T40" fmla="*/ 1 w 127"/>
                <a:gd name="T41" fmla="*/ 121 h 127"/>
                <a:gd name="T42" fmla="*/ 7 w 127"/>
                <a:gd name="T43" fmla="*/ 127 h 127"/>
                <a:gd name="T44" fmla="*/ 7 w 127"/>
                <a:gd name="T45" fmla="*/ 127 h 127"/>
                <a:gd name="T46" fmla="*/ 13 w 127"/>
                <a:gd name="T47" fmla="*/ 127 h 127"/>
                <a:gd name="T48" fmla="*/ 17 w 127"/>
                <a:gd name="T49" fmla="*/ 125 h 127"/>
                <a:gd name="T50" fmla="*/ 72 w 127"/>
                <a:gd name="T51" fmla="*/ 70 h 127"/>
                <a:gd name="T52" fmla="*/ 88 w 127"/>
                <a:gd name="T53" fmla="*/ 72 h 127"/>
                <a:gd name="T54" fmla="*/ 89 w 127"/>
                <a:gd name="T55" fmla="*/ 72 h 127"/>
                <a:gd name="T56" fmla="*/ 90 w 127"/>
                <a:gd name="T57" fmla="*/ 72 h 127"/>
                <a:gd name="T58" fmla="*/ 98 w 127"/>
                <a:gd name="T59" fmla="*/ 68 h 127"/>
                <a:gd name="T60" fmla="*/ 126 w 127"/>
                <a:gd name="T61" fmla="*/ 40 h 127"/>
                <a:gd name="T62" fmla="*/ 124 w 127"/>
                <a:gd name="T63" fmla="*/ 36 h 127"/>
                <a:gd name="T64" fmla="*/ 107 w 127"/>
                <a:gd name="T65" fmla="*/ 3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7" h="127">
                  <a:moveTo>
                    <a:pt x="107" y="35"/>
                  </a:moveTo>
                  <a:cubicBezTo>
                    <a:pt x="114" y="29"/>
                    <a:pt x="114" y="29"/>
                    <a:pt x="114" y="29"/>
                  </a:cubicBezTo>
                  <a:cubicBezTo>
                    <a:pt x="116" y="26"/>
                    <a:pt x="116" y="21"/>
                    <a:pt x="114" y="19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8" y="13"/>
                    <a:pt x="106" y="12"/>
                    <a:pt x="104" y="12"/>
                  </a:cubicBezTo>
                  <a:cubicBezTo>
                    <a:pt x="102" y="12"/>
                    <a:pt x="101" y="13"/>
                    <a:pt x="99" y="14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"/>
                    <a:pt x="89" y="0"/>
                    <a:pt x="88" y="0"/>
                  </a:cubicBezTo>
                  <a:cubicBezTo>
                    <a:pt x="88" y="0"/>
                    <a:pt x="87" y="1"/>
                    <a:pt x="87" y="1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6" y="31"/>
                    <a:pt x="55" y="35"/>
                    <a:pt x="55" y="38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3" y="111"/>
                    <a:pt x="3" y="111"/>
                    <a:pt x="3" y="111"/>
                  </a:cubicBezTo>
                  <a:cubicBezTo>
                    <a:pt x="2" y="112"/>
                    <a:pt x="1" y="113"/>
                    <a:pt x="1" y="114"/>
                  </a:cubicBezTo>
                  <a:cubicBezTo>
                    <a:pt x="1" y="121"/>
                    <a:pt x="1" y="121"/>
                    <a:pt x="1" y="121"/>
                  </a:cubicBezTo>
                  <a:cubicBezTo>
                    <a:pt x="0" y="124"/>
                    <a:pt x="3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13" y="127"/>
                    <a:pt x="13" y="127"/>
                    <a:pt x="13" y="127"/>
                  </a:cubicBezTo>
                  <a:cubicBezTo>
                    <a:pt x="15" y="127"/>
                    <a:pt x="16" y="126"/>
                    <a:pt x="17" y="125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3" y="72"/>
                    <a:pt x="96" y="70"/>
                    <a:pt x="98" y="68"/>
                  </a:cubicBezTo>
                  <a:cubicBezTo>
                    <a:pt x="126" y="40"/>
                    <a:pt x="126" y="40"/>
                    <a:pt x="126" y="40"/>
                  </a:cubicBezTo>
                  <a:cubicBezTo>
                    <a:pt x="127" y="39"/>
                    <a:pt x="126" y="36"/>
                    <a:pt x="124" y="36"/>
                  </a:cubicBezTo>
                  <a:lnTo>
                    <a:pt x="107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1674920" y="1300686"/>
            <a:ext cx="364831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Приморский край, г. Владивосток, в районе ул. Черемуховая, 3 (Ориентир школа. Участок находится примерно в 78 м от ориентира по направлению на запад. Почтовый адрес: Приморский край,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Владивосток, ул. Черемуховая, д.2а)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674920" y="2945487"/>
            <a:ext cx="3512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территории 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633210" y="3483633"/>
            <a:ext cx="378686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 участка 25:28:030006:500 – 2929 м2 , в том числе: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покрытие детской и спортивной площадок – 436 м2;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пешеходные дорожки и тротуары – 784 м2;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сценическая площадка – 250 м2;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озеленение – 1365 м2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半闭框 5"/>
          <p:cNvSpPr/>
          <p:nvPr/>
        </p:nvSpPr>
        <p:spPr>
          <a:xfrm rot="8159615">
            <a:off x="5574687" y="1525140"/>
            <a:ext cx="558248" cy="558248"/>
          </a:xfrm>
          <a:prstGeom prst="halfFrame">
            <a:avLst>
              <a:gd name="adj1" fmla="val 5464"/>
              <a:gd name="adj2" fmla="val 7103"/>
            </a:avLst>
          </a:prstGeom>
          <a:solidFill>
            <a:srgbClr val="33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半闭框 37"/>
          <p:cNvSpPr/>
          <p:nvPr/>
        </p:nvSpPr>
        <p:spPr>
          <a:xfrm rot="8159615">
            <a:off x="5569494" y="2737082"/>
            <a:ext cx="558248" cy="558248"/>
          </a:xfrm>
          <a:prstGeom prst="halfFrame">
            <a:avLst>
              <a:gd name="adj1" fmla="val 5464"/>
              <a:gd name="adj2" fmla="val 7103"/>
            </a:avLst>
          </a:prstGeom>
          <a:solidFill>
            <a:srgbClr val="7EB0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半闭框 38"/>
          <p:cNvSpPr/>
          <p:nvPr/>
        </p:nvSpPr>
        <p:spPr>
          <a:xfrm rot="8159615">
            <a:off x="5568529" y="4218646"/>
            <a:ext cx="558248" cy="558248"/>
          </a:xfrm>
          <a:prstGeom prst="halfFrame">
            <a:avLst>
              <a:gd name="adj1" fmla="val 5464"/>
              <a:gd name="adj2" fmla="val 7103"/>
            </a:avLst>
          </a:prstGeom>
          <a:solidFill>
            <a:srgbClr val="A8C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3" name="正五边形 42"/>
          <p:cNvSpPr/>
          <p:nvPr/>
        </p:nvSpPr>
        <p:spPr>
          <a:xfrm rot="20001815">
            <a:off x="4843920" y="4867405"/>
            <a:ext cx="481795" cy="458852"/>
          </a:xfrm>
          <a:prstGeom prst="pentagon">
            <a:avLst/>
          </a:prstGeom>
          <a:solidFill>
            <a:srgbClr val="15FFC2">
              <a:alpha val="5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7"/>
          <p:cNvSpPr/>
          <p:nvPr/>
        </p:nvSpPr>
        <p:spPr>
          <a:xfrm>
            <a:off x="0" y="263150"/>
            <a:ext cx="5883007" cy="5698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по благоустройству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直角三角形 9"/>
          <p:cNvSpPr/>
          <p:nvPr/>
        </p:nvSpPr>
        <p:spPr>
          <a:xfrm flipV="1">
            <a:off x="5084817" y="821740"/>
            <a:ext cx="856343" cy="174172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Group 1">
            <a:extLst>
              <a:ext uri="{FF2B5EF4-FFF2-40B4-BE49-F238E27FC236}">
                <a16:creationId xmlns="" xmlns:a16="http://schemas.microsoft.com/office/drawing/2014/main" id="{48CFE48E-D1EA-4876-89F0-C73B81649DC2}"/>
              </a:ext>
            </a:extLst>
          </p:cNvPr>
          <p:cNvGrpSpPr/>
          <p:nvPr/>
        </p:nvGrpSpPr>
        <p:grpSpPr>
          <a:xfrm>
            <a:off x="720024" y="1409583"/>
            <a:ext cx="841655" cy="1039475"/>
            <a:chOff x="7478257" y="4606205"/>
            <a:chExt cx="452893" cy="699312"/>
          </a:xfrm>
        </p:grpSpPr>
        <p:sp>
          <p:nvSpPr>
            <p:cNvPr id="48" name="Oval 15">
              <a:extLst>
                <a:ext uri="{FF2B5EF4-FFF2-40B4-BE49-F238E27FC236}">
                  <a16:creationId xmlns="" xmlns:a16="http://schemas.microsoft.com/office/drawing/2014/main" id="{0D77BB37-100C-4426-8E83-30D68F04FF72}"/>
                </a:ext>
              </a:extLst>
            </p:cNvPr>
            <p:cNvSpPr/>
            <p:nvPr/>
          </p:nvSpPr>
          <p:spPr>
            <a:xfrm>
              <a:off x="7478257" y="5198536"/>
              <a:ext cx="452893" cy="106981"/>
            </a:xfrm>
            <a:prstGeom prst="ellipse">
              <a:avLst/>
            </a:prstGeom>
            <a:solidFill>
              <a:schemeClr val="tx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17">
              <a:extLst>
                <a:ext uri="{FF2B5EF4-FFF2-40B4-BE49-F238E27FC236}">
                  <a16:creationId xmlns="" xmlns:a16="http://schemas.microsoft.com/office/drawing/2014/main" id="{6002BC93-7CB2-4522-95D5-0CDC6A4635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78257" y="4606205"/>
              <a:ext cx="452893" cy="646699"/>
            </a:xfrm>
            <a:custGeom>
              <a:avLst/>
              <a:gdLst>
                <a:gd name="T0" fmla="*/ 214 w 221"/>
                <a:gd name="T1" fmla="*/ 77 h 315"/>
                <a:gd name="T2" fmla="*/ 164 w 221"/>
                <a:gd name="T3" fmla="*/ 14 h 315"/>
                <a:gd name="T4" fmla="*/ 110 w 221"/>
                <a:gd name="T5" fmla="*/ 0 h 315"/>
                <a:gd name="T6" fmla="*/ 110 w 221"/>
                <a:gd name="T7" fmla="*/ 0 h 315"/>
                <a:gd name="T8" fmla="*/ 56 w 221"/>
                <a:gd name="T9" fmla="*/ 14 h 315"/>
                <a:gd name="T10" fmla="*/ 6 w 221"/>
                <a:gd name="T11" fmla="*/ 77 h 315"/>
                <a:gd name="T12" fmla="*/ 5 w 221"/>
                <a:gd name="T13" fmla="*/ 132 h 315"/>
                <a:gd name="T14" fmla="*/ 40 w 221"/>
                <a:gd name="T15" fmla="*/ 208 h 315"/>
                <a:gd name="T16" fmla="*/ 94 w 221"/>
                <a:gd name="T17" fmla="*/ 292 h 315"/>
                <a:gd name="T18" fmla="*/ 110 w 221"/>
                <a:gd name="T19" fmla="*/ 315 h 315"/>
                <a:gd name="T20" fmla="*/ 110 w 221"/>
                <a:gd name="T21" fmla="*/ 315 h 315"/>
                <a:gd name="T22" fmla="*/ 126 w 221"/>
                <a:gd name="T23" fmla="*/ 292 h 315"/>
                <a:gd name="T24" fmla="*/ 180 w 221"/>
                <a:gd name="T25" fmla="*/ 208 h 315"/>
                <a:gd name="T26" fmla="*/ 215 w 221"/>
                <a:gd name="T27" fmla="*/ 132 h 315"/>
                <a:gd name="T28" fmla="*/ 214 w 221"/>
                <a:gd name="T29" fmla="*/ 77 h 315"/>
                <a:gd name="T30" fmla="*/ 110 w 221"/>
                <a:gd name="T31" fmla="*/ 174 h 315"/>
                <a:gd name="T32" fmla="*/ 110 w 221"/>
                <a:gd name="T33" fmla="*/ 174 h 315"/>
                <a:gd name="T34" fmla="*/ 110 w 221"/>
                <a:gd name="T35" fmla="*/ 174 h 315"/>
                <a:gd name="T36" fmla="*/ 44 w 221"/>
                <a:gd name="T37" fmla="*/ 108 h 315"/>
                <a:gd name="T38" fmla="*/ 110 w 221"/>
                <a:gd name="T39" fmla="*/ 42 h 315"/>
                <a:gd name="T40" fmla="*/ 110 w 221"/>
                <a:gd name="T41" fmla="*/ 42 h 315"/>
                <a:gd name="T42" fmla="*/ 110 w 221"/>
                <a:gd name="T43" fmla="*/ 42 h 315"/>
                <a:gd name="T44" fmla="*/ 176 w 221"/>
                <a:gd name="T45" fmla="*/ 108 h 315"/>
                <a:gd name="T46" fmla="*/ 110 w 221"/>
                <a:gd name="T47" fmla="*/ 174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1" h="315">
                  <a:moveTo>
                    <a:pt x="214" y="77"/>
                  </a:moveTo>
                  <a:cubicBezTo>
                    <a:pt x="206" y="50"/>
                    <a:pt x="189" y="29"/>
                    <a:pt x="164" y="14"/>
                  </a:cubicBezTo>
                  <a:cubicBezTo>
                    <a:pt x="147" y="4"/>
                    <a:pt x="129" y="0"/>
                    <a:pt x="11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91" y="0"/>
                    <a:pt x="73" y="4"/>
                    <a:pt x="56" y="14"/>
                  </a:cubicBezTo>
                  <a:cubicBezTo>
                    <a:pt x="31" y="29"/>
                    <a:pt x="15" y="50"/>
                    <a:pt x="6" y="77"/>
                  </a:cubicBezTo>
                  <a:cubicBezTo>
                    <a:pt x="1" y="95"/>
                    <a:pt x="0" y="114"/>
                    <a:pt x="5" y="132"/>
                  </a:cubicBezTo>
                  <a:cubicBezTo>
                    <a:pt x="13" y="159"/>
                    <a:pt x="26" y="184"/>
                    <a:pt x="40" y="208"/>
                  </a:cubicBezTo>
                  <a:cubicBezTo>
                    <a:pt x="58" y="237"/>
                    <a:pt x="76" y="264"/>
                    <a:pt x="94" y="292"/>
                  </a:cubicBezTo>
                  <a:cubicBezTo>
                    <a:pt x="99" y="300"/>
                    <a:pt x="104" y="307"/>
                    <a:pt x="110" y="315"/>
                  </a:cubicBezTo>
                  <a:cubicBezTo>
                    <a:pt x="110" y="315"/>
                    <a:pt x="110" y="315"/>
                    <a:pt x="110" y="315"/>
                  </a:cubicBezTo>
                  <a:cubicBezTo>
                    <a:pt x="116" y="307"/>
                    <a:pt x="121" y="300"/>
                    <a:pt x="126" y="292"/>
                  </a:cubicBezTo>
                  <a:cubicBezTo>
                    <a:pt x="144" y="264"/>
                    <a:pt x="163" y="237"/>
                    <a:pt x="180" y="208"/>
                  </a:cubicBezTo>
                  <a:cubicBezTo>
                    <a:pt x="194" y="184"/>
                    <a:pt x="207" y="159"/>
                    <a:pt x="215" y="132"/>
                  </a:cubicBezTo>
                  <a:cubicBezTo>
                    <a:pt x="221" y="114"/>
                    <a:pt x="220" y="95"/>
                    <a:pt x="214" y="77"/>
                  </a:cubicBezTo>
                  <a:close/>
                  <a:moveTo>
                    <a:pt x="110" y="174"/>
                  </a:moveTo>
                  <a:cubicBezTo>
                    <a:pt x="110" y="174"/>
                    <a:pt x="110" y="174"/>
                    <a:pt x="110" y="174"/>
                  </a:cubicBezTo>
                  <a:cubicBezTo>
                    <a:pt x="110" y="174"/>
                    <a:pt x="110" y="174"/>
                    <a:pt x="110" y="174"/>
                  </a:cubicBezTo>
                  <a:cubicBezTo>
                    <a:pt x="74" y="174"/>
                    <a:pt x="44" y="145"/>
                    <a:pt x="44" y="108"/>
                  </a:cubicBezTo>
                  <a:cubicBezTo>
                    <a:pt x="44" y="72"/>
                    <a:pt x="74" y="42"/>
                    <a:pt x="110" y="42"/>
                  </a:cubicBezTo>
                  <a:cubicBezTo>
                    <a:pt x="110" y="42"/>
                    <a:pt x="110" y="42"/>
                    <a:pt x="110" y="42"/>
                  </a:cubicBezTo>
                  <a:cubicBezTo>
                    <a:pt x="110" y="42"/>
                    <a:pt x="110" y="42"/>
                    <a:pt x="110" y="42"/>
                  </a:cubicBezTo>
                  <a:cubicBezTo>
                    <a:pt x="147" y="42"/>
                    <a:pt x="176" y="72"/>
                    <a:pt x="176" y="108"/>
                  </a:cubicBezTo>
                  <a:cubicBezTo>
                    <a:pt x="176" y="145"/>
                    <a:pt x="147" y="174"/>
                    <a:pt x="110" y="1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50" name="Овал 49"/>
          <p:cNvSpPr/>
          <p:nvPr/>
        </p:nvSpPr>
        <p:spPr>
          <a:xfrm>
            <a:off x="593133" y="2448420"/>
            <a:ext cx="1040077" cy="911923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67" y="3617525"/>
            <a:ext cx="932937" cy="932937"/>
          </a:xfrm>
          <a:prstGeom prst="rect">
            <a:avLst/>
          </a:prstGeom>
        </p:spPr>
      </p:pic>
      <p:graphicFrame>
        <p:nvGraphicFramePr>
          <p:cNvPr id="52" name="Таблица 51"/>
          <p:cNvGraphicFramePr>
            <a:graphicFrameLocks noGrp="1"/>
          </p:cNvGraphicFramePr>
          <p:nvPr>
            <p:extLst/>
          </p:nvPr>
        </p:nvGraphicFramePr>
        <p:xfrm>
          <a:off x="6665849" y="3474678"/>
          <a:ext cx="5436452" cy="18110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3691"/>
                <a:gridCol w="3795381"/>
                <a:gridCol w="1237380"/>
              </a:tblGrid>
              <a:tr h="6410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endParaRPr lang="ru-RU" sz="11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r>
                        <a:rPr lang="ru-RU" sz="11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объектов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работ и затрат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сметная стоимость, </a:t>
                      </a:r>
                      <a:endParaRPr lang="ru-RU" sz="11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1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рублей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6146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общественной территории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6 434,74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</a:tr>
              <a:tr h="3240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Непредвиденные затраты  - 1%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64,35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</a:tr>
              <a:tr h="22299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НДС - 20%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1 299,82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</a:tr>
              <a:tr h="26152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rgbClr val="A8CA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сводному расчету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rgbClr val="A8CA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7 798,91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rgbClr val="A8CAE9"/>
                    </a:solidFill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82360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48"/>
    </mc:Choice>
    <mc:Fallback xmlns="">
      <p:transition spd="slow" advTm="110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Рисунок 59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367604"/>
            <a:ext cx="12192000" cy="2490395"/>
          </a:xfrm>
          <a:prstGeom prst="rect">
            <a:avLst/>
          </a:prstGeom>
        </p:spPr>
      </p:pic>
      <p:sp>
        <p:nvSpPr>
          <p:cNvPr id="72" name="直角三角形 71"/>
          <p:cNvSpPr/>
          <p:nvPr/>
        </p:nvSpPr>
        <p:spPr>
          <a:xfrm>
            <a:off x="340305" y="3082798"/>
            <a:ext cx="228600" cy="842528"/>
          </a:xfrm>
          <a:prstGeom prst="rtTriangle">
            <a:avLst/>
          </a:prstGeom>
          <a:solidFill>
            <a:srgbClr val="7EB0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直角三角形 70"/>
          <p:cNvSpPr/>
          <p:nvPr/>
        </p:nvSpPr>
        <p:spPr>
          <a:xfrm>
            <a:off x="340305" y="1633270"/>
            <a:ext cx="228600" cy="842528"/>
          </a:xfrm>
          <a:prstGeom prst="rtTriangle">
            <a:avLst/>
          </a:prstGeom>
          <a:solidFill>
            <a:srgbClr val="D8E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7475428" y="2278051"/>
            <a:ext cx="611729" cy="611729"/>
            <a:chOff x="11417301" y="2544763"/>
            <a:chExt cx="479425" cy="479425"/>
          </a:xfrm>
        </p:grpSpPr>
        <p:sp>
          <p:nvSpPr>
            <p:cNvPr id="47" name="Freeform 101"/>
            <p:cNvSpPr>
              <a:spLocks noEditPoints="1"/>
            </p:cNvSpPr>
            <p:nvPr/>
          </p:nvSpPr>
          <p:spPr bwMode="auto">
            <a:xfrm>
              <a:off x="11533188" y="2660650"/>
              <a:ext cx="363538" cy="363538"/>
            </a:xfrm>
            <a:custGeom>
              <a:avLst/>
              <a:gdLst>
                <a:gd name="T0" fmla="*/ 151 w 170"/>
                <a:gd name="T1" fmla="*/ 68 h 170"/>
                <a:gd name="T2" fmla="*/ 143 w 170"/>
                <a:gd name="T3" fmla="*/ 57 h 170"/>
                <a:gd name="T4" fmla="*/ 150 w 170"/>
                <a:gd name="T5" fmla="*/ 44 h 170"/>
                <a:gd name="T6" fmla="*/ 140 w 170"/>
                <a:gd name="T7" fmla="*/ 20 h 170"/>
                <a:gd name="T8" fmla="*/ 125 w 170"/>
                <a:gd name="T9" fmla="*/ 20 h 170"/>
                <a:gd name="T10" fmla="*/ 116 w 170"/>
                <a:gd name="T11" fmla="*/ 28 h 170"/>
                <a:gd name="T12" fmla="*/ 106 w 170"/>
                <a:gd name="T13" fmla="*/ 24 h 170"/>
                <a:gd name="T14" fmla="*/ 102 w 170"/>
                <a:gd name="T15" fmla="*/ 10 h 170"/>
                <a:gd name="T16" fmla="*/ 78 w 170"/>
                <a:gd name="T17" fmla="*/ 0 h 170"/>
                <a:gd name="T18" fmla="*/ 68 w 170"/>
                <a:gd name="T19" fmla="*/ 19 h 170"/>
                <a:gd name="T20" fmla="*/ 57 w 170"/>
                <a:gd name="T21" fmla="*/ 27 h 170"/>
                <a:gd name="T22" fmla="*/ 50 w 170"/>
                <a:gd name="T23" fmla="*/ 26 h 170"/>
                <a:gd name="T24" fmla="*/ 37 w 170"/>
                <a:gd name="T25" fmla="*/ 17 h 170"/>
                <a:gd name="T26" fmla="*/ 20 w 170"/>
                <a:gd name="T27" fmla="*/ 30 h 170"/>
                <a:gd name="T28" fmla="*/ 20 w 170"/>
                <a:gd name="T29" fmla="*/ 44 h 170"/>
                <a:gd name="T30" fmla="*/ 27 w 170"/>
                <a:gd name="T31" fmla="*/ 57 h 170"/>
                <a:gd name="T32" fmla="*/ 19 w 170"/>
                <a:gd name="T33" fmla="*/ 68 h 170"/>
                <a:gd name="T34" fmla="*/ 0 w 170"/>
                <a:gd name="T35" fmla="*/ 78 h 170"/>
                <a:gd name="T36" fmla="*/ 11 w 170"/>
                <a:gd name="T37" fmla="*/ 102 h 170"/>
                <a:gd name="T38" fmla="*/ 24 w 170"/>
                <a:gd name="T39" fmla="*/ 106 h 170"/>
                <a:gd name="T40" fmla="*/ 26 w 170"/>
                <a:gd name="T41" fmla="*/ 120 h 170"/>
                <a:gd name="T42" fmla="*/ 20 w 170"/>
                <a:gd name="T43" fmla="*/ 140 h 170"/>
                <a:gd name="T44" fmla="*/ 37 w 170"/>
                <a:gd name="T45" fmla="*/ 153 h 170"/>
                <a:gd name="T46" fmla="*/ 50 w 170"/>
                <a:gd name="T47" fmla="*/ 144 h 170"/>
                <a:gd name="T48" fmla="*/ 57 w 170"/>
                <a:gd name="T49" fmla="*/ 143 h 170"/>
                <a:gd name="T50" fmla="*/ 68 w 170"/>
                <a:gd name="T51" fmla="*/ 151 h 170"/>
                <a:gd name="T52" fmla="*/ 78 w 170"/>
                <a:gd name="T53" fmla="*/ 170 h 170"/>
                <a:gd name="T54" fmla="*/ 102 w 170"/>
                <a:gd name="T55" fmla="*/ 159 h 170"/>
                <a:gd name="T56" fmla="*/ 106 w 170"/>
                <a:gd name="T57" fmla="*/ 146 h 170"/>
                <a:gd name="T58" fmla="*/ 116 w 170"/>
                <a:gd name="T59" fmla="*/ 142 h 170"/>
                <a:gd name="T60" fmla="*/ 125 w 170"/>
                <a:gd name="T61" fmla="*/ 149 h 170"/>
                <a:gd name="T62" fmla="*/ 140 w 170"/>
                <a:gd name="T63" fmla="*/ 149 h 170"/>
                <a:gd name="T64" fmla="*/ 150 w 170"/>
                <a:gd name="T65" fmla="*/ 125 h 170"/>
                <a:gd name="T66" fmla="*/ 143 w 170"/>
                <a:gd name="T67" fmla="*/ 113 h 170"/>
                <a:gd name="T68" fmla="*/ 151 w 170"/>
                <a:gd name="T69" fmla="*/ 102 h 170"/>
                <a:gd name="T70" fmla="*/ 170 w 170"/>
                <a:gd name="T71" fmla="*/ 92 h 170"/>
                <a:gd name="T72" fmla="*/ 159 w 170"/>
                <a:gd name="T73" fmla="*/ 68 h 170"/>
                <a:gd name="T74" fmla="*/ 85 w 170"/>
                <a:gd name="T75" fmla="*/ 115 h 170"/>
                <a:gd name="T76" fmla="*/ 85 w 170"/>
                <a:gd name="T77" fmla="*/ 5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0" h="170">
                  <a:moveTo>
                    <a:pt x="159" y="68"/>
                  </a:moveTo>
                  <a:cubicBezTo>
                    <a:pt x="151" y="68"/>
                    <a:pt x="151" y="68"/>
                    <a:pt x="151" y="68"/>
                  </a:cubicBezTo>
                  <a:cubicBezTo>
                    <a:pt x="149" y="68"/>
                    <a:pt x="146" y="66"/>
                    <a:pt x="146" y="64"/>
                  </a:cubicBezTo>
                  <a:cubicBezTo>
                    <a:pt x="145" y="61"/>
                    <a:pt x="144" y="59"/>
                    <a:pt x="143" y="57"/>
                  </a:cubicBezTo>
                  <a:cubicBezTo>
                    <a:pt x="142" y="55"/>
                    <a:pt x="142" y="52"/>
                    <a:pt x="144" y="50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54" y="40"/>
                    <a:pt x="154" y="34"/>
                    <a:pt x="150" y="30"/>
                  </a:cubicBezTo>
                  <a:cubicBezTo>
                    <a:pt x="140" y="20"/>
                    <a:pt x="140" y="20"/>
                    <a:pt x="140" y="20"/>
                  </a:cubicBezTo>
                  <a:cubicBezTo>
                    <a:pt x="138" y="18"/>
                    <a:pt x="136" y="17"/>
                    <a:pt x="133" y="17"/>
                  </a:cubicBezTo>
                  <a:cubicBezTo>
                    <a:pt x="130" y="17"/>
                    <a:pt x="127" y="18"/>
                    <a:pt x="125" y="20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9" y="27"/>
                    <a:pt x="117" y="28"/>
                    <a:pt x="116" y="28"/>
                  </a:cubicBezTo>
                  <a:cubicBezTo>
                    <a:pt x="115" y="28"/>
                    <a:pt x="114" y="27"/>
                    <a:pt x="113" y="27"/>
                  </a:cubicBezTo>
                  <a:cubicBezTo>
                    <a:pt x="111" y="26"/>
                    <a:pt x="108" y="25"/>
                    <a:pt x="106" y="24"/>
                  </a:cubicBezTo>
                  <a:cubicBezTo>
                    <a:pt x="104" y="23"/>
                    <a:pt x="102" y="21"/>
                    <a:pt x="102" y="19"/>
                  </a:cubicBezTo>
                  <a:cubicBezTo>
                    <a:pt x="102" y="10"/>
                    <a:pt x="102" y="10"/>
                    <a:pt x="102" y="10"/>
                  </a:cubicBezTo>
                  <a:cubicBezTo>
                    <a:pt x="102" y="5"/>
                    <a:pt x="97" y="0"/>
                    <a:pt x="92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3" y="0"/>
                    <a:pt x="68" y="5"/>
                    <a:pt x="68" y="10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21"/>
                    <a:pt x="66" y="23"/>
                    <a:pt x="64" y="24"/>
                  </a:cubicBezTo>
                  <a:cubicBezTo>
                    <a:pt x="61" y="25"/>
                    <a:pt x="59" y="26"/>
                    <a:pt x="57" y="27"/>
                  </a:cubicBezTo>
                  <a:cubicBezTo>
                    <a:pt x="56" y="27"/>
                    <a:pt x="55" y="28"/>
                    <a:pt x="54" y="28"/>
                  </a:cubicBezTo>
                  <a:cubicBezTo>
                    <a:pt x="53" y="28"/>
                    <a:pt x="51" y="27"/>
                    <a:pt x="50" y="26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2" y="18"/>
                    <a:pt x="40" y="17"/>
                    <a:pt x="37" y="17"/>
                  </a:cubicBezTo>
                  <a:cubicBezTo>
                    <a:pt x="34" y="17"/>
                    <a:pt x="32" y="18"/>
                    <a:pt x="30" y="2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8" y="32"/>
                    <a:pt x="17" y="34"/>
                    <a:pt x="17" y="37"/>
                  </a:cubicBezTo>
                  <a:cubicBezTo>
                    <a:pt x="17" y="40"/>
                    <a:pt x="18" y="42"/>
                    <a:pt x="20" y="44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8" y="52"/>
                    <a:pt x="28" y="55"/>
                    <a:pt x="27" y="57"/>
                  </a:cubicBezTo>
                  <a:cubicBezTo>
                    <a:pt x="26" y="59"/>
                    <a:pt x="25" y="61"/>
                    <a:pt x="24" y="64"/>
                  </a:cubicBezTo>
                  <a:cubicBezTo>
                    <a:pt x="23" y="66"/>
                    <a:pt x="21" y="68"/>
                    <a:pt x="19" y="68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5" y="68"/>
                    <a:pt x="0" y="73"/>
                    <a:pt x="0" y="78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7"/>
                    <a:pt x="5" y="102"/>
                    <a:pt x="11" y="102"/>
                  </a:cubicBezTo>
                  <a:cubicBezTo>
                    <a:pt x="19" y="102"/>
                    <a:pt x="19" y="102"/>
                    <a:pt x="19" y="102"/>
                  </a:cubicBezTo>
                  <a:cubicBezTo>
                    <a:pt x="21" y="102"/>
                    <a:pt x="23" y="104"/>
                    <a:pt x="24" y="106"/>
                  </a:cubicBezTo>
                  <a:cubicBezTo>
                    <a:pt x="25" y="108"/>
                    <a:pt x="26" y="111"/>
                    <a:pt x="27" y="113"/>
                  </a:cubicBezTo>
                  <a:cubicBezTo>
                    <a:pt x="28" y="115"/>
                    <a:pt x="28" y="118"/>
                    <a:pt x="26" y="120"/>
                  </a:cubicBezTo>
                  <a:cubicBezTo>
                    <a:pt x="20" y="125"/>
                    <a:pt x="20" y="125"/>
                    <a:pt x="20" y="125"/>
                  </a:cubicBezTo>
                  <a:cubicBezTo>
                    <a:pt x="16" y="129"/>
                    <a:pt x="16" y="136"/>
                    <a:pt x="20" y="140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2" y="151"/>
                    <a:pt x="34" y="153"/>
                    <a:pt x="37" y="153"/>
                  </a:cubicBezTo>
                  <a:cubicBezTo>
                    <a:pt x="40" y="153"/>
                    <a:pt x="42" y="151"/>
                    <a:pt x="44" y="149"/>
                  </a:cubicBezTo>
                  <a:cubicBezTo>
                    <a:pt x="50" y="144"/>
                    <a:pt x="50" y="144"/>
                    <a:pt x="50" y="144"/>
                  </a:cubicBezTo>
                  <a:cubicBezTo>
                    <a:pt x="51" y="143"/>
                    <a:pt x="53" y="142"/>
                    <a:pt x="54" y="142"/>
                  </a:cubicBezTo>
                  <a:cubicBezTo>
                    <a:pt x="55" y="142"/>
                    <a:pt x="56" y="142"/>
                    <a:pt x="57" y="143"/>
                  </a:cubicBezTo>
                  <a:cubicBezTo>
                    <a:pt x="59" y="144"/>
                    <a:pt x="61" y="145"/>
                    <a:pt x="64" y="146"/>
                  </a:cubicBezTo>
                  <a:cubicBezTo>
                    <a:pt x="66" y="146"/>
                    <a:pt x="68" y="149"/>
                    <a:pt x="68" y="151"/>
                  </a:cubicBezTo>
                  <a:cubicBezTo>
                    <a:pt x="68" y="159"/>
                    <a:pt x="68" y="159"/>
                    <a:pt x="68" y="159"/>
                  </a:cubicBezTo>
                  <a:cubicBezTo>
                    <a:pt x="68" y="165"/>
                    <a:pt x="73" y="170"/>
                    <a:pt x="78" y="170"/>
                  </a:cubicBezTo>
                  <a:cubicBezTo>
                    <a:pt x="92" y="170"/>
                    <a:pt x="92" y="170"/>
                    <a:pt x="92" y="170"/>
                  </a:cubicBezTo>
                  <a:cubicBezTo>
                    <a:pt x="97" y="170"/>
                    <a:pt x="102" y="165"/>
                    <a:pt x="102" y="159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49"/>
                    <a:pt x="104" y="146"/>
                    <a:pt x="106" y="146"/>
                  </a:cubicBezTo>
                  <a:cubicBezTo>
                    <a:pt x="108" y="145"/>
                    <a:pt x="111" y="144"/>
                    <a:pt x="113" y="143"/>
                  </a:cubicBezTo>
                  <a:cubicBezTo>
                    <a:pt x="114" y="142"/>
                    <a:pt x="115" y="142"/>
                    <a:pt x="116" y="142"/>
                  </a:cubicBezTo>
                  <a:cubicBezTo>
                    <a:pt x="117" y="142"/>
                    <a:pt x="119" y="143"/>
                    <a:pt x="120" y="144"/>
                  </a:cubicBezTo>
                  <a:cubicBezTo>
                    <a:pt x="125" y="149"/>
                    <a:pt x="125" y="149"/>
                    <a:pt x="125" y="149"/>
                  </a:cubicBezTo>
                  <a:cubicBezTo>
                    <a:pt x="127" y="151"/>
                    <a:pt x="130" y="153"/>
                    <a:pt x="133" y="153"/>
                  </a:cubicBezTo>
                  <a:cubicBezTo>
                    <a:pt x="136" y="153"/>
                    <a:pt x="138" y="151"/>
                    <a:pt x="140" y="149"/>
                  </a:cubicBezTo>
                  <a:cubicBezTo>
                    <a:pt x="150" y="140"/>
                    <a:pt x="150" y="140"/>
                    <a:pt x="150" y="140"/>
                  </a:cubicBezTo>
                  <a:cubicBezTo>
                    <a:pt x="154" y="136"/>
                    <a:pt x="154" y="129"/>
                    <a:pt x="150" y="125"/>
                  </a:cubicBezTo>
                  <a:cubicBezTo>
                    <a:pt x="144" y="120"/>
                    <a:pt x="144" y="120"/>
                    <a:pt x="144" y="120"/>
                  </a:cubicBezTo>
                  <a:cubicBezTo>
                    <a:pt x="142" y="118"/>
                    <a:pt x="142" y="115"/>
                    <a:pt x="143" y="113"/>
                  </a:cubicBezTo>
                  <a:cubicBezTo>
                    <a:pt x="144" y="111"/>
                    <a:pt x="145" y="108"/>
                    <a:pt x="146" y="106"/>
                  </a:cubicBezTo>
                  <a:cubicBezTo>
                    <a:pt x="146" y="104"/>
                    <a:pt x="149" y="102"/>
                    <a:pt x="151" y="102"/>
                  </a:cubicBezTo>
                  <a:cubicBezTo>
                    <a:pt x="159" y="102"/>
                    <a:pt x="159" y="102"/>
                    <a:pt x="159" y="102"/>
                  </a:cubicBezTo>
                  <a:cubicBezTo>
                    <a:pt x="165" y="102"/>
                    <a:pt x="170" y="97"/>
                    <a:pt x="170" y="92"/>
                  </a:cubicBezTo>
                  <a:cubicBezTo>
                    <a:pt x="170" y="78"/>
                    <a:pt x="170" y="78"/>
                    <a:pt x="170" y="78"/>
                  </a:cubicBezTo>
                  <a:cubicBezTo>
                    <a:pt x="170" y="73"/>
                    <a:pt x="165" y="68"/>
                    <a:pt x="159" y="68"/>
                  </a:cubicBezTo>
                  <a:moveTo>
                    <a:pt x="115" y="85"/>
                  </a:moveTo>
                  <a:cubicBezTo>
                    <a:pt x="115" y="102"/>
                    <a:pt x="102" y="115"/>
                    <a:pt x="85" y="115"/>
                  </a:cubicBezTo>
                  <a:cubicBezTo>
                    <a:pt x="68" y="115"/>
                    <a:pt x="55" y="102"/>
                    <a:pt x="55" y="85"/>
                  </a:cubicBezTo>
                  <a:cubicBezTo>
                    <a:pt x="55" y="68"/>
                    <a:pt x="68" y="54"/>
                    <a:pt x="85" y="54"/>
                  </a:cubicBezTo>
                  <a:cubicBezTo>
                    <a:pt x="102" y="54"/>
                    <a:pt x="115" y="68"/>
                    <a:pt x="115" y="8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02"/>
            <p:cNvSpPr>
              <a:spLocks noEditPoints="1"/>
            </p:cNvSpPr>
            <p:nvPr/>
          </p:nvSpPr>
          <p:spPr bwMode="auto">
            <a:xfrm>
              <a:off x="11417301" y="2544763"/>
              <a:ext cx="188913" cy="187325"/>
            </a:xfrm>
            <a:custGeom>
              <a:avLst/>
              <a:gdLst>
                <a:gd name="T0" fmla="*/ 77 w 88"/>
                <a:gd name="T1" fmla="*/ 54 h 88"/>
                <a:gd name="T2" fmla="*/ 88 w 88"/>
                <a:gd name="T3" fmla="*/ 47 h 88"/>
                <a:gd name="T4" fmla="*/ 81 w 88"/>
                <a:gd name="T5" fmla="*/ 34 h 88"/>
                <a:gd name="T6" fmla="*/ 76 w 88"/>
                <a:gd name="T7" fmla="*/ 33 h 88"/>
                <a:gd name="T8" fmla="*/ 75 w 88"/>
                <a:gd name="T9" fmla="*/ 28 h 88"/>
                <a:gd name="T10" fmla="*/ 78 w 88"/>
                <a:gd name="T11" fmla="*/ 15 h 88"/>
                <a:gd name="T12" fmla="*/ 68 w 88"/>
                <a:gd name="T13" fmla="*/ 8 h 88"/>
                <a:gd name="T14" fmla="*/ 60 w 88"/>
                <a:gd name="T15" fmla="*/ 13 h 88"/>
                <a:gd name="T16" fmla="*/ 59 w 88"/>
                <a:gd name="T17" fmla="*/ 13 h 88"/>
                <a:gd name="T18" fmla="*/ 54 w 88"/>
                <a:gd name="T19" fmla="*/ 11 h 88"/>
                <a:gd name="T20" fmla="*/ 47 w 88"/>
                <a:gd name="T21" fmla="*/ 0 h 88"/>
                <a:gd name="T22" fmla="*/ 34 w 88"/>
                <a:gd name="T23" fmla="*/ 7 h 88"/>
                <a:gd name="T24" fmla="*/ 33 w 88"/>
                <a:gd name="T25" fmla="*/ 12 h 88"/>
                <a:gd name="T26" fmla="*/ 29 w 88"/>
                <a:gd name="T27" fmla="*/ 14 h 88"/>
                <a:gd name="T28" fmla="*/ 25 w 88"/>
                <a:gd name="T29" fmla="*/ 11 h 88"/>
                <a:gd name="T30" fmla="*/ 15 w 88"/>
                <a:gd name="T31" fmla="*/ 11 h 88"/>
                <a:gd name="T32" fmla="*/ 11 w 88"/>
                <a:gd name="T33" fmla="*/ 25 h 88"/>
                <a:gd name="T34" fmla="*/ 14 w 88"/>
                <a:gd name="T35" fmla="*/ 29 h 88"/>
                <a:gd name="T36" fmla="*/ 11 w 88"/>
                <a:gd name="T37" fmla="*/ 34 h 88"/>
                <a:gd name="T38" fmla="*/ 0 w 88"/>
                <a:gd name="T39" fmla="*/ 41 h 88"/>
                <a:gd name="T40" fmla="*/ 7 w 88"/>
                <a:gd name="T41" fmla="*/ 54 h 88"/>
                <a:gd name="T42" fmla="*/ 12 w 88"/>
                <a:gd name="T43" fmla="*/ 55 h 88"/>
                <a:gd name="T44" fmla="*/ 13 w 88"/>
                <a:gd name="T45" fmla="*/ 60 h 88"/>
                <a:gd name="T46" fmla="*/ 9 w 88"/>
                <a:gd name="T47" fmla="*/ 68 h 88"/>
                <a:gd name="T48" fmla="*/ 15 w 88"/>
                <a:gd name="T49" fmla="*/ 78 h 88"/>
                <a:gd name="T50" fmla="*/ 25 w 88"/>
                <a:gd name="T51" fmla="*/ 78 h 88"/>
                <a:gd name="T52" fmla="*/ 29 w 88"/>
                <a:gd name="T53" fmla="*/ 74 h 88"/>
                <a:gd name="T54" fmla="*/ 33 w 88"/>
                <a:gd name="T55" fmla="*/ 76 h 88"/>
                <a:gd name="T56" fmla="*/ 34 w 88"/>
                <a:gd name="T57" fmla="*/ 81 h 88"/>
                <a:gd name="T58" fmla="*/ 47 w 88"/>
                <a:gd name="T59" fmla="*/ 88 h 88"/>
                <a:gd name="T60" fmla="*/ 54 w 88"/>
                <a:gd name="T61" fmla="*/ 77 h 88"/>
                <a:gd name="T62" fmla="*/ 59 w 88"/>
                <a:gd name="T63" fmla="*/ 75 h 88"/>
                <a:gd name="T64" fmla="*/ 60 w 88"/>
                <a:gd name="T65" fmla="*/ 75 h 88"/>
                <a:gd name="T66" fmla="*/ 68 w 88"/>
                <a:gd name="T67" fmla="*/ 80 h 88"/>
                <a:gd name="T68" fmla="*/ 78 w 88"/>
                <a:gd name="T69" fmla="*/ 73 h 88"/>
                <a:gd name="T70" fmla="*/ 75 w 88"/>
                <a:gd name="T71" fmla="*/ 60 h 88"/>
                <a:gd name="T72" fmla="*/ 76 w 88"/>
                <a:gd name="T73" fmla="*/ 55 h 88"/>
                <a:gd name="T74" fmla="*/ 44 w 88"/>
                <a:gd name="T75" fmla="*/ 58 h 88"/>
                <a:gd name="T76" fmla="*/ 44 w 88"/>
                <a:gd name="T77" fmla="*/ 3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8" h="88">
                  <a:moveTo>
                    <a:pt x="76" y="55"/>
                  </a:moveTo>
                  <a:cubicBezTo>
                    <a:pt x="76" y="55"/>
                    <a:pt x="77" y="54"/>
                    <a:pt x="77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5" y="54"/>
                    <a:pt x="88" y="51"/>
                    <a:pt x="88" y="47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37"/>
                    <a:pt x="85" y="34"/>
                    <a:pt x="81" y="34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7" y="34"/>
                    <a:pt x="76" y="33"/>
                    <a:pt x="76" y="33"/>
                  </a:cubicBezTo>
                  <a:cubicBezTo>
                    <a:pt x="76" y="32"/>
                    <a:pt x="75" y="30"/>
                    <a:pt x="75" y="29"/>
                  </a:cubicBezTo>
                  <a:cubicBezTo>
                    <a:pt x="74" y="29"/>
                    <a:pt x="75" y="28"/>
                    <a:pt x="75" y="28"/>
                  </a:cubicBezTo>
                  <a:cubicBezTo>
                    <a:pt x="78" y="25"/>
                    <a:pt x="78" y="25"/>
                    <a:pt x="78" y="25"/>
                  </a:cubicBezTo>
                  <a:cubicBezTo>
                    <a:pt x="80" y="22"/>
                    <a:pt x="80" y="18"/>
                    <a:pt x="78" y="15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2" y="9"/>
                    <a:pt x="70" y="8"/>
                    <a:pt x="68" y="8"/>
                  </a:cubicBezTo>
                  <a:cubicBezTo>
                    <a:pt x="66" y="8"/>
                    <a:pt x="64" y="9"/>
                    <a:pt x="63" y="11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0" y="13"/>
                    <a:pt x="60" y="14"/>
                    <a:pt x="59" y="14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8" y="13"/>
                    <a:pt x="56" y="12"/>
                    <a:pt x="55" y="12"/>
                  </a:cubicBezTo>
                  <a:cubicBezTo>
                    <a:pt x="55" y="12"/>
                    <a:pt x="54" y="11"/>
                    <a:pt x="54" y="11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3"/>
                    <a:pt x="51" y="0"/>
                    <a:pt x="47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7" y="0"/>
                    <a:pt x="34" y="3"/>
                    <a:pt x="34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3" y="12"/>
                    <a:pt x="33" y="12"/>
                  </a:cubicBezTo>
                  <a:cubicBezTo>
                    <a:pt x="32" y="12"/>
                    <a:pt x="31" y="13"/>
                    <a:pt x="29" y="13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4"/>
                    <a:pt x="28" y="13"/>
                    <a:pt x="28" y="13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9"/>
                    <a:pt x="22" y="8"/>
                    <a:pt x="20" y="8"/>
                  </a:cubicBezTo>
                  <a:cubicBezTo>
                    <a:pt x="18" y="8"/>
                    <a:pt x="17" y="9"/>
                    <a:pt x="15" y="11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8" y="18"/>
                    <a:pt x="8" y="22"/>
                    <a:pt x="11" y="25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4" y="29"/>
                    <a:pt x="14" y="29"/>
                  </a:cubicBezTo>
                  <a:cubicBezTo>
                    <a:pt x="13" y="30"/>
                    <a:pt x="13" y="32"/>
                    <a:pt x="12" y="33"/>
                  </a:cubicBezTo>
                  <a:cubicBezTo>
                    <a:pt x="12" y="33"/>
                    <a:pt x="11" y="34"/>
                    <a:pt x="11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3" y="34"/>
                    <a:pt x="0" y="37"/>
                    <a:pt x="0" y="4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3" y="54"/>
                    <a:pt x="7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4"/>
                    <a:pt x="12" y="55"/>
                    <a:pt x="12" y="55"/>
                  </a:cubicBezTo>
                  <a:cubicBezTo>
                    <a:pt x="13" y="56"/>
                    <a:pt x="13" y="58"/>
                    <a:pt x="14" y="59"/>
                  </a:cubicBezTo>
                  <a:cubicBezTo>
                    <a:pt x="14" y="59"/>
                    <a:pt x="14" y="60"/>
                    <a:pt x="13" y="60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9" y="64"/>
                    <a:pt x="9" y="66"/>
                    <a:pt x="9" y="68"/>
                  </a:cubicBezTo>
                  <a:cubicBezTo>
                    <a:pt x="9" y="70"/>
                    <a:pt x="9" y="72"/>
                    <a:pt x="11" y="73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17" y="79"/>
                    <a:pt x="18" y="80"/>
                    <a:pt x="20" y="80"/>
                  </a:cubicBezTo>
                  <a:cubicBezTo>
                    <a:pt x="22" y="80"/>
                    <a:pt x="24" y="79"/>
                    <a:pt x="25" y="78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28" y="75"/>
                    <a:pt x="28" y="74"/>
                    <a:pt x="29" y="74"/>
                  </a:cubicBezTo>
                  <a:cubicBezTo>
                    <a:pt x="29" y="75"/>
                    <a:pt x="29" y="75"/>
                    <a:pt x="29" y="75"/>
                  </a:cubicBezTo>
                  <a:cubicBezTo>
                    <a:pt x="31" y="75"/>
                    <a:pt x="32" y="76"/>
                    <a:pt x="33" y="76"/>
                  </a:cubicBezTo>
                  <a:cubicBezTo>
                    <a:pt x="33" y="76"/>
                    <a:pt x="34" y="77"/>
                    <a:pt x="34" y="77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5"/>
                    <a:pt x="37" y="88"/>
                    <a:pt x="41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51" y="88"/>
                    <a:pt x="54" y="85"/>
                    <a:pt x="54" y="81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4" y="77"/>
                    <a:pt x="55" y="76"/>
                    <a:pt x="55" y="76"/>
                  </a:cubicBezTo>
                  <a:cubicBezTo>
                    <a:pt x="56" y="76"/>
                    <a:pt x="58" y="75"/>
                    <a:pt x="59" y="75"/>
                  </a:cubicBezTo>
                  <a:cubicBezTo>
                    <a:pt x="59" y="74"/>
                    <a:pt x="59" y="74"/>
                    <a:pt x="59" y="74"/>
                  </a:cubicBezTo>
                  <a:cubicBezTo>
                    <a:pt x="60" y="74"/>
                    <a:pt x="60" y="75"/>
                    <a:pt x="60" y="75"/>
                  </a:cubicBezTo>
                  <a:cubicBezTo>
                    <a:pt x="63" y="78"/>
                    <a:pt x="63" y="78"/>
                    <a:pt x="63" y="78"/>
                  </a:cubicBezTo>
                  <a:cubicBezTo>
                    <a:pt x="64" y="79"/>
                    <a:pt x="66" y="80"/>
                    <a:pt x="68" y="80"/>
                  </a:cubicBezTo>
                  <a:cubicBezTo>
                    <a:pt x="70" y="80"/>
                    <a:pt x="72" y="79"/>
                    <a:pt x="73" y="78"/>
                  </a:cubicBezTo>
                  <a:cubicBezTo>
                    <a:pt x="78" y="73"/>
                    <a:pt x="78" y="73"/>
                    <a:pt x="78" y="73"/>
                  </a:cubicBezTo>
                  <a:cubicBezTo>
                    <a:pt x="80" y="70"/>
                    <a:pt x="80" y="66"/>
                    <a:pt x="78" y="63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5" y="60"/>
                    <a:pt x="74" y="59"/>
                    <a:pt x="75" y="59"/>
                  </a:cubicBezTo>
                  <a:cubicBezTo>
                    <a:pt x="75" y="58"/>
                    <a:pt x="76" y="56"/>
                    <a:pt x="76" y="55"/>
                  </a:cubicBezTo>
                  <a:close/>
                  <a:moveTo>
                    <a:pt x="58" y="44"/>
                  </a:moveTo>
                  <a:cubicBezTo>
                    <a:pt x="58" y="51"/>
                    <a:pt x="52" y="58"/>
                    <a:pt x="44" y="58"/>
                  </a:cubicBezTo>
                  <a:cubicBezTo>
                    <a:pt x="37" y="58"/>
                    <a:pt x="31" y="51"/>
                    <a:pt x="31" y="44"/>
                  </a:cubicBezTo>
                  <a:cubicBezTo>
                    <a:pt x="31" y="37"/>
                    <a:pt x="37" y="31"/>
                    <a:pt x="44" y="31"/>
                  </a:cubicBezTo>
                  <a:cubicBezTo>
                    <a:pt x="52" y="31"/>
                    <a:pt x="58" y="37"/>
                    <a:pt x="58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9" name="矩形 48"/>
          <p:cNvSpPr/>
          <p:nvPr/>
        </p:nvSpPr>
        <p:spPr>
          <a:xfrm>
            <a:off x="10245146" y="3547137"/>
            <a:ext cx="57419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6000" dirty="0">
                <a:solidFill>
                  <a:schemeClr val="bg1"/>
                </a:solidFill>
              </a:rPr>
              <a:t>$</a:t>
            </a:r>
          </a:p>
        </p:txBody>
      </p:sp>
      <p:sp>
        <p:nvSpPr>
          <p:cNvPr id="68" name="等腰三角形 67"/>
          <p:cNvSpPr/>
          <p:nvPr/>
        </p:nvSpPr>
        <p:spPr>
          <a:xfrm rot="5400000">
            <a:off x="262909" y="1381075"/>
            <a:ext cx="1122240" cy="967448"/>
          </a:xfrm>
          <a:prstGeom prst="triangle">
            <a:avLst/>
          </a:prstGeom>
          <a:solidFill>
            <a:srgbClr val="D8E7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等腰三角形 68"/>
          <p:cNvSpPr/>
          <p:nvPr/>
        </p:nvSpPr>
        <p:spPr>
          <a:xfrm rot="5400000">
            <a:off x="262909" y="2832699"/>
            <a:ext cx="1122240" cy="967448"/>
          </a:xfrm>
          <a:prstGeom prst="triangle">
            <a:avLst/>
          </a:prstGeom>
          <a:solidFill>
            <a:srgbClr val="7EB0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文本框 75"/>
          <p:cNvSpPr txBox="1"/>
          <p:nvPr/>
        </p:nvSpPr>
        <p:spPr>
          <a:xfrm>
            <a:off x="1307753" y="1334967"/>
            <a:ext cx="48018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Аукцион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разыграли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августа, работы начнутся с момента заключения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контракта.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Гарантийный срок будет действовать в течение трех лет</a:t>
            </a:r>
            <a:endParaRPr lang="zh-CN" altLang="en-US" sz="1400" dirty="0">
              <a:cs typeface="Tahoma" panose="020B0604030504040204" pitchFamily="34" charset="0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1274499" y="2893410"/>
            <a:ext cx="49043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августе  2019 года был проведен электронный аукцион, в результате которого был выбран подрядчик – ООО "Карьер". Контракт с поставщиком стоимостью 7 369 969,95 рублей был заключен 16 сентября 2019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等腰三角形 83"/>
          <p:cNvSpPr/>
          <p:nvPr/>
        </p:nvSpPr>
        <p:spPr>
          <a:xfrm rot="4112675">
            <a:off x="6628477" y="4871583"/>
            <a:ext cx="458973" cy="435248"/>
          </a:xfrm>
          <a:prstGeom prst="triangle">
            <a:avLst/>
          </a:prstGeom>
          <a:solidFill>
            <a:srgbClr val="D8E7F5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7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аукциона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直角三角形 9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2" name="Рисунок 61"/>
          <p:cNvPicPr>
            <a:picLocks noChangeAspect="1"/>
          </p:cNvPicPr>
          <p:nvPr/>
        </p:nvPicPr>
        <p:blipFill rotWithShape="1">
          <a:blip r:embed="rId4"/>
          <a:srcRect l="13191" t="44064" r="38018" b="31036"/>
          <a:stretch/>
        </p:blipFill>
        <p:spPr>
          <a:xfrm>
            <a:off x="6272907" y="1135454"/>
            <a:ext cx="5477889" cy="1455402"/>
          </a:xfrm>
          <a:prstGeom prst="rect">
            <a:avLst/>
          </a:prstGeom>
        </p:spPr>
      </p:pic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5"/>
          <a:srcRect l="9003" t="38233" r="24740" b="42169"/>
          <a:stretch/>
        </p:blipFill>
        <p:spPr>
          <a:xfrm>
            <a:off x="6272907" y="2666741"/>
            <a:ext cx="5641154" cy="1319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676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40"/>
    </mc:Choice>
    <mc:Fallback xmlns="">
      <p:transition spd="slow" advTm="69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69" grpId="0" animBg="1"/>
      <p:bldP spid="7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367604"/>
            <a:ext cx="12192000" cy="2490395"/>
          </a:xfrm>
          <a:prstGeom prst="rect">
            <a:avLst/>
          </a:prstGeom>
        </p:spPr>
      </p:pic>
      <p:sp>
        <p:nvSpPr>
          <p:cNvPr id="5" name="矩形 7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  <a:r>
              <a:rPr lang="ru-RU" sz="2800" b="1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"Карьер"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直角三角形 9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1"/>
          <p:cNvSpPr/>
          <p:nvPr/>
        </p:nvSpPr>
        <p:spPr>
          <a:xfrm>
            <a:off x="1" y="1605003"/>
            <a:ext cx="526585" cy="1055391"/>
          </a:xfrm>
          <a:prstGeom prst="rect">
            <a:avLst/>
          </a:prstGeom>
          <a:solidFill>
            <a:srgbClr val="2A69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6"/>
          <p:cNvSpPr/>
          <p:nvPr/>
        </p:nvSpPr>
        <p:spPr>
          <a:xfrm>
            <a:off x="0" y="2660394"/>
            <a:ext cx="526585" cy="1055391"/>
          </a:xfrm>
          <a:prstGeom prst="rect">
            <a:avLst/>
          </a:prstGeom>
          <a:solidFill>
            <a:srgbClr val="33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27"/>
          <p:cNvSpPr/>
          <p:nvPr/>
        </p:nvSpPr>
        <p:spPr>
          <a:xfrm>
            <a:off x="1" y="3714333"/>
            <a:ext cx="526585" cy="1055391"/>
          </a:xfrm>
          <a:prstGeom prst="rect">
            <a:avLst/>
          </a:prstGeom>
          <a:solidFill>
            <a:srgbClr val="7EB0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34"/>
          <p:cNvSpPr/>
          <p:nvPr/>
        </p:nvSpPr>
        <p:spPr>
          <a:xfrm>
            <a:off x="526585" y="2660507"/>
            <a:ext cx="735478" cy="1053545"/>
          </a:xfrm>
          <a:prstGeom prst="rect">
            <a:avLst/>
          </a:prstGeom>
          <a:solidFill>
            <a:srgbClr val="33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33"/>
          <p:cNvSpPr/>
          <p:nvPr/>
        </p:nvSpPr>
        <p:spPr>
          <a:xfrm>
            <a:off x="526585" y="1605116"/>
            <a:ext cx="740240" cy="1241297"/>
          </a:xfrm>
          <a:custGeom>
            <a:avLst/>
            <a:gdLst>
              <a:gd name="connsiteX0" fmla="*/ 0 w 735478"/>
              <a:gd name="connsiteY0" fmla="*/ 0 h 1055559"/>
              <a:gd name="connsiteX1" fmla="*/ 735478 w 735478"/>
              <a:gd name="connsiteY1" fmla="*/ 0 h 1055559"/>
              <a:gd name="connsiteX2" fmla="*/ 735478 w 735478"/>
              <a:gd name="connsiteY2" fmla="*/ 1055559 h 1055559"/>
              <a:gd name="connsiteX3" fmla="*/ 0 w 735478"/>
              <a:gd name="connsiteY3" fmla="*/ 1055559 h 1055559"/>
              <a:gd name="connsiteX4" fmla="*/ 0 w 735478"/>
              <a:gd name="connsiteY4" fmla="*/ 0 h 1055559"/>
              <a:gd name="connsiteX0" fmla="*/ 0 w 740240"/>
              <a:gd name="connsiteY0" fmla="*/ 0 h 1055559"/>
              <a:gd name="connsiteX1" fmla="*/ 740240 w 740240"/>
              <a:gd name="connsiteY1" fmla="*/ 352425 h 1055559"/>
              <a:gd name="connsiteX2" fmla="*/ 735478 w 740240"/>
              <a:gd name="connsiteY2" fmla="*/ 1055559 h 1055559"/>
              <a:gd name="connsiteX3" fmla="*/ 0 w 740240"/>
              <a:gd name="connsiteY3" fmla="*/ 1055559 h 1055559"/>
              <a:gd name="connsiteX4" fmla="*/ 0 w 740240"/>
              <a:gd name="connsiteY4" fmla="*/ 0 h 1055559"/>
              <a:gd name="connsiteX0" fmla="*/ 0 w 740240"/>
              <a:gd name="connsiteY0" fmla="*/ 0 h 1241297"/>
              <a:gd name="connsiteX1" fmla="*/ 740240 w 740240"/>
              <a:gd name="connsiteY1" fmla="*/ 352425 h 1241297"/>
              <a:gd name="connsiteX2" fmla="*/ 735478 w 740240"/>
              <a:gd name="connsiteY2" fmla="*/ 1241297 h 1241297"/>
              <a:gd name="connsiteX3" fmla="*/ 0 w 740240"/>
              <a:gd name="connsiteY3" fmla="*/ 1055559 h 1241297"/>
              <a:gd name="connsiteX4" fmla="*/ 0 w 740240"/>
              <a:gd name="connsiteY4" fmla="*/ 0 h 1241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0240" h="1241297">
                <a:moveTo>
                  <a:pt x="0" y="0"/>
                </a:moveTo>
                <a:lnTo>
                  <a:pt x="740240" y="352425"/>
                </a:lnTo>
                <a:cubicBezTo>
                  <a:pt x="738653" y="586803"/>
                  <a:pt x="737065" y="1006919"/>
                  <a:pt x="735478" y="1241297"/>
                </a:cubicBezTo>
                <a:lnTo>
                  <a:pt x="0" y="1055559"/>
                </a:lnTo>
                <a:lnTo>
                  <a:pt x="0" y="0"/>
                </a:lnTo>
                <a:close/>
              </a:path>
            </a:pathLst>
          </a:custGeom>
          <a:solidFill>
            <a:srgbClr val="2A69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35"/>
          <p:cNvSpPr/>
          <p:nvPr/>
        </p:nvSpPr>
        <p:spPr>
          <a:xfrm>
            <a:off x="526585" y="3714333"/>
            <a:ext cx="735478" cy="1053546"/>
          </a:xfrm>
          <a:prstGeom prst="rect">
            <a:avLst/>
          </a:prstGeom>
          <a:solidFill>
            <a:srgbClr val="7EB0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4"/>
          <p:cNvSpPr/>
          <p:nvPr/>
        </p:nvSpPr>
        <p:spPr>
          <a:xfrm>
            <a:off x="1262063" y="1958975"/>
            <a:ext cx="3353069" cy="887438"/>
          </a:xfrm>
          <a:prstGeom prst="rect">
            <a:avLst/>
          </a:prstGeom>
          <a:solidFill>
            <a:srgbClr val="2A69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регистрации — 13.04.2012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矩形 37"/>
          <p:cNvSpPr/>
          <p:nvPr/>
        </p:nvSpPr>
        <p:spPr>
          <a:xfrm>
            <a:off x="1250364" y="2853802"/>
            <a:ext cx="3357562" cy="867780"/>
          </a:xfrm>
          <a:prstGeom prst="rect">
            <a:avLst/>
          </a:prstGeom>
          <a:solidFill>
            <a:srgbClr val="33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ОГРН — 1122543006266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2543005189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КПП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254001001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矩形 38"/>
          <p:cNvSpPr/>
          <p:nvPr/>
        </p:nvSpPr>
        <p:spPr>
          <a:xfrm>
            <a:off x="1257570" y="3711878"/>
            <a:ext cx="3357562" cy="1056001"/>
          </a:xfrm>
          <a:prstGeom prst="rect">
            <a:avLst/>
          </a:prstGeom>
          <a:solidFill>
            <a:srgbClr val="7EB0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/>
            <a:r>
              <a:rPr lang="ru-RU" sz="14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ЮРИДИЧЕСКИЙ </a:t>
            </a:r>
            <a:r>
              <a:rPr lang="ru-RU" sz="1400" b="1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</a:t>
            </a:r>
          </a:p>
          <a:p>
            <a:pPr algn="just" fontAlgn="base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690002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Приморский край,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Владивосток, улица Комсомольская, ДОМ 25Б, ОФИС 159</a:t>
            </a:r>
          </a:p>
        </p:txBody>
      </p:sp>
      <p:sp>
        <p:nvSpPr>
          <p:cNvPr id="20" name="等腰三角形 5"/>
          <p:cNvSpPr/>
          <p:nvPr/>
        </p:nvSpPr>
        <p:spPr>
          <a:xfrm rot="5400000">
            <a:off x="4428401" y="2143262"/>
            <a:ext cx="871226" cy="502651"/>
          </a:xfrm>
          <a:prstGeom prst="triangle">
            <a:avLst/>
          </a:prstGeom>
          <a:solidFill>
            <a:srgbClr val="2A69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40"/>
          <p:cNvSpPr/>
          <p:nvPr/>
        </p:nvSpPr>
        <p:spPr>
          <a:xfrm rot="5400000">
            <a:off x="4433405" y="3012326"/>
            <a:ext cx="849251" cy="502651"/>
          </a:xfrm>
          <a:prstGeom prst="triangle">
            <a:avLst/>
          </a:prstGeom>
          <a:solidFill>
            <a:srgbClr val="33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41"/>
          <p:cNvSpPr/>
          <p:nvPr/>
        </p:nvSpPr>
        <p:spPr>
          <a:xfrm rot="5400000">
            <a:off x="4328624" y="3981165"/>
            <a:ext cx="1070777" cy="502651"/>
          </a:xfrm>
          <a:prstGeom prst="triangle">
            <a:avLst/>
          </a:prstGeom>
          <a:solidFill>
            <a:srgbClr val="7EB0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>
            <p:extLst/>
          </p:nvPr>
        </p:nvGraphicFramePr>
        <p:xfrm>
          <a:off x="5741754" y="2264380"/>
          <a:ext cx="5436452" cy="18938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1447"/>
                <a:gridCol w="3757625"/>
                <a:gridCol w="1237380"/>
              </a:tblGrid>
              <a:tr h="6410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endParaRPr lang="ru-RU" sz="12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200" b="1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объектов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работ и затрат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сметная стоимость, </a:t>
                      </a:r>
                      <a:endParaRPr lang="ru-RU" sz="12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рублей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76824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общественной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территории, с учетом непредвиденных затрат, с коэффициентом снижения начальной (максимальной) цены контракта к цене контракта К</a:t>
                      </a:r>
                      <a:r>
                        <a:rPr lang="ru-RU" sz="12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= 0,945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141,64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</a:tr>
              <a:tr h="22299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НДС - 20%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228,33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</a:tr>
              <a:tr h="26152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rgbClr val="A8CA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сводному расчету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rgbClr val="A8CAE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369,97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rgbClr val="A8CAE9"/>
                    </a:solidFill>
                  </a:tcPr>
                </a:tc>
              </a:tr>
            </a:tbl>
          </a:graphicData>
        </a:graphic>
      </p:graphicFrame>
      <p:pic>
        <p:nvPicPr>
          <p:cNvPr id="28" name="Рисунок 27"/>
          <p:cNvPicPr>
            <a:picLocks noChangeAspect="1"/>
          </p:cNvPicPr>
          <p:nvPr/>
        </p:nvPicPr>
        <p:blipFill>
          <a:blip r:embed="rId4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5" y="1827177"/>
            <a:ext cx="943676" cy="838822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5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2" y="2754389"/>
            <a:ext cx="868961" cy="868961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5" y="3812707"/>
            <a:ext cx="913093" cy="80501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8598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74"/>
    </mc:Choice>
    <mc:Fallback xmlns="">
      <p:transition spd="slow" advTm="84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4" grpId="0" animBg="1"/>
      <p:bldP spid="17" grpId="0" animBg="1"/>
      <p:bldP spid="18" grpId="0" animBg="1"/>
      <p:bldP spid="21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45" b="44941"/>
          <a:stretch/>
        </p:blipFill>
        <p:spPr>
          <a:xfrm>
            <a:off x="0" y="4352155"/>
            <a:ext cx="12192000" cy="2490395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367604"/>
            <a:ext cx="12192000" cy="2490395"/>
          </a:xfrm>
          <a:prstGeom prst="rect">
            <a:avLst/>
          </a:prstGeom>
        </p:spPr>
      </p:pic>
      <p:sp>
        <p:nvSpPr>
          <p:cNvPr id="34" name="直角三角形 9"/>
          <p:cNvSpPr/>
          <p:nvPr/>
        </p:nvSpPr>
        <p:spPr>
          <a:xfrm flipV="1">
            <a:off x="3557613" y="812877"/>
            <a:ext cx="856343" cy="174172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7"/>
          <p:cNvSpPr/>
          <p:nvPr/>
        </p:nvSpPr>
        <p:spPr>
          <a:xfrm>
            <a:off x="0" y="243034"/>
            <a:ext cx="4413956" cy="5698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ïšlíḓé"/>
          <p:cNvSpPr/>
          <p:nvPr/>
        </p:nvSpPr>
        <p:spPr>
          <a:xfrm>
            <a:off x="5033150" y="2281915"/>
            <a:ext cx="1742621" cy="1742621"/>
          </a:xfrm>
          <a:prstGeom prst="ellipse">
            <a:avLst/>
          </a:prstGeom>
          <a:solidFill>
            <a:srgbClr val="7EB0DE">
              <a:alpha val="80000"/>
            </a:srgbClr>
          </a:solidFill>
          <a:ln>
            <a:noFill/>
          </a:ln>
          <a:effectLst>
            <a:outerShdw blurRad="38100" dist="381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2" name="ïşḷïdè"/>
          <p:cNvSpPr/>
          <p:nvPr/>
        </p:nvSpPr>
        <p:spPr>
          <a:xfrm>
            <a:off x="5454539" y="2808327"/>
            <a:ext cx="689794" cy="6897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ru-RU" sz="2000" dirty="0" smtClean="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rPr>
              <a:t>12</a:t>
            </a:r>
            <a:r>
              <a:rPr lang="de-DE" sz="2000" dirty="0" smtClean="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rPr>
              <a:t>%</a:t>
            </a:r>
            <a:endParaRPr lang="de-DE" sz="2000" dirty="0">
              <a:solidFill>
                <a:schemeClr val="accent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3" name="îŝļiḍé"/>
          <p:cNvSpPr/>
          <p:nvPr/>
        </p:nvSpPr>
        <p:spPr>
          <a:xfrm>
            <a:off x="4896074" y="2130490"/>
            <a:ext cx="2045469" cy="2045469"/>
          </a:xfrm>
          <a:prstGeom prst="ellipse">
            <a:avLst/>
          </a:prstGeom>
          <a:noFill/>
          <a:ln>
            <a:solidFill>
              <a:schemeClr val="accent1">
                <a:alpha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cxnSp>
        <p:nvCxnSpPr>
          <p:cNvPr id="44" name="直接连接符 13"/>
          <p:cNvCxnSpPr/>
          <p:nvPr/>
        </p:nvCxnSpPr>
        <p:spPr>
          <a:xfrm>
            <a:off x="4599269" y="1938920"/>
            <a:ext cx="738213" cy="964285"/>
          </a:xfrm>
          <a:prstGeom prst="line">
            <a:avLst/>
          </a:prstGeom>
          <a:ln>
            <a:solidFill>
              <a:srgbClr val="7EB0D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íşļíďé"/>
          <p:cNvSpPr/>
          <p:nvPr/>
        </p:nvSpPr>
        <p:spPr>
          <a:xfrm>
            <a:off x="4570700" y="1903120"/>
            <a:ext cx="95935" cy="95935"/>
          </a:xfrm>
          <a:prstGeom prst="ellipse">
            <a:avLst/>
          </a:prstGeom>
          <a:solidFill>
            <a:srgbClr val="7EB0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7" name="íṣlíḓe"/>
          <p:cNvSpPr txBox="1"/>
          <p:nvPr/>
        </p:nvSpPr>
        <p:spPr>
          <a:xfrm>
            <a:off x="758416" y="1796334"/>
            <a:ext cx="3798000" cy="4920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Владивостокского </a:t>
            </a:r>
          </a:p>
          <a:p>
            <a:pPr algn="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округа</a:t>
            </a:r>
            <a:endParaRPr lang="de-DE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ïšḻîḋe"/>
          <p:cNvSpPr txBox="1"/>
          <p:nvPr/>
        </p:nvSpPr>
        <p:spPr>
          <a:xfrm>
            <a:off x="302880" y="2277698"/>
            <a:ext cx="3798000" cy="609636"/>
          </a:xfrm>
          <a:prstGeom prst="rect">
            <a:avLst/>
          </a:prstGeom>
          <a:noFill/>
        </p:spPr>
        <p:txBody>
          <a:bodyPr wrap="square" lIns="90000" tIns="46800" rIns="90000" bIns="46800" anchor="ctr" anchorCtr="0">
            <a:norm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903,26 тыс. рублей</a:t>
            </a:r>
            <a:endParaRPr lang="en-US" altLang="zh-C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ïSḻiḑe"/>
          <p:cNvSpPr/>
          <p:nvPr/>
        </p:nvSpPr>
        <p:spPr>
          <a:xfrm>
            <a:off x="6366025" y="1785570"/>
            <a:ext cx="2072097" cy="2072097"/>
          </a:xfrm>
          <a:prstGeom prst="ellipse">
            <a:avLst/>
          </a:prstGeom>
          <a:solidFill>
            <a:srgbClr val="2A69A2">
              <a:alpha val="80000"/>
            </a:srgbClr>
          </a:solidFill>
          <a:ln>
            <a:noFill/>
          </a:ln>
          <a:effectLst>
            <a:outerShdw blurRad="38100" dist="381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0" name="íṩļïdê"/>
          <p:cNvSpPr/>
          <p:nvPr/>
        </p:nvSpPr>
        <p:spPr>
          <a:xfrm>
            <a:off x="6185097" y="1618701"/>
            <a:ext cx="2432204" cy="2432204"/>
          </a:xfrm>
          <a:prstGeom prst="ellipse">
            <a:avLst/>
          </a:prstGeom>
          <a:noFill/>
          <a:ln>
            <a:solidFill>
              <a:schemeClr val="accent1">
                <a:alpha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2" name="iṩļïḋê"/>
          <p:cNvSpPr/>
          <p:nvPr/>
        </p:nvSpPr>
        <p:spPr>
          <a:xfrm>
            <a:off x="7056302" y="2476721"/>
            <a:ext cx="689794" cy="6897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de-DE" sz="2000" dirty="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rPr>
              <a:t>86</a:t>
            </a:r>
            <a:r>
              <a:rPr lang="de-DE" altLang="zh-CN" sz="2000" dirty="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rPr>
              <a:t>%</a:t>
            </a:r>
            <a:endParaRPr lang="de-DE" sz="2000" dirty="0">
              <a:solidFill>
                <a:schemeClr val="accent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53" name="îṥliḓe"/>
          <p:cNvSpPr txBox="1"/>
          <p:nvPr/>
        </p:nvSpPr>
        <p:spPr>
          <a:xfrm>
            <a:off x="8878903" y="1443823"/>
            <a:ext cx="3798000" cy="323165"/>
          </a:xfrm>
          <a:prstGeom prst="rect">
            <a:avLst/>
          </a:prstGeom>
          <a:noFill/>
        </p:spPr>
        <p:txBody>
          <a:bodyPr wrap="none">
            <a:normAutofit lnSpcReduction="10000"/>
          </a:bodyPr>
          <a:lstStyle/>
          <a:p>
            <a:r>
              <a:rPr lang="ru-RU" altLang="zh-CN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бюджет</a:t>
            </a:r>
            <a:endParaRPr lang="de-DE" altLang="zh-CN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îš1îḑe"/>
          <p:cNvSpPr txBox="1"/>
          <p:nvPr/>
        </p:nvSpPr>
        <p:spPr>
          <a:xfrm>
            <a:off x="9101771" y="1670621"/>
            <a:ext cx="3798000" cy="609636"/>
          </a:xfrm>
          <a:prstGeom prst="rect">
            <a:avLst/>
          </a:prstGeom>
          <a:noFill/>
        </p:spPr>
        <p:txBody>
          <a:bodyPr wrap="square" lIns="90000" tIns="46800" rIns="90000" bIns="46800" anchor="ctr" anchorCtr="0">
            <a:norm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6 313 ,00 тыс. рублей</a:t>
            </a:r>
            <a:endParaRPr lang="en-US" altLang="zh-C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5" name="直接连接符 11"/>
          <p:cNvCxnSpPr/>
          <p:nvPr/>
        </p:nvCxnSpPr>
        <p:spPr>
          <a:xfrm flipH="1">
            <a:off x="8230566" y="1540595"/>
            <a:ext cx="583563" cy="1171813"/>
          </a:xfrm>
          <a:prstGeom prst="line">
            <a:avLst/>
          </a:prstGeom>
          <a:ln w="12700" cap="flat" cmpd="sng" algn="ctr">
            <a:solidFill>
              <a:srgbClr val="0070C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íṩlide"/>
          <p:cNvSpPr/>
          <p:nvPr/>
        </p:nvSpPr>
        <p:spPr>
          <a:xfrm>
            <a:off x="8746763" y="1531916"/>
            <a:ext cx="95935" cy="95935"/>
          </a:xfrm>
          <a:prstGeom prst="ellipse">
            <a:avLst/>
          </a:prstGeom>
          <a:solidFill>
            <a:srgbClr val="2A69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7" name="işḻîḓé"/>
          <p:cNvSpPr/>
          <p:nvPr/>
        </p:nvSpPr>
        <p:spPr>
          <a:xfrm>
            <a:off x="6131712" y="3458943"/>
            <a:ext cx="1256744" cy="1256744"/>
          </a:xfrm>
          <a:prstGeom prst="ellipse">
            <a:avLst/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  <a:effectLst>
            <a:outerShdw blurRad="38100" dist="381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8" name="işļiḋè"/>
          <p:cNvSpPr/>
          <p:nvPr/>
        </p:nvSpPr>
        <p:spPr>
          <a:xfrm>
            <a:off x="6420182" y="3744742"/>
            <a:ext cx="689794" cy="6897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ru-RU" sz="2000" dirty="0" smtClean="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rPr>
              <a:t>2</a:t>
            </a:r>
            <a:r>
              <a:rPr lang="de-DE" altLang="zh-CN" sz="2000" dirty="0" smtClean="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rPr>
              <a:t>%</a:t>
            </a:r>
            <a:endParaRPr lang="de-DE" sz="2000" dirty="0">
              <a:solidFill>
                <a:schemeClr val="accent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59" name="îşḻíḍe"/>
          <p:cNvSpPr/>
          <p:nvPr/>
        </p:nvSpPr>
        <p:spPr>
          <a:xfrm>
            <a:off x="6031821" y="3329442"/>
            <a:ext cx="1475152" cy="1475152"/>
          </a:xfrm>
          <a:prstGeom prst="ellipse">
            <a:avLst/>
          </a:prstGeom>
          <a:noFill/>
          <a:ln>
            <a:solidFill>
              <a:schemeClr val="accent1">
                <a:alpha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0" name="ïŝľïḑè"/>
          <p:cNvSpPr txBox="1"/>
          <p:nvPr/>
        </p:nvSpPr>
        <p:spPr>
          <a:xfrm>
            <a:off x="8182708" y="4932996"/>
            <a:ext cx="3798000" cy="323165"/>
          </a:xfrm>
          <a:prstGeom prst="rect">
            <a:avLst/>
          </a:prstGeom>
          <a:noFill/>
        </p:spPr>
        <p:txBody>
          <a:bodyPr wrap="none">
            <a:normAutofit lnSpcReduction="10000"/>
          </a:bodyPr>
          <a:lstStyle/>
          <a:p>
            <a:r>
              <a:rPr lang="ru-RU" altLang="zh-CN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Краевой бюджет</a:t>
            </a:r>
            <a:endParaRPr lang="de-DE" altLang="zh-CN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ïŝľïďe"/>
          <p:cNvSpPr txBox="1"/>
          <p:nvPr/>
        </p:nvSpPr>
        <p:spPr>
          <a:xfrm>
            <a:off x="8195326" y="5094578"/>
            <a:ext cx="3797648" cy="609636"/>
          </a:xfrm>
          <a:prstGeom prst="rect">
            <a:avLst/>
          </a:prstGeom>
          <a:noFill/>
        </p:spPr>
        <p:txBody>
          <a:bodyPr wrap="square" lIns="90000" tIns="46800" rIns="90000" bIns="46800" anchor="ctr" anchorCtr="0">
            <a:norm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zh-CN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128,84 тыс. рублей</a:t>
            </a:r>
            <a:endParaRPr lang="en-US" altLang="zh-C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2" name="直接连接符 15"/>
          <p:cNvCxnSpPr/>
          <p:nvPr/>
        </p:nvCxnSpPr>
        <p:spPr>
          <a:xfrm>
            <a:off x="7214941" y="4170366"/>
            <a:ext cx="738213" cy="964285"/>
          </a:xfrm>
          <a:prstGeom prst="line">
            <a:avLst/>
          </a:prstGeom>
          <a:ln w="12700" cap="flat" cmpd="sng" algn="ctr">
            <a:solidFill>
              <a:srgbClr val="BECEEA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îśḻîḋê"/>
          <p:cNvSpPr/>
          <p:nvPr/>
        </p:nvSpPr>
        <p:spPr>
          <a:xfrm>
            <a:off x="7905186" y="5061751"/>
            <a:ext cx="95935" cy="9593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8645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27"/>
    </mc:Choice>
    <mc:Fallback xmlns="">
      <p:transition spd="slow" advTm="65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6" grpId="0" animBg="1"/>
      <p:bldP spid="47" grpId="0"/>
      <p:bldP spid="48" grpId="0"/>
      <p:bldP spid="53" grpId="0"/>
      <p:bldP spid="54" grpId="0"/>
      <p:bldP spid="58" grpId="0" animBg="1"/>
      <p:bldP spid="60" grpId="0"/>
      <p:bldP spid="61" grpId="0"/>
      <p:bldP spid="6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367604"/>
            <a:ext cx="12192000" cy="2490395"/>
          </a:xfrm>
          <a:prstGeom prst="rect">
            <a:avLst/>
          </a:prstGeom>
        </p:spPr>
      </p:pic>
      <p:graphicFrame>
        <p:nvGraphicFramePr>
          <p:cNvPr id="18" name="Chart 17"/>
          <p:cNvGraphicFramePr/>
          <p:nvPr>
            <p:extLst/>
          </p:nvPr>
        </p:nvGraphicFramePr>
        <p:xfrm>
          <a:off x="3926651" y="-339601"/>
          <a:ext cx="8780068" cy="6021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Chart 17"/>
          <p:cNvGraphicFramePr/>
          <p:nvPr>
            <p:extLst/>
          </p:nvPr>
        </p:nvGraphicFramePr>
        <p:xfrm>
          <a:off x="2603828" y="1483272"/>
          <a:ext cx="12281338" cy="28115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矩形 7"/>
          <p:cNvSpPr/>
          <p:nvPr/>
        </p:nvSpPr>
        <p:spPr>
          <a:xfrm>
            <a:off x="1" y="77357"/>
            <a:ext cx="6626578" cy="5698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исполнении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直角三角形 9"/>
          <p:cNvSpPr/>
          <p:nvPr/>
        </p:nvSpPr>
        <p:spPr>
          <a:xfrm flipV="1">
            <a:off x="5802219" y="631118"/>
            <a:ext cx="856343" cy="174172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5" name="Chart 17"/>
          <p:cNvGraphicFramePr/>
          <p:nvPr>
            <p:extLst/>
          </p:nvPr>
        </p:nvGraphicFramePr>
        <p:xfrm>
          <a:off x="1806809" y="2163056"/>
          <a:ext cx="13681842" cy="2362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>
            <p:extLst/>
          </p:nvPr>
        </p:nvGraphicFramePr>
        <p:xfrm>
          <a:off x="0" y="3912834"/>
          <a:ext cx="8624711" cy="1884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599"/>
                <a:gridCol w="1712688"/>
                <a:gridCol w="940202"/>
                <a:gridCol w="993422"/>
                <a:gridCol w="1388533"/>
                <a:gridCol w="1185334"/>
                <a:gridCol w="1794933"/>
              </a:tblGrid>
              <a:tr h="631782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Источник ресурсного обеспечения</a:t>
                      </a:r>
                      <a:endParaRPr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Отклонение плана </a:t>
                      </a:r>
                    </a:p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факта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Кассовое исполнение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Отклонение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плана от кассового исполнения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01811"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федерального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6 703,05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6 334,38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368,67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6 313,00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390,05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02413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краевого </a:t>
                      </a:r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136,80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129,27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7,52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128,84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7,96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бюджета 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Владивостокского ГО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959,06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906,32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52,75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903,26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55,81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sp>
        <p:nvSpPr>
          <p:cNvPr id="2" name="Блок-схема: узел 1"/>
          <p:cNvSpPr/>
          <p:nvPr/>
        </p:nvSpPr>
        <p:spPr>
          <a:xfrm>
            <a:off x="148054" y="4651363"/>
            <a:ext cx="240631" cy="256673"/>
          </a:xfrm>
          <a:prstGeom prst="flowChartConnector">
            <a:avLst/>
          </a:prstGeom>
          <a:solidFill>
            <a:srgbClr val="BECE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Блок-схема: узел 18"/>
          <p:cNvSpPr/>
          <p:nvPr/>
        </p:nvSpPr>
        <p:spPr>
          <a:xfrm>
            <a:off x="148053" y="5126492"/>
            <a:ext cx="240631" cy="256673"/>
          </a:xfrm>
          <a:prstGeom prst="flowChartConnector">
            <a:avLst/>
          </a:prstGeom>
          <a:solidFill>
            <a:srgbClr val="7898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Блок-схема: узел 19"/>
          <p:cNvSpPr/>
          <p:nvPr/>
        </p:nvSpPr>
        <p:spPr>
          <a:xfrm>
            <a:off x="148054" y="5553228"/>
            <a:ext cx="240631" cy="256673"/>
          </a:xfrm>
          <a:prstGeom prst="flowChartConnector">
            <a:avLst/>
          </a:prstGeom>
          <a:solidFill>
            <a:srgbClr val="94B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6153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97"/>
    </mc:Choice>
    <mc:Fallback xmlns="">
      <p:transition spd="slow" advTm="94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8" grpId="0">
        <p:bldAsOne/>
      </p:bldGraphic>
      <p:bldGraphic spid="8" grpId="0">
        <p:bldAsOne/>
      </p:bldGraphic>
      <p:bldGraphic spid="15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367604"/>
            <a:ext cx="12192000" cy="2490395"/>
          </a:xfrm>
          <a:prstGeom prst="rect">
            <a:avLst/>
          </a:prstGeom>
        </p:spPr>
      </p:pic>
      <p:sp>
        <p:nvSpPr>
          <p:cNvPr id="4" name="矩形 7"/>
          <p:cNvSpPr/>
          <p:nvPr/>
        </p:nvSpPr>
        <p:spPr>
          <a:xfrm>
            <a:off x="0" y="263150"/>
            <a:ext cx="5696854" cy="5698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строительно-монтажных работ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直角三角形 9"/>
          <p:cNvSpPr/>
          <p:nvPr/>
        </p:nvSpPr>
        <p:spPr>
          <a:xfrm flipV="1">
            <a:off x="4908337" y="832993"/>
            <a:ext cx="856343" cy="174172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83"/>
          <p:cNvSpPr/>
          <p:nvPr/>
        </p:nvSpPr>
        <p:spPr>
          <a:xfrm>
            <a:off x="7405070" y="1651205"/>
            <a:ext cx="4385311" cy="4092159"/>
          </a:xfrm>
          <a:custGeom>
            <a:avLst/>
            <a:gdLst>
              <a:gd name="connsiteX0" fmla="*/ 2006600 w 2006600"/>
              <a:gd name="connsiteY0" fmla="*/ 0 h 3289300"/>
              <a:gd name="connsiteX1" fmla="*/ 304800 w 2006600"/>
              <a:gd name="connsiteY1" fmla="*/ 812800 h 3289300"/>
              <a:gd name="connsiteX2" fmla="*/ 1473200 w 2006600"/>
              <a:gd name="connsiteY2" fmla="*/ 1485900 h 3289300"/>
              <a:gd name="connsiteX3" fmla="*/ 0 w 2006600"/>
              <a:gd name="connsiteY3" fmla="*/ 3289300 h 3289300"/>
              <a:gd name="connsiteX0" fmla="*/ 2006600 w 2006600"/>
              <a:gd name="connsiteY0" fmla="*/ 0 h 3289300"/>
              <a:gd name="connsiteX1" fmla="*/ 304800 w 2006600"/>
              <a:gd name="connsiteY1" fmla="*/ 812800 h 3289300"/>
              <a:gd name="connsiteX2" fmla="*/ 1588318 w 2006600"/>
              <a:gd name="connsiteY2" fmla="*/ 1753971 h 3289300"/>
              <a:gd name="connsiteX3" fmla="*/ 0 w 2006600"/>
              <a:gd name="connsiteY3" fmla="*/ 3289300 h 3289300"/>
              <a:gd name="connsiteX0" fmla="*/ 2261706 w 2261706"/>
              <a:gd name="connsiteY0" fmla="*/ 0 h 3399504"/>
              <a:gd name="connsiteX1" fmla="*/ 559906 w 2261706"/>
              <a:gd name="connsiteY1" fmla="*/ 812800 h 3399504"/>
              <a:gd name="connsiteX2" fmla="*/ 1843424 w 2261706"/>
              <a:gd name="connsiteY2" fmla="*/ 1753971 h 3399504"/>
              <a:gd name="connsiteX3" fmla="*/ 0 w 2261706"/>
              <a:gd name="connsiteY3" fmla="*/ 3399504 h 3399504"/>
              <a:gd name="connsiteX0" fmla="*/ 2261706 w 2261706"/>
              <a:gd name="connsiteY0" fmla="*/ 0 h 3399504"/>
              <a:gd name="connsiteX1" fmla="*/ 559906 w 2261706"/>
              <a:gd name="connsiteY1" fmla="*/ 812800 h 3399504"/>
              <a:gd name="connsiteX2" fmla="*/ 1843424 w 2261706"/>
              <a:gd name="connsiteY2" fmla="*/ 1753971 h 3399504"/>
              <a:gd name="connsiteX3" fmla="*/ 0 w 2261706"/>
              <a:gd name="connsiteY3" fmla="*/ 3399504 h 3399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1706" h="3399504">
                <a:moveTo>
                  <a:pt x="2261706" y="0"/>
                </a:moveTo>
                <a:cubicBezTo>
                  <a:pt x="1455256" y="282575"/>
                  <a:pt x="629620" y="520472"/>
                  <a:pt x="559906" y="812800"/>
                </a:cubicBezTo>
                <a:cubicBezTo>
                  <a:pt x="490192" y="1105128"/>
                  <a:pt x="1936742" y="1322854"/>
                  <a:pt x="1843424" y="1753971"/>
                </a:cubicBezTo>
                <a:cubicBezTo>
                  <a:pt x="1750106" y="2185088"/>
                  <a:pt x="948122" y="2665373"/>
                  <a:pt x="0" y="3399504"/>
                </a:cubicBezTo>
              </a:path>
            </a:pathLst>
          </a:custGeom>
          <a:noFill/>
          <a:ln w="1270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dash"/>
          </a:ln>
          <a:effectLst/>
        </p:spPr>
        <p:txBody>
          <a:bodyPr lIns="121894" tIns="60947" rIns="121894" bIns="60947" rtlCol="0" anchor="ctr"/>
          <a:lstStyle/>
          <a:p>
            <a:pPr defTabSz="1375190">
              <a:defRPr/>
            </a:pPr>
            <a:endParaRPr lang="en-US" sz="1600" kern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Oval 87"/>
          <p:cNvSpPr/>
          <p:nvPr/>
        </p:nvSpPr>
        <p:spPr>
          <a:xfrm>
            <a:off x="11047801" y="1717155"/>
            <a:ext cx="173630" cy="17365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</a:ln>
          <a:effectLst/>
        </p:spPr>
        <p:txBody>
          <a:bodyPr lIns="121894" tIns="60947" rIns="121894" bIns="60947" rtlCol="0" anchor="ctr"/>
          <a:lstStyle/>
          <a:p>
            <a:pPr defTabSz="1375190">
              <a:defRPr/>
            </a:pPr>
            <a:endParaRPr lang="en-US" sz="1600" kern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Oval 87"/>
          <p:cNvSpPr/>
          <p:nvPr/>
        </p:nvSpPr>
        <p:spPr>
          <a:xfrm>
            <a:off x="8317486" y="2605854"/>
            <a:ext cx="173630" cy="17365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</a:ln>
          <a:effectLst/>
        </p:spPr>
        <p:txBody>
          <a:bodyPr lIns="121894" tIns="60947" rIns="121894" bIns="60947" rtlCol="0" anchor="ctr"/>
          <a:lstStyle/>
          <a:p>
            <a:pPr defTabSz="1375190">
              <a:defRPr/>
            </a:pPr>
            <a:endParaRPr lang="en-US" sz="1600" kern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Oval 87"/>
          <p:cNvSpPr/>
          <p:nvPr/>
        </p:nvSpPr>
        <p:spPr>
          <a:xfrm>
            <a:off x="8852067" y="4889369"/>
            <a:ext cx="173630" cy="17365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</a:ln>
          <a:effectLst/>
        </p:spPr>
        <p:txBody>
          <a:bodyPr lIns="121894" tIns="60947" rIns="121894" bIns="60947" rtlCol="0" anchor="ctr"/>
          <a:lstStyle/>
          <a:p>
            <a:pPr defTabSz="1375190">
              <a:defRPr/>
            </a:pPr>
            <a:endParaRPr lang="en-US" sz="1600" kern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Oval 87"/>
          <p:cNvSpPr/>
          <p:nvPr/>
        </p:nvSpPr>
        <p:spPr>
          <a:xfrm>
            <a:off x="7330982" y="5588662"/>
            <a:ext cx="173630" cy="17365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</a:ln>
          <a:effectLst/>
        </p:spPr>
        <p:txBody>
          <a:bodyPr lIns="121894" tIns="60947" rIns="121894" bIns="60947" rtlCol="0" anchor="ctr"/>
          <a:lstStyle/>
          <a:p>
            <a:pPr defTabSz="1375190">
              <a:defRPr/>
            </a:pPr>
            <a:endParaRPr lang="en-US" sz="1600" kern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直接连接符 31"/>
          <p:cNvSpPr>
            <a:spLocks noChangeShapeType="1"/>
          </p:cNvSpPr>
          <p:nvPr/>
        </p:nvSpPr>
        <p:spPr bwMode="auto">
          <a:xfrm rot="5400000">
            <a:off x="3783665" y="2955396"/>
            <a:ext cx="3827807" cy="1429"/>
          </a:xfrm>
          <a:prstGeom prst="line">
            <a:avLst/>
          </a:prstGeom>
          <a:noFill/>
          <a:ln w="12700" cap="flat" cmpd="sng">
            <a:solidFill>
              <a:sysClr val="windowText" lastClr="000000">
                <a:lumMod val="85000"/>
                <a:lumOff val="15000"/>
              </a:sys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4" tIns="45713" rIns="91424" bIns="45713"/>
          <a:lstStyle/>
          <a:p>
            <a:pPr defTabSz="1218804"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直接连接符 9"/>
          <p:cNvSpPr>
            <a:spLocks noChangeShapeType="1"/>
          </p:cNvSpPr>
          <p:nvPr/>
        </p:nvSpPr>
        <p:spPr bwMode="auto">
          <a:xfrm>
            <a:off x="962198" y="2094034"/>
            <a:ext cx="2304097" cy="0"/>
          </a:xfrm>
          <a:prstGeom prst="line">
            <a:avLst/>
          </a:prstGeom>
          <a:noFill/>
          <a:ln w="12700" cap="flat" cmpd="sng">
            <a:solidFill>
              <a:sysClr val="windowText" lastClr="000000">
                <a:lumMod val="85000"/>
                <a:lumOff val="15000"/>
              </a:sys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4" tIns="45713" rIns="91424" bIns="45713"/>
          <a:lstStyle/>
          <a:p>
            <a:pPr defTabSz="1218804">
              <a:defRPr/>
            </a:pPr>
            <a:endParaRPr lang="zh-CN" altLang="en-US" kern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直接连接符 9"/>
          <p:cNvSpPr>
            <a:spLocks noChangeShapeType="1"/>
          </p:cNvSpPr>
          <p:nvPr/>
        </p:nvSpPr>
        <p:spPr bwMode="auto">
          <a:xfrm>
            <a:off x="900811" y="3196879"/>
            <a:ext cx="2304097" cy="0"/>
          </a:xfrm>
          <a:prstGeom prst="line">
            <a:avLst/>
          </a:prstGeom>
          <a:noFill/>
          <a:ln w="12700" cap="flat" cmpd="sng">
            <a:solidFill>
              <a:sysClr val="windowText" lastClr="000000">
                <a:lumMod val="85000"/>
                <a:lumOff val="15000"/>
              </a:sys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4" tIns="45713" rIns="91424" bIns="45713"/>
          <a:lstStyle/>
          <a:p>
            <a:pPr defTabSz="1218804">
              <a:defRPr/>
            </a:pPr>
            <a:endParaRPr lang="zh-CN" altLang="en-US" kern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直接连接符 9"/>
          <p:cNvSpPr>
            <a:spLocks noChangeShapeType="1"/>
          </p:cNvSpPr>
          <p:nvPr/>
        </p:nvSpPr>
        <p:spPr bwMode="auto">
          <a:xfrm>
            <a:off x="962196" y="5675489"/>
            <a:ext cx="2304097" cy="0"/>
          </a:xfrm>
          <a:prstGeom prst="line">
            <a:avLst/>
          </a:prstGeom>
          <a:noFill/>
          <a:ln w="12700" cap="flat" cmpd="sng">
            <a:solidFill>
              <a:sysClr val="windowText" lastClr="000000">
                <a:lumMod val="85000"/>
                <a:lumOff val="15000"/>
              </a:sys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4" tIns="45713" rIns="91424" bIns="45713"/>
          <a:lstStyle/>
          <a:p>
            <a:pPr defTabSz="1218804">
              <a:defRPr/>
            </a:pPr>
            <a:endParaRPr lang="zh-CN" altLang="en-US" kern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直接连接符 9"/>
          <p:cNvSpPr>
            <a:spLocks noChangeShapeType="1"/>
          </p:cNvSpPr>
          <p:nvPr/>
        </p:nvSpPr>
        <p:spPr bwMode="auto">
          <a:xfrm>
            <a:off x="900810" y="4468443"/>
            <a:ext cx="2304097" cy="0"/>
          </a:xfrm>
          <a:prstGeom prst="line">
            <a:avLst/>
          </a:prstGeom>
          <a:noFill/>
          <a:ln w="12700" cap="flat" cmpd="sng">
            <a:solidFill>
              <a:sysClr val="windowText" lastClr="000000">
                <a:lumMod val="85000"/>
                <a:lumOff val="15000"/>
              </a:sys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4" tIns="45713" rIns="91424" bIns="45713"/>
          <a:lstStyle/>
          <a:p>
            <a:pPr defTabSz="1218804">
              <a:defRPr/>
            </a:pPr>
            <a:endParaRPr lang="zh-CN" altLang="en-US" kern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9" name="Group 279"/>
          <p:cNvGrpSpPr/>
          <p:nvPr/>
        </p:nvGrpSpPr>
        <p:grpSpPr>
          <a:xfrm>
            <a:off x="7712681" y="955317"/>
            <a:ext cx="1359016" cy="1324666"/>
            <a:chOff x="846989" y="1401020"/>
            <a:chExt cx="877416" cy="877416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30" name="Teardrop 85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grpFill/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1375190">
                <a:defRPr/>
              </a:pPr>
              <a:endParaRPr lang="en-US" sz="1600" kern="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1" name="Oval 86"/>
            <p:cNvSpPr/>
            <p:nvPr/>
          </p:nvSpPr>
          <p:spPr>
            <a:xfrm>
              <a:off x="981458" y="1537516"/>
              <a:ext cx="608478" cy="608477"/>
            </a:xfrm>
            <a:prstGeom prst="ellipse">
              <a:avLst/>
            </a:prstGeom>
            <a:grpFill/>
            <a:ln w="2857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defTabSz="1375190">
                <a:defRPr/>
              </a:pPr>
              <a:endParaRPr lang="en-US" sz="3200" kern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2" name="Oval 87"/>
          <p:cNvSpPr/>
          <p:nvPr/>
        </p:nvSpPr>
        <p:spPr>
          <a:xfrm>
            <a:off x="9683574" y="1974911"/>
            <a:ext cx="173630" cy="17365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857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</a:ln>
          <a:effectLst/>
        </p:spPr>
        <p:txBody>
          <a:bodyPr lIns="121894" tIns="60947" rIns="121894" bIns="60947" rtlCol="0" anchor="ctr"/>
          <a:lstStyle/>
          <a:p>
            <a:pPr defTabSz="1375190">
              <a:defRPr/>
            </a:pPr>
            <a:endParaRPr lang="en-US" sz="1600" kern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7" name="Group 279"/>
          <p:cNvGrpSpPr/>
          <p:nvPr/>
        </p:nvGrpSpPr>
        <p:grpSpPr>
          <a:xfrm>
            <a:off x="10469127" y="21095"/>
            <a:ext cx="1359016" cy="1324666"/>
            <a:chOff x="846989" y="1401020"/>
            <a:chExt cx="877416" cy="877416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38" name="Teardrop 85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grpFill/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1375190">
                <a:defRPr/>
              </a:pPr>
              <a:endParaRPr lang="en-US" sz="1600" kern="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9" name="Oval 86"/>
            <p:cNvSpPr/>
            <p:nvPr/>
          </p:nvSpPr>
          <p:spPr>
            <a:xfrm>
              <a:off x="981458" y="1537516"/>
              <a:ext cx="608478" cy="608477"/>
            </a:xfrm>
            <a:prstGeom prst="ellipse">
              <a:avLst/>
            </a:prstGeom>
            <a:grpFill/>
            <a:ln w="2857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defTabSz="1375190">
                <a:defRPr/>
              </a:pPr>
              <a:endParaRPr lang="en-US" sz="3200" kern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0" name="Group 279"/>
          <p:cNvGrpSpPr/>
          <p:nvPr/>
        </p:nvGrpSpPr>
        <p:grpSpPr>
          <a:xfrm>
            <a:off x="8282839" y="3241152"/>
            <a:ext cx="1359016" cy="1324666"/>
            <a:chOff x="846989" y="1401020"/>
            <a:chExt cx="877416" cy="877416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41" name="Teardrop 85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grpFill/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1375190">
                <a:defRPr/>
              </a:pPr>
              <a:endParaRPr lang="en-US" sz="1600" kern="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2" name="Oval 86"/>
            <p:cNvSpPr/>
            <p:nvPr/>
          </p:nvSpPr>
          <p:spPr>
            <a:xfrm>
              <a:off x="981458" y="1537516"/>
              <a:ext cx="608478" cy="608477"/>
            </a:xfrm>
            <a:prstGeom prst="ellipse">
              <a:avLst/>
            </a:prstGeom>
            <a:grpFill/>
            <a:ln w="2857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defTabSz="1375190">
                <a:defRPr/>
              </a:pPr>
              <a:endParaRPr lang="en-US" sz="3200" kern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3" name="Group 279"/>
          <p:cNvGrpSpPr/>
          <p:nvPr/>
        </p:nvGrpSpPr>
        <p:grpSpPr>
          <a:xfrm>
            <a:off x="6738289" y="3903485"/>
            <a:ext cx="1359016" cy="1324666"/>
            <a:chOff x="846989" y="1401020"/>
            <a:chExt cx="877416" cy="877416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44" name="Teardrop 85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grpFill/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1375190">
                <a:defRPr/>
              </a:pPr>
              <a:endParaRPr lang="en-US" sz="1600" kern="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5" name="Oval 86"/>
            <p:cNvSpPr/>
            <p:nvPr/>
          </p:nvSpPr>
          <p:spPr>
            <a:xfrm>
              <a:off x="981458" y="1537516"/>
              <a:ext cx="608478" cy="608477"/>
            </a:xfrm>
            <a:prstGeom prst="ellipse">
              <a:avLst/>
            </a:prstGeom>
            <a:grpFill/>
            <a:ln w="2857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defTabSz="1375190">
                <a:defRPr/>
              </a:pPr>
              <a:endParaRPr lang="en-US" sz="3200" kern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6" name="Group 279"/>
          <p:cNvGrpSpPr/>
          <p:nvPr/>
        </p:nvGrpSpPr>
        <p:grpSpPr>
          <a:xfrm>
            <a:off x="9072023" y="292984"/>
            <a:ext cx="1359016" cy="1324666"/>
            <a:chOff x="846989" y="1401020"/>
            <a:chExt cx="877416" cy="877416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47" name="Teardrop 85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grpFill/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defTabSz="1375190">
                <a:defRPr/>
              </a:pPr>
              <a:endParaRPr lang="en-US" sz="1600" kern="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8" name="Oval 86"/>
            <p:cNvSpPr/>
            <p:nvPr/>
          </p:nvSpPr>
          <p:spPr>
            <a:xfrm>
              <a:off x="981458" y="1537516"/>
              <a:ext cx="608478" cy="608477"/>
            </a:xfrm>
            <a:prstGeom prst="ellipse">
              <a:avLst/>
            </a:prstGeom>
            <a:grpFill/>
            <a:ln w="28575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defTabSz="1375190">
                <a:defRPr/>
              </a:pPr>
              <a:endParaRPr lang="en-US" sz="3200" kern="0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9" name="Овал 48"/>
          <p:cNvSpPr/>
          <p:nvPr/>
        </p:nvSpPr>
        <p:spPr>
          <a:xfrm>
            <a:off x="6844764" y="4010368"/>
            <a:ext cx="1182000" cy="116164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0" name="Овал 49"/>
          <p:cNvSpPr/>
          <p:nvPr/>
        </p:nvSpPr>
        <p:spPr>
          <a:xfrm>
            <a:off x="8370468" y="3326708"/>
            <a:ext cx="1183758" cy="1141735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1" name="Овал 50"/>
          <p:cNvSpPr/>
          <p:nvPr/>
        </p:nvSpPr>
        <p:spPr>
          <a:xfrm>
            <a:off x="7771815" y="1026572"/>
            <a:ext cx="1232088" cy="1177712"/>
          </a:xfrm>
          <a:prstGeom prst="ellipse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2" name="Овал 51"/>
          <p:cNvSpPr/>
          <p:nvPr/>
        </p:nvSpPr>
        <p:spPr>
          <a:xfrm>
            <a:off x="10528294" y="71120"/>
            <a:ext cx="1260462" cy="1260462"/>
          </a:xfrm>
          <a:prstGeom prst="ellipse">
            <a:avLst/>
          </a:prstGeom>
          <a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3" name="Овал 52"/>
          <p:cNvSpPr/>
          <p:nvPr/>
        </p:nvSpPr>
        <p:spPr>
          <a:xfrm>
            <a:off x="9144647" y="343314"/>
            <a:ext cx="1213768" cy="1213768"/>
          </a:xfrm>
          <a:prstGeom prst="ellipse">
            <a:avLst/>
          </a:prstGeom>
          <a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4" name="Text Box 55" descr="© INSCALE GmbH, 26.05.2010&#10;http://www.presentationload.com/"/>
          <p:cNvSpPr txBox="1">
            <a:spLocks noChangeArrowheads="1"/>
          </p:cNvSpPr>
          <p:nvPr/>
        </p:nvSpPr>
        <p:spPr bwMode="gray">
          <a:xfrm>
            <a:off x="900810" y="1153341"/>
            <a:ext cx="2627698" cy="948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08000" tIns="64800" rIns="126000">
            <a:spAutoFit/>
          </a:bodyPr>
          <a:lstStyle/>
          <a:p>
            <a:pPr eaLnBrk="0" hangingPunct="0">
              <a:lnSpc>
                <a:spcPct val="95000"/>
              </a:lnSpc>
              <a:spcAft>
                <a:spcPts val="600"/>
              </a:spcAft>
            </a:pPr>
            <a:r>
              <a:rPr lang="ru-RU" sz="2400" b="1" noProof="1" smtClean="0">
                <a:solidFill>
                  <a:schemeClr val="accent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сентябрь</a:t>
            </a:r>
            <a:endParaRPr lang="en-GB" sz="2400" b="1" noProof="1" smtClean="0">
              <a:solidFill>
                <a:schemeClr val="accent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  <a:p>
            <a:pPr algn="just" eaLnBrk="0" hangingPunct="0">
              <a:lnSpc>
                <a:spcPct val="95000"/>
              </a:lnSpc>
              <a:spcAft>
                <a:spcPts val="800"/>
              </a:spcAft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 месте долгие годы был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пустырь</a:t>
            </a:r>
            <a:endParaRPr lang="en-GB" sz="1300" noProof="1"/>
          </a:p>
        </p:txBody>
      </p:sp>
      <p:sp>
        <p:nvSpPr>
          <p:cNvPr id="57" name="Text Box 28" descr="© INSCALE GmbH, 26.05.2010&#10;http://www.presentationload.com/"/>
          <p:cNvSpPr txBox="1">
            <a:spLocks noChangeArrowheads="1"/>
          </p:cNvSpPr>
          <p:nvPr/>
        </p:nvSpPr>
        <p:spPr bwMode="gray">
          <a:xfrm>
            <a:off x="842270" y="2022269"/>
            <a:ext cx="2776054" cy="948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08000" tIns="64800" rIns="126000">
            <a:spAutoFit/>
          </a:bodyPr>
          <a:lstStyle/>
          <a:p>
            <a:pPr eaLnBrk="0" hangingPunct="0">
              <a:lnSpc>
                <a:spcPct val="95000"/>
              </a:lnSpc>
              <a:spcAft>
                <a:spcPts val="600"/>
              </a:spcAft>
            </a:pPr>
            <a:r>
              <a:rPr lang="ru-RU" sz="2400" b="1" noProof="1" smtClean="0">
                <a:solidFill>
                  <a:schemeClr val="accent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октябрь</a:t>
            </a:r>
            <a:endParaRPr lang="en-GB" sz="2400" b="1" noProof="1">
              <a:solidFill>
                <a:schemeClr val="accent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  <a:p>
            <a:pPr algn="just" eaLnBrk="0" hangingPunct="0">
              <a:lnSpc>
                <a:spcPct val="95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Строители начали с земляных работ и планировки территории</a:t>
            </a:r>
            <a:r>
              <a:rPr lang="en-GB" sz="1300" noProof="1" smtClean="0"/>
              <a:t>. </a:t>
            </a:r>
            <a:endParaRPr lang="en-GB" sz="1300" noProof="1"/>
          </a:p>
        </p:txBody>
      </p:sp>
      <p:sp>
        <p:nvSpPr>
          <p:cNvPr id="62" name="Text Box 35" descr="© INSCALE GmbH, 26.05.2010&#10;http://www.presentationload.com/"/>
          <p:cNvSpPr txBox="1">
            <a:spLocks noChangeArrowheads="1"/>
          </p:cNvSpPr>
          <p:nvPr/>
        </p:nvSpPr>
        <p:spPr bwMode="gray">
          <a:xfrm>
            <a:off x="842270" y="3099549"/>
            <a:ext cx="2776054" cy="135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08000" tIns="64800" rIns="126000">
            <a:spAutoFit/>
          </a:bodyPr>
          <a:lstStyle/>
          <a:p>
            <a:pPr eaLnBrk="0" hangingPunct="0">
              <a:lnSpc>
                <a:spcPct val="95000"/>
              </a:lnSpc>
              <a:spcAft>
                <a:spcPts val="600"/>
              </a:spcAft>
            </a:pPr>
            <a:r>
              <a:rPr lang="ru-RU" sz="2400" b="1" noProof="1" smtClean="0">
                <a:solidFill>
                  <a:schemeClr val="accent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ноябрь</a:t>
            </a:r>
            <a:endParaRPr lang="en-GB" sz="2400" b="1" noProof="1">
              <a:solidFill>
                <a:schemeClr val="accent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  <a:p>
            <a:pPr algn="just" eaLnBrk="0" hangingPunct="0">
              <a:lnSpc>
                <a:spcPct val="95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Затем были вымощены брусчаткой и плиточником площадка для отдыха, на танцплощадке уложен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декинг</a:t>
            </a:r>
            <a:endParaRPr lang="en-GB" sz="1300" noProof="1"/>
          </a:p>
        </p:txBody>
      </p:sp>
      <p:sp>
        <p:nvSpPr>
          <p:cNvPr id="66" name="Text Box 32" descr="© INSCALE GmbH, 26.05.2010&#10;http://www.presentationload.com/"/>
          <p:cNvSpPr txBox="1">
            <a:spLocks noChangeArrowheads="1"/>
          </p:cNvSpPr>
          <p:nvPr/>
        </p:nvSpPr>
        <p:spPr bwMode="gray">
          <a:xfrm>
            <a:off x="838424" y="4399484"/>
            <a:ext cx="2779900" cy="1153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08000" tIns="64800" rIns="126000">
            <a:spAutoFit/>
          </a:bodyPr>
          <a:lstStyle/>
          <a:p>
            <a:pPr eaLnBrk="0" hangingPunct="0">
              <a:lnSpc>
                <a:spcPct val="95000"/>
              </a:lnSpc>
              <a:spcAft>
                <a:spcPts val="600"/>
              </a:spcAft>
            </a:pPr>
            <a:r>
              <a:rPr lang="ru-RU" sz="2400" b="1" noProof="1" smtClean="0">
                <a:solidFill>
                  <a:schemeClr val="accent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декабрь</a:t>
            </a:r>
            <a:endParaRPr lang="en-GB" sz="2400" b="1" noProof="1">
              <a:solidFill>
                <a:schemeClr val="accent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  <a:p>
            <a:pPr algn="just" eaLnBrk="0" hangingPunct="0">
              <a:lnSpc>
                <a:spcPct val="95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на детской и спортивной площадке смонтировано прорезиненное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покрытие</a:t>
            </a:r>
            <a:endParaRPr lang="en-GB" sz="1300" noProof="1"/>
          </a:p>
        </p:txBody>
      </p:sp>
      <p:grpSp>
        <p:nvGrpSpPr>
          <p:cNvPr id="67" name="Group 77"/>
          <p:cNvGrpSpPr/>
          <p:nvPr/>
        </p:nvGrpSpPr>
        <p:grpSpPr>
          <a:xfrm>
            <a:off x="8117913" y="4815380"/>
            <a:ext cx="310956" cy="499044"/>
            <a:chOff x="1271372" y="3107146"/>
            <a:chExt cx="409575" cy="657225"/>
          </a:xfrm>
          <a:solidFill>
            <a:schemeClr val="accent1">
              <a:lumMod val="75000"/>
            </a:schemeClr>
          </a:solidFill>
        </p:grpSpPr>
        <p:sp>
          <p:nvSpPr>
            <p:cNvPr id="68" name="Rectangle 9"/>
            <p:cNvSpPr>
              <a:spLocks noChangeArrowheads="1"/>
            </p:cNvSpPr>
            <p:nvPr/>
          </p:nvSpPr>
          <p:spPr bwMode="auto">
            <a:xfrm>
              <a:off x="1450759" y="3418296"/>
              <a:ext cx="38100" cy="3460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1882" tIns="60941" rIns="121882" bIns="60941" numCol="1" anchor="t" anchorCtr="0" compatLnSpc="1">
              <a:prstTxWarp prst="textNoShape">
                <a:avLst/>
              </a:prstTxWarp>
            </a:bodyPr>
            <a:lstStyle/>
            <a:p>
              <a:pPr algn="l" defTabSz="1375190" fontAlgn="auto">
                <a:spcBef>
                  <a:spcPts val="0"/>
                </a:spcBef>
                <a:spcAft>
                  <a:spcPts val="0"/>
                </a:spcAft>
              </a:pPr>
              <a:endParaRPr 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9" name="Oval 29"/>
            <p:cNvSpPr>
              <a:spLocks noChangeArrowheads="1"/>
            </p:cNvSpPr>
            <p:nvPr/>
          </p:nvSpPr>
          <p:spPr bwMode="auto">
            <a:xfrm>
              <a:off x="1271372" y="3107146"/>
              <a:ext cx="409575" cy="4095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882" tIns="60941" rIns="121882" bIns="60941" numCol="1" anchor="t" anchorCtr="0" compatLnSpc="1">
              <a:prstTxWarp prst="textNoShape">
                <a:avLst/>
              </a:prstTxWarp>
            </a:bodyPr>
            <a:lstStyle/>
            <a:p>
              <a:pPr algn="l" defTabSz="1375190" fontAlgn="auto">
                <a:spcBef>
                  <a:spcPts val="0"/>
                </a:spcBef>
                <a:spcAft>
                  <a:spcPts val="0"/>
                </a:spcAft>
              </a:pPr>
              <a:endParaRPr 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0" name="Group 78"/>
          <p:cNvGrpSpPr/>
          <p:nvPr/>
        </p:nvGrpSpPr>
        <p:grpSpPr>
          <a:xfrm>
            <a:off x="10127774" y="3515329"/>
            <a:ext cx="528491" cy="723252"/>
            <a:chOff x="2122272" y="2811871"/>
            <a:chExt cx="293688" cy="952500"/>
          </a:xfrm>
          <a:solidFill>
            <a:srgbClr val="2E75B6"/>
          </a:solidFill>
        </p:grpSpPr>
        <p:sp>
          <p:nvSpPr>
            <p:cNvPr id="71" name="Rectangle 10"/>
            <p:cNvSpPr>
              <a:spLocks noChangeArrowheads="1"/>
            </p:cNvSpPr>
            <p:nvPr/>
          </p:nvSpPr>
          <p:spPr bwMode="auto">
            <a:xfrm>
              <a:off x="2242922" y="3610384"/>
              <a:ext cx="50800" cy="1539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1882" tIns="60941" rIns="121882" bIns="60941" numCol="1" anchor="t" anchorCtr="0" compatLnSpc="1">
              <a:prstTxWarp prst="textNoShape">
                <a:avLst/>
              </a:prstTxWarp>
            </a:bodyPr>
            <a:lstStyle/>
            <a:p>
              <a:pPr algn="l" defTabSz="1375190" fontAlgn="auto">
                <a:spcBef>
                  <a:spcPts val="0"/>
                </a:spcBef>
                <a:spcAft>
                  <a:spcPts val="0"/>
                </a:spcAft>
              </a:pPr>
              <a:endParaRPr 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2" name="Oval 20"/>
            <p:cNvSpPr>
              <a:spLocks noChangeArrowheads="1"/>
            </p:cNvSpPr>
            <p:nvPr/>
          </p:nvSpPr>
          <p:spPr bwMode="auto">
            <a:xfrm>
              <a:off x="2122272" y="2811871"/>
              <a:ext cx="293688" cy="830262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882" tIns="60941" rIns="121882" bIns="60941" numCol="1" anchor="t" anchorCtr="0" compatLnSpc="1">
              <a:prstTxWarp prst="textNoShape">
                <a:avLst/>
              </a:prstTxWarp>
            </a:bodyPr>
            <a:lstStyle/>
            <a:p>
              <a:pPr algn="l" defTabSz="1375190" fontAlgn="auto">
                <a:spcBef>
                  <a:spcPts val="0"/>
                </a:spcBef>
                <a:spcAft>
                  <a:spcPts val="0"/>
                </a:spcAft>
              </a:pPr>
              <a:endParaRPr 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3" name="Group 81"/>
          <p:cNvGrpSpPr/>
          <p:nvPr/>
        </p:nvGrpSpPr>
        <p:grpSpPr>
          <a:xfrm>
            <a:off x="10303291" y="1373648"/>
            <a:ext cx="429071" cy="499043"/>
            <a:chOff x="5198847" y="3107146"/>
            <a:chExt cx="565150" cy="657225"/>
          </a:xfrm>
          <a:solidFill>
            <a:schemeClr val="accent1">
              <a:lumMod val="75000"/>
            </a:schemeClr>
          </a:solidFill>
        </p:grpSpPr>
        <p:sp>
          <p:nvSpPr>
            <p:cNvPr id="74" name="Rectangle 6"/>
            <p:cNvSpPr>
              <a:spLocks noChangeArrowheads="1"/>
            </p:cNvSpPr>
            <p:nvPr/>
          </p:nvSpPr>
          <p:spPr bwMode="auto">
            <a:xfrm>
              <a:off x="5451259" y="3251609"/>
              <a:ext cx="50800" cy="51276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1882" tIns="60941" rIns="121882" bIns="60941" numCol="1" anchor="t" anchorCtr="0" compatLnSpc="1">
              <a:prstTxWarp prst="textNoShape">
                <a:avLst/>
              </a:prstTxWarp>
            </a:bodyPr>
            <a:lstStyle/>
            <a:p>
              <a:pPr algn="l" defTabSz="1375190" fontAlgn="auto">
                <a:spcBef>
                  <a:spcPts val="0"/>
                </a:spcBef>
                <a:spcAft>
                  <a:spcPts val="0"/>
                </a:spcAft>
              </a:pPr>
              <a:endParaRPr 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5" name="Oval 7"/>
            <p:cNvSpPr>
              <a:spLocks noChangeArrowheads="1"/>
            </p:cNvSpPr>
            <p:nvPr/>
          </p:nvSpPr>
          <p:spPr bwMode="auto">
            <a:xfrm>
              <a:off x="5198847" y="3107146"/>
              <a:ext cx="565150" cy="566737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882" tIns="60941" rIns="121882" bIns="60941" numCol="1" anchor="t" anchorCtr="0" compatLnSpc="1">
              <a:prstTxWarp prst="textNoShape">
                <a:avLst/>
              </a:prstTxWarp>
            </a:bodyPr>
            <a:lstStyle/>
            <a:p>
              <a:pPr algn="l" defTabSz="1375190" fontAlgn="auto">
                <a:spcBef>
                  <a:spcPts val="0"/>
                </a:spcBef>
                <a:spcAft>
                  <a:spcPts val="0"/>
                </a:spcAft>
              </a:pPr>
              <a:endParaRPr 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3193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37"/>
    </mc:Choice>
    <mc:Fallback xmlns="">
      <p:transition spd="slow" advTm="121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32" grpId="0" animBg="1"/>
      <p:bldP spid="57" grpId="0"/>
      <p:bldP spid="62" grpId="0"/>
      <p:bldP spid="6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45" b="44941"/>
          <a:stretch/>
        </p:blipFill>
        <p:spPr>
          <a:xfrm>
            <a:off x="0" y="4376902"/>
            <a:ext cx="12192000" cy="249039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65171" y="936035"/>
            <a:ext cx="3155473" cy="4686064"/>
          </a:xfrm>
          <a:prstGeom prst="rect">
            <a:avLst/>
          </a:prstGeom>
        </p:spPr>
      </p:pic>
      <p:sp>
        <p:nvSpPr>
          <p:cNvPr id="5" name="矩形 7"/>
          <p:cNvSpPr/>
          <p:nvPr/>
        </p:nvSpPr>
        <p:spPr>
          <a:xfrm>
            <a:off x="-7073" y="143494"/>
            <a:ext cx="5696854" cy="5698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проделанной работы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直角三角形 9"/>
          <p:cNvSpPr/>
          <p:nvPr/>
        </p:nvSpPr>
        <p:spPr>
          <a:xfrm flipV="1">
            <a:off x="4863541" y="714825"/>
            <a:ext cx="856343" cy="174172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Group 152"/>
          <p:cNvGrpSpPr/>
          <p:nvPr/>
        </p:nvGrpSpPr>
        <p:grpSpPr>
          <a:xfrm flipH="1">
            <a:off x="2673978" y="2130582"/>
            <a:ext cx="2234356" cy="893539"/>
            <a:chOff x="7244862" y="2564012"/>
            <a:chExt cx="1005315" cy="299674"/>
          </a:xfrm>
        </p:grpSpPr>
        <p:cxnSp>
          <p:nvCxnSpPr>
            <p:cNvPr id="9" name="Straight Connector 153"/>
            <p:cNvCxnSpPr/>
            <p:nvPr/>
          </p:nvCxnSpPr>
          <p:spPr>
            <a:xfrm flipV="1">
              <a:off x="7244862" y="2564012"/>
              <a:ext cx="393895" cy="299674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54"/>
            <p:cNvCxnSpPr/>
            <p:nvPr/>
          </p:nvCxnSpPr>
          <p:spPr>
            <a:xfrm>
              <a:off x="7643056" y="2564012"/>
              <a:ext cx="607121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Прямоугольник 13"/>
          <p:cNvSpPr/>
          <p:nvPr/>
        </p:nvSpPr>
        <p:spPr>
          <a:xfrm>
            <a:off x="1396132" y="1107172"/>
            <a:ext cx="30268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Для удобства пребывания населения и поддержания чистоты на общественной территории установлены парковые диваны, скамьи с навесом и металлические урны.</a:t>
            </a:r>
          </a:p>
        </p:txBody>
      </p:sp>
      <p:grpSp>
        <p:nvGrpSpPr>
          <p:cNvPr id="15" name="Group 149"/>
          <p:cNvGrpSpPr/>
          <p:nvPr/>
        </p:nvGrpSpPr>
        <p:grpSpPr>
          <a:xfrm>
            <a:off x="6269267" y="1633343"/>
            <a:ext cx="3187744" cy="866341"/>
            <a:chOff x="7244862" y="2564012"/>
            <a:chExt cx="1005315" cy="299674"/>
          </a:xfrm>
        </p:grpSpPr>
        <p:cxnSp>
          <p:nvCxnSpPr>
            <p:cNvPr id="16" name="Straight Connector 150"/>
            <p:cNvCxnSpPr/>
            <p:nvPr/>
          </p:nvCxnSpPr>
          <p:spPr>
            <a:xfrm flipV="1">
              <a:off x="7244862" y="2564012"/>
              <a:ext cx="393895" cy="299674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51"/>
            <p:cNvCxnSpPr/>
            <p:nvPr/>
          </p:nvCxnSpPr>
          <p:spPr>
            <a:xfrm>
              <a:off x="7643056" y="2564012"/>
              <a:ext cx="607121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Прямоугольник 19"/>
          <p:cNvSpPr/>
          <p:nvPr/>
        </p:nvSpPr>
        <p:spPr>
          <a:xfrm>
            <a:off x="7507651" y="656284"/>
            <a:ext cx="325746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Смонтирована сценическая площадка с устройством покрытия из террасной доски для проведения праздничных и танцевальных мероприятий, с целью организации досуга местных 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жителей.</a:t>
            </a:r>
            <a:endParaRPr lang="ru-RU" sz="1200" dirty="0"/>
          </a:p>
        </p:txBody>
      </p:sp>
      <p:grpSp>
        <p:nvGrpSpPr>
          <p:cNvPr id="21" name="Group 152"/>
          <p:cNvGrpSpPr/>
          <p:nvPr/>
        </p:nvGrpSpPr>
        <p:grpSpPr>
          <a:xfrm rot="10800000" flipH="1">
            <a:off x="5678888" y="4047008"/>
            <a:ext cx="3796460" cy="2165270"/>
            <a:chOff x="7244862" y="2564012"/>
            <a:chExt cx="1005315" cy="299674"/>
          </a:xfrm>
        </p:grpSpPr>
        <p:cxnSp>
          <p:nvCxnSpPr>
            <p:cNvPr id="22" name="Straight Connector 153"/>
            <p:cNvCxnSpPr/>
            <p:nvPr/>
          </p:nvCxnSpPr>
          <p:spPr>
            <a:xfrm flipV="1">
              <a:off x="7244862" y="2564012"/>
              <a:ext cx="393895" cy="299674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154"/>
            <p:cNvCxnSpPr/>
            <p:nvPr/>
          </p:nvCxnSpPr>
          <p:spPr>
            <a:xfrm>
              <a:off x="7643056" y="2564012"/>
              <a:ext cx="607121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Прямоугольник 24"/>
          <p:cNvSpPr/>
          <p:nvPr/>
        </p:nvSpPr>
        <p:spPr>
          <a:xfrm>
            <a:off x="7177909" y="4031706"/>
            <a:ext cx="359277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На детской площадке установлены:</a:t>
            </a:r>
          </a:p>
          <a:p>
            <a:pPr indent="360000" algn="just"/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бесшовное покрытие игровых площадок из высококачественного материала «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Мастерфайбр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» с целью обеспечения безопасного пребывания детей; </a:t>
            </a:r>
          </a:p>
          <a:p>
            <a:pPr indent="360000" algn="just"/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малые архитектурные формы разных категорий с целью обеспечения досуга детей разных возрастных групп (качели двойные с гибкой подвеской, карусель с шестью сидениями, горка с лестницей и площадкой высотой 2,2 м, манеж с двумя детскими входами, игровой комплекс «Самолет», песочный дворик «Лесная полянка»)</a:t>
            </a:r>
            <a:r>
              <a:rPr lang="ru-RU" sz="1200" dirty="0"/>
              <a:t>.</a:t>
            </a: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grpSp>
        <p:nvGrpSpPr>
          <p:cNvPr id="26" name="Group 33"/>
          <p:cNvGrpSpPr/>
          <p:nvPr/>
        </p:nvGrpSpPr>
        <p:grpSpPr>
          <a:xfrm rot="2459342">
            <a:off x="9800642" y="598233"/>
            <a:ext cx="2266432" cy="1979479"/>
            <a:chOff x="2187184" y="1723730"/>
            <a:chExt cx="3475701" cy="3058149"/>
          </a:xfrm>
        </p:grpSpPr>
        <p:grpSp>
          <p:nvGrpSpPr>
            <p:cNvPr id="27" name="Group 9"/>
            <p:cNvGrpSpPr/>
            <p:nvPr/>
          </p:nvGrpSpPr>
          <p:grpSpPr>
            <a:xfrm rot="213443">
              <a:off x="2187184" y="3362127"/>
              <a:ext cx="1677010" cy="1419752"/>
              <a:chOff x="2955668" y="2969079"/>
              <a:chExt cx="1677010" cy="1419752"/>
            </a:xfrm>
          </p:grpSpPr>
          <p:sp>
            <p:nvSpPr>
              <p:cNvPr id="31" name="Freeform 3"/>
              <p:cNvSpPr>
                <a:spLocks/>
              </p:cNvSpPr>
              <p:nvPr/>
            </p:nvSpPr>
            <p:spPr bwMode="auto">
              <a:xfrm>
                <a:off x="3195729" y="2969079"/>
                <a:ext cx="1436949" cy="1419752"/>
              </a:xfrm>
              <a:custGeom>
                <a:avLst/>
                <a:gdLst/>
                <a:ahLst/>
                <a:cxnLst>
                  <a:cxn ang="0">
                    <a:pos x="32" y="500"/>
                  </a:cxn>
                  <a:cxn ang="0">
                    <a:pos x="14" y="489"/>
                  </a:cxn>
                  <a:cxn ang="0">
                    <a:pos x="15" y="436"/>
                  </a:cxn>
                  <a:cxn ang="0">
                    <a:pos x="441" y="15"/>
                  </a:cxn>
                  <a:cxn ang="0">
                    <a:pos x="495" y="15"/>
                  </a:cxn>
                  <a:cxn ang="0">
                    <a:pos x="494" y="69"/>
                  </a:cxn>
                  <a:cxn ang="0">
                    <a:pos x="68" y="490"/>
                  </a:cxn>
                  <a:cxn ang="0">
                    <a:pos x="32" y="500"/>
                  </a:cxn>
                </a:cxnLst>
                <a:rect l="0" t="0" r="r" b="b"/>
                <a:pathLst>
                  <a:path w="509" h="503">
                    <a:moveTo>
                      <a:pt x="32" y="500"/>
                    </a:moveTo>
                    <a:cubicBezTo>
                      <a:pt x="26" y="498"/>
                      <a:pt x="19" y="495"/>
                      <a:pt x="14" y="489"/>
                    </a:cubicBezTo>
                    <a:cubicBezTo>
                      <a:pt x="0" y="475"/>
                      <a:pt x="0" y="450"/>
                      <a:pt x="15" y="436"/>
                    </a:cubicBezTo>
                    <a:cubicBezTo>
                      <a:pt x="441" y="15"/>
                      <a:pt x="441" y="15"/>
                      <a:pt x="441" y="15"/>
                    </a:cubicBezTo>
                    <a:cubicBezTo>
                      <a:pt x="456" y="0"/>
                      <a:pt x="480" y="0"/>
                      <a:pt x="495" y="15"/>
                    </a:cubicBezTo>
                    <a:cubicBezTo>
                      <a:pt x="509" y="30"/>
                      <a:pt x="509" y="54"/>
                      <a:pt x="494" y="69"/>
                    </a:cubicBezTo>
                    <a:cubicBezTo>
                      <a:pt x="68" y="490"/>
                      <a:pt x="68" y="490"/>
                      <a:pt x="68" y="490"/>
                    </a:cubicBezTo>
                    <a:cubicBezTo>
                      <a:pt x="58" y="499"/>
                      <a:pt x="44" y="503"/>
                      <a:pt x="32" y="5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Round Same Side Corner Rectangle 4"/>
              <p:cNvSpPr>
                <a:spLocks/>
              </p:cNvSpPr>
              <p:nvPr/>
            </p:nvSpPr>
            <p:spPr bwMode="auto">
              <a:xfrm rot="13500000">
                <a:off x="3568110" y="3071025"/>
                <a:ext cx="343555" cy="1568440"/>
              </a:xfrm>
              <a:prstGeom prst="round2SameRect">
                <a:avLst>
                  <a:gd name="adj1" fmla="val 16667"/>
                  <a:gd name="adj2" fmla="val 22024"/>
                </a:avLst>
              </a:pr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8" name="Group 10"/>
            <p:cNvGrpSpPr/>
            <p:nvPr/>
          </p:nvGrpSpPr>
          <p:grpSpPr>
            <a:xfrm>
              <a:off x="3488641" y="1723730"/>
              <a:ext cx="2174244" cy="2174244"/>
              <a:chOff x="4220769" y="1605276"/>
              <a:chExt cx="1739904" cy="1739904"/>
            </a:xfrm>
          </p:grpSpPr>
          <p:sp>
            <p:nvSpPr>
              <p:cNvPr id="29" name="Donut 8"/>
              <p:cNvSpPr/>
              <p:nvPr/>
            </p:nvSpPr>
            <p:spPr>
              <a:xfrm>
                <a:off x="4338879" y="1723386"/>
                <a:ext cx="1503684" cy="1503684"/>
              </a:xfrm>
              <a:prstGeom prst="donut">
                <a:avLst>
                  <a:gd name="adj" fmla="val 7174"/>
                </a:avLst>
              </a:prstGeom>
              <a:gradFill>
                <a:gsLst>
                  <a:gs pos="0">
                    <a:schemeClr val="bg2">
                      <a:lumMod val="75000"/>
                    </a:schemeClr>
                  </a:gs>
                  <a:gs pos="50000">
                    <a:schemeClr val="bg2">
                      <a:lumMod val="85000"/>
                    </a:schemeClr>
                  </a:gs>
                </a:gsLst>
                <a:lin ang="13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Donut 7"/>
              <p:cNvSpPr/>
              <p:nvPr/>
            </p:nvSpPr>
            <p:spPr>
              <a:xfrm>
                <a:off x="4220769" y="1605276"/>
                <a:ext cx="1739904" cy="1739904"/>
              </a:xfrm>
              <a:prstGeom prst="donut">
                <a:avLst>
                  <a:gd name="adj" fmla="val 9286"/>
                </a:avLst>
              </a:prstGeom>
              <a:gradFill>
                <a:gsLst>
                  <a:gs pos="0">
                    <a:schemeClr val="bg2">
                      <a:lumMod val="75000"/>
                    </a:schemeClr>
                  </a:gs>
                  <a:gs pos="50000">
                    <a:schemeClr val="bg2">
                      <a:lumMod val="85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3" name="Group 33"/>
          <p:cNvGrpSpPr/>
          <p:nvPr/>
        </p:nvGrpSpPr>
        <p:grpSpPr>
          <a:xfrm rot="13245611">
            <a:off x="83908" y="1198067"/>
            <a:ext cx="2266432" cy="1979479"/>
            <a:chOff x="2187184" y="1723730"/>
            <a:chExt cx="3475701" cy="3058149"/>
          </a:xfrm>
        </p:grpSpPr>
        <p:grpSp>
          <p:nvGrpSpPr>
            <p:cNvPr id="34" name="Group 9"/>
            <p:cNvGrpSpPr/>
            <p:nvPr/>
          </p:nvGrpSpPr>
          <p:grpSpPr>
            <a:xfrm rot="213443">
              <a:off x="2187184" y="3362127"/>
              <a:ext cx="1677010" cy="1419752"/>
              <a:chOff x="2955668" y="2969079"/>
              <a:chExt cx="1677010" cy="1419752"/>
            </a:xfrm>
          </p:grpSpPr>
          <p:sp>
            <p:nvSpPr>
              <p:cNvPr id="38" name="Freeform 3"/>
              <p:cNvSpPr>
                <a:spLocks/>
              </p:cNvSpPr>
              <p:nvPr/>
            </p:nvSpPr>
            <p:spPr bwMode="auto">
              <a:xfrm>
                <a:off x="3195729" y="2969079"/>
                <a:ext cx="1436949" cy="1419752"/>
              </a:xfrm>
              <a:custGeom>
                <a:avLst/>
                <a:gdLst/>
                <a:ahLst/>
                <a:cxnLst>
                  <a:cxn ang="0">
                    <a:pos x="32" y="500"/>
                  </a:cxn>
                  <a:cxn ang="0">
                    <a:pos x="14" y="489"/>
                  </a:cxn>
                  <a:cxn ang="0">
                    <a:pos x="15" y="436"/>
                  </a:cxn>
                  <a:cxn ang="0">
                    <a:pos x="441" y="15"/>
                  </a:cxn>
                  <a:cxn ang="0">
                    <a:pos x="495" y="15"/>
                  </a:cxn>
                  <a:cxn ang="0">
                    <a:pos x="494" y="69"/>
                  </a:cxn>
                  <a:cxn ang="0">
                    <a:pos x="68" y="490"/>
                  </a:cxn>
                  <a:cxn ang="0">
                    <a:pos x="32" y="500"/>
                  </a:cxn>
                </a:cxnLst>
                <a:rect l="0" t="0" r="r" b="b"/>
                <a:pathLst>
                  <a:path w="509" h="503">
                    <a:moveTo>
                      <a:pt x="32" y="500"/>
                    </a:moveTo>
                    <a:cubicBezTo>
                      <a:pt x="26" y="498"/>
                      <a:pt x="19" y="495"/>
                      <a:pt x="14" y="489"/>
                    </a:cubicBezTo>
                    <a:cubicBezTo>
                      <a:pt x="0" y="475"/>
                      <a:pt x="0" y="450"/>
                      <a:pt x="15" y="436"/>
                    </a:cubicBezTo>
                    <a:cubicBezTo>
                      <a:pt x="441" y="15"/>
                      <a:pt x="441" y="15"/>
                      <a:pt x="441" y="15"/>
                    </a:cubicBezTo>
                    <a:cubicBezTo>
                      <a:pt x="456" y="0"/>
                      <a:pt x="480" y="0"/>
                      <a:pt x="495" y="15"/>
                    </a:cubicBezTo>
                    <a:cubicBezTo>
                      <a:pt x="509" y="30"/>
                      <a:pt x="509" y="54"/>
                      <a:pt x="494" y="69"/>
                    </a:cubicBezTo>
                    <a:cubicBezTo>
                      <a:pt x="68" y="490"/>
                      <a:pt x="68" y="490"/>
                      <a:pt x="68" y="490"/>
                    </a:cubicBezTo>
                    <a:cubicBezTo>
                      <a:pt x="58" y="499"/>
                      <a:pt x="44" y="503"/>
                      <a:pt x="32" y="5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Round Same Side Corner Rectangle 4"/>
              <p:cNvSpPr>
                <a:spLocks/>
              </p:cNvSpPr>
              <p:nvPr/>
            </p:nvSpPr>
            <p:spPr bwMode="auto">
              <a:xfrm rot="13500000">
                <a:off x="3568110" y="3071025"/>
                <a:ext cx="343555" cy="1568440"/>
              </a:xfrm>
              <a:prstGeom prst="round2SameRect">
                <a:avLst>
                  <a:gd name="adj1" fmla="val 16667"/>
                  <a:gd name="adj2" fmla="val 22024"/>
                </a:avLst>
              </a:pr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5" name="Group 10"/>
            <p:cNvGrpSpPr/>
            <p:nvPr/>
          </p:nvGrpSpPr>
          <p:grpSpPr>
            <a:xfrm>
              <a:off x="3488641" y="1723730"/>
              <a:ext cx="2174244" cy="2174244"/>
              <a:chOff x="4220769" y="1605276"/>
              <a:chExt cx="1739904" cy="1739904"/>
            </a:xfrm>
          </p:grpSpPr>
          <p:sp>
            <p:nvSpPr>
              <p:cNvPr id="36" name="Donut 8"/>
              <p:cNvSpPr/>
              <p:nvPr/>
            </p:nvSpPr>
            <p:spPr>
              <a:xfrm>
                <a:off x="4338879" y="1723386"/>
                <a:ext cx="1503684" cy="1503684"/>
              </a:xfrm>
              <a:prstGeom prst="donut">
                <a:avLst>
                  <a:gd name="adj" fmla="val 7174"/>
                </a:avLst>
              </a:prstGeom>
              <a:gradFill>
                <a:gsLst>
                  <a:gs pos="0">
                    <a:schemeClr val="bg2">
                      <a:lumMod val="75000"/>
                    </a:schemeClr>
                  </a:gs>
                  <a:gs pos="50000">
                    <a:schemeClr val="bg2">
                      <a:lumMod val="85000"/>
                    </a:schemeClr>
                  </a:gs>
                </a:gsLst>
                <a:lin ang="13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7" name="Donut 7"/>
              <p:cNvSpPr/>
              <p:nvPr/>
            </p:nvSpPr>
            <p:spPr>
              <a:xfrm>
                <a:off x="4220769" y="1605276"/>
                <a:ext cx="1739904" cy="1739904"/>
              </a:xfrm>
              <a:prstGeom prst="donut">
                <a:avLst>
                  <a:gd name="adj" fmla="val 9286"/>
                </a:avLst>
              </a:prstGeom>
              <a:gradFill>
                <a:gsLst>
                  <a:gs pos="0">
                    <a:schemeClr val="bg2">
                      <a:lumMod val="75000"/>
                    </a:schemeClr>
                  </a:gs>
                  <a:gs pos="50000">
                    <a:schemeClr val="bg2">
                      <a:lumMod val="85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3" name="Овал 12"/>
          <p:cNvSpPr/>
          <p:nvPr/>
        </p:nvSpPr>
        <p:spPr>
          <a:xfrm>
            <a:off x="66698" y="1492557"/>
            <a:ext cx="1250657" cy="1266217"/>
          </a:xfrm>
          <a:prstGeom prst="ellipse">
            <a:avLst/>
          </a:prstGeom>
          <a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0" name="Group 33"/>
          <p:cNvGrpSpPr/>
          <p:nvPr/>
        </p:nvGrpSpPr>
        <p:grpSpPr>
          <a:xfrm rot="2474760">
            <a:off x="9800641" y="5103520"/>
            <a:ext cx="2266432" cy="1979479"/>
            <a:chOff x="2187184" y="1723730"/>
            <a:chExt cx="3475701" cy="3058149"/>
          </a:xfrm>
        </p:grpSpPr>
        <p:grpSp>
          <p:nvGrpSpPr>
            <p:cNvPr id="41" name="Group 9"/>
            <p:cNvGrpSpPr/>
            <p:nvPr/>
          </p:nvGrpSpPr>
          <p:grpSpPr>
            <a:xfrm rot="213443">
              <a:off x="2187184" y="3362127"/>
              <a:ext cx="1677010" cy="1419752"/>
              <a:chOff x="2955668" y="2969079"/>
              <a:chExt cx="1677010" cy="1419752"/>
            </a:xfrm>
          </p:grpSpPr>
          <p:sp>
            <p:nvSpPr>
              <p:cNvPr id="45" name="Freeform 3"/>
              <p:cNvSpPr>
                <a:spLocks/>
              </p:cNvSpPr>
              <p:nvPr/>
            </p:nvSpPr>
            <p:spPr bwMode="auto">
              <a:xfrm>
                <a:off x="3195729" y="2969079"/>
                <a:ext cx="1436949" cy="1419752"/>
              </a:xfrm>
              <a:custGeom>
                <a:avLst/>
                <a:gdLst/>
                <a:ahLst/>
                <a:cxnLst>
                  <a:cxn ang="0">
                    <a:pos x="32" y="500"/>
                  </a:cxn>
                  <a:cxn ang="0">
                    <a:pos x="14" y="489"/>
                  </a:cxn>
                  <a:cxn ang="0">
                    <a:pos x="15" y="436"/>
                  </a:cxn>
                  <a:cxn ang="0">
                    <a:pos x="441" y="15"/>
                  </a:cxn>
                  <a:cxn ang="0">
                    <a:pos x="495" y="15"/>
                  </a:cxn>
                  <a:cxn ang="0">
                    <a:pos x="494" y="69"/>
                  </a:cxn>
                  <a:cxn ang="0">
                    <a:pos x="68" y="490"/>
                  </a:cxn>
                  <a:cxn ang="0">
                    <a:pos x="32" y="500"/>
                  </a:cxn>
                </a:cxnLst>
                <a:rect l="0" t="0" r="r" b="b"/>
                <a:pathLst>
                  <a:path w="509" h="503">
                    <a:moveTo>
                      <a:pt x="32" y="500"/>
                    </a:moveTo>
                    <a:cubicBezTo>
                      <a:pt x="26" y="498"/>
                      <a:pt x="19" y="495"/>
                      <a:pt x="14" y="489"/>
                    </a:cubicBezTo>
                    <a:cubicBezTo>
                      <a:pt x="0" y="475"/>
                      <a:pt x="0" y="450"/>
                      <a:pt x="15" y="436"/>
                    </a:cubicBezTo>
                    <a:cubicBezTo>
                      <a:pt x="441" y="15"/>
                      <a:pt x="441" y="15"/>
                      <a:pt x="441" y="15"/>
                    </a:cubicBezTo>
                    <a:cubicBezTo>
                      <a:pt x="456" y="0"/>
                      <a:pt x="480" y="0"/>
                      <a:pt x="495" y="15"/>
                    </a:cubicBezTo>
                    <a:cubicBezTo>
                      <a:pt x="509" y="30"/>
                      <a:pt x="509" y="54"/>
                      <a:pt x="494" y="69"/>
                    </a:cubicBezTo>
                    <a:cubicBezTo>
                      <a:pt x="68" y="490"/>
                      <a:pt x="68" y="490"/>
                      <a:pt x="68" y="490"/>
                    </a:cubicBezTo>
                    <a:cubicBezTo>
                      <a:pt x="58" y="499"/>
                      <a:pt x="44" y="503"/>
                      <a:pt x="32" y="5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Round Same Side Corner Rectangle 4"/>
              <p:cNvSpPr>
                <a:spLocks/>
              </p:cNvSpPr>
              <p:nvPr/>
            </p:nvSpPr>
            <p:spPr bwMode="auto">
              <a:xfrm rot="13500000">
                <a:off x="3568110" y="3071025"/>
                <a:ext cx="343555" cy="1568440"/>
              </a:xfrm>
              <a:prstGeom prst="round2SameRect">
                <a:avLst>
                  <a:gd name="adj1" fmla="val 16667"/>
                  <a:gd name="adj2" fmla="val 22024"/>
                </a:avLst>
              </a:pr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2" name="Group 10"/>
            <p:cNvGrpSpPr/>
            <p:nvPr/>
          </p:nvGrpSpPr>
          <p:grpSpPr>
            <a:xfrm>
              <a:off x="3488641" y="1723730"/>
              <a:ext cx="2174244" cy="2174244"/>
              <a:chOff x="4220769" y="1605276"/>
              <a:chExt cx="1739904" cy="1739904"/>
            </a:xfrm>
          </p:grpSpPr>
          <p:sp>
            <p:nvSpPr>
              <p:cNvPr id="43" name="Donut 8"/>
              <p:cNvSpPr/>
              <p:nvPr/>
            </p:nvSpPr>
            <p:spPr>
              <a:xfrm>
                <a:off x="4338879" y="1723386"/>
                <a:ext cx="1503684" cy="1503684"/>
              </a:xfrm>
              <a:prstGeom prst="donut">
                <a:avLst>
                  <a:gd name="adj" fmla="val 7174"/>
                </a:avLst>
              </a:prstGeom>
              <a:gradFill>
                <a:gsLst>
                  <a:gs pos="0">
                    <a:schemeClr val="bg2">
                      <a:lumMod val="75000"/>
                    </a:schemeClr>
                  </a:gs>
                  <a:gs pos="50000">
                    <a:schemeClr val="bg2">
                      <a:lumMod val="85000"/>
                    </a:schemeClr>
                  </a:gs>
                </a:gsLst>
                <a:lin ang="13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Donut 7"/>
              <p:cNvSpPr/>
              <p:nvPr/>
            </p:nvSpPr>
            <p:spPr>
              <a:xfrm>
                <a:off x="4220769" y="1605276"/>
                <a:ext cx="1739904" cy="1739904"/>
              </a:xfrm>
              <a:prstGeom prst="donut">
                <a:avLst>
                  <a:gd name="adj" fmla="val 9286"/>
                </a:avLst>
              </a:prstGeom>
              <a:gradFill>
                <a:gsLst>
                  <a:gs pos="0">
                    <a:schemeClr val="bg2">
                      <a:lumMod val="75000"/>
                    </a:schemeClr>
                  </a:gs>
                  <a:gs pos="50000">
                    <a:schemeClr val="bg2">
                      <a:lumMod val="85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Овал 46" descr="\\farm\ОБЩАЯ\Для Т.Г\ФОТО\20200213_152603.jpg"/>
          <p:cNvSpPr/>
          <p:nvPr/>
        </p:nvSpPr>
        <p:spPr>
          <a:xfrm>
            <a:off x="10804404" y="5537194"/>
            <a:ext cx="1274199" cy="1249244"/>
          </a:xfrm>
          <a:prstGeom prst="ellipse">
            <a:avLst/>
          </a:prstGeom>
          <a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8" name="Group 33"/>
          <p:cNvGrpSpPr/>
          <p:nvPr/>
        </p:nvGrpSpPr>
        <p:grpSpPr>
          <a:xfrm rot="2459342">
            <a:off x="9808069" y="2296745"/>
            <a:ext cx="2266432" cy="1979479"/>
            <a:chOff x="2187184" y="1723730"/>
            <a:chExt cx="3475701" cy="3058149"/>
          </a:xfrm>
        </p:grpSpPr>
        <p:grpSp>
          <p:nvGrpSpPr>
            <p:cNvPr id="49" name="Group 9"/>
            <p:cNvGrpSpPr/>
            <p:nvPr/>
          </p:nvGrpSpPr>
          <p:grpSpPr>
            <a:xfrm rot="213443">
              <a:off x="2187184" y="3362127"/>
              <a:ext cx="1677010" cy="1419752"/>
              <a:chOff x="2955668" y="2969079"/>
              <a:chExt cx="1677010" cy="1419752"/>
            </a:xfrm>
          </p:grpSpPr>
          <p:sp>
            <p:nvSpPr>
              <p:cNvPr id="53" name="Freeform 3"/>
              <p:cNvSpPr>
                <a:spLocks/>
              </p:cNvSpPr>
              <p:nvPr/>
            </p:nvSpPr>
            <p:spPr bwMode="auto">
              <a:xfrm>
                <a:off x="3195729" y="2969079"/>
                <a:ext cx="1436949" cy="1419752"/>
              </a:xfrm>
              <a:custGeom>
                <a:avLst/>
                <a:gdLst/>
                <a:ahLst/>
                <a:cxnLst>
                  <a:cxn ang="0">
                    <a:pos x="32" y="500"/>
                  </a:cxn>
                  <a:cxn ang="0">
                    <a:pos x="14" y="489"/>
                  </a:cxn>
                  <a:cxn ang="0">
                    <a:pos x="15" y="436"/>
                  </a:cxn>
                  <a:cxn ang="0">
                    <a:pos x="441" y="15"/>
                  </a:cxn>
                  <a:cxn ang="0">
                    <a:pos x="495" y="15"/>
                  </a:cxn>
                  <a:cxn ang="0">
                    <a:pos x="494" y="69"/>
                  </a:cxn>
                  <a:cxn ang="0">
                    <a:pos x="68" y="490"/>
                  </a:cxn>
                  <a:cxn ang="0">
                    <a:pos x="32" y="500"/>
                  </a:cxn>
                </a:cxnLst>
                <a:rect l="0" t="0" r="r" b="b"/>
                <a:pathLst>
                  <a:path w="509" h="503">
                    <a:moveTo>
                      <a:pt x="32" y="500"/>
                    </a:moveTo>
                    <a:cubicBezTo>
                      <a:pt x="26" y="498"/>
                      <a:pt x="19" y="495"/>
                      <a:pt x="14" y="489"/>
                    </a:cubicBezTo>
                    <a:cubicBezTo>
                      <a:pt x="0" y="475"/>
                      <a:pt x="0" y="450"/>
                      <a:pt x="15" y="436"/>
                    </a:cubicBezTo>
                    <a:cubicBezTo>
                      <a:pt x="441" y="15"/>
                      <a:pt x="441" y="15"/>
                      <a:pt x="441" y="15"/>
                    </a:cubicBezTo>
                    <a:cubicBezTo>
                      <a:pt x="456" y="0"/>
                      <a:pt x="480" y="0"/>
                      <a:pt x="495" y="15"/>
                    </a:cubicBezTo>
                    <a:cubicBezTo>
                      <a:pt x="509" y="30"/>
                      <a:pt x="509" y="54"/>
                      <a:pt x="494" y="69"/>
                    </a:cubicBezTo>
                    <a:cubicBezTo>
                      <a:pt x="68" y="490"/>
                      <a:pt x="68" y="490"/>
                      <a:pt x="68" y="490"/>
                    </a:cubicBezTo>
                    <a:cubicBezTo>
                      <a:pt x="58" y="499"/>
                      <a:pt x="44" y="503"/>
                      <a:pt x="32" y="5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Round Same Side Corner Rectangle 4"/>
              <p:cNvSpPr>
                <a:spLocks/>
              </p:cNvSpPr>
              <p:nvPr/>
            </p:nvSpPr>
            <p:spPr bwMode="auto">
              <a:xfrm rot="13500000">
                <a:off x="3568110" y="3071025"/>
                <a:ext cx="343555" cy="1568440"/>
              </a:xfrm>
              <a:prstGeom prst="round2SameRect">
                <a:avLst>
                  <a:gd name="adj1" fmla="val 16667"/>
                  <a:gd name="adj2" fmla="val 22024"/>
                </a:avLst>
              </a:pr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0" name="Group 10"/>
            <p:cNvGrpSpPr/>
            <p:nvPr/>
          </p:nvGrpSpPr>
          <p:grpSpPr>
            <a:xfrm>
              <a:off x="3488641" y="1723730"/>
              <a:ext cx="2174244" cy="2174244"/>
              <a:chOff x="4220769" y="1605276"/>
              <a:chExt cx="1739904" cy="1739904"/>
            </a:xfrm>
          </p:grpSpPr>
          <p:sp>
            <p:nvSpPr>
              <p:cNvPr id="51" name="Donut 8"/>
              <p:cNvSpPr/>
              <p:nvPr/>
            </p:nvSpPr>
            <p:spPr>
              <a:xfrm>
                <a:off x="4338879" y="1723386"/>
                <a:ext cx="1503684" cy="1503684"/>
              </a:xfrm>
              <a:prstGeom prst="donut">
                <a:avLst>
                  <a:gd name="adj" fmla="val 7174"/>
                </a:avLst>
              </a:prstGeom>
              <a:gradFill>
                <a:gsLst>
                  <a:gs pos="0">
                    <a:schemeClr val="bg2">
                      <a:lumMod val="75000"/>
                    </a:schemeClr>
                  </a:gs>
                  <a:gs pos="50000">
                    <a:schemeClr val="bg2">
                      <a:lumMod val="85000"/>
                    </a:schemeClr>
                  </a:gs>
                </a:gsLst>
                <a:lin ang="13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Donut 7"/>
              <p:cNvSpPr/>
              <p:nvPr/>
            </p:nvSpPr>
            <p:spPr>
              <a:xfrm>
                <a:off x="4220769" y="1605276"/>
                <a:ext cx="1739904" cy="1739904"/>
              </a:xfrm>
              <a:prstGeom prst="donut">
                <a:avLst>
                  <a:gd name="adj" fmla="val 9286"/>
                </a:avLst>
              </a:prstGeom>
              <a:gradFill>
                <a:gsLst>
                  <a:gs pos="0">
                    <a:schemeClr val="bg2">
                      <a:lumMod val="75000"/>
                    </a:schemeClr>
                  </a:gs>
                  <a:gs pos="50000">
                    <a:schemeClr val="bg2">
                      <a:lumMod val="85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5" name="Group 149"/>
          <p:cNvGrpSpPr/>
          <p:nvPr/>
        </p:nvGrpSpPr>
        <p:grpSpPr>
          <a:xfrm>
            <a:off x="6657702" y="3319773"/>
            <a:ext cx="2779007" cy="287910"/>
            <a:chOff x="7244862" y="2564012"/>
            <a:chExt cx="1005315" cy="299674"/>
          </a:xfrm>
        </p:grpSpPr>
        <p:cxnSp>
          <p:nvCxnSpPr>
            <p:cNvPr id="56" name="Straight Connector 150"/>
            <p:cNvCxnSpPr/>
            <p:nvPr/>
          </p:nvCxnSpPr>
          <p:spPr>
            <a:xfrm flipV="1">
              <a:off x="7244862" y="2564012"/>
              <a:ext cx="393895" cy="299674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151"/>
            <p:cNvCxnSpPr/>
            <p:nvPr/>
          </p:nvCxnSpPr>
          <p:spPr>
            <a:xfrm>
              <a:off x="7643056" y="2564012"/>
              <a:ext cx="607121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152"/>
          <p:cNvGrpSpPr/>
          <p:nvPr/>
        </p:nvGrpSpPr>
        <p:grpSpPr>
          <a:xfrm rot="10800000">
            <a:off x="2721101" y="4913649"/>
            <a:ext cx="2187232" cy="1247090"/>
            <a:chOff x="7244862" y="2564012"/>
            <a:chExt cx="1005315" cy="299674"/>
          </a:xfrm>
        </p:grpSpPr>
        <p:cxnSp>
          <p:nvCxnSpPr>
            <p:cNvPr id="59" name="Straight Connector 153"/>
            <p:cNvCxnSpPr/>
            <p:nvPr/>
          </p:nvCxnSpPr>
          <p:spPr>
            <a:xfrm flipV="1">
              <a:off x="7244862" y="2564012"/>
              <a:ext cx="393895" cy="299674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154"/>
            <p:cNvCxnSpPr/>
            <p:nvPr/>
          </p:nvCxnSpPr>
          <p:spPr>
            <a:xfrm>
              <a:off x="7643056" y="2564012"/>
              <a:ext cx="607121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33"/>
          <p:cNvGrpSpPr/>
          <p:nvPr/>
        </p:nvGrpSpPr>
        <p:grpSpPr>
          <a:xfrm rot="13245611">
            <a:off x="36214" y="5202554"/>
            <a:ext cx="2266432" cy="1979479"/>
            <a:chOff x="2187184" y="1723730"/>
            <a:chExt cx="3475701" cy="3058149"/>
          </a:xfrm>
        </p:grpSpPr>
        <p:grpSp>
          <p:nvGrpSpPr>
            <p:cNvPr id="62" name="Group 9"/>
            <p:cNvGrpSpPr/>
            <p:nvPr/>
          </p:nvGrpSpPr>
          <p:grpSpPr>
            <a:xfrm rot="213443">
              <a:off x="2187184" y="3362127"/>
              <a:ext cx="1677010" cy="1419752"/>
              <a:chOff x="2955668" y="2969079"/>
              <a:chExt cx="1677010" cy="1419752"/>
            </a:xfrm>
          </p:grpSpPr>
          <p:sp>
            <p:nvSpPr>
              <p:cNvPr id="66" name="Freeform 3"/>
              <p:cNvSpPr>
                <a:spLocks/>
              </p:cNvSpPr>
              <p:nvPr/>
            </p:nvSpPr>
            <p:spPr bwMode="auto">
              <a:xfrm>
                <a:off x="3195729" y="2969079"/>
                <a:ext cx="1436949" cy="1419752"/>
              </a:xfrm>
              <a:custGeom>
                <a:avLst/>
                <a:gdLst/>
                <a:ahLst/>
                <a:cxnLst>
                  <a:cxn ang="0">
                    <a:pos x="32" y="500"/>
                  </a:cxn>
                  <a:cxn ang="0">
                    <a:pos x="14" y="489"/>
                  </a:cxn>
                  <a:cxn ang="0">
                    <a:pos x="15" y="436"/>
                  </a:cxn>
                  <a:cxn ang="0">
                    <a:pos x="441" y="15"/>
                  </a:cxn>
                  <a:cxn ang="0">
                    <a:pos x="495" y="15"/>
                  </a:cxn>
                  <a:cxn ang="0">
                    <a:pos x="494" y="69"/>
                  </a:cxn>
                  <a:cxn ang="0">
                    <a:pos x="68" y="490"/>
                  </a:cxn>
                  <a:cxn ang="0">
                    <a:pos x="32" y="500"/>
                  </a:cxn>
                </a:cxnLst>
                <a:rect l="0" t="0" r="r" b="b"/>
                <a:pathLst>
                  <a:path w="509" h="503">
                    <a:moveTo>
                      <a:pt x="32" y="500"/>
                    </a:moveTo>
                    <a:cubicBezTo>
                      <a:pt x="26" y="498"/>
                      <a:pt x="19" y="495"/>
                      <a:pt x="14" y="489"/>
                    </a:cubicBezTo>
                    <a:cubicBezTo>
                      <a:pt x="0" y="475"/>
                      <a:pt x="0" y="450"/>
                      <a:pt x="15" y="436"/>
                    </a:cubicBezTo>
                    <a:cubicBezTo>
                      <a:pt x="441" y="15"/>
                      <a:pt x="441" y="15"/>
                      <a:pt x="441" y="15"/>
                    </a:cubicBezTo>
                    <a:cubicBezTo>
                      <a:pt x="456" y="0"/>
                      <a:pt x="480" y="0"/>
                      <a:pt x="495" y="15"/>
                    </a:cubicBezTo>
                    <a:cubicBezTo>
                      <a:pt x="509" y="30"/>
                      <a:pt x="509" y="54"/>
                      <a:pt x="494" y="69"/>
                    </a:cubicBezTo>
                    <a:cubicBezTo>
                      <a:pt x="68" y="490"/>
                      <a:pt x="68" y="490"/>
                      <a:pt x="68" y="490"/>
                    </a:cubicBezTo>
                    <a:cubicBezTo>
                      <a:pt x="58" y="499"/>
                      <a:pt x="44" y="503"/>
                      <a:pt x="32" y="5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Round Same Side Corner Rectangle 4"/>
              <p:cNvSpPr>
                <a:spLocks/>
              </p:cNvSpPr>
              <p:nvPr/>
            </p:nvSpPr>
            <p:spPr bwMode="auto">
              <a:xfrm rot="13500000">
                <a:off x="3568110" y="3071025"/>
                <a:ext cx="343555" cy="1568440"/>
              </a:xfrm>
              <a:prstGeom prst="round2SameRect">
                <a:avLst>
                  <a:gd name="adj1" fmla="val 16667"/>
                  <a:gd name="adj2" fmla="val 22024"/>
                </a:avLst>
              </a:pr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3" name="Group 10"/>
            <p:cNvGrpSpPr/>
            <p:nvPr/>
          </p:nvGrpSpPr>
          <p:grpSpPr>
            <a:xfrm>
              <a:off x="3488641" y="1723730"/>
              <a:ext cx="2174244" cy="2174244"/>
              <a:chOff x="4220769" y="1605276"/>
              <a:chExt cx="1739904" cy="1739904"/>
            </a:xfrm>
          </p:grpSpPr>
          <p:sp>
            <p:nvSpPr>
              <p:cNvPr id="64" name="Donut 8"/>
              <p:cNvSpPr/>
              <p:nvPr/>
            </p:nvSpPr>
            <p:spPr>
              <a:xfrm>
                <a:off x="4338879" y="1723386"/>
                <a:ext cx="1503684" cy="1503684"/>
              </a:xfrm>
              <a:prstGeom prst="donut">
                <a:avLst>
                  <a:gd name="adj" fmla="val 7174"/>
                </a:avLst>
              </a:prstGeom>
              <a:gradFill>
                <a:gsLst>
                  <a:gs pos="0">
                    <a:schemeClr val="bg2">
                      <a:lumMod val="75000"/>
                    </a:schemeClr>
                  </a:gs>
                  <a:gs pos="50000">
                    <a:schemeClr val="bg2">
                      <a:lumMod val="85000"/>
                    </a:schemeClr>
                  </a:gs>
                </a:gsLst>
                <a:lin ang="13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Donut 7"/>
              <p:cNvSpPr/>
              <p:nvPr/>
            </p:nvSpPr>
            <p:spPr>
              <a:xfrm>
                <a:off x="4220769" y="1605276"/>
                <a:ext cx="1739904" cy="1739904"/>
              </a:xfrm>
              <a:prstGeom prst="donut">
                <a:avLst>
                  <a:gd name="adj" fmla="val 9286"/>
                </a:avLst>
              </a:prstGeom>
              <a:gradFill>
                <a:gsLst>
                  <a:gs pos="0">
                    <a:schemeClr val="bg2">
                      <a:lumMod val="75000"/>
                    </a:schemeClr>
                  </a:gs>
                  <a:gs pos="50000">
                    <a:schemeClr val="bg2">
                      <a:lumMod val="85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8" name="Овал 67"/>
          <p:cNvSpPr/>
          <p:nvPr/>
        </p:nvSpPr>
        <p:spPr>
          <a:xfrm>
            <a:off x="9910" y="5502038"/>
            <a:ext cx="1279764" cy="1286769"/>
          </a:xfrm>
          <a:prstGeom prst="ellipse">
            <a:avLst/>
          </a:prstGeom>
          <a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9" name="Прямоугольник 68"/>
          <p:cNvSpPr/>
          <p:nvPr/>
        </p:nvSpPr>
        <p:spPr>
          <a:xfrm>
            <a:off x="1305143" y="3943921"/>
            <a:ext cx="304379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На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спортивной площадке установлены тренажеры (игровая установка с баскетбольным щитом, спортивный комплекс Атлант, спортивный </a:t>
            </a:r>
            <a:r>
              <a:rPr lang="ru-RU" sz="12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воркаут</a:t>
            </a:r>
            <a:r>
              <a:rPr lang="ru-RU" sz="12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комплекс) для проведения досуга местных жителей с целью поддержания здорового образа жизни. </a:t>
            </a:r>
            <a:endParaRPr lang="ru-RU" sz="12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360000" algn="just"/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Также выполнено ограждение спортивной площадки с целью разделения общественной территории по функциональным зонам</a:t>
            </a:r>
            <a:endParaRPr lang="ru-RU" sz="1200" dirty="0"/>
          </a:p>
          <a:p>
            <a:pPr indent="360000" algn="just"/>
            <a:endParaRPr lang="ru-RU" sz="12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grpSp>
        <p:nvGrpSpPr>
          <p:cNvPr id="70" name="Group 152"/>
          <p:cNvGrpSpPr/>
          <p:nvPr/>
        </p:nvGrpSpPr>
        <p:grpSpPr>
          <a:xfrm flipH="1" flipV="1">
            <a:off x="2841990" y="3764221"/>
            <a:ext cx="1816507" cy="45719"/>
            <a:chOff x="7244862" y="2564012"/>
            <a:chExt cx="1005315" cy="299674"/>
          </a:xfrm>
        </p:grpSpPr>
        <p:cxnSp>
          <p:nvCxnSpPr>
            <p:cNvPr id="71" name="Straight Connector 153"/>
            <p:cNvCxnSpPr/>
            <p:nvPr/>
          </p:nvCxnSpPr>
          <p:spPr>
            <a:xfrm flipV="1">
              <a:off x="7244862" y="2564012"/>
              <a:ext cx="393895" cy="299674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154"/>
            <p:cNvCxnSpPr/>
            <p:nvPr/>
          </p:nvCxnSpPr>
          <p:spPr>
            <a:xfrm>
              <a:off x="7643056" y="2564012"/>
              <a:ext cx="607121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33"/>
          <p:cNvGrpSpPr/>
          <p:nvPr/>
        </p:nvGrpSpPr>
        <p:grpSpPr>
          <a:xfrm rot="13245611">
            <a:off x="121984" y="2876940"/>
            <a:ext cx="2266432" cy="1979479"/>
            <a:chOff x="2187184" y="1723730"/>
            <a:chExt cx="3475701" cy="3058149"/>
          </a:xfrm>
        </p:grpSpPr>
        <p:grpSp>
          <p:nvGrpSpPr>
            <p:cNvPr id="74" name="Group 9"/>
            <p:cNvGrpSpPr/>
            <p:nvPr/>
          </p:nvGrpSpPr>
          <p:grpSpPr>
            <a:xfrm rot="213443">
              <a:off x="2187184" y="3362127"/>
              <a:ext cx="1677010" cy="1419752"/>
              <a:chOff x="2955668" y="2969079"/>
              <a:chExt cx="1677010" cy="1419752"/>
            </a:xfrm>
          </p:grpSpPr>
          <p:sp>
            <p:nvSpPr>
              <p:cNvPr id="78" name="Freeform 3"/>
              <p:cNvSpPr>
                <a:spLocks/>
              </p:cNvSpPr>
              <p:nvPr/>
            </p:nvSpPr>
            <p:spPr bwMode="auto">
              <a:xfrm>
                <a:off x="3195729" y="2969079"/>
                <a:ext cx="1436949" cy="1419752"/>
              </a:xfrm>
              <a:custGeom>
                <a:avLst/>
                <a:gdLst/>
                <a:ahLst/>
                <a:cxnLst>
                  <a:cxn ang="0">
                    <a:pos x="32" y="500"/>
                  </a:cxn>
                  <a:cxn ang="0">
                    <a:pos x="14" y="489"/>
                  </a:cxn>
                  <a:cxn ang="0">
                    <a:pos x="15" y="436"/>
                  </a:cxn>
                  <a:cxn ang="0">
                    <a:pos x="441" y="15"/>
                  </a:cxn>
                  <a:cxn ang="0">
                    <a:pos x="495" y="15"/>
                  </a:cxn>
                  <a:cxn ang="0">
                    <a:pos x="494" y="69"/>
                  </a:cxn>
                  <a:cxn ang="0">
                    <a:pos x="68" y="490"/>
                  </a:cxn>
                  <a:cxn ang="0">
                    <a:pos x="32" y="500"/>
                  </a:cxn>
                </a:cxnLst>
                <a:rect l="0" t="0" r="r" b="b"/>
                <a:pathLst>
                  <a:path w="509" h="503">
                    <a:moveTo>
                      <a:pt x="32" y="500"/>
                    </a:moveTo>
                    <a:cubicBezTo>
                      <a:pt x="26" y="498"/>
                      <a:pt x="19" y="495"/>
                      <a:pt x="14" y="489"/>
                    </a:cubicBezTo>
                    <a:cubicBezTo>
                      <a:pt x="0" y="475"/>
                      <a:pt x="0" y="450"/>
                      <a:pt x="15" y="436"/>
                    </a:cubicBezTo>
                    <a:cubicBezTo>
                      <a:pt x="441" y="15"/>
                      <a:pt x="441" y="15"/>
                      <a:pt x="441" y="15"/>
                    </a:cubicBezTo>
                    <a:cubicBezTo>
                      <a:pt x="456" y="0"/>
                      <a:pt x="480" y="0"/>
                      <a:pt x="495" y="15"/>
                    </a:cubicBezTo>
                    <a:cubicBezTo>
                      <a:pt x="509" y="30"/>
                      <a:pt x="509" y="54"/>
                      <a:pt x="494" y="69"/>
                    </a:cubicBezTo>
                    <a:cubicBezTo>
                      <a:pt x="68" y="490"/>
                      <a:pt x="68" y="490"/>
                      <a:pt x="68" y="490"/>
                    </a:cubicBezTo>
                    <a:cubicBezTo>
                      <a:pt x="58" y="499"/>
                      <a:pt x="44" y="503"/>
                      <a:pt x="32" y="5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9" name="Round Same Side Corner Rectangle 4"/>
              <p:cNvSpPr>
                <a:spLocks/>
              </p:cNvSpPr>
              <p:nvPr/>
            </p:nvSpPr>
            <p:spPr bwMode="auto">
              <a:xfrm rot="13500000">
                <a:off x="3568110" y="3071025"/>
                <a:ext cx="343555" cy="1568440"/>
              </a:xfrm>
              <a:prstGeom prst="round2SameRect">
                <a:avLst>
                  <a:gd name="adj1" fmla="val 16667"/>
                  <a:gd name="adj2" fmla="val 22024"/>
                </a:avLst>
              </a:pr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5" name="Group 10"/>
            <p:cNvGrpSpPr/>
            <p:nvPr/>
          </p:nvGrpSpPr>
          <p:grpSpPr>
            <a:xfrm>
              <a:off x="3488641" y="1723730"/>
              <a:ext cx="2174244" cy="2174244"/>
              <a:chOff x="4220769" y="1605276"/>
              <a:chExt cx="1739904" cy="1739904"/>
            </a:xfrm>
          </p:grpSpPr>
          <p:sp>
            <p:nvSpPr>
              <p:cNvPr id="76" name="Donut 8"/>
              <p:cNvSpPr/>
              <p:nvPr/>
            </p:nvSpPr>
            <p:spPr>
              <a:xfrm>
                <a:off x="4338879" y="1723386"/>
                <a:ext cx="1503684" cy="1503684"/>
              </a:xfrm>
              <a:prstGeom prst="donut">
                <a:avLst>
                  <a:gd name="adj" fmla="val 7174"/>
                </a:avLst>
              </a:prstGeom>
              <a:gradFill>
                <a:gsLst>
                  <a:gs pos="0">
                    <a:schemeClr val="bg2">
                      <a:lumMod val="75000"/>
                    </a:schemeClr>
                  </a:gs>
                  <a:gs pos="50000">
                    <a:schemeClr val="bg2">
                      <a:lumMod val="85000"/>
                    </a:schemeClr>
                  </a:gs>
                </a:gsLst>
                <a:lin ang="13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7" name="Donut 7"/>
              <p:cNvSpPr/>
              <p:nvPr/>
            </p:nvSpPr>
            <p:spPr>
              <a:xfrm>
                <a:off x="4220769" y="1605276"/>
                <a:ext cx="1739904" cy="1739904"/>
              </a:xfrm>
              <a:prstGeom prst="donut">
                <a:avLst>
                  <a:gd name="adj" fmla="val 9286"/>
                </a:avLst>
              </a:prstGeom>
              <a:gradFill>
                <a:gsLst>
                  <a:gs pos="0">
                    <a:schemeClr val="bg2">
                      <a:lumMod val="75000"/>
                    </a:schemeClr>
                  </a:gs>
                  <a:gs pos="50000">
                    <a:schemeClr val="bg2">
                      <a:lumMod val="85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80" name="Овал 79"/>
          <p:cNvSpPr/>
          <p:nvPr/>
        </p:nvSpPr>
        <p:spPr>
          <a:xfrm>
            <a:off x="104829" y="3142689"/>
            <a:ext cx="1289004" cy="1288966"/>
          </a:xfrm>
          <a:prstGeom prst="ellipse">
            <a:avLst/>
          </a:prstGeom>
          <a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1" name="Прямоугольник 80"/>
          <p:cNvSpPr/>
          <p:nvPr/>
        </p:nvSpPr>
        <p:spPr>
          <a:xfrm>
            <a:off x="1474808" y="2680810"/>
            <a:ext cx="28685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Выполнено </a:t>
            </a:r>
            <a:r>
              <a:rPr lang="ru-RU" sz="12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леерное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 ограждение общественной территории с целью обеспечения безопасности нахождения людей на территории от  существующей магистральной дороги.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7366267" y="2343265"/>
            <a:ext cx="32136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целью облагораживания территории выполнено дополнительное озеленение кустарником (кизильник разных видов и курильский чай), а также вымощены декоративные 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дорожки.</a:t>
            </a:r>
            <a:endParaRPr lang="ru-RU" sz="1200" dirty="0"/>
          </a:p>
        </p:txBody>
      </p:sp>
      <p:sp>
        <p:nvSpPr>
          <p:cNvPr id="83" name="Овал 82"/>
          <p:cNvSpPr/>
          <p:nvPr/>
        </p:nvSpPr>
        <p:spPr>
          <a:xfrm>
            <a:off x="10797298" y="2705543"/>
            <a:ext cx="1310500" cy="1273988"/>
          </a:xfrm>
          <a:prstGeom prst="ellipse">
            <a:avLst/>
          </a:prstGeom>
          <a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6" name="Овал 85" descr="\\farm\ОБЩАЯ\Для Т.Г\ФОТО\DSC08332.JPG"/>
          <p:cNvSpPr/>
          <p:nvPr/>
        </p:nvSpPr>
        <p:spPr>
          <a:xfrm>
            <a:off x="10797298" y="1010304"/>
            <a:ext cx="1310500" cy="1280112"/>
          </a:xfrm>
          <a:prstGeom prst="ellipse">
            <a:avLst/>
          </a:prstGeom>
          <a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custDataLst>
      <p:tags r:id="rId1"/>
    </p:custDataLst>
    <p:extLst>
      <p:ext uri="{BB962C8B-B14F-4D97-AF65-F5344CB8AC3E}">
        <p14:creationId xmlns:p14="http://schemas.microsoft.com/office/powerpoint/2010/main" val="261208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07"/>
    </mc:Choice>
    <mc:Fallback xmlns="">
      <p:transition spd="slow" advTm="171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0" grpId="0"/>
      <p:bldP spid="25" grpId="0"/>
      <p:bldP spid="69" grpId="0"/>
      <p:bldP spid="81" grpId="0"/>
      <p:bldP spid="8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7"/>
          <p:cNvSpPr/>
          <p:nvPr/>
        </p:nvSpPr>
        <p:spPr>
          <a:xfrm rot="21234129">
            <a:off x="34662" y="2674416"/>
            <a:ext cx="12068745" cy="1225494"/>
          </a:xfrm>
          <a:custGeom>
            <a:avLst/>
            <a:gdLst>
              <a:gd name="connsiteX0" fmla="*/ 0 w 6781800"/>
              <a:gd name="connsiteY0" fmla="*/ 299838 h 1215160"/>
              <a:gd name="connsiteX1" fmla="*/ 2705100 w 6781800"/>
              <a:gd name="connsiteY1" fmla="*/ 52188 h 1215160"/>
              <a:gd name="connsiteX2" fmla="*/ 5619750 w 6781800"/>
              <a:gd name="connsiteY2" fmla="*/ 1195188 h 1215160"/>
              <a:gd name="connsiteX3" fmla="*/ 6781800 w 6781800"/>
              <a:gd name="connsiteY3" fmla="*/ 757038 h 1215160"/>
              <a:gd name="connsiteX0" fmla="*/ 0 w 6038850"/>
              <a:gd name="connsiteY0" fmla="*/ 299838 h 1304686"/>
              <a:gd name="connsiteX1" fmla="*/ 2705100 w 6038850"/>
              <a:gd name="connsiteY1" fmla="*/ 52188 h 1304686"/>
              <a:gd name="connsiteX2" fmla="*/ 5619750 w 6038850"/>
              <a:gd name="connsiteY2" fmla="*/ 1195188 h 1304686"/>
              <a:gd name="connsiteX3" fmla="*/ 6038850 w 6038850"/>
              <a:gd name="connsiteY3" fmla="*/ 1176138 h 1304686"/>
              <a:gd name="connsiteX0" fmla="*/ 0 w 6038850"/>
              <a:gd name="connsiteY0" fmla="*/ 287550 h 1218694"/>
              <a:gd name="connsiteX1" fmla="*/ 2705100 w 6038850"/>
              <a:gd name="connsiteY1" fmla="*/ 39900 h 1218694"/>
              <a:gd name="connsiteX2" fmla="*/ 4832350 w 6038850"/>
              <a:gd name="connsiteY2" fmla="*/ 1005100 h 1218694"/>
              <a:gd name="connsiteX3" fmla="*/ 6038850 w 6038850"/>
              <a:gd name="connsiteY3" fmla="*/ 1163850 h 1218694"/>
              <a:gd name="connsiteX0" fmla="*/ 0 w 6038850"/>
              <a:gd name="connsiteY0" fmla="*/ 287550 h 1225494"/>
              <a:gd name="connsiteX1" fmla="*/ 2705100 w 6038850"/>
              <a:gd name="connsiteY1" fmla="*/ 39900 h 1225494"/>
              <a:gd name="connsiteX2" fmla="*/ 4832350 w 6038850"/>
              <a:gd name="connsiteY2" fmla="*/ 1005100 h 1225494"/>
              <a:gd name="connsiteX3" fmla="*/ 6038850 w 6038850"/>
              <a:gd name="connsiteY3" fmla="*/ 1163850 h 122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38850" h="1225494">
                <a:moveTo>
                  <a:pt x="0" y="287550"/>
                </a:moveTo>
                <a:cubicBezTo>
                  <a:pt x="884237" y="89112"/>
                  <a:pt x="1899708" y="-79692"/>
                  <a:pt x="2705100" y="39900"/>
                </a:cubicBezTo>
                <a:cubicBezTo>
                  <a:pt x="3510492" y="159492"/>
                  <a:pt x="4371975" y="786025"/>
                  <a:pt x="4832350" y="1005100"/>
                </a:cubicBezTo>
                <a:cubicBezTo>
                  <a:pt x="5292725" y="1224175"/>
                  <a:pt x="5829300" y="1285558"/>
                  <a:pt x="6038850" y="1163850"/>
                </a:cubicBezTo>
              </a:path>
            </a:pathLst>
          </a:custGeom>
          <a:ln w="28575" cmpd="sng">
            <a:solidFill>
              <a:schemeClr val="tx2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+mj-ea"/>
              <a:ea typeface="+mj-ea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45" b="44941"/>
          <a:stretch/>
        </p:blipFill>
        <p:spPr>
          <a:xfrm>
            <a:off x="-34453" y="4333281"/>
            <a:ext cx="12192000" cy="2490395"/>
          </a:xfrm>
          <a:prstGeom prst="rect">
            <a:avLst/>
          </a:prstGeom>
          <a:ln>
            <a:noFill/>
          </a:ln>
        </p:spPr>
      </p:pic>
      <p:pic>
        <p:nvPicPr>
          <p:cNvPr id="4" name="组合 20"/>
          <p:cNvPicPr>
            <a:picLocks noChangeArrowheads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11257"/>
            <a:ext cx="113982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59"/>
          <p:cNvSpPr>
            <a:spLocks/>
          </p:cNvSpPr>
          <p:nvPr/>
        </p:nvSpPr>
        <p:spPr bwMode="auto">
          <a:xfrm flipH="1">
            <a:off x="-34453" y="3373096"/>
            <a:ext cx="2679682" cy="2198687"/>
          </a:xfrm>
          <a:custGeom>
            <a:avLst/>
            <a:gdLst>
              <a:gd name="T0" fmla="*/ 418 w 997"/>
              <a:gd name="T1" fmla="*/ 0 h 1006"/>
              <a:gd name="T2" fmla="*/ 23 w 997"/>
              <a:gd name="T3" fmla="*/ 383 h 1006"/>
              <a:gd name="T4" fmla="*/ 364 w 997"/>
              <a:gd name="T5" fmla="*/ 736 h 1006"/>
              <a:gd name="T6" fmla="*/ 715 w 997"/>
              <a:gd name="T7" fmla="*/ 1006 h 1006"/>
              <a:gd name="T8" fmla="*/ 629 w 997"/>
              <a:gd name="T9" fmla="*/ 741 h 1006"/>
              <a:gd name="T10" fmla="*/ 671 w 997"/>
              <a:gd name="T11" fmla="*/ 745 h 1006"/>
              <a:gd name="T12" fmla="*/ 939 w 997"/>
              <a:gd name="T13" fmla="*/ 453 h 1006"/>
              <a:gd name="T14" fmla="*/ 449 w 997"/>
              <a:gd name="T15" fmla="*/ 1 h 1006"/>
              <a:gd name="T16" fmla="*/ 418 w 997"/>
              <a:gd name="T17" fmla="*/ 0 h 100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97"/>
              <a:gd name="T28" fmla="*/ 0 h 1006"/>
              <a:gd name="T29" fmla="*/ 997 w 997"/>
              <a:gd name="T30" fmla="*/ 1006 h 100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97" h="1006">
                <a:moveTo>
                  <a:pt x="418" y="0"/>
                </a:moveTo>
                <a:cubicBezTo>
                  <a:pt x="242" y="0"/>
                  <a:pt x="0" y="96"/>
                  <a:pt x="23" y="383"/>
                </a:cubicBezTo>
                <a:cubicBezTo>
                  <a:pt x="47" y="688"/>
                  <a:pt x="364" y="736"/>
                  <a:pt x="364" y="736"/>
                </a:cubicBezTo>
                <a:cubicBezTo>
                  <a:pt x="451" y="931"/>
                  <a:pt x="715" y="1006"/>
                  <a:pt x="715" y="1006"/>
                </a:cubicBezTo>
                <a:cubicBezTo>
                  <a:pt x="547" y="769"/>
                  <a:pt x="629" y="741"/>
                  <a:pt x="629" y="741"/>
                </a:cubicBezTo>
                <a:cubicBezTo>
                  <a:pt x="629" y="741"/>
                  <a:pt x="645" y="745"/>
                  <a:pt x="671" y="745"/>
                </a:cubicBezTo>
                <a:cubicBezTo>
                  <a:pt x="745" y="745"/>
                  <a:pt x="895" y="712"/>
                  <a:pt x="939" y="453"/>
                </a:cubicBezTo>
                <a:cubicBezTo>
                  <a:pt x="997" y="105"/>
                  <a:pt x="626" y="13"/>
                  <a:pt x="449" y="1"/>
                </a:cubicBezTo>
                <a:cubicBezTo>
                  <a:pt x="439" y="0"/>
                  <a:pt x="428" y="0"/>
                  <a:pt x="418" y="0"/>
                </a:cubicBezTo>
              </a:path>
            </a:pathLst>
          </a:custGeom>
          <a:solidFill>
            <a:srgbClr val="5C7CB5"/>
          </a:solidFill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309420" y="3600998"/>
            <a:ext cx="2104119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рады, что у нас строят такой хороший сквер.  Особенно трогательно, что восстановили танцплощадку, которая когда-то здесь была.</a:t>
            </a:r>
            <a:endParaRPr lang="zh-CN" altLang="en-US" sz="1200" dirty="0">
              <a:solidFill>
                <a:schemeClr val="bg1"/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7" name="组合 17"/>
          <p:cNvPicPr>
            <a:picLocks noChangeArrowheads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0100" y="836473"/>
            <a:ext cx="123190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reeform 62"/>
          <p:cNvSpPr>
            <a:spLocks/>
          </p:cNvSpPr>
          <p:nvPr/>
        </p:nvSpPr>
        <p:spPr bwMode="auto">
          <a:xfrm rot="21001898">
            <a:off x="8721406" y="-55302"/>
            <a:ext cx="3071812" cy="1770962"/>
          </a:xfrm>
          <a:custGeom>
            <a:avLst/>
            <a:gdLst>
              <a:gd name="T0" fmla="*/ 453 w 1313"/>
              <a:gd name="T1" fmla="*/ 0 h 1064"/>
              <a:gd name="T2" fmla="*/ 32 w 1313"/>
              <a:gd name="T3" fmla="*/ 351 h 1064"/>
              <a:gd name="T4" fmla="*/ 188 w 1313"/>
              <a:gd name="T5" fmla="*/ 754 h 1064"/>
              <a:gd name="T6" fmla="*/ 771 w 1313"/>
              <a:gd name="T7" fmla="*/ 1064 h 1064"/>
              <a:gd name="T8" fmla="*/ 708 w 1313"/>
              <a:gd name="T9" fmla="*/ 914 h 1064"/>
              <a:gd name="T10" fmla="*/ 816 w 1313"/>
              <a:gd name="T11" fmla="*/ 97 h 1064"/>
              <a:gd name="T12" fmla="*/ 453 w 1313"/>
              <a:gd name="T13" fmla="*/ 0 h 106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313"/>
              <a:gd name="T22" fmla="*/ 0 h 1064"/>
              <a:gd name="T23" fmla="*/ 1313 w 1313"/>
              <a:gd name="T24" fmla="*/ 1064 h 106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313" h="1064">
                <a:moveTo>
                  <a:pt x="453" y="0"/>
                </a:moveTo>
                <a:cubicBezTo>
                  <a:pt x="193" y="0"/>
                  <a:pt x="54" y="185"/>
                  <a:pt x="32" y="351"/>
                </a:cubicBezTo>
                <a:cubicBezTo>
                  <a:pt x="0" y="582"/>
                  <a:pt x="188" y="754"/>
                  <a:pt x="188" y="754"/>
                </a:cubicBezTo>
                <a:cubicBezTo>
                  <a:pt x="430" y="1029"/>
                  <a:pt x="771" y="1064"/>
                  <a:pt x="771" y="1064"/>
                </a:cubicBezTo>
                <a:cubicBezTo>
                  <a:pt x="708" y="1018"/>
                  <a:pt x="708" y="914"/>
                  <a:pt x="708" y="914"/>
                </a:cubicBezTo>
                <a:cubicBezTo>
                  <a:pt x="1077" y="876"/>
                  <a:pt x="1313" y="340"/>
                  <a:pt x="816" y="97"/>
                </a:cubicBezTo>
                <a:cubicBezTo>
                  <a:pt x="676" y="29"/>
                  <a:pt x="555" y="0"/>
                  <a:pt x="453" y="0"/>
                </a:cubicBezTo>
              </a:path>
            </a:pathLst>
          </a:custGeom>
          <a:solidFill>
            <a:srgbClr val="83A8C9"/>
          </a:solidFill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endParaRPr lang="zh-CN" alt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9000567" y="260910"/>
            <a:ext cx="21335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Хорошо что благоустраивают территории не только в центре, но и в отдаленных районах.</a:t>
            </a:r>
            <a:endParaRPr lang="zh-CN" altLang="en-US" sz="1200" dirty="0">
              <a:solidFill>
                <a:schemeClr val="bg1"/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  <p:sp>
        <p:nvSpPr>
          <p:cNvPr id="26" name="六边形 49"/>
          <p:cNvSpPr/>
          <p:nvPr/>
        </p:nvSpPr>
        <p:spPr bwMode="auto">
          <a:xfrm>
            <a:off x="4706401" y="2620234"/>
            <a:ext cx="2196816" cy="1852205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152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67801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9" name="组合 78"/>
          <p:cNvGrpSpPr>
            <a:grpSpLocks/>
          </p:cNvGrpSpPr>
          <p:nvPr/>
        </p:nvGrpSpPr>
        <p:grpSpPr bwMode="auto">
          <a:xfrm>
            <a:off x="7459012" y="1625585"/>
            <a:ext cx="1800225" cy="1550987"/>
            <a:chOff x="985377" y="1960081"/>
            <a:chExt cx="1800200" cy="1551897"/>
          </a:xfrm>
        </p:grpSpPr>
        <p:sp>
          <p:nvSpPr>
            <p:cNvPr id="31" name="六边形 67"/>
            <p:cNvSpPr/>
            <p:nvPr/>
          </p:nvSpPr>
          <p:spPr>
            <a:xfrm>
              <a:off x="985377" y="1960081"/>
              <a:ext cx="1800200" cy="1551897"/>
            </a:xfrm>
            <a:prstGeom prst="hexagon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6780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2" name="六边形 68"/>
            <p:cNvSpPr/>
            <p:nvPr/>
          </p:nvSpPr>
          <p:spPr>
            <a:xfrm>
              <a:off x="1081631" y="2043058"/>
              <a:ext cx="1607692" cy="1385942"/>
            </a:xfrm>
            <a:prstGeom prst="hexagon">
              <a:avLst/>
            </a:prstGeom>
            <a:solidFill>
              <a:srgbClr val="BECEEA"/>
            </a:solidFill>
            <a:ln>
              <a:noFill/>
            </a:ln>
            <a:effectLst>
              <a:innerShdw blurRad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6780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4" name="组合 78"/>
          <p:cNvGrpSpPr>
            <a:grpSpLocks/>
          </p:cNvGrpSpPr>
          <p:nvPr/>
        </p:nvGrpSpPr>
        <p:grpSpPr bwMode="auto">
          <a:xfrm>
            <a:off x="10379798" y="3223369"/>
            <a:ext cx="1800225" cy="1550987"/>
            <a:chOff x="985377" y="1960081"/>
            <a:chExt cx="1800200" cy="1551897"/>
          </a:xfrm>
        </p:grpSpPr>
        <p:sp>
          <p:nvSpPr>
            <p:cNvPr id="36" name="六边形 79"/>
            <p:cNvSpPr/>
            <p:nvPr/>
          </p:nvSpPr>
          <p:spPr>
            <a:xfrm>
              <a:off x="985377" y="1960081"/>
              <a:ext cx="1800200" cy="1551897"/>
            </a:xfrm>
            <a:prstGeom prst="hexagon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6780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7" name="六边形 80"/>
            <p:cNvSpPr/>
            <p:nvPr/>
          </p:nvSpPr>
          <p:spPr>
            <a:xfrm>
              <a:off x="1081631" y="2043058"/>
              <a:ext cx="1607692" cy="1385942"/>
            </a:xfrm>
            <a:prstGeom prst="hexagon">
              <a:avLst/>
            </a:prstGeom>
            <a:solidFill>
              <a:srgbClr val="7898C7"/>
            </a:solidFill>
            <a:ln>
              <a:noFill/>
            </a:ln>
            <a:effectLst>
              <a:innerShdw blurRad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6780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40" name="Шестиугольник 39" descr="C:\Users\shleina\Desktop\Черемуховая главе инфо\1b5NPBg.jpg"/>
          <p:cNvSpPr/>
          <p:nvPr/>
        </p:nvSpPr>
        <p:spPr>
          <a:xfrm>
            <a:off x="4797738" y="2676043"/>
            <a:ext cx="2014142" cy="1740585"/>
          </a:xfrm>
          <a:prstGeom prst="hexagon">
            <a:avLst/>
          </a:prstGeom>
          <a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1" name="Прямоугольник 40"/>
          <p:cNvSpPr/>
          <p:nvPr/>
        </p:nvSpPr>
        <p:spPr>
          <a:xfrm>
            <a:off x="2485167" y="3307347"/>
            <a:ext cx="21371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новогодним праздникам для жителей была установлена новогодняя елка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4706828" y="1921949"/>
            <a:ext cx="22284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Горожане и гости смогли принять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участие в Масленичных гуляниях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矩形 7"/>
          <p:cNvSpPr/>
          <p:nvPr/>
        </p:nvSpPr>
        <p:spPr>
          <a:xfrm>
            <a:off x="0" y="117398"/>
            <a:ext cx="8152482" cy="77710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Впервые в 2020 году на данной территории горожане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поучаствовать в общественных мероприятиях</a:t>
            </a:r>
          </a:p>
        </p:txBody>
      </p:sp>
      <p:sp>
        <p:nvSpPr>
          <p:cNvPr id="44" name="直角三角形 9"/>
          <p:cNvSpPr/>
          <p:nvPr/>
        </p:nvSpPr>
        <p:spPr>
          <a:xfrm flipV="1">
            <a:off x="7296139" y="894507"/>
            <a:ext cx="856343" cy="174172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0182243" y="2580533"/>
            <a:ext cx="2009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 дню города планируется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праздничного концерта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7278956" y="3352845"/>
            <a:ext cx="23843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июня во Владивостоке отметят День России. Для жителей жилого </a:t>
            </a:r>
            <a:r>
              <a:rPr lang="ru-RU" sz="12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  <a:r>
              <a:rPr lang="ru-RU" sz="12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проведут концертную программу</a:t>
            </a:r>
          </a:p>
        </p:txBody>
      </p:sp>
      <p:sp>
        <p:nvSpPr>
          <p:cNvPr id="64" name="六边形 49"/>
          <p:cNvSpPr/>
          <p:nvPr/>
        </p:nvSpPr>
        <p:spPr bwMode="auto">
          <a:xfrm>
            <a:off x="2025230" y="1192059"/>
            <a:ext cx="2196816" cy="1852205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152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67801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9" name="Шестиугольник 38" descr="C:\Users\shleina\Desktop\Черемуховая главе инфо\черемуховая3.jpg"/>
          <p:cNvSpPr/>
          <p:nvPr/>
        </p:nvSpPr>
        <p:spPr>
          <a:xfrm>
            <a:off x="2111668" y="1253131"/>
            <a:ext cx="2023939" cy="1730059"/>
          </a:xfrm>
          <a:prstGeom prst="hexagon">
            <a:avLst/>
          </a:prstGeom>
          <a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" name="V-style - Мой Город (Feat. Kathy Soul)_music (1)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0072" y="1000257"/>
            <a:ext cx="609600" cy="609600"/>
          </a:xfrm>
          <a:prstGeom prst="rect">
            <a:avLst/>
          </a:prstGeom>
        </p:spPr>
      </p:pic>
      <p:pic>
        <p:nvPicPr>
          <p:cNvPr id="3" name="V-style - Мой Город (Feat. Kathy Soul) (1)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279910" y="165532"/>
            <a:ext cx="609600" cy="6096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824" y="1876823"/>
            <a:ext cx="1527281" cy="102998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4"/>
          <a:srcRect l="17756" t="23144" r="38180" b="34481"/>
          <a:stretch/>
        </p:blipFill>
        <p:spPr>
          <a:xfrm>
            <a:off x="10481416" y="3398865"/>
            <a:ext cx="1701425" cy="1022618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0905594" y="4055741"/>
            <a:ext cx="78360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  <a:cs typeface="Aparajita" panose="020B0604020202020204" pitchFamily="34" charset="0"/>
              </a:rPr>
              <a:t>160</a:t>
            </a:r>
            <a:endParaRPr lang="ru-RU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man Old Style" panose="02050604050505020204" pitchFamily="18" charset="0"/>
              <a:cs typeface="Aparajita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2682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652"/>
    </mc:Choice>
    <mc:Fallback xmlns="">
      <p:transition spd="slow" advTm="156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10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showWhenStopped="0">
                <p:cTn id="10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20000" showWhenStopped="0">
                <p:cTn id="10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 animBg="1"/>
      <p:bldP spid="6" grpId="0"/>
      <p:bldP spid="8" grpId="0" animBg="1"/>
      <p:bldP spid="9" grpId="0"/>
      <p:bldP spid="26" grpId="0" animBg="1"/>
      <p:bldP spid="41" grpId="0"/>
      <p:bldP spid="42" grpId="0"/>
      <p:bldP spid="45" grpId="0"/>
      <p:bldP spid="49" grpId="0"/>
      <p:bldP spid="16" grpId="0"/>
    </p:bldLst>
  </p:timing>
  <p:extLst mod="1">
    <p:ext uri="{E180D4A7-C9FB-4DFB-919C-405C955672EB}">
      <p14:showEvtLst xmlns:p14="http://schemas.microsoft.com/office/powerpoint/2010/main">
        <p14:playEvt time="1" objId="2"/>
        <p14:stopEvt time="10516" objId="2"/>
        <p14:playEvt time="12938" objId="3"/>
        <p14:stopEvt time="15652" objId="3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2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1.9|1.8|2|1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6|1.7|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9|1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5|2.1|1.9|1.7|1.7|1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8|2.4|1.5|1.8|1.7|2.1|1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4|0.7|1.4|0.7|1.5|0.7|1.6|0.8|1.5|0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1|2|2.3|1.9|1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4|1.5|1.3|1.4|1.3|1.3|1.3|1.2|1.1|1.3|1.4|1.3|1.3|1.3|1.3|1.4|1.4|1.4|1.3|1.2|1.3|1.2|1.2|1.3|1.3|1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.2|1.2|1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3|2.4|2.4|0.9|3.3|3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3.1|1.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2.4|2.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4|1.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.4|2.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3|3.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3|2.6|2.5|2.6|2.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2.5|2.6|2.4|2.7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2045</Words>
  <Application>Microsoft Office PowerPoint</Application>
  <PresentationFormat>Широкоэкранный</PresentationFormat>
  <Paragraphs>368</Paragraphs>
  <Slides>21</Slides>
  <Notes>1</Notes>
  <HiddenSlides>0</HiddenSlides>
  <MMClips>5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4" baseType="lpstr">
      <vt:lpstr>微软雅黑</vt:lpstr>
      <vt:lpstr>宋体</vt:lpstr>
      <vt:lpstr>Aparajita</vt:lpstr>
      <vt:lpstr>Arial</vt:lpstr>
      <vt:lpstr>Bookman Old Style</vt:lpstr>
      <vt:lpstr>Calibri</vt:lpstr>
      <vt:lpstr>Calibri Light</vt:lpstr>
      <vt:lpstr>Impact</vt:lpstr>
      <vt:lpstr>Noto Sans</vt:lpstr>
      <vt:lpstr>Segoe UI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heaton</dc:creator>
  <cp:lastModifiedBy>Сафина Мария Андреевна</cp:lastModifiedBy>
  <cp:revision>13</cp:revision>
  <dcterms:created xsi:type="dcterms:W3CDTF">2020-06-04T15:22:49Z</dcterms:created>
  <dcterms:modified xsi:type="dcterms:W3CDTF">2020-06-04T23:28:22Z</dcterms:modified>
</cp:coreProperties>
</file>