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37"/>
  </p:notesMasterIdLst>
  <p:sldIdLst>
    <p:sldId id="256" r:id="rId2"/>
    <p:sldId id="263" r:id="rId3"/>
    <p:sldId id="258" r:id="rId4"/>
    <p:sldId id="323" r:id="rId5"/>
    <p:sldId id="325" r:id="rId6"/>
    <p:sldId id="324" r:id="rId7"/>
    <p:sldId id="326" r:id="rId8"/>
    <p:sldId id="281" r:id="rId9"/>
    <p:sldId id="328" r:id="rId10"/>
    <p:sldId id="309" r:id="rId11"/>
    <p:sldId id="310" r:id="rId12"/>
    <p:sldId id="265" r:id="rId13"/>
    <p:sldId id="260" r:id="rId14"/>
    <p:sldId id="311" r:id="rId15"/>
    <p:sldId id="312" r:id="rId16"/>
    <p:sldId id="320" r:id="rId17"/>
    <p:sldId id="321" r:id="rId18"/>
    <p:sldId id="322" r:id="rId19"/>
    <p:sldId id="313" r:id="rId20"/>
    <p:sldId id="308" r:id="rId21"/>
    <p:sldId id="337" r:id="rId22"/>
    <p:sldId id="314" r:id="rId23"/>
    <p:sldId id="315" r:id="rId24"/>
    <p:sldId id="329" r:id="rId25"/>
    <p:sldId id="261" r:id="rId26"/>
    <p:sldId id="259" r:id="rId27"/>
    <p:sldId id="266" r:id="rId28"/>
    <p:sldId id="274" r:id="rId29"/>
    <p:sldId id="278" r:id="rId30"/>
    <p:sldId id="331" r:id="rId31"/>
    <p:sldId id="332" r:id="rId32"/>
    <p:sldId id="333" r:id="rId33"/>
    <p:sldId id="335" r:id="rId34"/>
    <p:sldId id="334" r:id="rId35"/>
    <p:sldId id="336" r:id="rId36"/>
  </p:sldIdLst>
  <p:sldSz cx="9144000" cy="5143500" type="screen16x9"/>
  <p:notesSz cx="6858000" cy="9144000"/>
  <p:embeddedFontLst>
    <p:embeddedFont>
      <p:font typeface="Poppins" charset="0"/>
      <p:regular r:id="rId38"/>
      <p:bold r:id="rId39"/>
      <p:italic r:id="rId40"/>
      <p:boldItalic r:id="rId41"/>
    </p:embeddedFont>
    <p:embeddedFont>
      <p:font typeface="Source Sans Pro" charset="0"/>
      <p:regular r:id="rId42"/>
      <p:bold r:id="rId43"/>
      <p:italic r:id="rId44"/>
      <p:boldItalic r:id="rId45"/>
    </p:embeddedFont>
    <p:embeddedFont>
      <p:font typeface="Roboto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="" xmlns:p15="http://schemas.microsoft.com/office/powerpoint/2012/main" userId="f9ec0e7fb41aff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54FD"/>
    <a:srgbClr val="201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F8AF0E2-92F9-4228-BBCE-1990FD60648B}">
  <a:tblStyle styleId="{DF8AF0E2-92F9-4228-BBCE-1990FD60648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4349" autoAdjust="0"/>
  </p:normalViewPr>
  <p:slideViewPr>
    <p:cSldViewPr snapToGrid="0">
      <p:cViewPr>
        <p:scale>
          <a:sx n="75" d="100"/>
          <a:sy n="75" d="100"/>
        </p:scale>
        <p:origin x="-1020" y="-89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Целевые значения*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2006</c:v>
                </c:pt>
                <c:pt idx="1">
                  <c:v>2008</c:v>
                </c:pt>
                <c:pt idx="2">
                  <c:v>2010</c:v>
                </c:pt>
                <c:pt idx="3">
                  <c:v>2012</c:v>
                </c:pt>
                <c:pt idx="4">
                  <c:v>2015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4">
                  <c:v>77</c:v>
                </c:pt>
                <c:pt idx="5">
                  <c:v>80</c:v>
                </c:pt>
                <c:pt idx="6">
                  <c:v>78</c:v>
                </c:pt>
                <c:pt idx="7">
                  <c:v>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A0-4D73-877C-5AF57C0C5520}"/>
            </c:ext>
          </c:extLst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Фактические значения (расчет IBP)**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2006</c:v>
                </c:pt>
                <c:pt idx="1">
                  <c:v>2008</c:v>
                </c:pt>
                <c:pt idx="2">
                  <c:v>2010</c:v>
                </c:pt>
                <c:pt idx="3">
                  <c:v>2012</c:v>
                </c:pt>
                <c:pt idx="4">
                  <c:v>2015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47</c:v>
                </c:pt>
                <c:pt idx="1">
                  <c:v>58</c:v>
                </c:pt>
                <c:pt idx="2">
                  <c:v>60</c:v>
                </c:pt>
                <c:pt idx="3">
                  <c:v>74</c:v>
                </c:pt>
                <c:pt idx="4">
                  <c:v>72</c:v>
                </c:pt>
                <c:pt idx="5">
                  <c:v>72</c:v>
                </c:pt>
                <c:pt idx="6">
                  <c:v>72</c:v>
                </c:pt>
                <c:pt idx="7">
                  <c:v>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A0-4D73-877C-5AF57C0C5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78368"/>
        <c:axId val="20796544"/>
      </c:barChart>
      <c:catAx>
        <c:axId val="2077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96544"/>
        <c:crosses val="autoZero"/>
        <c:auto val="1"/>
        <c:lblAlgn val="ctr"/>
        <c:lblOffset val="100"/>
        <c:noMultiLvlLbl val="0"/>
      </c:catAx>
      <c:valAx>
        <c:axId val="20796544"/>
        <c:scaling>
          <c:orientation val="minMax"/>
          <c:max val="8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78368"/>
        <c:crosses val="autoZero"/>
        <c:crossBetween val="between"/>
        <c:majorUnit val="10"/>
        <c:minorUnit val="2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Баллы стран в рейтинге открытости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76000"/>
                    <a:tint val="50000"/>
                    <a:satMod val="300000"/>
                  </a:schemeClr>
                </a:gs>
                <a:gs pos="35000">
                  <a:schemeClr val="accent5">
                    <a:shade val="76000"/>
                    <a:tint val="37000"/>
                    <a:satMod val="300000"/>
                  </a:schemeClr>
                </a:gs>
                <a:gs pos="100000">
                  <a:schemeClr val="accent5">
                    <a:shade val="76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76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Лист1!$A$2:$A$10</c:f>
              <c:strCache>
                <c:ptCount val="9"/>
                <c:pt idx="0">
                  <c:v>Среднее значение по всему миру</c:v>
                </c:pt>
                <c:pt idx="1">
                  <c:v>Грузия</c:v>
                </c:pt>
                <c:pt idx="2">
                  <c:v>Россия</c:v>
                </c:pt>
                <c:pt idx="3">
                  <c:v>Украина</c:v>
                </c:pt>
                <c:pt idx="4">
                  <c:v>Киргизия</c:v>
                </c:pt>
                <c:pt idx="5">
                  <c:v>Казахстан</c:v>
                </c:pt>
                <c:pt idx="6">
                  <c:v>Монголия</c:v>
                </c:pt>
                <c:pt idx="7">
                  <c:v>Азербайджан</c:v>
                </c:pt>
                <c:pt idx="8">
                  <c:v>Таджикистан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45</c:v>
                </c:pt>
                <c:pt idx="1">
                  <c:v>81</c:v>
                </c:pt>
                <c:pt idx="2">
                  <c:v>74</c:v>
                </c:pt>
                <c:pt idx="3">
                  <c:v>63</c:v>
                </c:pt>
                <c:pt idx="4">
                  <c:v>63</c:v>
                </c:pt>
                <c:pt idx="5">
                  <c:v>58</c:v>
                </c:pt>
                <c:pt idx="6">
                  <c:v>56</c:v>
                </c:pt>
                <c:pt idx="7">
                  <c:v>35</c:v>
                </c:pt>
                <c:pt idx="8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CF-4EB8-B95A-EA460F036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96128"/>
        <c:axId val="4209766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&gt;61-Достаточный</c:v>
                </c:pt>
              </c:strCache>
            </c:strRef>
          </c:tx>
          <c:spPr>
            <a:ln w="15875" cap="rnd">
              <a:solidFill>
                <a:schemeClr val="accent5">
                  <a:lumMod val="7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strRef>
              <c:f>Лист1!$A$2:$A$10</c:f>
              <c:strCache>
                <c:ptCount val="9"/>
                <c:pt idx="0">
                  <c:v>Среднее значение по всему миру</c:v>
                </c:pt>
                <c:pt idx="1">
                  <c:v>Грузия</c:v>
                </c:pt>
                <c:pt idx="2">
                  <c:v>Россия</c:v>
                </c:pt>
                <c:pt idx="3">
                  <c:v>Украина</c:v>
                </c:pt>
                <c:pt idx="4">
                  <c:v>Киргизия</c:v>
                </c:pt>
                <c:pt idx="5">
                  <c:v>Казахстан</c:v>
                </c:pt>
                <c:pt idx="6">
                  <c:v>Монголия</c:v>
                </c:pt>
                <c:pt idx="7">
                  <c:v>Азербайджан</c:v>
                </c:pt>
                <c:pt idx="8">
                  <c:v>Таджикистан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61</c:v>
                </c:pt>
                <c:pt idx="1">
                  <c:v>61</c:v>
                </c:pt>
                <c:pt idx="2">
                  <c:v>61</c:v>
                </c:pt>
                <c:pt idx="3">
                  <c:v>61</c:v>
                </c:pt>
                <c:pt idx="4">
                  <c:v>61</c:v>
                </c:pt>
                <c:pt idx="5">
                  <c:v>61</c:v>
                </c:pt>
                <c:pt idx="6">
                  <c:v>61</c:v>
                </c:pt>
                <c:pt idx="7">
                  <c:v>61</c:v>
                </c:pt>
                <c:pt idx="8">
                  <c:v>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9CF-4EB8-B95A-EA460F036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096128"/>
        <c:axId val="42097664"/>
      </c:lineChart>
      <c:catAx>
        <c:axId val="4209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097664"/>
        <c:crosses val="autoZero"/>
        <c:auto val="1"/>
        <c:lblAlgn val="ctr"/>
        <c:lblOffset val="100"/>
        <c:noMultiLvlLbl val="0"/>
      </c:catAx>
      <c:valAx>
        <c:axId val="4209766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09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Место России в рейтинге открытости бюджета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28</a:t>
                    </a:r>
                    <a:r>
                      <a:rPr lang="ru-RU" smtClean="0"/>
                      <a:t> </a:t>
                    </a:r>
                  </a:p>
                  <a:p>
                    <a:r>
                      <a:rPr lang="ru-RU" smtClean="0"/>
                      <a:t>место</a:t>
                    </a:r>
                  </a:p>
                  <a:p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endParaRPr lang="ru-RU" smtClean="0"/>
                  </a:p>
                  <a:p>
                    <a:r>
                      <a:rPr lang="ru-RU" smtClean="0"/>
                      <a:t>место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ru-RU" smtClean="0"/>
                  </a:p>
                  <a:p>
                    <a:r>
                      <a:rPr lang="ru-RU" smtClean="0"/>
                      <a:t>место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10</a:t>
                    </a:r>
                  </a:p>
                  <a:p>
                    <a:r>
                      <a:rPr lang="ru-RU" smtClean="0"/>
                      <a:t>место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ru-RU" smtClean="0"/>
                  </a:p>
                  <a:p>
                    <a:r>
                      <a:rPr lang="ru-RU" smtClean="0"/>
                      <a:t>место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ru-RU" smtClean="0"/>
                  </a:p>
                  <a:p>
                    <a:r>
                      <a:rPr lang="ru-RU" smtClean="0"/>
                      <a:t>место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ru-RU" smtClean="0"/>
                  </a:p>
                  <a:p>
                    <a:r>
                      <a:rPr lang="ru-RU" smtClean="0"/>
                      <a:t>место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2006</c:v>
                </c:pt>
                <c:pt idx="1">
                  <c:v>2008</c:v>
                </c:pt>
                <c:pt idx="2">
                  <c:v>2010</c:v>
                </c:pt>
                <c:pt idx="3">
                  <c:v>2012</c:v>
                </c:pt>
                <c:pt idx="4">
                  <c:v>2015</c:v>
                </c:pt>
                <c:pt idx="5">
                  <c:v>2017</c:v>
                </c:pt>
                <c:pt idx="6">
                  <c:v>2019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28</c:v>
                </c:pt>
                <c:pt idx="1">
                  <c:v>22</c:v>
                </c:pt>
                <c:pt idx="2">
                  <c:v>21</c:v>
                </c:pt>
                <c:pt idx="3">
                  <c:v>10</c:v>
                </c:pt>
                <c:pt idx="4">
                  <c:v>15</c:v>
                </c:pt>
                <c:pt idx="5">
                  <c:v>15</c:v>
                </c:pt>
                <c:pt idx="6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45-4CDB-8EA4-E8ECB462A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39136"/>
        <c:axId val="43340928"/>
      </c:barChart>
      <c:catAx>
        <c:axId val="4333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340928"/>
        <c:crosses val="autoZero"/>
        <c:auto val="1"/>
        <c:lblAlgn val="ctr"/>
        <c:lblOffset val="100"/>
        <c:noMultiLvlLbl val="0"/>
      </c:catAx>
      <c:valAx>
        <c:axId val="4334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33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baseline="0">
                <a:solidFill>
                  <a:schemeClr val="bg1"/>
                </a:solidFill>
              </a:rPr>
              <a:t>Компаративный анализ степени участия общественности в бюджетном процессе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Значение участия общественности в бюджетном процессе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tint val="50000"/>
                    <a:satMod val="300000"/>
                  </a:schemeClr>
                </a:gs>
                <a:gs pos="35000">
                  <a:schemeClr val="accent3">
                    <a:shade val="76000"/>
                    <a:tint val="37000"/>
                    <a:satMod val="300000"/>
                  </a:schemeClr>
                </a:gs>
                <a:gs pos="100000">
                  <a:schemeClr val="accent3">
                    <a:shade val="76000"/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76000"/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Лист1!$A$2:$A$10</c:f>
              <c:strCache>
                <c:ptCount val="9"/>
                <c:pt idx="0">
                  <c:v>Среднее значение по всему миру </c:v>
                </c:pt>
                <c:pt idx="1">
                  <c:v>Киргизия</c:v>
                </c:pt>
                <c:pt idx="2">
                  <c:v>Украина</c:v>
                </c:pt>
                <c:pt idx="3">
                  <c:v>Грузия</c:v>
                </c:pt>
                <c:pt idx="4">
                  <c:v>Россия</c:v>
                </c:pt>
                <c:pt idx="5">
                  <c:v>Казахстан</c:v>
                </c:pt>
                <c:pt idx="6">
                  <c:v>Монголия</c:v>
                </c:pt>
                <c:pt idx="7">
                  <c:v>Азербайджан</c:v>
                </c:pt>
                <c:pt idx="8">
                  <c:v>Таджикистан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14</c:v>
                </c:pt>
                <c:pt idx="1">
                  <c:v>33</c:v>
                </c:pt>
                <c:pt idx="2">
                  <c:v>33</c:v>
                </c:pt>
                <c:pt idx="3">
                  <c:v>28</c:v>
                </c:pt>
                <c:pt idx="4">
                  <c:v>22</c:v>
                </c:pt>
                <c:pt idx="5">
                  <c:v>17</c:v>
                </c:pt>
                <c:pt idx="6">
                  <c:v>15</c:v>
                </c:pt>
                <c:pt idx="7">
                  <c:v>9</c:v>
                </c:pt>
                <c:pt idx="8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D5-4268-A34D-E5CFA7AC0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94144"/>
        <c:axId val="4429568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&gt;61 - показатель достаточный</c:v>
                </c:pt>
              </c:strCache>
            </c:strRef>
          </c:tx>
          <c:spPr>
            <a:ln w="15875" cap="rnd">
              <a:solidFill>
                <a:srgbClr val="92D050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strRef>
              <c:f>Лист1!$A$2:$A$10</c:f>
              <c:strCache>
                <c:ptCount val="9"/>
                <c:pt idx="0">
                  <c:v>Среднее значение по всему миру </c:v>
                </c:pt>
                <c:pt idx="1">
                  <c:v>Киргизия</c:v>
                </c:pt>
                <c:pt idx="2">
                  <c:v>Украина</c:v>
                </c:pt>
                <c:pt idx="3">
                  <c:v>Грузия</c:v>
                </c:pt>
                <c:pt idx="4">
                  <c:v>Россия</c:v>
                </c:pt>
                <c:pt idx="5">
                  <c:v>Казахстан</c:v>
                </c:pt>
                <c:pt idx="6">
                  <c:v>Монголия</c:v>
                </c:pt>
                <c:pt idx="7">
                  <c:v>Азербайджан</c:v>
                </c:pt>
                <c:pt idx="8">
                  <c:v>Таджикистан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61</c:v>
                </c:pt>
                <c:pt idx="1">
                  <c:v>61</c:v>
                </c:pt>
                <c:pt idx="2">
                  <c:v>61</c:v>
                </c:pt>
                <c:pt idx="3">
                  <c:v>61</c:v>
                </c:pt>
                <c:pt idx="4">
                  <c:v>61</c:v>
                </c:pt>
                <c:pt idx="5">
                  <c:v>61</c:v>
                </c:pt>
                <c:pt idx="6">
                  <c:v>61</c:v>
                </c:pt>
                <c:pt idx="7">
                  <c:v>61</c:v>
                </c:pt>
                <c:pt idx="8">
                  <c:v>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AD5-4268-A34D-E5CFA7AC0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303104"/>
        <c:axId val="44297216"/>
      </c:lineChart>
      <c:catAx>
        <c:axId val="4429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295680"/>
        <c:crosses val="autoZero"/>
        <c:auto val="1"/>
        <c:lblAlgn val="ctr"/>
        <c:lblOffset val="100"/>
        <c:noMultiLvlLbl val="0"/>
      </c:catAx>
      <c:valAx>
        <c:axId val="4429568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294144"/>
        <c:crosses val="autoZero"/>
        <c:crossBetween val="between"/>
      </c:valAx>
      <c:valAx>
        <c:axId val="44297216"/>
        <c:scaling>
          <c:orientation val="minMax"/>
          <c:max val="10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03104"/>
        <c:crosses val="max"/>
        <c:crossBetween val="between"/>
      </c:valAx>
      <c:catAx>
        <c:axId val="44303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297216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</a:rPr>
              <a:t>Результаты Краснодарского края </a:t>
            </a:r>
            <a:r>
              <a:rPr lang="ru-RU" sz="1800" b="1" cap="none" spc="50" baseline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</a:rPr>
              <a:t>в рейтинге субъектов РФ по уровню открытости бюджета</a:t>
            </a:r>
          </a:p>
        </c:rich>
      </c:tx>
      <c:layout>
        <c:manualLayout>
          <c:xMode val="edge"/>
          <c:yMode val="edge"/>
          <c:x val="3.5787056365898975E-2"/>
          <c:y val="3.2372299653153934E-2"/>
        </c:manualLayout>
      </c:layout>
      <c:overlay val="0"/>
      <c:spPr>
        <a:solidFill>
          <a:srgbClr val="8854FD"/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% от максимального количества баллов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Лист1!$A$2:$A$9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30</c:v>
                </c:pt>
                <c:pt idx="1">
                  <c:v>80</c:v>
                </c:pt>
                <c:pt idx="2">
                  <c:v>88.1</c:v>
                </c:pt>
                <c:pt idx="3">
                  <c:v>84.4</c:v>
                </c:pt>
                <c:pt idx="4">
                  <c:v>89.1</c:v>
                </c:pt>
                <c:pt idx="5">
                  <c:v>95.740000000000009</c:v>
                </c:pt>
                <c:pt idx="6">
                  <c:v>98.51</c:v>
                </c:pt>
                <c:pt idx="7">
                  <c:v>95.7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44-4212-A5BB-F049CA9F6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5670784"/>
        <c:axId val="45672320"/>
      </c:bar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rgbClr val="20134F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Лист1!$A$2:$A$9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544-4212-A5BB-F049CA9F6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687936"/>
        <c:axId val="45673856"/>
      </c:lineChart>
      <c:catAx>
        <c:axId val="4567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672320"/>
        <c:crosses val="autoZero"/>
        <c:auto val="1"/>
        <c:lblAlgn val="ctr"/>
        <c:lblOffset val="100"/>
        <c:noMultiLvlLbl val="0"/>
      </c:catAx>
      <c:valAx>
        <c:axId val="456723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670784"/>
        <c:crosses val="autoZero"/>
        <c:crossBetween val="between"/>
      </c:valAx>
      <c:valAx>
        <c:axId val="4567385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45687936"/>
        <c:crosses val="max"/>
        <c:crossBetween val="between"/>
      </c:valAx>
      <c:catAx>
        <c:axId val="45687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6738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20134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49189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8356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79686f69e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79686f69e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342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b79e9cc359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b79e9cc359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756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79686f69e8_0_3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79686f69e8_0_3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0467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79686f69e8_0_3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79686f69e8_0_3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9506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79686f69e8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79686f69e8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7352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b79e9cc359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b79e9cc359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7739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b79e9cc359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b79e9cc359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0750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b79e9cc359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b79e9cc359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3347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79686f69e8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79686f69e8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28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79686f69e8_0_2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79686f69e8_0_2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995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79686f69e8_0_2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79686f69e8_0_2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6827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58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182600" y="554700"/>
            <a:ext cx="4237500" cy="24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5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500"/>
              <a:buNone/>
              <a:defRPr sz="4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907400" y="3038702"/>
            <a:ext cx="3512700" cy="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-2759926" y="158350"/>
            <a:ext cx="8168276" cy="4984899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2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 hasCustomPrompt="1"/>
          </p:nvPr>
        </p:nvSpPr>
        <p:spPr>
          <a:xfrm>
            <a:off x="3714750" y="1552450"/>
            <a:ext cx="1714500" cy="53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4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/>
          </p:nvPr>
        </p:nvSpPr>
        <p:spPr>
          <a:xfrm>
            <a:off x="2167050" y="2091675"/>
            <a:ext cx="4809900" cy="5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508600" y="2630650"/>
            <a:ext cx="4126800" cy="3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-108075" y="1956298"/>
            <a:ext cx="4958766" cy="3688035"/>
          </a:xfrm>
          <a:custGeom>
            <a:avLst/>
            <a:gdLst/>
            <a:ahLst/>
            <a:cxnLst/>
            <a:rect l="l" t="t" r="r" b="b"/>
            <a:pathLst>
              <a:path w="67217" h="49992" extrusionOk="0">
                <a:moveTo>
                  <a:pt x="0" y="1"/>
                </a:moveTo>
                <a:lnTo>
                  <a:pt x="0" y="49991"/>
                </a:lnTo>
                <a:lnTo>
                  <a:pt x="67217" y="49991"/>
                </a:lnTo>
                <a:lnTo>
                  <a:pt x="67128" y="49484"/>
                </a:lnTo>
                <a:lnTo>
                  <a:pt x="67026" y="48989"/>
                </a:lnTo>
                <a:lnTo>
                  <a:pt x="66900" y="48494"/>
                </a:lnTo>
                <a:lnTo>
                  <a:pt x="66760" y="48000"/>
                </a:lnTo>
                <a:lnTo>
                  <a:pt x="66595" y="47518"/>
                </a:lnTo>
                <a:lnTo>
                  <a:pt x="66418" y="47036"/>
                </a:lnTo>
                <a:lnTo>
                  <a:pt x="66215" y="46554"/>
                </a:lnTo>
                <a:lnTo>
                  <a:pt x="65999" y="46084"/>
                </a:lnTo>
                <a:lnTo>
                  <a:pt x="65530" y="45222"/>
                </a:lnTo>
                <a:lnTo>
                  <a:pt x="65035" y="44372"/>
                </a:lnTo>
                <a:lnTo>
                  <a:pt x="64528" y="43522"/>
                </a:lnTo>
                <a:lnTo>
                  <a:pt x="64020" y="42685"/>
                </a:lnTo>
                <a:lnTo>
                  <a:pt x="63475" y="41860"/>
                </a:lnTo>
                <a:lnTo>
                  <a:pt x="62929" y="41036"/>
                </a:lnTo>
                <a:lnTo>
                  <a:pt x="62358" y="40237"/>
                </a:lnTo>
                <a:lnTo>
                  <a:pt x="61775" y="39463"/>
                </a:lnTo>
                <a:lnTo>
                  <a:pt x="61179" y="38702"/>
                </a:lnTo>
                <a:lnTo>
                  <a:pt x="60557" y="37953"/>
                </a:lnTo>
                <a:lnTo>
                  <a:pt x="59923" y="37230"/>
                </a:lnTo>
                <a:lnTo>
                  <a:pt x="59593" y="36875"/>
                </a:lnTo>
                <a:lnTo>
                  <a:pt x="59263" y="36533"/>
                </a:lnTo>
                <a:lnTo>
                  <a:pt x="58934" y="36190"/>
                </a:lnTo>
                <a:lnTo>
                  <a:pt x="58591" y="35860"/>
                </a:lnTo>
                <a:lnTo>
                  <a:pt x="58249" y="35543"/>
                </a:lnTo>
                <a:lnTo>
                  <a:pt x="57906" y="35226"/>
                </a:lnTo>
                <a:lnTo>
                  <a:pt x="57551" y="34909"/>
                </a:lnTo>
                <a:lnTo>
                  <a:pt x="57196" y="34605"/>
                </a:lnTo>
                <a:lnTo>
                  <a:pt x="56828" y="34313"/>
                </a:lnTo>
                <a:lnTo>
                  <a:pt x="56460" y="34021"/>
                </a:lnTo>
                <a:lnTo>
                  <a:pt x="56092" y="33742"/>
                </a:lnTo>
                <a:lnTo>
                  <a:pt x="55712" y="33476"/>
                </a:lnTo>
                <a:lnTo>
                  <a:pt x="55331" y="33222"/>
                </a:lnTo>
                <a:lnTo>
                  <a:pt x="54938" y="32968"/>
                </a:lnTo>
                <a:lnTo>
                  <a:pt x="54545" y="32715"/>
                </a:lnTo>
                <a:lnTo>
                  <a:pt x="54151" y="32486"/>
                </a:lnTo>
                <a:lnTo>
                  <a:pt x="53745" y="32258"/>
                </a:lnTo>
                <a:lnTo>
                  <a:pt x="53340" y="32055"/>
                </a:lnTo>
                <a:lnTo>
                  <a:pt x="52921" y="31839"/>
                </a:lnTo>
                <a:lnTo>
                  <a:pt x="52502" y="31649"/>
                </a:lnTo>
                <a:lnTo>
                  <a:pt x="52084" y="31472"/>
                </a:lnTo>
                <a:lnTo>
                  <a:pt x="51652" y="31294"/>
                </a:lnTo>
                <a:lnTo>
                  <a:pt x="51221" y="31142"/>
                </a:lnTo>
                <a:lnTo>
                  <a:pt x="50777" y="30990"/>
                </a:lnTo>
                <a:lnTo>
                  <a:pt x="50333" y="30850"/>
                </a:lnTo>
                <a:lnTo>
                  <a:pt x="49877" y="30723"/>
                </a:lnTo>
                <a:lnTo>
                  <a:pt x="49420" y="30609"/>
                </a:lnTo>
                <a:lnTo>
                  <a:pt x="48963" y="30508"/>
                </a:lnTo>
                <a:lnTo>
                  <a:pt x="48494" y="30419"/>
                </a:lnTo>
                <a:lnTo>
                  <a:pt x="48012" y="30343"/>
                </a:lnTo>
                <a:lnTo>
                  <a:pt x="47543" y="30267"/>
                </a:lnTo>
                <a:lnTo>
                  <a:pt x="47048" y="30216"/>
                </a:lnTo>
                <a:lnTo>
                  <a:pt x="46566" y="30178"/>
                </a:lnTo>
                <a:lnTo>
                  <a:pt x="46059" y="30165"/>
                </a:lnTo>
                <a:lnTo>
                  <a:pt x="45564" y="30152"/>
                </a:lnTo>
                <a:lnTo>
                  <a:pt x="45056" y="30152"/>
                </a:lnTo>
                <a:lnTo>
                  <a:pt x="44536" y="30165"/>
                </a:lnTo>
                <a:lnTo>
                  <a:pt x="44016" y="30203"/>
                </a:lnTo>
                <a:lnTo>
                  <a:pt x="43483" y="30241"/>
                </a:lnTo>
                <a:lnTo>
                  <a:pt x="42951" y="30305"/>
                </a:lnTo>
                <a:lnTo>
                  <a:pt x="42418" y="30381"/>
                </a:lnTo>
                <a:lnTo>
                  <a:pt x="41873" y="30482"/>
                </a:lnTo>
                <a:lnTo>
                  <a:pt x="41061" y="30622"/>
                </a:lnTo>
                <a:lnTo>
                  <a:pt x="40224" y="30787"/>
                </a:lnTo>
                <a:lnTo>
                  <a:pt x="39361" y="30977"/>
                </a:lnTo>
                <a:lnTo>
                  <a:pt x="38486" y="31180"/>
                </a:lnTo>
                <a:lnTo>
                  <a:pt x="36684" y="31624"/>
                </a:lnTo>
                <a:lnTo>
                  <a:pt x="34845" y="32068"/>
                </a:lnTo>
                <a:lnTo>
                  <a:pt x="33906" y="32283"/>
                </a:lnTo>
                <a:lnTo>
                  <a:pt x="32980" y="32486"/>
                </a:lnTo>
                <a:lnTo>
                  <a:pt x="32042" y="32689"/>
                </a:lnTo>
                <a:lnTo>
                  <a:pt x="31103" y="32854"/>
                </a:lnTo>
                <a:lnTo>
                  <a:pt x="30177" y="33019"/>
                </a:lnTo>
                <a:lnTo>
                  <a:pt x="29264" y="33146"/>
                </a:lnTo>
                <a:lnTo>
                  <a:pt x="28807" y="33197"/>
                </a:lnTo>
                <a:lnTo>
                  <a:pt x="28351" y="33247"/>
                </a:lnTo>
                <a:lnTo>
                  <a:pt x="27894" y="33285"/>
                </a:lnTo>
                <a:lnTo>
                  <a:pt x="27450" y="33311"/>
                </a:lnTo>
                <a:lnTo>
                  <a:pt x="27006" y="33336"/>
                </a:lnTo>
                <a:lnTo>
                  <a:pt x="26575" y="33349"/>
                </a:lnTo>
                <a:lnTo>
                  <a:pt x="26131" y="33349"/>
                </a:lnTo>
                <a:lnTo>
                  <a:pt x="25712" y="33336"/>
                </a:lnTo>
                <a:lnTo>
                  <a:pt x="25281" y="33311"/>
                </a:lnTo>
                <a:lnTo>
                  <a:pt x="24862" y="33285"/>
                </a:lnTo>
                <a:lnTo>
                  <a:pt x="24456" y="33235"/>
                </a:lnTo>
                <a:lnTo>
                  <a:pt x="24050" y="33171"/>
                </a:lnTo>
                <a:lnTo>
                  <a:pt x="23645" y="33095"/>
                </a:lnTo>
                <a:lnTo>
                  <a:pt x="23251" y="33019"/>
                </a:lnTo>
                <a:lnTo>
                  <a:pt x="22871" y="32918"/>
                </a:lnTo>
                <a:lnTo>
                  <a:pt x="22490" y="32791"/>
                </a:lnTo>
                <a:lnTo>
                  <a:pt x="22122" y="32664"/>
                </a:lnTo>
                <a:lnTo>
                  <a:pt x="21754" y="32524"/>
                </a:lnTo>
                <a:lnTo>
                  <a:pt x="21399" y="32359"/>
                </a:lnTo>
                <a:lnTo>
                  <a:pt x="21057" y="32169"/>
                </a:lnTo>
                <a:lnTo>
                  <a:pt x="20727" y="31979"/>
                </a:lnTo>
                <a:lnTo>
                  <a:pt x="20397" y="31763"/>
                </a:lnTo>
                <a:lnTo>
                  <a:pt x="20080" y="31522"/>
                </a:lnTo>
                <a:lnTo>
                  <a:pt x="19776" y="31269"/>
                </a:lnTo>
                <a:lnTo>
                  <a:pt x="19484" y="31002"/>
                </a:lnTo>
                <a:lnTo>
                  <a:pt x="19192" y="30710"/>
                </a:lnTo>
                <a:lnTo>
                  <a:pt x="18926" y="30393"/>
                </a:lnTo>
                <a:lnTo>
                  <a:pt x="18659" y="30064"/>
                </a:lnTo>
                <a:lnTo>
                  <a:pt x="18418" y="29708"/>
                </a:lnTo>
                <a:lnTo>
                  <a:pt x="18177" y="29328"/>
                </a:lnTo>
                <a:lnTo>
                  <a:pt x="17949" y="28922"/>
                </a:lnTo>
                <a:lnTo>
                  <a:pt x="17746" y="28503"/>
                </a:lnTo>
                <a:lnTo>
                  <a:pt x="17543" y="28059"/>
                </a:lnTo>
                <a:lnTo>
                  <a:pt x="17353" y="27590"/>
                </a:lnTo>
                <a:lnTo>
                  <a:pt x="17188" y="27095"/>
                </a:lnTo>
                <a:lnTo>
                  <a:pt x="17023" y="26575"/>
                </a:lnTo>
                <a:lnTo>
                  <a:pt x="16896" y="25979"/>
                </a:lnTo>
                <a:lnTo>
                  <a:pt x="16782" y="25383"/>
                </a:lnTo>
                <a:lnTo>
                  <a:pt x="16566" y="24178"/>
                </a:lnTo>
                <a:lnTo>
                  <a:pt x="16376" y="22985"/>
                </a:lnTo>
                <a:lnTo>
                  <a:pt x="16211" y="21793"/>
                </a:lnTo>
                <a:lnTo>
                  <a:pt x="15881" y="19421"/>
                </a:lnTo>
                <a:lnTo>
                  <a:pt x="15704" y="18254"/>
                </a:lnTo>
                <a:lnTo>
                  <a:pt x="15526" y="17087"/>
                </a:lnTo>
                <a:lnTo>
                  <a:pt x="15412" y="16504"/>
                </a:lnTo>
                <a:lnTo>
                  <a:pt x="15311" y="15920"/>
                </a:lnTo>
                <a:lnTo>
                  <a:pt x="15184" y="15349"/>
                </a:lnTo>
                <a:lnTo>
                  <a:pt x="15057" y="14766"/>
                </a:lnTo>
                <a:lnTo>
                  <a:pt x="14917" y="14195"/>
                </a:lnTo>
                <a:lnTo>
                  <a:pt x="14778" y="13637"/>
                </a:lnTo>
                <a:lnTo>
                  <a:pt x="14613" y="13066"/>
                </a:lnTo>
                <a:lnTo>
                  <a:pt x="14435" y="12508"/>
                </a:lnTo>
                <a:lnTo>
                  <a:pt x="14245" y="11937"/>
                </a:lnTo>
                <a:lnTo>
                  <a:pt x="14042" y="11392"/>
                </a:lnTo>
                <a:lnTo>
                  <a:pt x="13814" y="10833"/>
                </a:lnTo>
                <a:lnTo>
                  <a:pt x="13573" y="10288"/>
                </a:lnTo>
                <a:lnTo>
                  <a:pt x="13319" y="9743"/>
                </a:lnTo>
                <a:lnTo>
                  <a:pt x="13040" y="9197"/>
                </a:lnTo>
                <a:lnTo>
                  <a:pt x="12736" y="8652"/>
                </a:lnTo>
                <a:lnTo>
                  <a:pt x="12418" y="8119"/>
                </a:lnTo>
                <a:lnTo>
                  <a:pt x="12139" y="7713"/>
                </a:lnTo>
                <a:lnTo>
                  <a:pt x="11848" y="7320"/>
                </a:lnTo>
                <a:lnTo>
                  <a:pt x="11543" y="6927"/>
                </a:lnTo>
                <a:lnTo>
                  <a:pt x="11239" y="6546"/>
                </a:lnTo>
                <a:lnTo>
                  <a:pt x="10922" y="6178"/>
                </a:lnTo>
                <a:lnTo>
                  <a:pt x="10605" y="5823"/>
                </a:lnTo>
                <a:lnTo>
                  <a:pt x="10275" y="5468"/>
                </a:lnTo>
                <a:lnTo>
                  <a:pt x="9932" y="5125"/>
                </a:lnTo>
                <a:lnTo>
                  <a:pt x="9590" y="4796"/>
                </a:lnTo>
                <a:lnTo>
                  <a:pt x="9235" y="4478"/>
                </a:lnTo>
                <a:lnTo>
                  <a:pt x="8867" y="4161"/>
                </a:lnTo>
                <a:lnTo>
                  <a:pt x="8499" y="3870"/>
                </a:lnTo>
                <a:lnTo>
                  <a:pt x="8118" y="3578"/>
                </a:lnTo>
                <a:lnTo>
                  <a:pt x="7738" y="3286"/>
                </a:lnTo>
                <a:lnTo>
                  <a:pt x="7357" y="3020"/>
                </a:lnTo>
                <a:lnTo>
                  <a:pt x="6951" y="2766"/>
                </a:lnTo>
                <a:lnTo>
                  <a:pt x="6558" y="2512"/>
                </a:lnTo>
                <a:lnTo>
                  <a:pt x="6152" y="2271"/>
                </a:lnTo>
                <a:lnTo>
                  <a:pt x="5734" y="2043"/>
                </a:lnTo>
                <a:lnTo>
                  <a:pt x="5315" y="1815"/>
                </a:lnTo>
                <a:lnTo>
                  <a:pt x="4896" y="1612"/>
                </a:lnTo>
                <a:lnTo>
                  <a:pt x="4478" y="1409"/>
                </a:lnTo>
                <a:lnTo>
                  <a:pt x="4047" y="1218"/>
                </a:lnTo>
                <a:lnTo>
                  <a:pt x="3603" y="1041"/>
                </a:lnTo>
                <a:lnTo>
                  <a:pt x="3171" y="876"/>
                </a:lnTo>
                <a:lnTo>
                  <a:pt x="2727" y="724"/>
                </a:lnTo>
                <a:lnTo>
                  <a:pt x="2283" y="572"/>
                </a:lnTo>
                <a:lnTo>
                  <a:pt x="1827" y="432"/>
                </a:lnTo>
                <a:lnTo>
                  <a:pt x="1370" y="318"/>
                </a:lnTo>
                <a:lnTo>
                  <a:pt x="913" y="204"/>
                </a:lnTo>
                <a:lnTo>
                  <a:pt x="457" y="89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 rot="10800000">
            <a:off x="4303175" y="-417364"/>
            <a:ext cx="4958766" cy="3688035"/>
          </a:xfrm>
          <a:custGeom>
            <a:avLst/>
            <a:gdLst/>
            <a:ahLst/>
            <a:cxnLst/>
            <a:rect l="l" t="t" r="r" b="b"/>
            <a:pathLst>
              <a:path w="67217" h="49992" extrusionOk="0">
                <a:moveTo>
                  <a:pt x="0" y="1"/>
                </a:moveTo>
                <a:lnTo>
                  <a:pt x="0" y="49991"/>
                </a:lnTo>
                <a:lnTo>
                  <a:pt x="67217" y="49991"/>
                </a:lnTo>
                <a:lnTo>
                  <a:pt x="67128" y="49484"/>
                </a:lnTo>
                <a:lnTo>
                  <a:pt x="67026" y="48989"/>
                </a:lnTo>
                <a:lnTo>
                  <a:pt x="66900" y="48494"/>
                </a:lnTo>
                <a:lnTo>
                  <a:pt x="66760" y="48000"/>
                </a:lnTo>
                <a:lnTo>
                  <a:pt x="66595" y="47518"/>
                </a:lnTo>
                <a:lnTo>
                  <a:pt x="66418" y="47036"/>
                </a:lnTo>
                <a:lnTo>
                  <a:pt x="66215" y="46554"/>
                </a:lnTo>
                <a:lnTo>
                  <a:pt x="65999" y="46084"/>
                </a:lnTo>
                <a:lnTo>
                  <a:pt x="65530" y="45222"/>
                </a:lnTo>
                <a:lnTo>
                  <a:pt x="65035" y="44372"/>
                </a:lnTo>
                <a:lnTo>
                  <a:pt x="64528" y="43522"/>
                </a:lnTo>
                <a:lnTo>
                  <a:pt x="64020" y="42685"/>
                </a:lnTo>
                <a:lnTo>
                  <a:pt x="63475" y="41860"/>
                </a:lnTo>
                <a:lnTo>
                  <a:pt x="62929" y="41036"/>
                </a:lnTo>
                <a:lnTo>
                  <a:pt x="62358" y="40237"/>
                </a:lnTo>
                <a:lnTo>
                  <a:pt x="61775" y="39463"/>
                </a:lnTo>
                <a:lnTo>
                  <a:pt x="61179" y="38702"/>
                </a:lnTo>
                <a:lnTo>
                  <a:pt x="60557" y="37953"/>
                </a:lnTo>
                <a:lnTo>
                  <a:pt x="59923" y="37230"/>
                </a:lnTo>
                <a:lnTo>
                  <a:pt x="59593" y="36875"/>
                </a:lnTo>
                <a:lnTo>
                  <a:pt x="59263" y="36533"/>
                </a:lnTo>
                <a:lnTo>
                  <a:pt x="58934" y="36190"/>
                </a:lnTo>
                <a:lnTo>
                  <a:pt x="58591" y="35860"/>
                </a:lnTo>
                <a:lnTo>
                  <a:pt x="58249" y="35543"/>
                </a:lnTo>
                <a:lnTo>
                  <a:pt x="57906" y="35226"/>
                </a:lnTo>
                <a:lnTo>
                  <a:pt x="57551" y="34909"/>
                </a:lnTo>
                <a:lnTo>
                  <a:pt x="57196" y="34605"/>
                </a:lnTo>
                <a:lnTo>
                  <a:pt x="56828" y="34313"/>
                </a:lnTo>
                <a:lnTo>
                  <a:pt x="56460" y="34021"/>
                </a:lnTo>
                <a:lnTo>
                  <a:pt x="56092" y="33742"/>
                </a:lnTo>
                <a:lnTo>
                  <a:pt x="55712" y="33476"/>
                </a:lnTo>
                <a:lnTo>
                  <a:pt x="55331" y="33222"/>
                </a:lnTo>
                <a:lnTo>
                  <a:pt x="54938" y="32968"/>
                </a:lnTo>
                <a:lnTo>
                  <a:pt x="54545" y="32715"/>
                </a:lnTo>
                <a:lnTo>
                  <a:pt x="54151" y="32486"/>
                </a:lnTo>
                <a:lnTo>
                  <a:pt x="53745" y="32258"/>
                </a:lnTo>
                <a:lnTo>
                  <a:pt x="53340" y="32055"/>
                </a:lnTo>
                <a:lnTo>
                  <a:pt x="52921" y="31839"/>
                </a:lnTo>
                <a:lnTo>
                  <a:pt x="52502" y="31649"/>
                </a:lnTo>
                <a:lnTo>
                  <a:pt x="52084" y="31472"/>
                </a:lnTo>
                <a:lnTo>
                  <a:pt x="51652" y="31294"/>
                </a:lnTo>
                <a:lnTo>
                  <a:pt x="51221" y="31142"/>
                </a:lnTo>
                <a:lnTo>
                  <a:pt x="50777" y="30990"/>
                </a:lnTo>
                <a:lnTo>
                  <a:pt x="50333" y="30850"/>
                </a:lnTo>
                <a:lnTo>
                  <a:pt x="49877" y="30723"/>
                </a:lnTo>
                <a:lnTo>
                  <a:pt x="49420" y="30609"/>
                </a:lnTo>
                <a:lnTo>
                  <a:pt x="48963" y="30508"/>
                </a:lnTo>
                <a:lnTo>
                  <a:pt x="48494" y="30419"/>
                </a:lnTo>
                <a:lnTo>
                  <a:pt x="48012" y="30343"/>
                </a:lnTo>
                <a:lnTo>
                  <a:pt x="47543" y="30267"/>
                </a:lnTo>
                <a:lnTo>
                  <a:pt x="47048" y="30216"/>
                </a:lnTo>
                <a:lnTo>
                  <a:pt x="46566" y="30178"/>
                </a:lnTo>
                <a:lnTo>
                  <a:pt x="46059" y="30165"/>
                </a:lnTo>
                <a:lnTo>
                  <a:pt x="45564" y="30152"/>
                </a:lnTo>
                <a:lnTo>
                  <a:pt x="45056" y="30152"/>
                </a:lnTo>
                <a:lnTo>
                  <a:pt x="44536" y="30165"/>
                </a:lnTo>
                <a:lnTo>
                  <a:pt x="44016" y="30203"/>
                </a:lnTo>
                <a:lnTo>
                  <a:pt x="43483" y="30241"/>
                </a:lnTo>
                <a:lnTo>
                  <a:pt x="42951" y="30305"/>
                </a:lnTo>
                <a:lnTo>
                  <a:pt x="42418" y="30381"/>
                </a:lnTo>
                <a:lnTo>
                  <a:pt x="41873" y="30482"/>
                </a:lnTo>
                <a:lnTo>
                  <a:pt x="41061" y="30622"/>
                </a:lnTo>
                <a:lnTo>
                  <a:pt x="40224" y="30787"/>
                </a:lnTo>
                <a:lnTo>
                  <a:pt x="39361" y="30977"/>
                </a:lnTo>
                <a:lnTo>
                  <a:pt x="38486" y="31180"/>
                </a:lnTo>
                <a:lnTo>
                  <a:pt x="36684" y="31624"/>
                </a:lnTo>
                <a:lnTo>
                  <a:pt x="34845" y="32068"/>
                </a:lnTo>
                <a:lnTo>
                  <a:pt x="33906" y="32283"/>
                </a:lnTo>
                <a:lnTo>
                  <a:pt x="32980" y="32486"/>
                </a:lnTo>
                <a:lnTo>
                  <a:pt x="32042" y="32689"/>
                </a:lnTo>
                <a:lnTo>
                  <a:pt x="31103" y="32854"/>
                </a:lnTo>
                <a:lnTo>
                  <a:pt x="30177" y="33019"/>
                </a:lnTo>
                <a:lnTo>
                  <a:pt x="29264" y="33146"/>
                </a:lnTo>
                <a:lnTo>
                  <a:pt x="28807" y="33197"/>
                </a:lnTo>
                <a:lnTo>
                  <a:pt x="28351" y="33247"/>
                </a:lnTo>
                <a:lnTo>
                  <a:pt x="27894" y="33285"/>
                </a:lnTo>
                <a:lnTo>
                  <a:pt x="27450" y="33311"/>
                </a:lnTo>
                <a:lnTo>
                  <a:pt x="27006" y="33336"/>
                </a:lnTo>
                <a:lnTo>
                  <a:pt x="26575" y="33349"/>
                </a:lnTo>
                <a:lnTo>
                  <a:pt x="26131" y="33349"/>
                </a:lnTo>
                <a:lnTo>
                  <a:pt x="25712" y="33336"/>
                </a:lnTo>
                <a:lnTo>
                  <a:pt x="25281" y="33311"/>
                </a:lnTo>
                <a:lnTo>
                  <a:pt x="24862" y="33285"/>
                </a:lnTo>
                <a:lnTo>
                  <a:pt x="24456" y="33235"/>
                </a:lnTo>
                <a:lnTo>
                  <a:pt x="24050" y="33171"/>
                </a:lnTo>
                <a:lnTo>
                  <a:pt x="23645" y="33095"/>
                </a:lnTo>
                <a:lnTo>
                  <a:pt x="23251" y="33019"/>
                </a:lnTo>
                <a:lnTo>
                  <a:pt x="22871" y="32918"/>
                </a:lnTo>
                <a:lnTo>
                  <a:pt x="22490" y="32791"/>
                </a:lnTo>
                <a:lnTo>
                  <a:pt x="22122" y="32664"/>
                </a:lnTo>
                <a:lnTo>
                  <a:pt x="21754" y="32524"/>
                </a:lnTo>
                <a:lnTo>
                  <a:pt x="21399" y="32359"/>
                </a:lnTo>
                <a:lnTo>
                  <a:pt x="21057" y="32169"/>
                </a:lnTo>
                <a:lnTo>
                  <a:pt x="20727" y="31979"/>
                </a:lnTo>
                <a:lnTo>
                  <a:pt x="20397" y="31763"/>
                </a:lnTo>
                <a:lnTo>
                  <a:pt x="20080" y="31522"/>
                </a:lnTo>
                <a:lnTo>
                  <a:pt x="19776" y="31269"/>
                </a:lnTo>
                <a:lnTo>
                  <a:pt x="19484" y="31002"/>
                </a:lnTo>
                <a:lnTo>
                  <a:pt x="19192" y="30710"/>
                </a:lnTo>
                <a:lnTo>
                  <a:pt x="18926" y="30393"/>
                </a:lnTo>
                <a:lnTo>
                  <a:pt x="18659" y="30064"/>
                </a:lnTo>
                <a:lnTo>
                  <a:pt x="18418" y="29708"/>
                </a:lnTo>
                <a:lnTo>
                  <a:pt x="18177" y="29328"/>
                </a:lnTo>
                <a:lnTo>
                  <a:pt x="17949" y="28922"/>
                </a:lnTo>
                <a:lnTo>
                  <a:pt x="17746" y="28503"/>
                </a:lnTo>
                <a:lnTo>
                  <a:pt x="17543" y="28059"/>
                </a:lnTo>
                <a:lnTo>
                  <a:pt x="17353" y="27590"/>
                </a:lnTo>
                <a:lnTo>
                  <a:pt x="17188" y="27095"/>
                </a:lnTo>
                <a:lnTo>
                  <a:pt x="17023" y="26575"/>
                </a:lnTo>
                <a:lnTo>
                  <a:pt x="16896" y="25979"/>
                </a:lnTo>
                <a:lnTo>
                  <a:pt x="16782" y="25383"/>
                </a:lnTo>
                <a:lnTo>
                  <a:pt x="16566" y="24178"/>
                </a:lnTo>
                <a:lnTo>
                  <a:pt x="16376" y="22985"/>
                </a:lnTo>
                <a:lnTo>
                  <a:pt x="16211" y="21793"/>
                </a:lnTo>
                <a:lnTo>
                  <a:pt x="15881" y="19421"/>
                </a:lnTo>
                <a:lnTo>
                  <a:pt x="15704" y="18254"/>
                </a:lnTo>
                <a:lnTo>
                  <a:pt x="15526" y="17087"/>
                </a:lnTo>
                <a:lnTo>
                  <a:pt x="15412" y="16504"/>
                </a:lnTo>
                <a:lnTo>
                  <a:pt x="15311" y="15920"/>
                </a:lnTo>
                <a:lnTo>
                  <a:pt x="15184" y="15349"/>
                </a:lnTo>
                <a:lnTo>
                  <a:pt x="15057" y="14766"/>
                </a:lnTo>
                <a:lnTo>
                  <a:pt x="14917" y="14195"/>
                </a:lnTo>
                <a:lnTo>
                  <a:pt x="14778" y="13637"/>
                </a:lnTo>
                <a:lnTo>
                  <a:pt x="14613" y="13066"/>
                </a:lnTo>
                <a:lnTo>
                  <a:pt x="14435" y="12508"/>
                </a:lnTo>
                <a:lnTo>
                  <a:pt x="14245" y="11937"/>
                </a:lnTo>
                <a:lnTo>
                  <a:pt x="14042" y="11392"/>
                </a:lnTo>
                <a:lnTo>
                  <a:pt x="13814" y="10833"/>
                </a:lnTo>
                <a:lnTo>
                  <a:pt x="13573" y="10288"/>
                </a:lnTo>
                <a:lnTo>
                  <a:pt x="13319" y="9743"/>
                </a:lnTo>
                <a:lnTo>
                  <a:pt x="13040" y="9197"/>
                </a:lnTo>
                <a:lnTo>
                  <a:pt x="12736" y="8652"/>
                </a:lnTo>
                <a:lnTo>
                  <a:pt x="12418" y="8119"/>
                </a:lnTo>
                <a:lnTo>
                  <a:pt x="12139" y="7713"/>
                </a:lnTo>
                <a:lnTo>
                  <a:pt x="11848" y="7320"/>
                </a:lnTo>
                <a:lnTo>
                  <a:pt x="11543" y="6927"/>
                </a:lnTo>
                <a:lnTo>
                  <a:pt x="11239" y="6546"/>
                </a:lnTo>
                <a:lnTo>
                  <a:pt x="10922" y="6178"/>
                </a:lnTo>
                <a:lnTo>
                  <a:pt x="10605" y="5823"/>
                </a:lnTo>
                <a:lnTo>
                  <a:pt x="10275" y="5468"/>
                </a:lnTo>
                <a:lnTo>
                  <a:pt x="9932" y="5125"/>
                </a:lnTo>
                <a:lnTo>
                  <a:pt x="9590" y="4796"/>
                </a:lnTo>
                <a:lnTo>
                  <a:pt x="9235" y="4478"/>
                </a:lnTo>
                <a:lnTo>
                  <a:pt x="8867" y="4161"/>
                </a:lnTo>
                <a:lnTo>
                  <a:pt x="8499" y="3870"/>
                </a:lnTo>
                <a:lnTo>
                  <a:pt x="8118" y="3578"/>
                </a:lnTo>
                <a:lnTo>
                  <a:pt x="7738" y="3286"/>
                </a:lnTo>
                <a:lnTo>
                  <a:pt x="7357" y="3020"/>
                </a:lnTo>
                <a:lnTo>
                  <a:pt x="6951" y="2766"/>
                </a:lnTo>
                <a:lnTo>
                  <a:pt x="6558" y="2512"/>
                </a:lnTo>
                <a:lnTo>
                  <a:pt x="6152" y="2271"/>
                </a:lnTo>
                <a:lnTo>
                  <a:pt x="5734" y="2043"/>
                </a:lnTo>
                <a:lnTo>
                  <a:pt x="5315" y="1815"/>
                </a:lnTo>
                <a:lnTo>
                  <a:pt x="4896" y="1612"/>
                </a:lnTo>
                <a:lnTo>
                  <a:pt x="4478" y="1409"/>
                </a:lnTo>
                <a:lnTo>
                  <a:pt x="4047" y="1218"/>
                </a:lnTo>
                <a:lnTo>
                  <a:pt x="3603" y="1041"/>
                </a:lnTo>
                <a:lnTo>
                  <a:pt x="3171" y="876"/>
                </a:lnTo>
                <a:lnTo>
                  <a:pt x="2727" y="724"/>
                </a:lnTo>
                <a:lnTo>
                  <a:pt x="2283" y="572"/>
                </a:lnTo>
                <a:lnTo>
                  <a:pt x="1827" y="432"/>
                </a:lnTo>
                <a:lnTo>
                  <a:pt x="1370" y="318"/>
                </a:lnTo>
                <a:lnTo>
                  <a:pt x="913" y="204"/>
                </a:lnTo>
                <a:lnTo>
                  <a:pt x="457" y="89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89007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132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713250" y="1184862"/>
            <a:ext cx="7717500" cy="34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arabicPeriod"/>
              <a:defRPr sz="115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alphaLcPeriod"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romanLcPeriod"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arabicPeriod"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alphaLcPeriod"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romanLcPeriod"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arabicPeriod"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alphaLcPeriod"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"/>
              <a:buAutoNum type="romanLcPeriod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 rot="10800000" flipH="1">
            <a:off x="5564476" y="-1461465"/>
            <a:ext cx="6049519" cy="3234165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/>
          <p:nvPr/>
        </p:nvSpPr>
        <p:spPr>
          <a:xfrm rot="10800000" flipH="1">
            <a:off x="6362399" y="-1176950"/>
            <a:ext cx="4874649" cy="3502634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2076525" y="2118275"/>
            <a:ext cx="228570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4pPr>
            <a:lvl5pPr lvl="4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5pPr>
            <a:lvl6pPr lvl="5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6pPr>
            <a:lvl7pPr lvl="6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7pPr>
            <a:lvl8pPr lvl="7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8pPr>
            <a:lvl9pPr lvl="8" algn="ctr" rtl="0"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2076525" y="2413546"/>
            <a:ext cx="22857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1200"/>
              </a:spcBef>
              <a:spcAft>
                <a:spcPts val="120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4781775" y="2118275"/>
            <a:ext cx="228570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4pPr>
            <a:lvl5pPr lvl="4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5pPr>
            <a:lvl6pPr lvl="5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6pPr>
            <a:lvl7pPr lvl="6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7pPr>
            <a:lvl8pPr lvl="7" algn="ctr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8pPr>
            <a:lvl9pPr lvl="8" algn="ctr" rtl="0"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781775" y="2413546"/>
            <a:ext cx="22857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1200"/>
              </a:spcBef>
              <a:spcAft>
                <a:spcPts val="120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/>
          <p:nvPr/>
        </p:nvSpPr>
        <p:spPr>
          <a:xfrm flipH="1">
            <a:off x="-38781" y="3350356"/>
            <a:ext cx="10160606" cy="1840413"/>
          </a:xfrm>
          <a:custGeom>
            <a:avLst/>
            <a:gdLst/>
            <a:ahLst/>
            <a:cxnLst/>
            <a:rect l="l" t="t" r="r" b="b"/>
            <a:pathLst>
              <a:path w="208776" h="39549" extrusionOk="0">
                <a:moveTo>
                  <a:pt x="197518" y="0"/>
                </a:moveTo>
                <a:lnTo>
                  <a:pt x="196520" y="25"/>
                </a:lnTo>
                <a:lnTo>
                  <a:pt x="195534" y="50"/>
                </a:lnTo>
                <a:lnTo>
                  <a:pt x="194548" y="88"/>
                </a:lnTo>
                <a:lnTo>
                  <a:pt x="193562" y="138"/>
                </a:lnTo>
                <a:lnTo>
                  <a:pt x="192589" y="200"/>
                </a:lnTo>
                <a:lnTo>
                  <a:pt x="191603" y="275"/>
                </a:lnTo>
                <a:lnTo>
                  <a:pt x="190617" y="362"/>
                </a:lnTo>
                <a:lnTo>
                  <a:pt x="189631" y="462"/>
                </a:lnTo>
                <a:lnTo>
                  <a:pt x="188658" y="574"/>
                </a:lnTo>
                <a:lnTo>
                  <a:pt x="187672" y="699"/>
                </a:lnTo>
                <a:lnTo>
                  <a:pt x="186698" y="824"/>
                </a:lnTo>
                <a:lnTo>
                  <a:pt x="185725" y="961"/>
                </a:lnTo>
                <a:lnTo>
                  <a:pt x="184739" y="1111"/>
                </a:lnTo>
                <a:lnTo>
                  <a:pt x="183765" y="1273"/>
                </a:lnTo>
                <a:lnTo>
                  <a:pt x="182792" y="1448"/>
                </a:lnTo>
                <a:lnTo>
                  <a:pt x="181819" y="1623"/>
                </a:lnTo>
                <a:lnTo>
                  <a:pt x="180845" y="1810"/>
                </a:lnTo>
                <a:lnTo>
                  <a:pt x="179872" y="2010"/>
                </a:lnTo>
                <a:lnTo>
                  <a:pt x="178898" y="2209"/>
                </a:lnTo>
                <a:lnTo>
                  <a:pt x="177925" y="2421"/>
                </a:lnTo>
                <a:lnTo>
                  <a:pt x="175978" y="2871"/>
                </a:lnTo>
                <a:lnTo>
                  <a:pt x="174044" y="3332"/>
                </a:lnTo>
                <a:lnTo>
                  <a:pt x="172109" y="3832"/>
                </a:lnTo>
                <a:lnTo>
                  <a:pt x="170175" y="4356"/>
                </a:lnTo>
                <a:lnTo>
                  <a:pt x="168241" y="4892"/>
                </a:lnTo>
                <a:lnTo>
                  <a:pt x="166319" y="5454"/>
                </a:lnTo>
                <a:lnTo>
                  <a:pt x="164384" y="6028"/>
                </a:lnTo>
                <a:lnTo>
                  <a:pt x="162462" y="6615"/>
                </a:lnTo>
                <a:lnTo>
                  <a:pt x="160541" y="7214"/>
                </a:lnTo>
                <a:lnTo>
                  <a:pt x="158619" y="7825"/>
                </a:lnTo>
                <a:lnTo>
                  <a:pt x="156697" y="8437"/>
                </a:lnTo>
                <a:lnTo>
                  <a:pt x="149034" y="10920"/>
                </a:lnTo>
                <a:lnTo>
                  <a:pt x="145215" y="12143"/>
                </a:lnTo>
                <a:lnTo>
                  <a:pt x="143293" y="12730"/>
                </a:lnTo>
                <a:lnTo>
                  <a:pt x="141384" y="13316"/>
                </a:lnTo>
                <a:lnTo>
                  <a:pt x="138801" y="14090"/>
                </a:lnTo>
                <a:lnTo>
                  <a:pt x="137503" y="14464"/>
                </a:lnTo>
                <a:lnTo>
                  <a:pt x="136205" y="14826"/>
                </a:lnTo>
                <a:lnTo>
                  <a:pt x="134907" y="15188"/>
                </a:lnTo>
                <a:lnTo>
                  <a:pt x="133597" y="15538"/>
                </a:lnTo>
                <a:lnTo>
                  <a:pt x="132299" y="15887"/>
                </a:lnTo>
                <a:lnTo>
                  <a:pt x="130988" y="16211"/>
                </a:lnTo>
                <a:lnTo>
                  <a:pt x="129678" y="16536"/>
                </a:lnTo>
                <a:lnTo>
                  <a:pt x="128368" y="16848"/>
                </a:lnTo>
                <a:lnTo>
                  <a:pt x="127057" y="17160"/>
                </a:lnTo>
                <a:lnTo>
                  <a:pt x="125734" y="17447"/>
                </a:lnTo>
                <a:lnTo>
                  <a:pt x="124412" y="17734"/>
                </a:lnTo>
                <a:lnTo>
                  <a:pt x="123101" y="18009"/>
                </a:lnTo>
                <a:lnTo>
                  <a:pt x="121778" y="18258"/>
                </a:lnTo>
                <a:lnTo>
                  <a:pt x="120455" y="18508"/>
                </a:lnTo>
                <a:lnTo>
                  <a:pt x="119120" y="18745"/>
                </a:lnTo>
                <a:lnTo>
                  <a:pt x="117797" y="18969"/>
                </a:lnTo>
                <a:lnTo>
                  <a:pt x="116474" y="19182"/>
                </a:lnTo>
                <a:lnTo>
                  <a:pt x="115139" y="19369"/>
                </a:lnTo>
                <a:lnTo>
                  <a:pt x="113804" y="19556"/>
                </a:lnTo>
                <a:lnTo>
                  <a:pt x="112468" y="19718"/>
                </a:lnTo>
                <a:lnTo>
                  <a:pt x="111133" y="19868"/>
                </a:lnTo>
                <a:lnTo>
                  <a:pt x="109798" y="20005"/>
                </a:lnTo>
                <a:lnTo>
                  <a:pt x="108462" y="20118"/>
                </a:lnTo>
                <a:lnTo>
                  <a:pt x="107127" y="20230"/>
                </a:lnTo>
                <a:lnTo>
                  <a:pt x="105779" y="20317"/>
                </a:lnTo>
                <a:lnTo>
                  <a:pt x="104431" y="20380"/>
                </a:lnTo>
                <a:lnTo>
                  <a:pt x="103096" y="20430"/>
                </a:lnTo>
                <a:lnTo>
                  <a:pt x="101748" y="20467"/>
                </a:lnTo>
                <a:lnTo>
                  <a:pt x="100400" y="20480"/>
                </a:lnTo>
                <a:lnTo>
                  <a:pt x="99053" y="20480"/>
                </a:lnTo>
                <a:lnTo>
                  <a:pt x="97480" y="20455"/>
                </a:lnTo>
                <a:lnTo>
                  <a:pt x="95895" y="20405"/>
                </a:lnTo>
                <a:lnTo>
                  <a:pt x="94323" y="20330"/>
                </a:lnTo>
                <a:lnTo>
                  <a:pt x="92750" y="20230"/>
                </a:lnTo>
                <a:lnTo>
                  <a:pt x="91190" y="20105"/>
                </a:lnTo>
                <a:lnTo>
                  <a:pt x="89618" y="19955"/>
                </a:lnTo>
                <a:lnTo>
                  <a:pt x="88058" y="19793"/>
                </a:lnTo>
                <a:lnTo>
                  <a:pt x="86485" y="19606"/>
                </a:lnTo>
                <a:lnTo>
                  <a:pt x="84925" y="19406"/>
                </a:lnTo>
                <a:lnTo>
                  <a:pt x="83365" y="19182"/>
                </a:lnTo>
                <a:lnTo>
                  <a:pt x="81806" y="18945"/>
                </a:lnTo>
                <a:lnTo>
                  <a:pt x="80258" y="18682"/>
                </a:lnTo>
                <a:lnTo>
                  <a:pt x="78698" y="18408"/>
                </a:lnTo>
                <a:lnTo>
                  <a:pt x="77138" y="18121"/>
                </a:lnTo>
                <a:lnTo>
                  <a:pt x="75591" y="17821"/>
                </a:lnTo>
                <a:lnTo>
                  <a:pt x="74043" y="17497"/>
                </a:lnTo>
                <a:lnTo>
                  <a:pt x="72483" y="17172"/>
                </a:lnTo>
                <a:lnTo>
                  <a:pt x="70936" y="16823"/>
                </a:lnTo>
                <a:lnTo>
                  <a:pt x="69388" y="16474"/>
                </a:lnTo>
                <a:lnTo>
                  <a:pt x="67841" y="16112"/>
                </a:lnTo>
                <a:lnTo>
                  <a:pt x="66306" y="15737"/>
                </a:lnTo>
                <a:lnTo>
                  <a:pt x="64758" y="15350"/>
                </a:lnTo>
                <a:lnTo>
                  <a:pt x="61663" y="14564"/>
                </a:lnTo>
                <a:lnTo>
                  <a:pt x="58581" y="13740"/>
                </a:lnTo>
                <a:lnTo>
                  <a:pt x="55511" y="12917"/>
                </a:lnTo>
                <a:lnTo>
                  <a:pt x="52428" y="12068"/>
                </a:lnTo>
                <a:lnTo>
                  <a:pt x="49346" y="11207"/>
                </a:lnTo>
                <a:lnTo>
                  <a:pt x="46276" y="10358"/>
                </a:lnTo>
                <a:lnTo>
                  <a:pt x="43205" y="9510"/>
                </a:lnTo>
                <a:lnTo>
                  <a:pt x="40123" y="8686"/>
                </a:lnTo>
                <a:lnTo>
                  <a:pt x="37053" y="7875"/>
                </a:lnTo>
                <a:lnTo>
                  <a:pt x="35518" y="7476"/>
                </a:lnTo>
                <a:lnTo>
                  <a:pt x="33983" y="7089"/>
                </a:lnTo>
                <a:lnTo>
                  <a:pt x="32448" y="6702"/>
                </a:lnTo>
                <a:lnTo>
                  <a:pt x="30900" y="6328"/>
                </a:lnTo>
                <a:lnTo>
                  <a:pt x="29365" y="5966"/>
                </a:lnTo>
                <a:lnTo>
                  <a:pt x="27830" y="5616"/>
                </a:lnTo>
                <a:lnTo>
                  <a:pt x="26283" y="5279"/>
                </a:lnTo>
                <a:lnTo>
                  <a:pt x="24748" y="4955"/>
                </a:lnTo>
                <a:lnTo>
                  <a:pt x="23213" y="4630"/>
                </a:lnTo>
                <a:lnTo>
                  <a:pt x="21665" y="4331"/>
                </a:lnTo>
                <a:lnTo>
                  <a:pt x="20130" y="4044"/>
                </a:lnTo>
                <a:lnTo>
                  <a:pt x="18583" y="3782"/>
                </a:lnTo>
                <a:lnTo>
                  <a:pt x="17035" y="3520"/>
                </a:lnTo>
                <a:lnTo>
                  <a:pt x="15500" y="3282"/>
                </a:lnTo>
                <a:lnTo>
                  <a:pt x="13953" y="3070"/>
                </a:lnTo>
                <a:lnTo>
                  <a:pt x="12405" y="2871"/>
                </a:lnTo>
                <a:lnTo>
                  <a:pt x="10858" y="2683"/>
                </a:lnTo>
                <a:lnTo>
                  <a:pt x="9310" y="2521"/>
                </a:lnTo>
                <a:lnTo>
                  <a:pt x="7763" y="2384"/>
                </a:lnTo>
                <a:lnTo>
                  <a:pt x="6215" y="2272"/>
                </a:lnTo>
                <a:lnTo>
                  <a:pt x="4655" y="2172"/>
                </a:lnTo>
                <a:lnTo>
                  <a:pt x="3108" y="2109"/>
                </a:lnTo>
                <a:lnTo>
                  <a:pt x="1548" y="2059"/>
                </a:lnTo>
                <a:lnTo>
                  <a:pt x="0" y="2034"/>
                </a:lnTo>
                <a:lnTo>
                  <a:pt x="0" y="39549"/>
                </a:lnTo>
                <a:lnTo>
                  <a:pt x="208775" y="39549"/>
                </a:lnTo>
                <a:lnTo>
                  <a:pt x="208775" y="874"/>
                </a:lnTo>
                <a:lnTo>
                  <a:pt x="208126" y="762"/>
                </a:lnTo>
                <a:lnTo>
                  <a:pt x="207477" y="662"/>
                </a:lnTo>
                <a:lnTo>
                  <a:pt x="206816" y="562"/>
                </a:lnTo>
                <a:lnTo>
                  <a:pt x="206142" y="475"/>
                </a:lnTo>
                <a:lnTo>
                  <a:pt x="205468" y="400"/>
                </a:lnTo>
                <a:lnTo>
                  <a:pt x="204806" y="325"/>
                </a:lnTo>
                <a:lnTo>
                  <a:pt x="203459" y="212"/>
                </a:lnTo>
                <a:lnTo>
                  <a:pt x="202473" y="138"/>
                </a:lnTo>
                <a:lnTo>
                  <a:pt x="201474" y="88"/>
                </a:lnTo>
                <a:lnTo>
                  <a:pt x="200488" y="38"/>
                </a:lnTo>
                <a:lnTo>
                  <a:pt x="199490" y="13"/>
                </a:lnTo>
                <a:lnTo>
                  <a:pt x="198504" y="0"/>
                </a:lnTo>
                <a:close/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5"/>
          <p:cNvSpPr/>
          <p:nvPr/>
        </p:nvSpPr>
        <p:spPr>
          <a:xfrm flipH="1">
            <a:off x="-38789" y="3521701"/>
            <a:ext cx="10160632" cy="1840459"/>
          </a:xfrm>
          <a:custGeom>
            <a:avLst/>
            <a:gdLst/>
            <a:ahLst/>
            <a:cxnLst/>
            <a:rect l="l" t="t" r="r" b="b"/>
            <a:pathLst>
              <a:path w="204707" h="37078" extrusionOk="0">
                <a:moveTo>
                  <a:pt x="142956" y="0"/>
                </a:moveTo>
                <a:lnTo>
                  <a:pt x="141746" y="13"/>
                </a:lnTo>
                <a:lnTo>
                  <a:pt x="140535" y="38"/>
                </a:lnTo>
                <a:lnTo>
                  <a:pt x="139337" y="75"/>
                </a:lnTo>
                <a:lnTo>
                  <a:pt x="138127" y="112"/>
                </a:lnTo>
                <a:lnTo>
                  <a:pt x="136929" y="162"/>
                </a:lnTo>
                <a:lnTo>
                  <a:pt x="135718" y="225"/>
                </a:lnTo>
                <a:lnTo>
                  <a:pt x="134520" y="300"/>
                </a:lnTo>
                <a:lnTo>
                  <a:pt x="133322" y="374"/>
                </a:lnTo>
                <a:lnTo>
                  <a:pt x="132111" y="462"/>
                </a:lnTo>
                <a:lnTo>
                  <a:pt x="130913" y="562"/>
                </a:lnTo>
                <a:lnTo>
                  <a:pt x="129715" y="662"/>
                </a:lnTo>
                <a:lnTo>
                  <a:pt x="128517" y="774"/>
                </a:lnTo>
                <a:lnTo>
                  <a:pt x="127319" y="899"/>
                </a:lnTo>
                <a:lnTo>
                  <a:pt x="126121" y="1036"/>
                </a:lnTo>
                <a:lnTo>
                  <a:pt x="124923" y="1173"/>
                </a:lnTo>
                <a:lnTo>
                  <a:pt x="123725" y="1323"/>
                </a:lnTo>
                <a:lnTo>
                  <a:pt x="122527" y="1485"/>
                </a:lnTo>
                <a:lnTo>
                  <a:pt x="121329" y="1647"/>
                </a:lnTo>
                <a:lnTo>
                  <a:pt x="120131" y="1822"/>
                </a:lnTo>
                <a:lnTo>
                  <a:pt x="118945" y="2009"/>
                </a:lnTo>
                <a:lnTo>
                  <a:pt x="117747" y="2197"/>
                </a:lnTo>
                <a:lnTo>
                  <a:pt x="116562" y="2396"/>
                </a:lnTo>
                <a:lnTo>
                  <a:pt x="115376" y="2608"/>
                </a:lnTo>
                <a:lnTo>
                  <a:pt x="114190" y="2821"/>
                </a:lnTo>
                <a:lnTo>
                  <a:pt x="112992" y="3045"/>
                </a:lnTo>
                <a:lnTo>
                  <a:pt x="111807" y="3270"/>
                </a:lnTo>
                <a:lnTo>
                  <a:pt x="110621" y="3507"/>
                </a:lnTo>
                <a:lnTo>
                  <a:pt x="109448" y="3756"/>
                </a:lnTo>
                <a:lnTo>
                  <a:pt x="108263" y="4006"/>
                </a:lnTo>
                <a:lnTo>
                  <a:pt x="107077" y="4268"/>
                </a:lnTo>
                <a:lnTo>
                  <a:pt x="105904" y="4543"/>
                </a:lnTo>
                <a:lnTo>
                  <a:pt x="104731" y="4817"/>
                </a:lnTo>
                <a:lnTo>
                  <a:pt x="102372" y="5391"/>
                </a:lnTo>
                <a:lnTo>
                  <a:pt x="100038" y="5990"/>
                </a:lnTo>
                <a:lnTo>
                  <a:pt x="97692" y="6627"/>
                </a:lnTo>
                <a:lnTo>
                  <a:pt x="95371" y="7276"/>
                </a:lnTo>
                <a:lnTo>
                  <a:pt x="93050" y="7962"/>
                </a:lnTo>
                <a:lnTo>
                  <a:pt x="90728" y="8673"/>
                </a:lnTo>
                <a:lnTo>
                  <a:pt x="88432" y="9410"/>
                </a:lnTo>
                <a:lnTo>
                  <a:pt x="86123" y="10171"/>
                </a:lnTo>
                <a:lnTo>
                  <a:pt x="83840" y="10957"/>
                </a:lnTo>
                <a:lnTo>
                  <a:pt x="81556" y="11768"/>
                </a:lnTo>
                <a:lnTo>
                  <a:pt x="79297" y="12605"/>
                </a:lnTo>
                <a:lnTo>
                  <a:pt x="77026" y="13466"/>
                </a:lnTo>
                <a:lnTo>
                  <a:pt x="74779" y="14352"/>
                </a:lnTo>
                <a:lnTo>
                  <a:pt x="72321" y="15338"/>
                </a:lnTo>
                <a:lnTo>
                  <a:pt x="69862" y="16349"/>
                </a:lnTo>
                <a:lnTo>
                  <a:pt x="67416" y="17384"/>
                </a:lnTo>
                <a:lnTo>
                  <a:pt x="64970" y="18420"/>
                </a:lnTo>
                <a:lnTo>
                  <a:pt x="60091" y="20517"/>
                </a:lnTo>
                <a:lnTo>
                  <a:pt x="57644" y="21565"/>
                </a:lnTo>
                <a:lnTo>
                  <a:pt x="55198" y="22588"/>
                </a:lnTo>
                <a:lnTo>
                  <a:pt x="52752" y="23612"/>
                </a:lnTo>
                <a:lnTo>
                  <a:pt x="50294" y="24610"/>
                </a:lnTo>
                <a:lnTo>
                  <a:pt x="47835" y="25584"/>
                </a:lnTo>
                <a:lnTo>
                  <a:pt x="46600" y="26070"/>
                </a:lnTo>
                <a:lnTo>
                  <a:pt x="45352" y="26532"/>
                </a:lnTo>
                <a:lnTo>
                  <a:pt x="44116" y="26994"/>
                </a:lnTo>
                <a:lnTo>
                  <a:pt x="42868" y="27443"/>
                </a:lnTo>
                <a:lnTo>
                  <a:pt x="41620" y="27892"/>
                </a:lnTo>
                <a:lnTo>
                  <a:pt x="40360" y="28317"/>
                </a:lnTo>
                <a:lnTo>
                  <a:pt x="39112" y="28741"/>
                </a:lnTo>
                <a:lnTo>
                  <a:pt x="37839" y="29140"/>
                </a:lnTo>
                <a:lnTo>
                  <a:pt x="36579" y="29540"/>
                </a:lnTo>
                <a:lnTo>
                  <a:pt x="35306" y="29914"/>
                </a:lnTo>
                <a:lnTo>
                  <a:pt x="34232" y="30226"/>
                </a:lnTo>
                <a:lnTo>
                  <a:pt x="33147" y="30525"/>
                </a:lnTo>
                <a:lnTo>
                  <a:pt x="32061" y="30813"/>
                </a:lnTo>
                <a:lnTo>
                  <a:pt x="30975" y="31087"/>
                </a:lnTo>
                <a:lnTo>
                  <a:pt x="29889" y="31349"/>
                </a:lnTo>
                <a:lnTo>
                  <a:pt x="28791" y="31611"/>
                </a:lnTo>
                <a:lnTo>
                  <a:pt x="27693" y="31848"/>
                </a:lnTo>
                <a:lnTo>
                  <a:pt x="26582" y="32073"/>
                </a:lnTo>
                <a:lnTo>
                  <a:pt x="25484" y="32285"/>
                </a:lnTo>
                <a:lnTo>
                  <a:pt x="24373" y="32485"/>
                </a:lnTo>
                <a:lnTo>
                  <a:pt x="23263" y="32672"/>
                </a:lnTo>
                <a:lnTo>
                  <a:pt x="22152" y="32834"/>
                </a:lnTo>
                <a:lnTo>
                  <a:pt x="21029" y="32996"/>
                </a:lnTo>
                <a:lnTo>
                  <a:pt x="19918" y="33134"/>
                </a:lnTo>
                <a:lnTo>
                  <a:pt x="18807" y="33259"/>
                </a:lnTo>
                <a:lnTo>
                  <a:pt x="17684" y="33358"/>
                </a:lnTo>
                <a:lnTo>
                  <a:pt x="16573" y="33446"/>
                </a:lnTo>
                <a:lnTo>
                  <a:pt x="15450" y="33521"/>
                </a:lnTo>
                <a:lnTo>
                  <a:pt x="14340" y="33583"/>
                </a:lnTo>
                <a:lnTo>
                  <a:pt x="13216" y="33620"/>
                </a:lnTo>
                <a:lnTo>
                  <a:pt x="12106" y="33633"/>
                </a:lnTo>
                <a:lnTo>
                  <a:pt x="10995" y="33645"/>
                </a:lnTo>
                <a:lnTo>
                  <a:pt x="9884" y="33620"/>
                </a:lnTo>
                <a:lnTo>
                  <a:pt x="8774" y="33583"/>
                </a:lnTo>
                <a:lnTo>
                  <a:pt x="7663" y="33533"/>
                </a:lnTo>
                <a:lnTo>
                  <a:pt x="6552" y="33446"/>
                </a:lnTo>
                <a:lnTo>
                  <a:pt x="5454" y="33358"/>
                </a:lnTo>
                <a:lnTo>
                  <a:pt x="4356" y="33234"/>
                </a:lnTo>
                <a:lnTo>
                  <a:pt x="3258" y="33096"/>
                </a:lnTo>
                <a:lnTo>
                  <a:pt x="2172" y="32934"/>
                </a:lnTo>
                <a:lnTo>
                  <a:pt x="1086" y="32747"/>
                </a:lnTo>
                <a:lnTo>
                  <a:pt x="0" y="32547"/>
                </a:lnTo>
                <a:lnTo>
                  <a:pt x="0" y="37077"/>
                </a:lnTo>
                <a:lnTo>
                  <a:pt x="204706" y="37077"/>
                </a:lnTo>
                <a:lnTo>
                  <a:pt x="204706" y="14364"/>
                </a:lnTo>
                <a:lnTo>
                  <a:pt x="203122" y="13553"/>
                </a:lnTo>
                <a:lnTo>
                  <a:pt x="201512" y="12767"/>
                </a:lnTo>
                <a:lnTo>
                  <a:pt x="199902" y="12006"/>
                </a:lnTo>
                <a:lnTo>
                  <a:pt x="198279" y="11257"/>
                </a:lnTo>
                <a:lnTo>
                  <a:pt x="196645" y="10545"/>
                </a:lnTo>
                <a:lnTo>
                  <a:pt x="195010" y="9847"/>
                </a:lnTo>
                <a:lnTo>
                  <a:pt x="193362" y="9173"/>
                </a:lnTo>
                <a:lnTo>
                  <a:pt x="191703" y="8536"/>
                </a:lnTo>
                <a:lnTo>
                  <a:pt x="190043" y="7912"/>
                </a:lnTo>
                <a:lnTo>
                  <a:pt x="188370" y="7313"/>
                </a:lnTo>
                <a:lnTo>
                  <a:pt x="186686" y="6739"/>
                </a:lnTo>
                <a:lnTo>
                  <a:pt x="185001" y="6190"/>
                </a:lnTo>
                <a:lnTo>
                  <a:pt x="183304" y="5666"/>
                </a:lnTo>
                <a:lnTo>
                  <a:pt x="181606" y="5167"/>
                </a:lnTo>
                <a:lnTo>
                  <a:pt x="179897" y="4680"/>
                </a:lnTo>
                <a:lnTo>
                  <a:pt x="178187" y="4231"/>
                </a:lnTo>
                <a:lnTo>
                  <a:pt x="176465" y="3794"/>
                </a:lnTo>
                <a:lnTo>
                  <a:pt x="174742" y="3395"/>
                </a:lnTo>
                <a:lnTo>
                  <a:pt x="173008" y="3008"/>
                </a:lnTo>
                <a:lnTo>
                  <a:pt x="171286" y="2646"/>
                </a:lnTo>
                <a:lnTo>
                  <a:pt x="169538" y="2309"/>
                </a:lnTo>
                <a:lnTo>
                  <a:pt x="167804" y="1997"/>
                </a:lnTo>
                <a:lnTo>
                  <a:pt x="166057" y="1710"/>
                </a:lnTo>
                <a:lnTo>
                  <a:pt x="164297" y="1435"/>
                </a:lnTo>
                <a:lnTo>
                  <a:pt x="162550" y="1186"/>
                </a:lnTo>
                <a:lnTo>
                  <a:pt x="160790" y="974"/>
                </a:lnTo>
                <a:lnTo>
                  <a:pt x="159030" y="774"/>
                </a:lnTo>
                <a:lnTo>
                  <a:pt x="157258" y="599"/>
                </a:lnTo>
                <a:lnTo>
                  <a:pt x="155499" y="437"/>
                </a:lnTo>
                <a:lnTo>
                  <a:pt x="153726" y="312"/>
                </a:lnTo>
                <a:lnTo>
                  <a:pt x="151954" y="200"/>
                </a:lnTo>
                <a:lnTo>
                  <a:pt x="150195" y="125"/>
                </a:lnTo>
                <a:lnTo>
                  <a:pt x="148984" y="75"/>
                </a:lnTo>
                <a:lnTo>
                  <a:pt x="147774" y="38"/>
                </a:lnTo>
                <a:lnTo>
                  <a:pt x="146563" y="13"/>
                </a:lnTo>
                <a:lnTo>
                  <a:pt x="145365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619866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2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ubTitle" idx="1"/>
          </p:nvPr>
        </p:nvSpPr>
        <p:spPr>
          <a:xfrm>
            <a:off x="723900" y="1557625"/>
            <a:ext cx="3436800" cy="241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65"/>
              <a:buFont typeface="Encode Sans"/>
              <a:buChar char="●"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○"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■"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●"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○"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■"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●"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○"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95"/>
              <a:buFont typeface="Encode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7"/>
          <p:cNvSpPr/>
          <p:nvPr/>
        </p:nvSpPr>
        <p:spPr>
          <a:xfrm flipH="1">
            <a:off x="-2034149" y="3206225"/>
            <a:ext cx="6049519" cy="3234165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/>
          <p:nvPr/>
        </p:nvSpPr>
        <p:spPr>
          <a:xfrm flipH="1">
            <a:off x="-1657202" y="3863466"/>
            <a:ext cx="4874649" cy="3502634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10800000" flipH="1">
            <a:off x="6466250" y="-1577673"/>
            <a:ext cx="4581747" cy="3292173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619866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/>
          <p:nvPr/>
        </p:nvSpPr>
        <p:spPr>
          <a:xfrm rot="10800000" flipH="1">
            <a:off x="4542425" y="-381013"/>
            <a:ext cx="7021108" cy="3753613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/>
          <p:nvPr/>
        </p:nvSpPr>
        <p:spPr>
          <a:xfrm rot="10800000" flipH="1">
            <a:off x="5468505" y="-1455425"/>
            <a:ext cx="5657624" cy="4065224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4840950" y="3377925"/>
            <a:ext cx="3582900" cy="122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4190975" y="2285998"/>
            <a:ext cx="7461073" cy="3251072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0"/>
          <p:cNvSpPr/>
          <p:nvPr/>
        </p:nvSpPr>
        <p:spPr>
          <a:xfrm>
            <a:off x="4971075" y="-410499"/>
            <a:ext cx="6192507" cy="5713642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solidFill>
            <a:srgbClr val="20134F">
              <a:alpha val="7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0"/>
          <p:cNvSpPr/>
          <p:nvPr/>
        </p:nvSpPr>
        <p:spPr>
          <a:xfrm rot="10800000">
            <a:off x="-1800626" y="-563713"/>
            <a:ext cx="3669634" cy="1961778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619866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/>
          <p:nvPr/>
        </p:nvSpPr>
        <p:spPr>
          <a:xfrm rot="10800000">
            <a:off x="-994107" y="-451600"/>
            <a:ext cx="2957135" cy="2124725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solidFill>
            <a:srgbClr val="D5D2E2">
              <a:alpha val="368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5659175" y="1914725"/>
            <a:ext cx="2760900" cy="175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ubTitle" idx="1"/>
          </p:nvPr>
        </p:nvSpPr>
        <p:spPr>
          <a:xfrm>
            <a:off x="5659200" y="3668525"/>
            <a:ext cx="2760900" cy="9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2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 hasCustomPrompt="1"/>
          </p:nvPr>
        </p:nvSpPr>
        <p:spPr>
          <a:xfrm>
            <a:off x="723900" y="1668775"/>
            <a:ext cx="7696200" cy="122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9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2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idx="2"/>
          </p:nvPr>
        </p:nvSpPr>
        <p:spPr>
          <a:xfrm>
            <a:off x="2393738" y="2896531"/>
            <a:ext cx="4467300" cy="51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8" name="Google Shape;58;p11"/>
          <p:cNvSpPr/>
          <p:nvPr/>
        </p:nvSpPr>
        <p:spPr>
          <a:xfrm rot="10800000" flipH="1">
            <a:off x="576248" y="-537393"/>
            <a:ext cx="9625835" cy="1743593"/>
          </a:xfrm>
          <a:custGeom>
            <a:avLst/>
            <a:gdLst/>
            <a:ahLst/>
            <a:cxnLst/>
            <a:rect l="l" t="t" r="r" b="b"/>
            <a:pathLst>
              <a:path w="204707" h="37078" extrusionOk="0">
                <a:moveTo>
                  <a:pt x="142956" y="0"/>
                </a:moveTo>
                <a:lnTo>
                  <a:pt x="141746" y="13"/>
                </a:lnTo>
                <a:lnTo>
                  <a:pt x="140535" y="38"/>
                </a:lnTo>
                <a:lnTo>
                  <a:pt x="139337" y="75"/>
                </a:lnTo>
                <a:lnTo>
                  <a:pt x="138127" y="112"/>
                </a:lnTo>
                <a:lnTo>
                  <a:pt x="136929" y="162"/>
                </a:lnTo>
                <a:lnTo>
                  <a:pt x="135718" y="225"/>
                </a:lnTo>
                <a:lnTo>
                  <a:pt x="134520" y="300"/>
                </a:lnTo>
                <a:lnTo>
                  <a:pt x="133322" y="374"/>
                </a:lnTo>
                <a:lnTo>
                  <a:pt x="132111" y="462"/>
                </a:lnTo>
                <a:lnTo>
                  <a:pt x="130913" y="562"/>
                </a:lnTo>
                <a:lnTo>
                  <a:pt x="129715" y="662"/>
                </a:lnTo>
                <a:lnTo>
                  <a:pt x="128517" y="774"/>
                </a:lnTo>
                <a:lnTo>
                  <a:pt x="127319" y="899"/>
                </a:lnTo>
                <a:lnTo>
                  <a:pt x="126121" y="1036"/>
                </a:lnTo>
                <a:lnTo>
                  <a:pt x="124923" y="1173"/>
                </a:lnTo>
                <a:lnTo>
                  <a:pt x="123725" y="1323"/>
                </a:lnTo>
                <a:lnTo>
                  <a:pt x="122527" y="1485"/>
                </a:lnTo>
                <a:lnTo>
                  <a:pt x="121329" y="1647"/>
                </a:lnTo>
                <a:lnTo>
                  <a:pt x="120131" y="1822"/>
                </a:lnTo>
                <a:lnTo>
                  <a:pt x="118945" y="2009"/>
                </a:lnTo>
                <a:lnTo>
                  <a:pt x="117747" y="2197"/>
                </a:lnTo>
                <a:lnTo>
                  <a:pt x="116562" y="2396"/>
                </a:lnTo>
                <a:lnTo>
                  <a:pt x="115376" y="2608"/>
                </a:lnTo>
                <a:lnTo>
                  <a:pt x="114190" y="2821"/>
                </a:lnTo>
                <a:lnTo>
                  <a:pt x="112992" y="3045"/>
                </a:lnTo>
                <a:lnTo>
                  <a:pt x="111807" y="3270"/>
                </a:lnTo>
                <a:lnTo>
                  <a:pt x="110621" y="3507"/>
                </a:lnTo>
                <a:lnTo>
                  <a:pt x="109448" y="3756"/>
                </a:lnTo>
                <a:lnTo>
                  <a:pt x="108263" y="4006"/>
                </a:lnTo>
                <a:lnTo>
                  <a:pt x="107077" y="4268"/>
                </a:lnTo>
                <a:lnTo>
                  <a:pt x="105904" y="4543"/>
                </a:lnTo>
                <a:lnTo>
                  <a:pt x="104731" y="4817"/>
                </a:lnTo>
                <a:lnTo>
                  <a:pt x="102372" y="5391"/>
                </a:lnTo>
                <a:lnTo>
                  <a:pt x="100038" y="5990"/>
                </a:lnTo>
                <a:lnTo>
                  <a:pt x="97692" y="6627"/>
                </a:lnTo>
                <a:lnTo>
                  <a:pt x="95371" y="7276"/>
                </a:lnTo>
                <a:lnTo>
                  <a:pt x="93050" y="7962"/>
                </a:lnTo>
                <a:lnTo>
                  <a:pt x="90728" y="8673"/>
                </a:lnTo>
                <a:lnTo>
                  <a:pt x="88432" y="9410"/>
                </a:lnTo>
                <a:lnTo>
                  <a:pt x="86123" y="10171"/>
                </a:lnTo>
                <a:lnTo>
                  <a:pt x="83840" y="10957"/>
                </a:lnTo>
                <a:lnTo>
                  <a:pt x="81556" y="11768"/>
                </a:lnTo>
                <a:lnTo>
                  <a:pt x="79297" y="12605"/>
                </a:lnTo>
                <a:lnTo>
                  <a:pt x="77026" y="13466"/>
                </a:lnTo>
                <a:lnTo>
                  <a:pt x="74779" y="14352"/>
                </a:lnTo>
                <a:lnTo>
                  <a:pt x="72321" y="15338"/>
                </a:lnTo>
                <a:lnTo>
                  <a:pt x="69862" y="16349"/>
                </a:lnTo>
                <a:lnTo>
                  <a:pt x="67416" y="17384"/>
                </a:lnTo>
                <a:lnTo>
                  <a:pt x="64970" y="18420"/>
                </a:lnTo>
                <a:lnTo>
                  <a:pt x="60091" y="20517"/>
                </a:lnTo>
                <a:lnTo>
                  <a:pt x="57644" y="21565"/>
                </a:lnTo>
                <a:lnTo>
                  <a:pt x="55198" y="22588"/>
                </a:lnTo>
                <a:lnTo>
                  <a:pt x="52752" y="23612"/>
                </a:lnTo>
                <a:lnTo>
                  <a:pt x="50294" y="24610"/>
                </a:lnTo>
                <a:lnTo>
                  <a:pt x="47835" y="25584"/>
                </a:lnTo>
                <a:lnTo>
                  <a:pt x="46600" y="26070"/>
                </a:lnTo>
                <a:lnTo>
                  <a:pt x="45352" y="26532"/>
                </a:lnTo>
                <a:lnTo>
                  <a:pt x="44116" y="26994"/>
                </a:lnTo>
                <a:lnTo>
                  <a:pt x="42868" y="27443"/>
                </a:lnTo>
                <a:lnTo>
                  <a:pt x="41620" y="27892"/>
                </a:lnTo>
                <a:lnTo>
                  <a:pt x="40360" y="28317"/>
                </a:lnTo>
                <a:lnTo>
                  <a:pt x="39112" y="28741"/>
                </a:lnTo>
                <a:lnTo>
                  <a:pt x="37839" y="29140"/>
                </a:lnTo>
                <a:lnTo>
                  <a:pt x="36579" y="29540"/>
                </a:lnTo>
                <a:lnTo>
                  <a:pt x="35306" y="29914"/>
                </a:lnTo>
                <a:lnTo>
                  <a:pt x="34232" y="30226"/>
                </a:lnTo>
                <a:lnTo>
                  <a:pt x="33147" y="30525"/>
                </a:lnTo>
                <a:lnTo>
                  <a:pt x="32061" y="30813"/>
                </a:lnTo>
                <a:lnTo>
                  <a:pt x="30975" y="31087"/>
                </a:lnTo>
                <a:lnTo>
                  <a:pt x="29889" y="31349"/>
                </a:lnTo>
                <a:lnTo>
                  <a:pt x="28791" y="31611"/>
                </a:lnTo>
                <a:lnTo>
                  <a:pt x="27693" y="31848"/>
                </a:lnTo>
                <a:lnTo>
                  <a:pt x="26582" y="32073"/>
                </a:lnTo>
                <a:lnTo>
                  <a:pt x="25484" y="32285"/>
                </a:lnTo>
                <a:lnTo>
                  <a:pt x="24373" y="32485"/>
                </a:lnTo>
                <a:lnTo>
                  <a:pt x="23263" y="32672"/>
                </a:lnTo>
                <a:lnTo>
                  <a:pt x="22152" y="32834"/>
                </a:lnTo>
                <a:lnTo>
                  <a:pt x="21029" y="32996"/>
                </a:lnTo>
                <a:lnTo>
                  <a:pt x="19918" y="33134"/>
                </a:lnTo>
                <a:lnTo>
                  <a:pt x="18807" y="33259"/>
                </a:lnTo>
                <a:lnTo>
                  <a:pt x="17684" y="33358"/>
                </a:lnTo>
                <a:lnTo>
                  <a:pt x="16573" y="33446"/>
                </a:lnTo>
                <a:lnTo>
                  <a:pt x="15450" y="33521"/>
                </a:lnTo>
                <a:lnTo>
                  <a:pt x="14340" y="33583"/>
                </a:lnTo>
                <a:lnTo>
                  <a:pt x="13216" y="33620"/>
                </a:lnTo>
                <a:lnTo>
                  <a:pt x="12106" y="33633"/>
                </a:lnTo>
                <a:lnTo>
                  <a:pt x="10995" y="33645"/>
                </a:lnTo>
                <a:lnTo>
                  <a:pt x="9884" y="33620"/>
                </a:lnTo>
                <a:lnTo>
                  <a:pt x="8774" y="33583"/>
                </a:lnTo>
                <a:lnTo>
                  <a:pt x="7663" y="33533"/>
                </a:lnTo>
                <a:lnTo>
                  <a:pt x="6552" y="33446"/>
                </a:lnTo>
                <a:lnTo>
                  <a:pt x="5454" y="33358"/>
                </a:lnTo>
                <a:lnTo>
                  <a:pt x="4356" y="33234"/>
                </a:lnTo>
                <a:lnTo>
                  <a:pt x="3258" y="33096"/>
                </a:lnTo>
                <a:lnTo>
                  <a:pt x="2172" y="32934"/>
                </a:lnTo>
                <a:lnTo>
                  <a:pt x="1086" y="32747"/>
                </a:lnTo>
                <a:lnTo>
                  <a:pt x="0" y="32547"/>
                </a:lnTo>
                <a:lnTo>
                  <a:pt x="0" y="37077"/>
                </a:lnTo>
                <a:lnTo>
                  <a:pt x="204706" y="37077"/>
                </a:lnTo>
                <a:lnTo>
                  <a:pt x="204706" y="14364"/>
                </a:lnTo>
                <a:lnTo>
                  <a:pt x="203122" y="13553"/>
                </a:lnTo>
                <a:lnTo>
                  <a:pt x="201512" y="12767"/>
                </a:lnTo>
                <a:lnTo>
                  <a:pt x="199902" y="12006"/>
                </a:lnTo>
                <a:lnTo>
                  <a:pt x="198279" y="11257"/>
                </a:lnTo>
                <a:lnTo>
                  <a:pt x="196645" y="10545"/>
                </a:lnTo>
                <a:lnTo>
                  <a:pt x="195010" y="9847"/>
                </a:lnTo>
                <a:lnTo>
                  <a:pt x="193362" y="9173"/>
                </a:lnTo>
                <a:lnTo>
                  <a:pt x="191703" y="8536"/>
                </a:lnTo>
                <a:lnTo>
                  <a:pt x="190043" y="7912"/>
                </a:lnTo>
                <a:lnTo>
                  <a:pt x="188370" y="7313"/>
                </a:lnTo>
                <a:lnTo>
                  <a:pt x="186686" y="6739"/>
                </a:lnTo>
                <a:lnTo>
                  <a:pt x="185001" y="6190"/>
                </a:lnTo>
                <a:lnTo>
                  <a:pt x="183304" y="5666"/>
                </a:lnTo>
                <a:lnTo>
                  <a:pt x="181606" y="5167"/>
                </a:lnTo>
                <a:lnTo>
                  <a:pt x="179897" y="4680"/>
                </a:lnTo>
                <a:lnTo>
                  <a:pt x="178187" y="4231"/>
                </a:lnTo>
                <a:lnTo>
                  <a:pt x="176465" y="3794"/>
                </a:lnTo>
                <a:lnTo>
                  <a:pt x="174742" y="3395"/>
                </a:lnTo>
                <a:lnTo>
                  <a:pt x="173008" y="3008"/>
                </a:lnTo>
                <a:lnTo>
                  <a:pt x="171286" y="2646"/>
                </a:lnTo>
                <a:lnTo>
                  <a:pt x="169538" y="2309"/>
                </a:lnTo>
                <a:lnTo>
                  <a:pt x="167804" y="1997"/>
                </a:lnTo>
                <a:lnTo>
                  <a:pt x="166057" y="1710"/>
                </a:lnTo>
                <a:lnTo>
                  <a:pt x="164297" y="1435"/>
                </a:lnTo>
                <a:lnTo>
                  <a:pt x="162550" y="1186"/>
                </a:lnTo>
                <a:lnTo>
                  <a:pt x="160790" y="974"/>
                </a:lnTo>
                <a:lnTo>
                  <a:pt x="159030" y="774"/>
                </a:lnTo>
                <a:lnTo>
                  <a:pt x="157258" y="599"/>
                </a:lnTo>
                <a:lnTo>
                  <a:pt x="155499" y="437"/>
                </a:lnTo>
                <a:lnTo>
                  <a:pt x="153726" y="312"/>
                </a:lnTo>
                <a:lnTo>
                  <a:pt x="151954" y="200"/>
                </a:lnTo>
                <a:lnTo>
                  <a:pt x="150195" y="125"/>
                </a:lnTo>
                <a:lnTo>
                  <a:pt x="148984" y="75"/>
                </a:lnTo>
                <a:lnTo>
                  <a:pt x="147774" y="38"/>
                </a:lnTo>
                <a:lnTo>
                  <a:pt x="146563" y="13"/>
                </a:lnTo>
                <a:lnTo>
                  <a:pt x="145365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/>
          <p:nvPr/>
        </p:nvSpPr>
        <p:spPr>
          <a:xfrm flipH="1">
            <a:off x="-1205727" y="3876007"/>
            <a:ext cx="9625835" cy="1743593"/>
          </a:xfrm>
          <a:custGeom>
            <a:avLst/>
            <a:gdLst/>
            <a:ahLst/>
            <a:cxnLst/>
            <a:rect l="l" t="t" r="r" b="b"/>
            <a:pathLst>
              <a:path w="204707" h="37078" extrusionOk="0">
                <a:moveTo>
                  <a:pt x="142956" y="0"/>
                </a:moveTo>
                <a:lnTo>
                  <a:pt x="141746" y="13"/>
                </a:lnTo>
                <a:lnTo>
                  <a:pt x="140535" y="38"/>
                </a:lnTo>
                <a:lnTo>
                  <a:pt x="139337" y="75"/>
                </a:lnTo>
                <a:lnTo>
                  <a:pt x="138127" y="112"/>
                </a:lnTo>
                <a:lnTo>
                  <a:pt x="136929" y="162"/>
                </a:lnTo>
                <a:lnTo>
                  <a:pt x="135718" y="225"/>
                </a:lnTo>
                <a:lnTo>
                  <a:pt x="134520" y="300"/>
                </a:lnTo>
                <a:lnTo>
                  <a:pt x="133322" y="374"/>
                </a:lnTo>
                <a:lnTo>
                  <a:pt x="132111" y="462"/>
                </a:lnTo>
                <a:lnTo>
                  <a:pt x="130913" y="562"/>
                </a:lnTo>
                <a:lnTo>
                  <a:pt x="129715" y="662"/>
                </a:lnTo>
                <a:lnTo>
                  <a:pt x="128517" y="774"/>
                </a:lnTo>
                <a:lnTo>
                  <a:pt x="127319" y="899"/>
                </a:lnTo>
                <a:lnTo>
                  <a:pt x="126121" y="1036"/>
                </a:lnTo>
                <a:lnTo>
                  <a:pt x="124923" y="1173"/>
                </a:lnTo>
                <a:lnTo>
                  <a:pt x="123725" y="1323"/>
                </a:lnTo>
                <a:lnTo>
                  <a:pt x="122527" y="1485"/>
                </a:lnTo>
                <a:lnTo>
                  <a:pt x="121329" y="1647"/>
                </a:lnTo>
                <a:lnTo>
                  <a:pt x="120131" y="1822"/>
                </a:lnTo>
                <a:lnTo>
                  <a:pt x="118945" y="2009"/>
                </a:lnTo>
                <a:lnTo>
                  <a:pt x="117747" y="2197"/>
                </a:lnTo>
                <a:lnTo>
                  <a:pt x="116562" y="2396"/>
                </a:lnTo>
                <a:lnTo>
                  <a:pt x="115376" y="2608"/>
                </a:lnTo>
                <a:lnTo>
                  <a:pt x="114190" y="2821"/>
                </a:lnTo>
                <a:lnTo>
                  <a:pt x="112992" y="3045"/>
                </a:lnTo>
                <a:lnTo>
                  <a:pt x="111807" y="3270"/>
                </a:lnTo>
                <a:lnTo>
                  <a:pt x="110621" y="3507"/>
                </a:lnTo>
                <a:lnTo>
                  <a:pt x="109448" y="3756"/>
                </a:lnTo>
                <a:lnTo>
                  <a:pt x="108263" y="4006"/>
                </a:lnTo>
                <a:lnTo>
                  <a:pt x="107077" y="4268"/>
                </a:lnTo>
                <a:lnTo>
                  <a:pt x="105904" y="4543"/>
                </a:lnTo>
                <a:lnTo>
                  <a:pt x="104731" y="4817"/>
                </a:lnTo>
                <a:lnTo>
                  <a:pt x="102372" y="5391"/>
                </a:lnTo>
                <a:lnTo>
                  <a:pt x="100038" y="5990"/>
                </a:lnTo>
                <a:lnTo>
                  <a:pt x="97692" y="6627"/>
                </a:lnTo>
                <a:lnTo>
                  <a:pt x="95371" y="7276"/>
                </a:lnTo>
                <a:lnTo>
                  <a:pt x="93050" y="7962"/>
                </a:lnTo>
                <a:lnTo>
                  <a:pt x="90728" y="8673"/>
                </a:lnTo>
                <a:lnTo>
                  <a:pt x="88432" y="9410"/>
                </a:lnTo>
                <a:lnTo>
                  <a:pt x="86123" y="10171"/>
                </a:lnTo>
                <a:lnTo>
                  <a:pt x="83840" y="10957"/>
                </a:lnTo>
                <a:lnTo>
                  <a:pt x="81556" y="11768"/>
                </a:lnTo>
                <a:lnTo>
                  <a:pt x="79297" y="12605"/>
                </a:lnTo>
                <a:lnTo>
                  <a:pt x="77026" y="13466"/>
                </a:lnTo>
                <a:lnTo>
                  <a:pt x="74779" y="14352"/>
                </a:lnTo>
                <a:lnTo>
                  <a:pt x="72321" y="15338"/>
                </a:lnTo>
                <a:lnTo>
                  <a:pt x="69862" y="16349"/>
                </a:lnTo>
                <a:lnTo>
                  <a:pt x="67416" y="17384"/>
                </a:lnTo>
                <a:lnTo>
                  <a:pt x="64970" y="18420"/>
                </a:lnTo>
                <a:lnTo>
                  <a:pt x="60091" y="20517"/>
                </a:lnTo>
                <a:lnTo>
                  <a:pt x="57644" y="21565"/>
                </a:lnTo>
                <a:lnTo>
                  <a:pt x="55198" y="22588"/>
                </a:lnTo>
                <a:lnTo>
                  <a:pt x="52752" y="23612"/>
                </a:lnTo>
                <a:lnTo>
                  <a:pt x="50294" y="24610"/>
                </a:lnTo>
                <a:lnTo>
                  <a:pt x="47835" y="25584"/>
                </a:lnTo>
                <a:lnTo>
                  <a:pt x="46600" y="26070"/>
                </a:lnTo>
                <a:lnTo>
                  <a:pt x="45352" y="26532"/>
                </a:lnTo>
                <a:lnTo>
                  <a:pt x="44116" y="26994"/>
                </a:lnTo>
                <a:lnTo>
                  <a:pt x="42868" y="27443"/>
                </a:lnTo>
                <a:lnTo>
                  <a:pt x="41620" y="27892"/>
                </a:lnTo>
                <a:lnTo>
                  <a:pt x="40360" y="28317"/>
                </a:lnTo>
                <a:lnTo>
                  <a:pt x="39112" y="28741"/>
                </a:lnTo>
                <a:lnTo>
                  <a:pt x="37839" y="29140"/>
                </a:lnTo>
                <a:lnTo>
                  <a:pt x="36579" y="29540"/>
                </a:lnTo>
                <a:lnTo>
                  <a:pt x="35306" y="29914"/>
                </a:lnTo>
                <a:lnTo>
                  <a:pt x="34232" y="30226"/>
                </a:lnTo>
                <a:lnTo>
                  <a:pt x="33147" y="30525"/>
                </a:lnTo>
                <a:lnTo>
                  <a:pt x="32061" y="30813"/>
                </a:lnTo>
                <a:lnTo>
                  <a:pt x="30975" y="31087"/>
                </a:lnTo>
                <a:lnTo>
                  <a:pt x="29889" y="31349"/>
                </a:lnTo>
                <a:lnTo>
                  <a:pt x="28791" y="31611"/>
                </a:lnTo>
                <a:lnTo>
                  <a:pt x="27693" y="31848"/>
                </a:lnTo>
                <a:lnTo>
                  <a:pt x="26582" y="32073"/>
                </a:lnTo>
                <a:lnTo>
                  <a:pt x="25484" y="32285"/>
                </a:lnTo>
                <a:lnTo>
                  <a:pt x="24373" y="32485"/>
                </a:lnTo>
                <a:lnTo>
                  <a:pt x="23263" y="32672"/>
                </a:lnTo>
                <a:lnTo>
                  <a:pt x="22152" y="32834"/>
                </a:lnTo>
                <a:lnTo>
                  <a:pt x="21029" y="32996"/>
                </a:lnTo>
                <a:lnTo>
                  <a:pt x="19918" y="33134"/>
                </a:lnTo>
                <a:lnTo>
                  <a:pt x="18807" y="33259"/>
                </a:lnTo>
                <a:lnTo>
                  <a:pt x="17684" y="33358"/>
                </a:lnTo>
                <a:lnTo>
                  <a:pt x="16573" y="33446"/>
                </a:lnTo>
                <a:lnTo>
                  <a:pt x="15450" y="33521"/>
                </a:lnTo>
                <a:lnTo>
                  <a:pt x="14340" y="33583"/>
                </a:lnTo>
                <a:lnTo>
                  <a:pt x="13216" y="33620"/>
                </a:lnTo>
                <a:lnTo>
                  <a:pt x="12106" y="33633"/>
                </a:lnTo>
                <a:lnTo>
                  <a:pt x="10995" y="33645"/>
                </a:lnTo>
                <a:lnTo>
                  <a:pt x="9884" y="33620"/>
                </a:lnTo>
                <a:lnTo>
                  <a:pt x="8774" y="33583"/>
                </a:lnTo>
                <a:lnTo>
                  <a:pt x="7663" y="33533"/>
                </a:lnTo>
                <a:lnTo>
                  <a:pt x="6552" y="33446"/>
                </a:lnTo>
                <a:lnTo>
                  <a:pt x="5454" y="33358"/>
                </a:lnTo>
                <a:lnTo>
                  <a:pt x="4356" y="33234"/>
                </a:lnTo>
                <a:lnTo>
                  <a:pt x="3258" y="33096"/>
                </a:lnTo>
                <a:lnTo>
                  <a:pt x="2172" y="32934"/>
                </a:lnTo>
                <a:lnTo>
                  <a:pt x="1086" y="32747"/>
                </a:lnTo>
                <a:lnTo>
                  <a:pt x="0" y="32547"/>
                </a:lnTo>
                <a:lnTo>
                  <a:pt x="0" y="37077"/>
                </a:lnTo>
                <a:lnTo>
                  <a:pt x="204706" y="37077"/>
                </a:lnTo>
                <a:lnTo>
                  <a:pt x="204706" y="14364"/>
                </a:lnTo>
                <a:lnTo>
                  <a:pt x="203122" y="13553"/>
                </a:lnTo>
                <a:lnTo>
                  <a:pt x="201512" y="12767"/>
                </a:lnTo>
                <a:lnTo>
                  <a:pt x="199902" y="12006"/>
                </a:lnTo>
                <a:lnTo>
                  <a:pt x="198279" y="11257"/>
                </a:lnTo>
                <a:lnTo>
                  <a:pt x="196645" y="10545"/>
                </a:lnTo>
                <a:lnTo>
                  <a:pt x="195010" y="9847"/>
                </a:lnTo>
                <a:lnTo>
                  <a:pt x="193362" y="9173"/>
                </a:lnTo>
                <a:lnTo>
                  <a:pt x="191703" y="8536"/>
                </a:lnTo>
                <a:lnTo>
                  <a:pt x="190043" y="7912"/>
                </a:lnTo>
                <a:lnTo>
                  <a:pt x="188370" y="7313"/>
                </a:lnTo>
                <a:lnTo>
                  <a:pt x="186686" y="6739"/>
                </a:lnTo>
                <a:lnTo>
                  <a:pt x="185001" y="6190"/>
                </a:lnTo>
                <a:lnTo>
                  <a:pt x="183304" y="5666"/>
                </a:lnTo>
                <a:lnTo>
                  <a:pt x="181606" y="5167"/>
                </a:lnTo>
                <a:lnTo>
                  <a:pt x="179897" y="4680"/>
                </a:lnTo>
                <a:lnTo>
                  <a:pt x="178187" y="4231"/>
                </a:lnTo>
                <a:lnTo>
                  <a:pt x="176465" y="3794"/>
                </a:lnTo>
                <a:lnTo>
                  <a:pt x="174742" y="3395"/>
                </a:lnTo>
                <a:lnTo>
                  <a:pt x="173008" y="3008"/>
                </a:lnTo>
                <a:lnTo>
                  <a:pt x="171286" y="2646"/>
                </a:lnTo>
                <a:lnTo>
                  <a:pt x="169538" y="2309"/>
                </a:lnTo>
                <a:lnTo>
                  <a:pt x="167804" y="1997"/>
                </a:lnTo>
                <a:lnTo>
                  <a:pt x="166057" y="1710"/>
                </a:lnTo>
                <a:lnTo>
                  <a:pt x="164297" y="1435"/>
                </a:lnTo>
                <a:lnTo>
                  <a:pt x="162550" y="1186"/>
                </a:lnTo>
                <a:lnTo>
                  <a:pt x="160790" y="974"/>
                </a:lnTo>
                <a:lnTo>
                  <a:pt x="159030" y="774"/>
                </a:lnTo>
                <a:lnTo>
                  <a:pt x="157258" y="599"/>
                </a:lnTo>
                <a:lnTo>
                  <a:pt x="155499" y="437"/>
                </a:lnTo>
                <a:lnTo>
                  <a:pt x="153726" y="312"/>
                </a:lnTo>
                <a:lnTo>
                  <a:pt x="151954" y="200"/>
                </a:lnTo>
                <a:lnTo>
                  <a:pt x="150195" y="125"/>
                </a:lnTo>
                <a:lnTo>
                  <a:pt x="148984" y="75"/>
                </a:lnTo>
                <a:lnTo>
                  <a:pt x="147774" y="38"/>
                </a:lnTo>
                <a:lnTo>
                  <a:pt x="146563" y="13"/>
                </a:lnTo>
                <a:lnTo>
                  <a:pt x="145365" y="0"/>
                </a:lnTo>
                <a:close/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solidFill>
          <a:schemeClr val="dk2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 hasCustomPrompt="1"/>
          </p:nvPr>
        </p:nvSpPr>
        <p:spPr>
          <a:xfrm>
            <a:off x="814575" y="1502959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1985925" y="1437209"/>
            <a:ext cx="252420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2pPr>
            <a:lvl3pPr lvl="2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3pPr>
            <a:lvl4pPr lvl="3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4pPr>
            <a:lvl5pPr lvl="4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5pPr>
            <a:lvl6pPr lvl="5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6pPr>
            <a:lvl7pPr lvl="6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7pPr>
            <a:lvl8pPr lvl="7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8pPr>
            <a:lvl9pPr lvl="8" rtl="0"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2"/>
          </p:nvPr>
        </p:nvSpPr>
        <p:spPr>
          <a:xfrm>
            <a:off x="1985925" y="1732475"/>
            <a:ext cx="25242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3" hasCustomPrompt="1"/>
          </p:nvPr>
        </p:nvSpPr>
        <p:spPr>
          <a:xfrm>
            <a:off x="814575" y="2865034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4"/>
          </p:nvPr>
        </p:nvSpPr>
        <p:spPr>
          <a:xfrm>
            <a:off x="1985925" y="2799284"/>
            <a:ext cx="252420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2pPr>
            <a:lvl3pPr lvl="2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3pPr>
            <a:lvl4pPr lvl="3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4pPr>
            <a:lvl5pPr lvl="4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5pPr>
            <a:lvl6pPr lvl="5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6pPr>
            <a:lvl7pPr lvl="6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7pPr>
            <a:lvl8pPr lvl="7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8pPr>
            <a:lvl9pPr lvl="8" rtl="0"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5"/>
          </p:nvPr>
        </p:nvSpPr>
        <p:spPr>
          <a:xfrm>
            <a:off x="1985925" y="3094550"/>
            <a:ext cx="25242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6" hasCustomPrompt="1"/>
          </p:nvPr>
        </p:nvSpPr>
        <p:spPr>
          <a:xfrm>
            <a:off x="4633875" y="1502959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7"/>
          </p:nvPr>
        </p:nvSpPr>
        <p:spPr>
          <a:xfrm>
            <a:off x="5805225" y="1437209"/>
            <a:ext cx="252420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2pPr>
            <a:lvl3pPr lvl="2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3pPr>
            <a:lvl4pPr lvl="3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4pPr>
            <a:lvl5pPr lvl="4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5pPr>
            <a:lvl6pPr lvl="5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6pPr>
            <a:lvl7pPr lvl="6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7pPr>
            <a:lvl8pPr lvl="7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8pPr>
            <a:lvl9pPr lvl="8" rtl="0"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8"/>
          </p:nvPr>
        </p:nvSpPr>
        <p:spPr>
          <a:xfrm>
            <a:off x="5805225" y="1732475"/>
            <a:ext cx="25242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9" hasCustomPrompt="1"/>
          </p:nvPr>
        </p:nvSpPr>
        <p:spPr>
          <a:xfrm>
            <a:off x="4633875" y="2865034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3"/>
          </p:nvPr>
        </p:nvSpPr>
        <p:spPr>
          <a:xfrm>
            <a:off x="5805225" y="2799284"/>
            <a:ext cx="252420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2pPr>
            <a:lvl3pPr lvl="2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3pPr>
            <a:lvl4pPr lvl="3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4pPr>
            <a:lvl5pPr lvl="4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5pPr>
            <a:lvl6pPr lvl="5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6pPr>
            <a:lvl7pPr lvl="6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7pPr>
            <a:lvl8pPr lvl="7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8pPr>
            <a:lvl9pPr lvl="8" rtl="0"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4"/>
          </p:nvPr>
        </p:nvSpPr>
        <p:spPr>
          <a:xfrm>
            <a:off x="5805225" y="3094550"/>
            <a:ext cx="25242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15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-38800" y="3951913"/>
            <a:ext cx="9454943" cy="1712571"/>
          </a:xfrm>
          <a:custGeom>
            <a:avLst/>
            <a:gdLst/>
            <a:ahLst/>
            <a:cxnLst/>
            <a:rect l="l" t="t" r="r" b="b"/>
            <a:pathLst>
              <a:path w="208776" h="39549" extrusionOk="0">
                <a:moveTo>
                  <a:pt x="197518" y="0"/>
                </a:moveTo>
                <a:lnTo>
                  <a:pt x="196520" y="25"/>
                </a:lnTo>
                <a:lnTo>
                  <a:pt x="195534" y="50"/>
                </a:lnTo>
                <a:lnTo>
                  <a:pt x="194548" y="88"/>
                </a:lnTo>
                <a:lnTo>
                  <a:pt x="193562" y="138"/>
                </a:lnTo>
                <a:lnTo>
                  <a:pt x="192589" y="200"/>
                </a:lnTo>
                <a:lnTo>
                  <a:pt x="191603" y="275"/>
                </a:lnTo>
                <a:lnTo>
                  <a:pt x="190617" y="362"/>
                </a:lnTo>
                <a:lnTo>
                  <a:pt x="189631" y="462"/>
                </a:lnTo>
                <a:lnTo>
                  <a:pt x="188658" y="574"/>
                </a:lnTo>
                <a:lnTo>
                  <a:pt x="187672" y="699"/>
                </a:lnTo>
                <a:lnTo>
                  <a:pt x="186698" y="824"/>
                </a:lnTo>
                <a:lnTo>
                  <a:pt x="185725" y="961"/>
                </a:lnTo>
                <a:lnTo>
                  <a:pt x="184739" y="1111"/>
                </a:lnTo>
                <a:lnTo>
                  <a:pt x="183765" y="1273"/>
                </a:lnTo>
                <a:lnTo>
                  <a:pt x="182792" y="1448"/>
                </a:lnTo>
                <a:lnTo>
                  <a:pt x="181819" y="1623"/>
                </a:lnTo>
                <a:lnTo>
                  <a:pt x="180845" y="1810"/>
                </a:lnTo>
                <a:lnTo>
                  <a:pt x="179872" y="2010"/>
                </a:lnTo>
                <a:lnTo>
                  <a:pt x="178898" y="2209"/>
                </a:lnTo>
                <a:lnTo>
                  <a:pt x="177925" y="2421"/>
                </a:lnTo>
                <a:lnTo>
                  <a:pt x="175978" y="2871"/>
                </a:lnTo>
                <a:lnTo>
                  <a:pt x="174044" y="3332"/>
                </a:lnTo>
                <a:lnTo>
                  <a:pt x="172109" y="3832"/>
                </a:lnTo>
                <a:lnTo>
                  <a:pt x="170175" y="4356"/>
                </a:lnTo>
                <a:lnTo>
                  <a:pt x="168241" y="4892"/>
                </a:lnTo>
                <a:lnTo>
                  <a:pt x="166319" y="5454"/>
                </a:lnTo>
                <a:lnTo>
                  <a:pt x="164384" y="6028"/>
                </a:lnTo>
                <a:lnTo>
                  <a:pt x="162462" y="6615"/>
                </a:lnTo>
                <a:lnTo>
                  <a:pt x="160541" y="7214"/>
                </a:lnTo>
                <a:lnTo>
                  <a:pt x="158619" y="7825"/>
                </a:lnTo>
                <a:lnTo>
                  <a:pt x="156697" y="8437"/>
                </a:lnTo>
                <a:lnTo>
                  <a:pt x="149034" y="10920"/>
                </a:lnTo>
                <a:lnTo>
                  <a:pt x="145215" y="12143"/>
                </a:lnTo>
                <a:lnTo>
                  <a:pt x="143293" y="12730"/>
                </a:lnTo>
                <a:lnTo>
                  <a:pt x="141384" y="13316"/>
                </a:lnTo>
                <a:lnTo>
                  <a:pt x="138801" y="14090"/>
                </a:lnTo>
                <a:lnTo>
                  <a:pt x="137503" y="14464"/>
                </a:lnTo>
                <a:lnTo>
                  <a:pt x="136205" y="14826"/>
                </a:lnTo>
                <a:lnTo>
                  <a:pt x="134907" y="15188"/>
                </a:lnTo>
                <a:lnTo>
                  <a:pt x="133597" y="15538"/>
                </a:lnTo>
                <a:lnTo>
                  <a:pt x="132299" y="15887"/>
                </a:lnTo>
                <a:lnTo>
                  <a:pt x="130988" y="16211"/>
                </a:lnTo>
                <a:lnTo>
                  <a:pt x="129678" y="16536"/>
                </a:lnTo>
                <a:lnTo>
                  <a:pt x="128368" y="16848"/>
                </a:lnTo>
                <a:lnTo>
                  <a:pt x="127057" y="17160"/>
                </a:lnTo>
                <a:lnTo>
                  <a:pt x="125734" y="17447"/>
                </a:lnTo>
                <a:lnTo>
                  <a:pt x="124412" y="17734"/>
                </a:lnTo>
                <a:lnTo>
                  <a:pt x="123101" y="18009"/>
                </a:lnTo>
                <a:lnTo>
                  <a:pt x="121778" y="18258"/>
                </a:lnTo>
                <a:lnTo>
                  <a:pt x="120455" y="18508"/>
                </a:lnTo>
                <a:lnTo>
                  <a:pt x="119120" y="18745"/>
                </a:lnTo>
                <a:lnTo>
                  <a:pt x="117797" y="18969"/>
                </a:lnTo>
                <a:lnTo>
                  <a:pt x="116474" y="19182"/>
                </a:lnTo>
                <a:lnTo>
                  <a:pt x="115139" y="19369"/>
                </a:lnTo>
                <a:lnTo>
                  <a:pt x="113804" y="19556"/>
                </a:lnTo>
                <a:lnTo>
                  <a:pt x="112468" y="19718"/>
                </a:lnTo>
                <a:lnTo>
                  <a:pt x="111133" y="19868"/>
                </a:lnTo>
                <a:lnTo>
                  <a:pt x="109798" y="20005"/>
                </a:lnTo>
                <a:lnTo>
                  <a:pt x="108462" y="20118"/>
                </a:lnTo>
                <a:lnTo>
                  <a:pt x="107127" y="20230"/>
                </a:lnTo>
                <a:lnTo>
                  <a:pt x="105779" y="20317"/>
                </a:lnTo>
                <a:lnTo>
                  <a:pt x="104431" y="20380"/>
                </a:lnTo>
                <a:lnTo>
                  <a:pt x="103096" y="20430"/>
                </a:lnTo>
                <a:lnTo>
                  <a:pt x="101748" y="20467"/>
                </a:lnTo>
                <a:lnTo>
                  <a:pt x="100400" y="20480"/>
                </a:lnTo>
                <a:lnTo>
                  <a:pt x="99053" y="20480"/>
                </a:lnTo>
                <a:lnTo>
                  <a:pt x="97480" y="20455"/>
                </a:lnTo>
                <a:lnTo>
                  <a:pt x="95895" y="20405"/>
                </a:lnTo>
                <a:lnTo>
                  <a:pt x="94323" y="20330"/>
                </a:lnTo>
                <a:lnTo>
                  <a:pt x="92750" y="20230"/>
                </a:lnTo>
                <a:lnTo>
                  <a:pt x="91190" y="20105"/>
                </a:lnTo>
                <a:lnTo>
                  <a:pt x="89618" y="19955"/>
                </a:lnTo>
                <a:lnTo>
                  <a:pt x="88058" y="19793"/>
                </a:lnTo>
                <a:lnTo>
                  <a:pt x="86485" y="19606"/>
                </a:lnTo>
                <a:lnTo>
                  <a:pt x="84925" y="19406"/>
                </a:lnTo>
                <a:lnTo>
                  <a:pt x="83365" y="19182"/>
                </a:lnTo>
                <a:lnTo>
                  <a:pt x="81806" y="18945"/>
                </a:lnTo>
                <a:lnTo>
                  <a:pt x="80258" y="18682"/>
                </a:lnTo>
                <a:lnTo>
                  <a:pt x="78698" y="18408"/>
                </a:lnTo>
                <a:lnTo>
                  <a:pt x="77138" y="18121"/>
                </a:lnTo>
                <a:lnTo>
                  <a:pt x="75591" y="17821"/>
                </a:lnTo>
                <a:lnTo>
                  <a:pt x="74043" y="17497"/>
                </a:lnTo>
                <a:lnTo>
                  <a:pt x="72483" y="17172"/>
                </a:lnTo>
                <a:lnTo>
                  <a:pt x="70936" y="16823"/>
                </a:lnTo>
                <a:lnTo>
                  <a:pt x="69388" y="16474"/>
                </a:lnTo>
                <a:lnTo>
                  <a:pt x="67841" y="16112"/>
                </a:lnTo>
                <a:lnTo>
                  <a:pt x="66306" y="15737"/>
                </a:lnTo>
                <a:lnTo>
                  <a:pt x="64758" y="15350"/>
                </a:lnTo>
                <a:lnTo>
                  <a:pt x="61663" y="14564"/>
                </a:lnTo>
                <a:lnTo>
                  <a:pt x="58581" y="13740"/>
                </a:lnTo>
                <a:lnTo>
                  <a:pt x="55511" y="12917"/>
                </a:lnTo>
                <a:lnTo>
                  <a:pt x="52428" y="12068"/>
                </a:lnTo>
                <a:lnTo>
                  <a:pt x="49346" y="11207"/>
                </a:lnTo>
                <a:lnTo>
                  <a:pt x="46276" y="10358"/>
                </a:lnTo>
                <a:lnTo>
                  <a:pt x="43205" y="9510"/>
                </a:lnTo>
                <a:lnTo>
                  <a:pt x="40123" y="8686"/>
                </a:lnTo>
                <a:lnTo>
                  <a:pt x="37053" y="7875"/>
                </a:lnTo>
                <a:lnTo>
                  <a:pt x="35518" y="7476"/>
                </a:lnTo>
                <a:lnTo>
                  <a:pt x="33983" y="7089"/>
                </a:lnTo>
                <a:lnTo>
                  <a:pt x="32448" y="6702"/>
                </a:lnTo>
                <a:lnTo>
                  <a:pt x="30900" y="6328"/>
                </a:lnTo>
                <a:lnTo>
                  <a:pt x="29365" y="5966"/>
                </a:lnTo>
                <a:lnTo>
                  <a:pt x="27830" y="5616"/>
                </a:lnTo>
                <a:lnTo>
                  <a:pt x="26283" y="5279"/>
                </a:lnTo>
                <a:lnTo>
                  <a:pt x="24748" y="4955"/>
                </a:lnTo>
                <a:lnTo>
                  <a:pt x="23213" y="4630"/>
                </a:lnTo>
                <a:lnTo>
                  <a:pt x="21665" y="4331"/>
                </a:lnTo>
                <a:lnTo>
                  <a:pt x="20130" y="4044"/>
                </a:lnTo>
                <a:lnTo>
                  <a:pt x="18583" y="3782"/>
                </a:lnTo>
                <a:lnTo>
                  <a:pt x="17035" y="3520"/>
                </a:lnTo>
                <a:lnTo>
                  <a:pt x="15500" y="3282"/>
                </a:lnTo>
                <a:lnTo>
                  <a:pt x="13953" y="3070"/>
                </a:lnTo>
                <a:lnTo>
                  <a:pt x="12405" y="2871"/>
                </a:lnTo>
                <a:lnTo>
                  <a:pt x="10858" y="2683"/>
                </a:lnTo>
                <a:lnTo>
                  <a:pt x="9310" y="2521"/>
                </a:lnTo>
                <a:lnTo>
                  <a:pt x="7763" y="2384"/>
                </a:lnTo>
                <a:lnTo>
                  <a:pt x="6215" y="2272"/>
                </a:lnTo>
                <a:lnTo>
                  <a:pt x="4655" y="2172"/>
                </a:lnTo>
                <a:lnTo>
                  <a:pt x="3108" y="2109"/>
                </a:lnTo>
                <a:lnTo>
                  <a:pt x="1548" y="2059"/>
                </a:lnTo>
                <a:lnTo>
                  <a:pt x="0" y="2034"/>
                </a:lnTo>
                <a:lnTo>
                  <a:pt x="0" y="39549"/>
                </a:lnTo>
                <a:lnTo>
                  <a:pt x="208775" y="39549"/>
                </a:lnTo>
                <a:lnTo>
                  <a:pt x="208775" y="874"/>
                </a:lnTo>
                <a:lnTo>
                  <a:pt x="208126" y="762"/>
                </a:lnTo>
                <a:lnTo>
                  <a:pt x="207477" y="662"/>
                </a:lnTo>
                <a:lnTo>
                  <a:pt x="206816" y="562"/>
                </a:lnTo>
                <a:lnTo>
                  <a:pt x="206142" y="475"/>
                </a:lnTo>
                <a:lnTo>
                  <a:pt x="205468" y="400"/>
                </a:lnTo>
                <a:lnTo>
                  <a:pt x="204806" y="325"/>
                </a:lnTo>
                <a:lnTo>
                  <a:pt x="203459" y="212"/>
                </a:lnTo>
                <a:lnTo>
                  <a:pt x="202473" y="138"/>
                </a:lnTo>
                <a:lnTo>
                  <a:pt x="201474" y="88"/>
                </a:lnTo>
                <a:lnTo>
                  <a:pt x="200488" y="38"/>
                </a:lnTo>
                <a:lnTo>
                  <a:pt x="199490" y="13"/>
                </a:lnTo>
                <a:lnTo>
                  <a:pt x="198504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/>
          <p:nvPr/>
        </p:nvSpPr>
        <p:spPr>
          <a:xfrm rot="10800000" flipH="1">
            <a:off x="7900" y="-730457"/>
            <a:ext cx="9454905" cy="1712540"/>
          </a:xfrm>
          <a:custGeom>
            <a:avLst/>
            <a:gdLst/>
            <a:ahLst/>
            <a:cxnLst/>
            <a:rect l="l" t="t" r="r" b="b"/>
            <a:pathLst>
              <a:path w="204707" h="37078" extrusionOk="0">
                <a:moveTo>
                  <a:pt x="142956" y="0"/>
                </a:moveTo>
                <a:lnTo>
                  <a:pt x="141746" y="13"/>
                </a:lnTo>
                <a:lnTo>
                  <a:pt x="140535" y="38"/>
                </a:lnTo>
                <a:lnTo>
                  <a:pt x="139337" y="75"/>
                </a:lnTo>
                <a:lnTo>
                  <a:pt x="138127" y="112"/>
                </a:lnTo>
                <a:lnTo>
                  <a:pt x="136929" y="162"/>
                </a:lnTo>
                <a:lnTo>
                  <a:pt x="135718" y="225"/>
                </a:lnTo>
                <a:lnTo>
                  <a:pt x="134520" y="300"/>
                </a:lnTo>
                <a:lnTo>
                  <a:pt x="133322" y="374"/>
                </a:lnTo>
                <a:lnTo>
                  <a:pt x="132111" y="462"/>
                </a:lnTo>
                <a:lnTo>
                  <a:pt x="130913" y="562"/>
                </a:lnTo>
                <a:lnTo>
                  <a:pt x="129715" y="662"/>
                </a:lnTo>
                <a:lnTo>
                  <a:pt x="128517" y="774"/>
                </a:lnTo>
                <a:lnTo>
                  <a:pt x="127319" y="899"/>
                </a:lnTo>
                <a:lnTo>
                  <a:pt x="126121" y="1036"/>
                </a:lnTo>
                <a:lnTo>
                  <a:pt x="124923" y="1173"/>
                </a:lnTo>
                <a:lnTo>
                  <a:pt x="123725" y="1323"/>
                </a:lnTo>
                <a:lnTo>
                  <a:pt x="122527" y="1485"/>
                </a:lnTo>
                <a:lnTo>
                  <a:pt x="121329" y="1647"/>
                </a:lnTo>
                <a:lnTo>
                  <a:pt x="120131" y="1822"/>
                </a:lnTo>
                <a:lnTo>
                  <a:pt x="118945" y="2009"/>
                </a:lnTo>
                <a:lnTo>
                  <a:pt x="117747" y="2197"/>
                </a:lnTo>
                <a:lnTo>
                  <a:pt x="116562" y="2396"/>
                </a:lnTo>
                <a:lnTo>
                  <a:pt x="115376" y="2608"/>
                </a:lnTo>
                <a:lnTo>
                  <a:pt x="114190" y="2821"/>
                </a:lnTo>
                <a:lnTo>
                  <a:pt x="112992" y="3045"/>
                </a:lnTo>
                <a:lnTo>
                  <a:pt x="111807" y="3270"/>
                </a:lnTo>
                <a:lnTo>
                  <a:pt x="110621" y="3507"/>
                </a:lnTo>
                <a:lnTo>
                  <a:pt x="109448" y="3756"/>
                </a:lnTo>
                <a:lnTo>
                  <a:pt x="108263" y="4006"/>
                </a:lnTo>
                <a:lnTo>
                  <a:pt x="107077" y="4268"/>
                </a:lnTo>
                <a:lnTo>
                  <a:pt x="105904" y="4543"/>
                </a:lnTo>
                <a:lnTo>
                  <a:pt x="104731" y="4817"/>
                </a:lnTo>
                <a:lnTo>
                  <a:pt x="102372" y="5391"/>
                </a:lnTo>
                <a:lnTo>
                  <a:pt x="100038" y="5990"/>
                </a:lnTo>
                <a:lnTo>
                  <a:pt x="97692" y="6627"/>
                </a:lnTo>
                <a:lnTo>
                  <a:pt x="95371" y="7276"/>
                </a:lnTo>
                <a:lnTo>
                  <a:pt x="93050" y="7962"/>
                </a:lnTo>
                <a:lnTo>
                  <a:pt x="90728" y="8673"/>
                </a:lnTo>
                <a:lnTo>
                  <a:pt x="88432" y="9410"/>
                </a:lnTo>
                <a:lnTo>
                  <a:pt x="86123" y="10171"/>
                </a:lnTo>
                <a:lnTo>
                  <a:pt x="83840" y="10957"/>
                </a:lnTo>
                <a:lnTo>
                  <a:pt x="81556" y="11768"/>
                </a:lnTo>
                <a:lnTo>
                  <a:pt x="79297" y="12605"/>
                </a:lnTo>
                <a:lnTo>
                  <a:pt x="77026" y="13466"/>
                </a:lnTo>
                <a:lnTo>
                  <a:pt x="74779" y="14352"/>
                </a:lnTo>
                <a:lnTo>
                  <a:pt x="72321" y="15338"/>
                </a:lnTo>
                <a:lnTo>
                  <a:pt x="69862" y="16349"/>
                </a:lnTo>
                <a:lnTo>
                  <a:pt x="67416" y="17384"/>
                </a:lnTo>
                <a:lnTo>
                  <a:pt x="64970" y="18420"/>
                </a:lnTo>
                <a:lnTo>
                  <a:pt x="60091" y="20517"/>
                </a:lnTo>
                <a:lnTo>
                  <a:pt x="57644" y="21565"/>
                </a:lnTo>
                <a:lnTo>
                  <a:pt x="55198" y="22588"/>
                </a:lnTo>
                <a:lnTo>
                  <a:pt x="52752" y="23612"/>
                </a:lnTo>
                <a:lnTo>
                  <a:pt x="50294" y="24610"/>
                </a:lnTo>
                <a:lnTo>
                  <a:pt x="47835" y="25584"/>
                </a:lnTo>
                <a:lnTo>
                  <a:pt x="46600" y="26070"/>
                </a:lnTo>
                <a:lnTo>
                  <a:pt x="45352" y="26532"/>
                </a:lnTo>
                <a:lnTo>
                  <a:pt x="44116" y="26994"/>
                </a:lnTo>
                <a:lnTo>
                  <a:pt x="42868" y="27443"/>
                </a:lnTo>
                <a:lnTo>
                  <a:pt x="41620" y="27892"/>
                </a:lnTo>
                <a:lnTo>
                  <a:pt x="40360" y="28317"/>
                </a:lnTo>
                <a:lnTo>
                  <a:pt x="39112" y="28741"/>
                </a:lnTo>
                <a:lnTo>
                  <a:pt x="37839" y="29140"/>
                </a:lnTo>
                <a:lnTo>
                  <a:pt x="36579" y="29540"/>
                </a:lnTo>
                <a:lnTo>
                  <a:pt x="35306" y="29914"/>
                </a:lnTo>
                <a:lnTo>
                  <a:pt x="34232" y="30226"/>
                </a:lnTo>
                <a:lnTo>
                  <a:pt x="33147" y="30525"/>
                </a:lnTo>
                <a:lnTo>
                  <a:pt x="32061" y="30813"/>
                </a:lnTo>
                <a:lnTo>
                  <a:pt x="30975" y="31087"/>
                </a:lnTo>
                <a:lnTo>
                  <a:pt x="29889" y="31349"/>
                </a:lnTo>
                <a:lnTo>
                  <a:pt x="28791" y="31611"/>
                </a:lnTo>
                <a:lnTo>
                  <a:pt x="27693" y="31848"/>
                </a:lnTo>
                <a:lnTo>
                  <a:pt x="26582" y="32073"/>
                </a:lnTo>
                <a:lnTo>
                  <a:pt x="25484" y="32285"/>
                </a:lnTo>
                <a:lnTo>
                  <a:pt x="24373" y="32485"/>
                </a:lnTo>
                <a:lnTo>
                  <a:pt x="23263" y="32672"/>
                </a:lnTo>
                <a:lnTo>
                  <a:pt x="22152" y="32834"/>
                </a:lnTo>
                <a:lnTo>
                  <a:pt x="21029" y="32996"/>
                </a:lnTo>
                <a:lnTo>
                  <a:pt x="19918" y="33134"/>
                </a:lnTo>
                <a:lnTo>
                  <a:pt x="18807" y="33259"/>
                </a:lnTo>
                <a:lnTo>
                  <a:pt x="17684" y="33358"/>
                </a:lnTo>
                <a:lnTo>
                  <a:pt x="16573" y="33446"/>
                </a:lnTo>
                <a:lnTo>
                  <a:pt x="15450" y="33521"/>
                </a:lnTo>
                <a:lnTo>
                  <a:pt x="14340" y="33583"/>
                </a:lnTo>
                <a:lnTo>
                  <a:pt x="13216" y="33620"/>
                </a:lnTo>
                <a:lnTo>
                  <a:pt x="12106" y="33633"/>
                </a:lnTo>
                <a:lnTo>
                  <a:pt x="10995" y="33645"/>
                </a:lnTo>
                <a:lnTo>
                  <a:pt x="9884" y="33620"/>
                </a:lnTo>
                <a:lnTo>
                  <a:pt x="8774" y="33583"/>
                </a:lnTo>
                <a:lnTo>
                  <a:pt x="7663" y="33533"/>
                </a:lnTo>
                <a:lnTo>
                  <a:pt x="6552" y="33446"/>
                </a:lnTo>
                <a:lnTo>
                  <a:pt x="5454" y="33358"/>
                </a:lnTo>
                <a:lnTo>
                  <a:pt x="4356" y="33234"/>
                </a:lnTo>
                <a:lnTo>
                  <a:pt x="3258" y="33096"/>
                </a:lnTo>
                <a:lnTo>
                  <a:pt x="2172" y="32934"/>
                </a:lnTo>
                <a:lnTo>
                  <a:pt x="1086" y="32747"/>
                </a:lnTo>
                <a:lnTo>
                  <a:pt x="0" y="32547"/>
                </a:lnTo>
                <a:lnTo>
                  <a:pt x="0" y="37077"/>
                </a:lnTo>
                <a:lnTo>
                  <a:pt x="204706" y="37077"/>
                </a:lnTo>
                <a:lnTo>
                  <a:pt x="204706" y="14364"/>
                </a:lnTo>
                <a:lnTo>
                  <a:pt x="203122" y="13553"/>
                </a:lnTo>
                <a:lnTo>
                  <a:pt x="201512" y="12767"/>
                </a:lnTo>
                <a:lnTo>
                  <a:pt x="199902" y="12006"/>
                </a:lnTo>
                <a:lnTo>
                  <a:pt x="198279" y="11257"/>
                </a:lnTo>
                <a:lnTo>
                  <a:pt x="196645" y="10545"/>
                </a:lnTo>
                <a:lnTo>
                  <a:pt x="195010" y="9847"/>
                </a:lnTo>
                <a:lnTo>
                  <a:pt x="193362" y="9173"/>
                </a:lnTo>
                <a:lnTo>
                  <a:pt x="191703" y="8536"/>
                </a:lnTo>
                <a:lnTo>
                  <a:pt x="190043" y="7912"/>
                </a:lnTo>
                <a:lnTo>
                  <a:pt x="188370" y="7313"/>
                </a:lnTo>
                <a:lnTo>
                  <a:pt x="186686" y="6739"/>
                </a:lnTo>
                <a:lnTo>
                  <a:pt x="185001" y="6190"/>
                </a:lnTo>
                <a:lnTo>
                  <a:pt x="183304" y="5666"/>
                </a:lnTo>
                <a:lnTo>
                  <a:pt x="181606" y="5167"/>
                </a:lnTo>
                <a:lnTo>
                  <a:pt x="179897" y="4680"/>
                </a:lnTo>
                <a:lnTo>
                  <a:pt x="178187" y="4231"/>
                </a:lnTo>
                <a:lnTo>
                  <a:pt x="176465" y="3794"/>
                </a:lnTo>
                <a:lnTo>
                  <a:pt x="174742" y="3395"/>
                </a:lnTo>
                <a:lnTo>
                  <a:pt x="173008" y="3008"/>
                </a:lnTo>
                <a:lnTo>
                  <a:pt x="171286" y="2646"/>
                </a:lnTo>
                <a:lnTo>
                  <a:pt x="169538" y="2309"/>
                </a:lnTo>
                <a:lnTo>
                  <a:pt x="167804" y="1997"/>
                </a:lnTo>
                <a:lnTo>
                  <a:pt x="166057" y="1710"/>
                </a:lnTo>
                <a:lnTo>
                  <a:pt x="164297" y="1435"/>
                </a:lnTo>
                <a:lnTo>
                  <a:pt x="162550" y="1186"/>
                </a:lnTo>
                <a:lnTo>
                  <a:pt x="160790" y="974"/>
                </a:lnTo>
                <a:lnTo>
                  <a:pt x="159030" y="774"/>
                </a:lnTo>
                <a:lnTo>
                  <a:pt x="157258" y="599"/>
                </a:lnTo>
                <a:lnTo>
                  <a:pt x="155499" y="437"/>
                </a:lnTo>
                <a:lnTo>
                  <a:pt x="153726" y="312"/>
                </a:lnTo>
                <a:lnTo>
                  <a:pt x="151954" y="200"/>
                </a:lnTo>
                <a:lnTo>
                  <a:pt x="150195" y="125"/>
                </a:lnTo>
                <a:lnTo>
                  <a:pt x="148984" y="75"/>
                </a:lnTo>
                <a:lnTo>
                  <a:pt x="147774" y="38"/>
                </a:lnTo>
                <a:lnTo>
                  <a:pt x="146563" y="13"/>
                </a:lnTo>
                <a:lnTo>
                  <a:pt x="145365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619866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_2">
    <p:bg>
      <p:bgPr>
        <a:solidFill>
          <a:schemeClr val="dk2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subTitle" idx="1"/>
          </p:nvPr>
        </p:nvSpPr>
        <p:spPr>
          <a:xfrm>
            <a:off x="1552525" y="1563900"/>
            <a:ext cx="6039000" cy="14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3003125" y="2994903"/>
            <a:ext cx="3142800" cy="58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6">
    <p:bg>
      <p:bgPr>
        <a:solidFill>
          <a:schemeClr val="dk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>
            <a:off x="1655100" y="2261050"/>
            <a:ext cx="2536200" cy="10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algn="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algn="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algn="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algn="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algn="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algn="r" rtl="0">
              <a:spcBef>
                <a:spcPts val="120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algn="r" rtl="0">
              <a:spcBef>
                <a:spcPts val="1200"/>
              </a:spcBef>
              <a:spcAft>
                <a:spcPts val="120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-153525" y="3159523"/>
            <a:ext cx="9454943" cy="2062678"/>
          </a:xfrm>
          <a:custGeom>
            <a:avLst/>
            <a:gdLst/>
            <a:ahLst/>
            <a:cxnLst/>
            <a:rect l="l" t="t" r="r" b="b"/>
            <a:pathLst>
              <a:path w="208776" h="39549" extrusionOk="0">
                <a:moveTo>
                  <a:pt x="197518" y="0"/>
                </a:moveTo>
                <a:lnTo>
                  <a:pt x="196520" y="25"/>
                </a:lnTo>
                <a:lnTo>
                  <a:pt x="195534" y="50"/>
                </a:lnTo>
                <a:lnTo>
                  <a:pt x="194548" y="88"/>
                </a:lnTo>
                <a:lnTo>
                  <a:pt x="193562" y="138"/>
                </a:lnTo>
                <a:lnTo>
                  <a:pt x="192589" y="200"/>
                </a:lnTo>
                <a:lnTo>
                  <a:pt x="191603" y="275"/>
                </a:lnTo>
                <a:lnTo>
                  <a:pt x="190617" y="362"/>
                </a:lnTo>
                <a:lnTo>
                  <a:pt x="189631" y="462"/>
                </a:lnTo>
                <a:lnTo>
                  <a:pt x="188658" y="574"/>
                </a:lnTo>
                <a:lnTo>
                  <a:pt x="187672" y="699"/>
                </a:lnTo>
                <a:lnTo>
                  <a:pt x="186698" y="824"/>
                </a:lnTo>
                <a:lnTo>
                  <a:pt x="185725" y="961"/>
                </a:lnTo>
                <a:lnTo>
                  <a:pt x="184739" y="1111"/>
                </a:lnTo>
                <a:lnTo>
                  <a:pt x="183765" y="1273"/>
                </a:lnTo>
                <a:lnTo>
                  <a:pt x="182792" y="1448"/>
                </a:lnTo>
                <a:lnTo>
                  <a:pt x="181819" y="1623"/>
                </a:lnTo>
                <a:lnTo>
                  <a:pt x="180845" y="1810"/>
                </a:lnTo>
                <a:lnTo>
                  <a:pt x="179872" y="2010"/>
                </a:lnTo>
                <a:lnTo>
                  <a:pt x="178898" y="2209"/>
                </a:lnTo>
                <a:lnTo>
                  <a:pt x="177925" y="2421"/>
                </a:lnTo>
                <a:lnTo>
                  <a:pt x="175978" y="2871"/>
                </a:lnTo>
                <a:lnTo>
                  <a:pt x="174044" y="3332"/>
                </a:lnTo>
                <a:lnTo>
                  <a:pt x="172109" y="3832"/>
                </a:lnTo>
                <a:lnTo>
                  <a:pt x="170175" y="4356"/>
                </a:lnTo>
                <a:lnTo>
                  <a:pt x="168241" y="4892"/>
                </a:lnTo>
                <a:lnTo>
                  <a:pt x="166319" y="5454"/>
                </a:lnTo>
                <a:lnTo>
                  <a:pt x="164384" y="6028"/>
                </a:lnTo>
                <a:lnTo>
                  <a:pt x="162462" y="6615"/>
                </a:lnTo>
                <a:lnTo>
                  <a:pt x="160541" y="7214"/>
                </a:lnTo>
                <a:lnTo>
                  <a:pt x="158619" y="7825"/>
                </a:lnTo>
                <a:lnTo>
                  <a:pt x="156697" y="8437"/>
                </a:lnTo>
                <a:lnTo>
                  <a:pt x="149034" y="10920"/>
                </a:lnTo>
                <a:lnTo>
                  <a:pt x="145215" y="12143"/>
                </a:lnTo>
                <a:lnTo>
                  <a:pt x="143293" y="12730"/>
                </a:lnTo>
                <a:lnTo>
                  <a:pt x="141384" y="13316"/>
                </a:lnTo>
                <a:lnTo>
                  <a:pt x="138801" y="14090"/>
                </a:lnTo>
                <a:lnTo>
                  <a:pt x="137503" y="14464"/>
                </a:lnTo>
                <a:lnTo>
                  <a:pt x="136205" y="14826"/>
                </a:lnTo>
                <a:lnTo>
                  <a:pt x="134907" y="15188"/>
                </a:lnTo>
                <a:lnTo>
                  <a:pt x="133597" y="15538"/>
                </a:lnTo>
                <a:lnTo>
                  <a:pt x="132299" y="15887"/>
                </a:lnTo>
                <a:lnTo>
                  <a:pt x="130988" y="16211"/>
                </a:lnTo>
                <a:lnTo>
                  <a:pt x="129678" y="16536"/>
                </a:lnTo>
                <a:lnTo>
                  <a:pt x="128368" y="16848"/>
                </a:lnTo>
                <a:lnTo>
                  <a:pt x="127057" y="17160"/>
                </a:lnTo>
                <a:lnTo>
                  <a:pt x="125734" y="17447"/>
                </a:lnTo>
                <a:lnTo>
                  <a:pt x="124412" y="17734"/>
                </a:lnTo>
                <a:lnTo>
                  <a:pt x="123101" y="18009"/>
                </a:lnTo>
                <a:lnTo>
                  <a:pt x="121778" y="18258"/>
                </a:lnTo>
                <a:lnTo>
                  <a:pt x="120455" y="18508"/>
                </a:lnTo>
                <a:lnTo>
                  <a:pt x="119120" y="18745"/>
                </a:lnTo>
                <a:lnTo>
                  <a:pt x="117797" y="18969"/>
                </a:lnTo>
                <a:lnTo>
                  <a:pt x="116474" y="19182"/>
                </a:lnTo>
                <a:lnTo>
                  <a:pt x="115139" y="19369"/>
                </a:lnTo>
                <a:lnTo>
                  <a:pt x="113804" y="19556"/>
                </a:lnTo>
                <a:lnTo>
                  <a:pt x="112468" y="19718"/>
                </a:lnTo>
                <a:lnTo>
                  <a:pt x="111133" y="19868"/>
                </a:lnTo>
                <a:lnTo>
                  <a:pt x="109798" y="20005"/>
                </a:lnTo>
                <a:lnTo>
                  <a:pt x="108462" y="20118"/>
                </a:lnTo>
                <a:lnTo>
                  <a:pt x="107127" y="20230"/>
                </a:lnTo>
                <a:lnTo>
                  <a:pt x="105779" y="20317"/>
                </a:lnTo>
                <a:lnTo>
                  <a:pt x="104431" y="20380"/>
                </a:lnTo>
                <a:lnTo>
                  <a:pt x="103096" y="20430"/>
                </a:lnTo>
                <a:lnTo>
                  <a:pt x="101748" y="20467"/>
                </a:lnTo>
                <a:lnTo>
                  <a:pt x="100400" y="20480"/>
                </a:lnTo>
                <a:lnTo>
                  <a:pt x="99053" y="20480"/>
                </a:lnTo>
                <a:lnTo>
                  <a:pt x="97480" y="20455"/>
                </a:lnTo>
                <a:lnTo>
                  <a:pt x="95895" y="20405"/>
                </a:lnTo>
                <a:lnTo>
                  <a:pt x="94323" y="20330"/>
                </a:lnTo>
                <a:lnTo>
                  <a:pt x="92750" y="20230"/>
                </a:lnTo>
                <a:lnTo>
                  <a:pt x="91190" y="20105"/>
                </a:lnTo>
                <a:lnTo>
                  <a:pt x="89618" y="19955"/>
                </a:lnTo>
                <a:lnTo>
                  <a:pt x="88058" y="19793"/>
                </a:lnTo>
                <a:lnTo>
                  <a:pt x="86485" y="19606"/>
                </a:lnTo>
                <a:lnTo>
                  <a:pt x="84925" y="19406"/>
                </a:lnTo>
                <a:lnTo>
                  <a:pt x="83365" y="19182"/>
                </a:lnTo>
                <a:lnTo>
                  <a:pt x="81806" y="18945"/>
                </a:lnTo>
                <a:lnTo>
                  <a:pt x="80258" y="18682"/>
                </a:lnTo>
                <a:lnTo>
                  <a:pt x="78698" y="18408"/>
                </a:lnTo>
                <a:lnTo>
                  <a:pt x="77138" y="18121"/>
                </a:lnTo>
                <a:lnTo>
                  <a:pt x="75591" y="17821"/>
                </a:lnTo>
                <a:lnTo>
                  <a:pt x="74043" y="17497"/>
                </a:lnTo>
                <a:lnTo>
                  <a:pt x="72483" y="17172"/>
                </a:lnTo>
                <a:lnTo>
                  <a:pt x="70936" y="16823"/>
                </a:lnTo>
                <a:lnTo>
                  <a:pt x="69388" y="16474"/>
                </a:lnTo>
                <a:lnTo>
                  <a:pt x="67841" y="16112"/>
                </a:lnTo>
                <a:lnTo>
                  <a:pt x="66306" y="15737"/>
                </a:lnTo>
                <a:lnTo>
                  <a:pt x="64758" y="15350"/>
                </a:lnTo>
                <a:lnTo>
                  <a:pt x="61663" y="14564"/>
                </a:lnTo>
                <a:lnTo>
                  <a:pt x="58581" y="13740"/>
                </a:lnTo>
                <a:lnTo>
                  <a:pt x="55511" y="12917"/>
                </a:lnTo>
                <a:lnTo>
                  <a:pt x="52428" y="12068"/>
                </a:lnTo>
                <a:lnTo>
                  <a:pt x="49346" y="11207"/>
                </a:lnTo>
                <a:lnTo>
                  <a:pt x="46276" y="10358"/>
                </a:lnTo>
                <a:lnTo>
                  <a:pt x="43205" y="9510"/>
                </a:lnTo>
                <a:lnTo>
                  <a:pt x="40123" y="8686"/>
                </a:lnTo>
                <a:lnTo>
                  <a:pt x="37053" y="7875"/>
                </a:lnTo>
                <a:lnTo>
                  <a:pt x="35518" y="7476"/>
                </a:lnTo>
                <a:lnTo>
                  <a:pt x="33983" y="7089"/>
                </a:lnTo>
                <a:lnTo>
                  <a:pt x="32448" y="6702"/>
                </a:lnTo>
                <a:lnTo>
                  <a:pt x="30900" y="6328"/>
                </a:lnTo>
                <a:lnTo>
                  <a:pt x="29365" y="5966"/>
                </a:lnTo>
                <a:lnTo>
                  <a:pt x="27830" y="5616"/>
                </a:lnTo>
                <a:lnTo>
                  <a:pt x="26283" y="5279"/>
                </a:lnTo>
                <a:lnTo>
                  <a:pt x="24748" y="4955"/>
                </a:lnTo>
                <a:lnTo>
                  <a:pt x="23213" y="4630"/>
                </a:lnTo>
                <a:lnTo>
                  <a:pt x="21665" y="4331"/>
                </a:lnTo>
                <a:lnTo>
                  <a:pt x="20130" y="4044"/>
                </a:lnTo>
                <a:lnTo>
                  <a:pt x="18583" y="3782"/>
                </a:lnTo>
                <a:lnTo>
                  <a:pt x="17035" y="3520"/>
                </a:lnTo>
                <a:lnTo>
                  <a:pt x="15500" y="3282"/>
                </a:lnTo>
                <a:lnTo>
                  <a:pt x="13953" y="3070"/>
                </a:lnTo>
                <a:lnTo>
                  <a:pt x="12405" y="2871"/>
                </a:lnTo>
                <a:lnTo>
                  <a:pt x="10858" y="2683"/>
                </a:lnTo>
                <a:lnTo>
                  <a:pt x="9310" y="2521"/>
                </a:lnTo>
                <a:lnTo>
                  <a:pt x="7763" y="2384"/>
                </a:lnTo>
                <a:lnTo>
                  <a:pt x="6215" y="2272"/>
                </a:lnTo>
                <a:lnTo>
                  <a:pt x="4655" y="2172"/>
                </a:lnTo>
                <a:lnTo>
                  <a:pt x="3108" y="2109"/>
                </a:lnTo>
                <a:lnTo>
                  <a:pt x="1548" y="2059"/>
                </a:lnTo>
                <a:lnTo>
                  <a:pt x="0" y="2034"/>
                </a:lnTo>
                <a:lnTo>
                  <a:pt x="0" y="39549"/>
                </a:lnTo>
                <a:lnTo>
                  <a:pt x="208775" y="39549"/>
                </a:lnTo>
                <a:lnTo>
                  <a:pt x="208775" y="874"/>
                </a:lnTo>
                <a:lnTo>
                  <a:pt x="208126" y="762"/>
                </a:lnTo>
                <a:lnTo>
                  <a:pt x="207477" y="662"/>
                </a:lnTo>
                <a:lnTo>
                  <a:pt x="206816" y="562"/>
                </a:lnTo>
                <a:lnTo>
                  <a:pt x="206142" y="475"/>
                </a:lnTo>
                <a:lnTo>
                  <a:pt x="205468" y="400"/>
                </a:lnTo>
                <a:lnTo>
                  <a:pt x="204806" y="325"/>
                </a:lnTo>
                <a:lnTo>
                  <a:pt x="203459" y="212"/>
                </a:lnTo>
                <a:lnTo>
                  <a:pt x="202473" y="138"/>
                </a:lnTo>
                <a:lnTo>
                  <a:pt x="201474" y="88"/>
                </a:lnTo>
                <a:lnTo>
                  <a:pt x="200488" y="38"/>
                </a:lnTo>
                <a:lnTo>
                  <a:pt x="199490" y="13"/>
                </a:lnTo>
                <a:lnTo>
                  <a:pt x="198504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0" y="3355279"/>
            <a:ext cx="9454905" cy="2062649"/>
          </a:xfrm>
          <a:custGeom>
            <a:avLst/>
            <a:gdLst/>
            <a:ahLst/>
            <a:cxnLst/>
            <a:rect l="l" t="t" r="r" b="b"/>
            <a:pathLst>
              <a:path w="204707" h="37078" extrusionOk="0">
                <a:moveTo>
                  <a:pt x="142956" y="0"/>
                </a:moveTo>
                <a:lnTo>
                  <a:pt x="141746" y="13"/>
                </a:lnTo>
                <a:lnTo>
                  <a:pt x="140535" y="38"/>
                </a:lnTo>
                <a:lnTo>
                  <a:pt x="139337" y="75"/>
                </a:lnTo>
                <a:lnTo>
                  <a:pt x="138127" y="112"/>
                </a:lnTo>
                <a:lnTo>
                  <a:pt x="136929" y="162"/>
                </a:lnTo>
                <a:lnTo>
                  <a:pt x="135718" y="225"/>
                </a:lnTo>
                <a:lnTo>
                  <a:pt x="134520" y="300"/>
                </a:lnTo>
                <a:lnTo>
                  <a:pt x="133322" y="374"/>
                </a:lnTo>
                <a:lnTo>
                  <a:pt x="132111" y="462"/>
                </a:lnTo>
                <a:lnTo>
                  <a:pt x="130913" y="562"/>
                </a:lnTo>
                <a:lnTo>
                  <a:pt x="129715" y="662"/>
                </a:lnTo>
                <a:lnTo>
                  <a:pt x="128517" y="774"/>
                </a:lnTo>
                <a:lnTo>
                  <a:pt x="127319" y="899"/>
                </a:lnTo>
                <a:lnTo>
                  <a:pt x="126121" y="1036"/>
                </a:lnTo>
                <a:lnTo>
                  <a:pt x="124923" y="1173"/>
                </a:lnTo>
                <a:lnTo>
                  <a:pt x="123725" y="1323"/>
                </a:lnTo>
                <a:lnTo>
                  <a:pt x="122527" y="1485"/>
                </a:lnTo>
                <a:lnTo>
                  <a:pt x="121329" y="1647"/>
                </a:lnTo>
                <a:lnTo>
                  <a:pt x="120131" y="1822"/>
                </a:lnTo>
                <a:lnTo>
                  <a:pt x="118945" y="2009"/>
                </a:lnTo>
                <a:lnTo>
                  <a:pt x="117747" y="2197"/>
                </a:lnTo>
                <a:lnTo>
                  <a:pt x="116562" y="2396"/>
                </a:lnTo>
                <a:lnTo>
                  <a:pt x="115376" y="2608"/>
                </a:lnTo>
                <a:lnTo>
                  <a:pt x="114190" y="2821"/>
                </a:lnTo>
                <a:lnTo>
                  <a:pt x="112992" y="3045"/>
                </a:lnTo>
                <a:lnTo>
                  <a:pt x="111807" y="3270"/>
                </a:lnTo>
                <a:lnTo>
                  <a:pt x="110621" y="3507"/>
                </a:lnTo>
                <a:lnTo>
                  <a:pt x="109448" y="3756"/>
                </a:lnTo>
                <a:lnTo>
                  <a:pt x="108263" y="4006"/>
                </a:lnTo>
                <a:lnTo>
                  <a:pt x="107077" y="4268"/>
                </a:lnTo>
                <a:lnTo>
                  <a:pt x="105904" y="4543"/>
                </a:lnTo>
                <a:lnTo>
                  <a:pt x="104731" y="4817"/>
                </a:lnTo>
                <a:lnTo>
                  <a:pt x="102372" y="5391"/>
                </a:lnTo>
                <a:lnTo>
                  <a:pt x="100038" y="5990"/>
                </a:lnTo>
                <a:lnTo>
                  <a:pt x="97692" y="6627"/>
                </a:lnTo>
                <a:lnTo>
                  <a:pt x="95371" y="7276"/>
                </a:lnTo>
                <a:lnTo>
                  <a:pt x="93050" y="7962"/>
                </a:lnTo>
                <a:lnTo>
                  <a:pt x="90728" y="8673"/>
                </a:lnTo>
                <a:lnTo>
                  <a:pt x="88432" y="9410"/>
                </a:lnTo>
                <a:lnTo>
                  <a:pt x="86123" y="10171"/>
                </a:lnTo>
                <a:lnTo>
                  <a:pt x="83840" y="10957"/>
                </a:lnTo>
                <a:lnTo>
                  <a:pt x="81556" y="11768"/>
                </a:lnTo>
                <a:lnTo>
                  <a:pt x="79297" y="12605"/>
                </a:lnTo>
                <a:lnTo>
                  <a:pt x="77026" y="13466"/>
                </a:lnTo>
                <a:lnTo>
                  <a:pt x="74779" y="14352"/>
                </a:lnTo>
                <a:lnTo>
                  <a:pt x="72321" y="15338"/>
                </a:lnTo>
                <a:lnTo>
                  <a:pt x="69862" y="16349"/>
                </a:lnTo>
                <a:lnTo>
                  <a:pt x="67416" y="17384"/>
                </a:lnTo>
                <a:lnTo>
                  <a:pt x="64970" y="18420"/>
                </a:lnTo>
                <a:lnTo>
                  <a:pt x="60091" y="20517"/>
                </a:lnTo>
                <a:lnTo>
                  <a:pt x="57644" y="21565"/>
                </a:lnTo>
                <a:lnTo>
                  <a:pt x="55198" y="22588"/>
                </a:lnTo>
                <a:lnTo>
                  <a:pt x="52752" y="23612"/>
                </a:lnTo>
                <a:lnTo>
                  <a:pt x="50294" y="24610"/>
                </a:lnTo>
                <a:lnTo>
                  <a:pt x="47835" y="25584"/>
                </a:lnTo>
                <a:lnTo>
                  <a:pt x="46600" y="26070"/>
                </a:lnTo>
                <a:lnTo>
                  <a:pt x="45352" y="26532"/>
                </a:lnTo>
                <a:lnTo>
                  <a:pt x="44116" y="26994"/>
                </a:lnTo>
                <a:lnTo>
                  <a:pt x="42868" y="27443"/>
                </a:lnTo>
                <a:lnTo>
                  <a:pt x="41620" y="27892"/>
                </a:lnTo>
                <a:lnTo>
                  <a:pt x="40360" y="28317"/>
                </a:lnTo>
                <a:lnTo>
                  <a:pt x="39112" y="28741"/>
                </a:lnTo>
                <a:lnTo>
                  <a:pt x="37839" y="29140"/>
                </a:lnTo>
                <a:lnTo>
                  <a:pt x="36579" y="29540"/>
                </a:lnTo>
                <a:lnTo>
                  <a:pt x="35306" y="29914"/>
                </a:lnTo>
                <a:lnTo>
                  <a:pt x="34232" y="30226"/>
                </a:lnTo>
                <a:lnTo>
                  <a:pt x="33147" y="30525"/>
                </a:lnTo>
                <a:lnTo>
                  <a:pt x="32061" y="30813"/>
                </a:lnTo>
                <a:lnTo>
                  <a:pt x="30975" y="31087"/>
                </a:lnTo>
                <a:lnTo>
                  <a:pt x="29889" y="31349"/>
                </a:lnTo>
                <a:lnTo>
                  <a:pt x="28791" y="31611"/>
                </a:lnTo>
                <a:lnTo>
                  <a:pt x="27693" y="31848"/>
                </a:lnTo>
                <a:lnTo>
                  <a:pt x="26582" y="32073"/>
                </a:lnTo>
                <a:lnTo>
                  <a:pt x="25484" y="32285"/>
                </a:lnTo>
                <a:lnTo>
                  <a:pt x="24373" y="32485"/>
                </a:lnTo>
                <a:lnTo>
                  <a:pt x="23263" y="32672"/>
                </a:lnTo>
                <a:lnTo>
                  <a:pt x="22152" y="32834"/>
                </a:lnTo>
                <a:lnTo>
                  <a:pt x="21029" y="32996"/>
                </a:lnTo>
                <a:lnTo>
                  <a:pt x="19918" y="33134"/>
                </a:lnTo>
                <a:lnTo>
                  <a:pt x="18807" y="33259"/>
                </a:lnTo>
                <a:lnTo>
                  <a:pt x="17684" y="33358"/>
                </a:lnTo>
                <a:lnTo>
                  <a:pt x="16573" y="33446"/>
                </a:lnTo>
                <a:lnTo>
                  <a:pt x="15450" y="33521"/>
                </a:lnTo>
                <a:lnTo>
                  <a:pt x="14340" y="33583"/>
                </a:lnTo>
                <a:lnTo>
                  <a:pt x="13216" y="33620"/>
                </a:lnTo>
                <a:lnTo>
                  <a:pt x="12106" y="33633"/>
                </a:lnTo>
                <a:lnTo>
                  <a:pt x="10995" y="33645"/>
                </a:lnTo>
                <a:lnTo>
                  <a:pt x="9884" y="33620"/>
                </a:lnTo>
                <a:lnTo>
                  <a:pt x="8774" y="33583"/>
                </a:lnTo>
                <a:lnTo>
                  <a:pt x="7663" y="33533"/>
                </a:lnTo>
                <a:lnTo>
                  <a:pt x="6552" y="33446"/>
                </a:lnTo>
                <a:lnTo>
                  <a:pt x="5454" y="33358"/>
                </a:lnTo>
                <a:lnTo>
                  <a:pt x="4356" y="33234"/>
                </a:lnTo>
                <a:lnTo>
                  <a:pt x="3258" y="33096"/>
                </a:lnTo>
                <a:lnTo>
                  <a:pt x="2172" y="32934"/>
                </a:lnTo>
                <a:lnTo>
                  <a:pt x="1086" y="32747"/>
                </a:lnTo>
                <a:lnTo>
                  <a:pt x="0" y="32547"/>
                </a:lnTo>
                <a:lnTo>
                  <a:pt x="0" y="37077"/>
                </a:lnTo>
                <a:lnTo>
                  <a:pt x="204706" y="37077"/>
                </a:lnTo>
                <a:lnTo>
                  <a:pt x="204706" y="14364"/>
                </a:lnTo>
                <a:lnTo>
                  <a:pt x="203122" y="13553"/>
                </a:lnTo>
                <a:lnTo>
                  <a:pt x="201512" y="12767"/>
                </a:lnTo>
                <a:lnTo>
                  <a:pt x="199902" y="12006"/>
                </a:lnTo>
                <a:lnTo>
                  <a:pt x="198279" y="11257"/>
                </a:lnTo>
                <a:lnTo>
                  <a:pt x="196645" y="10545"/>
                </a:lnTo>
                <a:lnTo>
                  <a:pt x="195010" y="9847"/>
                </a:lnTo>
                <a:lnTo>
                  <a:pt x="193362" y="9173"/>
                </a:lnTo>
                <a:lnTo>
                  <a:pt x="191703" y="8536"/>
                </a:lnTo>
                <a:lnTo>
                  <a:pt x="190043" y="7912"/>
                </a:lnTo>
                <a:lnTo>
                  <a:pt x="188370" y="7313"/>
                </a:lnTo>
                <a:lnTo>
                  <a:pt x="186686" y="6739"/>
                </a:lnTo>
                <a:lnTo>
                  <a:pt x="185001" y="6190"/>
                </a:lnTo>
                <a:lnTo>
                  <a:pt x="183304" y="5666"/>
                </a:lnTo>
                <a:lnTo>
                  <a:pt x="181606" y="5167"/>
                </a:lnTo>
                <a:lnTo>
                  <a:pt x="179897" y="4680"/>
                </a:lnTo>
                <a:lnTo>
                  <a:pt x="178187" y="4231"/>
                </a:lnTo>
                <a:lnTo>
                  <a:pt x="176465" y="3794"/>
                </a:lnTo>
                <a:lnTo>
                  <a:pt x="174742" y="3395"/>
                </a:lnTo>
                <a:lnTo>
                  <a:pt x="173008" y="3008"/>
                </a:lnTo>
                <a:lnTo>
                  <a:pt x="171286" y="2646"/>
                </a:lnTo>
                <a:lnTo>
                  <a:pt x="169538" y="2309"/>
                </a:lnTo>
                <a:lnTo>
                  <a:pt x="167804" y="1997"/>
                </a:lnTo>
                <a:lnTo>
                  <a:pt x="166057" y="1710"/>
                </a:lnTo>
                <a:lnTo>
                  <a:pt x="164297" y="1435"/>
                </a:lnTo>
                <a:lnTo>
                  <a:pt x="162550" y="1186"/>
                </a:lnTo>
                <a:lnTo>
                  <a:pt x="160790" y="974"/>
                </a:lnTo>
                <a:lnTo>
                  <a:pt x="159030" y="774"/>
                </a:lnTo>
                <a:lnTo>
                  <a:pt x="157258" y="599"/>
                </a:lnTo>
                <a:lnTo>
                  <a:pt x="155499" y="437"/>
                </a:lnTo>
                <a:lnTo>
                  <a:pt x="153726" y="312"/>
                </a:lnTo>
                <a:lnTo>
                  <a:pt x="151954" y="200"/>
                </a:lnTo>
                <a:lnTo>
                  <a:pt x="150195" y="125"/>
                </a:lnTo>
                <a:lnTo>
                  <a:pt x="148984" y="75"/>
                </a:lnTo>
                <a:lnTo>
                  <a:pt x="147774" y="38"/>
                </a:lnTo>
                <a:lnTo>
                  <a:pt x="146563" y="13"/>
                </a:lnTo>
                <a:lnTo>
                  <a:pt x="145365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bg>
      <p:bgPr>
        <a:solidFill>
          <a:schemeClr val="dk2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/>
          <p:nvPr/>
        </p:nvSpPr>
        <p:spPr>
          <a:xfrm>
            <a:off x="4560100" y="948625"/>
            <a:ext cx="6975075" cy="4194941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solidFill>
            <a:srgbClr val="8854FD">
              <a:alpha val="80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ctrTitle"/>
          </p:nvPr>
        </p:nvSpPr>
        <p:spPr>
          <a:xfrm>
            <a:off x="5533650" y="2986150"/>
            <a:ext cx="2886300" cy="16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8"/>
          <p:cNvSpPr/>
          <p:nvPr/>
        </p:nvSpPr>
        <p:spPr>
          <a:xfrm rot="10800000">
            <a:off x="52" y="25"/>
            <a:ext cx="3240326" cy="1282125"/>
          </a:xfrm>
          <a:custGeom>
            <a:avLst/>
            <a:gdLst/>
            <a:ahLst/>
            <a:cxnLst/>
            <a:rect l="l" t="t" r="r" b="b"/>
            <a:pathLst>
              <a:path w="70099" h="26222" extrusionOk="0">
                <a:moveTo>
                  <a:pt x="70099" y="0"/>
                </a:moveTo>
                <a:lnTo>
                  <a:pt x="68375" y="1943"/>
                </a:lnTo>
                <a:lnTo>
                  <a:pt x="67524" y="2903"/>
                </a:lnTo>
                <a:lnTo>
                  <a:pt x="66651" y="3841"/>
                </a:lnTo>
                <a:lnTo>
                  <a:pt x="66171" y="4343"/>
                </a:lnTo>
                <a:lnTo>
                  <a:pt x="65691" y="4845"/>
                </a:lnTo>
                <a:lnTo>
                  <a:pt x="65200" y="5336"/>
                </a:lnTo>
                <a:lnTo>
                  <a:pt x="64698" y="5827"/>
                </a:lnTo>
                <a:lnTo>
                  <a:pt x="64196" y="6307"/>
                </a:lnTo>
                <a:lnTo>
                  <a:pt x="63683" y="6788"/>
                </a:lnTo>
                <a:lnTo>
                  <a:pt x="63159" y="7257"/>
                </a:lnTo>
                <a:lnTo>
                  <a:pt x="62635" y="7715"/>
                </a:lnTo>
                <a:lnTo>
                  <a:pt x="62101" y="8152"/>
                </a:lnTo>
                <a:lnTo>
                  <a:pt x="61566" y="8588"/>
                </a:lnTo>
                <a:lnTo>
                  <a:pt x="61009" y="9014"/>
                </a:lnTo>
                <a:lnTo>
                  <a:pt x="60453" y="9428"/>
                </a:lnTo>
                <a:lnTo>
                  <a:pt x="59875" y="9821"/>
                </a:lnTo>
                <a:lnTo>
                  <a:pt x="59296" y="10203"/>
                </a:lnTo>
                <a:lnTo>
                  <a:pt x="58707" y="10563"/>
                </a:lnTo>
                <a:lnTo>
                  <a:pt x="58107" y="10912"/>
                </a:lnTo>
                <a:lnTo>
                  <a:pt x="57529" y="11229"/>
                </a:lnTo>
                <a:lnTo>
                  <a:pt x="56939" y="11523"/>
                </a:lnTo>
                <a:lnTo>
                  <a:pt x="56339" y="11807"/>
                </a:lnTo>
                <a:lnTo>
                  <a:pt x="55739" y="12069"/>
                </a:lnTo>
                <a:lnTo>
                  <a:pt x="55128" y="12320"/>
                </a:lnTo>
                <a:lnTo>
                  <a:pt x="54517" y="12549"/>
                </a:lnTo>
                <a:lnTo>
                  <a:pt x="53895" y="12778"/>
                </a:lnTo>
                <a:lnTo>
                  <a:pt x="53262" y="12986"/>
                </a:lnTo>
                <a:lnTo>
                  <a:pt x="52640" y="13182"/>
                </a:lnTo>
                <a:lnTo>
                  <a:pt x="51996" y="13357"/>
                </a:lnTo>
                <a:lnTo>
                  <a:pt x="51363" y="13531"/>
                </a:lnTo>
                <a:lnTo>
                  <a:pt x="50719" y="13684"/>
                </a:lnTo>
                <a:lnTo>
                  <a:pt x="50076" y="13826"/>
                </a:lnTo>
                <a:lnTo>
                  <a:pt x="49421" y="13968"/>
                </a:lnTo>
                <a:lnTo>
                  <a:pt x="48777" y="14088"/>
                </a:lnTo>
                <a:lnTo>
                  <a:pt x="48122" y="14208"/>
                </a:lnTo>
                <a:lnTo>
                  <a:pt x="47042" y="14371"/>
                </a:lnTo>
                <a:lnTo>
                  <a:pt x="45951" y="14524"/>
                </a:lnTo>
                <a:lnTo>
                  <a:pt x="44860" y="14655"/>
                </a:lnTo>
                <a:lnTo>
                  <a:pt x="43758" y="14753"/>
                </a:lnTo>
                <a:lnTo>
                  <a:pt x="42666" y="14851"/>
                </a:lnTo>
                <a:lnTo>
                  <a:pt x="41564" y="14917"/>
                </a:lnTo>
                <a:lnTo>
                  <a:pt x="40462" y="14971"/>
                </a:lnTo>
                <a:lnTo>
                  <a:pt x="39360" y="15026"/>
                </a:lnTo>
                <a:lnTo>
                  <a:pt x="38258" y="15059"/>
                </a:lnTo>
                <a:lnTo>
                  <a:pt x="37156" y="15081"/>
                </a:lnTo>
                <a:lnTo>
                  <a:pt x="34941" y="15113"/>
                </a:lnTo>
                <a:lnTo>
                  <a:pt x="30511" y="15146"/>
                </a:lnTo>
                <a:lnTo>
                  <a:pt x="28306" y="15179"/>
                </a:lnTo>
                <a:lnTo>
                  <a:pt x="27204" y="15201"/>
                </a:lnTo>
                <a:lnTo>
                  <a:pt x="26102" y="15233"/>
                </a:lnTo>
                <a:lnTo>
                  <a:pt x="25000" y="15277"/>
                </a:lnTo>
                <a:lnTo>
                  <a:pt x="23909" y="15332"/>
                </a:lnTo>
                <a:lnTo>
                  <a:pt x="22807" y="15397"/>
                </a:lnTo>
                <a:lnTo>
                  <a:pt x="21716" y="15484"/>
                </a:lnTo>
                <a:lnTo>
                  <a:pt x="20624" y="15593"/>
                </a:lnTo>
                <a:lnTo>
                  <a:pt x="19544" y="15713"/>
                </a:lnTo>
                <a:lnTo>
                  <a:pt x="18453" y="15855"/>
                </a:lnTo>
                <a:lnTo>
                  <a:pt x="17384" y="16030"/>
                </a:lnTo>
                <a:lnTo>
                  <a:pt x="16838" y="16117"/>
                </a:lnTo>
                <a:lnTo>
                  <a:pt x="16303" y="16215"/>
                </a:lnTo>
                <a:lnTo>
                  <a:pt x="15769" y="16325"/>
                </a:lnTo>
                <a:lnTo>
                  <a:pt x="15234" y="16445"/>
                </a:lnTo>
                <a:lnTo>
                  <a:pt x="14699" y="16565"/>
                </a:lnTo>
                <a:lnTo>
                  <a:pt x="14165" y="16685"/>
                </a:lnTo>
                <a:lnTo>
                  <a:pt x="13630" y="16826"/>
                </a:lnTo>
                <a:lnTo>
                  <a:pt x="13095" y="16968"/>
                </a:lnTo>
                <a:lnTo>
                  <a:pt x="12495" y="17143"/>
                </a:lnTo>
                <a:lnTo>
                  <a:pt x="11895" y="17328"/>
                </a:lnTo>
                <a:lnTo>
                  <a:pt x="11295" y="17536"/>
                </a:lnTo>
                <a:lnTo>
                  <a:pt x="10695" y="17754"/>
                </a:lnTo>
                <a:lnTo>
                  <a:pt x="10105" y="17994"/>
                </a:lnTo>
                <a:lnTo>
                  <a:pt x="9516" y="18234"/>
                </a:lnTo>
                <a:lnTo>
                  <a:pt x="8938" y="18507"/>
                </a:lnTo>
                <a:lnTo>
                  <a:pt x="8370" y="18780"/>
                </a:lnTo>
                <a:lnTo>
                  <a:pt x="7803" y="19074"/>
                </a:lnTo>
                <a:lnTo>
                  <a:pt x="7246" y="19380"/>
                </a:lnTo>
                <a:lnTo>
                  <a:pt x="6701" y="19696"/>
                </a:lnTo>
                <a:lnTo>
                  <a:pt x="6155" y="20035"/>
                </a:lnTo>
                <a:lnTo>
                  <a:pt x="5631" y="20384"/>
                </a:lnTo>
                <a:lnTo>
                  <a:pt x="5108" y="20744"/>
                </a:lnTo>
                <a:lnTo>
                  <a:pt x="4606" y="21126"/>
                </a:lnTo>
                <a:lnTo>
                  <a:pt x="4115" y="21519"/>
                </a:lnTo>
                <a:lnTo>
                  <a:pt x="3820" y="21759"/>
                </a:lnTo>
                <a:lnTo>
                  <a:pt x="3525" y="22010"/>
                </a:lnTo>
                <a:lnTo>
                  <a:pt x="3242" y="22272"/>
                </a:lnTo>
                <a:lnTo>
                  <a:pt x="2969" y="22533"/>
                </a:lnTo>
                <a:lnTo>
                  <a:pt x="2696" y="22795"/>
                </a:lnTo>
                <a:lnTo>
                  <a:pt x="2423" y="23068"/>
                </a:lnTo>
                <a:lnTo>
                  <a:pt x="2162" y="23341"/>
                </a:lnTo>
                <a:lnTo>
                  <a:pt x="1911" y="23625"/>
                </a:lnTo>
                <a:lnTo>
                  <a:pt x="1649" y="23919"/>
                </a:lnTo>
                <a:lnTo>
                  <a:pt x="1409" y="24225"/>
                </a:lnTo>
                <a:lnTo>
                  <a:pt x="1158" y="24530"/>
                </a:lnTo>
                <a:lnTo>
                  <a:pt x="918" y="24847"/>
                </a:lnTo>
                <a:lnTo>
                  <a:pt x="688" y="25174"/>
                </a:lnTo>
                <a:lnTo>
                  <a:pt x="448" y="25512"/>
                </a:lnTo>
                <a:lnTo>
                  <a:pt x="219" y="25862"/>
                </a:lnTo>
                <a:lnTo>
                  <a:pt x="1" y="26222"/>
                </a:lnTo>
                <a:lnTo>
                  <a:pt x="70099" y="26222"/>
                </a:lnTo>
                <a:lnTo>
                  <a:pt x="70099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bg>
      <p:bgPr>
        <a:solidFill>
          <a:schemeClr val="dk2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/>
          <p:nvPr/>
        </p:nvSpPr>
        <p:spPr>
          <a:xfrm rot="10800000" flipH="1">
            <a:off x="0" y="72"/>
            <a:ext cx="6900329" cy="5132054"/>
          </a:xfrm>
          <a:custGeom>
            <a:avLst/>
            <a:gdLst/>
            <a:ahLst/>
            <a:cxnLst/>
            <a:rect l="l" t="t" r="r" b="b"/>
            <a:pathLst>
              <a:path w="67217" h="49992" extrusionOk="0">
                <a:moveTo>
                  <a:pt x="0" y="1"/>
                </a:moveTo>
                <a:lnTo>
                  <a:pt x="0" y="49991"/>
                </a:lnTo>
                <a:lnTo>
                  <a:pt x="67217" y="49991"/>
                </a:lnTo>
                <a:lnTo>
                  <a:pt x="67128" y="49484"/>
                </a:lnTo>
                <a:lnTo>
                  <a:pt x="67026" y="48989"/>
                </a:lnTo>
                <a:lnTo>
                  <a:pt x="66900" y="48494"/>
                </a:lnTo>
                <a:lnTo>
                  <a:pt x="66760" y="48000"/>
                </a:lnTo>
                <a:lnTo>
                  <a:pt x="66595" y="47518"/>
                </a:lnTo>
                <a:lnTo>
                  <a:pt x="66418" y="47036"/>
                </a:lnTo>
                <a:lnTo>
                  <a:pt x="66215" y="46554"/>
                </a:lnTo>
                <a:lnTo>
                  <a:pt x="65999" y="46084"/>
                </a:lnTo>
                <a:lnTo>
                  <a:pt x="65530" y="45222"/>
                </a:lnTo>
                <a:lnTo>
                  <a:pt x="65035" y="44372"/>
                </a:lnTo>
                <a:lnTo>
                  <a:pt x="64528" y="43522"/>
                </a:lnTo>
                <a:lnTo>
                  <a:pt x="64020" y="42685"/>
                </a:lnTo>
                <a:lnTo>
                  <a:pt x="63475" y="41860"/>
                </a:lnTo>
                <a:lnTo>
                  <a:pt x="62929" y="41036"/>
                </a:lnTo>
                <a:lnTo>
                  <a:pt x="62358" y="40237"/>
                </a:lnTo>
                <a:lnTo>
                  <a:pt x="61775" y="39463"/>
                </a:lnTo>
                <a:lnTo>
                  <a:pt x="61179" y="38702"/>
                </a:lnTo>
                <a:lnTo>
                  <a:pt x="60557" y="37953"/>
                </a:lnTo>
                <a:lnTo>
                  <a:pt x="59923" y="37230"/>
                </a:lnTo>
                <a:lnTo>
                  <a:pt x="59593" y="36875"/>
                </a:lnTo>
                <a:lnTo>
                  <a:pt x="59263" y="36533"/>
                </a:lnTo>
                <a:lnTo>
                  <a:pt x="58934" y="36190"/>
                </a:lnTo>
                <a:lnTo>
                  <a:pt x="58591" y="35860"/>
                </a:lnTo>
                <a:lnTo>
                  <a:pt x="58249" y="35543"/>
                </a:lnTo>
                <a:lnTo>
                  <a:pt x="57906" y="35226"/>
                </a:lnTo>
                <a:lnTo>
                  <a:pt x="57551" y="34909"/>
                </a:lnTo>
                <a:lnTo>
                  <a:pt x="57196" y="34605"/>
                </a:lnTo>
                <a:lnTo>
                  <a:pt x="56828" y="34313"/>
                </a:lnTo>
                <a:lnTo>
                  <a:pt x="56460" y="34021"/>
                </a:lnTo>
                <a:lnTo>
                  <a:pt x="56092" y="33742"/>
                </a:lnTo>
                <a:lnTo>
                  <a:pt x="55712" y="33476"/>
                </a:lnTo>
                <a:lnTo>
                  <a:pt x="55331" y="33222"/>
                </a:lnTo>
                <a:lnTo>
                  <a:pt x="54938" y="32968"/>
                </a:lnTo>
                <a:lnTo>
                  <a:pt x="54545" y="32715"/>
                </a:lnTo>
                <a:lnTo>
                  <a:pt x="54151" y="32486"/>
                </a:lnTo>
                <a:lnTo>
                  <a:pt x="53745" y="32258"/>
                </a:lnTo>
                <a:lnTo>
                  <a:pt x="53340" y="32055"/>
                </a:lnTo>
                <a:lnTo>
                  <a:pt x="52921" y="31839"/>
                </a:lnTo>
                <a:lnTo>
                  <a:pt x="52502" y="31649"/>
                </a:lnTo>
                <a:lnTo>
                  <a:pt x="52084" y="31472"/>
                </a:lnTo>
                <a:lnTo>
                  <a:pt x="51652" y="31294"/>
                </a:lnTo>
                <a:lnTo>
                  <a:pt x="51221" y="31142"/>
                </a:lnTo>
                <a:lnTo>
                  <a:pt x="50777" y="30990"/>
                </a:lnTo>
                <a:lnTo>
                  <a:pt x="50333" y="30850"/>
                </a:lnTo>
                <a:lnTo>
                  <a:pt x="49877" y="30723"/>
                </a:lnTo>
                <a:lnTo>
                  <a:pt x="49420" y="30609"/>
                </a:lnTo>
                <a:lnTo>
                  <a:pt x="48963" y="30508"/>
                </a:lnTo>
                <a:lnTo>
                  <a:pt x="48494" y="30419"/>
                </a:lnTo>
                <a:lnTo>
                  <a:pt x="48012" y="30343"/>
                </a:lnTo>
                <a:lnTo>
                  <a:pt x="47543" y="30267"/>
                </a:lnTo>
                <a:lnTo>
                  <a:pt x="47048" y="30216"/>
                </a:lnTo>
                <a:lnTo>
                  <a:pt x="46566" y="30178"/>
                </a:lnTo>
                <a:lnTo>
                  <a:pt x="46059" y="30165"/>
                </a:lnTo>
                <a:lnTo>
                  <a:pt x="45564" y="30152"/>
                </a:lnTo>
                <a:lnTo>
                  <a:pt x="45056" y="30152"/>
                </a:lnTo>
                <a:lnTo>
                  <a:pt x="44536" y="30165"/>
                </a:lnTo>
                <a:lnTo>
                  <a:pt x="44016" y="30203"/>
                </a:lnTo>
                <a:lnTo>
                  <a:pt x="43483" y="30241"/>
                </a:lnTo>
                <a:lnTo>
                  <a:pt x="42951" y="30305"/>
                </a:lnTo>
                <a:lnTo>
                  <a:pt x="42418" y="30381"/>
                </a:lnTo>
                <a:lnTo>
                  <a:pt x="41873" y="30482"/>
                </a:lnTo>
                <a:lnTo>
                  <a:pt x="41061" y="30622"/>
                </a:lnTo>
                <a:lnTo>
                  <a:pt x="40224" y="30787"/>
                </a:lnTo>
                <a:lnTo>
                  <a:pt x="39361" y="30977"/>
                </a:lnTo>
                <a:lnTo>
                  <a:pt x="38486" y="31180"/>
                </a:lnTo>
                <a:lnTo>
                  <a:pt x="36684" y="31624"/>
                </a:lnTo>
                <a:lnTo>
                  <a:pt x="34845" y="32068"/>
                </a:lnTo>
                <a:lnTo>
                  <a:pt x="33906" y="32283"/>
                </a:lnTo>
                <a:lnTo>
                  <a:pt x="32980" y="32486"/>
                </a:lnTo>
                <a:lnTo>
                  <a:pt x="32042" y="32689"/>
                </a:lnTo>
                <a:lnTo>
                  <a:pt x="31103" y="32854"/>
                </a:lnTo>
                <a:lnTo>
                  <a:pt x="30177" y="33019"/>
                </a:lnTo>
                <a:lnTo>
                  <a:pt x="29264" y="33146"/>
                </a:lnTo>
                <a:lnTo>
                  <a:pt x="28807" y="33197"/>
                </a:lnTo>
                <a:lnTo>
                  <a:pt x="28351" y="33247"/>
                </a:lnTo>
                <a:lnTo>
                  <a:pt x="27894" y="33285"/>
                </a:lnTo>
                <a:lnTo>
                  <a:pt x="27450" y="33311"/>
                </a:lnTo>
                <a:lnTo>
                  <a:pt x="27006" y="33336"/>
                </a:lnTo>
                <a:lnTo>
                  <a:pt x="26575" y="33349"/>
                </a:lnTo>
                <a:lnTo>
                  <a:pt x="26131" y="33349"/>
                </a:lnTo>
                <a:lnTo>
                  <a:pt x="25712" y="33336"/>
                </a:lnTo>
                <a:lnTo>
                  <a:pt x="25281" y="33311"/>
                </a:lnTo>
                <a:lnTo>
                  <a:pt x="24862" y="33285"/>
                </a:lnTo>
                <a:lnTo>
                  <a:pt x="24456" y="33235"/>
                </a:lnTo>
                <a:lnTo>
                  <a:pt x="24050" y="33171"/>
                </a:lnTo>
                <a:lnTo>
                  <a:pt x="23645" y="33095"/>
                </a:lnTo>
                <a:lnTo>
                  <a:pt x="23251" y="33019"/>
                </a:lnTo>
                <a:lnTo>
                  <a:pt x="22871" y="32918"/>
                </a:lnTo>
                <a:lnTo>
                  <a:pt x="22490" y="32791"/>
                </a:lnTo>
                <a:lnTo>
                  <a:pt x="22122" y="32664"/>
                </a:lnTo>
                <a:lnTo>
                  <a:pt x="21754" y="32524"/>
                </a:lnTo>
                <a:lnTo>
                  <a:pt x="21399" y="32359"/>
                </a:lnTo>
                <a:lnTo>
                  <a:pt x="21057" y="32169"/>
                </a:lnTo>
                <a:lnTo>
                  <a:pt x="20727" y="31979"/>
                </a:lnTo>
                <a:lnTo>
                  <a:pt x="20397" y="31763"/>
                </a:lnTo>
                <a:lnTo>
                  <a:pt x="20080" y="31522"/>
                </a:lnTo>
                <a:lnTo>
                  <a:pt x="19776" y="31269"/>
                </a:lnTo>
                <a:lnTo>
                  <a:pt x="19484" y="31002"/>
                </a:lnTo>
                <a:lnTo>
                  <a:pt x="19192" y="30710"/>
                </a:lnTo>
                <a:lnTo>
                  <a:pt x="18926" y="30393"/>
                </a:lnTo>
                <a:lnTo>
                  <a:pt x="18659" y="30064"/>
                </a:lnTo>
                <a:lnTo>
                  <a:pt x="18418" y="29708"/>
                </a:lnTo>
                <a:lnTo>
                  <a:pt x="18177" y="29328"/>
                </a:lnTo>
                <a:lnTo>
                  <a:pt x="17949" y="28922"/>
                </a:lnTo>
                <a:lnTo>
                  <a:pt x="17746" y="28503"/>
                </a:lnTo>
                <a:lnTo>
                  <a:pt x="17543" y="28059"/>
                </a:lnTo>
                <a:lnTo>
                  <a:pt x="17353" y="27590"/>
                </a:lnTo>
                <a:lnTo>
                  <a:pt x="17188" y="27095"/>
                </a:lnTo>
                <a:lnTo>
                  <a:pt x="17023" y="26575"/>
                </a:lnTo>
                <a:lnTo>
                  <a:pt x="16896" y="25979"/>
                </a:lnTo>
                <a:lnTo>
                  <a:pt x="16782" y="25383"/>
                </a:lnTo>
                <a:lnTo>
                  <a:pt x="16566" y="24178"/>
                </a:lnTo>
                <a:lnTo>
                  <a:pt x="16376" y="22985"/>
                </a:lnTo>
                <a:lnTo>
                  <a:pt x="16211" y="21793"/>
                </a:lnTo>
                <a:lnTo>
                  <a:pt x="15881" y="19421"/>
                </a:lnTo>
                <a:lnTo>
                  <a:pt x="15704" y="18254"/>
                </a:lnTo>
                <a:lnTo>
                  <a:pt x="15526" y="17087"/>
                </a:lnTo>
                <a:lnTo>
                  <a:pt x="15412" y="16504"/>
                </a:lnTo>
                <a:lnTo>
                  <a:pt x="15311" y="15920"/>
                </a:lnTo>
                <a:lnTo>
                  <a:pt x="15184" y="15349"/>
                </a:lnTo>
                <a:lnTo>
                  <a:pt x="15057" y="14766"/>
                </a:lnTo>
                <a:lnTo>
                  <a:pt x="14917" y="14195"/>
                </a:lnTo>
                <a:lnTo>
                  <a:pt x="14778" y="13637"/>
                </a:lnTo>
                <a:lnTo>
                  <a:pt x="14613" y="13066"/>
                </a:lnTo>
                <a:lnTo>
                  <a:pt x="14435" y="12508"/>
                </a:lnTo>
                <a:lnTo>
                  <a:pt x="14245" y="11937"/>
                </a:lnTo>
                <a:lnTo>
                  <a:pt x="14042" y="11392"/>
                </a:lnTo>
                <a:lnTo>
                  <a:pt x="13814" y="10833"/>
                </a:lnTo>
                <a:lnTo>
                  <a:pt x="13573" y="10288"/>
                </a:lnTo>
                <a:lnTo>
                  <a:pt x="13319" y="9743"/>
                </a:lnTo>
                <a:lnTo>
                  <a:pt x="13040" y="9197"/>
                </a:lnTo>
                <a:lnTo>
                  <a:pt x="12736" y="8652"/>
                </a:lnTo>
                <a:lnTo>
                  <a:pt x="12418" y="8119"/>
                </a:lnTo>
                <a:lnTo>
                  <a:pt x="12139" y="7713"/>
                </a:lnTo>
                <a:lnTo>
                  <a:pt x="11848" y="7320"/>
                </a:lnTo>
                <a:lnTo>
                  <a:pt x="11543" y="6927"/>
                </a:lnTo>
                <a:lnTo>
                  <a:pt x="11239" y="6546"/>
                </a:lnTo>
                <a:lnTo>
                  <a:pt x="10922" y="6178"/>
                </a:lnTo>
                <a:lnTo>
                  <a:pt x="10605" y="5823"/>
                </a:lnTo>
                <a:lnTo>
                  <a:pt x="10275" y="5468"/>
                </a:lnTo>
                <a:lnTo>
                  <a:pt x="9932" y="5125"/>
                </a:lnTo>
                <a:lnTo>
                  <a:pt x="9590" y="4796"/>
                </a:lnTo>
                <a:lnTo>
                  <a:pt x="9235" y="4478"/>
                </a:lnTo>
                <a:lnTo>
                  <a:pt x="8867" y="4161"/>
                </a:lnTo>
                <a:lnTo>
                  <a:pt x="8499" y="3870"/>
                </a:lnTo>
                <a:lnTo>
                  <a:pt x="8118" y="3578"/>
                </a:lnTo>
                <a:lnTo>
                  <a:pt x="7738" y="3286"/>
                </a:lnTo>
                <a:lnTo>
                  <a:pt x="7357" y="3020"/>
                </a:lnTo>
                <a:lnTo>
                  <a:pt x="6951" y="2766"/>
                </a:lnTo>
                <a:lnTo>
                  <a:pt x="6558" y="2512"/>
                </a:lnTo>
                <a:lnTo>
                  <a:pt x="6152" y="2271"/>
                </a:lnTo>
                <a:lnTo>
                  <a:pt x="5734" y="2043"/>
                </a:lnTo>
                <a:lnTo>
                  <a:pt x="5315" y="1815"/>
                </a:lnTo>
                <a:lnTo>
                  <a:pt x="4896" y="1612"/>
                </a:lnTo>
                <a:lnTo>
                  <a:pt x="4478" y="1409"/>
                </a:lnTo>
                <a:lnTo>
                  <a:pt x="4047" y="1218"/>
                </a:lnTo>
                <a:lnTo>
                  <a:pt x="3603" y="1041"/>
                </a:lnTo>
                <a:lnTo>
                  <a:pt x="3171" y="876"/>
                </a:lnTo>
                <a:lnTo>
                  <a:pt x="2727" y="724"/>
                </a:lnTo>
                <a:lnTo>
                  <a:pt x="2283" y="572"/>
                </a:lnTo>
                <a:lnTo>
                  <a:pt x="1827" y="432"/>
                </a:lnTo>
                <a:lnTo>
                  <a:pt x="1370" y="318"/>
                </a:lnTo>
                <a:lnTo>
                  <a:pt x="913" y="204"/>
                </a:lnTo>
                <a:lnTo>
                  <a:pt x="457" y="89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4"/>
          <p:cNvSpPr/>
          <p:nvPr/>
        </p:nvSpPr>
        <p:spPr>
          <a:xfrm flipH="1">
            <a:off x="2228210" y="-25"/>
            <a:ext cx="6915789" cy="5143552"/>
          </a:xfrm>
          <a:custGeom>
            <a:avLst/>
            <a:gdLst/>
            <a:ahLst/>
            <a:cxnLst/>
            <a:rect l="l" t="t" r="r" b="b"/>
            <a:pathLst>
              <a:path w="67217" h="49992" extrusionOk="0">
                <a:moveTo>
                  <a:pt x="0" y="1"/>
                </a:moveTo>
                <a:lnTo>
                  <a:pt x="0" y="49991"/>
                </a:lnTo>
                <a:lnTo>
                  <a:pt x="67217" y="49991"/>
                </a:lnTo>
                <a:lnTo>
                  <a:pt x="67128" y="49484"/>
                </a:lnTo>
                <a:lnTo>
                  <a:pt x="67026" y="48989"/>
                </a:lnTo>
                <a:lnTo>
                  <a:pt x="66900" y="48494"/>
                </a:lnTo>
                <a:lnTo>
                  <a:pt x="66760" y="48000"/>
                </a:lnTo>
                <a:lnTo>
                  <a:pt x="66595" y="47518"/>
                </a:lnTo>
                <a:lnTo>
                  <a:pt x="66418" y="47036"/>
                </a:lnTo>
                <a:lnTo>
                  <a:pt x="66215" y="46554"/>
                </a:lnTo>
                <a:lnTo>
                  <a:pt x="65999" y="46084"/>
                </a:lnTo>
                <a:lnTo>
                  <a:pt x="65530" y="45222"/>
                </a:lnTo>
                <a:lnTo>
                  <a:pt x="65035" y="44372"/>
                </a:lnTo>
                <a:lnTo>
                  <a:pt x="64528" y="43522"/>
                </a:lnTo>
                <a:lnTo>
                  <a:pt x="64020" y="42685"/>
                </a:lnTo>
                <a:lnTo>
                  <a:pt x="63475" y="41860"/>
                </a:lnTo>
                <a:lnTo>
                  <a:pt x="62929" y="41036"/>
                </a:lnTo>
                <a:lnTo>
                  <a:pt x="62358" y="40237"/>
                </a:lnTo>
                <a:lnTo>
                  <a:pt x="61775" y="39463"/>
                </a:lnTo>
                <a:lnTo>
                  <a:pt x="61179" y="38702"/>
                </a:lnTo>
                <a:lnTo>
                  <a:pt x="60557" y="37953"/>
                </a:lnTo>
                <a:lnTo>
                  <a:pt x="59923" y="37230"/>
                </a:lnTo>
                <a:lnTo>
                  <a:pt x="59593" y="36875"/>
                </a:lnTo>
                <a:lnTo>
                  <a:pt x="59263" y="36533"/>
                </a:lnTo>
                <a:lnTo>
                  <a:pt x="58934" y="36190"/>
                </a:lnTo>
                <a:lnTo>
                  <a:pt x="58591" y="35860"/>
                </a:lnTo>
                <a:lnTo>
                  <a:pt x="58249" y="35543"/>
                </a:lnTo>
                <a:lnTo>
                  <a:pt x="57906" y="35226"/>
                </a:lnTo>
                <a:lnTo>
                  <a:pt x="57551" y="34909"/>
                </a:lnTo>
                <a:lnTo>
                  <a:pt x="57196" y="34605"/>
                </a:lnTo>
                <a:lnTo>
                  <a:pt x="56828" y="34313"/>
                </a:lnTo>
                <a:lnTo>
                  <a:pt x="56460" y="34021"/>
                </a:lnTo>
                <a:lnTo>
                  <a:pt x="56092" y="33742"/>
                </a:lnTo>
                <a:lnTo>
                  <a:pt x="55712" y="33476"/>
                </a:lnTo>
                <a:lnTo>
                  <a:pt x="55331" y="33222"/>
                </a:lnTo>
                <a:lnTo>
                  <a:pt x="54938" y="32968"/>
                </a:lnTo>
                <a:lnTo>
                  <a:pt x="54545" y="32715"/>
                </a:lnTo>
                <a:lnTo>
                  <a:pt x="54151" y="32486"/>
                </a:lnTo>
                <a:lnTo>
                  <a:pt x="53745" y="32258"/>
                </a:lnTo>
                <a:lnTo>
                  <a:pt x="53340" y="32055"/>
                </a:lnTo>
                <a:lnTo>
                  <a:pt x="52921" y="31839"/>
                </a:lnTo>
                <a:lnTo>
                  <a:pt x="52502" y="31649"/>
                </a:lnTo>
                <a:lnTo>
                  <a:pt x="52084" y="31472"/>
                </a:lnTo>
                <a:lnTo>
                  <a:pt x="51652" y="31294"/>
                </a:lnTo>
                <a:lnTo>
                  <a:pt x="51221" y="31142"/>
                </a:lnTo>
                <a:lnTo>
                  <a:pt x="50777" y="30990"/>
                </a:lnTo>
                <a:lnTo>
                  <a:pt x="50333" y="30850"/>
                </a:lnTo>
                <a:lnTo>
                  <a:pt x="49877" y="30723"/>
                </a:lnTo>
                <a:lnTo>
                  <a:pt x="49420" y="30609"/>
                </a:lnTo>
                <a:lnTo>
                  <a:pt x="48963" y="30508"/>
                </a:lnTo>
                <a:lnTo>
                  <a:pt x="48494" y="30419"/>
                </a:lnTo>
                <a:lnTo>
                  <a:pt x="48012" y="30343"/>
                </a:lnTo>
                <a:lnTo>
                  <a:pt x="47543" y="30267"/>
                </a:lnTo>
                <a:lnTo>
                  <a:pt x="47048" y="30216"/>
                </a:lnTo>
                <a:lnTo>
                  <a:pt x="46566" y="30178"/>
                </a:lnTo>
                <a:lnTo>
                  <a:pt x="46059" y="30165"/>
                </a:lnTo>
                <a:lnTo>
                  <a:pt x="45564" y="30152"/>
                </a:lnTo>
                <a:lnTo>
                  <a:pt x="45056" y="30152"/>
                </a:lnTo>
                <a:lnTo>
                  <a:pt x="44536" y="30165"/>
                </a:lnTo>
                <a:lnTo>
                  <a:pt x="44016" y="30203"/>
                </a:lnTo>
                <a:lnTo>
                  <a:pt x="43483" y="30241"/>
                </a:lnTo>
                <a:lnTo>
                  <a:pt x="42951" y="30305"/>
                </a:lnTo>
                <a:lnTo>
                  <a:pt x="42418" y="30381"/>
                </a:lnTo>
                <a:lnTo>
                  <a:pt x="41873" y="30482"/>
                </a:lnTo>
                <a:lnTo>
                  <a:pt x="41061" y="30622"/>
                </a:lnTo>
                <a:lnTo>
                  <a:pt x="40224" y="30787"/>
                </a:lnTo>
                <a:lnTo>
                  <a:pt x="39361" y="30977"/>
                </a:lnTo>
                <a:lnTo>
                  <a:pt x="38486" y="31180"/>
                </a:lnTo>
                <a:lnTo>
                  <a:pt x="36684" y="31624"/>
                </a:lnTo>
                <a:lnTo>
                  <a:pt x="34845" y="32068"/>
                </a:lnTo>
                <a:lnTo>
                  <a:pt x="33906" y="32283"/>
                </a:lnTo>
                <a:lnTo>
                  <a:pt x="32980" y="32486"/>
                </a:lnTo>
                <a:lnTo>
                  <a:pt x="32042" y="32689"/>
                </a:lnTo>
                <a:lnTo>
                  <a:pt x="31103" y="32854"/>
                </a:lnTo>
                <a:lnTo>
                  <a:pt x="30177" y="33019"/>
                </a:lnTo>
                <a:lnTo>
                  <a:pt x="29264" y="33146"/>
                </a:lnTo>
                <a:lnTo>
                  <a:pt x="28807" y="33197"/>
                </a:lnTo>
                <a:lnTo>
                  <a:pt x="28351" y="33247"/>
                </a:lnTo>
                <a:lnTo>
                  <a:pt x="27894" y="33285"/>
                </a:lnTo>
                <a:lnTo>
                  <a:pt x="27450" y="33311"/>
                </a:lnTo>
                <a:lnTo>
                  <a:pt x="27006" y="33336"/>
                </a:lnTo>
                <a:lnTo>
                  <a:pt x="26575" y="33349"/>
                </a:lnTo>
                <a:lnTo>
                  <a:pt x="26131" y="33349"/>
                </a:lnTo>
                <a:lnTo>
                  <a:pt x="25712" y="33336"/>
                </a:lnTo>
                <a:lnTo>
                  <a:pt x="25281" y="33311"/>
                </a:lnTo>
                <a:lnTo>
                  <a:pt x="24862" y="33285"/>
                </a:lnTo>
                <a:lnTo>
                  <a:pt x="24456" y="33235"/>
                </a:lnTo>
                <a:lnTo>
                  <a:pt x="24050" y="33171"/>
                </a:lnTo>
                <a:lnTo>
                  <a:pt x="23645" y="33095"/>
                </a:lnTo>
                <a:lnTo>
                  <a:pt x="23251" y="33019"/>
                </a:lnTo>
                <a:lnTo>
                  <a:pt x="22871" y="32918"/>
                </a:lnTo>
                <a:lnTo>
                  <a:pt x="22490" y="32791"/>
                </a:lnTo>
                <a:lnTo>
                  <a:pt x="22122" y="32664"/>
                </a:lnTo>
                <a:lnTo>
                  <a:pt x="21754" y="32524"/>
                </a:lnTo>
                <a:lnTo>
                  <a:pt x="21399" y="32359"/>
                </a:lnTo>
                <a:lnTo>
                  <a:pt x="21057" y="32169"/>
                </a:lnTo>
                <a:lnTo>
                  <a:pt x="20727" y="31979"/>
                </a:lnTo>
                <a:lnTo>
                  <a:pt x="20397" y="31763"/>
                </a:lnTo>
                <a:lnTo>
                  <a:pt x="20080" y="31522"/>
                </a:lnTo>
                <a:lnTo>
                  <a:pt x="19776" y="31269"/>
                </a:lnTo>
                <a:lnTo>
                  <a:pt x="19484" y="31002"/>
                </a:lnTo>
                <a:lnTo>
                  <a:pt x="19192" y="30710"/>
                </a:lnTo>
                <a:lnTo>
                  <a:pt x="18926" y="30393"/>
                </a:lnTo>
                <a:lnTo>
                  <a:pt x="18659" y="30064"/>
                </a:lnTo>
                <a:lnTo>
                  <a:pt x="18418" y="29708"/>
                </a:lnTo>
                <a:lnTo>
                  <a:pt x="18177" y="29328"/>
                </a:lnTo>
                <a:lnTo>
                  <a:pt x="17949" y="28922"/>
                </a:lnTo>
                <a:lnTo>
                  <a:pt x="17746" y="28503"/>
                </a:lnTo>
                <a:lnTo>
                  <a:pt x="17543" y="28059"/>
                </a:lnTo>
                <a:lnTo>
                  <a:pt x="17353" y="27590"/>
                </a:lnTo>
                <a:lnTo>
                  <a:pt x="17188" y="27095"/>
                </a:lnTo>
                <a:lnTo>
                  <a:pt x="17023" y="26575"/>
                </a:lnTo>
                <a:lnTo>
                  <a:pt x="16896" y="25979"/>
                </a:lnTo>
                <a:lnTo>
                  <a:pt x="16782" y="25383"/>
                </a:lnTo>
                <a:lnTo>
                  <a:pt x="16566" y="24178"/>
                </a:lnTo>
                <a:lnTo>
                  <a:pt x="16376" y="22985"/>
                </a:lnTo>
                <a:lnTo>
                  <a:pt x="16211" y="21793"/>
                </a:lnTo>
                <a:lnTo>
                  <a:pt x="15881" y="19421"/>
                </a:lnTo>
                <a:lnTo>
                  <a:pt x="15704" y="18254"/>
                </a:lnTo>
                <a:lnTo>
                  <a:pt x="15526" y="17087"/>
                </a:lnTo>
                <a:lnTo>
                  <a:pt x="15412" y="16504"/>
                </a:lnTo>
                <a:lnTo>
                  <a:pt x="15311" y="15920"/>
                </a:lnTo>
                <a:lnTo>
                  <a:pt x="15184" y="15349"/>
                </a:lnTo>
                <a:lnTo>
                  <a:pt x="15057" y="14766"/>
                </a:lnTo>
                <a:lnTo>
                  <a:pt x="14917" y="14195"/>
                </a:lnTo>
                <a:lnTo>
                  <a:pt x="14778" y="13637"/>
                </a:lnTo>
                <a:lnTo>
                  <a:pt x="14613" y="13066"/>
                </a:lnTo>
                <a:lnTo>
                  <a:pt x="14435" y="12508"/>
                </a:lnTo>
                <a:lnTo>
                  <a:pt x="14245" y="11937"/>
                </a:lnTo>
                <a:lnTo>
                  <a:pt x="14042" y="11392"/>
                </a:lnTo>
                <a:lnTo>
                  <a:pt x="13814" y="10833"/>
                </a:lnTo>
                <a:lnTo>
                  <a:pt x="13573" y="10288"/>
                </a:lnTo>
                <a:lnTo>
                  <a:pt x="13319" y="9743"/>
                </a:lnTo>
                <a:lnTo>
                  <a:pt x="13040" y="9197"/>
                </a:lnTo>
                <a:lnTo>
                  <a:pt x="12736" y="8652"/>
                </a:lnTo>
                <a:lnTo>
                  <a:pt x="12418" y="8119"/>
                </a:lnTo>
                <a:lnTo>
                  <a:pt x="12139" y="7713"/>
                </a:lnTo>
                <a:lnTo>
                  <a:pt x="11848" y="7320"/>
                </a:lnTo>
                <a:lnTo>
                  <a:pt x="11543" y="6927"/>
                </a:lnTo>
                <a:lnTo>
                  <a:pt x="11239" y="6546"/>
                </a:lnTo>
                <a:lnTo>
                  <a:pt x="10922" y="6178"/>
                </a:lnTo>
                <a:lnTo>
                  <a:pt x="10605" y="5823"/>
                </a:lnTo>
                <a:lnTo>
                  <a:pt x="10275" y="5468"/>
                </a:lnTo>
                <a:lnTo>
                  <a:pt x="9932" y="5125"/>
                </a:lnTo>
                <a:lnTo>
                  <a:pt x="9590" y="4796"/>
                </a:lnTo>
                <a:lnTo>
                  <a:pt x="9235" y="4478"/>
                </a:lnTo>
                <a:lnTo>
                  <a:pt x="8867" y="4161"/>
                </a:lnTo>
                <a:lnTo>
                  <a:pt x="8499" y="3870"/>
                </a:lnTo>
                <a:lnTo>
                  <a:pt x="8118" y="3578"/>
                </a:lnTo>
                <a:lnTo>
                  <a:pt x="7738" y="3286"/>
                </a:lnTo>
                <a:lnTo>
                  <a:pt x="7357" y="3020"/>
                </a:lnTo>
                <a:lnTo>
                  <a:pt x="6951" y="2766"/>
                </a:lnTo>
                <a:lnTo>
                  <a:pt x="6558" y="2512"/>
                </a:lnTo>
                <a:lnTo>
                  <a:pt x="6152" y="2271"/>
                </a:lnTo>
                <a:lnTo>
                  <a:pt x="5734" y="2043"/>
                </a:lnTo>
                <a:lnTo>
                  <a:pt x="5315" y="1815"/>
                </a:lnTo>
                <a:lnTo>
                  <a:pt x="4896" y="1612"/>
                </a:lnTo>
                <a:lnTo>
                  <a:pt x="4478" y="1409"/>
                </a:lnTo>
                <a:lnTo>
                  <a:pt x="4047" y="1218"/>
                </a:lnTo>
                <a:lnTo>
                  <a:pt x="3603" y="1041"/>
                </a:lnTo>
                <a:lnTo>
                  <a:pt x="3171" y="876"/>
                </a:lnTo>
                <a:lnTo>
                  <a:pt x="2727" y="724"/>
                </a:lnTo>
                <a:lnTo>
                  <a:pt x="2283" y="572"/>
                </a:lnTo>
                <a:lnTo>
                  <a:pt x="1827" y="432"/>
                </a:lnTo>
                <a:lnTo>
                  <a:pt x="1370" y="318"/>
                </a:lnTo>
                <a:lnTo>
                  <a:pt x="913" y="204"/>
                </a:lnTo>
                <a:lnTo>
                  <a:pt x="457" y="89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bg>
      <p:bgPr>
        <a:solidFill>
          <a:schemeClr val="dk2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/>
          <p:nvPr/>
        </p:nvSpPr>
        <p:spPr>
          <a:xfrm rot="-5400000" flipH="1">
            <a:off x="4901349" y="623502"/>
            <a:ext cx="4866175" cy="3619171"/>
          </a:xfrm>
          <a:custGeom>
            <a:avLst/>
            <a:gdLst/>
            <a:ahLst/>
            <a:cxnLst/>
            <a:rect l="l" t="t" r="r" b="b"/>
            <a:pathLst>
              <a:path w="67217" h="49992" extrusionOk="0">
                <a:moveTo>
                  <a:pt x="0" y="1"/>
                </a:moveTo>
                <a:lnTo>
                  <a:pt x="0" y="49991"/>
                </a:lnTo>
                <a:lnTo>
                  <a:pt x="67217" y="49991"/>
                </a:lnTo>
                <a:lnTo>
                  <a:pt x="67128" y="49484"/>
                </a:lnTo>
                <a:lnTo>
                  <a:pt x="67026" y="48989"/>
                </a:lnTo>
                <a:lnTo>
                  <a:pt x="66900" y="48494"/>
                </a:lnTo>
                <a:lnTo>
                  <a:pt x="66760" y="48000"/>
                </a:lnTo>
                <a:lnTo>
                  <a:pt x="66595" y="47518"/>
                </a:lnTo>
                <a:lnTo>
                  <a:pt x="66418" y="47036"/>
                </a:lnTo>
                <a:lnTo>
                  <a:pt x="66215" y="46554"/>
                </a:lnTo>
                <a:lnTo>
                  <a:pt x="65999" y="46084"/>
                </a:lnTo>
                <a:lnTo>
                  <a:pt x="65530" y="45222"/>
                </a:lnTo>
                <a:lnTo>
                  <a:pt x="65035" y="44372"/>
                </a:lnTo>
                <a:lnTo>
                  <a:pt x="64528" y="43522"/>
                </a:lnTo>
                <a:lnTo>
                  <a:pt x="64020" y="42685"/>
                </a:lnTo>
                <a:lnTo>
                  <a:pt x="63475" y="41860"/>
                </a:lnTo>
                <a:lnTo>
                  <a:pt x="62929" y="41036"/>
                </a:lnTo>
                <a:lnTo>
                  <a:pt x="62358" y="40237"/>
                </a:lnTo>
                <a:lnTo>
                  <a:pt x="61775" y="39463"/>
                </a:lnTo>
                <a:lnTo>
                  <a:pt x="61179" y="38702"/>
                </a:lnTo>
                <a:lnTo>
                  <a:pt x="60557" y="37953"/>
                </a:lnTo>
                <a:lnTo>
                  <a:pt x="59923" y="37230"/>
                </a:lnTo>
                <a:lnTo>
                  <a:pt x="59593" y="36875"/>
                </a:lnTo>
                <a:lnTo>
                  <a:pt x="59263" y="36533"/>
                </a:lnTo>
                <a:lnTo>
                  <a:pt x="58934" y="36190"/>
                </a:lnTo>
                <a:lnTo>
                  <a:pt x="58591" y="35860"/>
                </a:lnTo>
                <a:lnTo>
                  <a:pt x="58249" y="35543"/>
                </a:lnTo>
                <a:lnTo>
                  <a:pt x="57906" y="35226"/>
                </a:lnTo>
                <a:lnTo>
                  <a:pt x="57551" y="34909"/>
                </a:lnTo>
                <a:lnTo>
                  <a:pt x="57196" y="34605"/>
                </a:lnTo>
                <a:lnTo>
                  <a:pt x="56828" y="34313"/>
                </a:lnTo>
                <a:lnTo>
                  <a:pt x="56460" y="34021"/>
                </a:lnTo>
                <a:lnTo>
                  <a:pt x="56092" y="33742"/>
                </a:lnTo>
                <a:lnTo>
                  <a:pt x="55712" y="33476"/>
                </a:lnTo>
                <a:lnTo>
                  <a:pt x="55331" y="33222"/>
                </a:lnTo>
                <a:lnTo>
                  <a:pt x="54938" y="32968"/>
                </a:lnTo>
                <a:lnTo>
                  <a:pt x="54545" y="32715"/>
                </a:lnTo>
                <a:lnTo>
                  <a:pt x="54151" y="32486"/>
                </a:lnTo>
                <a:lnTo>
                  <a:pt x="53745" y="32258"/>
                </a:lnTo>
                <a:lnTo>
                  <a:pt x="53340" y="32055"/>
                </a:lnTo>
                <a:lnTo>
                  <a:pt x="52921" y="31839"/>
                </a:lnTo>
                <a:lnTo>
                  <a:pt x="52502" y="31649"/>
                </a:lnTo>
                <a:lnTo>
                  <a:pt x="52084" y="31472"/>
                </a:lnTo>
                <a:lnTo>
                  <a:pt x="51652" y="31294"/>
                </a:lnTo>
                <a:lnTo>
                  <a:pt x="51221" y="31142"/>
                </a:lnTo>
                <a:lnTo>
                  <a:pt x="50777" y="30990"/>
                </a:lnTo>
                <a:lnTo>
                  <a:pt x="50333" y="30850"/>
                </a:lnTo>
                <a:lnTo>
                  <a:pt x="49877" y="30723"/>
                </a:lnTo>
                <a:lnTo>
                  <a:pt x="49420" y="30609"/>
                </a:lnTo>
                <a:lnTo>
                  <a:pt x="48963" y="30508"/>
                </a:lnTo>
                <a:lnTo>
                  <a:pt x="48494" y="30419"/>
                </a:lnTo>
                <a:lnTo>
                  <a:pt x="48012" y="30343"/>
                </a:lnTo>
                <a:lnTo>
                  <a:pt x="47543" y="30267"/>
                </a:lnTo>
                <a:lnTo>
                  <a:pt x="47048" y="30216"/>
                </a:lnTo>
                <a:lnTo>
                  <a:pt x="46566" y="30178"/>
                </a:lnTo>
                <a:lnTo>
                  <a:pt x="46059" y="30165"/>
                </a:lnTo>
                <a:lnTo>
                  <a:pt x="45564" y="30152"/>
                </a:lnTo>
                <a:lnTo>
                  <a:pt x="45056" y="30152"/>
                </a:lnTo>
                <a:lnTo>
                  <a:pt x="44536" y="30165"/>
                </a:lnTo>
                <a:lnTo>
                  <a:pt x="44016" y="30203"/>
                </a:lnTo>
                <a:lnTo>
                  <a:pt x="43483" y="30241"/>
                </a:lnTo>
                <a:lnTo>
                  <a:pt x="42951" y="30305"/>
                </a:lnTo>
                <a:lnTo>
                  <a:pt x="42418" y="30381"/>
                </a:lnTo>
                <a:lnTo>
                  <a:pt x="41873" y="30482"/>
                </a:lnTo>
                <a:lnTo>
                  <a:pt x="41061" y="30622"/>
                </a:lnTo>
                <a:lnTo>
                  <a:pt x="40224" y="30787"/>
                </a:lnTo>
                <a:lnTo>
                  <a:pt x="39361" y="30977"/>
                </a:lnTo>
                <a:lnTo>
                  <a:pt x="38486" y="31180"/>
                </a:lnTo>
                <a:lnTo>
                  <a:pt x="36684" y="31624"/>
                </a:lnTo>
                <a:lnTo>
                  <a:pt x="34845" y="32068"/>
                </a:lnTo>
                <a:lnTo>
                  <a:pt x="33906" y="32283"/>
                </a:lnTo>
                <a:lnTo>
                  <a:pt x="32980" y="32486"/>
                </a:lnTo>
                <a:lnTo>
                  <a:pt x="32042" y="32689"/>
                </a:lnTo>
                <a:lnTo>
                  <a:pt x="31103" y="32854"/>
                </a:lnTo>
                <a:lnTo>
                  <a:pt x="30177" y="33019"/>
                </a:lnTo>
                <a:lnTo>
                  <a:pt x="29264" y="33146"/>
                </a:lnTo>
                <a:lnTo>
                  <a:pt x="28807" y="33197"/>
                </a:lnTo>
                <a:lnTo>
                  <a:pt x="28351" y="33247"/>
                </a:lnTo>
                <a:lnTo>
                  <a:pt x="27894" y="33285"/>
                </a:lnTo>
                <a:lnTo>
                  <a:pt x="27450" y="33311"/>
                </a:lnTo>
                <a:lnTo>
                  <a:pt x="27006" y="33336"/>
                </a:lnTo>
                <a:lnTo>
                  <a:pt x="26575" y="33349"/>
                </a:lnTo>
                <a:lnTo>
                  <a:pt x="26131" y="33349"/>
                </a:lnTo>
                <a:lnTo>
                  <a:pt x="25712" y="33336"/>
                </a:lnTo>
                <a:lnTo>
                  <a:pt x="25281" y="33311"/>
                </a:lnTo>
                <a:lnTo>
                  <a:pt x="24862" y="33285"/>
                </a:lnTo>
                <a:lnTo>
                  <a:pt x="24456" y="33235"/>
                </a:lnTo>
                <a:lnTo>
                  <a:pt x="24050" y="33171"/>
                </a:lnTo>
                <a:lnTo>
                  <a:pt x="23645" y="33095"/>
                </a:lnTo>
                <a:lnTo>
                  <a:pt x="23251" y="33019"/>
                </a:lnTo>
                <a:lnTo>
                  <a:pt x="22871" y="32918"/>
                </a:lnTo>
                <a:lnTo>
                  <a:pt x="22490" y="32791"/>
                </a:lnTo>
                <a:lnTo>
                  <a:pt x="22122" y="32664"/>
                </a:lnTo>
                <a:lnTo>
                  <a:pt x="21754" y="32524"/>
                </a:lnTo>
                <a:lnTo>
                  <a:pt x="21399" y="32359"/>
                </a:lnTo>
                <a:lnTo>
                  <a:pt x="21057" y="32169"/>
                </a:lnTo>
                <a:lnTo>
                  <a:pt x="20727" y="31979"/>
                </a:lnTo>
                <a:lnTo>
                  <a:pt x="20397" y="31763"/>
                </a:lnTo>
                <a:lnTo>
                  <a:pt x="20080" y="31522"/>
                </a:lnTo>
                <a:lnTo>
                  <a:pt x="19776" y="31269"/>
                </a:lnTo>
                <a:lnTo>
                  <a:pt x="19484" y="31002"/>
                </a:lnTo>
                <a:lnTo>
                  <a:pt x="19192" y="30710"/>
                </a:lnTo>
                <a:lnTo>
                  <a:pt x="18926" y="30393"/>
                </a:lnTo>
                <a:lnTo>
                  <a:pt x="18659" y="30064"/>
                </a:lnTo>
                <a:lnTo>
                  <a:pt x="18418" y="29708"/>
                </a:lnTo>
                <a:lnTo>
                  <a:pt x="18177" y="29328"/>
                </a:lnTo>
                <a:lnTo>
                  <a:pt x="17949" y="28922"/>
                </a:lnTo>
                <a:lnTo>
                  <a:pt x="17746" y="28503"/>
                </a:lnTo>
                <a:lnTo>
                  <a:pt x="17543" y="28059"/>
                </a:lnTo>
                <a:lnTo>
                  <a:pt x="17353" y="27590"/>
                </a:lnTo>
                <a:lnTo>
                  <a:pt x="17188" y="27095"/>
                </a:lnTo>
                <a:lnTo>
                  <a:pt x="17023" y="26575"/>
                </a:lnTo>
                <a:lnTo>
                  <a:pt x="16896" y="25979"/>
                </a:lnTo>
                <a:lnTo>
                  <a:pt x="16782" y="25383"/>
                </a:lnTo>
                <a:lnTo>
                  <a:pt x="16566" y="24178"/>
                </a:lnTo>
                <a:lnTo>
                  <a:pt x="16376" y="22985"/>
                </a:lnTo>
                <a:lnTo>
                  <a:pt x="16211" y="21793"/>
                </a:lnTo>
                <a:lnTo>
                  <a:pt x="15881" y="19421"/>
                </a:lnTo>
                <a:lnTo>
                  <a:pt x="15704" y="18254"/>
                </a:lnTo>
                <a:lnTo>
                  <a:pt x="15526" y="17087"/>
                </a:lnTo>
                <a:lnTo>
                  <a:pt x="15412" y="16504"/>
                </a:lnTo>
                <a:lnTo>
                  <a:pt x="15311" y="15920"/>
                </a:lnTo>
                <a:lnTo>
                  <a:pt x="15184" y="15349"/>
                </a:lnTo>
                <a:lnTo>
                  <a:pt x="15057" y="14766"/>
                </a:lnTo>
                <a:lnTo>
                  <a:pt x="14917" y="14195"/>
                </a:lnTo>
                <a:lnTo>
                  <a:pt x="14778" y="13637"/>
                </a:lnTo>
                <a:lnTo>
                  <a:pt x="14613" y="13066"/>
                </a:lnTo>
                <a:lnTo>
                  <a:pt x="14435" y="12508"/>
                </a:lnTo>
                <a:lnTo>
                  <a:pt x="14245" y="11937"/>
                </a:lnTo>
                <a:lnTo>
                  <a:pt x="14042" y="11392"/>
                </a:lnTo>
                <a:lnTo>
                  <a:pt x="13814" y="10833"/>
                </a:lnTo>
                <a:lnTo>
                  <a:pt x="13573" y="10288"/>
                </a:lnTo>
                <a:lnTo>
                  <a:pt x="13319" y="9743"/>
                </a:lnTo>
                <a:lnTo>
                  <a:pt x="13040" y="9197"/>
                </a:lnTo>
                <a:lnTo>
                  <a:pt x="12736" y="8652"/>
                </a:lnTo>
                <a:lnTo>
                  <a:pt x="12418" y="8119"/>
                </a:lnTo>
                <a:lnTo>
                  <a:pt x="12139" y="7713"/>
                </a:lnTo>
                <a:lnTo>
                  <a:pt x="11848" y="7320"/>
                </a:lnTo>
                <a:lnTo>
                  <a:pt x="11543" y="6927"/>
                </a:lnTo>
                <a:lnTo>
                  <a:pt x="11239" y="6546"/>
                </a:lnTo>
                <a:lnTo>
                  <a:pt x="10922" y="6178"/>
                </a:lnTo>
                <a:lnTo>
                  <a:pt x="10605" y="5823"/>
                </a:lnTo>
                <a:lnTo>
                  <a:pt x="10275" y="5468"/>
                </a:lnTo>
                <a:lnTo>
                  <a:pt x="9932" y="5125"/>
                </a:lnTo>
                <a:lnTo>
                  <a:pt x="9590" y="4796"/>
                </a:lnTo>
                <a:lnTo>
                  <a:pt x="9235" y="4478"/>
                </a:lnTo>
                <a:lnTo>
                  <a:pt x="8867" y="4161"/>
                </a:lnTo>
                <a:lnTo>
                  <a:pt x="8499" y="3870"/>
                </a:lnTo>
                <a:lnTo>
                  <a:pt x="8118" y="3578"/>
                </a:lnTo>
                <a:lnTo>
                  <a:pt x="7738" y="3286"/>
                </a:lnTo>
                <a:lnTo>
                  <a:pt x="7357" y="3020"/>
                </a:lnTo>
                <a:lnTo>
                  <a:pt x="6951" y="2766"/>
                </a:lnTo>
                <a:lnTo>
                  <a:pt x="6558" y="2512"/>
                </a:lnTo>
                <a:lnTo>
                  <a:pt x="6152" y="2271"/>
                </a:lnTo>
                <a:lnTo>
                  <a:pt x="5734" y="2043"/>
                </a:lnTo>
                <a:lnTo>
                  <a:pt x="5315" y="1815"/>
                </a:lnTo>
                <a:lnTo>
                  <a:pt x="4896" y="1612"/>
                </a:lnTo>
                <a:lnTo>
                  <a:pt x="4478" y="1409"/>
                </a:lnTo>
                <a:lnTo>
                  <a:pt x="4047" y="1218"/>
                </a:lnTo>
                <a:lnTo>
                  <a:pt x="3603" y="1041"/>
                </a:lnTo>
                <a:lnTo>
                  <a:pt x="3171" y="876"/>
                </a:lnTo>
                <a:lnTo>
                  <a:pt x="2727" y="724"/>
                </a:lnTo>
                <a:lnTo>
                  <a:pt x="2283" y="572"/>
                </a:lnTo>
                <a:lnTo>
                  <a:pt x="1827" y="432"/>
                </a:lnTo>
                <a:lnTo>
                  <a:pt x="1370" y="318"/>
                </a:lnTo>
                <a:lnTo>
                  <a:pt x="913" y="204"/>
                </a:lnTo>
                <a:lnTo>
                  <a:pt x="457" y="89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5"/>
          <p:cNvSpPr/>
          <p:nvPr/>
        </p:nvSpPr>
        <p:spPr>
          <a:xfrm rot="10800000">
            <a:off x="-895406" y="-251554"/>
            <a:ext cx="4740431" cy="5646629"/>
          </a:xfrm>
          <a:custGeom>
            <a:avLst/>
            <a:gdLst/>
            <a:ahLst/>
            <a:cxnLst/>
            <a:rect l="l" t="t" r="r" b="b"/>
            <a:pathLst>
              <a:path w="135055" h="136971" extrusionOk="0">
                <a:moveTo>
                  <a:pt x="1510" y="0"/>
                </a:moveTo>
                <a:lnTo>
                  <a:pt x="1294" y="419"/>
                </a:lnTo>
                <a:lnTo>
                  <a:pt x="1104" y="838"/>
                </a:lnTo>
                <a:lnTo>
                  <a:pt x="926" y="1282"/>
                </a:lnTo>
                <a:lnTo>
                  <a:pt x="761" y="1725"/>
                </a:lnTo>
                <a:lnTo>
                  <a:pt x="622" y="2182"/>
                </a:lnTo>
                <a:lnTo>
                  <a:pt x="495" y="2651"/>
                </a:lnTo>
                <a:lnTo>
                  <a:pt x="381" y="3134"/>
                </a:lnTo>
                <a:lnTo>
                  <a:pt x="292" y="3616"/>
                </a:lnTo>
                <a:lnTo>
                  <a:pt x="203" y="4110"/>
                </a:lnTo>
                <a:lnTo>
                  <a:pt x="140" y="4618"/>
                </a:lnTo>
                <a:lnTo>
                  <a:pt x="89" y="5112"/>
                </a:lnTo>
                <a:lnTo>
                  <a:pt x="51" y="5632"/>
                </a:lnTo>
                <a:lnTo>
                  <a:pt x="26" y="6140"/>
                </a:lnTo>
                <a:lnTo>
                  <a:pt x="13" y="6660"/>
                </a:lnTo>
                <a:lnTo>
                  <a:pt x="0" y="7180"/>
                </a:lnTo>
                <a:lnTo>
                  <a:pt x="13" y="7700"/>
                </a:lnTo>
                <a:lnTo>
                  <a:pt x="26" y="8220"/>
                </a:lnTo>
                <a:lnTo>
                  <a:pt x="51" y="8753"/>
                </a:lnTo>
                <a:lnTo>
                  <a:pt x="76" y="9273"/>
                </a:lnTo>
                <a:lnTo>
                  <a:pt x="114" y="9793"/>
                </a:lnTo>
                <a:lnTo>
                  <a:pt x="216" y="10820"/>
                </a:lnTo>
                <a:lnTo>
                  <a:pt x="330" y="11835"/>
                </a:lnTo>
                <a:lnTo>
                  <a:pt x="470" y="12837"/>
                </a:lnTo>
                <a:lnTo>
                  <a:pt x="622" y="13801"/>
                </a:lnTo>
                <a:lnTo>
                  <a:pt x="774" y="14727"/>
                </a:lnTo>
                <a:lnTo>
                  <a:pt x="926" y="15615"/>
                </a:lnTo>
                <a:lnTo>
                  <a:pt x="1040" y="16224"/>
                </a:lnTo>
                <a:lnTo>
                  <a:pt x="1180" y="16833"/>
                </a:lnTo>
                <a:lnTo>
                  <a:pt x="1332" y="17429"/>
                </a:lnTo>
                <a:lnTo>
                  <a:pt x="1497" y="18025"/>
                </a:lnTo>
                <a:lnTo>
                  <a:pt x="1675" y="18609"/>
                </a:lnTo>
                <a:lnTo>
                  <a:pt x="1878" y="19180"/>
                </a:lnTo>
                <a:lnTo>
                  <a:pt x="2093" y="19751"/>
                </a:lnTo>
                <a:lnTo>
                  <a:pt x="2321" y="20321"/>
                </a:lnTo>
                <a:lnTo>
                  <a:pt x="2575" y="20879"/>
                </a:lnTo>
                <a:lnTo>
                  <a:pt x="2829" y="21425"/>
                </a:lnTo>
                <a:lnTo>
                  <a:pt x="3108" y="21970"/>
                </a:lnTo>
                <a:lnTo>
                  <a:pt x="3400" y="22503"/>
                </a:lnTo>
                <a:lnTo>
                  <a:pt x="3704" y="23023"/>
                </a:lnTo>
                <a:lnTo>
                  <a:pt x="4034" y="23531"/>
                </a:lnTo>
                <a:lnTo>
                  <a:pt x="4364" y="24038"/>
                </a:lnTo>
                <a:lnTo>
                  <a:pt x="4706" y="24533"/>
                </a:lnTo>
                <a:lnTo>
                  <a:pt x="5074" y="25027"/>
                </a:lnTo>
                <a:lnTo>
                  <a:pt x="5442" y="25497"/>
                </a:lnTo>
                <a:lnTo>
                  <a:pt x="5835" y="25966"/>
                </a:lnTo>
                <a:lnTo>
                  <a:pt x="6241" y="26423"/>
                </a:lnTo>
                <a:lnTo>
                  <a:pt x="6647" y="26867"/>
                </a:lnTo>
                <a:lnTo>
                  <a:pt x="7078" y="27298"/>
                </a:lnTo>
                <a:lnTo>
                  <a:pt x="7510" y="27729"/>
                </a:lnTo>
                <a:lnTo>
                  <a:pt x="7966" y="28135"/>
                </a:lnTo>
                <a:lnTo>
                  <a:pt x="8423" y="28541"/>
                </a:lnTo>
                <a:lnTo>
                  <a:pt x="8905" y="28934"/>
                </a:lnTo>
                <a:lnTo>
                  <a:pt x="9387" y="29302"/>
                </a:lnTo>
                <a:lnTo>
                  <a:pt x="9882" y="29670"/>
                </a:lnTo>
                <a:lnTo>
                  <a:pt x="10389" y="30025"/>
                </a:lnTo>
                <a:lnTo>
                  <a:pt x="10909" y="30355"/>
                </a:lnTo>
                <a:lnTo>
                  <a:pt x="11429" y="30685"/>
                </a:lnTo>
                <a:lnTo>
                  <a:pt x="11975" y="31002"/>
                </a:lnTo>
                <a:lnTo>
                  <a:pt x="12799" y="31446"/>
                </a:lnTo>
                <a:lnTo>
                  <a:pt x="13636" y="31864"/>
                </a:lnTo>
                <a:lnTo>
                  <a:pt x="14486" y="32270"/>
                </a:lnTo>
                <a:lnTo>
                  <a:pt x="15349" y="32638"/>
                </a:lnTo>
                <a:lnTo>
                  <a:pt x="16224" y="32993"/>
                </a:lnTo>
                <a:lnTo>
                  <a:pt x="17099" y="33323"/>
                </a:lnTo>
                <a:lnTo>
                  <a:pt x="17987" y="33628"/>
                </a:lnTo>
                <a:lnTo>
                  <a:pt x="18888" y="33919"/>
                </a:lnTo>
                <a:lnTo>
                  <a:pt x="19788" y="34198"/>
                </a:lnTo>
                <a:lnTo>
                  <a:pt x="20702" y="34452"/>
                </a:lnTo>
                <a:lnTo>
                  <a:pt x="21615" y="34706"/>
                </a:lnTo>
                <a:lnTo>
                  <a:pt x="22528" y="34934"/>
                </a:lnTo>
                <a:lnTo>
                  <a:pt x="23454" y="35162"/>
                </a:lnTo>
                <a:lnTo>
                  <a:pt x="24393" y="35365"/>
                </a:lnTo>
                <a:lnTo>
                  <a:pt x="25319" y="35581"/>
                </a:lnTo>
                <a:lnTo>
                  <a:pt x="26258" y="35771"/>
                </a:lnTo>
                <a:lnTo>
                  <a:pt x="28135" y="36152"/>
                </a:lnTo>
                <a:lnTo>
                  <a:pt x="30012" y="36520"/>
                </a:lnTo>
                <a:lnTo>
                  <a:pt x="31890" y="36900"/>
                </a:lnTo>
                <a:lnTo>
                  <a:pt x="33754" y="37281"/>
                </a:lnTo>
                <a:lnTo>
                  <a:pt x="34693" y="37471"/>
                </a:lnTo>
                <a:lnTo>
                  <a:pt x="35619" y="37687"/>
                </a:lnTo>
                <a:lnTo>
                  <a:pt x="36532" y="37902"/>
                </a:lnTo>
                <a:lnTo>
                  <a:pt x="37446" y="38118"/>
                </a:lnTo>
                <a:lnTo>
                  <a:pt x="38359" y="38359"/>
                </a:lnTo>
                <a:lnTo>
                  <a:pt x="39260" y="38600"/>
                </a:lnTo>
                <a:lnTo>
                  <a:pt x="40160" y="38866"/>
                </a:lnTo>
                <a:lnTo>
                  <a:pt x="41048" y="39146"/>
                </a:lnTo>
                <a:lnTo>
                  <a:pt x="41568" y="39323"/>
                </a:lnTo>
                <a:lnTo>
                  <a:pt x="42101" y="39501"/>
                </a:lnTo>
                <a:lnTo>
                  <a:pt x="42621" y="39691"/>
                </a:lnTo>
                <a:lnTo>
                  <a:pt x="43141" y="39894"/>
                </a:lnTo>
                <a:lnTo>
                  <a:pt x="43674" y="40110"/>
                </a:lnTo>
                <a:lnTo>
                  <a:pt x="44194" y="40338"/>
                </a:lnTo>
                <a:lnTo>
                  <a:pt x="44714" y="40566"/>
                </a:lnTo>
                <a:lnTo>
                  <a:pt x="45247" y="40807"/>
                </a:lnTo>
                <a:lnTo>
                  <a:pt x="45767" y="41048"/>
                </a:lnTo>
                <a:lnTo>
                  <a:pt x="46287" y="41315"/>
                </a:lnTo>
                <a:lnTo>
                  <a:pt x="46794" y="41581"/>
                </a:lnTo>
                <a:lnTo>
                  <a:pt x="47314" y="41847"/>
                </a:lnTo>
                <a:lnTo>
                  <a:pt x="47822" y="42139"/>
                </a:lnTo>
                <a:lnTo>
                  <a:pt x="48329" y="42431"/>
                </a:lnTo>
                <a:lnTo>
                  <a:pt x="48824" y="42735"/>
                </a:lnTo>
                <a:lnTo>
                  <a:pt x="49331" y="43040"/>
                </a:lnTo>
                <a:lnTo>
                  <a:pt x="49813" y="43357"/>
                </a:lnTo>
                <a:lnTo>
                  <a:pt x="50308" y="43687"/>
                </a:lnTo>
                <a:lnTo>
                  <a:pt x="50790" y="44016"/>
                </a:lnTo>
                <a:lnTo>
                  <a:pt x="51259" y="44359"/>
                </a:lnTo>
                <a:lnTo>
                  <a:pt x="51729" y="44714"/>
                </a:lnTo>
                <a:lnTo>
                  <a:pt x="52185" y="45069"/>
                </a:lnTo>
                <a:lnTo>
                  <a:pt x="52642" y="45437"/>
                </a:lnTo>
                <a:lnTo>
                  <a:pt x="53086" y="45818"/>
                </a:lnTo>
                <a:lnTo>
                  <a:pt x="53530" y="46198"/>
                </a:lnTo>
                <a:lnTo>
                  <a:pt x="53961" y="46591"/>
                </a:lnTo>
                <a:lnTo>
                  <a:pt x="54380" y="46985"/>
                </a:lnTo>
                <a:lnTo>
                  <a:pt x="54786" y="47391"/>
                </a:lnTo>
                <a:lnTo>
                  <a:pt x="55192" y="47797"/>
                </a:lnTo>
                <a:lnTo>
                  <a:pt x="55572" y="48215"/>
                </a:lnTo>
                <a:lnTo>
                  <a:pt x="55953" y="48646"/>
                </a:lnTo>
                <a:lnTo>
                  <a:pt x="56321" y="49078"/>
                </a:lnTo>
                <a:lnTo>
                  <a:pt x="56676" y="49522"/>
                </a:lnTo>
                <a:lnTo>
                  <a:pt x="57018" y="49966"/>
                </a:lnTo>
                <a:lnTo>
                  <a:pt x="57361" y="50422"/>
                </a:lnTo>
                <a:lnTo>
                  <a:pt x="57678" y="50879"/>
                </a:lnTo>
                <a:lnTo>
                  <a:pt x="57982" y="51348"/>
                </a:lnTo>
                <a:lnTo>
                  <a:pt x="58274" y="51818"/>
                </a:lnTo>
                <a:lnTo>
                  <a:pt x="58553" y="52300"/>
                </a:lnTo>
                <a:lnTo>
                  <a:pt x="58819" y="52782"/>
                </a:lnTo>
                <a:lnTo>
                  <a:pt x="59061" y="53276"/>
                </a:lnTo>
                <a:lnTo>
                  <a:pt x="59302" y="53771"/>
                </a:lnTo>
                <a:lnTo>
                  <a:pt x="59517" y="54278"/>
                </a:lnTo>
                <a:lnTo>
                  <a:pt x="59720" y="54786"/>
                </a:lnTo>
                <a:lnTo>
                  <a:pt x="59898" y="55293"/>
                </a:lnTo>
                <a:lnTo>
                  <a:pt x="60075" y="55813"/>
                </a:lnTo>
                <a:lnTo>
                  <a:pt x="60215" y="56346"/>
                </a:lnTo>
                <a:lnTo>
                  <a:pt x="60354" y="56879"/>
                </a:lnTo>
                <a:lnTo>
                  <a:pt x="60469" y="57412"/>
                </a:lnTo>
                <a:lnTo>
                  <a:pt x="60557" y="57957"/>
                </a:lnTo>
                <a:lnTo>
                  <a:pt x="60646" y="58502"/>
                </a:lnTo>
                <a:lnTo>
                  <a:pt x="60697" y="59061"/>
                </a:lnTo>
                <a:lnTo>
                  <a:pt x="60735" y="59619"/>
                </a:lnTo>
                <a:lnTo>
                  <a:pt x="60748" y="60177"/>
                </a:lnTo>
                <a:lnTo>
                  <a:pt x="60748" y="60748"/>
                </a:lnTo>
                <a:lnTo>
                  <a:pt x="60722" y="61318"/>
                </a:lnTo>
                <a:lnTo>
                  <a:pt x="60684" y="61902"/>
                </a:lnTo>
                <a:lnTo>
                  <a:pt x="60608" y="62473"/>
                </a:lnTo>
                <a:lnTo>
                  <a:pt x="60519" y="63069"/>
                </a:lnTo>
                <a:lnTo>
                  <a:pt x="60405" y="63652"/>
                </a:lnTo>
                <a:lnTo>
                  <a:pt x="60266" y="64249"/>
                </a:lnTo>
                <a:lnTo>
                  <a:pt x="60113" y="64845"/>
                </a:lnTo>
                <a:lnTo>
                  <a:pt x="59923" y="65454"/>
                </a:lnTo>
                <a:lnTo>
                  <a:pt x="59720" y="66063"/>
                </a:lnTo>
                <a:lnTo>
                  <a:pt x="59568" y="66468"/>
                </a:lnTo>
                <a:lnTo>
                  <a:pt x="59403" y="66874"/>
                </a:lnTo>
                <a:lnTo>
                  <a:pt x="59225" y="67280"/>
                </a:lnTo>
                <a:lnTo>
                  <a:pt x="59035" y="67661"/>
                </a:lnTo>
                <a:lnTo>
                  <a:pt x="58845" y="68041"/>
                </a:lnTo>
                <a:lnTo>
                  <a:pt x="58642" y="68422"/>
                </a:lnTo>
                <a:lnTo>
                  <a:pt x="58426" y="68790"/>
                </a:lnTo>
                <a:lnTo>
                  <a:pt x="58211" y="69145"/>
                </a:lnTo>
                <a:lnTo>
                  <a:pt x="57982" y="69500"/>
                </a:lnTo>
                <a:lnTo>
                  <a:pt x="57754" y="69843"/>
                </a:lnTo>
                <a:lnTo>
                  <a:pt x="57500" y="70185"/>
                </a:lnTo>
                <a:lnTo>
                  <a:pt x="57259" y="70515"/>
                </a:lnTo>
                <a:lnTo>
                  <a:pt x="56993" y="70845"/>
                </a:lnTo>
                <a:lnTo>
                  <a:pt x="56727" y="71162"/>
                </a:lnTo>
                <a:lnTo>
                  <a:pt x="56460" y="71466"/>
                </a:lnTo>
                <a:lnTo>
                  <a:pt x="56168" y="71771"/>
                </a:lnTo>
                <a:lnTo>
                  <a:pt x="55889" y="72075"/>
                </a:lnTo>
                <a:lnTo>
                  <a:pt x="55598" y="72367"/>
                </a:lnTo>
                <a:lnTo>
                  <a:pt x="55293" y="72646"/>
                </a:lnTo>
                <a:lnTo>
                  <a:pt x="54989" y="72925"/>
                </a:lnTo>
                <a:lnTo>
                  <a:pt x="54672" y="73204"/>
                </a:lnTo>
                <a:lnTo>
                  <a:pt x="54354" y="73470"/>
                </a:lnTo>
                <a:lnTo>
                  <a:pt x="54025" y="73724"/>
                </a:lnTo>
                <a:lnTo>
                  <a:pt x="53695" y="73978"/>
                </a:lnTo>
                <a:lnTo>
                  <a:pt x="53365" y="74232"/>
                </a:lnTo>
                <a:lnTo>
                  <a:pt x="53023" y="74473"/>
                </a:lnTo>
                <a:lnTo>
                  <a:pt x="52325" y="74942"/>
                </a:lnTo>
                <a:lnTo>
                  <a:pt x="51615" y="75386"/>
                </a:lnTo>
                <a:lnTo>
                  <a:pt x="50879" y="75817"/>
                </a:lnTo>
                <a:lnTo>
                  <a:pt x="50143" y="76223"/>
                </a:lnTo>
                <a:lnTo>
                  <a:pt x="49382" y="76604"/>
                </a:lnTo>
                <a:lnTo>
                  <a:pt x="48608" y="76971"/>
                </a:lnTo>
                <a:lnTo>
                  <a:pt x="47822" y="77327"/>
                </a:lnTo>
                <a:lnTo>
                  <a:pt x="47035" y="77656"/>
                </a:lnTo>
                <a:lnTo>
                  <a:pt x="46236" y="77974"/>
                </a:lnTo>
                <a:lnTo>
                  <a:pt x="45424" y="78265"/>
                </a:lnTo>
                <a:lnTo>
                  <a:pt x="44625" y="78544"/>
                </a:lnTo>
                <a:lnTo>
                  <a:pt x="43801" y="78823"/>
                </a:lnTo>
                <a:lnTo>
                  <a:pt x="42989" y="79077"/>
                </a:lnTo>
                <a:lnTo>
                  <a:pt x="42177" y="79318"/>
                </a:lnTo>
                <a:lnTo>
                  <a:pt x="41365" y="79546"/>
                </a:lnTo>
                <a:lnTo>
                  <a:pt x="40553" y="79762"/>
                </a:lnTo>
                <a:lnTo>
                  <a:pt x="39742" y="79965"/>
                </a:lnTo>
                <a:lnTo>
                  <a:pt x="38942" y="80155"/>
                </a:lnTo>
                <a:lnTo>
                  <a:pt x="38143" y="80346"/>
                </a:lnTo>
                <a:lnTo>
                  <a:pt x="36761" y="80650"/>
                </a:lnTo>
                <a:lnTo>
                  <a:pt x="35365" y="80954"/>
                </a:lnTo>
                <a:lnTo>
                  <a:pt x="32562" y="81563"/>
                </a:lnTo>
                <a:lnTo>
                  <a:pt x="31154" y="81880"/>
                </a:lnTo>
                <a:lnTo>
                  <a:pt x="29746" y="82210"/>
                </a:lnTo>
                <a:lnTo>
                  <a:pt x="28338" y="82565"/>
                </a:lnTo>
                <a:lnTo>
                  <a:pt x="27640" y="82756"/>
                </a:lnTo>
                <a:lnTo>
                  <a:pt x="26955" y="82959"/>
                </a:lnTo>
                <a:lnTo>
                  <a:pt x="26258" y="83162"/>
                </a:lnTo>
                <a:lnTo>
                  <a:pt x="25573" y="83365"/>
                </a:lnTo>
                <a:lnTo>
                  <a:pt x="24888" y="83593"/>
                </a:lnTo>
                <a:lnTo>
                  <a:pt x="24203" y="83821"/>
                </a:lnTo>
                <a:lnTo>
                  <a:pt x="23530" y="84062"/>
                </a:lnTo>
                <a:lnTo>
                  <a:pt x="22858" y="84316"/>
                </a:lnTo>
                <a:lnTo>
                  <a:pt x="22199" y="84582"/>
                </a:lnTo>
                <a:lnTo>
                  <a:pt x="21539" y="84861"/>
                </a:lnTo>
                <a:lnTo>
                  <a:pt x="20892" y="85153"/>
                </a:lnTo>
                <a:lnTo>
                  <a:pt x="20245" y="85470"/>
                </a:lnTo>
                <a:lnTo>
                  <a:pt x="19598" y="85787"/>
                </a:lnTo>
                <a:lnTo>
                  <a:pt x="18977" y="86130"/>
                </a:lnTo>
                <a:lnTo>
                  <a:pt x="18355" y="86485"/>
                </a:lnTo>
                <a:lnTo>
                  <a:pt x="17746" y="86853"/>
                </a:lnTo>
                <a:lnTo>
                  <a:pt x="17137" y="87246"/>
                </a:lnTo>
                <a:lnTo>
                  <a:pt x="16541" y="87652"/>
                </a:lnTo>
                <a:lnTo>
                  <a:pt x="15742" y="88235"/>
                </a:lnTo>
                <a:lnTo>
                  <a:pt x="14968" y="88832"/>
                </a:lnTo>
                <a:lnTo>
                  <a:pt x="14232" y="89441"/>
                </a:lnTo>
                <a:lnTo>
                  <a:pt x="13522" y="90075"/>
                </a:lnTo>
                <a:lnTo>
                  <a:pt x="12824" y="90709"/>
                </a:lnTo>
                <a:lnTo>
                  <a:pt x="12165" y="91369"/>
                </a:lnTo>
                <a:lnTo>
                  <a:pt x="11543" y="92041"/>
                </a:lnTo>
                <a:lnTo>
                  <a:pt x="10934" y="92713"/>
                </a:lnTo>
                <a:lnTo>
                  <a:pt x="10351" y="93411"/>
                </a:lnTo>
                <a:lnTo>
                  <a:pt x="9806" y="94109"/>
                </a:lnTo>
                <a:lnTo>
                  <a:pt x="9285" y="94832"/>
                </a:lnTo>
                <a:lnTo>
                  <a:pt x="8791" y="95555"/>
                </a:lnTo>
                <a:lnTo>
                  <a:pt x="8321" y="96290"/>
                </a:lnTo>
                <a:lnTo>
                  <a:pt x="7877" y="97026"/>
                </a:lnTo>
                <a:lnTo>
                  <a:pt x="7472" y="97787"/>
                </a:lnTo>
                <a:lnTo>
                  <a:pt x="7078" y="98548"/>
                </a:lnTo>
                <a:lnTo>
                  <a:pt x="6723" y="99309"/>
                </a:lnTo>
                <a:lnTo>
                  <a:pt x="6381" y="100083"/>
                </a:lnTo>
                <a:lnTo>
                  <a:pt x="6076" y="100869"/>
                </a:lnTo>
                <a:lnTo>
                  <a:pt x="5797" y="101656"/>
                </a:lnTo>
                <a:lnTo>
                  <a:pt x="5543" y="102442"/>
                </a:lnTo>
                <a:lnTo>
                  <a:pt x="5328" y="103242"/>
                </a:lnTo>
                <a:lnTo>
                  <a:pt x="5125" y="104041"/>
                </a:lnTo>
                <a:lnTo>
                  <a:pt x="4947" y="104840"/>
                </a:lnTo>
                <a:lnTo>
                  <a:pt x="4808" y="105652"/>
                </a:lnTo>
                <a:lnTo>
                  <a:pt x="4681" y="106463"/>
                </a:lnTo>
                <a:lnTo>
                  <a:pt x="4592" y="107275"/>
                </a:lnTo>
                <a:lnTo>
                  <a:pt x="4529" y="108087"/>
                </a:lnTo>
                <a:lnTo>
                  <a:pt x="4491" y="108899"/>
                </a:lnTo>
                <a:lnTo>
                  <a:pt x="4478" y="109711"/>
                </a:lnTo>
                <a:lnTo>
                  <a:pt x="4491" y="110535"/>
                </a:lnTo>
                <a:lnTo>
                  <a:pt x="4529" y="111347"/>
                </a:lnTo>
                <a:lnTo>
                  <a:pt x="4592" y="112159"/>
                </a:lnTo>
                <a:lnTo>
                  <a:pt x="4681" y="112971"/>
                </a:lnTo>
                <a:lnTo>
                  <a:pt x="4808" y="113783"/>
                </a:lnTo>
                <a:lnTo>
                  <a:pt x="4947" y="114582"/>
                </a:lnTo>
                <a:lnTo>
                  <a:pt x="5112" y="115381"/>
                </a:lnTo>
                <a:lnTo>
                  <a:pt x="5315" y="116180"/>
                </a:lnTo>
                <a:lnTo>
                  <a:pt x="5531" y="116979"/>
                </a:lnTo>
                <a:lnTo>
                  <a:pt x="5784" y="117766"/>
                </a:lnTo>
                <a:lnTo>
                  <a:pt x="6051" y="118552"/>
                </a:lnTo>
                <a:lnTo>
                  <a:pt x="6355" y="119326"/>
                </a:lnTo>
                <a:lnTo>
                  <a:pt x="6685" y="120100"/>
                </a:lnTo>
                <a:lnTo>
                  <a:pt x="7028" y="120861"/>
                </a:lnTo>
                <a:lnTo>
                  <a:pt x="7408" y="121622"/>
                </a:lnTo>
                <a:lnTo>
                  <a:pt x="7814" y="122370"/>
                </a:lnTo>
                <a:lnTo>
                  <a:pt x="8245" y="123106"/>
                </a:lnTo>
                <a:lnTo>
                  <a:pt x="8689" y="123829"/>
                </a:lnTo>
                <a:lnTo>
                  <a:pt x="9171" y="124552"/>
                </a:lnTo>
                <a:lnTo>
                  <a:pt x="9679" y="125262"/>
                </a:lnTo>
                <a:lnTo>
                  <a:pt x="10211" y="125960"/>
                </a:lnTo>
                <a:lnTo>
                  <a:pt x="10757" y="126645"/>
                </a:lnTo>
                <a:lnTo>
                  <a:pt x="11340" y="127317"/>
                </a:lnTo>
                <a:lnTo>
                  <a:pt x="11949" y="127977"/>
                </a:lnTo>
                <a:lnTo>
                  <a:pt x="12571" y="128624"/>
                </a:lnTo>
                <a:lnTo>
                  <a:pt x="13230" y="129258"/>
                </a:lnTo>
                <a:lnTo>
                  <a:pt x="13915" y="129880"/>
                </a:lnTo>
                <a:lnTo>
                  <a:pt x="14626" y="130488"/>
                </a:lnTo>
                <a:lnTo>
                  <a:pt x="15349" y="131085"/>
                </a:lnTo>
                <a:lnTo>
                  <a:pt x="16110" y="131655"/>
                </a:lnTo>
                <a:lnTo>
                  <a:pt x="16884" y="132214"/>
                </a:lnTo>
                <a:lnTo>
                  <a:pt x="17695" y="132746"/>
                </a:lnTo>
                <a:lnTo>
                  <a:pt x="18520" y="133279"/>
                </a:lnTo>
                <a:lnTo>
                  <a:pt x="19383" y="133774"/>
                </a:lnTo>
                <a:lnTo>
                  <a:pt x="20930" y="134611"/>
                </a:lnTo>
                <a:lnTo>
                  <a:pt x="22490" y="135423"/>
                </a:lnTo>
                <a:lnTo>
                  <a:pt x="24063" y="136209"/>
                </a:lnTo>
                <a:lnTo>
                  <a:pt x="25649" y="136970"/>
                </a:lnTo>
                <a:lnTo>
                  <a:pt x="135055" y="136970"/>
                </a:lnTo>
                <a:lnTo>
                  <a:pt x="135055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●"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  <p:sldLayoutId id="2147483670" r:id="rId15"/>
    <p:sldLayoutId id="2147483671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openbudget23region.ru/" TargetMode="Externa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ctrTitle"/>
          </p:nvPr>
        </p:nvSpPr>
        <p:spPr>
          <a:xfrm>
            <a:off x="69288" y="150538"/>
            <a:ext cx="8968180" cy="155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Номинация: Анализ практики развития бюджета для граждан</a:t>
            </a:r>
            <a:br>
              <a:rPr lang="ru-RU" sz="2000" dirty="0">
                <a:solidFill>
                  <a:schemeClr val="accent5">
                    <a:lumMod val="75000"/>
                  </a:schemeClr>
                </a:solidFill>
                <a:latin typeface="+mj-lt"/>
              </a:rPr>
            </a:br>
            <a:r>
              <a:rPr lang="ru-RU" sz="2000" dirty="0" smtClean="0">
                <a:latin typeface="+mj-lt"/>
              </a:rPr>
              <a:t/>
            </a:r>
            <a:br>
              <a:rPr lang="ru-RU" sz="2000" dirty="0" smtClean="0">
                <a:latin typeface="+mj-lt"/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Тема: Анализ открытости бюджета РФ и развития бюджета для граждан (на примере Краснодарского края)</a:t>
            </a:r>
            <a:endParaRPr sz="2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71" name="Google Shape;171;p28"/>
          <p:cNvSpPr txBox="1">
            <a:spLocks noGrp="1"/>
          </p:cNvSpPr>
          <p:nvPr>
            <p:ph type="subTitle" idx="1"/>
          </p:nvPr>
        </p:nvSpPr>
        <p:spPr>
          <a:xfrm>
            <a:off x="0" y="3867130"/>
            <a:ext cx="4619575" cy="8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Авторы: студенты 3 курса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спец. «Экономическая безопасность» КубГУ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err="1" smtClean="0"/>
              <a:t>Бугакова</a:t>
            </a:r>
            <a:r>
              <a:rPr lang="ru-RU" sz="1400" dirty="0" smtClean="0"/>
              <a:t> А.С, Мягкова В.А, Назаренко </a:t>
            </a:r>
            <a:r>
              <a:rPr lang="ru-RU" sz="1400" dirty="0" err="1" smtClean="0"/>
              <a:t>Т.Ю</a:t>
            </a:r>
            <a:endParaRPr lang="ru-RU" sz="140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/>
              <a:t>Научный руководитель: к.э.н., доц. Вылегжанина Е.В.</a:t>
            </a:r>
            <a:endParaRPr sz="1400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4199138" y="4003622"/>
            <a:ext cx="4944862" cy="1051099"/>
            <a:chOff x="1697884" y="137720"/>
            <a:chExt cx="5381695" cy="1266685"/>
          </a:xfrm>
        </p:grpSpPr>
        <p:pic>
          <p:nvPicPr>
            <p:cNvPr id="1026" name="Picture 2" descr="https://sun9-20.userapi.com/c856136/v856136796/147a34/miFERoMKzwo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7846" y="137720"/>
              <a:ext cx="1881733" cy="1266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://2016.drupalyug.ru/sites/default/files/styles/large/public/logo/e60f81ca-4db5-11e6-8f78-3c0d763168ed2.png?itok=m0IXOoRQ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7884" y="137720"/>
              <a:ext cx="3576521" cy="1266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 descr="https://www.xn--90aiqw4a4aq.xn--p1ai/sites/default/files/images/2019/u3702/otkrytyy_byudzhe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678" y="1699411"/>
            <a:ext cx="4935984" cy="216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35"/>
          <p:cNvPicPr preferRelativeResize="0"/>
          <p:nvPr/>
        </p:nvPicPr>
        <p:blipFill rotWithShape="1">
          <a:blip r:embed="rId3">
            <a:alphaModFix/>
          </a:blip>
          <a:srcRect l="1512" r="1512"/>
          <a:stretch/>
        </p:blipFill>
        <p:spPr>
          <a:xfrm>
            <a:off x="0" y="1457350"/>
            <a:ext cx="4572000" cy="3143224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5"/>
          <p:cNvSpPr txBox="1">
            <a:spLocks noGrp="1"/>
          </p:cNvSpPr>
          <p:nvPr>
            <p:ph type="subTitle" idx="1"/>
          </p:nvPr>
        </p:nvSpPr>
        <p:spPr>
          <a:xfrm>
            <a:off x="4841100" y="2417712"/>
            <a:ext cx="3582900" cy="122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/>
            <a:r>
              <a:rPr lang="ru-RU" sz="1600" dirty="0"/>
              <a:t>Повышение уровня информационной прозрачности деятельности органов </a:t>
            </a:r>
            <a:r>
              <a:rPr lang="ru-RU" sz="1600" dirty="0" err="1" smtClean="0"/>
              <a:t>госвласти</a:t>
            </a:r>
            <a:r>
              <a:rPr lang="ru-RU" sz="1600" dirty="0" smtClean="0"/>
              <a:t> и местного самоуправления достигается </a:t>
            </a:r>
            <a:r>
              <a:rPr lang="ru-RU" sz="1600" dirty="0"/>
              <a:t>за </a:t>
            </a:r>
            <a:r>
              <a:rPr lang="ru-RU" sz="1600" dirty="0" smtClean="0"/>
              <a:t>счет: </a:t>
            </a:r>
          </a:p>
          <a:p>
            <a:pPr marL="0" lvl="0" indent="0" algn="l"/>
            <a:r>
              <a:rPr lang="ru-RU" sz="1600" dirty="0" smtClean="0"/>
              <a:t>- выпуска </a:t>
            </a:r>
            <a:r>
              <a:rPr lang="ru-RU" sz="1600" dirty="0"/>
              <a:t>тематических брошюр, </a:t>
            </a:r>
            <a:endParaRPr lang="ru-RU" sz="1600" dirty="0" smtClean="0"/>
          </a:p>
          <a:p>
            <a:pPr marL="0" lvl="0" indent="0" algn="l"/>
            <a:r>
              <a:rPr lang="ru-RU" sz="1600" dirty="0" smtClean="0"/>
              <a:t>- публикации </a:t>
            </a:r>
            <a:r>
              <a:rPr lang="ru-RU" sz="1600" dirty="0"/>
              <a:t>аналитической </a:t>
            </a:r>
            <a:r>
              <a:rPr lang="ru-RU" sz="1600" dirty="0" smtClean="0"/>
              <a:t>информации</a:t>
            </a:r>
          </a:p>
          <a:p>
            <a:pPr marL="0" lvl="0" indent="0" algn="l"/>
            <a:r>
              <a:rPr lang="ru-RU" sz="1600" dirty="0" smtClean="0"/>
              <a:t>- размещения презентационных </a:t>
            </a:r>
            <a:r>
              <a:rPr lang="ru-RU" sz="1600" dirty="0"/>
              <a:t>материалов на официальных сайтах, </a:t>
            </a:r>
            <a:endParaRPr lang="ru-RU" sz="1600" dirty="0" smtClean="0"/>
          </a:p>
          <a:p>
            <a:pPr marL="0" lvl="0" indent="0" algn="l"/>
            <a:r>
              <a:rPr lang="ru-RU" sz="1600" dirty="0" smtClean="0"/>
              <a:t>- разработки </a:t>
            </a:r>
            <a:r>
              <a:rPr lang="ru-RU" sz="1600" dirty="0"/>
              <a:t>региональных порталов в сети интернет.</a:t>
            </a:r>
            <a:endParaRPr sz="1600" dirty="0"/>
          </a:p>
        </p:txBody>
      </p:sp>
      <p:sp>
        <p:nvSpPr>
          <p:cNvPr id="389" name="Google Shape;389;p35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/>
              <a:t>Открытость бюджета — один из главных приоритетов бюджетной </a:t>
            </a:r>
            <a:r>
              <a:rPr lang="ru-RU" dirty="0" smtClean="0"/>
              <a:t>политик­и</a:t>
            </a:r>
            <a:br>
              <a:rPr lang="ru-RU" dirty="0" smtClean="0"/>
            </a:br>
            <a:endParaRPr sz="2000" i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84158" y="1086438"/>
            <a:ext cx="7159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>
                <a:solidFill>
                  <a:schemeClr val="bg1"/>
                </a:solidFill>
              </a:rPr>
              <a:t>БК РФ Статья 36. Принцип прозрачности (открытости)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"/>
          <p:cNvSpPr txBox="1">
            <a:spLocks noGrp="1"/>
          </p:cNvSpPr>
          <p:nvPr>
            <p:ph type="title" idx="15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Цели обеспечения открытости бюджета:</a:t>
            </a:r>
            <a:endParaRPr dirty="0"/>
          </a:p>
        </p:txBody>
      </p:sp>
      <p:sp>
        <p:nvSpPr>
          <p:cNvPr id="321" name="Google Shape;321;p30"/>
          <p:cNvSpPr txBox="1">
            <a:spLocks noGrp="1"/>
          </p:cNvSpPr>
          <p:nvPr>
            <p:ph type="title"/>
          </p:nvPr>
        </p:nvSpPr>
        <p:spPr>
          <a:xfrm>
            <a:off x="814575" y="1502959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22" name="Google Shape;322;p30"/>
          <p:cNvSpPr txBox="1">
            <a:spLocks noGrp="1"/>
          </p:cNvSpPr>
          <p:nvPr>
            <p:ph type="subTitle" idx="1"/>
          </p:nvPr>
        </p:nvSpPr>
        <p:spPr>
          <a:xfrm>
            <a:off x="2070550" y="1334209"/>
            <a:ext cx="252420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dirty="0"/>
              <a:t>Общедоступность информации для каждого гражданина </a:t>
            </a:r>
            <a:r>
              <a:rPr lang="ru-RU" dirty="0" smtClean="0"/>
              <a:t>страны;</a:t>
            </a:r>
            <a:endParaRPr dirty="0"/>
          </a:p>
        </p:txBody>
      </p:sp>
      <p:sp>
        <p:nvSpPr>
          <p:cNvPr id="324" name="Google Shape;324;p30"/>
          <p:cNvSpPr txBox="1">
            <a:spLocks noGrp="1"/>
          </p:cNvSpPr>
          <p:nvPr>
            <p:ph type="title" idx="3"/>
          </p:nvPr>
        </p:nvSpPr>
        <p:spPr>
          <a:xfrm>
            <a:off x="814575" y="2865034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25" name="Google Shape;325;p30"/>
          <p:cNvSpPr txBox="1">
            <a:spLocks noGrp="1"/>
          </p:cNvSpPr>
          <p:nvPr>
            <p:ph type="subTitle" idx="4"/>
          </p:nvPr>
        </p:nvSpPr>
        <p:spPr>
          <a:xfrm>
            <a:off x="1527032" y="2806418"/>
            <a:ext cx="3318086" cy="20643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0"/>
            <a:r>
              <a:rPr lang="ru-RU" dirty="0"/>
              <a:t>Понимание обществом основных целей, задач и ориентиров бюджетной политики;</a:t>
            </a:r>
          </a:p>
        </p:txBody>
      </p:sp>
      <p:sp>
        <p:nvSpPr>
          <p:cNvPr id="327" name="Google Shape;327;p30"/>
          <p:cNvSpPr txBox="1">
            <a:spLocks noGrp="1"/>
          </p:cNvSpPr>
          <p:nvPr>
            <p:ph type="title" idx="6"/>
          </p:nvPr>
        </p:nvSpPr>
        <p:spPr>
          <a:xfrm>
            <a:off x="4633875" y="1502959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28" name="Google Shape;328;p30"/>
          <p:cNvSpPr txBox="1">
            <a:spLocks noGrp="1"/>
          </p:cNvSpPr>
          <p:nvPr>
            <p:ph type="subTitle" idx="7"/>
          </p:nvPr>
        </p:nvSpPr>
        <p:spPr>
          <a:xfrm>
            <a:off x="5440760" y="1334209"/>
            <a:ext cx="2788839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0"/>
            <a:r>
              <a:rPr lang="ru-RU" dirty="0"/>
              <a:t>Доверие общества государственным </a:t>
            </a:r>
            <a:r>
              <a:rPr lang="ru-RU" dirty="0" smtClean="0"/>
              <a:t>структурам;</a:t>
            </a:r>
            <a:endParaRPr lang="ru-RU" dirty="0"/>
          </a:p>
        </p:txBody>
      </p:sp>
      <p:sp>
        <p:nvSpPr>
          <p:cNvPr id="330" name="Google Shape;330;p30"/>
          <p:cNvSpPr txBox="1">
            <a:spLocks noGrp="1"/>
          </p:cNvSpPr>
          <p:nvPr>
            <p:ph type="title" idx="9"/>
          </p:nvPr>
        </p:nvSpPr>
        <p:spPr>
          <a:xfrm>
            <a:off x="4633875" y="2865034"/>
            <a:ext cx="923700" cy="8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31" name="Google Shape;331;p30"/>
          <p:cNvSpPr txBox="1">
            <a:spLocks noGrp="1"/>
          </p:cNvSpPr>
          <p:nvPr>
            <p:ph type="subTitle" idx="13"/>
          </p:nvPr>
        </p:nvSpPr>
        <p:spPr>
          <a:xfrm>
            <a:off x="5869850" y="2751000"/>
            <a:ext cx="3197950" cy="3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dirty="0"/>
              <a:t>Понимание обществом достигнутых результатов и государственных расходов, направленных на их </a:t>
            </a:r>
            <a:r>
              <a:rPr lang="ru-RU" dirty="0" smtClean="0"/>
              <a:t>достижение.</a:t>
            </a:r>
            <a:endParaRPr dirty="0"/>
          </a:p>
        </p:txBody>
      </p:sp>
      <p:sp>
        <p:nvSpPr>
          <p:cNvPr id="333" name="Google Shape;333;p30"/>
          <p:cNvSpPr/>
          <p:nvPr/>
        </p:nvSpPr>
        <p:spPr>
          <a:xfrm>
            <a:off x="1881150" y="1502986"/>
            <a:ext cx="26525" cy="841231"/>
          </a:xfrm>
          <a:custGeom>
            <a:avLst/>
            <a:gdLst/>
            <a:ahLst/>
            <a:cxnLst/>
            <a:rect l="l" t="t" r="r" b="b"/>
            <a:pathLst>
              <a:path w="1061" h="31989" extrusionOk="0">
                <a:moveTo>
                  <a:pt x="0" y="0"/>
                </a:moveTo>
                <a:lnTo>
                  <a:pt x="0" y="31989"/>
                </a:lnTo>
                <a:lnTo>
                  <a:pt x="1060" y="31989"/>
                </a:lnTo>
                <a:lnTo>
                  <a:pt x="10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0"/>
          <p:cNvSpPr/>
          <p:nvPr/>
        </p:nvSpPr>
        <p:spPr>
          <a:xfrm>
            <a:off x="1881150" y="2865061"/>
            <a:ext cx="26525" cy="841231"/>
          </a:xfrm>
          <a:custGeom>
            <a:avLst/>
            <a:gdLst/>
            <a:ahLst/>
            <a:cxnLst/>
            <a:rect l="l" t="t" r="r" b="b"/>
            <a:pathLst>
              <a:path w="1061" h="31989" extrusionOk="0">
                <a:moveTo>
                  <a:pt x="0" y="0"/>
                </a:moveTo>
                <a:lnTo>
                  <a:pt x="0" y="31989"/>
                </a:lnTo>
                <a:lnTo>
                  <a:pt x="1060" y="31989"/>
                </a:lnTo>
                <a:lnTo>
                  <a:pt x="106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0"/>
          <p:cNvSpPr/>
          <p:nvPr/>
        </p:nvSpPr>
        <p:spPr>
          <a:xfrm>
            <a:off x="5700450" y="1502986"/>
            <a:ext cx="26525" cy="841231"/>
          </a:xfrm>
          <a:custGeom>
            <a:avLst/>
            <a:gdLst/>
            <a:ahLst/>
            <a:cxnLst/>
            <a:rect l="l" t="t" r="r" b="b"/>
            <a:pathLst>
              <a:path w="1061" h="31989" extrusionOk="0">
                <a:moveTo>
                  <a:pt x="0" y="0"/>
                </a:moveTo>
                <a:lnTo>
                  <a:pt x="0" y="31989"/>
                </a:lnTo>
                <a:lnTo>
                  <a:pt x="1060" y="31989"/>
                </a:lnTo>
                <a:lnTo>
                  <a:pt x="106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0"/>
          <p:cNvSpPr/>
          <p:nvPr/>
        </p:nvSpPr>
        <p:spPr>
          <a:xfrm>
            <a:off x="5700450" y="2865061"/>
            <a:ext cx="26525" cy="841231"/>
          </a:xfrm>
          <a:custGeom>
            <a:avLst/>
            <a:gdLst/>
            <a:ahLst/>
            <a:cxnLst/>
            <a:rect l="l" t="t" r="r" b="b"/>
            <a:pathLst>
              <a:path w="1061" h="31989" extrusionOk="0">
                <a:moveTo>
                  <a:pt x="0" y="0"/>
                </a:moveTo>
                <a:lnTo>
                  <a:pt x="0" y="31989"/>
                </a:lnTo>
                <a:lnTo>
                  <a:pt x="1060" y="31989"/>
                </a:lnTo>
                <a:lnTo>
                  <a:pt x="106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073" y="92756"/>
            <a:ext cx="7717500" cy="5727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cs typeface="Poppins" panose="020B0604020202020204" charset="0"/>
              </a:rPr>
              <a:t>Место России в рейтинге открытости </a:t>
            </a:r>
            <a:r>
              <a:rPr lang="ru-RU" dirty="0" smtClean="0">
                <a:solidFill>
                  <a:schemeClr val="bg1"/>
                </a:solidFill>
                <a:cs typeface="Poppins" panose="020B0604020202020204" charset="0"/>
              </a:rPr>
              <a:t>бюджета</a:t>
            </a:r>
            <a:r>
              <a:rPr lang="en-US" dirty="0" smtClean="0">
                <a:solidFill>
                  <a:schemeClr val="bg1"/>
                </a:solidFill>
                <a:cs typeface="Poppins" panose="020B0604020202020204" charset="0"/>
              </a:rPr>
              <a:t>*</a:t>
            </a:r>
            <a:r>
              <a:rPr lang="ru-RU" dirty="0">
                <a:solidFill>
                  <a:schemeClr val="accent1"/>
                </a:solidFill>
                <a:cs typeface="Poppins" panose="020B0604020202020204" charset="0"/>
              </a:rPr>
              <a:t/>
            </a:r>
            <a:br>
              <a:rPr lang="ru-RU" dirty="0">
                <a:solidFill>
                  <a:schemeClr val="accent1"/>
                </a:solidFill>
                <a:cs typeface="Poppins" panose="020B060402020202020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31314" y="1002505"/>
            <a:ext cx="2574561" cy="239994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600" dirty="0" smtClean="0"/>
              <a:t>В 2019 году Россия набрала 74 балла, что на 2 пункта больше, чем в предыдущем году. Свой вклад в этот рост внесла Счетная палата, оценки которой за прошедшие 2 года выросли по всем критериям.</a:t>
            </a:r>
            <a:endParaRPr lang="ru-RU" sz="1600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0061" y="4399761"/>
            <a:ext cx="7058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cs typeface="Poppins" panose="020B0604020202020204" charset="0"/>
              </a:rPr>
              <a:t>*  </a:t>
            </a:r>
            <a:r>
              <a:rPr lang="ru-RU" sz="1200" i="1" dirty="0" smtClean="0">
                <a:solidFill>
                  <a:schemeClr val="bg1"/>
                </a:solidFill>
                <a:cs typeface="Poppins" panose="020B0604020202020204" charset="0"/>
              </a:rPr>
              <a:t>Целевые значения в соответствии с госпрограммой «</a:t>
            </a:r>
            <a:r>
              <a:rPr lang="ru-RU" sz="1200" i="1" dirty="0" smtClean="0">
                <a:solidFill>
                  <a:schemeClr val="bg1"/>
                </a:solidFill>
              </a:rPr>
              <a:t>Управление </a:t>
            </a:r>
            <a:r>
              <a:rPr lang="ru-RU" sz="1200" i="1" dirty="0">
                <a:solidFill>
                  <a:schemeClr val="bg1"/>
                </a:solidFill>
              </a:rPr>
              <a:t>государственными финансами и </a:t>
            </a:r>
            <a:r>
              <a:rPr lang="ru-RU" sz="1200" i="1" dirty="0" smtClean="0">
                <a:solidFill>
                  <a:schemeClr val="bg1"/>
                </a:solidFill>
              </a:rPr>
              <a:t>регулирование финансовых рынков»</a:t>
            </a:r>
            <a:endParaRPr lang="ru-RU" sz="1200" i="1" dirty="0" smtClean="0">
              <a:solidFill>
                <a:schemeClr val="bg1"/>
              </a:solidFill>
              <a:cs typeface="Poppins" panose="020B0604020202020204" charset="0"/>
            </a:endParaRPr>
          </a:p>
          <a:p>
            <a:r>
              <a:rPr lang="ru-RU" sz="1200" i="1" dirty="0" smtClean="0">
                <a:solidFill>
                  <a:schemeClr val="bg1"/>
                </a:solidFill>
                <a:cs typeface="Poppins" panose="020B0604020202020204" charset="0"/>
              </a:rPr>
              <a:t>** Рассчитывается </a:t>
            </a:r>
            <a:r>
              <a:rPr lang="en-US" sz="1200" i="1" dirty="0" smtClean="0">
                <a:solidFill>
                  <a:schemeClr val="bg1"/>
                </a:solidFill>
                <a:cs typeface="Poppins" panose="020B0604020202020204" charset="0"/>
              </a:rPr>
              <a:t> c 2006 </a:t>
            </a:r>
            <a:r>
              <a:rPr lang="ru-RU" sz="1200" i="1" dirty="0" smtClean="0">
                <a:solidFill>
                  <a:schemeClr val="bg1"/>
                </a:solidFill>
                <a:cs typeface="Poppins" panose="020B0604020202020204" charset="0"/>
              </a:rPr>
              <a:t>года Международным </a:t>
            </a:r>
            <a:r>
              <a:rPr lang="ru-RU" sz="1200" i="1" dirty="0">
                <a:solidFill>
                  <a:schemeClr val="bg1"/>
                </a:solidFill>
                <a:cs typeface="Poppins" panose="020B0604020202020204" charset="0"/>
              </a:rPr>
              <a:t>бюджетным </a:t>
            </a:r>
            <a:r>
              <a:rPr lang="ru-RU" sz="1200" i="1" dirty="0" smtClean="0">
                <a:solidFill>
                  <a:schemeClr val="bg1"/>
                </a:solidFill>
                <a:cs typeface="Poppins" panose="020B0604020202020204" charset="0"/>
              </a:rPr>
              <a:t>партнерством (</a:t>
            </a:r>
            <a:r>
              <a:rPr lang="sq-AL" sz="1200" i="1" dirty="0" smtClean="0">
                <a:solidFill>
                  <a:schemeClr val="bg1"/>
                </a:solidFill>
              </a:rPr>
              <a:t>I</a:t>
            </a:r>
            <a:r>
              <a:rPr lang="en-US" sz="1200" i="1" dirty="0">
                <a:solidFill>
                  <a:schemeClr val="bg1"/>
                </a:solidFill>
              </a:rPr>
              <a:t>B</a:t>
            </a:r>
            <a:r>
              <a:rPr lang="en-US" sz="1200" i="1" dirty="0" smtClean="0">
                <a:solidFill>
                  <a:schemeClr val="bg1"/>
                </a:solidFill>
              </a:rPr>
              <a:t>P</a:t>
            </a:r>
            <a:r>
              <a:rPr lang="ru-RU" sz="1200" i="1" dirty="0" smtClean="0">
                <a:solidFill>
                  <a:schemeClr val="bg1"/>
                </a:solidFill>
                <a:cs typeface="Poppins" panose="020B0604020202020204" charset="0"/>
              </a:rPr>
              <a:t>) </a:t>
            </a:r>
            <a:endParaRPr lang="ru-RU" sz="1200" i="1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836273836"/>
              </p:ext>
            </p:extLst>
          </p:nvPr>
        </p:nvGraphicFramePr>
        <p:xfrm>
          <a:off x="279703" y="550415"/>
          <a:ext cx="6096000" cy="3872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050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275681"/>
            <a:ext cx="7700100" cy="50070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Компаративный анализ бюджетной прозрачности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598374683"/>
              </p:ext>
            </p:extLst>
          </p:nvPr>
        </p:nvGraphicFramePr>
        <p:xfrm>
          <a:off x="221800" y="886077"/>
          <a:ext cx="8611482" cy="3904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311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54"/>
          <p:cNvSpPr txBox="1">
            <a:spLocks noGrp="1"/>
          </p:cNvSpPr>
          <p:nvPr>
            <p:ph type="title"/>
          </p:nvPr>
        </p:nvSpPr>
        <p:spPr>
          <a:xfrm>
            <a:off x="1028700" y="307771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/>
              <a:t>Позиции России в международных рейтингах прозрачности госбюджета (</a:t>
            </a:r>
            <a:r>
              <a:rPr lang="en-US" dirty="0"/>
              <a:t>Open </a:t>
            </a:r>
            <a:r>
              <a:rPr lang="ru-RU" dirty="0" err="1"/>
              <a:t>Budget</a:t>
            </a:r>
            <a:r>
              <a:rPr lang="ru-RU" dirty="0"/>
              <a:t> </a:t>
            </a:r>
            <a:r>
              <a:rPr lang="ru-RU" dirty="0" err="1"/>
              <a:t>Index</a:t>
            </a:r>
            <a:r>
              <a:rPr lang="ru-RU" dirty="0"/>
              <a:t>):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238475926"/>
              </p:ext>
            </p:extLst>
          </p:nvPr>
        </p:nvGraphicFramePr>
        <p:xfrm>
          <a:off x="500397" y="935083"/>
          <a:ext cx="8190842" cy="411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37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363988"/>
              </p:ext>
            </p:extLst>
          </p:nvPr>
        </p:nvGraphicFramePr>
        <p:xfrm>
          <a:off x="1015999" y="510722"/>
          <a:ext cx="7358746" cy="34848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721664">
                  <a:extLst>
                    <a:ext uri="{9D8B030D-6E8A-4147-A177-3AD203B41FA5}">
                      <a16:colId xmlns="" xmlns:a16="http://schemas.microsoft.com/office/drawing/2014/main" val="424168974"/>
                    </a:ext>
                  </a:extLst>
                </a:gridCol>
                <a:gridCol w="657147">
                  <a:extLst>
                    <a:ext uri="{9D8B030D-6E8A-4147-A177-3AD203B41FA5}">
                      <a16:colId xmlns="" xmlns:a16="http://schemas.microsoft.com/office/drawing/2014/main" val="2421989640"/>
                    </a:ext>
                  </a:extLst>
                </a:gridCol>
                <a:gridCol w="715704">
                  <a:extLst>
                    <a:ext uri="{9D8B030D-6E8A-4147-A177-3AD203B41FA5}">
                      <a16:colId xmlns="" xmlns:a16="http://schemas.microsoft.com/office/drawing/2014/main" val="2118152662"/>
                    </a:ext>
                  </a:extLst>
                </a:gridCol>
                <a:gridCol w="741731">
                  <a:extLst>
                    <a:ext uri="{9D8B030D-6E8A-4147-A177-3AD203B41FA5}">
                      <a16:colId xmlns="" xmlns:a16="http://schemas.microsoft.com/office/drawing/2014/main" val="3019188559"/>
                    </a:ext>
                  </a:extLst>
                </a:gridCol>
                <a:gridCol w="761250">
                  <a:extLst>
                    <a:ext uri="{9D8B030D-6E8A-4147-A177-3AD203B41FA5}">
                      <a16:colId xmlns="" xmlns:a16="http://schemas.microsoft.com/office/drawing/2014/main" val="2238875566"/>
                    </a:ext>
                  </a:extLst>
                </a:gridCol>
                <a:gridCol w="761250">
                  <a:extLst>
                    <a:ext uri="{9D8B030D-6E8A-4147-A177-3AD203B41FA5}">
                      <a16:colId xmlns="" xmlns:a16="http://schemas.microsoft.com/office/drawing/2014/main" val="3104130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Документ</a:t>
                      </a:r>
                      <a:r>
                        <a:rPr lang="en-US" dirty="0" smtClean="0"/>
                        <a:t>/</a:t>
                      </a:r>
                      <a:r>
                        <a:rPr lang="ru-RU" dirty="0" smtClean="0"/>
                        <a:t>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2019-2020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8793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Предварительное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бюджетное заявление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294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Проект бюджета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846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Утвержденный бюджет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0961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Гражданский бюджет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8416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Текущие отчеты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964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Полугодовой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обзор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170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Годовой отчет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9763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Аудиторский отчет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5759656"/>
                  </a:ext>
                </a:extLst>
              </a:tr>
            </a:tbl>
          </a:graphicData>
        </a:graphic>
      </p:graphicFrame>
      <p:sp>
        <p:nvSpPr>
          <p:cNvPr id="9" name="Блок-схема: узел 8"/>
          <p:cNvSpPr/>
          <p:nvPr/>
        </p:nvSpPr>
        <p:spPr>
          <a:xfrm>
            <a:off x="1015999" y="4383314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3193144" y="4383314"/>
            <a:ext cx="254000" cy="25400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11" name="Знак запрета 10"/>
          <p:cNvSpPr/>
          <p:nvPr/>
        </p:nvSpPr>
        <p:spPr>
          <a:xfrm>
            <a:off x="6553204" y="4325257"/>
            <a:ext cx="319315" cy="312057"/>
          </a:xfrm>
          <a:prstGeom prst="noSmoking">
            <a:avLst>
              <a:gd name="adj" fmla="val 65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28056" y="4252686"/>
            <a:ext cx="162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Доступно для общественности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23346" y="4033260"/>
            <a:ext cx="2953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Опубликовано с опозданием или не опубликовано в Интернете, или создано только для внутреннего использования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6514" y="4325257"/>
            <a:ext cx="1937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Не разрабатывалось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Блок-схема: узел 14"/>
          <p:cNvSpPr/>
          <p:nvPr/>
        </p:nvSpPr>
        <p:spPr>
          <a:xfrm>
            <a:off x="4873173" y="1088571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5573484" y="1088571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6350001" y="1088571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7772399" y="1084291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4873173" y="1465942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5573484" y="1465942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/>
          <p:cNvSpPr/>
          <p:nvPr/>
        </p:nvSpPr>
        <p:spPr>
          <a:xfrm>
            <a:off x="6350001" y="1447147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/>
          <p:nvPr/>
        </p:nvSpPr>
        <p:spPr>
          <a:xfrm>
            <a:off x="7050312" y="1453751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узел 22"/>
          <p:cNvSpPr/>
          <p:nvPr/>
        </p:nvSpPr>
        <p:spPr>
          <a:xfrm>
            <a:off x="7772399" y="1447147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узел 23"/>
          <p:cNvSpPr/>
          <p:nvPr/>
        </p:nvSpPr>
        <p:spPr>
          <a:xfrm>
            <a:off x="4873173" y="1843313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/>
          <p:cNvSpPr/>
          <p:nvPr/>
        </p:nvSpPr>
        <p:spPr>
          <a:xfrm>
            <a:off x="5573484" y="1843313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/>
          <p:cNvSpPr/>
          <p:nvPr/>
        </p:nvSpPr>
        <p:spPr>
          <a:xfrm>
            <a:off x="6350001" y="1843313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/>
          <p:nvPr/>
        </p:nvSpPr>
        <p:spPr>
          <a:xfrm>
            <a:off x="7050312" y="1843313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/>
          <p:nvPr/>
        </p:nvSpPr>
        <p:spPr>
          <a:xfrm>
            <a:off x="7772399" y="1843313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узел 28"/>
          <p:cNvSpPr/>
          <p:nvPr/>
        </p:nvSpPr>
        <p:spPr>
          <a:xfrm>
            <a:off x="6364514" y="2239479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/>
          <p:cNvSpPr/>
          <p:nvPr/>
        </p:nvSpPr>
        <p:spPr>
          <a:xfrm>
            <a:off x="7050312" y="2232875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/>
          <p:cNvSpPr/>
          <p:nvPr/>
        </p:nvSpPr>
        <p:spPr>
          <a:xfrm>
            <a:off x="7772399" y="2214080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/>
          <p:cNvSpPr/>
          <p:nvPr/>
        </p:nvSpPr>
        <p:spPr>
          <a:xfrm>
            <a:off x="4873173" y="2592886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/>
          <p:cNvSpPr/>
          <p:nvPr/>
        </p:nvSpPr>
        <p:spPr>
          <a:xfrm>
            <a:off x="5573484" y="2592886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Блок-схема: узел 33"/>
          <p:cNvSpPr/>
          <p:nvPr/>
        </p:nvSpPr>
        <p:spPr>
          <a:xfrm>
            <a:off x="6350001" y="2592886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Блок-схема: узел 34"/>
          <p:cNvSpPr/>
          <p:nvPr/>
        </p:nvSpPr>
        <p:spPr>
          <a:xfrm>
            <a:off x="7050312" y="2592886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Блок-схема: узел 35"/>
          <p:cNvSpPr/>
          <p:nvPr/>
        </p:nvSpPr>
        <p:spPr>
          <a:xfrm>
            <a:off x="7772399" y="2592886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Блок-схема: узел 36"/>
          <p:cNvSpPr/>
          <p:nvPr/>
        </p:nvSpPr>
        <p:spPr>
          <a:xfrm>
            <a:off x="6350001" y="2940837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узел 37"/>
          <p:cNvSpPr/>
          <p:nvPr/>
        </p:nvSpPr>
        <p:spPr>
          <a:xfrm>
            <a:off x="7050312" y="2934233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/>
          <p:cNvSpPr/>
          <p:nvPr/>
        </p:nvSpPr>
        <p:spPr>
          <a:xfrm>
            <a:off x="7772399" y="2934233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Блок-схема: узел 39"/>
          <p:cNvSpPr/>
          <p:nvPr/>
        </p:nvSpPr>
        <p:spPr>
          <a:xfrm>
            <a:off x="4873173" y="3309150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/>
          <p:cNvSpPr/>
          <p:nvPr/>
        </p:nvSpPr>
        <p:spPr>
          <a:xfrm>
            <a:off x="5573484" y="3309150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Блок-схема: узел 41"/>
          <p:cNvSpPr/>
          <p:nvPr/>
        </p:nvSpPr>
        <p:spPr>
          <a:xfrm>
            <a:off x="6364514" y="3309150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Блок-схема: узел 42"/>
          <p:cNvSpPr/>
          <p:nvPr/>
        </p:nvSpPr>
        <p:spPr>
          <a:xfrm>
            <a:off x="7050312" y="3309150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Блок-схема: узел 43"/>
          <p:cNvSpPr/>
          <p:nvPr/>
        </p:nvSpPr>
        <p:spPr>
          <a:xfrm>
            <a:off x="7772399" y="3309150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Блок-схема: узел 44"/>
          <p:cNvSpPr/>
          <p:nvPr/>
        </p:nvSpPr>
        <p:spPr>
          <a:xfrm>
            <a:off x="4873173" y="3676288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Блок-схема: узел 45"/>
          <p:cNvSpPr/>
          <p:nvPr/>
        </p:nvSpPr>
        <p:spPr>
          <a:xfrm>
            <a:off x="5573484" y="3676288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>
            <a:off x="6350001" y="3676288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Блок-схема: узел 47"/>
          <p:cNvSpPr/>
          <p:nvPr/>
        </p:nvSpPr>
        <p:spPr>
          <a:xfrm>
            <a:off x="7050312" y="3679787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Блок-схема: узел 48"/>
          <p:cNvSpPr/>
          <p:nvPr/>
        </p:nvSpPr>
        <p:spPr>
          <a:xfrm>
            <a:off x="7772393" y="3676288"/>
            <a:ext cx="254000" cy="2540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узел 49"/>
          <p:cNvSpPr/>
          <p:nvPr/>
        </p:nvSpPr>
        <p:spPr>
          <a:xfrm>
            <a:off x="7050312" y="1078834"/>
            <a:ext cx="254000" cy="25400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51" name="Знак запрета 50"/>
          <p:cNvSpPr/>
          <p:nvPr/>
        </p:nvSpPr>
        <p:spPr>
          <a:xfrm>
            <a:off x="4840515" y="2167691"/>
            <a:ext cx="319315" cy="312057"/>
          </a:xfrm>
          <a:prstGeom prst="noSmoking">
            <a:avLst>
              <a:gd name="adj" fmla="val 65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2" name="Знак запрета 51"/>
          <p:cNvSpPr/>
          <p:nvPr/>
        </p:nvSpPr>
        <p:spPr>
          <a:xfrm>
            <a:off x="5553534" y="2167691"/>
            <a:ext cx="319315" cy="312057"/>
          </a:xfrm>
          <a:prstGeom prst="noSmoking">
            <a:avLst>
              <a:gd name="adj" fmla="val 65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3" name="Блок-схема: узел 52"/>
          <p:cNvSpPr/>
          <p:nvPr/>
        </p:nvSpPr>
        <p:spPr>
          <a:xfrm>
            <a:off x="4873172" y="2939481"/>
            <a:ext cx="254000" cy="25400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54" name="Блок-схема: узел 53"/>
          <p:cNvSpPr/>
          <p:nvPr/>
        </p:nvSpPr>
        <p:spPr>
          <a:xfrm>
            <a:off x="5573483" y="2942209"/>
            <a:ext cx="254000" cy="25400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34892" y="63968"/>
            <a:ext cx="6560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Россия: Динамика бюджетной прозрачности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2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53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Участие общественности</a:t>
            </a:r>
            <a:endParaRPr dirty="0"/>
          </a:p>
        </p:txBody>
      </p:sp>
      <p:pic>
        <p:nvPicPr>
          <p:cNvPr id="960" name="Google Shape;960;p53"/>
          <p:cNvPicPr preferRelativeResize="0"/>
          <p:nvPr/>
        </p:nvPicPr>
        <p:blipFill rotWithShape="1">
          <a:blip r:embed="rId3">
            <a:alphaModFix/>
          </a:blip>
          <a:srcRect b="4489"/>
          <a:stretch/>
        </p:blipFill>
        <p:spPr>
          <a:xfrm>
            <a:off x="5141225" y="1665155"/>
            <a:ext cx="1348625" cy="22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53"/>
          <p:cNvSpPr/>
          <p:nvPr/>
        </p:nvSpPr>
        <p:spPr>
          <a:xfrm>
            <a:off x="5086638" y="1362813"/>
            <a:ext cx="1461172" cy="2889585"/>
          </a:xfrm>
          <a:custGeom>
            <a:avLst/>
            <a:gdLst/>
            <a:ahLst/>
            <a:cxnLst/>
            <a:rect l="l" t="t" r="r" b="b"/>
            <a:pathLst>
              <a:path w="61960" h="122466" extrusionOk="0">
                <a:moveTo>
                  <a:pt x="52217" y="0"/>
                </a:moveTo>
                <a:lnTo>
                  <a:pt x="9743" y="0"/>
                </a:lnTo>
                <a:lnTo>
                  <a:pt x="9743" y="0"/>
                </a:lnTo>
                <a:lnTo>
                  <a:pt x="8803" y="0"/>
                </a:lnTo>
                <a:lnTo>
                  <a:pt x="7778" y="171"/>
                </a:lnTo>
                <a:lnTo>
                  <a:pt x="6838" y="427"/>
                </a:lnTo>
                <a:lnTo>
                  <a:pt x="5983" y="769"/>
                </a:lnTo>
                <a:lnTo>
                  <a:pt x="5129" y="1111"/>
                </a:lnTo>
                <a:lnTo>
                  <a:pt x="4359" y="1624"/>
                </a:lnTo>
                <a:lnTo>
                  <a:pt x="3590" y="2222"/>
                </a:lnTo>
                <a:lnTo>
                  <a:pt x="2907" y="2820"/>
                </a:lnTo>
                <a:lnTo>
                  <a:pt x="2223" y="3504"/>
                </a:lnTo>
                <a:lnTo>
                  <a:pt x="1710" y="4273"/>
                </a:lnTo>
                <a:lnTo>
                  <a:pt x="1197" y="5042"/>
                </a:lnTo>
                <a:lnTo>
                  <a:pt x="770" y="5897"/>
                </a:lnTo>
                <a:lnTo>
                  <a:pt x="514" y="6837"/>
                </a:lnTo>
                <a:lnTo>
                  <a:pt x="257" y="7777"/>
                </a:lnTo>
                <a:lnTo>
                  <a:pt x="86" y="8717"/>
                </a:lnTo>
                <a:lnTo>
                  <a:pt x="1" y="9743"/>
                </a:lnTo>
                <a:lnTo>
                  <a:pt x="1" y="112723"/>
                </a:lnTo>
                <a:lnTo>
                  <a:pt x="1" y="112723"/>
                </a:lnTo>
                <a:lnTo>
                  <a:pt x="86" y="113748"/>
                </a:lnTo>
                <a:lnTo>
                  <a:pt x="257" y="114688"/>
                </a:lnTo>
                <a:lnTo>
                  <a:pt x="514" y="115629"/>
                </a:lnTo>
                <a:lnTo>
                  <a:pt x="770" y="116569"/>
                </a:lnTo>
                <a:lnTo>
                  <a:pt x="1197" y="117423"/>
                </a:lnTo>
                <a:lnTo>
                  <a:pt x="1710" y="118192"/>
                </a:lnTo>
                <a:lnTo>
                  <a:pt x="2223" y="118962"/>
                </a:lnTo>
                <a:lnTo>
                  <a:pt x="2907" y="119645"/>
                </a:lnTo>
                <a:lnTo>
                  <a:pt x="3590" y="120243"/>
                </a:lnTo>
                <a:lnTo>
                  <a:pt x="4359" y="120842"/>
                </a:lnTo>
                <a:lnTo>
                  <a:pt x="5129" y="121354"/>
                </a:lnTo>
                <a:lnTo>
                  <a:pt x="5983" y="121696"/>
                </a:lnTo>
                <a:lnTo>
                  <a:pt x="6838" y="122038"/>
                </a:lnTo>
                <a:lnTo>
                  <a:pt x="7778" y="122294"/>
                </a:lnTo>
                <a:lnTo>
                  <a:pt x="8803" y="122465"/>
                </a:lnTo>
                <a:lnTo>
                  <a:pt x="9743" y="122465"/>
                </a:lnTo>
                <a:lnTo>
                  <a:pt x="52217" y="122465"/>
                </a:lnTo>
                <a:lnTo>
                  <a:pt x="52217" y="122465"/>
                </a:lnTo>
                <a:lnTo>
                  <a:pt x="53243" y="122465"/>
                </a:lnTo>
                <a:lnTo>
                  <a:pt x="54183" y="122294"/>
                </a:lnTo>
                <a:lnTo>
                  <a:pt x="55123" y="122038"/>
                </a:lnTo>
                <a:lnTo>
                  <a:pt x="55978" y="121696"/>
                </a:lnTo>
                <a:lnTo>
                  <a:pt x="56832" y="121354"/>
                </a:lnTo>
                <a:lnTo>
                  <a:pt x="57687" y="120842"/>
                </a:lnTo>
                <a:lnTo>
                  <a:pt x="58371" y="120243"/>
                </a:lnTo>
                <a:lnTo>
                  <a:pt x="59054" y="119645"/>
                </a:lnTo>
                <a:lnTo>
                  <a:pt x="59738" y="118962"/>
                </a:lnTo>
                <a:lnTo>
                  <a:pt x="60251" y="118192"/>
                </a:lnTo>
                <a:lnTo>
                  <a:pt x="60764" y="117423"/>
                </a:lnTo>
                <a:lnTo>
                  <a:pt x="61191" y="116569"/>
                </a:lnTo>
                <a:lnTo>
                  <a:pt x="61533" y="115629"/>
                </a:lnTo>
                <a:lnTo>
                  <a:pt x="61704" y="114688"/>
                </a:lnTo>
                <a:lnTo>
                  <a:pt x="61875" y="113748"/>
                </a:lnTo>
                <a:lnTo>
                  <a:pt x="61960" y="112723"/>
                </a:lnTo>
                <a:lnTo>
                  <a:pt x="61960" y="9743"/>
                </a:lnTo>
                <a:lnTo>
                  <a:pt x="61960" y="9743"/>
                </a:lnTo>
                <a:lnTo>
                  <a:pt x="61875" y="8717"/>
                </a:lnTo>
                <a:lnTo>
                  <a:pt x="61704" y="7777"/>
                </a:lnTo>
                <a:lnTo>
                  <a:pt x="61533" y="6837"/>
                </a:lnTo>
                <a:lnTo>
                  <a:pt x="61191" y="5897"/>
                </a:lnTo>
                <a:lnTo>
                  <a:pt x="60764" y="5042"/>
                </a:lnTo>
                <a:lnTo>
                  <a:pt x="60251" y="4273"/>
                </a:lnTo>
                <a:lnTo>
                  <a:pt x="59738" y="3504"/>
                </a:lnTo>
                <a:lnTo>
                  <a:pt x="59054" y="2820"/>
                </a:lnTo>
                <a:lnTo>
                  <a:pt x="58371" y="2222"/>
                </a:lnTo>
                <a:lnTo>
                  <a:pt x="57687" y="1624"/>
                </a:lnTo>
                <a:lnTo>
                  <a:pt x="56832" y="1111"/>
                </a:lnTo>
                <a:lnTo>
                  <a:pt x="55978" y="769"/>
                </a:lnTo>
                <a:lnTo>
                  <a:pt x="55123" y="427"/>
                </a:lnTo>
                <a:lnTo>
                  <a:pt x="54183" y="171"/>
                </a:lnTo>
                <a:lnTo>
                  <a:pt x="53243" y="0"/>
                </a:lnTo>
                <a:lnTo>
                  <a:pt x="52217" y="0"/>
                </a:lnTo>
                <a:lnTo>
                  <a:pt x="52217" y="0"/>
                </a:lnTo>
                <a:close/>
                <a:moveTo>
                  <a:pt x="24870" y="5042"/>
                </a:moveTo>
                <a:lnTo>
                  <a:pt x="24870" y="5042"/>
                </a:lnTo>
                <a:lnTo>
                  <a:pt x="24955" y="5042"/>
                </a:lnTo>
                <a:lnTo>
                  <a:pt x="37176" y="5042"/>
                </a:lnTo>
                <a:lnTo>
                  <a:pt x="37176" y="5042"/>
                </a:lnTo>
                <a:lnTo>
                  <a:pt x="37433" y="5042"/>
                </a:lnTo>
                <a:lnTo>
                  <a:pt x="37689" y="5213"/>
                </a:lnTo>
                <a:lnTo>
                  <a:pt x="37860" y="5469"/>
                </a:lnTo>
                <a:lnTo>
                  <a:pt x="37946" y="5811"/>
                </a:lnTo>
                <a:lnTo>
                  <a:pt x="37946" y="5811"/>
                </a:lnTo>
                <a:lnTo>
                  <a:pt x="37860" y="6068"/>
                </a:lnTo>
                <a:lnTo>
                  <a:pt x="37689" y="6324"/>
                </a:lnTo>
                <a:lnTo>
                  <a:pt x="37433" y="6495"/>
                </a:lnTo>
                <a:lnTo>
                  <a:pt x="37091" y="6580"/>
                </a:lnTo>
                <a:lnTo>
                  <a:pt x="37091" y="6580"/>
                </a:lnTo>
                <a:lnTo>
                  <a:pt x="37091" y="6580"/>
                </a:lnTo>
                <a:lnTo>
                  <a:pt x="24870" y="6580"/>
                </a:lnTo>
                <a:lnTo>
                  <a:pt x="24870" y="6580"/>
                </a:lnTo>
                <a:lnTo>
                  <a:pt x="24870" y="6580"/>
                </a:lnTo>
                <a:lnTo>
                  <a:pt x="24528" y="6495"/>
                </a:lnTo>
                <a:lnTo>
                  <a:pt x="24272" y="6324"/>
                </a:lnTo>
                <a:lnTo>
                  <a:pt x="24101" y="6068"/>
                </a:lnTo>
                <a:lnTo>
                  <a:pt x="24101" y="5811"/>
                </a:lnTo>
                <a:lnTo>
                  <a:pt x="24101" y="5811"/>
                </a:lnTo>
                <a:lnTo>
                  <a:pt x="24101" y="5469"/>
                </a:lnTo>
                <a:lnTo>
                  <a:pt x="24272" y="5213"/>
                </a:lnTo>
                <a:lnTo>
                  <a:pt x="24528" y="5042"/>
                </a:lnTo>
                <a:lnTo>
                  <a:pt x="24870" y="5042"/>
                </a:lnTo>
                <a:lnTo>
                  <a:pt x="24870" y="5042"/>
                </a:lnTo>
                <a:close/>
                <a:moveTo>
                  <a:pt x="31023" y="119389"/>
                </a:moveTo>
                <a:lnTo>
                  <a:pt x="31023" y="119389"/>
                </a:lnTo>
                <a:lnTo>
                  <a:pt x="30340" y="119303"/>
                </a:lnTo>
                <a:lnTo>
                  <a:pt x="29741" y="119132"/>
                </a:lnTo>
                <a:lnTo>
                  <a:pt x="29143" y="118791"/>
                </a:lnTo>
                <a:lnTo>
                  <a:pt x="28630" y="118449"/>
                </a:lnTo>
                <a:lnTo>
                  <a:pt x="28288" y="117936"/>
                </a:lnTo>
                <a:lnTo>
                  <a:pt x="27947" y="117338"/>
                </a:lnTo>
                <a:lnTo>
                  <a:pt x="27776" y="116740"/>
                </a:lnTo>
                <a:lnTo>
                  <a:pt x="27690" y="116056"/>
                </a:lnTo>
                <a:lnTo>
                  <a:pt x="27690" y="116056"/>
                </a:lnTo>
                <a:lnTo>
                  <a:pt x="27776" y="115458"/>
                </a:lnTo>
                <a:lnTo>
                  <a:pt x="27947" y="114774"/>
                </a:lnTo>
                <a:lnTo>
                  <a:pt x="28288" y="114261"/>
                </a:lnTo>
                <a:lnTo>
                  <a:pt x="28630" y="113748"/>
                </a:lnTo>
                <a:lnTo>
                  <a:pt x="29143" y="113407"/>
                </a:lnTo>
                <a:lnTo>
                  <a:pt x="29741" y="113065"/>
                </a:lnTo>
                <a:lnTo>
                  <a:pt x="30340" y="112894"/>
                </a:lnTo>
                <a:lnTo>
                  <a:pt x="31023" y="112808"/>
                </a:lnTo>
                <a:lnTo>
                  <a:pt x="31023" y="112808"/>
                </a:lnTo>
                <a:lnTo>
                  <a:pt x="31621" y="112894"/>
                </a:lnTo>
                <a:lnTo>
                  <a:pt x="32305" y="113065"/>
                </a:lnTo>
                <a:lnTo>
                  <a:pt x="32818" y="113407"/>
                </a:lnTo>
                <a:lnTo>
                  <a:pt x="33331" y="113748"/>
                </a:lnTo>
                <a:lnTo>
                  <a:pt x="33758" y="114261"/>
                </a:lnTo>
                <a:lnTo>
                  <a:pt x="34014" y="114774"/>
                </a:lnTo>
                <a:lnTo>
                  <a:pt x="34185" y="115458"/>
                </a:lnTo>
                <a:lnTo>
                  <a:pt x="34271" y="116056"/>
                </a:lnTo>
                <a:lnTo>
                  <a:pt x="34271" y="116056"/>
                </a:lnTo>
                <a:lnTo>
                  <a:pt x="34185" y="116740"/>
                </a:lnTo>
                <a:lnTo>
                  <a:pt x="34014" y="117338"/>
                </a:lnTo>
                <a:lnTo>
                  <a:pt x="33758" y="117936"/>
                </a:lnTo>
                <a:lnTo>
                  <a:pt x="33331" y="118449"/>
                </a:lnTo>
                <a:lnTo>
                  <a:pt x="32818" y="118791"/>
                </a:lnTo>
                <a:lnTo>
                  <a:pt x="32305" y="119132"/>
                </a:lnTo>
                <a:lnTo>
                  <a:pt x="31621" y="119303"/>
                </a:lnTo>
                <a:lnTo>
                  <a:pt x="31023" y="119389"/>
                </a:lnTo>
                <a:lnTo>
                  <a:pt x="31023" y="119389"/>
                </a:lnTo>
                <a:close/>
                <a:moveTo>
                  <a:pt x="59482" y="108877"/>
                </a:moveTo>
                <a:lnTo>
                  <a:pt x="2479" y="108877"/>
                </a:lnTo>
                <a:lnTo>
                  <a:pt x="2479" y="13588"/>
                </a:lnTo>
                <a:lnTo>
                  <a:pt x="59482" y="13588"/>
                </a:lnTo>
                <a:lnTo>
                  <a:pt x="59482" y="10887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53"/>
          <p:cNvSpPr txBox="1">
            <a:spLocks noGrp="1"/>
          </p:cNvSpPr>
          <p:nvPr>
            <p:ph type="subTitle" idx="1"/>
          </p:nvPr>
        </p:nvSpPr>
        <p:spPr>
          <a:xfrm>
            <a:off x="659100" y="1038840"/>
            <a:ext cx="3906487" cy="10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800" dirty="0"/>
              <a:t>Одной только прозрачности недостаточно для совершенствования </a:t>
            </a:r>
            <a:r>
              <a:rPr lang="ru-RU" sz="1800" dirty="0" smtClean="0"/>
              <a:t>управления бюджетным процессом. </a:t>
            </a:r>
            <a:r>
              <a:rPr lang="ru-RU" sz="1800" dirty="0"/>
              <a:t>Участие общественности в формировании бюджета имеет фундаментальное значение для достижения положительных результатов, связанных с большей прозрачностью бюджета.</a:t>
            </a:r>
          </a:p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76977392"/>
              </p:ext>
            </p:extLst>
          </p:nvPr>
        </p:nvGraphicFramePr>
        <p:xfrm>
          <a:off x="384628" y="406401"/>
          <a:ext cx="8564063" cy="4378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880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960" y="135287"/>
            <a:ext cx="7833359" cy="122790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Потенциал возможностей для участия общественности 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в этапах бюджетного процесса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224852" y="2051146"/>
            <a:ext cx="1701384" cy="562131"/>
          </a:xfrm>
          <a:prstGeom prst="homePlate">
            <a:avLst/>
          </a:prstGeom>
          <a:solidFill>
            <a:schemeClr val="bg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иугольник 4"/>
          <p:cNvSpPr/>
          <p:nvPr/>
        </p:nvSpPr>
        <p:spPr>
          <a:xfrm>
            <a:off x="2213547" y="2056133"/>
            <a:ext cx="1701384" cy="562131"/>
          </a:xfrm>
          <a:prstGeom prst="homePlate">
            <a:avLst/>
          </a:prstGeom>
          <a:solidFill>
            <a:schemeClr val="bg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ятиугольник 5"/>
          <p:cNvSpPr/>
          <p:nvPr/>
        </p:nvSpPr>
        <p:spPr>
          <a:xfrm>
            <a:off x="4202242" y="2051146"/>
            <a:ext cx="1701384" cy="562131"/>
          </a:xfrm>
          <a:prstGeom prst="homePlate">
            <a:avLst/>
          </a:prstGeom>
          <a:solidFill>
            <a:schemeClr val="bg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ятиугольник 6"/>
          <p:cNvSpPr/>
          <p:nvPr/>
        </p:nvSpPr>
        <p:spPr>
          <a:xfrm>
            <a:off x="6190937" y="2051147"/>
            <a:ext cx="1701384" cy="562131"/>
          </a:xfrm>
          <a:prstGeom prst="homePlate">
            <a:avLst/>
          </a:prstGeom>
          <a:solidFill>
            <a:schemeClr val="bg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4852" y="2051146"/>
            <a:ext cx="142407" cy="562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213547" y="2051146"/>
            <a:ext cx="589614" cy="562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90937" y="2051146"/>
            <a:ext cx="944381" cy="562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50823" y="1707390"/>
            <a:ext cx="849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13</a:t>
            </a:r>
            <a:r>
              <a:rPr lang="en-US">
                <a:solidFill>
                  <a:schemeClr val="bg1"/>
                </a:solidFill>
              </a:rPr>
              <a:t>/100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39518" y="1707390"/>
            <a:ext cx="849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33/100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28213" y="1707390"/>
            <a:ext cx="849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0</a:t>
            </a:r>
            <a:r>
              <a:rPr lang="en-US" smtClean="0">
                <a:solidFill>
                  <a:schemeClr val="bg1"/>
                </a:solidFill>
              </a:rPr>
              <a:t>/100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6908" y="1713396"/>
            <a:ext cx="849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67/100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0962" y="2870612"/>
            <a:ext cx="17963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Утверждение (законодательный орган)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2268" y="2896847"/>
            <a:ext cx="1681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Разработка (исполнительная власть)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9656" y="2866862"/>
            <a:ext cx="1681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Исполнение (исполнительная власть)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18350" y="2863112"/>
            <a:ext cx="20761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Оценка исполнения (высший орган аудита)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824" y="4761612"/>
            <a:ext cx="5125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Слабый: 0-40; ограниченный: 41-60; достаточный: 61-100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8-конечная звезда 2"/>
          <p:cNvSpPr/>
          <p:nvPr/>
        </p:nvSpPr>
        <p:spPr>
          <a:xfrm>
            <a:off x="815340" y="1348740"/>
            <a:ext cx="396240" cy="364656"/>
          </a:xfrm>
          <a:prstGeom prst="star8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0134F"/>
                </a:solidFill>
              </a:rPr>
              <a:t>1</a:t>
            </a:r>
            <a:endParaRPr lang="ru-RU" dirty="0">
              <a:solidFill>
                <a:srgbClr val="20134F"/>
              </a:solidFill>
            </a:endParaRPr>
          </a:p>
        </p:txBody>
      </p:sp>
      <p:sp>
        <p:nvSpPr>
          <p:cNvPr id="20" name="8-конечная звезда 19"/>
          <p:cNvSpPr/>
          <p:nvPr/>
        </p:nvSpPr>
        <p:spPr>
          <a:xfrm>
            <a:off x="2842883" y="1342734"/>
            <a:ext cx="396240" cy="364656"/>
          </a:xfrm>
          <a:prstGeom prst="star8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0134F"/>
                </a:solidFill>
              </a:rPr>
              <a:t>2</a:t>
            </a:r>
            <a:endParaRPr lang="ru-RU" dirty="0">
              <a:solidFill>
                <a:srgbClr val="20134F"/>
              </a:solidFill>
            </a:endParaRPr>
          </a:p>
        </p:txBody>
      </p:sp>
      <p:sp>
        <p:nvSpPr>
          <p:cNvPr id="21" name="8-конечная звезда 20"/>
          <p:cNvSpPr/>
          <p:nvPr/>
        </p:nvSpPr>
        <p:spPr>
          <a:xfrm>
            <a:off x="4774116" y="1342734"/>
            <a:ext cx="396240" cy="364656"/>
          </a:xfrm>
          <a:prstGeom prst="star8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0134F"/>
                </a:solidFill>
              </a:rPr>
              <a:t>3</a:t>
            </a:r>
            <a:endParaRPr lang="ru-RU" dirty="0">
              <a:solidFill>
                <a:srgbClr val="20134F"/>
              </a:solidFill>
            </a:endParaRPr>
          </a:p>
        </p:txBody>
      </p:sp>
      <p:sp>
        <p:nvSpPr>
          <p:cNvPr id="22" name="8-конечная звезда 21"/>
          <p:cNvSpPr/>
          <p:nvPr/>
        </p:nvSpPr>
        <p:spPr>
          <a:xfrm>
            <a:off x="6747572" y="1343244"/>
            <a:ext cx="396240" cy="364656"/>
          </a:xfrm>
          <a:prstGeom prst="star8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0134F"/>
                </a:solidFill>
              </a:rPr>
              <a:t>4</a:t>
            </a:r>
            <a:endParaRPr lang="ru-RU" dirty="0">
              <a:solidFill>
                <a:srgbClr val="2013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7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8" y="150871"/>
            <a:ext cx="7457219" cy="6572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Рекомендации по повышению </a:t>
            </a:r>
            <a:r>
              <a:rPr lang="ru-RU" dirty="0" smtClean="0">
                <a:solidFill>
                  <a:schemeClr val="accent1"/>
                </a:solidFill>
              </a:rPr>
              <a:t>индекса вовлеченности общественности:</a:t>
            </a:r>
            <a:r>
              <a:rPr lang="ru-RU" dirty="0">
                <a:solidFill>
                  <a:schemeClr val="accent1"/>
                </a:solidFill>
              </a:rPr>
              <a:t/>
            </a:r>
            <a:br>
              <a:rPr lang="ru-RU" dirty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2268" y="891916"/>
            <a:ext cx="4279693" cy="4009868"/>
          </a:xfrm>
        </p:spPr>
        <p:txBody>
          <a:bodyPr>
            <a:normAutofit fontScale="92500"/>
          </a:bodyPr>
          <a:lstStyle/>
          <a:p>
            <a:pPr lvl="0" indent="342900" algn="l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1"/>
                </a:solidFill>
              </a:rPr>
              <a:t>Создание пилотных механизмов для мониторинга исполнения бюджета.</a:t>
            </a:r>
          </a:p>
          <a:p>
            <a:pPr lvl="0" indent="342900" algn="l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1"/>
                </a:solidFill>
              </a:rPr>
              <a:t>Активное взаимодействие с социально уязвимыми группами населения и недостаточно представленными сообществами на прямую или через представляющие их организации гражданского общества.</a:t>
            </a:r>
          </a:p>
          <a:p>
            <a:pPr lvl="0" indent="342900" algn="l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1"/>
                </a:solidFill>
              </a:rPr>
              <a:t>Активное взаимодействие с социально уязвимыми группами населения и меньшинствами напрямую или через представляющие их организации гражданского общества.</a:t>
            </a:r>
          </a:p>
          <a:p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Google Shape;1059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16773" y="964827"/>
            <a:ext cx="3546116" cy="3676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500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7"/>
          <p:cNvSpPr txBox="1">
            <a:spLocks noGrp="1"/>
          </p:cNvSpPr>
          <p:nvPr>
            <p:ph type="ctrTitle"/>
          </p:nvPr>
        </p:nvSpPr>
        <p:spPr>
          <a:xfrm>
            <a:off x="5533650" y="2986150"/>
            <a:ext cx="2886300" cy="16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3600" dirty="0"/>
              <a:t>Что такое бюджет для граждан?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2"/>
          <p:cNvSpPr txBox="1">
            <a:spLocks noGrp="1"/>
          </p:cNvSpPr>
          <p:nvPr>
            <p:ph type="subTitle" idx="1"/>
          </p:nvPr>
        </p:nvSpPr>
        <p:spPr>
          <a:xfrm>
            <a:off x="1163782" y="1376862"/>
            <a:ext cx="6753325" cy="18512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b="1" dirty="0">
                <a:solidFill>
                  <a:schemeClr val="accent5"/>
                </a:solidFill>
              </a:rPr>
              <a:t>«Бюджет для граждан» </a:t>
            </a:r>
            <a:r>
              <a:rPr lang="ru-RU" sz="2000" dirty="0"/>
              <a:t>-  </a:t>
            </a:r>
            <a:r>
              <a:rPr lang="ru-RU" sz="2000" dirty="0" smtClean="0"/>
              <a:t>это</a:t>
            </a:r>
            <a:r>
              <a:rPr lang="ru-RU" sz="2000" b="1" dirty="0" smtClean="0"/>
              <a:t> </a:t>
            </a:r>
            <a:r>
              <a:rPr lang="ru-RU" sz="2000" dirty="0"/>
              <a:t>упрощенная версия бюджетного документа, которая использует неформальный язык и доступные форматы, чтобы облегчить для граждан понимание  сущности бюджета.</a:t>
            </a:r>
            <a:endParaRPr lang="ru-RU" sz="2000" b="1" dirty="0"/>
          </a:p>
        </p:txBody>
      </p:sp>
      <p:sp>
        <p:nvSpPr>
          <p:cNvPr id="350" name="Google Shape;350;p32"/>
          <p:cNvSpPr/>
          <p:nvPr/>
        </p:nvSpPr>
        <p:spPr>
          <a:xfrm rot="10800000" flipH="1">
            <a:off x="3958675" y="25"/>
            <a:ext cx="5185398" cy="2051675"/>
          </a:xfrm>
          <a:custGeom>
            <a:avLst/>
            <a:gdLst/>
            <a:ahLst/>
            <a:cxnLst/>
            <a:rect l="l" t="t" r="r" b="b"/>
            <a:pathLst>
              <a:path w="70099" h="26222" extrusionOk="0">
                <a:moveTo>
                  <a:pt x="70099" y="0"/>
                </a:moveTo>
                <a:lnTo>
                  <a:pt x="68375" y="1943"/>
                </a:lnTo>
                <a:lnTo>
                  <a:pt x="67524" y="2903"/>
                </a:lnTo>
                <a:lnTo>
                  <a:pt x="66651" y="3841"/>
                </a:lnTo>
                <a:lnTo>
                  <a:pt x="66171" y="4343"/>
                </a:lnTo>
                <a:lnTo>
                  <a:pt x="65691" y="4845"/>
                </a:lnTo>
                <a:lnTo>
                  <a:pt x="65200" y="5336"/>
                </a:lnTo>
                <a:lnTo>
                  <a:pt x="64698" y="5827"/>
                </a:lnTo>
                <a:lnTo>
                  <a:pt x="64196" y="6307"/>
                </a:lnTo>
                <a:lnTo>
                  <a:pt x="63683" y="6788"/>
                </a:lnTo>
                <a:lnTo>
                  <a:pt x="63159" y="7257"/>
                </a:lnTo>
                <a:lnTo>
                  <a:pt x="62635" y="7715"/>
                </a:lnTo>
                <a:lnTo>
                  <a:pt x="62101" y="8152"/>
                </a:lnTo>
                <a:lnTo>
                  <a:pt x="61566" y="8588"/>
                </a:lnTo>
                <a:lnTo>
                  <a:pt x="61009" y="9014"/>
                </a:lnTo>
                <a:lnTo>
                  <a:pt x="60453" y="9428"/>
                </a:lnTo>
                <a:lnTo>
                  <a:pt x="59875" y="9821"/>
                </a:lnTo>
                <a:lnTo>
                  <a:pt x="59296" y="10203"/>
                </a:lnTo>
                <a:lnTo>
                  <a:pt x="58707" y="10563"/>
                </a:lnTo>
                <a:lnTo>
                  <a:pt x="58107" y="10912"/>
                </a:lnTo>
                <a:lnTo>
                  <a:pt x="57529" y="11229"/>
                </a:lnTo>
                <a:lnTo>
                  <a:pt x="56939" y="11523"/>
                </a:lnTo>
                <a:lnTo>
                  <a:pt x="56339" y="11807"/>
                </a:lnTo>
                <a:lnTo>
                  <a:pt x="55739" y="12069"/>
                </a:lnTo>
                <a:lnTo>
                  <a:pt x="55128" y="12320"/>
                </a:lnTo>
                <a:lnTo>
                  <a:pt x="54517" y="12549"/>
                </a:lnTo>
                <a:lnTo>
                  <a:pt x="53895" y="12778"/>
                </a:lnTo>
                <a:lnTo>
                  <a:pt x="53262" y="12986"/>
                </a:lnTo>
                <a:lnTo>
                  <a:pt x="52640" y="13182"/>
                </a:lnTo>
                <a:lnTo>
                  <a:pt x="51996" y="13357"/>
                </a:lnTo>
                <a:lnTo>
                  <a:pt x="51363" y="13531"/>
                </a:lnTo>
                <a:lnTo>
                  <a:pt x="50719" y="13684"/>
                </a:lnTo>
                <a:lnTo>
                  <a:pt x="50076" y="13826"/>
                </a:lnTo>
                <a:lnTo>
                  <a:pt x="49421" y="13968"/>
                </a:lnTo>
                <a:lnTo>
                  <a:pt x="48777" y="14088"/>
                </a:lnTo>
                <a:lnTo>
                  <a:pt x="48122" y="14208"/>
                </a:lnTo>
                <a:lnTo>
                  <a:pt x="47042" y="14371"/>
                </a:lnTo>
                <a:lnTo>
                  <a:pt x="45951" y="14524"/>
                </a:lnTo>
                <a:lnTo>
                  <a:pt x="44860" y="14655"/>
                </a:lnTo>
                <a:lnTo>
                  <a:pt x="43758" y="14753"/>
                </a:lnTo>
                <a:lnTo>
                  <a:pt x="42666" y="14851"/>
                </a:lnTo>
                <a:lnTo>
                  <a:pt x="41564" y="14917"/>
                </a:lnTo>
                <a:lnTo>
                  <a:pt x="40462" y="14971"/>
                </a:lnTo>
                <a:lnTo>
                  <a:pt x="39360" y="15026"/>
                </a:lnTo>
                <a:lnTo>
                  <a:pt x="38258" y="15059"/>
                </a:lnTo>
                <a:lnTo>
                  <a:pt x="37156" y="15081"/>
                </a:lnTo>
                <a:lnTo>
                  <a:pt x="34941" y="15113"/>
                </a:lnTo>
                <a:lnTo>
                  <a:pt x="30511" y="15146"/>
                </a:lnTo>
                <a:lnTo>
                  <a:pt x="28306" y="15179"/>
                </a:lnTo>
                <a:lnTo>
                  <a:pt x="27204" y="15201"/>
                </a:lnTo>
                <a:lnTo>
                  <a:pt x="26102" y="15233"/>
                </a:lnTo>
                <a:lnTo>
                  <a:pt x="25000" y="15277"/>
                </a:lnTo>
                <a:lnTo>
                  <a:pt x="23909" y="15332"/>
                </a:lnTo>
                <a:lnTo>
                  <a:pt x="22807" y="15397"/>
                </a:lnTo>
                <a:lnTo>
                  <a:pt x="21716" y="15484"/>
                </a:lnTo>
                <a:lnTo>
                  <a:pt x="20624" y="15593"/>
                </a:lnTo>
                <a:lnTo>
                  <a:pt x="19544" y="15713"/>
                </a:lnTo>
                <a:lnTo>
                  <a:pt x="18453" y="15855"/>
                </a:lnTo>
                <a:lnTo>
                  <a:pt x="17384" y="16030"/>
                </a:lnTo>
                <a:lnTo>
                  <a:pt x="16838" y="16117"/>
                </a:lnTo>
                <a:lnTo>
                  <a:pt x="16303" y="16215"/>
                </a:lnTo>
                <a:lnTo>
                  <a:pt x="15769" y="16325"/>
                </a:lnTo>
                <a:lnTo>
                  <a:pt x="15234" y="16445"/>
                </a:lnTo>
                <a:lnTo>
                  <a:pt x="14699" y="16565"/>
                </a:lnTo>
                <a:lnTo>
                  <a:pt x="14165" y="16685"/>
                </a:lnTo>
                <a:lnTo>
                  <a:pt x="13630" y="16826"/>
                </a:lnTo>
                <a:lnTo>
                  <a:pt x="13095" y="16968"/>
                </a:lnTo>
                <a:lnTo>
                  <a:pt x="12495" y="17143"/>
                </a:lnTo>
                <a:lnTo>
                  <a:pt x="11895" y="17328"/>
                </a:lnTo>
                <a:lnTo>
                  <a:pt x="11295" y="17536"/>
                </a:lnTo>
                <a:lnTo>
                  <a:pt x="10695" y="17754"/>
                </a:lnTo>
                <a:lnTo>
                  <a:pt x="10105" y="17994"/>
                </a:lnTo>
                <a:lnTo>
                  <a:pt x="9516" y="18234"/>
                </a:lnTo>
                <a:lnTo>
                  <a:pt x="8938" y="18507"/>
                </a:lnTo>
                <a:lnTo>
                  <a:pt x="8370" y="18780"/>
                </a:lnTo>
                <a:lnTo>
                  <a:pt x="7803" y="19074"/>
                </a:lnTo>
                <a:lnTo>
                  <a:pt x="7246" y="19380"/>
                </a:lnTo>
                <a:lnTo>
                  <a:pt x="6701" y="19696"/>
                </a:lnTo>
                <a:lnTo>
                  <a:pt x="6155" y="20035"/>
                </a:lnTo>
                <a:lnTo>
                  <a:pt x="5631" y="20384"/>
                </a:lnTo>
                <a:lnTo>
                  <a:pt x="5108" y="20744"/>
                </a:lnTo>
                <a:lnTo>
                  <a:pt x="4606" y="21126"/>
                </a:lnTo>
                <a:lnTo>
                  <a:pt x="4115" y="21519"/>
                </a:lnTo>
                <a:lnTo>
                  <a:pt x="3820" y="21759"/>
                </a:lnTo>
                <a:lnTo>
                  <a:pt x="3525" y="22010"/>
                </a:lnTo>
                <a:lnTo>
                  <a:pt x="3242" y="22272"/>
                </a:lnTo>
                <a:lnTo>
                  <a:pt x="2969" y="22533"/>
                </a:lnTo>
                <a:lnTo>
                  <a:pt x="2696" y="22795"/>
                </a:lnTo>
                <a:lnTo>
                  <a:pt x="2423" y="23068"/>
                </a:lnTo>
                <a:lnTo>
                  <a:pt x="2162" y="23341"/>
                </a:lnTo>
                <a:lnTo>
                  <a:pt x="1911" y="23625"/>
                </a:lnTo>
                <a:lnTo>
                  <a:pt x="1649" y="23919"/>
                </a:lnTo>
                <a:lnTo>
                  <a:pt x="1409" y="24225"/>
                </a:lnTo>
                <a:lnTo>
                  <a:pt x="1158" y="24530"/>
                </a:lnTo>
                <a:lnTo>
                  <a:pt x="918" y="24847"/>
                </a:lnTo>
                <a:lnTo>
                  <a:pt x="688" y="25174"/>
                </a:lnTo>
                <a:lnTo>
                  <a:pt x="448" y="25512"/>
                </a:lnTo>
                <a:lnTo>
                  <a:pt x="219" y="25862"/>
                </a:lnTo>
                <a:lnTo>
                  <a:pt x="1" y="26222"/>
                </a:lnTo>
                <a:lnTo>
                  <a:pt x="70099" y="26222"/>
                </a:lnTo>
                <a:lnTo>
                  <a:pt x="70099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2"/>
          <p:cNvSpPr/>
          <p:nvPr/>
        </p:nvSpPr>
        <p:spPr>
          <a:xfrm flipH="1">
            <a:off x="-164" y="3157977"/>
            <a:ext cx="5018212" cy="1985530"/>
          </a:xfrm>
          <a:custGeom>
            <a:avLst/>
            <a:gdLst/>
            <a:ahLst/>
            <a:cxnLst/>
            <a:rect l="l" t="t" r="r" b="b"/>
            <a:pathLst>
              <a:path w="70099" h="26222" extrusionOk="0">
                <a:moveTo>
                  <a:pt x="70099" y="0"/>
                </a:moveTo>
                <a:lnTo>
                  <a:pt x="68375" y="1943"/>
                </a:lnTo>
                <a:lnTo>
                  <a:pt x="67524" y="2903"/>
                </a:lnTo>
                <a:lnTo>
                  <a:pt x="66651" y="3841"/>
                </a:lnTo>
                <a:lnTo>
                  <a:pt x="66171" y="4343"/>
                </a:lnTo>
                <a:lnTo>
                  <a:pt x="65691" y="4845"/>
                </a:lnTo>
                <a:lnTo>
                  <a:pt x="65200" y="5336"/>
                </a:lnTo>
                <a:lnTo>
                  <a:pt x="64698" y="5827"/>
                </a:lnTo>
                <a:lnTo>
                  <a:pt x="64196" y="6307"/>
                </a:lnTo>
                <a:lnTo>
                  <a:pt x="63683" y="6788"/>
                </a:lnTo>
                <a:lnTo>
                  <a:pt x="63159" y="7257"/>
                </a:lnTo>
                <a:lnTo>
                  <a:pt x="62635" y="7715"/>
                </a:lnTo>
                <a:lnTo>
                  <a:pt x="62101" y="8152"/>
                </a:lnTo>
                <a:lnTo>
                  <a:pt x="61566" y="8588"/>
                </a:lnTo>
                <a:lnTo>
                  <a:pt x="61009" y="9014"/>
                </a:lnTo>
                <a:lnTo>
                  <a:pt x="60453" y="9428"/>
                </a:lnTo>
                <a:lnTo>
                  <a:pt x="59875" y="9821"/>
                </a:lnTo>
                <a:lnTo>
                  <a:pt x="59296" y="10203"/>
                </a:lnTo>
                <a:lnTo>
                  <a:pt x="58707" y="10563"/>
                </a:lnTo>
                <a:lnTo>
                  <a:pt x="58107" y="10912"/>
                </a:lnTo>
                <a:lnTo>
                  <a:pt x="57529" y="11229"/>
                </a:lnTo>
                <a:lnTo>
                  <a:pt x="56939" y="11523"/>
                </a:lnTo>
                <a:lnTo>
                  <a:pt x="56339" y="11807"/>
                </a:lnTo>
                <a:lnTo>
                  <a:pt x="55739" y="12069"/>
                </a:lnTo>
                <a:lnTo>
                  <a:pt x="55128" y="12320"/>
                </a:lnTo>
                <a:lnTo>
                  <a:pt x="54517" y="12549"/>
                </a:lnTo>
                <a:lnTo>
                  <a:pt x="53895" y="12778"/>
                </a:lnTo>
                <a:lnTo>
                  <a:pt x="53262" y="12986"/>
                </a:lnTo>
                <a:lnTo>
                  <a:pt x="52640" y="13182"/>
                </a:lnTo>
                <a:lnTo>
                  <a:pt x="51996" y="13357"/>
                </a:lnTo>
                <a:lnTo>
                  <a:pt x="51363" y="13531"/>
                </a:lnTo>
                <a:lnTo>
                  <a:pt x="50719" y="13684"/>
                </a:lnTo>
                <a:lnTo>
                  <a:pt x="50076" y="13826"/>
                </a:lnTo>
                <a:lnTo>
                  <a:pt x="49421" y="13968"/>
                </a:lnTo>
                <a:lnTo>
                  <a:pt x="48777" y="14088"/>
                </a:lnTo>
                <a:lnTo>
                  <a:pt x="48122" y="14208"/>
                </a:lnTo>
                <a:lnTo>
                  <a:pt x="47042" y="14371"/>
                </a:lnTo>
                <a:lnTo>
                  <a:pt x="45951" y="14524"/>
                </a:lnTo>
                <a:lnTo>
                  <a:pt x="44860" y="14655"/>
                </a:lnTo>
                <a:lnTo>
                  <a:pt x="43758" y="14753"/>
                </a:lnTo>
                <a:lnTo>
                  <a:pt x="42666" y="14851"/>
                </a:lnTo>
                <a:lnTo>
                  <a:pt x="41564" y="14917"/>
                </a:lnTo>
                <a:lnTo>
                  <a:pt x="40462" y="14971"/>
                </a:lnTo>
                <a:lnTo>
                  <a:pt x="39360" y="15026"/>
                </a:lnTo>
                <a:lnTo>
                  <a:pt x="38258" y="15059"/>
                </a:lnTo>
                <a:lnTo>
                  <a:pt x="37156" y="15081"/>
                </a:lnTo>
                <a:lnTo>
                  <a:pt x="34941" y="15113"/>
                </a:lnTo>
                <a:lnTo>
                  <a:pt x="30511" y="15146"/>
                </a:lnTo>
                <a:lnTo>
                  <a:pt x="28306" y="15179"/>
                </a:lnTo>
                <a:lnTo>
                  <a:pt x="27204" y="15201"/>
                </a:lnTo>
                <a:lnTo>
                  <a:pt x="26102" y="15233"/>
                </a:lnTo>
                <a:lnTo>
                  <a:pt x="25000" y="15277"/>
                </a:lnTo>
                <a:lnTo>
                  <a:pt x="23909" y="15332"/>
                </a:lnTo>
                <a:lnTo>
                  <a:pt x="22807" y="15397"/>
                </a:lnTo>
                <a:lnTo>
                  <a:pt x="21716" y="15484"/>
                </a:lnTo>
                <a:lnTo>
                  <a:pt x="20624" y="15593"/>
                </a:lnTo>
                <a:lnTo>
                  <a:pt x="19544" y="15713"/>
                </a:lnTo>
                <a:lnTo>
                  <a:pt x="18453" y="15855"/>
                </a:lnTo>
                <a:lnTo>
                  <a:pt x="17384" y="16030"/>
                </a:lnTo>
                <a:lnTo>
                  <a:pt x="16838" y="16117"/>
                </a:lnTo>
                <a:lnTo>
                  <a:pt x="16303" y="16215"/>
                </a:lnTo>
                <a:lnTo>
                  <a:pt x="15769" y="16325"/>
                </a:lnTo>
                <a:lnTo>
                  <a:pt x="15234" y="16445"/>
                </a:lnTo>
                <a:lnTo>
                  <a:pt x="14699" y="16565"/>
                </a:lnTo>
                <a:lnTo>
                  <a:pt x="14165" y="16685"/>
                </a:lnTo>
                <a:lnTo>
                  <a:pt x="13630" y="16826"/>
                </a:lnTo>
                <a:lnTo>
                  <a:pt x="13095" y="16968"/>
                </a:lnTo>
                <a:lnTo>
                  <a:pt x="12495" y="17143"/>
                </a:lnTo>
                <a:lnTo>
                  <a:pt x="11895" y="17328"/>
                </a:lnTo>
                <a:lnTo>
                  <a:pt x="11295" y="17536"/>
                </a:lnTo>
                <a:lnTo>
                  <a:pt x="10695" y="17754"/>
                </a:lnTo>
                <a:lnTo>
                  <a:pt x="10105" y="17994"/>
                </a:lnTo>
                <a:lnTo>
                  <a:pt x="9516" y="18234"/>
                </a:lnTo>
                <a:lnTo>
                  <a:pt x="8938" y="18507"/>
                </a:lnTo>
                <a:lnTo>
                  <a:pt x="8370" y="18780"/>
                </a:lnTo>
                <a:lnTo>
                  <a:pt x="7803" y="19074"/>
                </a:lnTo>
                <a:lnTo>
                  <a:pt x="7246" y="19380"/>
                </a:lnTo>
                <a:lnTo>
                  <a:pt x="6701" y="19696"/>
                </a:lnTo>
                <a:lnTo>
                  <a:pt x="6155" y="20035"/>
                </a:lnTo>
                <a:lnTo>
                  <a:pt x="5631" y="20384"/>
                </a:lnTo>
                <a:lnTo>
                  <a:pt x="5108" y="20744"/>
                </a:lnTo>
                <a:lnTo>
                  <a:pt x="4606" y="21126"/>
                </a:lnTo>
                <a:lnTo>
                  <a:pt x="4115" y="21519"/>
                </a:lnTo>
                <a:lnTo>
                  <a:pt x="3820" y="21759"/>
                </a:lnTo>
                <a:lnTo>
                  <a:pt x="3525" y="22010"/>
                </a:lnTo>
                <a:lnTo>
                  <a:pt x="3242" y="22272"/>
                </a:lnTo>
                <a:lnTo>
                  <a:pt x="2969" y="22533"/>
                </a:lnTo>
                <a:lnTo>
                  <a:pt x="2696" y="22795"/>
                </a:lnTo>
                <a:lnTo>
                  <a:pt x="2423" y="23068"/>
                </a:lnTo>
                <a:lnTo>
                  <a:pt x="2162" y="23341"/>
                </a:lnTo>
                <a:lnTo>
                  <a:pt x="1911" y="23625"/>
                </a:lnTo>
                <a:lnTo>
                  <a:pt x="1649" y="23919"/>
                </a:lnTo>
                <a:lnTo>
                  <a:pt x="1409" y="24225"/>
                </a:lnTo>
                <a:lnTo>
                  <a:pt x="1158" y="24530"/>
                </a:lnTo>
                <a:lnTo>
                  <a:pt x="918" y="24847"/>
                </a:lnTo>
                <a:lnTo>
                  <a:pt x="688" y="25174"/>
                </a:lnTo>
                <a:lnTo>
                  <a:pt x="448" y="25512"/>
                </a:lnTo>
                <a:lnTo>
                  <a:pt x="219" y="25862"/>
                </a:lnTo>
                <a:lnTo>
                  <a:pt x="1" y="26222"/>
                </a:lnTo>
                <a:lnTo>
                  <a:pt x="70099" y="26222"/>
                </a:lnTo>
                <a:lnTo>
                  <a:pt x="70099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84963" y="3574473"/>
            <a:ext cx="4620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/>
                </a:solidFill>
              </a:rPr>
              <a:t>На какую целевую аудиторию он рассчитан и какую цель выполняет?</a:t>
            </a:r>
            <a:endParaRPr lang="ru-RU" b="1" dirty="0">
              <a:solidFill>
                <a:schemeClr val="accent5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056" y="259298"/>
            <a:ext cx="7700100" cy="32590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Назначение «Бюджета для граждан»</a:t>
            </a:r>
            <a:endParaRPr lang="ru-RU" dirty="0"/>
          </a:p>
        </p:txBody>
      </p:sp>
      <p:sp>
        <p:nvSpPr>
          <p:cNvPr id="4" name="Трапеция 3"/>
          <p:cNvSpPr/>
          <p:nvPr/>
        </p:nvSpPr>
        <p:spPr>
          <a:xfrm rot="5400000">
            <a:off x="-793249" y="1929321"/>
            <a:ext cx="4197927" cy="2071103"/>
          </a:xfrm>
          <a:prstGeom prst="trapezoid">
            <a:avLst>
              <a:gd name="adj" fmla="val 253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рапеция 4"/>
          <p:cNvSpPr/>
          <p:nvPr/>
        </p:nvSpPr>
        <p:spPr>
          <a:xfrm rot="5400000">
            <a:off x="1872883" y="2041026"/>
            <a:ext cx="4220446" cy="1870213"/>
          </a:xfrm>
          <a:prstGeom prst="trapezoid">
            <a:avLst>
              <a:gd name="adj" fmla="val 283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рапеция 5"/>
          <p:cNvSpPr/>
          <p:nvPr/>
        </p:nvSpPr>
        <p:spPr>
          <a:xfrm rot="5400000">
            <a:off x="4785875" y="1704978"/>
            <a:ext cx="4220448" cy="2542311"/>
          </a:xfrm>
          <a:prstGeom prst="trapezoid">
            <a:avLst>
              <a:gd name="adj" fmla="val 263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8056" y="1196482"/>
            <a:ext cx="217531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050" b="1" dirty="0">
                <a:solidFill>
                  <a:schemeClr val="bg1"/>
                </a:solidFill>
              </a:rPr>
              <a:t>Для общества в целом, а также активному населению </a:t>
            </a:r>
            <a:r>
              <a:rPr lang="ru-RU" sz="1050" b="1" dirty="0" smtClean="0">
                <a:solidFill>
                  <a:schemeClr val="bg1"/>
                </a:solidFill>
              </a:rPr>
              <a:t>страны:</a:t>
            </a: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Получение информации о процессах, которые происходят в государстве;</a:t>
            </a:r>
            <a:endParaRPr lang="ru-RU" sz="105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Желание понимать, как бюджетные процессы влияют на каждого гражданина и страну в целом.</a:t>
            </a:r>
            <a:endParaRPr lang="ru-RU" sz="105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Возможность контролировать и влиять на бюджетные процессы страны.</a:t>
            </a:r>
            <a:endParaRPr lang="ru-RU" sz="105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Участие в принятии решений и влияние на ситуацию в государстве</a:t>
            </a:r>
            <a:endParaRPr lang="ru-RU" sz="1050" b="1" dirty="0">
              <a:solidFill>
                <a:schemeClr val="bg1"/>
              </a:solidFill>
            </a:endParaRPr>
          </a:p>
          <a:p>
            <a:pPr marL="17145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Возможность получения информации о предоставлении различных социальных услуг</a:t>
            </a:r>
            <a:endParaRPr lang="ru-RU" sz="1050" b="1" dirty="0">
              <a:solidFill>
                <a:schemeClr val="bg1"/>
              </a:solidFill>
            </a:endParaRPr>
          </a:p>
          <a:p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941175" y="1475801"/>
            <a:ext cx="208153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bg1"/>
                </a:solidFill>
              </a:rPr>
              <a:t>  Для </a:t>
            </a:r>
            <a:r>
              <a:rPr lang="ru-RU" sz="1050" b="1" dirty="0">
                <a:solidFill>
                  <a:schemeClr val="bg1"/>
                </a:solidFill>
              </a:rPr>
              <a:t>государства</a:t>
            </a:r>
            <a:r>
              <a:rPr lang="ru-RU" sz="1050" b="1" dirty="0" smtClean="0">
                <a:solidFill>
                  <a:schemeClr val="bg1"/>
                </a:solidFill>
              </a:rPr>
              <a:t>:</a:t>
            </a: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И</a:t>
            </a:r>
            <a:r>
              <a:rPr lang="ru-RU" sz="1050" dirty="0" smtClean="0">
                <a:solidFill>
                  <a:schemeClr val="bg1"/>
                </a:solidFill>
              </a:rPr>
              <a:t>нформирование </a:t>
            </a:r>
            <a:r>
              <a:rPr lang="ru-RU" sz="1050" dirty="0">
                <a:solidFill>
                  <a:schemeClr val="bg1"/>
                </a:solidFill>
              </a:rPr>
              <a:t>граждан о принимаемых решениях;</a:t>
            </a:r>
            <a:endParaRPr lang="ru-RU" sz="105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О</a:t>
            </a:r>
            <a:r>
              <a:rPr lang="ru-RU" sz="1050" dirty="0" smtClean="0">
                <a:solidFill>
                  <a:schemeClr val="bg1"/>
                </a:solidFill>
              </a:rPr>
              <a:t>беспечение </a:t>
            </a:r>
            <a:r>
              <a:rPr lang="ru-RU" sz="1050" dirty="0">
                <a:solidFill>
                  <a:schemeClr val="bg1"/>
                </a:solidFill>
              </a:rPr>
              <a:t>открытости, прозрачности бюджетного процесса, а также повышение эффективности бюджетных расходов;</a:t>
            </a:r>
            <a:endParaRPr lang="ru-RU" sz="105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П</a:t>
            </a:r>
            <a:r>
              <a:rPr lang="ru-RU" sz="1050" dirty="0" smtClean="0">
                <a:solidFill>
                  <a:schemeClr val="bg1"/>
                </a:solidFill>
              </a:rPr>
              <a:t>овышение </a:t>
            </a:r>
            <a:r>
              <a:rPr lang="ru-RU" sz="1050" dirty="0">
                <a:solidFill>
                  <a:schemeClr val="bg1"/>
                </a:solidFill>
              </a:rPr>
              <a:t>вовлеченности граждан в бюджетный процесс;</a:t>
            </a:r>
            <a:endParaRPr lang="ru-RU" sz="105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</a:rPr>
              <a:t>П</a:t>
            </a:r>
            <a:r>
              <a:rPr lang="ru-RU" sz="1050" dirty="0" smtClean="0">
                <a:solidFill>
                  <a:schemeClr val="bg1"/>
                </a:solidFill>
              </a:rPr>
              <a:t>олучение </a:t>
            </a:r>
            <a:r>
              <a:rPr lang="ru-RU" sz="1050" dirty="0">
                <a:solidFill>
                  <a:schemeClr val="bg1"/>
                </a:solidFill>
              </a:rPr>
              <a:t>обратной связи для корректировки принимаемых решений.</a:t>
            </a:r>
            <a:endParaRPr lang="ru-RU" sz="1050" b="1" dirty="0">
              <a:solidFill>
                <a:schemeClr val="bg1"/>
              </a:solidFill>
            </a:endParaRPr>
          </a:p>
          <a:p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83902" y="1427310"/>
            <a:ext cx="234473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Для органов власти, бизнеса, некоммерческих организаций, социальных групп, СМИ и журналистов</a:t>
            </a:r>
            <a:r>
              <a:rPr lang="ru-RU" sz="1000" b="1" dirty="0" smtClean="0">
                <a:solidFill>
                  <a:schemeClr val="bg1"/>
                </a:solidFill>
              </a:rPr>
              <a:t>:</a:t>
            </a: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</a:rPr>
              <a:t>Укрупненная информация о состоянии государства в целом.</a:t>
            </a:r>
            <a:endParaRPr lang="ru-RU" sz="100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</a:rPr>
              <a:t>Информация для независимой оценки бюджета</a:t>
            </a:r>
            <a:endParaRPr lang="ru-RU" sz="100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</a:rPr>
              <a:t>Информация о социальных услугах государства, которыми может воспользоваться население.</a:t>
            </a:r>
            <a:endParaRPr lang="ru-RU" sz="100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</a:rPr>
              <a:t>Инструмент визуализации информации для публикаций и материалов.</a:t>
            </a:r>
            <a:endParaRPr lang="ru-RU" sz="1000" b="1" dirty="0">
              <a:solidFill>
                <a:schemeClr val="bg1"/>
              </a:solidFill>
            </a:endParaRPr>
          </a:p>
          <a:p>
            <a:pPr marL="171450" lvl="0" indent="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bg1"/>
                </a:solidFill>
              </a:rPr>
              <a:t>Информация для сопровождения материалов репортажей, статей, заметок, информационных сообщений, рекламы, бизнес-сводок.</a:t>
            </a:r>
            <a:endParaRPr lang="ru-RU" sz="1000" b="1" dirty="0">
              <a:solidFill>
                <a:schemeClr val="bg1"/>
              </a:solidFill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6982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647" y="332509"/>
            <a:ext cx="52508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dirty="0">
                <a:cs typeface="Poppins" panose="020B0604020202020204" charset="0"/>
              </a:rPr>
              <a:t>Одно из главных мероприятий проекта «Бюджет для граждан» - </a:t>
            </a:r>
            <a:r>
              <a:rPr lang="ru-RU" dirty="0" smtClean="0">
                <a:cs typeface="Poppins" panose="020B0604020202020204" charset="0"/>
              </a:rPr>
              <a:t>анализ </a:t>
            </a:r>
            <a:r>
              <a:rPr lang="ru-RU" dirty="0">
                <a:cs typeface="Poppins" panose="020B0604020202020204" charset="0"/>
              </a:rPr>
              <a:t>и распространение лучшей практики регионов и муниципалитетов по направлениям проекта «Бюджет для граждан», проводится с 2013 года.</a:t>
            </a:r>
            <a:endParaRPr lang="ru-RU" b="1" dirty="0">
              <a:cs typeface="Poppins" panose="020B0604020202020204" charset="0"/>
            </a:endParaRPr>
          </a:p>
          <a:p>
            <a:pPr indent="457200"/>
            <a:r>
              <a:rPr lang="ru-RU" dirty="0">
                <a:cs typeface="Poppins" panose="020B0604020202020204" charset="0"/>
              </a:rPr>
              <a:t>Количество субъектов Российской Федерации, публикующих бюджет для граждан, неизменно растет:</a:t>
            </a:r>
            <a:endParaRPr lang="ru-RU" b="1" dirty="0">
              <a:cs typeface="Poppins" panose="020B0604020202020204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647" y="2031999"/>
            <a:ext cx="4580380" cy="2585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540520" y="2585940"/>
            <a:ext cx="313242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dirty="0" smtClean="0"/>
              <a:t>2016  - 2017 годы </a:t>
            </a:r>
            <a:r>
              <a:rPr lang="ru-RU" dirty="0"/>
              <a:t>стали ключевыми для продвижения в регионах практик участия граждан в определении приоритетов расходования бюджетных средств на местном уровне.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Google Shape;1054;p61"/>
          <p:cNvPicPr preferRelativeResize="0"/>
          <p:nvPr/>
        </p:nvPicPr>
        <p:blipFill rotWithShape="1">
          <a:blip r:embed="rId3">
            <a:alphaModFix/>
          </a:blip>
          <a:srcRect t="16540" b="16547"/>
          <a:stretch/>
        </p:blipFill>
        <p:spPr>
          <a:xfrm>
            <a:off x="5844820" y="332509"/>
            <a:ext cx="2828126" cy="18625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582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НИФ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НИФ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НИФ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" t="12066" r="31905" b="66654"/>
          <a:stretch/>
        </p:blipFill>
        <p:spPr bwMode="auto">
          <a:xfrm>
            <a:off x="58056" y="304813"/>
            <a:ext cx="3323771" cy="85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93885" y="74830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целях содействия органам государственной власти субъектов Российской Федерации в осуществлении деятельности по обеспечению открытости бюджетных данных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21084" y="2218540"/>
            <a:ext cx="2997201" cy="1754326"/>
          </a:xfrm>
          <a:prstGeom prst="rect">
            <a:avLst/>
          </a:prstGeom>
          <a:ln>
            <a:solidFill>
              <a:schemeClr val="bg2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800" dirty="0" smtClean="0"/>
              <a:t>Разрабатывает </a:t>
            </a:r>
          </a:p>
          <a:p>
            <a:r>
              <a:rPr lang="ru-RU" sz="1800" dirty="0" smtClean="0"/>
              <a:t>Методические </a:t>
            </a:r>
            <a:r>
              <a:rPr lang="ru-RU" sz="1800" dirty="0"/>
              <a:t>рекомендации по обеспечению открытости бюджетных данных субъектов </a:t>
            </a:r>
            <a:r>
              <a:rPr lang="ru-RU" sz="1800" dirty="0" smtClean="0"/>
              <a:t>РФ</a:t>
            </a:r>
            <a:endParaRPr lang="ru-RU" sz="1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2775" y="2223858"/>
            <a:ext cx="3262539" cy="175432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800" dirty="0" smtClean="0"/>
              <a:t>Составляет </a:t>
            </a:r>
          </a:p>
          <a:p>
            <a:r>
              <a:rPr lang="ru-RU" sz="1800" dirty="0" smtClean="0"/>
              <a:t>Рейтинг </a:t>
            </a:r>
            <a:r>
              <a:rPr lang="ru-RU" sz="1800" dirty="0"/>
              <a:t>субъектов Российской Федерации по уровню открытости бюджетных </a:t>
            </a:r>
            <a:r>
              <a:rPr lang="ru-RU" sz="1800" dirty="0" smtClean="0"/>
              <a:t>данных</a:t>
            </a:r>
          </a:p>
          <a:p>
            <a:endParaRPr lang="ru-RU" sz="1800" dirty="0"/>
          </a:p>
        </p:txBody>
      </p:sp>
      <p:sp>
        <p:nvSpPr>
          <p:cNvPr id="7" name="Стрелка вниз 6"/>
          <p:cNvSpPr/>
          <p:nvPr/>
        </p:nvSpPr>
        <p:spPr>
          <a:xfrm>
            <a:off x="2023494" y="1886856"/>
            <a:ext cx="441099" cy="331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622935" y="1886857"/>
            <a:ext cx="441099" cy="331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64202" y="1071466"/>
            <a:ext cx="1159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q-AL" dirty="0"/>
              <a:t>https://nifi.ru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08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542" y="1078712"/>
            <a:ext cx="79320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1 </a:t>
            </a:r>
            <a:r>
              <a:rPr lang="ru-RU" sz="1200" dirty="0"/>
              <a:t>Доводилась ли до общественности в доступной форме аналитическая информация о принятом бюджете субъекта Российской Федерации на 2020 год и на плановый период 2021 и 2022 годов и сколько каналов распространения информации при этом использовалось?</a:t>
            </a:r>
          </a:p>
          <a:p>
            <a:r>
              <a:rPr lang="ru-RU" sz="1200" dirty="0" smtClean="0"/>
              <a:t>2 </a:t>
            </a:r>
            <a:r>
              <a:rPr lang="ru-RU" sz="1200" dirty="0"/>
              <a:t>Доводилась ли до общественности в доступной форме информация об исполнении бюджета субъекта Российской Федерации за 2019 год и сколько каналов распространения информации при этом использовалось?</a:t>
            </a:r>
          </a:p>
          <a:p>
            <a:r>
              <a:rPr lang="ru-RU" sz="1200" dirty="0" smtClean="0"/>
              <a:t>3 </a:t>
            </a:r>
            <a:r>
              <a:rPr lang="ru-RU" sz="1200" dirty="0"/>
              <a:t>Использовался ли «бюджет для граждан» в ходе проведения публичных слушаний или общественного обсуждения годового отчета об исполнении бюджета за 2019 год?</a:t>
            </a:r>
          </a:p>
          <a:p>
            <a:r>
              <a:rPr lang="ru-RU" sz="1200" dirty="0" smtClean="0"/>
              <a:t>4 </a:t>
            </a:r>
            <a:r>
              <a:rPr lang="ru-RU" sz="1200" dirty="0"/>
              <a:t>Доводилась ли до общественности в доступной форме информация о проекте бюджета субъекта Российской Федерации на 2021 год и на плановый период 2022 и 2023 годов и сколько каналов распространения информации при этом использовалось?</a:t>
            </a:r>
          </a:p>
          <a:p>
            <a:r>
              <a:rPr lang="ru-RU" sz="1200" dirty="0" smtClean="0"/>
              <a:t>5 </a:t>
            </a:r>
            <a:r>
              <a:rPr lang="ru-RU" sz="1200" dirty="0"/>
              <a:t>Использовался ли «бюджет для граждан» в ходе проведения публичных слушаний по проекту бюджета субъекта Российской Федерации на 2021 год и на плановый период 2022 и 2023 годов?</a:t>
            </a:r>
          </a:p>
          <a:p>
            <a:r>
              <a:rPr lang="ru-RU" sz="1200" dirty="0" smtClean="0"/>
              <a:t>6 </a:t>
            </a:r>
            <a:r>
              <a:rPr lang="ru-RU" sz="1200" dirty="0"/>
              <a:t>Осуществляется ли раскрытие данных о посещаемости специализированного сайта, предназначенного для размещения бюджетных данных для граждан, или, в случае отсутствия такого специализированного сайта, о посещаемости страниц сайта, предназначенного для размещения бюджетных данных, на которых размещается «бюджет для граждан»?</a:t>
            </a:r>
          </a:p>
          <a:p>
            <a:r>
              <a:rPr lang="ru-RU" sz="1200" dirty="0" smtClean="0"/>
              <a:t>7 </a:t>
            </a:r>
            <a:r>
              <a:rPr lang="ru-RU" sz="1200" dirty="0"/>
              <a:t>Проводился ли в 2020 году в субъекте Российской Федерации региональный конкурс творческих проектов для популяризации «бюджета для граждан», и имеются ли сведения о его результатах на сайте, предназначенном для размещения бюджетных данных?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1542" y="124605"/>
            <a:ext cx="82586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Вопросы Раздела 6 «Бюджет для граждан</a:t>
            </a:r>
            <a:r>
              <a:rPr lang="ru-RU" dirty="0" smtClean="0"/>
              <a:t>»</a:t>
            </a:r>
          </a:p>
          <a:p>
            <a:r>
              <a:rPr lang="ru-RU" dirty="0"/>
              <a:t>МЕТОДИКИ СОСТАВЛЕНИЯ РЕЙТИНГА СУБЪЕКТОВ РОССИЙСКОЙ ФЕДЕРАЦИИ ПО УРОВНЮ ОТКРЫТОСТИ БЮДЖЕТНЫХ ДАННЫХ </a:t>
            </a:r>
            <a:r>
              <a:rPr lang="ru-RU" dirty="0">
                <a:solidFill>
                  <a:srgbClr val="FF0000"/>
                </a:solidFill>
              </a:rPr>
              <a:t>за 2020 </a:t>
            </a:r>
            <a:r>
              <a:rPr lang="ru-RU" dirty="0" smtClean="0">
                <a:solidFill>
                  <a:srgbClr val="FF0000"/>
                </a:solidFill>
              </a:rPr>
              <a:t>год*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13079" y="486436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q-AL" sz="1200" i="1" dirty="0"/>
              <a:t>https://nifi.ru/images/FILES/Ratings/2020/method2020.pdf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263639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88516"/>
            <a:ext cx="9441543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Разработан ли «бюджет для граждан» на основе принятого закона о бюджете субъекта РФ на 2021 год и на плановый период 2022 и 2023 годов?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Опубликованы ли в СМИ  аналитические статьи, подготовленные на основе принятого закона о бюджете субъекта РФ на 2021 год и на плановый период 2022 и 2023 годов?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Выходили ли в эфир аналитические радио-, теле-, видеопрограммы, посвященные принятому закону о бюджете субъекта РФ на 2021 год и на плановый период 2022 и 2023 годов?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Разработан ли «бюджет для граждан» на основе отчета об исполнении бюджета субъекта РФ  за 2020 год?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Использовался ли «бюджет для граждан» в ходе проведения публичных слушаний или общественных обсуждений по годовому отчету об исполнении бюджета за 2020 год?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Опубликованы ли в средствах массовой информации аналитические статьи об исполнении бюджета субъекта РФ за 2020 год?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Выходили ли в эфир аналитические радио-, теле-, видеопрограммы, посвященные отчету об исполнении бюджета субъекта РФ за 2020 год?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Разработан ли «бюджет для граждан» на основе проекта бюджета субъекта РФ на 2022 год и на плановый период 2023 и 2024 годов?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Использовался ли «бюджет для граждан» в ходе проведения публичных слушаний или общественных обсуждений по проекту бюджета субъекта РФ на 2022 год и на плановый период 2023 и 2024 годов?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Опубликованы ли в средствах массовой информации аналитические статьи о проекте бюджета субъекта РФ на 2022 год и на плановый период 2023 и 2024 годов?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Выходили ли в эфир аналитические радио-, теле-, видеопрограммы, посвященные проекту бюджета субъекта РФ на 2022 год и на плановый период 2023 и 2024 годов?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Осуществляется ли раскрытие данных о посещаемости специализированного сайта, предназначенного для размещения бюджетных данных для граждан, или, в случае отсутствия такого специализированного сайта, о посещаемости страниц сайта, предназначенного для размещения бюджетных данных, на которых размещается «бюджет для граждан»?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050" dirty="0"/>
              <a:t>Проводился ли в 2021 году в субъекте РФ региональный конкурс творческих проектов для популяризации «бюджета для граждан», и имеются ли сведения о его результатах на сайте, предназначенном для размещения бюджетных данных?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1542" y="124605"/>
            <a:ext cx="82586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Вопросы Раздела 6 «Бюджет для граждан</a:t>
            </a:r>
            <a:r>
              <a:rPr lang="ru-RU" dirty="0" smtClean="0"/>
              <a:t>»</a:t>
            </a:r>
          </a:p>
          <a:p>
            <a:r>
              <a:rPr lang="ru-RU" dirty="0"/>
              <a:t>МЕТОДИКИ СОСТАВЛЕНИЯ РЕЙТИНГА СУБЪЕКТОВ РОССИЙСКОЙ ФЕДЕРАЦИИ ПО УРОВНЮ ОТКРЫТОСТИ БЮДЖЕТНЫХ ДАННЫХ </a:t>
            </a:r>
            <a:r>
              <a:rPr lang="ru-RU" dirty="0">
                <a:solidFill>
                  <a:srgbClr val="FF0000"/>
                </a:solidFill>
              </a:rPr>
              <a:t>за </a:t>
            </a:r>
            <a:r>
              <a:rPr lang="ru-RU" dirty="0" smtClean="0">
                <a:solidFill>
                  <a:srgbClr val="FF0000"/>
                </a:solidFill>
              </a:rPr>
              <a:t>2021 год</a:t>
            </a:r>
            <a:r>
              <a:rPr lang="ru-RU" dirty="0" smtClean="0"/>
              <a:t>*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36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640" y="0"/>
            <a:ext cx="7942740" cy="175380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accent1"/>
                </a:solidFill>
              </a:rPr>
              <a:t>Краснодарский край успешно выполняет задачу, поставленную Президентом Российской Федерации: </a:t>
            </a:r>
            <a:r>
              <a:rPr lang="ru-RU" sz="2000" dirty="0" smtClean="0">
                <a:solidFill>
                  <a:schemeClr val="accent1"/>
                </a:solidFill>
              </a:rPr>
              <a:t/>
            </a:r>
            <a:br>
              <a:rPr lang="ru-RU" sz="2000" dirty="0" smtClean="0">
                <a:solidFill>
                  <a:schemeClr val="accent1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на </a:t>
            </a:r>
            <a:r>
              <a:rPr lang="ru-RU" sz="2000" dirty="0">
                <a:solidFill>
                  <a:srgbClr val="FF0000"/>
                </a:solidFill>
              </a:rPr>
              <a:t>всех уровнях власти публиковать «бюджеты для граждан</a:t>
            </a:r>
            <a:r>
              <a:rPr lang="ru-RU" sz="2000" dirty="0" smtClean="0">
                <a:solidFill>
                  <a:srgbClr val="FF0000"/>
                </a:solidFill>
              </a:rPr>
              <a:t>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72126" y="2278856"/>
            <a:ext cx="3293268" cy="250521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За 2020 год Кубани присвоили «Очень высокий уровень открытости бюджетных данных». </a:t>
            </a:r>
          </a:p>
          <a:p>
            <a:r>
              <a:rPr lang="ru-RU" dirty="0"/>
              <a:t>Доступность информации о бюджете позволяет каждому жителю края узнать, на какие цели направляются бюджетные средства и позволяет общественности проконтролировать процесс формирования бюджета. 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1" y="1200151"/>
            <a:ext cx="5143499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061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770" y="1403958"/>
            <a:ext cx="5200651" cy="4011072"/>
          </a:xfrm>
        </p:spPr>
        <p:txBody>
          <a:bodyPr>
            <a:normAutofit fontScale="90000"/>
          </a:bodyPr>
          <a:lstStyle/>
          <a:p>
            <a:pPr indent="457200" algn="l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Р</a:t>
            </a:r>
            <a:r>
              <a:rPr lang="ru-RU" sz="1800" b="0" dirty="0" smtClean="0">
                <a:solidFill>
                  <a:schemeClr val="accent1">
                    <a:lumMod val="75000"/>
                  </a:schemeClr>
                </a:solidFill>
              </a:rPr>
              <a:t>абота </a:t>
            </a:r>
            <a:r>
              <a:rPr lang="ru-RU" sz="1800" b="0" dirty="0">
                <a:solidFill>
                  <a:schemeClr val="accent1">
                    <a:lumMod val="75000"/>
                  </a:schemeClr>
                </a:solidFill>
              </a:rPr>
              <a:t>по обеспечению открытости </a:t>
            </a:r>
            <a:r>
              <a:rPr lang="ru-RU" sz="1800" b="0" dirty="0" smtClean="0">
                <a:solidFill>
                  <a:schemeClr val="accent1">
                    <a:lumMod val="75000"/>
                  </a:schemeClr>
                </a:solidFill>
              </a:rPr>
              <a:t>совершенствуется:</a:t>
            </a:r>
            <a:r>
              <a:rPr lang="ru-RU" sz="1600" b="0" dirty="0" smtClean="0">
                <a:solidFill>
                  <a:schemeClr val="accent1"/>
                </a:solidFill>
              </a:rPr>
              <a:t/>
            </a:r>
            <a:br>
              <a:rPr lang="ru-RU" sz="1600" b="0" dirty="0" smtClean="0">
                <a:solidFill>
                  <a:schemeClr val="accent1"/>
                </a:solidFill>
              </a:rPr>
            </a:br>
            <a:r>
              <a:rPr lang="ru-RU" sz="1600" b="0" dirty="0">
                <a:solidFill>
                  <a:schemeClr val="accent1"/>
                </a:solidFill>
              </a:rPr>
              <a:t/>
            </a:r>
            <a:br>
              <a:rPr lang="ru-RU" sz="1600" b="0" dirty="0">
                <a:solidFill>
                  <a:schemeClr val="accent1"/>
                </a:solidFill>
              </a:rPr>
            </a:br>
            <a:r>
              <a:rPr lang="ru-RU" sz="1600" b="0" dirty="0" smtClean="0">
                <a:solidFill>
                  <a:schemeClr val="accent1"/>
                </a:solidFill>
              </a:rPr>
              <a:t>В </a:t>
            </a:r>
            <a:r>
              <a:rPr lang="ru-RU" sz="1600" b="0" dirty="0">
                <a:solidFill>
                  <a:schemeClr val="accent1"/>
                </a:solidFill>
              </a:rPr>
              <a:t>регионе работает </a:t>
            </a:r>
            <a:r>
              <a:rPr lang="ru-RU" sz="1600" b="0" dirty="0">
                <a:solidFill>
                  <a:schemeClr val="accent5">
                    <a:lumMod val="75000"/>
                  </a:schemeClr>
                </a:solidFill>
              </a:rPr>
              <a:t>интернет-портал </a:t>
            </a:r>
            <a:r>
              <a:rPr lang="ru-RU" sz="1600" b="0" dirty="0" smtClean="0">
                <a:solidFill>
                  <a:schemeClr val="accent1"/>
                </a:solidFill>
              </a:rPr>
              <a:t/>
            </a:r>
            <a:br>
              <a:rPr lang="ru-RU" sz="1600" b="0" dirty="0" smtClean="0">
                <a:solidFill>
                  <a:schemeClr val="accent1"/>
                </a:solidFill>
              </a:rPr>
            </a:b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«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Открытый бюджет Краснодарского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края» </a:t>
            </a:r>
            <a:r>
              <a:rPr lang="ru-RU" sz="1600" b="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600" b="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u="sng" dirty="0">
                <a:solidFill>
                  <a:schemeClr val="accent5">
                    <a:lumMod val="75000"/>
                  </a:schemeClr>
                </a:solidFill>
                <a:hlinkClick r:id="rId2"/>
              </a:rPr>
              <a:t>https://openbudget23region.ru</a:t>
            </a:r>
            <a:r>
              <a:rPr lang="ru-RU" sz="1600" u="sng" dirty="0" smtClean="0">
                <a:solidFill>
                  <a:srgbClr val="8854FD"/>
                </a:solidFill>
                <a:hlinkClick r:id="rId2"/>
              </a:rPr>
              <a:t>/</a:t>
            </a:r>
            <a:r>
              <a:rPr lang="ru-RU" sz="1600" b="0" dirty="0" smtClean="0">
                <a:solidFill>
                  <a:schemeClr val="accent1"/>
                </a:solidFill>
              </a:rPr>
              <a:t/>
            </a:r>
            <a:br>
              <a:rPr lang="ru-RU" sz="1600" b="0" dirty="0" smtClean="0">
                <a:solidFill>
                  <a:schemeClr val="accent1"/>
                </a:solidFill>
              </a:rPr>
            </a:br>
            <a:r>
              <a:rPr lang="ru-RU" sz="1600" b="0" dirty="0" smtClean="0">
                <a:solidFill>
                  <a:schemeClr val="accent1"/>
                </a:solidFill>
              </a:rPr>
              <a:t>-  </a:t>
            </a:r>
            <a:r>
              <a:rPr lang="ru-RU" sz="1600" b="0" dirty="0">
                <a:solidFill>
                  <a:schemeClr val="accent1"/>
                </a:solidFill>
              </a:rPr>
              <a:t>предназначен для обеспечения открытости и общедоступности для граждан и других заинтересованных пользователей информации о бюджете и бюджетном процессе в регионе.</a:t>
            </a:r>
            <a:r>
              <a:rPr lang="ru-RU" sz="1600" dirty="0">
                <a:solidFill>
                  <a:schemeClr val="accent1"/>
                </a:solidFill>
              </a:rPr>
              <a:t/>
            </a:r>
            <a:br>
              <a:rPr lang="ru-RU" sz="1600" dirty="0">
                <a:solidFill>
                  <a:schemeClr val="accent1"/>
                </a:solidFill>
              </a:rPr>
            </a:br>
            <a:r>
              <a:rPr lang="ru-RU" sz="1600" dirty="0" smtClean="0">
                <a:solidFill>
                  <a:schemeClr val="accent1"/>
                </a:solidFill>
              </a:rPr>
              <a:t/>
            </a:r>
            <a:br>
              <a:rPr lang="ru-RU" sz="1600" dirty="0" smtClean="0">
                <a:solidFill>
                  <a:schemeClr val="accent1"/>
                </a:solidFill>
              </a:rPr>
            </a:br>
            <a:r>
              <a:rPr lang="ru-RU" sz="1600" dirty="0" smtClean="0">
                <a:solidFill>
                  <a:schemeClr val="accent1"/>
                </a:solidFill>
              </a:rPr>
              <a:t>С</a:t>
            </a:r>
            <a:r>
              <a:rPr lang="ru-RU" sz="1600" b="0" dirty="0" smtClean="0">
                <a:solidFill>
                  <a:schemeClr val="accent1"/>
                </a:solidFill>
              </a:rPr>
              <a:t>оздано </a:t>
            </a:r>
            <a:r>
              <a:rPr lang="ru-RU" sz="1600" b="0" dirty="0">
                <a:solidFill>
                  <a:schemeClr val="accent5">
                    <a:lumMod val="75000"/>
                  </a:schemeClr>
                </a:solidFill>
              </a:rPr>
              <a:t>мобильное приложение </a:t>
            </a:r>
            <a:r>
              <a:rPr lang="ru-RU" sz="1600" b="0" dirty="0" smtClean="0">
                <a:solidFill>
                  <a:schemeClr val="accent1"/>
                </a:solidFill>
              </a:rPr>
              <a:t/>
            </a:r>
            <a:br>
              <a:rPr lang="ru-RU" sz="1600" b="0" dirty="0" smtClean="0">
                <a:solidFill>
                  <a:schemeClr val="accent1"/>
                </a:solidFill>
              </a:rPr>
            </a:b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«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Открытый бюджет Краснодарского края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» 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0" dirty="0" smtClean="0">
                <a:solidFill>
                  <a:schemeClr val="accent1"/>
                </a:solidFill>
              </a:rPr>
              <a:t>- отражает </a:t>
            </a:r>
            <a:r>
              <a:rPr lang="ru-RU" sz="1600" b="0" dirty="0">
                <a:solidFill>
                  <a:schemeClr val="accent1"/>
                </a:solidFill>
              </a:rPr>
              <a:t>актуальную информацию о финансовом и социально-экономическом положении Краснодарского края в наглядной и доступной форме.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5771" y="148033"/>
            <a:ext cx="81860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С 2013 Краснодарский край занимает лидирующие позиции в рейтинге СУБЪЕКТОВ РОССИЙСКОЙ ФЕДЕРАЦИИ ПО УРОВНЮ ОТКРЫТОСТИ БЮДЖЕТНЫХ ДАННЫХ </a:t>
            </a:r>
            <a:endParaRPr lang="ru-RU" sz="1800" b="1" dirty="0"/>
          </a:p>
        </p:txBody>
      </p:sp>
      <p:pic>
        <p:nvPicPr>
          <p:cNvPr id="6" name="Рисунок 5" descr="iMonitoring загрузить в Google play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7"/>
          <a:stretch/>
        </p:blipFill>
        <p:spPr bwMode="auto">
          <a:xfrm>
            <a:off x="5778262" y="3697041"/>
            <a:ext cx="1173480" cy="929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03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545" y="894290"/>
            <a:ext cx="61054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Часто </a:t>
            </a:r>
            <a:r>
              <a:rPr lang="ru-RU" sz="1200" dirty="0">
                <a:solidFill>
                  <a:schemeClr val="bg1"/>
                </a:solidFill>
              </a:rPr>
              <a:t>информация о бюджете отсутствует на сайте того или иного публично-правового образования, либо размещена там таким образом, что даже специалист не может ее найти, либо </a:t>
            </a:r>
            <a:r>
              <a:rPr lang="ru-RU" sz="1200" dirty="0" err="1">
                <a:solidFill>
                  <a:schemeClr val="bg1"/>
                </a:solidFill>
              </a:rPr>
              <a:t>интернет-ресурс</a:t>
            </a:r>
            <a:r>
              <a:rPr lang="ru-RU" sz="1200" dirty="0">
                <a:solidFill>
                  <a:schemeClr val="bg1"/>
                </a:solidFill>
              </a:rPr>
              <a:t> муниципального образования находится в нерабочем состоянии. </a:t>
            </a:r>
            <a:endParaRPr lang="ru-RU" sz="1200" dirty="0" smtClean="0">
              <a:solidFill>
                <a:schemeClr val="bg1"/>
              </a:solidFill>
            </a:endParaRPr>
          </a:p>
          <a:p>
            <a:endParaRPr lang="ru-RU" sz="1200" dirty="0">
              <a:solidFill>
                <a:schemeClr val="bg1"/>
              </a:solidFill>
            </a:endParaRPr>
          </a:p>
          <a:p>
            <a:r>
              <a:rPr lang="ru-RU" sz="1200" dirty="0">
                <a:solidFill>
                  <a:schemeClr val="bg1"/>
                </a:solidFill>
              </a:rPr>
              <a:t>В данной связи 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сформулировано предложение </a:t>
            </a:r>
            <a:r>
              <a:rPr lang="ru-RU" sz="1200" dirty="0">
                <a:solidFill>
                  <a:schemeClr val="bg1"/>
                </a:solidFill>
              </a:rPr>
              <a:t>о целесообразности доработки интернет-портала «Открытый бюджет Краснодарского края</a:t>
            </a:r>
            <a:r>
              <a:rPr lang="ru-RU" sz="1200" dirty="0" smtClean="0">
                <a:solidFill>
                  <a:schemeClr val="bg1"/>
                </a:solidFill>
              </a:rPr>
              <a:t>».  </a:t>
            </a:r>
            <a:r>
              <a:rPr lang="ru-RU" sz="1200" dirty="0">
                <a:solidFill>
                  <a:schemeClr val="bg1"/>
                </a:solidFill>
              </a:rPr>
              <a:t>На данный момент в </a:t>
            </a:r>
            <a:r>
              <a:rPr lang="ru-RU" sz="1200" dirty="0" smtClean="0">
                <a:solidFill>
                  <a:schemeClr val="bg1"/>
                </a:solidFill>
              </a:rPr>
              <a:t>разделе МУНИЦИПАЛЬНЫЕ ОБРАЗОВАНИЯ </a:t>
            </a:r>
            <a:r>
              <a:rPr lang="ru-RU" sz="1200" dirty="0">
                <a:solidFill>
                  <a:schemeClr val="bg1"/>
                </a:solidFill>
              </a:rPr>
              <a:t>доступна </a:t>
            </a:r>
            <a:r>
              <a:rPr lang="ru-RU" sz="1200" dirty="0" err="1">
                <a:solidFill>
                  <a:schemeClr val="bg1"/>
                </a:solidFill>
              </a:rPr>
              <a:t>инфографика</a:t>
            </a:r>
            <a:r>
              <a:rPr lang="ru-RU" sz="1200" dirty="0">
                <a:solidFill>
                  <a:schemeClr val="bg1"/>
                </a:solidFill>
              </a:rPr>
              <a:t> о Динамике основных параметров местных бюджетов и информация об исполнении бюджетов муниципальных образований края на конкретные даты. </a:t>
            </a:r>
            <a:endParaRPr lang="ru-RU" sz="1200" dirty="0" smtClean="0">
              <a:solidFill>
                <a:schemeClr val="bg1"/>
              </a:solidFill>
            </a:endParaRPr>
          </a:p>
          <a:p>
            <a:endParaRPr lang="ru-RU" sz="1200" dirty="0">
              <a:solidFill>
                <a:schemeClr val="bg1"/>
              </a:solidFill>
            </a:endParaRPr>
          </a:p>
          <a:p>
            <a:r>
              <a:rPr lang="ru-RU" sz="1200" dirty="0" smtClean="0">
                <a:solidFill>
                  <a:schemeClr val="bg1"/>
                </a:solidFill>
              </a:rPr>
              <a:t>Рекомендация </a:t>
            </a:r>
            <a:r>
              <a:rPr lang="ru-RU" sz="1200" dirty="0">
                <a:solidFill>
                  <a:schemeClr val="bg1"/>
                </a:solidFill>
              </a:rPr>
              <a:t>заключается в размещении текстов решений о местных бюджетах по всем МО Краснодарского края, а также местных «Бюджетов для граждан» по каждому городу и району Края.  Важность представленного мероприятия обоснована недоступностью местного законодательства в бесплатной версии Консультант плюс, то есть для большинства граждан. Считаем целесообразным  довести данное предложение до Министерства финансов Краснодарского края и НПО </a:t>
            </a:r>
            <a:r>
              <a:rPr lang="ru-RU" sz="1200" dirty="0" err="1">
                <a:solidFill>
                  <a:schemeClr val="bg1"/>
                </a:solidFill>
              </a:rPr>
              <a:t>Криста</a:t>
            </a:r>
            <a:r>
              <a:rPr lang="ru-RU" sz="1200" dirty="0">
                <a:solidFill>
                  <a:schemeClr val="bg1"/>
                </a:solidFill>
              </a:rPr>
              <a:t>, реализующих комплексную автоматизацию процесса размещения бюджетных данных по региону. Реализация предложения подкрепит лидерство Краснодарского рая в рейтинге открытости бюджетных данных и вовлеченности граждан в бюджетный процесс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7" t="10012" r="36132" b="39597"/>
          <a:stretch/>
        </p:blipFill>
        <p:spPr bwMode="auto">
          <a:xfrm>
            <a:off x="6440995" y="183090"/>
            <a:ext cx="2309305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14500" y="187555"/>
            <a:ext cx="2953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РЕКОМЕНДУЕТСЯ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472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65793409"/>
              </p:ext>
            </p:extLst>
          </p:nvPr>
        </p:nvGraphicFramePr>
        <p:xfrm>
          <a:off x="489680" y="352625"/>
          <a:ext cx="5446662" cy="2746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684378"/>
              </p:ext>
            </p:extLst>
          </p:nvPr>
        </p:nvGraphicFramePr>
        <p:xfrm>
          <a:off x="2692400" y="3098801"/>
          <a:ext cx="6199600" cy="180561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239920">
                  <a:extLst>
                    <a:ext uri="{9D8B030D-6E8A-4147-A177-3AD203B41FA5}">
                      <a16:colId xmlns="" xmlns:a16="http://schemas.microsoft.com/office/drawing/2014/main" val="1683977780"/>
                    </a:ext>
                  </a:extLst>
                </a:gridCol>
                <a:gridCol w="1239920">
                  <a:extLst>
                    <a:ext uri="{9D8B030D-6E8A-4147-A177-3AD203B41FA5}">
                      <a16:colId xmlns="" xmlns:a16="http://schemas.microsoft.com/office/drawing/2014/main" val="1056861613"/>
                    </a:ext>
                  </a:extLst>
                </a:gridCol>
                <a:gridCol w="1239920">
                  <a:extLst>
                    <a:ext uri="{9D8B030D-6E8A-4147-A177-3AD203B41FA5}">
                      <a16:colId xmlns="" xmlns:a16="http://schemas.microsoft.com/office/drawing/2014/main" val="1676199931"/>
                    </a:ext>
                  </a:extLst>
                </a:gridCol>
                <a:gridCol w="1239920">
                  <a:extLst>
                    <a:ext uri="{9D8B030D-6E8A-4147-A177-3AD203B41FA5}">
                      <a16:colId xmlns="" xmlns:a16="http://schemas.microsoft.com/office/drawing/2014/main" val="1908193868"/>
                    </a:ext>
                  </a:extLst>
                </a:gridCol>
                <a:gridCol w="1239920">
                  <a:extLst>
                    <a:ext uri="{9D8B030D-6E8A-4147-A177-3AD203B41FA5}">
                      <a16:colId xmlns="" xmlns:a16="http://schemas.microsoft.com/office/drawing/2014/main" val="630820078"/>
                    </a:ext>
                  </a:extLst>
                </a:gridCol>
              </a:tblGrid>
              <a:tr h="62262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Место</a:t>
                      </a:r>
                      <a:r>
                        <a:rPr lang="ru-RU" sz="1800" cap="none" spc="50" baseline="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 </a:t>
                      </a:r>
                      <a:r>
                        <a:rPr lang="ru-RU" sz="1800" b="1" cap="none" spc="50" baseline="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Краснодарского края </a:t>
                      </a:r>
                      <a:r>
                        <a:rPr lang="ru-RU" sz="1800" cap="none" spc="50" baseline="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в рейтинге субъектов РФ по уровню открытости бюджета с 2015-2019 гг.</a:t>
                      </a:r>
                      <a:endParaRPr lang="ru-RU" sz="1800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rgbClr val="70AD47">
                            <a:tint val="1000"/>
                          </a:srgbClr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5422241"/>
                  </a:ext>
                </a:extLst>
              </a:tr>
              <a:tr h="445606"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2015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2016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2017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2018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2019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7999103"/>
                  </a:ext>
                </a:extLst>
              </a:tr>
              <a:tr h="445606"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1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2-4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1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cap="none" spc="50" dirty="0" smtClean="0">
                          <a:ln w="9525" cmpd="sng">
                            <a:solidFill>
                              <a:schemeClr val="accent1"/>
                            </a:solidFill>
                            <a:prstDash val="solid"/>
                          </a:ln>
                          <a:solidFill>
                            <a:schemeClr val="bg1"/>
                          </a:solidFill>
                          <a:effectLst>
                            <a:glow rad="38100">
                              <a:schemeClr val="accent1">
                                <a:alpha val="40000"/>
                              </a:schemeClr>
                            </a:glow>
                          </a:effectLst>
                        </a:rPr>
                        <a:t>2</a:t>
                      </a:r>
                      <a:endParaRPr lang="ru-RU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5021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78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3262" y="2367068"/>
            <a:ext cx="7700100" cy="500700"/>
          </a:xfrm>
        </p:spPr>
        <p:txBody>
          <a:bodyPr>
            <a:normAutofit fontScale="90000"/>
          </a:bodyPr>
          <a:lstStyle/>
          <a:p>
            <a:r>
              <a:rPr lang="ru-RU" b="0" dirty="0"/>
              <a:t>Согласно п. 27 </a:t>
            </a:r>
            <a:r>
              <a:rPr lang="ru-RU" dirty="0"/>
              <a:t>Приказ Минфина России от 22.09.2015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№ </a:t>
            </a:r>
            <a:r>
              <a:rPr lang="ru-RU" dirty="0"/>
              <a:t>145н «Об утверждении Методических рекомендаций по представлению бюджетов субъектов Российской Федерации и местных бюджетов и отчетов об их исполнении в доступной для граждан форме</a:t>
            </a:r>
            <a:r>
              <a:rPr lang="ru-RU" dirty="0" smtClean="0"/>
              <a:t>»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i="1" dirty="0"/>
              <a:t/>
            </a:r>
            <a:br>
              <a:rPr lang="ru-RU" b="0" i="1" dirty="0"/>
            </a:br>
            <a:r>
              <a:rPr lang="ru-RU" b="0" i="1" dirty="0"/>
              <a:t>В процессе формирования бюджетов для граждан финансовым органам публично-правовых образований </a:t>
            </a:r>
            <a:r>
              <a:rPr lang="ru-RU" i="1" u="sng" dirty="0"/>
              <a:t>рекомендуется проводить общественные обсуждения содержания и способа представления бюджетов для граждан, в том числе в форме заседаний рабочих групп, комиссий, а также опросов и горячих линий.</a:t>
            </a:r>
          </a:p>
        </p:txBody>
      </p:sp>
    </p:spTree>
    <p:extLst>
      <p:ext uri="{BB962C8B-B14F-4D97-AF65-F5344CB8AC3E}">
        <p14:creationId xmlns:p14="http://schemas.microsoft.com/office/powerpoint/2010/main" val="87795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346" y="205328"/>
            <a:ext cx="7717500" cy="572700"/>
          </a:xfrm>
        </p:spPr>
        <p:txBody>
          <a:bodyPr/>
          <a:lstStyle/>
          <a:p>
            <a:r>
              <a:rPr lang="ru-RU" dirty="0" smtClean="0"/>
              <a:t>Бюджет для граждан в МО Краснодарского края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4186" y="794244"/>
            <a:ext cx="8297585" cy="34473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 официальных сайтах муниципальных образований Краснодарского края содержится информация о местном бюджете в доступной и понятной для граждан форме к проекту местного бюджета (решению о местном бюджете) и годовому отчету об исполнении местного бюджета.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1200" dirty="0" smtClean="0"/>
              <a:t>Результат оценки качества управления муниципальными финансами за 2019 год</a:t>
            </a:r>
          </a:p>
          <a:p>
            <a:pPr>
              <a:buNone/>
            </a:pPr>
            <a:r>
              <a:rPr lang="ru-RU" sz="1200" dirty="0" smtClean="0"/>
              <a:t>(с </a:t>
            </a:r>
            <a:r>
              <a:rPr lang="ru-RU" sz="1200" dirty="0"/>
              <a:t>учетом </a:t>
            </a:r>
            <a:r>
              <a:rPr lang="ru-RU" sz="1200" dirty="0" smtClean="0"/>
              <a:t>Прозрачности(открытости) </a:t>
            </a:r>
            <a:r>
              <a:rPr lang="ru-RU" sz="1200" dirty="0"/>
              <a:t>бюджетного </a:t>
            </a:r>
            <a:r>
              <a:rPr lang="ru-RU" sz="1200" dirty="0" smtClean="0"/>
              <a:t>процесса:</a:t>
            </a:r>
          </a:p>
          <a:p>
            <a:pPr>
              <a:buNone/>
            </a:pPr>
            <a:r>
              <a:rPr lang="ru-RU" sz="1600" dirty="0" smtClean="0"/>
              <a:t>1-е место – город-курорт Геленджик </a:t>
            </a:r>
          </a:p>
          <a:p>
            <a:pPr>
              <a:buNone/>
            </a:pPr>
            <a:r>
              <a:rPr lang="ru-RU" sz="1600" dirty="0" smtClean="0"/>
              <a:t>2-е место – Каневской район.</a:t>
            </a:r>
          </a:p>
          <a:p>
            <a:pPr>
              <a:buNone/>
            </a:pPr>
            <a:r>
              <a:rPr lang="ru-RU" sz="1600" dirty="0" smtClean="0"/>
              <a:t>3-е место  – Успенский район,  Темрюкский район и город-курорт Анапа.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4629" y="2739694"/>
            <a:ext cx="1700934" cy="2242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924" y="3411411"/>
            <a:ext cx="2358258" cy="1327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6509" y="2725010"/>
            <a:ext cx="3200400" cy="238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3"/>
          <p:cNvSpPr txBox="1">
            <a:spLocks noGrp="1"/>
          </p:cNvSpPr>
          <p:nvPr>
            <p:ph type="title"/>
          </p:nvPr>
        </p:nvSpPr>
        <p:spPr>
          <a:xfrm>
            <a:off x="5366280" y="2707681"/>
            <a:ext cx="3777720" cy="30787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600" dirty="0" smtClean="0"/>
              <a:t>Результаты Общественного опроса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1"/>
          <p:cNvSpPr txBox="1">
            <a:spLocks noGrp="1"/>
          </p:cNvSpPr>
          <p:nvPr>
            <p:ph type="title" idx="2"/>
          </p:nvPr>
        </p:nvSpPr>
        <p:spPr>
          <a:xfrm>
            <a:off x="1208593" y="2580837"/>
            <a:ext cx="6869794" cy="539100"/>
          </a:xfrm>
          <a:prstGeom prst="rect">
            <a:avLst/>
          </a:prstGeom>
        </p:spPr>
        <p:txBody>
          <a:bodyPr spcFirstLastPara="1" wrap="square" lIns="91425" tIns="91425" rIns="83775" bIns="91425" anchor="t" anchorCtr="0">
            <a:noAutofit/>
          </a:bodyPr>
          <a:lstStyle/>
          <a:p>
            <a:pPr algn="l" fontAlgn="base"/>
            <a:r>
              <a:rPr lang="ru-RU" sz="1600" b="0" dirty="0"/>
              <a:t>Информирование граждан о проведении опроса произведено путем размещения информационного сообщения: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0" dirty="0"/>
              <a:t>1) на сайте министерства финансов Краснодарского края;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0" dirty="0"/>
              <a:t>2) в социальной сети </a:t>
            </a:r>
            <a:r>
              <a:rPr lang="ru-RU" sz="1600" b="0" dirty="0" err="1"/>
              <a:t>Twitter</a:t>
            </a:r>
            <a:r>
              <a:rPr lang="ru-RU" sz="1600" b="0" dirty="0"/>
              <a:t> 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0" dirty="0"/>
              <a:t>3) в социальной сети </a:t>
            </a:r>
            <a:r>
              <a:rPr lang="ru-RU" sz="1600" b="0" dirty="0" err="1"/>
              <a:t>Instagram</a:t>
            </a:r>
            <a:r>
              <a:rPr lang="ru-RU" sz="1600" b="0" dirty="0"/>
              <a:t> 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0" dirty="0"/>
              <a:t>В опросе приняли участие 408 человек.</a:t>
            </a:r>
            <a:r>
              <a:rPr lang="ru-RU" dirty="0"/>
              <a:t/>
            </a:r>
            <a:br>
              <a:rPr lang="ru-RU" dirty="0"/>
            </a:br>
            <a:endParaRPr lang="ru-RU" sz="1800" b="0" dirty="0">
              <a:solidFill>
                <a:schemeClr val="bg1"/>
              </a:solidFill>
            </a:endParaRPr>
          </a:p>
        </p:txBody>
      </p:sp>
      <p:sp>
        <p:nvSpPr>
          <p:cNvPr id="342" name="Google Shape;342;p31"/>
          <p:cNvSpPr txBox="1">
            <a:spLocks noGrp="1"/>
          </p:cNvSpPr>
          <p:nvPr>
            <p:ph type="title"/>
          </p:nvPr>
        </p:nvSpPr>
        <p:spPr>
          <a:xfrm>
            <a:off x="453192" y="1420831"/>
            <a:ext cx="7625195" cy="53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buSzPts val="990"/>
            </a:pPr>
            <a:r>
              <a:rPr lang="ru-RU" sz="1600" b="0" dirty="0">
                <a:solidFill>
                  <a:schemeClr val="bg1"/>
                </a:solidFill>
              </a:rPr>
              <a:t>Министерством финансов Краснодарского края в период с 1 по 30 октября 2020 г. на официальном сайте в сети Интернет было организовано общественное обсуждение (опрос) вопросов формирования информации о проекте краевого бюджета на 2021 год и на плановый период 2022 и 2023 годов в формате "бюджет для граждан".</a:t>
            </a:r>
            <a:endParaRPr sz="1600" dirty="0">
              <a:solidFill>
                <a:schemeClr val="bg1"/>
              </a:solidFill>
            </a:endParaRPr>
          </a:p>
        </p:txBody>
      </p:sp>
      <p:grpSp>
        <p:nvGrpSpPr>
          <p:cNvPr id="6" name="Google Shape;988;p55"/>
          <p:cNvGrpSpPr/>
          <p:nvPr/>
        </p:nvGrpSpPr>
        <p:grpSpPr>
          <a:xfrm>
            <a:off x="664561" y="3338227"/>
            <a:ext cx="395312" cy="395573"/>
            <a:chOff x="4201447" y="3817349"/>
            <a:chExt cx="346024" cy="345674"/>
          </a:xfrm>
        </p:grpSpPr>
        <p:sp>
          <p:nvSpPr>
            <p:cNvPr id="7" name="Google Shape;989;p55"/>
            <p:cNvSpPr/>
            <p:nvPr/>
          </p:nvSpPr>
          <p:spPr>
            <a:xfrm>
              <a:off x="4201447" y="3817349"/>
              <a:ext cx="346024" cy="345674"/>
            </a:xfrm>
            <a:custGeom>
              <a:avLst/>
              <a:gdLst/>
              <a:ahLst/>
              <a:cxnLst/>
              <a:rect l="l" t="t" r="r" b="b"/>
              <a:pathLst>
                <a:path w="10871" h="10860" extrusionOk="0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52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90;p55"/>
            <p:cNvSpPr/>
            <p:nvPr/>
          </p:nvSpPr>
          <p:spPr>
            <a:xfrm>
              <a:off x="4271569" y="3904531"/>
              <a:ext cx="227394" cy="185728"/>
            </a:xfrm>
            <a:custGeom>
              <a:avLst/>
              <a:gdLst/>
              <a:ahLst/>
              <a:cxnLst/>
              <a:rect l="l" t="t" r="r" b="b"/>
              <a:pathLst>
                <a:path w="7144" h="5835" extrusionOk="0">
                  <a:moveTo>
                    <a:pt x="4620" y="0"/>
                  </a:moveTo>
                  <a:cubicBezTo>
                    <a:pt x="3727" y="0"/>
                    <a:pt x="2977" y="691"/>
                    <a:pt x="2905" y="1572"/>
                  </a:cubicBezTo>
                  <a:cubicBezTo>
                    <a:pt x="2727" y="1548"/>
                    <a:pt x="2358" y="1441"/>
                    <a:pt x="2262" y="1405"/>
                  </a:cubicBezTo>
                  <a:cubicBezTo>
                    <a:pt x="1643" y="1203"/>
                    <a:pt x="1072" y="810"/>
                    <a:pt x="631" y="322"/>
                  </a:cubicBezTo>
                  <a:cubicBezTo>
                    <a:pt x="596" y="298"/>
                    <a:pt x="572" y="274"/>
                    <a:pt x="524" y="262"/>
                  </a:cubicBezTo>
                  <a:cubicBezTo>
                    <a:pt x="517" y="261"/>
                    <a:pt x="509" y="260"/>
                    <a:pt x="501" y="260"/>
                  </a:cubicBezTo>
                  <a:cubicBezTo>
                    <a:pt x="436" y="260"/>
                    <a:pt x="367" y="304"/>
                    <a:pt x="346" y="357"/>
                  </a:cubicBezTo>
                  <a:cubicBezTo>
                    <a:pt x="238" y="572"/>
                    <a:pt x="179" y="810"/>
                    <a:pt x="179" y="1048"/>
                  </a:cubicBezTo>
                  <a:cubicBezTo>
                    <a:pt x="179" y="1393"/>
                    <a:pt x="286" y="1727"/>
                    <a:pt x="476" y="1977"/>
                  </a:cubicBezTo>
                  <a:cubicBezTo>
                    <a:pt x="466" y="1975"/>
                    <a:pt x="456" y="1974"/>
                    <a:pt x="446" y="1974"/>
                  </a:cubicBezTo>
                  <a:cubicBezTo>
                    <a:pt x="397" y="1974"/>
                    <a:pt x="349" y="1997"/>
                    <a:pt x="310" y="2036"/>
                  </a:cubicBezTo>
                  <a:cubicBezTo>
                    <a:pt x="286" y="2060"/>
                    <a:pt x="286" y="2108"/>
                    <a:pt x="274" y="2143"/>
                  </a:cubicBezTo>
                  <a:lnTo>
                    <a:pt x="274" y="2203"/>
                  </a:lnTo>
                  <a:cubicBezTo>
                    <a:pt x="274" y="2655"/>
                    <a:pt x="476" y="3072"/>
                    <a:pt x="822" y="3358"/>
                  </a:cubicBezTo>
                  <a:cubicBezTo>
                    <a:pt x="786" y="3370"/>
                    <a:pt x="774" y="3405"/>
                    <a:pt x="762" y="3417"/>
                  </a:cubicBezTo>
                  <a:cubicBezTo>
                    <a:pt x="750" y="3465"/>
                    <a:pt x="727" y="3513"/>
                    <a:pt x="750" y="3548"/>
                  </a:cubicBezTo>
                  <a:cubicBezTo>
                    <a:pt x="893" y="4024"/>
                    <a:pt x="1262" y="4405"/>
                    <a:pt x="1727" y="4548"/>
                  </a:cubicBezTo>
                  <a:cubicBezTo>
                    <a:pt x="1310" y="4798"/>
                    <a:pt x="834" y="4941"/>
                    <a:pt x="334" y="4941"/>
                  </a:cubicBezTo>
                  <a:lnTo>
                    <a:pt x="191" y="4941"/>
                  </a:lnTo>
                  <a:cubicBezTo>
                    <a:pt x="107" y="4941"/>
                    <a:pt x="36" y="5001"/>
                    <a:pt x="12" y="5084"/>
                  </a:cubicBezTo>
                  <a:cubicBezTo>
                    <a:pt x="0" y="5156"/>
                    <a:pt x="48" y="5239"/>
                    <a:pt x="107" y="5263"/>
                  </a:cubicBezTo>
                  <a:cubicBezTo>
                    <a:pt x="727" y="5632"/>
                    <a:pt x="1465" y="5834"/>
                    <a:pt x="2191" y="5834"/>
                  </a:cubicBezTo>
                  <a:cubicBezTo>
                    <a:pt x="3072" y="5834"/>
                    <a:pt x="3905" y="5560"/>
                    <a:pt x="4596" y="5060"/>
                  </a:cubicBezTo>
                  <a:cubicBezTo>
                    <a:pt x="4691" y="5001"/>
                    <a:pt x="4691" y="4858"/>
                    <a:pt x="4620" y="4786"/>
                  </a:cubicBezTo>
                  <a:cubicBezTo>
                    <a:pt x="4587" y="4754"/>
                    <a:pt x="4544" y="4735"/>
                    <a:pt x="4499" y="4735"/>
                  </a:cubicBezTo>
                  <a:cubicBezTo>
                    <a:pt x="4463" y="4735"/>
                    <a:pt x="4426" y="4748"/>
                    <a:pt x="4394" y="4775"/>
                  </a:cubicBezTo>
                  <a:cubicBezTo>
                    <a:pt x="3763" y="5215"/>
                    <a:pt x="3013" y="5489"/>
                    <a:pt x="2191" y="5489"/>
                  </a:cubicBezTo>
                  <a:cubicBezTo>
                    <a:pt x="1727" y="5489"/>
                    <a:pt x="1262" y="5394"/>
                    <a:pt x="846" y="5239"/>
                  </a:cubicBezTo>
                  <a:cubicBezTo>
                    <a:pt x="1369" y="5144"/>
                    <a:pt x="1846" y="4917"/>
                    <a:pt x="2262" y="4584"/>
                  </a:cubicBezTo>
                  <a:cubicBezTo>
                    <a:pt x="2310" y="4536"/>
                    <a:pt x="2334" y="4477"/>
                    <a:pt x="2322" y="4417"/>
                  </a:cubicBezTo>
                  <a:cubicBezTo>
                    <a:pt x="2310" y="4346"/>
                    <a:pt x="2239" y="4286"/>
                    <a:pt x="2155" y="4286"/>
                  </a:cubicBezTo>
                  <a:cubicBezTo>
                    <a:pt x="1739" y="4263"/>
                    <a:pt x="1369" y="4048"/>
                    <a:pt x="1167" y="3691"/>
                  </a:cubicBezTo>
                  <a:cubicBezTo>
                    <a:pt x="1250" y="3691"/>
                    <a:pt x="1358" y="3667"/>
                    <a:pt x="1441" y="3643"/>
                  </a:cubicBezTo>
                  <a:cubicBezTo>
                    <a:pt x="1524" y="3632"/>
                    <a:pt x="1584" y="3572"/>
                    <a:pt x="1584" y="3489"/>
                  </a:cubicBezTo>
                  <a:cubicBezTo>
                    <a:pt x="1596" y="3405"/>
                    <a:pt x="1536" y="3334"/>
                    <a:pt x="1441" y="3298"/>
                  </a:cubicBezTo>
                  <a:cubicBezTo>
                    <a:pt x="1000" y="3191"/>
                    <a:pt x="667" y="2822"/>
                    <a:pt x="596" y="2381"/>
                  </a:cubicBezTo>
                  <a:lnTo>
                    <a:pt x="596" y="2381"/>
                  </a:lnTo>
                  <a:cubicBezTo>
                    <a:pt x="727" y="2405"/>
                    <a:pt x="869" y="2417"/>
                    <a:pt x="1000" y="2417"/>
                  </a:cubicBezTo>
                  <a:cubicBezTo>
                    <a:pt x="1084" y="2417"/>
                    <a:pt x="1143" y="2358"/>
                    <a:pt x="1167" y="2274"/>
                  </a:cubicBezTo>
                  <a:cubicBezTo>
                    <a:pt x="1179" y="2203"/>
                    <a:pt x="1131" y="2143"/>
                    <a:pt x="1072" y="2108"/>
                  </a:cubicBezTo>
                  <a:cubicBezTo>
                    <a:pt x="703" y="1881"/>
                    <a:pt x="476" y="1488"/>
                    <a:pt x="476" y="1048"/>
                  </a:cubicBezTo>
                  <a:cubicBezTo>
                    <a:pt x="476" y="953"/>
                    <a:pt x="488" y="846"/>
                    <a:pt x="524" y="738"/>
                  </a:cubicBezTo>
                  <a:cubicBezTo>
                    <a:pt x="965" y="1191"/>
                    <a:pt x="1524" y="1524"/>
                    <a:pt x="2120" y="1727"/>
                  </a:cubicBezTo>
                  <a:cubicBezTo>
                    <a:pt x="2120" y="1727"/>
                    <a:pt x="2715" y="1905"/>
                    <a:pt x="2929" y="1917"/>
                  </a:cubicBezTo>
                  <a:lnTo>
                    <a:pt x="3024" y="1917"/>
                  </a:lnTo>
                  <a:cubicBezTo>
                    <a:pt x="3096" y="1917"/>
                    <a:pt x="3167" y="1869"/>
                    <a:pt x="3191" y="1798"/>
                  </a:cubicBezTo>
                  <a:cubicBezTo>
                    <a:pt x="3203" y="1786"/>
                    <a:pt x="3203" y="1750"/>
                    <a:pt x="3203" y="1738"/>
                  </a:cubicBezTo>
                  <a:lnTo>
                    <a:pt x="3203" y="1703"/>
                  </a:lnTo>
                  <a:cubicBezTo>
                    <a:pt x="3203" y="953"/>
                    <a:pt x="3810" y="334"/>
                    <a:pt x="4572" y="334"/>
                  </a:cubicBezTo>
                  <a:cubicBezTo>
                    <a:pt x="4941" y="334"/>
                    <a:pt x="5287" y="488"/>
                    <a:pt x="5549" y="750"/>
                  </a:cubicBezTo>
                  <a:cubicBezTo>
                    <a:pt x="5585" y="787"/>
                    <a:pt x="5621" y="802"/>
                    <a:pt x="5663" y="802"/>
                  </a:cubicBezTo>
                  <a:cubicBezTo>
                    <a:pt x="5676" y="802"/>
                    <a:pt x="5689" y="801"/>
                    <a:pt x="5703" y="798"/>
                  </a:cubicBezTo>
                  <a:cubicBezTo>
                    <a:pt x="5882" y="762"/>
                    <a:pt x="6049" y="738"/>
                    <a:pt x="6203" y="679"/>
                  </a:cubicBezTo>
                  <a:lnTo>
                    <a:pt x="6203" y="679"/>
                  </a:lnTo>
                  <a:cubicBezTo>
                    <a:pt x="6120" y="762"/>
                    <a:pt x="6013" y="857"/>
                    <a:pt x="5894" y="917"/>
                  </a:cubicBezTo>
                  <a:cubicBezTo>
                    <a:pt x="5822" y="965"/>
                    <a:pt x="5787" y="1048"/>
                    <a:pt x="5822" y="1143"/>
                  </a:cubicBezTo>
                  <a:cubicBezTo>
                    <a:pt x="5846" y="1203"/>
                    <a:pt x="5930" y="1250"/>
                    <a:pt x="6001" y="1250"/>
                  </a:cubicBezTo>
                  <a:cubicBezTo>
                    <a:pt x="6144" y="1227"/>
                    <a:pt x="6287" y="1215"/>
                    <a:pt x="6418" y="1167"/>
                  </a:cubicBezTo>
                  <a:lnTo>
                    <a:pt x="6418" y="1167"/>
                  </a:lnTo>
                  <a:cubicBezTo>
                    <a:pt x="6299" y="1286"/>
                    <a:pt x="6168" y="1405"/>
                    <a:pt x="6013" y="1512"/>
                  </a:cubicBezTo>
                  <a:cubicBezTo>
                    <a:pt x="5965" y="1548"/>
                    <a:pt x="5941" y="1608"/>
                    <a:pt x="5941" y="1655"/>
                  </a:cubicBezTo>
                  <a:lnTo>
                    <a:pt x="5941" y="1679"/>
                  </a:lnTo>
                  <a:lnTo>
                    <a:pt x="5941" y="1703"/>
                  </a:lnTo>
                  <a:lnTo>
                    <a:pt x="5941" y="1727"/>
                  </a:lnTo>
                  <a:cubicBezTo>
                    <a:pt x="5941" y="2691"/>
                    <a:pt x="5572" y="3572"/>
                    <a:pt x="4977" y="4227"/>
                  </a:cubicBezTo>
                  <a:cubicBezTo>
                    <a:pt x="4918" y="4298"/>
                    <a:pt x="4918" y="4405"/>
                    <a:pt x="4977" y="4465"/>
                  </a:cubicBezTo>
                  <a:cubicBezTo>
                    <a:pt x="5011" y="4499"/>
                    <a:pt x="5053" y="4514"/>
                    <a:pt x="5096" y="4514"/>
                  </a:cubicBezTo>
                  <a:cubicBezTo>
                    <a:pt x="5143" y="4514"/>
                    <a:pt x="5190" y="4496"/>
                    <a:pt x="5227" y="4465"/>
                  </a:cubicBezTo>
                  <a:cubicBezTo>
                    <a:pt x="5894" y="3715"/>
                    <a:pt x="6263" y="2762"/>
                    <a:pt x="6287" y="1750"/>
                  </a:cubicBezTo>
                  <a:cubicBezTo>
                    <a:pt x="6596" y="1524"/>
                    <a:pt x="6846" y="1250"/>
                    <a:pt x="7061" y="917"/>
                  </a:cubicBezTo>
                  <a:cubicBezTo>
                    <a:pt x="7144" y="857"/>
                    <a:pt x="7132" y="750"/>
                    <a:pt x="7061" y="715"/>
                  </a:cubicBezTo>
                  <a:cubicBezTo>
                    <a:pt x="7029" y="683"/>
                    <a:pt x="6987" y="667"/>
                    <a:pt x="6937" y="667"/>
                  </a:cubicBezTo>
                  <a:cubicBezTo>
                    <a:pt x="6912" y="667"/>
                    <a:pt x="6886" y="671"/>
                    <a:pt x="6858" y="679"/>
                  </a:cubicBezTo>
                  <a:cubicBezTo>
                    <a:pt x="6775" y="726"/>
                    <a:pt x="6680" y="750"/>
                    <a:pt x="6596" y="786"/>
                  </a:cubicBezTo>
                  <a:cubicBezTo>
                    <a:pt x="6680" y="667"/>
                    <a:pt x="6763" y="512"/>
                    <a:pt x="6823" y="369"/>
                  </a:cubicBezTo>
                  <a:cubicBezTo>
                    <a:pt x="6834" y="310"/>
                    <a:pt x="6834" y="238"/>
                    <a:pt x="6787" y="191"/>
                  </a:cubicBezTo>
                  <a:cubicBezTo>
                    <a:pt x="6750" y="153"/>
                    <a:pt x="6703" y="135"/>
                    <a:pt x="6659" y="135"/>
                  </a:cubicBezTo>
                  <a:cubicBezTo>
                    <a:pt x="6632" y="135"/>
                    <a:pt x="6607" y="142"/>
                    <a:pt x="6584" y="155"/>
                  </a:cubicBezTo>
                  <a:cubicBezTo>
                    <a:pt x="6322" y="310"/>
                    <a:pt x="6061" y="393"/>
                    <a:pt x="5775" y="441"/>
                  </a:cubicBezTo>
                  <a:cubicBezTo>
                    <a:pt x="5465" y="143"/>
                    <a:pt x="5048" y="0"/>
                    <a:pt x="46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978;p55"/>
          <p:cNvGrpSpPr/>
          <p:nvPr/>
        </p:nvGrpSpPr>
        <p:grpSpPr>
          <a:xfrm>
            <a:off x="4643490" y="3536013"/>
            <a:ext cx="421407" cy="394995"/>
            <a:chOff x="3303268" y="3817349"/>
            <a:chExt cx="346056" cy="345674"/>
          </a:xfrm>
        </p:grpSpPr>
        <p:sp>
          <p:nvSpPr>
            <p:cNvPr id="10" name="Google Shape;979;p55"/>
            <p:cNvSpPr/>
            <p:nvPr/>
          </p:nvSpPr>
          <p:spPr>
            <a:xfrm>
              <a:off x="330326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80;p55"/>
            <p:cNvSpPr/>
            <p:nvPr/>
          </p:nvSpPr>
          <p:spPr>
            <a:xfrm>
              <a:off x="3368074" y="3882537"/>
              <a:ext cx="215298" cy="215298"/>
            </a:xfrm>
            <a:custGeom>
              <a:avLst/>
              <a:gdLst/>
              <a:ahLst/>
              <a:cxnLst/>
              <a:rect l="l" t="t" r="r" b="b"/>
              <a:pathLst>
                <a:path w="6764" h="6764" extrusionOk="0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81;p55"/>
            <p:cNvSpPr/>
            <p:nvPr/>
          </p:nvSpPr>
          <p:spPr>
            <a:xfrm>
              <a:off x="3418143" y="3933656"/>
              <a:ext cx="114811" cy="112742"/>
            </a:xfrm>
            <a:custGeom>
              <a:avLst/>
              <a:gdLst/>
              <a:ahLst/>
              <a:cxnLst/>
              <a:rect l="l" t="t" r="r" b="b"/>
              <a:pathLst>
                <a:path w="3607" h="3542" extrusionOk="0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82;p55"/>
            <p:cNvSpPr/>
            <p:nvPr/>
          </p:nvSpPr>
          <p:spPr>
            <a:xfrm>
              <a:off x="3519298" y="3910197"/>
              <a:ext cx="29570" cy="29220"/>
            </a:xfrm>
            <a:custGeom>
              <a:avLst/>
              <a:gdLst/>
              <a:ahLst/>
              <a:cxnLst/>
              <a:rect l="l" t="t" r="r" b="b"/>
              <a:pathLst>
                <a:path w="929" h="918" extrusionOk="0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9069;p67"/>
          <p:cNvGrpSpPr/>
          <p:nvPr/>
        </p:nvGrpSpPr>
        <p:grpSpPr>
          <a:xfrm>
            <a:off x="5950528" y="4427718"/>
            <a:ext cx="2479963" cy="567146"/>
            <a:chOff x="2658741" y="4097347"/>
            <a:chExt cx="1304609" cy="294074"/>
          </a:xfrm>
        </p:grpSpPr>
        <p:grpSp>
          <p:nvGrpSpPr>
            <p:cNvPr id="15" name="Google Shape;9070;p67"/>
            <p:cNvGrpSpPr/>
            <p:nvPr/>
          </p:nvGrpSpPr>
          <p:grpSpPr>
            <a:xfrm>
              <a:off x="2658741" y="4097347"/>
              <a:ext cx="118572" cy="294074"/>
              <a:chOff x="3343310" y="4475555"/>
              <a:chExt cx="127717" cy="316753"/>
            </a:xfrm>
          </p:grpSpPr>
          <p:sp>
            <p:nvSpPr>
              <p:cNvPr id="28" name="Google Shape;9071;p67"/>
              <p:cNvSpPr/>
              <p:nvPr/>
            </p:nvSpPr>
            <p:spPr>
              <a:xfrm>
                <a:off x="3343310" y="4535967"/>
                <a:ext cx="127717" cy="256341"/>
              </a:xfrm>
              <a:custGeom>
                <a:avLst/>
                <a:gdLst/>
                <a:ahLst/>
                <a:cxnLst/>
                <a:rect l="l" t="t" r="r" b="b"/>
                <a:pathLst>
                  <a:path w="77995" h="156544" extrusionOk="0">
                    <a:moveTo>
                      <a:pt x="18496" y="1"/>
                    </a:moveTo>
                    <a:cubicBezTo>
                      <a:pt x="8514" y="1"/>
                      <a:pt x="359" y="8123"/>
                      <a:pt x="327" y="18105"/>
                    </a:cubicBezTo>
                    <a:lnTo>
                      <a:pt x="33" y="74537"/>
                    </a:lnTo>
                    <a:cubicBezTo>
                      <a:pt x="0" y="78778"/>
                      <a:pt x="3425" y="82235"/>
                      <a:pt x="7666" y="82268"/>
                    </a:cubicBezTo>
                    <a:lnTo>
                      <a:pt x="7731" y="82268"/>
                    </a:lnTo>
                    <a:cubicBezTo>
                      <a:pt x="11939" y="82268"/>
                      <a:pt x="15364" y="78843"/>
                      <a:pt x="15397" y="74635"/>
                    </a:cubicBezTo>
                    <a:lnTo>
                      <a:pt x="15691" y="18170"/>
                    </a:lnTo>
                    <a:cubicBezTo>
                      <a:pt x="15691" y="17341"/>
                      <a:pt x="16344" y="16668"/>
                      <a:pt x="17166" y="16668"/>
                    </a:cubicBezTo>
                    <a:cubicBezTo>
                      <a:pt x="17185" y="16668"/>
                      <a:pt x="17204" y="16669"/>
                      <a:pt x="17224" y="16669"/>
                    </a:cubicBezTo>
                    <a:cubicBezTo>
                      <a:pt x="18039" y="16669"/>
                      <a:pt x="18724" y="17355"/>
                      <a:pt x="18724" y="18170"/>
                    </a:cubicBezTo>
                    <a:lnTo>
                      <a:pt x="18724" y="147345"/>
                    </a:lnTo>
                    <a:cubicBezTo>
                      <a:pt x="18724" y="152433"/>
                      <a:pt x="22867" y="156543"/>
                      <a:pt x="27956" y="156543"/>
                    </a:cubicBezTo>
                    <a:cubicBezTo>
                      <a:pt x="33044" y="156543"/>
                      <a:pt x="37187" y="152433"/>
                      <a:pt x="37187" y="147345"/>
                    </a:cubicBezTo>
                    <a:lnTo>
                      <a:pt x="37187" y="73656"/>
                    </a:lnTo>
                    <a:lnTo>
                      <a:pt x="41167" y="73656"/>
                    </a:lnTo>
                    <a:lnTo>
                      <a:pt x="41167" y="147345"/>
                    </a:lnTo>
                    <a:cubicBezTo>
                      <a:pt x="41167" y="152433"/>
                      <a:pt x="45277" y="156543"/>
                      <a:pt x="50365" y="156543"/>
                    </a:cubicBezTo>
                    <a:cubicBezTo>
                      <a:pt x="55454" y="156543"/>
                      <a:pt x="59597" y="152433"/>
                      <a:pt x="59597" y="147345"/>
                    </a:cubicBezTo>
                    <a:cubicBezTo>
                      <a:pt x="59597" y="25477"/>
                      <a:pt x="59434" y="95153"/>
                      <a:pt x="59434" y="18300"/>
                    </a:cubicBezTo>
                    <a:cubicBezTo>
                      <a:pt x="59434" y="17420"/>
                      <a:pt x="60119" y="16702"/>
                      <a:pt x="60967" y="16669"/>
                    </a:cubicBezTo>
                    <a:cubicBezTo>
                      <a:pt x="60988" y="16669"/>
                      <a:pt x="61009" y="16668"/>
                      <a:pt x="61030" y="16668"/>
                    </a:cubicBezTo>
                    <a:cubicBezTo>
                      <a:pt x="61882" y="16668"/>
                      <a:pt x="62567" y="17310"/>
                      <a:pt x="62631" y="18170"/>
                    </a:cubicBezTo>
                    <a:lnTo>
                      <a:pt x="62598" y="74570"/>
                    </a:lnTo>
                    <a:cubicBezTo>
                      <a:pt x="62598" y="78810"/>
                      <a:pt x="66023" y="82268"/>
                      <a:pt x="70264" y="82268"/>
                    </a:cubicBezTo>
                    <a:cubicBezTo>
                      <a:pt x="74504" y="82268"/>
                      <a:pt x="77962" y="78843"/>
                      <a:pt x="77962" y="74602"/>
                    </a:cubicBezTo>
                    <a:lnTo>
                      <a:pt x="77994" y="18137"/>
                    </a:lnTo>
                    <a:cubicBezTo>
                      <a:pt x="77994" y="18137"/>
                      <a:pt x="77994" y="18105"/>
                      <a:pt x="77994" y="18105"/>
                    </a:cubicBezTo>
                    <a:cubicBezTo>
                      <a:pt x="77962" y="8123"/>
                      <a:pt x="69807" y="1"/>
                      <a:pt x="59825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072;p67"/>
              <p:cNvSpPr/>
              <p:nvPr/>
            </p:nvSpPr>
            <p:spPr>
              <a:xfrm>
                <a:off x="3381341" y="4475555"/>
                <a:ext cx="52189" cy="52135"/>
              </a:xfrm>
              <a:custGeom>
                <a:avLst/>
                <a:gdLst/>
                <a:ahLst/>
                <a:cxnLst/>
                <a:rect l="l" t="t" r="r" b="b"/>
                <a:pathLst>
                  <a:path w="31871" h="31838" extrusionOk="0">
                    <a:moveTo>
                      <a:pt x="15952" y="1"/>
                    </a:moveTo>
                    <a:cubicBezTo>
                      <a:pt x="7144" y="1"/>
                      <a:pt x="1" y="7112"/>
                      <a:pt x="1" y="15919"/>
                    </a:cubicBezTo>
                    <a:cubicBezTo>
                      <a:pt x="1" y="24694"/>
                      <a:pt x="7144" y="31838"/>
                      <a:pt x="15952" y="31838"/>
                    </a:cubicBezTo>
                    <a:cubicBezTo>
                      <a:pt x="24727" y="31838"/>
                      <a:pt x="31870" y="24694"/>
                      <a:pt x="31870" y="15919"/>
                    </a:cubicBezTo>
                    <a:cubicBezTo>
                      <a:pt x="31870" y="7112"/>
                      <a:pt x="24727" y="1"/>
                      <a:pt x="15952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9073;p67"/>
            <p:cNvGrpSpPr/>
            <p:nvPr/>
          </p:nvGrpSpPr>
          <p:grpSpPr>
            <a:xfrm>
              <a:off x="3815519" y="4098388"/>
              <a:ext cx="147831" cy="291991"/>
              <a:chOff x="3527539" y="4476677"/>
              <a:chExt cx="159232" cy="314510"/>
            </a:xfrm>
          </p:grpSpPr>
          <p:sp>
            <p:nvSpPr>
              <p:cNvPr id="26" name="Google Shape;9074;p67"/>
              <p:cNvSpPr/>
              <p:nvPr/>
            </p:nvSpPr>
            <p:spPr>
              <a:xfrm>
                <a:off x="3527539" y="4536716"/>
                <a:ext cx="159232" cy="254471"/>
              </a:xfrm>
              <a:custGeom>
                <a:avLst/>
                <a:gdLst/>
                <a:ahLst/>
                <a:cxnLst/>
                <a:rect l="l" t="t" r="r" b="b"/>
                <a:pathLst>
                  <a:path w="97241" h="155402" extrusionOk="0">
                    <a:moveTo>
                      <a:pt x="35360" y="0"/>
                    </a:moveTo>
                    <a:cubicBezTo>
                      <a:pt x="27173" y="0"/>
                      <a:pt x="21268" y="5220"/>
                      <a:pt x="17713" y="15527"/>
                    </a:cubicBezTo>
                    <a:cubicBezTo>
                      <a:pt x="15527" y="21921"/>
                      <a:pt x="1533" y="61750"/>
                      <a:pt x="1403" y="62174"/>
                    </a:cubicBezTo>
                    <a:cubicBezTo>
                      <a:pt x="0" y="66121"/>
                      <a:pt x="2088" y="70492"/>
                      <a:pt x="6068" y="71895"/>
                    </a:cubicBezTo>
                    <a:cubicBezTo>
                      <a:pt x="6895" y="72179"/>
                      <a:pt x="7739" y="72315"/>
                      <a:pt x="8570" y="72315"/>
                    </a:cubicBezTo>
                    <a:cubicBezTo>
                      <a:pt x="11735" y="72315"/>
                      <a:pt x="14703" y="70350"/>
                      <a:pt x="15788" y="67197"/>
                    </a:cubicBezTo>
                    <a:cubicBezTo>
                      <a:pt x="16245" y="65925"/>
                      <a:pt x="24661" y="42569"/>
                      <a:pt x="29358" y="29130"/>
                    </a:cubicBezTo>
                    <a:lnTo>
                      <a:pt x="29358" y="29130"/>
                    </a:lnTo>
                    <a:cubicBezTo>
                      <a:pt x="28869" y="33142"/>
                      <a:pt x="30272" y="24824"/>
                      <a:pt x="18431" y="85856"/>
                    </a:cubicBezTo>
                    <a:cubicBezTo>
                      <a:pt x="17941" y="88498"/>
                      <a:pt x="19964" y="90912"/>
                      <a:pt x="22606" y="90912"/>
                    </a:cubicBezTo>
                    <a:lnTo>
                      <a:pt x="28412" y="90912"/>
                    </a:lnTo>
                    <a:lnTo>
                      <a:pt x="28412" y="146235"/>
                    </a:lnTo>
                    <a:cubicBezTo>
                      <a:pt x="28412" y="151291"/>
                      <a:pt x="32522" y="155401"/>
                      <a:pt x="37578" y="155401"/>
                    </a:cubicBezTo>
                    <a:cubicBezTo>
                      <a:pt x="42634" y="155401"/>
                      <a:pt x="46745" y="151291"/>
                      <a:pt x="46745" y="146235"/>
                    </a:cubicBezTo>
                    <a:lnTo>
                      <a:pt x="46745" y="90912"/>
                    </a:lnTo>
                    <a:lnTo>
                      <a:pt x="50692" y="90912"/>
                    </a:lnTo>
                    <a:lnTo>
                      <a:pt x="50692" y="146235"/>
                    </a:lnTo>
                    <a:cubicBezTo>
                      <a:pt x="50692" y="151291"/>
                      <a:pt x="54769" y="155401"/>
                      <a:pt x="59825" y="155401"/>
                    </a:cubicBezTo>
                    <a:cubicBezTo>
                      <a:pt x="64881" y="155401"/>
                      <a:pt x="68991" y="151291"/>
                      <a:pt x="68991" y="146235"/>
                    </a:cubicBezTo>
                    <a:lnTo>
                      <a:pt x="68991" y="90912"/>
                    </a:lnTo>
                    <a:lnTo>
                      <a:pt x="74798" y="90912"/>
                    </a:lnTo>
                    <a:cubicBezTo>
                      <a:pt x="77472" y="90912"/>
                      <a:pt x="79462" y="88498"/>
                      <a:pt x="78973" y="85856"/>
                    </a:cubicBezTo>
                    <a:cubicBezTo>
                      <a:pt x="67262" y="25379"/>
                      <a:pt x="68535" y="32392"/>
                      <a:pt x="68143" y="29130"/>
                    </a:cubicBezTo>
                    <a:lnTo>
                      <a:pt x="68143" y="29130"/>
                    </a:lnTo>
                    <a:cubicBezTo>
                      <a:pt x="72873" y="42667"/>
                      <a:pt x="81028" y="65958"/>
                      <a:pt x="81485" y="67197"/>
                    </a:cubicBezTo>
                    <a:cubicBezTo>
                      <a:pt x="82570" y="70350"/>
                      <a:pt x="85538" y="72315"/>
                      <a:pt x="88687" y="72315"/>
                    </a:cubicBezTo>
                    <a:cubicBezTo>
                      <a:pt x="89513" y="72315"/>
                      <a:pt x="90352" y="72179"/>
                      <a:pt x="91173" y="71895"/>
                    </a:cubicBezTo>
                    <a:cubicBezTo>
                      <a:pt x="95152" y="70492"/>
                      <a:pt x="97240" y="66121"/>
                      <a:pt x="95870" y="62174"/>
                    </a:cubicBezTo>
                    <a:cubicBezTo>
                      <a:pt x="95707" y="61750"/>
                      <a:pt x="81746" y="21921"/>
                      <a:pt x="79560" y="15527"/>
                    </a:cubicBezTo>
                    <a:cubicBezTo>
                      <a:pt x="76005" y="5220"/>
                      <a:pt x="70068" y="0"/>
                      <a:pt x="61913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3E9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9075;p67"/>
              <p:cNvSpPr/>
              <p:nvPr/>
            </p:nvSpPr>
            <p:spPr>
              <a:xfrm>
                <a:off x="3581381" y="4476677"/>
                <a:ext cx="51814" cy="51761"/>
              </a:xfrm>
              <a:custGeom>
                <a:avLst/>
                <a:gdLst/>
                <a:ahLst/>
                <a:cxnLst/>
                <a:rect l="l" t="t" r="r" b="b"/>
                <a:pathLst>
                  <a:path w="31642" h="31610" extrusionOk="0">
                    <a:moveTo>
                      <a:pt x="15821" y="1"/>
                    </a:moveTo>
                    <a:cubicBezTo>
                      <a:pt x="7079" y="1"/>
                      <a:pt x="0" y="7079"/>
                      <a:pt x="0" y="15821"/>
                    </a:cubicBezTo>
                    <a:cubicBezTo>
                      <a:pt x="0" y="24531"/>
                      <a:pt x="7079" y="31609"/>
                      <a:pt x="15821" y="31609"/>
                    </a:cubicBezTo>
                    <a:cubicBezTo>
                      <a:pt x="24563" y="31609"/>
                      <a:pt x="31641" y="24531"/>
                      <a:pt x="31641" y="15821"/>
                    </a:cubicBezTo>
                    <a:cubicBezTo>
                      <a:pt x="31641" y="7079"/>
                      <a:pt x="24563" y="1"/>
                      <a:pt x="1582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3E9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" name="Google Shape;9076;p67"/>
            <p:cNvGrpSpPr/>
            <p:nvPr/>
          </p:nvGrpSpPr>
          <p:grpSpPr>
            <a:xfrm>
              <a:off x="3511696" y="4098388"/>
              <a:ext cx="147831" cy="291991"/>
              <a:chOff x="3527539" y="4476677"/>
              <a:chExt cx="159232" cy="314510"/>
            </a:xfrm>
          </p:grpSpPr>
          <p:sp>
            <p:nvSpPr>
              <p:cNvPr id="24" name="Google Shape;9077;p67"/>
              <p:cNvSpPr/>
              <p:nvPr/>
            </p:nvSpPr>
            <p:spPr>
              <a:xfrm>
                <a:off x="3527539" y="4536716"/>
                <a:ext cx="159232" cy="254471"/>
              </a:xfrm>
              <a:custGeom>
                <a:avLst/>
                <a:gdLst/>
                <a:ahLst/>
                <a:cxnLst/>
                <a:rect l="l" t="t" r="r" b="b"/>
                <a:pathLst>
                  <a:path w="97241" h="155402" extrusionOk="0">
                    <a:moveTo>
                      <a:pt x="35360" y="0"/>
                    </a:moveTo>
                    <a:cubicBezTo>
                      <a:pt x="27173" y="0"/>
                      <a:pt x="21268" y="5220"/>
                      <a:pt x="17713" y="15527"/>
                    </a:cubicBezTo>
                    <a:cubicBezTo>
                      <a:pt x="15527" y="21921"/>
                      <a:pt x="1533" y="61750"/>
                      <a:pt x="1403" y="62174"/>
                    </a:cubicBezTo>
                    <a:cubicBezTo>
                      <a:pt x="0" y="66121"/>
                      <a:pt x="2088" y="70492"/>
                      <a:pt x="6068" y="71895"/>
                    </a:cubicBezTo>
                    <a:cubicBezTo>
                      <a:pt x="6895" y="72179"/>
                      <a:pt x="7739" y="72315"/>
                      <a:pt x="8570" y="72315"/>
                    </a:cubicBezTo>
                    <a:cubicBezTo>
                      <a:pt x="11735" y="72315"/>
                      <a:pt x="14703" y="70350"/>
                      <a:pt x="15788" y="67197"/>
                    </a:cubicBezTo>
                    <a:cubicBezTo>
                      <a:pt x="16245" y="65925"/>
                      <a:pt x="24661" y="42569"/>
                      <a:pt x="29358" y="29130"/>
                    </a:cubicBezTo>
                    <a:lnTo>
                      <a:pt x="29358" y="29130"/>
                    </a:lnTo>
                    <a:cubicBezTo>
                      <a:pt x="28869" y="33142"/>
                      <a:pt x="30272" y="24824"/>
                      <a:pt x="18431" y="85856"/>
                    </a:cubicBezTo>
                    <a:cubicBezTo>
                      <a:pt x="17941" y="88498"/>
                      <a:pt x="19964" y="90912"/>
                      <a:pt x="22606" y="90912"/>
                    </a:cubicBezTo>
                    <a:lnTo>
                      <a:pt x="28412" y="90912"/>
                    </a:lnTo>
                    <a:lnTo>
                      <a:pt x="28412" y="146235"/>
                    </a:lnTo>
                    <a:cubicBezTo>
                      <a:pt x="28412" y="151291"/>
                      <a:pt x="32522" y="155401"/>
                      <a:pt x="37578" y="155401"/>
                    </a:cubicBezTo>
                    <a:cubicBezTo>
                      <a:pt x="42634" y="155401"/>
                      <a:pt x="46745" y="151291"/>
                      <a:pt x="46745" y="146235"/>
                    </a:cubicBezTo>
                    <a:lnTo>
                      <a:pt x="46745" y="90912"/>
                    </a:lnTo>
                    <a:lnTo>
                      <a:pt x="50692" y="90912"/>
                    </a:lnTo>
                    <a:lnTo>
                      <a:pt x="50692" y="146235"/>
                    </a:lnTo>
                    <a:cubicBezTo>
                      <a:pt x="50692" y="151291"/>
                      <a:pt x="54769" y="155401"/>
                      <a:pt x="59825" y="155401"/>
                    </a:cubicBezTo>
                    <a:cubicBezTo>
                      <a:pt x="64881" y="155401"/>
                      <a:pt x="68991" y="151291"/>
                      <a:pt x="68991" y="146235"/>
                    </a:cubicBezTo>
                    <a:lnTo>
                      <a:pt x="68991" y="90912"/>
                    </a:lnTo>
                    <a:lnTo>
                      <a:pt x="74798" y="90912"/>
                    </a:lnTo>
                    <a:cubicBezTo>
                      <a:pt x="77472" y="90912"/>
                      <a:pt x="79462" y="88498"/>
                      <a:pt x="78973" y="85856"/>
                    </a:cubicBezTo>
                    <a:cubicBezTo>
                      <a:pt x="67262" y="25379"/>
                      <a:pt x="68535" y="32392"/>
                      <a:pt x="68143" y="29130"/>
                    </a:cubicBezTo>
                    <a:lnTo>
                      <a:pt x="68143" y="29130"/>
                    </a:lnTo>
                    <a:cubicBezTo>
                      <a:pt x="72873" y="42667"/>
                      <a:pt x="81028" y="65958"/>
                      <a:pt x="81485" y="67197"/>
                    </a:cubicBezTo>
                    <a:cubicBezTo>
                      <a:pt x="82570" y="70350"/>
                      <a:pt x="85538" y="72315"/>
                      <a:pt x="88687" y="72315"/>
                    </a:cubicBezTo>
                    <a:cubicBezTo>
                      <a:pt x="89513" y="72315"/>
                      <a:pt x="90352" y="72179"/>
                      <a:pt x="91173" y="71895"/>
                    </a:cubicBezTo>
                    <a:cubicBezTo>
                      <a:pt x="95152" y="70492"/>
                      <a:pt x="97240" y="66121"/>
                      <a:pt x="95870" y="62174"/>
                    </a:cubicBezTo>
                    <a:cubicBezTo>
                      <a:pt x="95707" y="61750"/>
                      <a:pt x="81746" y="21921"/>
                      <a:pt x="79560" y="15527"/>
                    </a:cubicBezTo>
                    <a:cubicBezTo>
                      <a:pt x="76005" y="5220"/>
                      <a:pt x="70068" y="0"/>
                      <a:pt x="61913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3E9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9078;p67"/>
              <p:cNvSpPr/>
              <p:nvPr/>
            </p:nvSpPr>
            <p:spPr>
              <a:xfrm>
                <a:off x="3581381" y="4476677"/>
                <a:ext cx="51814" cy="51761"/>
              </a:xfrm>
              <a:custGeom>
                <a:avLst/>
                <a:gdLst/>
                <a:ahLst/>
                <a:cxnLst/>
                <a:rect l="l" t="t" r="r" b="b"/>
                <a:pathLst>
                  <a:path w="31642" h="31610" extrusionOk="0">
                    <a:moveTo>
                      <a:pt x="15821" y="1"/>
                    </a:moveTo>
                    <a:cubicBezTo>
                      <a:pt x="7079" y="1"/>
                      <a:pt x="0" y="7079"/>
                      <a:pt x="0" y="15821"/>
                    </a:cubicBezTo>
                    <a:cubicBezTo>
                      <a:pt x="0" y="24531"/>
                      <a:pt x="7079" y="31609"/>
                      <a:pt x="15821" y="31609"/>
                    </a:cubicBezTo>
                    <a:cubicBezTo>
                      <a:pt x="24563" y="31609"/>
                      <a:pt x="31641" y="24531"/>
                      <a:pt x="31641" y="15821"/>
                    </a:cubicBezTo>
                    <a:cubicBezTo>
                      <a:pt x="31641" y="7079"/>
                      <a:pt x="24563" y="1"/>
                      <a:pt x="1582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3E9E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9079;p67"/>
            <p:cNvGrpSpPr/>
            <p:nvPr/>
          </p:nvGrpSpPr>
          <p:grpSpPr>
            <a:xfrm>
              <a:off x="3207874" y="4098388"/>
              <a:ext cx="147831" cy="291991"/>
              <a:chOff x="3527539" y="4476677"/>
              <a:chExt cx="159232" cy="314510"/>
            </a:xfrm>
          </p:grpSpPr>
          <p:sp>
            <p:nvSpPr>
              <p:cNvPr id="22" name="Google Shape;9080;p67"/>
              <p:cNvSpPr/>
              <p:nvPr/>
            </p:nvSpPr>
            <p:spPr>
              <a:xfrm>
                <a:off x="3527539" y="4536716"/>
                <a:ext cx="159232" cy="254471"/>
              </a:xfrm>
              <a:custGeom>
                <a:avLst/>
                <a:gdLst/>
                <a:ahLst/>
                <a:cxnLst/>
                <a:rect l="l" t="t" r="r" b="b"/>
                <a:pathLst>
                  <a:path w="97241" h="155402" extrusionOk="0">
                    <a:moveTo>
                      <a:pt x="35360" y="0"/>
                    </a:moveTo>
                    <a:cubicBezTo>
                      <a:pt x="27173" y="0"/>
                      <a:pt x="21268" y="5220"/>
                      <a:pt x="17713" y="15527"/>
                    </a:cubicBezTo>
                    <a:cubicBezTo>
                      <a:pt x="15527" y="21921"/>
                      <a:pt x="1533" y="61750"/>
                      <a:pt x="1403" y="62174"/>
                    </a:cubicBezTo>
                    <a:cubicBezTo>
                      <a:pt x="0" y="66121"/>
                      <a:pt x="2088" y="70492"/>
                      <a:pt x="6068" y="71895"/>
                    </a:cubicBezTo>
                    <a:cubicBezTo>
                      <a:pt x="6895" y="72179"/>
                      <a:pt x="7739" y="72315"/>
                      <a:pt x="8570" y="72315"/>
                    </a:cubicBezTo>
                    <a:cubicBezTo>
                      <a:pt x="11735" y="72315"/>
                      <a:pt x="14703" y="70350"/>
                      <a:pt x="15788" y="67197"/>
                    </a:cubicBezTo>
                    <a:cubicBezTo>
                      <a:pt x="16245" y="65925"/>
                      <a:pt x="24661" y="42569"/>
                      <a:pt x="29358" y="29130"/>
                    </a:cubicBezTo>
                    <a:lnTo>
                      <a:pt x="29358" y="29130"/>
                    </a:lnTo>
                    <a:cubicBezTo>
                      <a:pt x="28869" y="33142"/>
                      <a:pt x="30272" y="24824"/>
                      <a:pt x="18431" y="85856"/>
                    </a:cubicBezTo>
                    <a:cubicBezTo>
                      <a:pt x="17941" y="88498"/>
                      <a:pt x="19964" y="90912"/>
                      <a:pt x="22606" y="90912"/>
                    </a:cubicBezTo>
                    <a:lnTo>
                      <a:pt x="28412" y="90912"/>
                    </a:lnTo>
                    <a:lnTo>
                      <a:pt x="28412" y="146235"/>
                    </a:lnTo>
                    <a:cubicBezTo>
                      <a:pt x="28412" y="151291"/>
                      <a:pt x="32522" y="155401"/>
                      <a:pt x="37578" y="155401"/>
                    </a:cubicBezTo>
                    <a:cubicBezTo>
                      <a:pt x="42634" y="155401"/>
                      <a:pt x="46745" y="151291"/>
                      <a:pt x="46745" y="146235"/>
                    </a:cubicBezTo>
                    <a:lnTo>
                      <a:pt x="46745" y="90912"/>
                    </a:lnTo>
                    <a:lnTo>
                      <a:pt x="50692" y="90912"/>
                    </a:lnTo>
                    <a:lnTo>
                      <a:pt x="50692" y="146235"/>
                    </a:lnTo>
                    <a:cubicBezTo>
                      <a:pt x="50692" y="151291"/>
                      <a:pt x="54769" y="155401"/>
                      <a:pt x="59825" y="155401"/>
                    </a:cubicBezTo>
                    <a:cubicBezTo>
                      <a:pt x="64881" y="155401"/>
                      <a:pt x="68991" y="151291"/>
                      <a:pt x="68991" y="146235"/>
                    </a:cubicBezTo>
                    <a:lnTo>
                      <a:pt x="68991" y="90912"/>
                    </a:lnTo>
                    <a:lnTo>
                      <a:pt x="74798" y="90912"/>
                    </a:lnTo>
                    <a:cubicBezTo>
                      <a:pt x="77472" y="90912"/>
                      <a:pt x="79462" y="88498"/>
                      <a:pt x="78973" y="85856"/>
                    </a:cubicBezTo>
                    <a:cubicBezTo>
                      <a:pt x="67262" y="25379"/>
                      <a:pt x="68535" y="32392"/>
                      <a:pt x="68143" y="29130"/>
                    </a:cubicBezTo>
                    <a:lnTo>
                      <a:pt x="68143" y="29130"/>
                    </a:lnTo>
                    <a:cubicBezTo>
                      <a:pt x="72873" y="42667"/>
                      <a:pt x="81028" y="65958"/>
                      <a:pt x="81485" y="67197"/>
                    </a:cubicBezTo>
                    <a:cubicBezTo>
                      <a:pt x="82570" y="70350"/>
                      <a:pt x="85538" y="72315"/>
                      <a:pt x="88687" y="72315"/>
                    </a:cubicBezTo>
                    <a:cubicBezTo>
                      <a:pt x="89513" y="72315"/>
                      <a:pt x="90352" y="72179"/>
                      <a:pt x="91173" y="71895"/>
                    </a:cubicBezTo>
                    <a:cubicBezTo>
                      <a:pt x="95152" y="70492"/>
                      <a:pt x="97240" y="66121"/>
                      <a:pt x="95870" y="62174"/>
                    </a:cubicBezTo>
                    <a:cubicBezTo>
                      <a:pt x="95707" y="61750"/>
                      <a:pt x="81746" y="21921"/>
                      <a:pt x="79560" y="15527"/>
                    </a:cubicBezTo>
                    <a:cubicBezTo>
                      <a:pt x="76005" y="5220"/>
                      <a:pt x="70068" y="0"/>
                      <a:pt x="61913" y="0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9081;p67"/>
              <p:cNvSpPr/>
              <p:nvPr/>
            </p:nvSpPr>
            <p:spPr>
              <a:xfrm>
                <a:off x="3581381" y="4476677"/>
                <a:ext cx="51814" cy="51761"/>
              </a:xfrm>
              <a:custGeom>
                <a:avLst/>
                <a:gdLst/>
                <a:ahLst/>
                <a:cxnLst/>
                <a:rect l="l" t="t" r="r" b="b"/>
                <a:pathLst>
                  <a:path w="31642" h="31610" extrusionOk="0">
                    <a:moveTo>
                      <a:pt x="15821" y="1"/>
                    </a:moveTo>
                    <a:cubicBezTo>
                      <a:pt x="7079" y="1"/>
                      <a:pt x="0" y="7079"/>
                      <a:pt x="0" y="15821"/>
                    </a:cubicBezTo>
                    <a:cubicBezTo>
                      <a:pt x="0" y="24531"/>
                      <a:pt x="7079" y="31609"/>
                      <a:pt x="15821" y="31609"/>
                    </a:cubicBezTo>
                    <a:cubicBezTo>
                      <a:pt x="24563" y="31609"/>
                      <a:pt x="31641" y="24531"/>
                      <a:pt x="31641" y="15821"/>
                    </a:cubicBezTo>
                    <a:cubicBezTo>
                      <a:pt x="31641" y="7079"/>
                      <a:pt x="24563" y="1"/>
                      <a:pt x="15821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" name="Google Shape;9082;p67"/>
            <p:cNvGrpSpPr/>
            <p:nvPr/>
          </p:nvGrpSpPr>
          <p:grpSpPr>
            <a:xfrm>
              <a:off x="2933305" y="4097347"/>
              <a:ext cx="118572" cy="294074"/>
              <a:chOff x="3343310" y="4475555"/>
              <a:chExt cx="127717" cy="316753"/>
            </a:xfrm>
          </p:grpSpPr>
          <p:sp>
            <p:nvSpPr>
              <p:cNvPr id="20" name="Google Shape;9083;p67"/>
              <p:cNvSpPr/>
              <p:nvPr/>
            </p:nvSpPr>
            <p:spPr>
              <a:xfrm>
                <a:off x="3343310" y="4535967"/>
                <a:ext cx="127717" cy="256341"/>
              </a:xfrm>
              <a:custGeom>
                <a:avLst/>
                <a:gdLst/>
                <a:ahLst/>
                <a:cxnLst/>
                <a:rect l="l" t="t" r="r" b="b"/>
                <a:pathLst>
                  <a:path w="77995" h="156544" extrusionOk="0">
                    <a:moveTo>
                      <a:pt x="18496" y="1"/>
                    </a:moveTo>
                    <a:cubicBezTo>
                      <a:pt x="8514" y="1"/>
                      <a:pt x="359" y="8123"/>
                      <a:pt x="327" y="18105"/>
                    </a:cubicBezTo>
                    <a:lnTo>
                      <a:pt x="33" y="74537"/>
                    </a:lnTo>
                    <a:cubicBezTo>
                      <a:pt x="0" y="78778"/>
                      <a:pt x="3425" y="82235"/>
                      <a:pt x="7666" y="82268"/>
                    </a:cubicBezTo>
                    <a:lnTo>
                      <a:pt x="7731" y="82268"/>
                    </a:lnTo>
                    <a:cubicBezTo>
                      <a:pt x="11939" y="82268"/>
                      <a:pt x="15364" y="78843"/>
                      <a:pt x="15397" y="74635"/>
                    </a:cubicBezTo>
                    <a:lnTo>
                      <a:pt x="15691" y="18170"/>
                    </a:lnTo>
                    <a:cubicBezTo>
                      <a:pt x="15691" y="17341"/>
                      <a:pt x="16344" y="16668"/>
                      <a:pt x="17166" y="16668"/>
                    </a:cubicBezTo>
                    <a:cubicBezTo>
                      <a:pt x="17185" y="16668"/>
                      <a:pt x="17204" y="16669"/>
                      <a:pt x="17224" y="16669"/>
                    </a:cubicBezTo>
                    <a:cubicBezTo>
                      <a:pt x="18039" y="16669"/>
                      <a:pt x="18724" y="17355"/>
                      <a:pt x="18724" y="18170"/>
                    </a:cubicBezTo>
                    <a:lnTo>
                      <a:pt x="18724" y="147345"/>
                    </a:lnTo>
                    <a:cubicBezTo>
                      <a:pt x="18724" y="152433"/>
                      <a:pt x="22867" y="156543"/>
                      <a:pt x="27956" y="156543"/>
                    </a:cubicBezTo>
                    <a:cubicBezTo>
                      <a:pt x="33044" y="156543"/>
                      <a:pt x="37187" y="152433"/>
                      <a:pt x="37187" y="147345"/>
                    </a:cubicBezTo>
                    <a:lnTo>
                      <a:pt x="37187" y="73656"/>
                    </a:lnTo>
                    <a:lnTo>
                      <a:pt x="41167" y="73656"/>
                    </a:lnTo>
                    <a:lnTo>
                      <a:pt x="41167" y="147345"/>
                    </a:lnTo>
                    <a:cubicBezTo>
                      <a:pt x="41167" y="152433"/>
                      <a:pt x="45277" y="156543"/>
                      <a:pt x="50365" y="156543"/>
                    </a:cubicBezTo>
                    <a:cubicBezTo>
                      <a:pt x="55454" y="156543"/>
                      <a:pt x="59597" y="152433"/>
                      <a:pt x="59597" y="147345"/>
                    </a:cubicBezTo>
                    <a:cubicBezTo>
                      <a:pt x="59597" y="25477"/>
                      <a:pt x="59434" y="95153"/>
                      <a:pt x="59434" y="18300"/>
                    </a:cubicBezTo>
                    <a:cubicBezTo>
                      <a:pt x="59434" y="17420"/>
                      <a:pt x="60119" y="16702"/>
                      <a:pt x="60967" y="16669"/>
                    </a:cubicBezTo>
                    <a:cubicBezTo>
                      <a:pt x="60988" y="16669"/>
                      <a:pt x="61009" y="16668"/>
                      <a:pt x="61030" y="16668"/>
                    </a:cubicBezTo>
                    <a:cubicBezTo>
                      <a:pt x="61882" y="16668"/>
                      <a:pt x="62567" y="17310"/>
                      <a:pt x="62631" y="18170"/>
                    </a:cubicBezTo>
                    <a:lnTo>
                      <a:pt x="62598" y="74570"/>
                    </a:lnTo>
                    <a:cubicBezTo>
                      <a:pt x="62598" y="78810"/>
                      <a:pt x="66023" y="82268"/>
                      <a:pt x="70264" y="82268"/>
                    </a:cubicBezTo>
                    <a:cubicBezTo>
                      <a:pt x="74504" y="82268"/>
                      <a:pt x="77962" y="78843"/>
                      <a:pt x="77962" y="74602"/>
                    </a:cubicBezTo>
                    <a:lnTo>
                      <a:pt x="77994" y="18137"/>
                    </a:lnTo>
                    <a:cubicBezTo>
                      <a:pt x="77994" y="18137"/>
                      <a:pt x="77994" y="18105"/>
                      <a:pt x="77994" y="18105"/>
                    </a:cubicBezTo>
                    <a:cubicBezTo>
                      <a:pt x="77962" y="8123"/>
                      <a:pt x="69807" y="1"/>
                      <a:pt x="59825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9084;p67"/>
              <p:cNvSpPr/>
              <p:nvPr/>
            </p:nvSpPr>
            <p:spPr>
              <a:xfrm>
                <a:off x="3381341" y="4475555"/>
                <a:ext cx="52189" cy="52135"/>
              </a:xfrm>
              <a:custGeom>
                <a:avLst/>
                <a:gdLst/>
                <a:ahLst/>
                <a:cxnLst/>
                <a:rect l="l" t="t" r="r" b="b"/>
                <a:pathLst>
                  <a:path w="31871" h="31838" extrusionOk="0">
                    <a:moveTo>
                      <a:pt x="15952" y="1"/>
                    </a:moveTo>
                    <a:cubicBezTo>
                      <a:pt x="7144" y="1"/>
                      <a:pt x="1" y="7112"/>
                      <a:pt x="1" y="15919"/>
                    </a:cubicBezTo>
                    <a:cubicBezTo>
                      <a:pt x="1" y="24694"/>
                      <a:pt x="7144" y="31838"/>
                      <a:pt x="15952" y="31838"/>
                    </a:cubicBezTo>
                    <a:cubicBezTo>
                      <a:pt x="24727" y="31838"/>
                      <a:pt x="31870" y="24694"/>
                      <a:pt x="31870" y="15919"/>
                    </a:cubicBezTo>
                    <a:cubicBezTo>
                      <a:pt x="31870" y="7112"/>
                      <a:pt x="24727" y="1"/>
                      <a:pt x="15952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0" name="Google Shape;10756;p70"/>
          <p:cNvSpPr/>
          <p:nvPr/>
        </p:nvSpPr>
        <p:spPr>
          <a:xfrm>
            <a:off x="1208594" y="162615"/>
            <a:ext cx="938862" cy="765640"/>
          </a:xfrm>
          <a:custGeom>
            <a:avLst/>
            <a:gdLst/>
            <a:ahLst/>
            <a:cxnLst/>
            <a:rect l="l" t="t" r="r" b="b"/>
            <a:pathLst>
              <a:path w="10919" h="9109" extrusionOk="0">
                <a:moveTo>
                  <a:pt x="2917" y="310"/>
                </a:moveTo>
                <a:cubicBezTo>
                  <a:pt x="3119" y="310"/>
                  <a:pt x="3286" y="476"/>
                  <a:pt x="3286" y="679"/>
                </a:cubicBezTo>
                <a:lnTo>
                  <a:pt x="3286" y="1036"/>
                </a:lnTo>
                <a:cubicBezTo>
                  <a:pt x="3250" y="1322"/>
                  <a:pt x="3012" y="1560"/>
                  <a:pt x="2715" y="1560"/>
                </a:cubicBezTo>
                <a:cubicBezTo>
                  <a:pt x="2417" y="1560"/>
                  <a:pt x="2179" y="1322"/>
                  <a:pt x="2179" y="1024"/>
                </a:cubicBezTo>
                <a:lnTo>
                  <a:pt x="2179" y="679"/>
                </a:lnTo>
                <a:cubicBezTo>
                  <a:pt x="2179" y="476"/>
                  <a:pt x="2346" y="310"/>
                  <a:pt x="2560" y="310"/>
                </a:cubicBezTo>
                <a:close/>
                <a:moveTo>
                  <a:pt x="5715" y="310"/>
                </a:moveTo>
                <a:cubicBezTo>
                  <a:pt x="5917" y="310"/>
                  <a:pt x="6084" y="476"/>
                  <a:pt x="6084" y="679"/>
                </a:cubicBezTo>
                <a:lnTo>
                  <a:pt x="6084" y="1036"/>
                </a:lnTo>
                <a:cubicBezTo>
                  <a:pt x="6048" y="1322"/>
                  <a:pt x="5810" y="1560"/>
                  <a:pt x="5513" y="1560"/>
                </a:cubicBezTo>
                <a:cubicBezTo>
                  <a:pt x="5215" y="1560"/>
                  <a:pt x="4977" y="1322"/>
                  <a:pt x="4977" y="1024"/>
                </a:cubicBezTo>
                <a:lnTo>
                  <a:pt x="4977" y="679"/>
                </a:lnTo>
                <a:cubicBezTo>
                  <a:pt x="4977" y="476"/>
                  <a:pt x="5144" y="310"/>
                  <a:pt x="5358" y="310"/>
                </a:cubicBezTo>
                <a:close/>
                <a:moveTo>
                  <a:pt x="8513" y="310"/>
                </a:moveTo>
                <a:cubicBezTo>
                  <a:pt x="8715" y="310"/>
                  <a:pt x="8882" y="476"/>
                  <a:pt x="8882" y="679"/>
                </a:cubicBezTo>
                <a:lnTo>
                  <a:pt x="8882" y="1036"/>
                </a:lnTo>
                <a:cubicBezTo>
                  <a:pt x="8846" y="1322"/>
                  <a:pt x="8608" y="1560"/>
                  <a:pt x="8311" y="1560"/>
                </a:cubicBezTo>
                <a:cubicBezTo>
                  <a:pt x="8013" y="1560"/>
                  <a:pt x="7775" y="1322"/>
                  <a:pt x="7775" y="1024"/>
                </a:cubicBezTo>
                <a:lnTo>
                  <a:pt x="7775" y="679"/>
                </a:lnTo>
                <a:cubicBezTo>
                  <a:pt x="7775" y="476"/>
                  <a:pt x="7941" y="310"/>
                  <a:pt x="8156" y="310"/>
                </a:cubicBezTo>
                <a:close/>
                <a:moveTo>
                  <a:pt x="2893" y="1881"/>
                </a:moveTo>
                <a:lnTo>
                  <a:pt x="2893" y="1977"/>
                </a:lnTo>
                <a:cubicBezTo>
                  <a:pt x="2893" y="2036"/>
                  <a:pt x="2905" y="2096"/>
                  <a:pt x="2941" y="2143"/>
                </a:cubicBezTo>
                <a:lnTo>
                  <a:pt x="2715" y="2358"/>
                </a:lnTo>
                <a:lnTo>
                  <a:pt x="2691" y="2358"/>
                </a:lnTo>
                <a:lnTo>
                  <a:pt x="2465" y="2143"/>
                </a:lnTo>
                <a:cubicBezTo>
                  <a:pt x="2500" y="2096"/>
                  <a:pt x="2512" y="2036"/>
                  <a:pt x="2512" y="1977"/>
                </a:cubicBezTo>
                <a:lnTo>
                  <a:pt x="2512" y="1881"/>
                </a:lnTo>
                <a:close/>
                <a:moveTo>
                  <a:pt x="5715" y="1881"/>
                </a:moveTo>
                <a:lnTo>
                  <a:pt x="5715" y="1977"/>
                </a:lnTo>
                <a:cubicBezTo>
                  <a:pt x="5715" y="2036"/>
                  <a:pt x="5727" y="2096"/>
                  <a:pt x="5751" y="2143"/>
                </a:cubicBezTo>
                <a:lnTo>
                  <a:pt x="5536" y="2358"/>
                </a:lnTo>
                <a:lnTo>
                  <a:pt x="5501" y="2358"/>
                </a:lnTo>
                <a:lnTo>
                  <a:pt x="5274" y="2143"/>
                </a:lnTo>
                <a:cubicBezTo>
                  <a:pt x="5310" y="2096"/>
                  <a:pt x="5322" y="2036"/>
                  <a:pt x="5322" y="1977"/>
                </a:cubicBezTo>
                <a:lnTo>
                  <a:pt x="5322" y="1881"/>
                </a:lnTo>
                <a:close/>
                <a:moveTo>
                  <a:pt x="8501" y="1881"/>
                </a:moveTo>
                <a:lnTo>
                  <a:pt x="8501" y="1977"/>
                </a:lnTo>
                <a:cubicBezTo>
                  <a:pt x="8501" y="2036"/>
                  <a:pt x="8525" y="2096"/>
                  <a:pt x="8549" y="2143"/>
                </a:cubicBezTo>
                <a:lnTo>
                  <a:pt x="8334" y="2358"/>
                </a:lnTo>
                <a:lnTo>
                  <a:pt x="8299" y="2358"/>
                </a:lnTo>
                <a:lnTo>
                  <a:pt x="8072" y="2143"/>
                </a:lnTo>
                <a:cubicBezTo>
                  <a:pt x="8108" y="2096"/>
                  <a:pt x="8120" y="2036"/>
                  <a:pt x="8120" y="1977"/>
                </a:cubicBezTo>
                <a:lnTo>
                  <a:pt x="8120" y="1881"/>
                </a:lnTo>
                <a:close/>
                <a:moveTo>
                  <a:pt x="9906" y="3286"/>
                </a:moveTo>
                <a:cubicBezTo>
                  <a:pt x="10120" y="3286"/>
                  <a:pt x="10275" y="3453"/>
                  <a:pt x="10275" y="3655"/>
                </a:cubicBezTo>
                <a:lnTo>
                  <a:pt x="10275" y="4012"/>
                </a:lnTo>
                <a:cubicBezTo>
                  <a:pt x="10263" y="4298"/>
                  <a:pt x="10013" y="4536"/>
                  <a:pt x="9716" y="4536"/>
                </a:cubicBezTo>
                <a:cubicBezTo>
                  <a:pt x="9418" y="4536"/>
                  <a:pt x="9180" y="4298"/>
                  <a:pt x="9180" y="4001"/>
                </a:cubicBezTo>
                <a:lnTo>
                  <a:pt x="9180" y="3655"/>
                </a:lnTo>
                <a:cubicBezTo>
                  <a:pt x="9180" y="3453"/>
                  <a:pt x="9346" y="3286"/>
                  <a:pt x="9549" y="3286"/>
                </a:cubicBezTo>
                <a:close/>
                <a:moveTo>
                  <a:pt x="1512" y="3286"/>
                </a:moveTo>
                <a:cubicBezTo>
                  <a:pt x="1691" y="3286"/>
                  <a:pt x="1857" y="3453"/>
                  <a:pt x="1857" y="3655"/>
                </a:cubicBezTo>
                <a:lnTo>
                  <a:pt x="1857" y="4012"/>
                </a:lnTo>
                <a:cubicBezTo>
                  <a:pt x="1857" y="4310"/>
                  <a:pt x="1619" y="4548"/>
                  <a:pt x="1322" y="4548"/>
                </a:cubicBezTo>
                <a:cubicBezTo>
                  <a:pt x="1024" y="4548"/>
                  <a:pt x="786" y="4310"/>
                  <a:pt x="786" y="4012"/>
                </a:cubicBezTo>
                <a:lnTo>
                  <a:pt x="786" y="3655"/>
                </a:lnTo>
                <a:cubicBezTo>
                  <a:pt x="786" y="3453"/>
                  <a:pt x="953" y="3286"/>
                  <a:pt x="1155" y="3286"/>
                </a:cubicBezTo>
                <a:close/>
                <a:moveTo>
                  <a:pt x="4310" y="3286"/>
                </a:moveTo>
                <a:cubicBezTo>
                  <a:pt x="4489" y="3286"/>
                  <a:pt x="4655" y="3453"/>
                  <a:pt x="4655" y="3655"/>
                </a:cubicBezTo>
                <a:lnTo>
                  <a:pt x="4655" y="4012"/>
                </a:lnTo>
                <a:cubicBezTo>
                  <a:pt x="4655" y="4310"/>
                  <a:pt x="4417" y="4548"/>
                  <a:pt x="4120" y="4548"/>
                </a:cubicBezTo>
                <a:cubicBezTo>
                  <a:pt x="3822" y="4548"/>
                  <a:pt x="3584" y="4310"/>
                  <a:pt x="3584" y="4012"/>
                </a:cubicBezTo>
                <a:lnTo>
                  <a:pt x="3584" y="3655"/>
                </a:lnTo>
                <a:cubicBezTo>
                  <a:pt x="3584" y="3453"/>
                  <a:pt x="3750" y="3286"/>
                  <a:pt x="3953" y="3286"/>
                </a:cubicBezTo>
                <a:close/>
                <a:moveTo>
                  <a:pt x="7108" y="3286"/>
                </a:moveTo>
                <a:cubicBezTo>
                  <a:pt x="7287" y="3286"/>
                  <a:pt x="7453" y="3453"/>
                  <a:pt x="7453" y="3655"/>
                </a:cubicBezTo>
                <a:lnTo>
                  <a:pt x="7453" y="4012"/>
                </a:lnTo>
                <a:cubicBezTo>
                  <a:pt x="7453" y="4310"/>
                  <a:pt x="7215" y="4548"/>
                  <a:pt x="6918" y="4548"/>
                </a:cubicBezTo>
                <a:cubicBezTo>
                  <a:pt x="6620" y="4548"/>
                  <a:pt x="6382" y="4310"/>
                  <a:pt x="6382" y="4012"/>
                </a:cubicBezTo>
                <a:lnTo>
                  <a:pt x="6382" y="3655"/>
                </a:lnTo>
                <a:cubicBezTo>
                  <a:pt x="6382" y="3453"/>
                  <a:pt x="6548" y="3286"/>
                  <a:pt x="6751" y="3286"/>
                </a:cubicBezTo>
                <a:close/>
                <a:moveTo>
                  <a:pt x="1500" y="4858"/>
                </a:moveTo>
                <a:lnTo>
                  <a:pt x="1500" y="4953"/>
                </a:lnTo>
                <a:cubicBezTo>
                  <a:pt x="1500" y="5013"/>
                  <a:pt x="1512" y="5072"/>
                  <a:pt x="1548" y="5120"/>
                </a:cubicBezTo>
                <a:lnTo>
                  <a:pt x="1322" y="5334"/>
                </a:lnTo>
                <a:lnTo>
                  <a:pt x="1286" y="5334"/>
                </a:lnTo>
                <a:lnTo>
                  <a:pt x="1072" y="5120"/>
                </a:lnTo>
                <a:cubicBezTo>
                  <a:pt x="1095" y="5072"/>
                  <a:pt x="1107" y="5013"/>
                  <a:pt x="1107" y="4953"/>
                </a:cubicBezTo>
                <a:lnTo>
                  <a:pt x="1107" y="4858"/>
                </a:lnTo>
                <a:close/>
                <a:moveTo>
                  <a:pt x="4298" y="4858"/>
                </a:moveTo>
                <a:lnTo>
                  <a:pt x="4298" y="4953"/>
                </a:lnTo>
                <a:cubicBezTo>
                  <a:pt x="4298" y="5013"/>
                  <a:pt x="4310" y="5072"/>
                  <a:pt x="4334" y="5120"/>
                </a:cubicBezTo>
                <a:lnTo>
                  <a:pt x="4120" y="5334"/>
                </a:lnTo>
                <a:lnTo>
                  <a:pt x="4084" y="5334"/>
                </a:lnTo>
                <a:lnTo>
                  <a:pt x="3870" y="5120"/>
                </a:lnTo>
                <a:cubicBezTo>
                  <a:pt x="3893" y="5072"/>
                  <a:pt x="3905" y="5013"/>
                  <a:pt x="3905" y="4953"/>
                </a:cubicBezTo>
                <a:lnTo>
                  <a:pt x="3905" y="4858"/>
                </a:lnTo>
                <a:close/>
                <a:moveTo>
                  <a:pt x="7108" y="4858"/>
                </a:moveTo>
                <a:lnTo>
                  <a:pt x="7108" y="4953"/>
                </a:lnTo>
                <a:cubicBezTo>
                  <a:pt x="7108" y="5013"/>
                  <a:pt x="7120" y="5072"/>
                  <a:pt x="7156" y="5120"/>
                </a:cubicBezTo>
                <a:lnTo>
                  <a:pt x="6929" y="5334"/>
                </a:lnTo>
                <a:lnTo>
                  <a:pt x="6906" y="5334"/>
                </a:lnTo>
                <a:lnTo>
                  <a:pt x="6679" y="5120"/>
                </a:lnTo>
                <a:cubicBezTo>
                  <a:pt x="6703" y="5072"/>
                  <a:pt x="6715" y="5013"/>
                  <a:pt x="6715" y="4953"/>
                </a:cubicBezTo>
                <a:lnTo>
                  <a:pt x="6715" y="4858"/>
                </a:lnTo>
                <a:close/>
                <a:moveTo>
                  <a:pt x="9906" y="4858"/>
                </a:moveTo>
                <a:lnTo>
                  <a:pt x="9906" y="4953"/>
                </a:lnTo>
                <a:cubicBezTo>
                  <a:pt x="9906" y="5013"/>
                  <a:pt x="9918" y="5072"/>
                  <a:pt x="9954" y="5120"/>
                </a:cubicBezTo>
                <a:lnTo>
                  <a:pt x="9727" y="5334"/>
                </a:lnTo>
                <a:lnTo>
                  <a:pt x="9704" y="5334"/>
                </a:lnTo>
                <a:lnTo>
                  <a:pt x="9477" y="5120"/>
                </a:lnTo>
                <a:cubicBezTo>
                  <a:pt x="9501" y="5072"/>
                  <a:pt x="9525" y="5013"/>
                  <a:pt x="9525" y="4953"/>
                </a:cubicBezTo>
                <a:lnTo>
                  <a:pt x="9525" y="4858"/>
                </a:lnTo>
                <a:close/>
                <a:moveTo>
                  <a:pt x="2453" y="0"/>
                </a:moveTo>
                <a:cubicBezTo>
                  <a:pt x="2084" y="0"/>
                  <a:pt x="1762" y="310"/>
                  <a:pt x="1762" y="679"/>
                </a:cubicBezTo>
                <a:lnTo>
                  <a:pt x="1762" y="1036"/>
                </a:lnTo>
                <a:cubicBezTo>
                  <a:pt x="1762" y="1322"/>
                  <a:pt x="1905" y="1572"/>
                  <a:pt x="2119" y="1726"/>
                </a:cubicBezTo>
                <a:lnTo>
                  <a:pt x="2119" y="1977"/>
                </a:lnTo>
                <a:cubicBezTo>
                  <a:pt x="2119" y="1977"/>
                  <a:pt x="2119" y="1988"/>
                  <a:pt x="2107" y="1988"/>
                </a:cubicBezTo>
                <a:lnTo>
                  <a:pt x="1691" y="2203"/>
                </a:lnTo>
                <a:cubicBezTo>
                  <a:pt x="1512" y="2286"/>
                  <a:pt x="1405" y="2465"/>
                  <a:pt x="1405" y="2655"/>
                </a:cubicBezTo>
                <a:lnTo>
                  <a:pt x="1405" y="2989"/>
                </a:lnTo>
                <a:lnTo>
                  <a:pt x="1036" y="2989"/>
                </a:lnTo>
                <a:cubicBezTo>
                  <a:pt x="667" y="2989"/>
                  <a:pt x="357" y="3298"/>
                  <a:pt x="357" y="3667"/>
                </a:cubicBezTo>
                <a:lnTo>
                  <a:pt x="357" y="4024"/>
                </a:lnTo>
                <a:cubicBezTo>
                  <a:pt x="357" y="4310"/>
                  <a:pt x="488" y="4560"/>
                  <a:pt x="714" y="4715"/>
                </a:cubicBezTo>
                <a:lnTo>
                  <a:pt x="714" y="4965"/>
                </a:lnTo>
                <a:cubicBezTo>
                  <a:pt x="714" y="4965"/>
                  <a:pt x="714" y="4977"/>
                  <a:pt x="691" y="4977"/>
                </a:cubicBezTo>
                <a:lnTo>
                  <a:pt x="274" y="5191"/>
                </a:lnTo>
                <a:cubicBezTo>
                  <a:pt x="95" y="5275"/>
                  <a:pt x="0" y="5453"/>
                  <a:pt x="0" y="5656"/>
                </a:cubicBezTo>
                <a:lnTo>
                  <a:pt x="0" y="7382"/>
                </a:lnTo>
                <a:cubicBezTo>
                  <a:pt x="0" y="7513"/>
                  <a:pt x="36" y="7644"/>
                  <a:pt x="119" y="7751"/>
                </a:cubicBezTo>
                <a:lnTo>
                  <a:pt x="298" y="8013"/>
                </a:lnTo>
                <a:cubicBezTo>
                  <a:pt x="333" y="8073"/>
                  <a:pt x="357" y="8156"/>
                  <a:pt x="357" y="8227"/>
                </a:cubicBezTo>
                <a:lnTo>
                  <a:pt x="357" y="8942"/>
                </a:lnTo>
                <a:cubicBezTo>
                  <a:pt x="357" y="9025"/>
                  <a:pt x="429" y="9108"/>
                  <a:pt x="512" y="9108"/>
                </a:cubicBezTo>
                <a:cubicBezTo>
                  <a:pt x="607" y="9108"/>
                  <a:pt x="679" y="9025"/>
                  <a:pt x="679" y="8942"/>
                </a:cubicBezTo>
                <a:lnTo>
                  <a:pt x="679" y="8227"/>
                </a:lnTo>
                <a:cubicBezTo>
                  <a:pt x="679" y="8096"/>
                  <a:pt x="631" y="7953"/>
                  <a:pt x="560" y="7858"/>
                </a:cubicBezTo>
                <a:lnTo>
                  <a:pt x="381" y="7584"/>
                </a:lnTo>
                <a:cubicBezTo>
                  <a:pt x="333" y="7525"/>
                  <a:pt x="321" y="7453"/>
                  <a:pt x="321" y="7382"/>
                </a:cubicBezTo>
                <a:lnTo>
                  <a:pt x="321" y="5656"/>
                </a:lnTo>
                <a:cubicBezTo>
                  <a:pt x="321" y="5572"/>
                  <a:pt x="369" y="5513"/>
                  <a:pt x="429" y="5477"/>
                </a:cubicBezTo>
                <a:lnTo>
                  <a:pt x="714" y="5322"/>
                </a:lnTo>
                <a:lnTo>
                  <a:pt x="976" y="5596"/>
                </a:lnTo>
                <a:cubicBezTo>
                  <a:pt x="1036" y="5656"/>
                  <a:pt x="1131" y="5691"/>
                  <a:pt x="1214" y="5691"/>
                </a:cubicBezTo>
                <a:cubicBezTo>
                  <a:pt x="1310" y="5691"/>
                  <a:pt x="1381" y="5667"/>
                  <a:pt x="1453" y="5596"/>
                </a:cubicBezTo>
                <a:lnTo>
                  <a:pt x="1726" y="5322"/>
                </a:lnTo>
                <a:lnTo>
                  <a:pt x="2000" y="5477"/>
                </a:lnTo>
                <a:cubicBezTo>
                  <a:pt x="2060" y="5501"/>
                  <a:pt x="2107" y="5572"/>
                  <a:pt x="2107" y="5656"/>
                </a:cubicBezTo>
                <a:lnTo>
                  <a:pt x="2107" y="7382"/>
                </a:lnTo>
                <a:cubicBezTo>
                  <a:pt x="2107" y="7453"/>
                  <a:pt x="2096" y="7525"/>
                  <a:pt x="2048" y="7584"/>
                </a:cubicBezTo>
                <a:lnTo>
                  <a:pt x="1869" y="7858"/>
                </a:lnTo>
                <a:cubicBezTo>
                  <a:pt x="1798" y="7977"/>
                  <a:pt x="1750" y="8096"/>
                  <a:pt x="1750" y="8227"/>
                </a:cubicBezTo>
                <a:lnTo>
                  <a:pt x="1750" y="8942"/>
                </a:lnTo>
                <a:cubicBezTo>
                  <a:pt x="1750" y="9025"/>
                  <a:pt x="1822" y="9108"/>
                  <a:pt x="1917" y="9108"/>
                </a:cubicBezTo>
                <a:cubicBezTo>
                  <a:pt x="2000" y="9108"/>
                  <a:pt x="2084" y="9025"/>
                  <a:pt x="2084" y="8942"/>
                </a:cubicBezTo>
                <a:lnTo>
                  <a:pt x="2084" y="8227"/>
                </a:lnTo>
                <a:cubicBezTo>
                  <a:pt x="2084" y="8156"/>
                  <a:pt x="2096" y="8073"/>
                  <a:pt x="2143" y="8013"/>
                </a:cubicBezTo>
                <a:lnTo>
                  <a:pt x="2322" y="7751"/>
                </a:lnTo>
                <a:cubicBezTo>
                  <a:pt x="2393" y="7632"/>
                  <a:pt x="2441" y="7513"/>
                  <a:pt x="2441" y="7382"/>
                </a:cubicBezTo>
                <a:lnTo>
                  <a:pt x="2441" y="5656"/>
                </a:lnTo>
                <a:cubicBezTo>
                  <a:pt x="2441" y="5453"/>
                  <a:pt x="2334" y="5275"/>
                  <a:pt x="2155" y="5191"/>
                </a:cubicBezTo>
                <a:lnTo>
                  <a:pt x="1738" y="4977"/>
                </a:lnTo>
                <a:lnTo>
                  <a:pt x="1726" y="4965"/>
                </a:lnTo>
                <a:lnTo>
                  <a:pt x="1726" y="4703"/>
                </a:lnTo>
                <a:cubicBezTo>
                  <a:pt x="1929" y="4536"/>
                  <a:pt x="2084" y="4298"/>
                  <a:pt x="2084" y="4012"/>
                </a:cubicBezTo>
                <a:lnTo>
                  <a:pt x="2084" y="3655"/>
                </a:lnTo>
                <a:cubicBezTo>
                  <a:pt x="2084" y="3405"/>
                  <a:pt x="1929" y="3179"/>
                  <a:pt x="1726" y="3060"/>
                </a:cubicBezTo>
                <a:lnTo>
                  <a:pt x="1726" y="2643"/>
                </a:lnTo>
                <a:cubicBezTo>
                  <a:pt x="1726" y="2572"/>
                  <a:pt x="1762" y="2512"/>
                  <a:pt x="1822" y="2465"/>
                </a:cubicBezTo>
                <a:lnTo>
                  <a:pt x="2107" y="2322"/>
                </a:lnTo>
                <a:lnTo>
                  <a:pt x="2381" y="2584"/>
                </a:lnTo>
                <a:cubicBezTo>
                  <a:pt x="2441" y="2643"/>
                  <a:pt x="2524" y="2691"/>
                  <a:pt x="2619" y="2691"/>
                </a:cubicBezTo>
                <a:cubicBezTo>
                  <a:pt x="2703" y="2691"/>
                  <a:pt x="2774" y="2655"/>
                  <a:pt x="2858" y="2584"/>
                </a:cubicBezTo>
                <a:lnTo>
                  <a:pt x="3119" y="2322"/>
                </a:lnTo>
                <a:lnTo>
                  <a:pt x="3405" y="2465"/>
                </a:lnTo>
                <a:cubicBezTo>
                  <a:pt x="3465" y="2500"/>
                  <a:pt x="3512" y="2572"/>
                  <a:pt x="3512" y="2643"/>
                </a:cubicBezTo>
                <a:lnTo>
                  <a:pt x="3512" y="3060"/>
                </a:lnTo>
                <a:cubicBezTo>
                  <a:pt x="3298" y="3179"/>
                  <a:pt x="3155" y="3405"/>
                  <a:pt x="3155" y="3655"/>
                </a:cubicBezTo>
                <a:lnTo>
                  <a:pt x="3155" y="4012"/>
                </a:lnTo>
                <a:cubicBezTo>
                  <a:pt x="3155" y="4298"/>
                  <a:pt x="3286" y="4548"/>
                  <a:pt x="3512" y="4703"/>
                </a:cubicBezTo>
                <a:lnTo>
                  <a:pt x="3512" y="4953"/>
                </a:lnTo>
                <a:cubicBezTo>
                  <a:pt x="3512" y="4953"/>
                  <a:pt x="3512" y="4965"/>
                  <a:pt x="3489" y="4965"/>
                </a:cubicBezTo>
                <a:lnTo>
                  <a:pt x="3072" y="5179"/>
                </a:lnTo>
                <a:cubicBezTo>
                  <a:pt x="2893" y="5263"/>
                  <a:pt x="2798" y="5441"/>
                  <a:pt x="2798" y="5632"/>
                </a:cubicBezTo>
                <a:lnTo>
                  <a:pt x="2798" y="7358"/>
                </a:lnTo>
                <a:cubicBezTo>
                  <a:pt x="2798" y="7501"/>
                  <a:pt x="2834" y="7632"/>
                  <a:pt x="2917" y="7739"/>
                </a:cubicBezTo>
                <a:lnTo>
                  <a:pt x="3096" y="8001"/>
                </a:lnTo>
                <a:cubicBezTo>
                  <a:pt x="3131" y="8061"/>
                  <a:pt x="3155" y="8132"/>
                  <a:pt x="3155" y="8215"/>
                </a:cubicBezTo>
                <a:lnTo>
                  <a:pt x="3155" y="8930"/>
                </a:lnTo>
                <a:cubicBezTo>
                  <a:pt x="3155" y="9013"/>
                  <a:pt x="3227" y="9085"/>
                  <a:pt x="3310" y="9085"/>
                </a:cubicBezTo>
                <a:cubicBezTo>
                  <a:pt x="3405" y="9085"/>
                  <a:pt x="3477" y="9013"/>
                  <a:pt x="3477" y="8930"/>
                </a:cubicBezTo>
                <a:lnTo>
                  <a:pt x="3477" y="8215"/>
                </a:lnTo>
                <a:cubicBezTo>
                  <a:pt x="3477" y="8073"/>
                  <a:pt x="3429" y="7942"/>
                  <a:pt x="3358" y="7834"/>
                </a:cubicBezTo>
                <a:lnTo>
                  <a:pt x="3179" y="7572"/>
                </a:lnTo>
                <a:cubicBezTo>
                  <a:pt x="3131" y="7513"/>
                  <a:pt x="3119" y="7441"/>
                  <a:pt x="3119" y="7358"/>
                </a:cubicBezTo>
                <a:lnTo>
                  <a:pt x="3119" y="5632"/>
                </a:lnTo>
                <a:cubicBezTo>
                  <a:pt x="3119" y="5560"/>
                  <a:pt x="3167" y="5501"/>
                  <a:pt x="3227" y="5453"/>
                </a:cubicBezTo>
                <a:lnTo>
                  <a:pt x="3512" y="5310"/>
                </a:lnTo>
                <a:lnTo>
                  <a:pt x="3774" y="5572"/>
                </a:lnTo>
                <a:cubicBezTo>
                  <a:pt x="3834" y="5632"/>
                  <a:pt x="3929" y="5679"/>
                  <a:pt x="4012" y="5679"/>
                </a:cubicBezTo>
                <a:cubicBezTo>
                  <a:pt x="4108" y="5679"/>
                  <a:pt x="4179" y="5656"/>
                  <a:pt x="4251" y="5572"/>
                </a:cubicBezTo>
                <a:lnTo>
                  <a:pt x="4524" y="5310"/>
                </a:lnTo>
                <a:lnTo>
                  <a:pt x="4798" y="5453"/>
                </a:lnTo>
                <a:cubicBezTo>
                  <a:pt x="4858" y="5489"/>
                  <a:pt x="4905" y="5560"/>
                  <a:pt x="4905" y="5632"/>
                </a:cubicBezTo>
                <a:lnTo>
                  <a:pt x="4905" y="7358"/>
                </a:lnTo>
                <a:cubicBezTo>
                  <a:pt x="4905" y="7441"/>
                  <a:pt x="4893" y="7513"/>
                  <a:pt x="4846" y="7572"/>
                </a:cubicBezTo>
                <a:lnTo>
                  <a:pt x="4667" y="7834"/>
                </a:lnTo>
                <a:cubicBezTo>
                  <a:pt x="4596" y="7953"/>
                  <a:pt x="4548" y="8073"/>
                  <a:pt x="4548" y="8215"/>
                </a:cubicBezTo>
                <a:lnTo>
                  <a:pt x="4548" y="8930"/>
                </a:lnTo>
                <a:cubicBezTo>
                  <a:pt x="4548" y="9013"/>
                  <a:pt x="4620" y="9085"/>
                  <a:pt x="4715" y="9085"/>
                </a:cubicBezTo>
                <a:cubicBezTo>
                  <a:pt x="4798" y="9085"/>
                  <a:pt x="4882" y="9013"/>
                  <a:pt x="4882" y="8930"/>
                </a:cubicBezTo>
                <a:lnTo>
                  <a:pt x="4882" y="8215"/>
                </a:lnTo>
                <a:cubicBezTo>
                  <a:pt x="4882" y="8132"/>
                  <a:pt x="4893" y="8061"/>
                  <a:pt x="4941" y="8001"/>
                </a:cubicBezTo>
                <a:lnTo>
                  <a:pt x="5120" y="7739"/>
                </a:lnTo>
                <a:cubicBezTo>
                  <a:pt x="5191" y="7620"/>
                  <a:pt x="5239" y="7501"/>
                  <a:pt x="5239" y="7358"/>
                </a:cubicBezTo>
                <a:lnTo>
                  <a:pt x="5239" y="5632"/>
                </a:lnTo>
                <a:cubicBezTo>
                  <a:pt x="5239" y="5441"/>
                  <a:pt x="5132" y="5263"/>
                  <a:pt x="4953" y="5179"/>
                </a:cubicBezTo>
                <a:lnTo>
                  <a:pt x="4536" y="4965"/>
                </a:lnTo>
                <a:lnTo>
                  <a:pt x="4524" y="4953"/>
                </a:lnTo>
                <a:lnTo>
                  <a:pt x="4524" y="4703"/>
                </a:lnTo>
                <a:cubicBezTo>
                  <a:pt x="4727" y="4536"/>
                  <a:pt x="4882" y="4298"/>
                  <a:pt x="4882" y="4012"/>
                </a:cubicBezTo>
                <a:lnTo>
                  <a:pt x="4882" y="3655"/>
                </a:lnTo>
                <a:cubicBezTo>
                  <a:pt x="4882" y="3405"/>
                  <a:pt x="4727" y="3179"/>
                  <a:pt x="4524" y="3060"/>
                </a:cubicBezTo>
                <a:lnTo>
                  <a:pt x="4524" y="2643"/>
                </a:lnTo>
                <a:cubicBezTo>
                  <a:pt x="4524" y="2572"/>
                  <a:pt x="4560" y="2512"/>
                  <a:pt x="4620" y="2465"/>
                </a:cubicBezTo>
                <a:lnTo>
                  <a:pt x="4905" y="2322"/>
                </a:lnTo>
                <a:lnTo>
                  <a:pt x="5179" y="2584"/>
                </a:lnTo>
                <a:cubicBezTo>
                  <a:pt x="5239" y="2643"/>
                  <a:pt x="5322" y="2691"/>
                  <a:pt x="5417" y="2691"/>
                </a:cubicBezTo>
                <a:cubicBezTo>
                  <a:pt x="5501" y="2691"/>
                  <a:pt x="5572" y="2655"/>
                  <a:pt x="5655" y="2584"/>
                </a:cubicBezTo>
                <a:lnTo>
                  <a:pt x="5917" y="2322"/>
                </a:lnTo>
                <a:lnTo>
                  <a:pt x="6203" y="2465"/>
                </a:lnTo>
                <a:cubicBezTo>
                  <a:pt x="6263" y="2500"/>
                  <a:pt x="6310" y="2572"/>
                  <a:pt x="6310" y="2643"/>
                </a:cubicBezTo>
                <a:lnTo>
                  <a:pt x="6310" y="3060"/>
                </a:lnTo>
                <a:cubicBezTo>
                  <a:pt x="6096" y="3179"/>
                  <a:pt x="5953" y="3405"/>
                  <a:pt x="5953" y="3655"/>
                </a:cubicBezTo>
                <a:lnTo>
                  <a:pt x="5953" y="4012"/>
                </a:lnTo>
                <a:cubicBezTo>
                  <a:pt x="5953" y="4298"/>
                  <a:pt x="6084" y="4548"/>
                  <a:pt x="6310" y="4703"/>
                </a:cubicBezTo>
                <a:lnTo>
                  <a:pt x="6310" y="4953"/>
                </a:lnTo>
                <a:cubicBezTo>
                  <a:pt x="6310" y="4953"/>
                  <a:pt x="6310" y="4965"/>
                  <a:pt x="6287" y="4965"/>
                </a:cubicBezTo>
                <a:lnTo>
                  <a:pt x="5870" y="5179"/>
                </a:lnTo>
                <a:cubicBezTo>
                  <a:pt x="5691" y="5263"/>
                  <a:pt x="5596" y="5441"/>
                  <a:pt x="5596" y="5632"/>
                </a:cubicBezTo>
                <a:lnTo>
                  <a:pt x="5596" y="7358"/>
                </a:lnTo>
                <a:cubicBezTo>
                  <a:pt x="5596" y="7501"/>
                  <a:pt x="5632" y="7632"/>
                  <a:pt x="5715" y="7739"/>
                </a:cubicBezTo>
                <a:lnTo>
                  <a:pt x="5894" y="8001"/>
                </a:lnTo>
                <a:cubicBezTo>
                  <a:pt x="5929" y="8061"/>
                  <a:pt x="5953" y="8132"/>
                  <a:pt x="5953" y="8215"/>
                </a:cubicBezTo>
                <a:lnTo>
                  <a:pt x="5953" y="8930"/>
                </a:lnTo>
                <a:cubicBezTo>
                  <a:pt x="5953" y="9013"/>
                  <a:pt x="6025" y="9085"/>
                  <a:pt x="6108" y="9085"/>
                </a:cubicBezTo>
                <a:cubicBezTo>
                  <a:pt x="6203" y="9085"/>
                  <a:pt x="6275" y="9013"/>
                  <a:pt x="6275" y="8930"/>
                </a:cubicBezTo>
                <a:lnTo>
                  <a:pt x="6275" y="8215"/>
                </a:lnTo>
                <a:cubicBezTo>
                  <a:pt x="6275" y="8073"/>
                  <a:pt x="6227" y="7942"/>
                  <a:pt x="6156" y="7834"/>
                </a:cubicBezTo>
                <a:lnTo>
                  <a:pt x="5977" y="7572"/>
                </a:lnTo>
                <a:cubicBezTo>
                  <a:pt x="5929" y="7513"/>
                  <a:pt x="5917" y="7441"/>
                  <a:pt x="5917" y="7358"/>
                </a:cubicBezTo>
                <a:lnTo>
                  <a:pt x="5917" y="5632"/>
                </a:lnTo>
                <a:cubicBezTo>
                  <a:pt x="5917" y="5560"/>
                  <a:pt x="5965" y="5501"/>
                  <a:pt x="6025" y="5453"/>
                </a:cubicBezTo>
                <a:lnTo>
                  <a:pt x="6310" y="5310"/>
                </a:lnTo>
                <a:lnTo>
                  <a:pt x="6572" y="5572"/>
                </a:lnTo>
                <a:cubicBezTo>
                  <a:pt x="6632" y="5632"/>
                  <a:pt x="6727" y="5679"/>
                  <a:pt x="6810" y="5679"/>
                </a:cubicBezTo>
                <a:cubicBezTo>
                  <a:pt x="6906" y="5679"/>
                  <a:pt x="6977" y="5656"/>
                  <a:pt x="7049" y="5572"/>
                </a:cubicBezTo>
                <a:lnTo>
                  <a:pt x="7322" y="5310"/>
                </a:lnTo>
                <a:lnTo>
                  <a:pt x="7596" y="5453"/>
                </a:lnTo>
                <a:cubicBezTo>
                  <a:pt x="7656" y="5489"/>
                  <a:pt x="7703" y="5560"/>
                  <a:pt x="7703" y="5632"/>
                </a:cubicBezTo>
                <a:lnTo>
                  <a:pt x="7703" y="7358"/>
                </a:lnTo>
                <a:cubicBezTo>
                  <a:pt x="7703" y="7441"/>
                  <a:pt x="7691" y="7513"/>
                  <a:pt x="7644" y="7572"/>
                </a:cubicBezTo>
                <a:lnTo>
                  <a:pt x="7465" y="7834"/>
                </a:lnTo>
                <a:cubicBezTo>
                  <a:pt x="7394" y="7953"/>
                  <a:pt x="7346" y="8073"/>
                  <a:pt x="7346" y="8215"/>
                </a:cubicBezTo>
                <a:lnTo>
                  <a:pt x="7346" y="8930"/>
                </a:lnTo>
                <a:cubicBezTo>
                  <a:pt x="7346" y="9013"/>
                  <a:pt x="7418" y="9085"/>
                  <a:pt x="7513" y="9085"/>
                </a:cubicBezTo>
                <a:cubicBezTo>
                  <a:pt x="7596" y="9085"/>
                  <a:pt x="7680" y="9013"/>
                  <a:pt x="7680" y="8930"/>
                </a:cubicBezTo>
                <a:lnTo>
                  <a:pt x="7680" y="8215"/>
                </a:lnTo>
                <a:cubicBezTo>
                  <a:pt x="7680" y="8132"/>
                  <a:pt x="7691" y="8061"/>
                  <a:pt x="7739" y="8001"/>
                </a:cubicBezTo>
                <a:lnTo>
                  <a:pt x="7918" y="7739"/>
                </a:lnTo>
                <a:cubicBezTo>
                  <a:pt x="7989" y="7620"/>
                  <a:pt x="8037" y="7501"/>
                  <a:pt x="8037" y="7358"/>
                </a:cubicBezTo>
                <a:lnTo>
                  <a:pt x="8037" y="5632"/>
                </a:lnTo>
                <a:cubicBezTo>
                  <a:pt x="8037" y="5441"/>
                  <a:pt x="7930" y="5263"/>
                  <a:pt x="7751" y="5179"/>
                </a:cubicBezTo>
                <a:lnTo>
                  <a:pt x="7334" y="4965"/>
                </a:lnTo>
                <a:lnTo>
                  <a:pt x="7322" y="4953"/>
                </a:lnTo>
                <a:lnTo>
                  <a:pt x="7322" y="4703"/>
                </a:lnTo>
                <a:cubicBezTo>
                  <a:pt x="7525" y="4536"/>
                  <a:pt x="7680" y="4298"/>
                  <a:pt x="7680" y="4012"/>
                </a:cubicBezTo>
                <a:lnTo>
                  <a:pt x="7680" y="3655"/>
                </a:lnTo>
                <a:cubicBezTo>
                  <a:pt x="7680" y="3405"/>
                  <a:pt x="7525" y="3179"/>
                  <a:pt x="7322" y="3060"/>
                </a:cubicBezTo>
                <a:lnTo>
                  <a:pt x="7322" y="2643"/>
                </a:lnTo>
                <a:cubicBezTo>
                  <a:pt x="7322" y="2572"/>
                  <a:pt x="7358" y="2512"/>
                  <a:pt x="7418" y="2465"/>
                </a:cubicBezTo>
                <a:lnTo>
                  <a:pt x="7703" y="2322"/>
                </a:lnTo>
                <a:lnTo>
                  <a:pt x="7977" y="2584"/>
                </a:lnTo>
                <a:cubicBezTo>
                  <a:pt x="8037" y="2643"/>
                  <a:pt x="8120" y="2691"/>
                  <a:pt x="8215" y="2691"/>
                </a:cubicBezTo>
                <a:cubicBezTo>
                  <a:pt x="8299" y="2691"/>
                  <a:pt x="8370" y="2655"/>
                  <a:pt x="8453" y="2584"/>
                </a:cubicBezTo>
                <a:lnTo>
                  <a:pt x="8715" y="2322"/>
                </a:lnTo>
                <a:lnTo>
                  <a:pt x="9001" y="2465"/>
                </a:lnTo>
                <a:cubicBezTo>
                  <a:pt x="9061" y="2500"/>
                  <a:pt x="9108" y="2572"/>
                  <a:pt x="9108" y="2643"/>
                </a:cubicBezTo>
                <a:lnTo>
                  <a:pt x="9108" y="3060"/>
                </a:lnTo>
                <a:cubicBezTo>
                  <a:pt x="8894" y="3179"/>
                  <a:pt x="8751" y="3405"/>
                  <a:pt x="8751" y="3655"/>
                </a:cubicBezTo>
                <a:lnTo>
                  <a:pt x="8751" y="4012"/>
                </a:lnTo>
                <a:cubicBezTo>
                  <a:pt x="8751" y="4298"/>
                  <a:pt x="8882" y="4548"/>
                  <a:pt x="9108" y="4703"/>
                </a:cubicBezTo>
                <a:lnTo>
                  <a:pt x="9108" y="4953"/>
                </a:lnTo>
                <a:cubicBezTo>
                  <a:pt x="9108" y="4953"/>
                  <a:pt x="9108" y="4965"/>
                  <a:pt x="9084" y="4965"/>
                </a:cubicBezTo>
                <a:lnTo>
                  <a:pt x="8668" y="5179"/>
                </a:lnTo>
                <a:cubicBezTo>
                  <a:pt x="8489" y="5263"/>
                  <a:pt x="8394" y="5441"/>
                  <a:pt x="8394" y="5632"/>
                </a:cubicBezTo>
                <a:lnTo>
                  <a:pt x="8394" y="7358"/>
                </a:lnTo>
                <a:cubicBezTo>
                  <a:pt x="8394" y="7501"/>
                  <a:pt x="8430" y="7632"/>
                  <a:pt x="8513" y="7739"/>
                </a:cubicBezTo>
                <a:lnTo>
                  <a:pt x="8692" y="8001"/>
                </a:lnTo>
                <a:cubicBezTo>
                  <a:pt x="8727" y="8061"/>
                  <a:pt x="8751" y="8132"/>
                  <a:pt x="8751" y="8215"/>
                </a:cubicBezTo>
                <a:lnTo>
                  <a:pt x="8751" y="8930"/>
                </a:lnTo>
                <a:cubicBezTo>
                  <a:pt x="8751" y="9013"/>
                  <a:pt x="8823" y="9085"/>
                  <a:pt x="8906" y="9085"/>
                </a:cubicBezTo>
                <a:cubicBezTo>
                  <a:pt x="9001" y="9085"/>
                  <a:pt x="9073" y="9013"/>
                  <a:pt x="9073" y="8930"/>
                </a:cubicBezTo>
                <a:lnTo>
                  <a:pt x="9073" y="8215"/>
                </a:lnTo>
                <a:cubicBezTo>
                  <a:pt x="9073" y="8073"/>
                  <a:pt x="9025" y="7942"/>
                  <a:pt x="8954" y="7834"/>
                </a:cubicBezTo>
                <a:lnTo>
                  <a:pt x="8775" y="7572"/>
                </a:lnTo>
                <a:cubicBezTo>
                  <a:pt x="8727" y="7513"/>
                  <a:pt x="8715" y="7441"/>
                  <a:pt x="8715" y="7358"/>
                </a:cubicBezTo>
                <a:lnTo>
                  <a:pt x="8715" y="5632"/>
                </a:lnTo>
                <a:cubicBezTo>
                  <a:pt x="8715" y="5560"/>
                  <a:pt x="8763" y="5501"/>
                  <a:pt x="8823" y="5453"/>
                </a:cubicBezTo>
                <a:lnTo>
                  <a:pt x="9108" y="5310"/>
                </a:lnTo>
                <a:lnTo>
                  <a:pt x="9370" y="5572"/>
                </a:lnTo>
                <a:cubicBezTo>
                  <a:pt x="9430" y="5632"/>
                  <a:pt x="9525" y="5679"/>
                  <a:pt x="9608" y="5679"/>
                </a:cubicBezTo>
                <a:cubicBezTo>
                  <a:pt x="9704" y="5679"/>
                  <a:pt x="9775" y="5656"/>
                  <a:pt x="9846" y="5572"/>
                </a:cubicBezTo>
                <a:lnTo>
                  <a:pt x="10120" y="5310"/>
                </a:lnTo>
                <a:lnTo>
                  <a:pt x="10394" y="5453"/>
                </a:lnTo>
                <a:cubicBezTo>
                  <a:pt x="10454" y="5489"/>
                  <a:pt x="10501" y="5560"/>
                  <a:pt x="10501" y="5632"/>
                </a:cubicBezTo>
                <a:lnTo>
                  <a:pt x="10501" y="7358"/>
                </a:lnTo>
                <a:cubicBezTo>
                  <a:pt x="10501" y="7441"/>
                  <a:pt x="10489" y="7513"/>
                  <a:pt x="10442" y="7572"/>
                </a:cubicBezTo>
                <a:lnTo>
                  <a:pt x="10263" y="7834"/>
                </a:lnTo>
                <a:cubicBezTo>
                  <a:pt x="10192" y="7953"/>
                  <a:pt x="10144" y="8073"/>
                  <a:pt x="10144" y="8215"/>
                </a:cubicBezTo>
                <a:lnTo>
                  <a:pt x="10144" y="8930"/>
                </a:lnTo>
                <a:cubicBezTo>
                  <a:pt x="10144" y="9013"/>
                  <a:pt x="10216" y="9085"/>
                  <a:pt x="10311" y="9085"/>
                </a:cubicBezTo>
                <a:cubicBezTo>
                  <a:pt x="10394" y="9085"/>
                  <a:pt x="10478" y="9013"/>
                  <a:pt x="10478" y="8930"/>
                </a:cubicBezTo>
                <a:lnTo>
                  <a:pt x="10478" y="8215"/>
                </a:lnTo>
                <a:cubicBezTo>
                  <a:pt x="10478" y="8132"/>
                  <a:pt x="10489" y="8061"/>
                  <a:pt x="10537" y="8001"/>
                </a:cubicBezTo>
                <a:lnTo>
                  <a:pt x="10716" y="7739"/>
                </a:lnTo>
                <a:cubicBezTo>
                  <a:pt x="10787" y="7620"/>
                  <a:pt x="10835" y="7501"/>
                  <a:pt x="10835" y="7358"/>
                </a:cubicBezTo>
                <a:lnTo>
                  <a:pt x="10835" y="5632"/>
                </a:lnTo>
                <a:cubicBezTo>
                  <a:pt x="10918" y="5429"/>
                  <a:pt x="10811" y="5251"/>
                  <a:pt x="10632" y="5155"/>
                </a:cubicBezTo>
                <a:lnTo>
                  <a:pt x="10216" y="4953"/>
                </a:lnTo>
                <a:lnTo>
                  <a:pt x="10204" y="4941"/>
                </a:lnTo>
                <a:lnTo>
                  <a:pt x="10204" y="4703"/>
                </a:lnTo>
                <a:cubicBezTo>
                  <a:pt x="10418" y="4536"/>
                  <a:pt x="10561" y="4298"/>
                  <a:pt x="10561" y="4012"/>
                </a:cubicBezTo>
                <a:lnTo>
                  <a:pt x="10561" y="3655"/>
                </a:lnTo>
                <a:cubicBezTo>
                  <a:pt x="10561" y="3286"/>
                  <a:pt x="10251" y="2977"/>
                  <a:pt x="9882" y="2977"/>
                </a:cubicBezTo>
                <a:lnTo>
                  <a:pt x="9501" y="2977"/>
                </a:lnTo>
                <a:lnTo>
                  <a:pt x="9501" y="2643"/>
                </a:lnTo>
                <a:cubicBezTo>
                  <a:pt x="9501" y="2453"/>
                  <a:pt x="9406" y="2274"/>
                  <a:pt x="9227" y="2179"/>
                </a:cubicBezTo>
                <a:lnTo>
                  <a:pt x="8811" y="1977"/>
                </a:lnTo>
                <a:lnTo>
                  <a:pt x="8787" y="1953"/>
                </a:lnTo>
                <a:lnTo>
                  <a:pt x="8787" y="1726"/>
                </a:lnTo>
                <a:cubicBezTo>
                  <a:pt x="9001" y="1560"/>
                  <a:pt x="9144" y="1322"/>
                  <a:pt x="9144" y="1036"/>
                </a:cubicBezTo>
                <a:lnTo>
                  <a:pt x="9144" y="679"/>
                </a:lnTo>
                <a:cubicBezTo>
                  <a:pt x="9144" y="310"/>
                  <a:pt x="8834" y="0"/>
                  <a:pt x="8465" y="0"/>
                </a:cubicBezTo>
                <a:lnTo>
                  <a:pt x="8108" y="0"/>
                </a:lnTo>
                <a:cubicBezTo>
                  <a:pt x="7739" y="0"/>
                  <a:pt x="7418" y="310"/>
                  <a:pt x="7418" y="679"/>
                </a:cubicBezTo>
                <a:lnTo>
                  <a:pt x="7418" y="1036"/>
                </a:lnTo>
                <a:cubicBezTo>
                  <a:pt x="7418" y="1322"/>
                  <a:pt x="7560" y="1572"/>
                  <a:pt x="7775" y="1726"/>
                </a:cubicBezTo>
                <a:lnTo>
                  <a:pt x="7775" y="1977"/>
                </a:lnTo>
                <a:cubicBezTo>
                  <a:pt x="7775" y="1977"/>
                  <a:pt x="7775" y="1988"/>
                  <a:pt x="7763" y="1988"/>
                </a:cubicBezTo>
                <a:lnTo>
                  <a:pt x="7346" y="2203"/>
                </a:lnTo>
                <a:cubicBezTo>
                  <a:pt x="7168" y="2286"/>
                  <a:pt x="7060" y="2465"/>
                  <a:pt x="7060" y="2655"/>
                </a:cubicBezTo>
                <a:lnTo>
                  <a:pt x="7060" y="2989"/>
                </a:lnTo>
                <a:lnTo>
                  <a:pt x="6679" y="2989"/>
                </a:lnTo>
                <a:lnTo>
                  <a:pt x="6679" y="2655"/>
                </a:lnTo>
                <a:cubicBezTo>
                  <a:pt x="6679" y="2465"/>
                  <a:pt x="6572" y="2286"/>
                  <a:pt x="6394" y="2203"/>
                </a:cubicBezTo>
                <a:lnTo>
                  <a:pt x="5977" y="1988"/>
                </a:lnTo>
                <a:lnTo>
                  <a:pt x="5965" y="1977"/>
                </a:lnTo>
                <a:lnTo>
                  <a:pt x="5965" y="1726"/>
                </a:lnTo>
                <a:cubicBezTo>
                  <a:pt x="6167" y="1560"/>
                  <a:pt x="6322" y="1322"/>
                  <a:pt x="6322" y="1036"/>
                </a:cubicBezTo>
                <a:lnTo>
                  <a:pt x="6322" y="679"/>
                </a:lnTo>
                <a:cubicBezTo>
                  <a:pt x="6322" y="310"/>
                  <a:pt x="6013" y="0"/>
                  <a:pt x="5632" y="0"/>
                </a:cubicBezTo>
                <a:lnTo>
                  <a:pt x="5274" y="0"/>
                </a:lnTo>
                <a:cubicBezTo>
                  <a:pt x="4905" y="0"/>
                  <a:pt x="4596" y="310"/>
                  <a:pt x="4596" y="679"/>
                </a:cubicBezTo>
                <a:lnTo>
                  <a:pt x="4596" y="1036"/>
                </a:lnTo>
                <a:cubicBezTo>
                  <a:pt x="4596" y="1322"/>
                  <a:pt x="4727" y="1572"/>
                  <a:pt x="4953" y="1726"/>
                </a:cubicBezTo>
                <a:lnTo>
                  <a:pt x="4953" y="1977"/>
                </a:lnTo>
                <a:cubicBezTo>
                  <a:pt x="4953" y="1977"/>
                  <a:pt x="4953" y="1988"/>
                  <a:pt x="4941" y="1988"/>
                </a:cubicBezTo>
                <a:lnTo>
                  <a:pt x="4524" y="2203"/>
                </a:lnTo>
                <a:cubicBezTo>
                  <a:pt x="4346" y="2286"/>
                  <a:pt x="4239" y="2465"/>
                  <a:pt x="4239" y="2655"/>
                </a:cubicBezTo>
                <a:lnTo>
                  <a:pt x="4239" y="2989"/>
                </a:lnTo>
                <a:lnTo>
                  <a:pt x="3846" y="2989"/>
                </a:lnTo>
                <a:lnTo>
                  <a:pt x="3846" y="2655"/>
                </a:lnTo>
                <a:cubicBezTo>
                  <a:pt x="3846" y="2465"/>
                  <a:pt x="3750" y="2286"/>
                  <a:pt x="3572" y="2203"/>
                </a:cubicBezTo>
                <a:lnTo>
                  <a:pt x="3155" y="1988"/>
                </a:lnTo>
                <a:lnTo>
                  <a:pt x="3131" y="1977"/>
                </a:lnTo>
                <a:lnTo>
                  <a:pt x="3131" y="1726"/>
                </a:lnTo>
                <a:cubicBezTo>
                  <a:pt x="3346" y="1560"/>
                  <a:pt x="3489" y="1322"/>
                  <a:pt x="3489" y="1036"/>
                </a:cubicBezTo>
                <a:lnTo>
                  <a:pt x="3489" y="679"/>
                </a:lnTo>
                <a:cubicBezTo>
                  <a:pt x="3489" y="310"/>
                  <a:pt x="3179" y="0"/>
                  <a:pt x="2810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427;p38"/>
          <p:cNvSpPr/>
          <p:nvPr/>
        </p:nvSpPr>
        <p:spPr>
          <a:xfrm>
            <a:off x="6496772" y="1651300"/>
            <a:ext cx="1893508" cy="1116818"/>
          </a:xfrm>
          <a:custGeom>
            <a:avLst/>
            <a:gdLst/>
            <a:ahLst/>
            <a:cxnLst/>
            <a:rect l="l" t="t" r="r" b="b"/>
            <a:pathLst>
              <a:path w="32344" h="18467" extrusionOk="0">
                <a:moveTo>
                  <a:pt x="1" y="1"/>
                </a:moveTo>
                <a:lnTo>
                  <a:pt x="7989" y="9245"/>
                </a:lnTo>
                <a:lnTo>
                  <a:pt x="1" y="18466"/>
                </a:lnTo>
                <a:lnTo>
                  <a:pt x="24446" y="18466"/>
                </a:lnTo>
                <a:lnTo>
                  <a:pt x="32344" y="9245"/>
                </a:lnTo>
                <a:lnTo>
                  <a:pt x="24446" y="1"/>
                </a:lnTo>
                <a:close/>
              </a:path>
            </a:pathLst>
          </a:custGeom>
          <a:solidFill>
            <a:schemeClr val="bg2">
              <a:lumMod val="50000"/>
              <a:lumOff val="50000"/>
            </a:schemeClr>
          </a:solidFill>
          <a:ln w="9525" cap="flat" cmpd="sng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8"/>
          <p:cNvSpPr txBox="1">
            <a:spLocks noGrp="1"/>
          </p:cNvSpPr>
          <p:nvPr>
            <p:ph type="title"/>
          </p:nvPr>
        </p:nvSpPr>
        <p:spPr>
          <a:xfrm>
            <a:off x="287482" y="508803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b="0" dirty="0"/>
              <a:t>К</a:t>
            </a:r>
            <a:r>
              <a:rPr lang="ru-RU" b="0" dirty="0" smtClean="0"/>
              <a:t>акая </a:t>
            </a:r>
            <a:r>
              <a:rPr lang="ru-RU" b="0" dirty="0"/>
              <a:t>информация о краевом бюджете на 2021 – 2023 годы наиболее интересна</a:t>
            </a:r>
            <a:endParaRPr dirty="0"/>
          </a:p>
        </p:txBody>
      </p:sp>
      <p:sp>
        <p:nvSpPr>
          <p:cNvPr id="411" name="Google Shape;411;p38"/>
          <p:cNvSpPr txBox="1"/>
          <p:nvPr/>
        </p:nvSpPr>
        <p:spPr>
          <a:xfrm>
            <a:off x="317659" y="3735575"/>
            <a:ext cx="1913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</a:rPr>
              <a:t>сведения о расходной части бюджета</a:t>
            </a:r>
            <a:endParaRPr sz="18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38"/>
          <p:cNvSpPr/>
          <p:nvPr/>
        </p:nvSpPr>
        <p:spPr>
          <a:xfrm>
            <a:off x="390971" y="1651917"/>
            <a:ext cx="1840388" cy="1087143"/>
          </a:xfrm>
          <a:custGeom>
            <a:avLst/>
            <a:gdLst/>
            <a:ahLst/>
            <a:cxnLst/>
            <a:rect l="l" t="t" r="r" b="b"/>
            <a:pathLst>
              <a:path w="32322" h="18467" extrusionOk="0">
                <a:moveTo>
                  <a:pt x="1" y="1"/>
                </a:moveTo>
                <a:lnTo>
                  <a:pt x="7990" y="9245"/>
                </a:lnTo>
                <a:lnTo>
                  <a:pt x="1" y="18466"/>
                </a:lnTo>
                <a:lnTo>
                  <a:pt x="24447" y="18466"/>
                </a:lnTo>
                <a:lnTo>
                  <a:pt x="32322" y="9245"/>
                </a:lnTo>
                <a:lnTo>
                  <a:pt x="24447" y="1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4" name="Google Shape;414;p38"/>
          <p:cNvGrpSpPr/>
          <p:nvPr/>
        </p:nvGrpSpPr>
        <p:grpSpPr>
          <a:xfrm>
            <a:off x="962804" y="2916226"/>
            <a:ext cx="513491" cy="513501"/>
            <a:chOff x="1647746" y="2916226"/>
            <a:chExt cx="513491" cy="513501"/>
          </a:xfrm>
        </p:grpSpPr>
        <p:sp>
          <p:nvSpPr>
            <p:cNvPr id="415" name="Google Shape;415;p38"/>
            <p:cNvSpPr/>
            <p:nvPr/>
          </p:nvSpPr>
          <p:spPr>
            <a:xfrm>
              <a:off x="1906879" y="2916226"/>
              <a:ext cx="70" cy="513491"/>
            </a:xfrm>
            <a:custGeom>
              <a:avLst/>
              <a:gdLst/>
              <a:ahLst/>
              <a:cxnLst/>
              <a:rect l="l" t="t" r="r" b="b"/>
              <a:pathLst>
                <a:path w="1" h="7328" fill="none" extrusionOk="0">
                  <a:moveTo>
                    <a:pt x="1" y="0"/>
                  </a:moveTo>
                  <a:lnTo>
                    <a:pt x="1" y="7327"/>
                  </a:lnTo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accent3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8"/>
            <p:cNvSpPr/>
            <p:nvPr/>
          </p:nvSpPr>
          <p:spPr>
            <a:xfrm>
              <a:off x="1647746" y="3429657"/>
              <a:ext cx="513491" cy="70"/>
            </a:xfrm>
            <a:custGeom>
              <a:avLst/>
              <a:gdLst/>
              <a:ahLst/>
              <a:cxnLst/>
              <a:rect l="l" t="t" r="r" b="b"/>
              <a:pathLst>
                <a:path w="7328" h="1" fill="none" extrusionOk="0">
                  <a:moveTo>
                    <a:pt x="7328" y="0"/>
                  </a:moveTo>
                  <a:lnTo>
                    <a:pt x="1" y="0"/>
                  </a:lnTo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accent3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38"/>
          <p:cNvSpPr txBox="1"/>
          <p:nvPr/>
        </p:nvSpPr>
        <p:spPr>
          <a:xfrm>
            <a:off x="847387" y="1910712"/>
            <a:ext cx="1126301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61%</a:t>
            </a:r>
            <a:endParaRPr sz="32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" name="Google Shape;418;p38"/>
          <p:cNvSpPr txBox="1"/>
          <p:nvPr/>
        </p:nvSpPr>
        <p:spPr>
          <a:xfrm>
            <a:off x="1764522" y="3918416"/>
            <a:ext cx="1913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</a:rPr>
              <a:t>об основных показателях социально-экономического развития края</a:t>
            </a:r>
            <a:endParaRPr sz="18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38"/>
          <p:cNvSpPr/>
          <p:nvPr/>
        </p:nvSpPr>
        <p:spPr>
          <a:xfrm>
            <a:off x="1904670" y="1643099"/>
            <a:ext cx="1837532" cy="1116818"/>
          </a:xfrm>
          <a:custGeom>
            <a:avLst/>
            <a:gdLst/>
            <a:ahLst/>
            <a:cxnLst/>
            <a:rect l="l" t="t" r="r" b="b"/>
            <a:pathLst>
              <a:path w="32344" h="18467" extrusionOk="0">
                <a:moveTo>
                  <a:pt x="0" y="1"/>
                </a:moveTo>
                <a:lnTo>
                  <a:pt x="7898" y="9245"/>
                </a:lnTo>
                <a:lnTo>
                  <a:pt x="0" y="18466"/>
                </a:lnTo>
                <a:lnTo>
                  <a:pt x="24355" y="18466"/>
                </a:lnTo>
                <a:lnTo>
                  <a:pt x="32344" y="9245"/>
                </a:lnTo>
                <a:lnTo>
                  <a:pt x="24355" y="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" name="Google Shape;421;p38"/>
          <p:cNvGrpSpPr/>
          <p:nvPr/>
        </p:nvGrpSpPr>
        <p:grpSpPr>
          <a:xfrm>
            <a:off x="2468685" y="2911476"/>
            <a:ext cx="511880" cy="513501"/>
            <a:chOff x="3492174" y="2916226"/>
            <a:chExt cx="511880" cy="513501"/>
          </a:xfrm>
        </p:grpSpPr>
        <p:sp>
          <p:nvSpPr>
            <p:cNvPr id="422" name="Google Shape;422;p38"/>
            <p:cNvSpPr/>
            <p:nvPr/>
          </p:nvSpPr>
          <p:spPr>
            <a:xfrm>
              <a:off x="3492174" y="3429657"/>
              <a:ext cx="511880" cy="70"/>
            </a:xfrm>
            <a:custGeom>
              <a:avLst/>
              <a:gdLst/>
              <a:ahLst/>
              <a:cxnLst/>
              <a:rect l="l" t="t" r="r" b="b"/>
              <a:pathLst>
                <a:path w="7305" h="1" fill="none" extrusionOk="0">
                  <a:moveTo>
                    <a:pt x="7304" y="0"/>
                  </a:moveTo>
                  <a:lnTo>
                    <a:pt x="0" y="0"/>
                  </a:lnTo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3744861" y="2916226"/>
              <a:ext cx="70" cy="513491"/>
            </a:xfrm>
            <a:custGeom>
              <a:avLst/>
              <a:gdLst/>
              <a:ahLst/>
              <a:cxnLst/>
              <a:rect l="l" t="t" r="r" b="b"/>
              <a:pathLst>
                <a:path w="1" h="7328" fill="none" extrusionOk="0">
                  <a:moveTo>
                    <a:pt x="1" y="0"/>
                  </a:moveTo>
                  <a:lnTo>
                    <a:pt x="1" y="7327"/>
                  </a:lnTo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accent4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" name="Google Shape;424;p38"/>
          <p:cNvSpPr txBox="1"/>
          <p:nvPr/>
        </p:nvSpPr>
        <p:spPr>
          <a:xfrm>
            <a:off x="2248670" y="1895026"/>
            <a:ext cx="1537134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35,3%</a:t>
            </a:r>
            <a:endParaRPr sz="32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5" name="Google Shape;425;p38"/>
          <p:cNvSpPr txBox="1"/>
          <p:nvPr/>
        </p:nvSpPr>
        <p:spPr>
          <a:xfrm>
            <a:off x="6635353" y="3662776"/>
            <a:ext cx="1913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</a:rPr>
              <a:t>межбюджетные отношения</a:t>
            </a:r>
            <a:endParaRPr sz="18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7" name="Google Shape;427;p38"/>
          <p:cNvSpPr/>
          <p:nvPr/>
        </p:nvSpPr>
        <p:spPr>
          <a:xfrm>
            <a:off x="4903747" y="1643099"/>
            <a:ext cx="1893508" cy="1116818"/>
          </a:xfrm>
          <a:custGeom>
            <a:avLst/>
            <a:gdLst/>
            <a:ahLst/>
            <a:cxnLst/>
            <a:rect l="l" t="t" r="r" b="b"/>
            <a:pathLst>
              <a:path w="32344" h="18467" extrusionOk="0">
                <a:moveTo>
                  <a:pt x="1" y="1"/>
                </a:moveTo>
                <a:lnTo>
                  <a:pt x="7989" y="9245"/>
                </a:lnTo>
                <a:lnTo>
                  <a:pt x="1" y="18466"/>
                </a:lnTo>
                <a:lnTo>
                  <a:pt x="24446" y="18466"/>
                </a:lnTo>
                <a:lnTo>
                  <a:pt x="32344" y="9245"/>
                </a:lnTo>
                <a:lnTo>
                  <a:pt x="24446" y="1"/>
                </a:ln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" name="Google Shape;428;p38"/>
          <p:cNvGrpSpPr/>
          <p:nvPr/>
        </p:nvGrpSpPr>
        <p:grpSpPr>
          <a:xfrm>
            <a:off x="5526827" y="2911336"/>
            <a:ext cx="507045" cy="513501"/>
            <a:chOff x="7179350" y="2916226"/>
            <a:chExt cx="507045" cy="513501"/>
          </a:xfrm>
        </p:grpSpPr>
        <p:sp>
          <p:nvSpPr>
            <p:cNvPr id="429" name="Google Shape;429;p38"/>
            <p:cNvSpPr/>
            <p:nvPr/>
          </p:nvSpPr>
          <p:spPr>
            <a:xfrm>
              <a:off x="7179350" y="3429657"/>
              <a:ext cx="507045" cy="70"/>
            </a:xfrm>
            <a:custGeom>
              <a:avLst/>
              <a:gdLst/>
              <a:ahLst/>
              <a:cxnLst/>
              <a:rect l="l" t="t" r="r" b="b"/>
              <a:pathLst>
                <a:path w="7236" h="1" fill="none" extrusionOk="0">
                  <a:moveTo>
                    <a:pt x="7236" y="0"/>
                  </a:moveTo>
                  <a:lnTo>
                    <a:pt x="0" y="0"/>
                  </a:lnTo>
                </a:path>
              </a:pathLst>
            </a:custGeom>
            <a:solidFill>
              <a:schemeClr val="accent6"/>
            </a:solidFill>
            <a:ln w="28575" cap="flat" cmpd="sng">
              <a:solidFill>
                <a:schemeClr val="accent6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8"/>
            <p:cNvSpPr/>
            <p:nvPr/>
          </p:nvSpPr>
          <p:spPr>
            <a:xfrm>
              <a:off x="7433648" y="2916226"/>
              <a:ext cx="70" cy="513491"/>
            </a:xfrm>
            <a:custGeom>
              <a:avLst/>
              <a:gdLst/>
              <a:ahLst/>
              <a:cxnLst/>
              <a:rect l="l" t="t" r="r" b="b"/>
              <a:pathLst>
                <a:path w="1" h="7328" fill="none" extrusionOk="0">
                  <a:moveTo>
                    <a:pt x="1" y="0"/>
                  </a:moveTo>
                  <a:lnTo>
                    <a:pt x="1" y="7327"/>
                  </a:lnTo>
                </a:path>
              </a:pathLst>
            </a:custGeom>
            <a:solidFill>
              <a:schemeClr val="accent6"/>
            </a:solidFill>
            <a:ln w="28575" cap="flat" cmpd="sng">
              <a:solidFill>
                <a:schemeClr val="accent6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431;p38"/>
          <p:cNvSpPr txBox="1"/>
          <p:nvPr/>
        </p:nvSpPr>
        <p:spPr>
          <a:xfrm>
            <a:off x="6704923" y="1872060"/>
            <a:ext cx="1774560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16,4%</a:t>
            </a:r>
            <a:endParaRPr sz="32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2" name="Google Shape;432;p38"/>
          <p:cNvSpPr txBox="1"/>
          <p:nvPr/>
        </p:nvSpPr>
        <p:spPr>
          <a:xfrm>
            <a:off x="3367683" y="3661119"/>
            <a:ext cx="1913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</a:rPr>
              <a:t>о государственном долге</a:t>
            </a:r>
            <a:endParaRPr sz="18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4" name="Google Shape;434;p38"/>
          <p:cNvSpPr/>
          <p:nvPr/>
        </p:nvSpPr>
        <p:spPr>
          <a:xfrm>
            <a:off x="3410215" y="1633564"/>
            <a:ext cx="1828637" cy="1137675"/>
          </a:xfrm>
          <a:custGeom>
            <a:avLst/>
            <a:gdLst/>
            <a:ahLst/>
            <a:cxnLst/>
            <a:rect l="l" t="t" r="r" b="b"/>
            <a:pathLst>
              <a:path w="32344" h="18467" extrusionOk="0">
                <a:moveTo>
                  <a:pt x="0" y="1"/>
                </a:moveTo>
                <a:lnTo>
                  <a:pt x="7989" y="9245"/>
                </a:lnTo>
                <a:lnTo>
                  <a:pt x="0" y="18466"/>
                </a:lnTo>
                <a:lnTo>
                  <a:pt x="24355" y="18466"/>
                </a:lnTo>
                <a:lnTo>
                  <a:pt x="32344" y="9245"/>
                </a:lnTo>
                <a:lnTo>
                  <a:pt x="24355" y="1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5" name="Google Shape;435;p38"/>
          <p:cNvGrpSpPr/>
          <p:nvPr/>
        </p:nvGrpSpPr>
        <p:grpSpPr>
          <a:xfrm>
            <a:off x="4026547" y="2911406"/>
            <a:ext cx="507115" cy="513501"/>
            <a:chOff x="5334921" y="2916226"/>
            <a:chExt cx="507115" cy="513501"/>
          </a:xfrm>
        </p:grpSpPr>
        <p:sp>
          <p:nvSpPr>
            <p:cNvPr id="436" name="Google Shape;436;p38"/>
            <p:cNvSpPr/>
            <p:nvPr/>
          </p:nvSpPr>
          <p:spPr>
            <a:xfrm>
              <a:off x="5334921" y="3429657"/>
              <a:ext cx="507115" cy="70"/>
            </a:xfrm>
            <a:custGeom>
              <a:avLst/>
              <a:gdLst/>
              <a:ahLst/>
              <a:cxnLst/>
              <a:rect l="l" t="t" r="r" b="b"/>
              <a:pathLst>
                <a:path w="7237" h="1" fill="none" extrusionOk="0">
                  <a:moveTo>
                    <a:pt x="7236" y="0"/>
                  </a:moveTo>
                  <a:lnTo>
                    <a:pt x="1" y="0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accent5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8"/>
            <p:cNvSpPr/>
            <p:nvPr/>
          </p:nvSpPr>
          <p:spPr>
            <a:xfrm>
              <a:off x="5589289" y="2916226"/>
              <a:ext cx="70" cy="513491"/>
            </a:xfrm>
            <a:custGeom>
              <a:avLst/>
              <a:gdLst/>
              <a:ahLst/>
              <a:cxnLst/>
              <a:rect l="l" t="t" r="r" b="b"/>
              <a:pathLst>
                <a:path w="1" h="7328" fill="none" extrusionOk="0">
                  <a:moveTo>
                    <a:pt x="0" y="0"/>
                  </a:moveTo>
                  <a:lnTo>
                    <a:pt x="0" y="7327"/>
                  </a:lnTo>
                </a:path>
              </a:pathLst>
            </a:custGeom>
            <a:solidFill>
              <a:schemeClr val="accent5"/>
            </a:solidFill>
            <a:ln w="28575" cap="flat" cmpd="sng">
              <a:solidFill>
                <a:schemeClr val="accent5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8" name="Google Shape;438;p38"/>
          <p:cNvSpPr txBox="1"/>
          <p:nvPr/>
        </p:nvSpPr>
        <p:spPr>
          <a:xfrm>
            <a:off x="3635704" y="1876186"/>
            <a:ext cx="1603148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27,2%</a:t>
            </a:r>
            <a:endParaRPr sz="32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9" name="Google Shape;439;p38"/>
          <p:cNvSpPr/>
          <p:nvPr/>
        </p:nvSpPr>
        <p:spPr>
          <a:xfrm rot="10800000" flipH="1">
            <a:off x="2669401" y="-268596"/>
            <a:ext cx="7532706" cy="1364470"/>
          </a:xfrm>
          <a:custGeom>
            <a:avLst/>
            <a:gdLst/>
            <a:ahLst/>
            <a:cxnLst/>
            <a:rect l="l" t="t" r="r" b="b"/>
            <a:pathLst>
              <a:path w="204707" h="37078" extrusionOk="0">
                <a:moveTo>
                  <a:pt x="142956" y="0"/>
                </a:moveTo>
                <a:lnTo>
                  <a:pt x="141746" y="13"/>
                </a:lnTo>
                <a:lnTo>
                  <a:pt x="140535" y="38"/>
                </a:lnTo>
                <a:lnTo>
                  <a:pt x="139337" y="75"/>
                </a:lnTo>
                <a:lnTo>
                  <a:pt x="138127" y="112"/>
                </a:lnTo>
                <a:lnTo>
                  <a:pt x="136929" y="162"/>
                </a:lnTo>
                <a:lnTo>
                  <a:pt x="135718" y="225"/>
                </a:lnTo>
                <a:lnTo>
                  <a:pt x="134520" y="300"/>
                </a:lnTo>
                <a:lnTo>
                  <a:pt x="133322" y="374"/>
                </a:lnTo>
                <a:lnTo>
                  <a:pt x="132111" y="462"/>
                </a:lnTo>
                <a:lnTo>
                  <a:pt x="130913" y="562"/>
                </a:lnTo>
                <a:lnTo>
                  <a:pt x="129715" y="662"/>
                </a:lnTo>
                <a:lnTo>
                  <a:pt x="128517" y="774"/>
                </a:lnTo>
                <a:lnTo>
                  <a:pt x="127319" y="899"/>
                </a:lnTo>
                <a:lnTo>
                  <a:pt x="126121" y="1036"/>
                </a:lnTo>
                <a:lnTo>
                  <a:pt x="124923" y="1173"/>
                </a:lnTo>
                <a:lnTo>
                  <a:pt x="123725" y="1323"/>
                </a:lnTo>
                <a:lnTo>
                  <a:pt x="122527" y="1485"/>
                </a:lnTo>
                <a:lnTo>
                  <a:pt x="121329" y="1647"/>
                </a:lnTo>
                <a:lnTo>
                  <a:pt x="120131" y="1822"/>
                </a:lnTo>
                <a:lnTo>
                  <a:pt x="118945" y="2009"/>
                </a:lnTo>
                <a:lnTo>
                  <a:pt x="117747" y="2197"/>
                </a:lnTo>
                <a:lnTo>
                  <a:pt x="116562" y="2396"/>
                </a:lnTo>
                <a:lnTo>
                  <a:pt x="115376" y="2608"/>
                </a:lnTo>
                <a:lnTo>
                  <a:pt x="114190" y="2821"/>
                </a:lnTo>
                <a:lnTo>
                  <a:pt x="112992" y="3045"/>
                </a:lnTo>
                <a:lnTo>
                  <a:pt x="111807" y="3270"/>
                </a:lnTo>
                <a:lnTo>
                  <a:pt x="110621" y="3507"/>
                </a:lnTo>
                <a:lnTo>
                  <a:pt x="109448" y="3756"/>
                </a:lnTo>
                <a:lnTo>
                  <a:pt x="108263" y="4006"/>
                </a:lnTo>
                <a:lnTo>
                  <a:pt x="107077" y="4268"/>
                </a:lnTo>
                <a:lnTo>
                  <a:pt x="105904" y="4543"/>
                </a:lnTo>
                <a:lnTo>
                  <a:pt x="104731" y="4817"/>
                </a:lnTo>
                <a:lnTo>
                  <a:pt x="102372" y="5391"/>
                </a:lnTo>
                <a:lnTo>
                  <a:pt x="100038" y="5990"/>
                </a:lnTo>
                <a:lnTo>
                  <a:pt x="97692" y="6627"/>
                </a:lnTo>
                <a:lnTo>
                  <a:pt x="95371" y="7276"/>
                </a:lnTo>
                <a:lnTo>
                  <a:pt x="93050" y="7962"/>
                </a:lnTo>
                <a:lnTo>
                  <a:pt x="90728" y="8673"/>
                </a:lnTo>
                <a:lnTo>
                  <a:pt x="88432" y="9410"/>
                </a:lnTo>
                <a:lnTo>
                  <a:pt x="86123" y="10171"/>
                </a:lnTo>
                <a:lnTo>
                  <a:pt x="83840" y="10957"/>
                </a:lnTo>
                <a:lnTo>
                  <a:pt x="81556" y="11768"/>
                </a:lnTo>
                <a:lnTo>
                  <a:pt x="79297" y="12605"/>
                </a:lnTo>
                <a:lnTo>
                  <a:pt x="77026" y="13466"/>
                </a:lnTo>
                <a:lnTo>
                  <a:pt x="74779" y="14352"/>
                </a:lnTo>
                <a:lnTo>
                  <a:pt x="72321" y="15338"/>
                </a:lnTo>
                <a:lnTo>
                  <a:pt x="69862" y="16349"/>
                </a:lnTo>
                <a:lnTo>
                  <a:pt x="67416" y="17384"/>
                </a:lnTo>
                <a:lnTo>
                  <a:pt x="64970" y="18420"/>
                </a:lnTo>
                <a:lnTo>
                  <a:pt x="60091" y="20517"/>
                </a:lnTo>
                <a:lnTo>
                  <a:pt x="57644" y="21565"/>
                </a:lnTo>
                <a:lnTo>
                  <a:pt x="55198" y="22588"/>
                </a:lnTo>
                <a:lnTo>
                  <a:pt x="52752" y="23612"/>
                </a:lnTo>
                <a:lnTo>
                  <a:pt x="50294" y="24610"/>
                </a:lnTo>
                <a:lnTo>
                  <a:pt x="47835" y="25584"/>
                </a:lnTo>
                <a:lnTo>
                  <a:pt x="46600" y="26070"/>
                </a:lnTo>
                <a:lnTo>
                  <a:pt x="45352" y="26532"/>
                </a:lnTo>
                <a:lnTo>
                  <a:pt x="44116" y="26994"/>
                </a:lnTo>
                <a:lnTo>
                  <a:pt x="42868" y="27443"/>
                </a:lnTo>
                <a:lnTo>
                  <a:pt x="41620" y="27892"/>
                </a:lnTo>
                <a:lnTo>
                  <a:pt x="40360" y="28317"/>
                </a:lnTo>
                <a:lnTo>
                  <a:pt x="39112" y="28741"/>
                </a:lnTo>
                <a:lnTo>
                  <a:pt x="37839" y="29140"/>
                </a:lnTo>
                <a:lnTo>
                  <a:pt x="36579" y="29540"/>
                </a:lnTo>
                <a:lnTo>
                  <a:pt x="35306" y="29914"/>
                </a:lnTo>
                <a:lnTo>
                  <a:pt x="34232" y="30226"/>
                </a:lnTo>
                <a:lnTo>
                  <a:pt x="33147" y="30525"/>
                </a:lnTo>
                <a:lnTo>
                  <a:pt x="32061" y="30813"/>
                </a:lnTo>
                <a:lnTo>
                  <a:pt x="30975" y="31087"/>
                </a:lnTo>
                <a:lnTo>
                  <a:pt x="29889" y="31349"/>
                </a:lnTo>
                <a:lnTo>
                  <a:pt x="28791" y="31611"/>
                </a:lnTo>
                <a:lnTo>
                  <a:pt x="27693" y="31848"/>
                </a:lnTo>
                <a:lnTo>
                  <a:pt x="26582" y="32073"/>
                </a:lnTo>
                <a:lnTo>
                  <a:pt x="25484" y="32285"/>
                </a:lnTo>
                <a:lnTo>
                  <a:pt x="24373" y="32485"/>
                </a:lnTo>
                <a:lnTo>
                  <a:pt x="23263" y="32672"/>
                </a:lnTo>
                <a:lnTo>
                  <a:pt x="22152" y="32834"/>
                </a:lnTo>
                <a:lnTo>
                  <a:pt x="21029" y="32996"/>
                </a:lnTo>
                <a:lnTo>
                  <a:pt x="19918" y="33134"/>
                </a:lnTo>
                <a:lnTo>
                  <a:pt x="18807" y="33259"/>
                </a:lnTo>
                <a:lnTo>
                  <a:pt x="17684" y="33358"/>
                </a:lnTo>
                <a:lnTo>
                  <a:pt x="16573" y="33446"/>
                </a:lnTo>
                <a:lnTo>
                  <a:pt x="15450" y="33521"/>
                </a:lnTo>
                <a:lnTo>
                  <a:pt x="14340" y="33583"/>
                </a:lnTo>
                <a:lnTo>
                  <a:pt x="13216" y="33620"/>
                </a:lnTo>
                <a:lnTo>
                  <a:pt x="12106" y="33633"/>
                </a:lnTo>
                <a:lnTo>
                  <a:pt x="10995" y="33645"/>
                </a:lnTo>
                <a:lnTo>
                  <a:pt x="9884" y="33620"/>
                </a:lnTo>
                <a:lnTo>
                  <a:pt x="8774" y="33583"/>
                </a:lnTo>
                <a:lnTo>
                  <a:pt x="7663" y="33533"/>
                </a:lnTo>
                <a:lnTo>
                  <a:pt x="6552" y="33446"/>
                </a:lnTo>
                <a:lnTo>
                  <a:pt x="5454" y="33358"/>
                </a:lnTo>
                <a:lnTo>
                  <a:pt x="4356" y="33234"/>
                </a:lnTo>
                <a:lnTo>
                  <a:pt x="3258" y="33096"/>
                </a:lnTo>
                <a:lnTo>
                  <a:pt x="2172" y="32934"/>
                </a:lnTo>
                <a:lnTo>
                  <a:pt x="1086" y="32747"/>
                </a:lnTo>
                <a:lnTo>
                  <a:pt x="0" y="32547"/>
                </a:lnTo>
                <a:lnTo>
                  <a:pt x="0" y="37077"/>
                </a:lnTo>
                <a:lnTo>
                  <a:pt x="204706" y="37077"/>
                </a:lnTo>
                <a:lnTo>
                  <a:pt x="204706" y="14364"/>
                </a:lnTo>
                <a:lnTo>
                  <a:pt x="203122" y="13553"/>
                </a:lnTo>
                <a:lnTo>
                  <a:pt x="201512" y="12767"/>
                </a:lnTo>
                <a:lnTo>
                  <a:pt x="199902" y="12006"/>
                </a:lnTo>
                <a:lnTo>
                  <a:pt x="198279" y="11257"/>
                </a:lnTo>
                <a:lnTo>
                  <a:pt x="196645" y="10545"/>
                </a:lnTo>
                <a:lnTo>
                  <a:pt x="195010" y="9847"/>
                </a:lnTo>
                <a:lnTo>
                  <a:pt x="193362" y="9173"/>
                </a:lnTo>
                <a:lnTo>
                  <a:pt x="191703" y="8536"/>
                </a:lnTo>
                <a:lnTo>
                  <a:pt x="190043" y="7912"/>
                </a:lnTo>
                <a:lnTo>
                  <a:pt x="188370" y="7313"/>
                </a:lnTo>
                <a:lnTo>
                  <a:pt x="186686" y="6739"/>
                </a:lnTo>
                <a:lnTo>
                  <a:pt x="185001" y="6190"/>
                </a:lnTo>
                <a:lnTo>
                  <a:pt x="183304" y="5666"/>
                </a:lnTo>
                <a:lnTo>
                  <a:pt x="181606" y="5167"/>
                </a:lnTo>
                <a:lnTo>
                  <a:pt x="179897" y="4680"/>
                </a:lnTo>
                <a:lnTo>
                  <a:pt x="178187" y="4231"/>
                </a:lnTo>
                <a:lnTo>
                  <a:pt x="176465" y="3794"/>
                </a:lnTo>
                <a:lnTo>
                  <a:pt x="174742" y="3395"/>
                </a:lnTo>
                <a:lnTo>
                  <a:pt x="173008" y="3008"/>
                </a:lnTo>
                <a:lnTo>
                  <a:pt x="171286" y="2646"/>
                </a:lnTo>
                <a:lnTo>
                  <a:pt x="169538" y="2309"/>
                </a:lnTo>
                <a:lnTo>
                  <a:pt x="167804" y="1997"/>
                </a:lnTo>
                <a:lnTo>
                  <a:pt x="166057" y="1710"/>
                </a:lnTo>
                <a:lnTo>
                  <a:pt x="164297" y="1435"/>
                </a:lnTo>
                <a:lnTo>
                  <a:pt x="162550" y="1186"/>
                </a:lnTo>
                <a:lnTo>
                  <a:pt x="160790" y="974"/>
                </a:lnTo>
                <a:lnTo>
                  <a:pt x="159030" y="774"/>
                </a:lnTo>
                <a:lnTo>
                  <a:pt x="157258" y="599"/>
                </a:lnTo>
                <a:lnTo>
                  <a:pt x="155499" y="437"/>
                </a:lnTo>
                <a:lnTo>
                  <a:pt x="153726" y="312"/>
                </a:lnTo>
                <a:lnTo>
                  <a:pt x="151954" y="200"/>
                </a:lnTo>
                <a:lnTo>
                  <a:pt x="150195" y="125"/>
                </a:lnTo>
                <a:lnTo>
                  <a:pt x="148984" y="75"/>
                </a:lnTo>
                <a:lnTo>
                  <a:pt x="147774" y="38"/>
                </a:lnTo>
                <a:lnTo>
                  <a:pt x="146563" y="13"/>
                </a:lnTo>
                <a:lnTo>
                  <a:pt x="145365" y="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428;p38"/>
          <p:cNvGrpSpPr/>
          <p:nvPr/>
        </p:nvGrpSpPr>
        <p:grpSpPr>
          <a:xfrm>
            <a:off x="7085158" y="2911336"/>
            <a:ext cx="507045" cy="513501"/>
            <a:chOff x="7179350" y="2916226"/>
            <a:chExt cx="507045" cy="513501"/>
          </a:xfrm>
        </p:grpSpPr>
        <p:sp>
          <p:nvSpPr>
            <p:cNvPr id="34" name="Google Shape;429;p38"/>
            <p:cNvSpPr/>
            <p:nvPr/>
          </p:nvSpPr>
          <p:spPr>
            <a:xfrm>
              <a:off x="7179350" y="3429657"/>
              <a:ext cx="507045" cy="70"/>
            </a:xfrm>
            <a:custGeom>
              <a:avLst/>
              <a:gdLst/>
              <a:ahLst/>
              <a:cxnLst/>
              <a:rect l="l" t="t" r="r" b="b"/>
              <a:pathLst>
                <a:path w="7236" h="1" fill="none" extrusionOk="0">
                  <a:moveTo>
                    <a:pt x="7236" y="0"/>
                  </a:moveTo>
                  <a:lnTo>
                    <a:pt x="0" y="0"/>
                  </a:lnTo>
                </a:path>
              </a:pathLst>
            </a:custGeom>
            <a:solidFill>
              <a:schemeClr val="accent6"/>
            </a:solidFill>
            <a:ln w="28575" cap="flat" cmpd="sng">
              <a:solidFill>
                <a:schemeClr val="bg2">
                  <a:lumMod val="50000"/>
                  <a:lumOff val="50000"/>
                </a:schemeClr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30;p38"/>
            <p:cNvSpPr/>
            <p:nvPr/>
          </p:nvSpPr>
          <p:spPr>
            <a:xfrm>
              <a:off x="7433648" y="2916226"/>
              <a:ext cx="70" cy="513491"/>
            </a:xfrm>
            <a:custGeom>
              <a:avLst/>
              <a:gdLst/>
              <a:ahLst/>
              <a:cxnLst/>
              <a:rect l="l" t="t" r="r" b="b"/>
              <a:pathLst>
                <a:path w="1" h="7328" fill="none" extrusionOk="0">
                  <a:moveTo>
                    <a:pt x="1" y="0"/>
                  </a:moveTo>
                  <a:lnTo>
                    <a:pt x="1" y="7327"/>
                  </a:lnTo>
                </a:path>
              </a:pathLst>
            </a:custGeom>
            <a:solidFill>
              <a:schemeClr val="accent6"/>
            </a:solidFill>
            <a:ln w="28575" cap="flat" cmpd="sng">
              <a:solidFill>
                <a:schemeClr val="bg2">
                  <a:lumMod val="50000"/>
                  <a:lumOff val="50000"/>
                </a:schemeClr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425;p38"/>
          <p:cNvSpPr txBox="1"/>
          <p:nvPr/>
        </p:nvSpPr>
        <p:spPr>
          <a:xfrm>
            <a:off x="5064726" y="3649797"/>
            <a:ext cx="1913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>
                <a:solidFill>
                  <a:schemeClr val="bg1"/>
                </a:solidFill>
              </a:rPr>
              <a:t>д</a:t>
            </a:r>
            <a:r>
              <a:rPr lang="ru-RU" dirty="0" smtClean="0">
                <a:solidFill>
                  <a:schemeClr val="bg1"/>
                </a:solidFill>
              </a:rPr>
              <a:t>оходная </a:t>
            </a:r>
            <a:r>
              <a:rPr lang="ru-RU" dirty="0">
                <a:solidFill>
                  <a:schemeClr val="bg1"/>
                </a:solidFill>
              </a:rPr>
              <a:t>часть бюджета</a:t>
            </a:r>
            <a:endParaRPr sz="1800" b="1"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" name="Google Shape;431;p38"/>
          <p:cNvSpPr txBox="1"/>
          <p:nvPr/>
        </p:nvSpPr>
        <p:spPr>
          <a:xfrm>
            <a:off x="5169780" y="1857346"/>
            <a:ext cx="1703591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26,2%</a:t>
            </a:r>
            <a:endParaRPr sz="32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46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b="0" dirty="0"/>
              <a:t>В отношении представления информации о доходах краевого бюджета участниками опроса названы:</a:t>
            </a:r>
            <a:endParaRPr dirty="0"/>
          </a:p>
        </p:txBody>
      </p:sp>
      <p:sp>
        <p:nvSpPr>
          <p:cNvPr id="689" name="Google Shape;689;p46"/>
          <p:cNvSpPr/>
          <p:nvPr/>
        </p:nvSpPr>
        <p:spPr>
          <a:xfrm>
            <a:off x="3010350" y="3624032"/>
            <a:ext cx="3123300" cy="3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46"/>
          <p:cNvSpPr/>
          <p:nvPr/>
        </p:nvSpPr>
        <p:spPr>
          <a:xfrm>
            <a:off x="3402586" y="2973071"/>
            <a:ext cx="2338800" cy="39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46"/>
          <p:cNvSpPr/>
          <p:nvPr/>
        </p:nvSpPr>
        <p:spPr>
          <a:xfrm>
            <a:off x="3802638" y="2322111"/>
            <a:ext cx="1538700" cy="390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46"/>
          <p:cNvSpPr/>
          <p:nvPr/>
        </p:nvSpPr>
        <p:spPr>
          <a:xfrm>
            <a:off x="4138874" y="1671150"/>
            <a:ext cx="866100" cy="39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46"/>
          <p:cNvSpPr txBox="1"/>
          <p:nvPr/>
        </p:nvSpPr>
        <p:spPr>
          <a:xfrm flipH="1">
            <a:off x="6928110" y="4011625"/>
            <a:ext cx="14646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Autofit/>
          </a:bodyPr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динамика налоговых и неналоговых доходов</a:t>
            </a:r>
            <a:endParaRPr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4" name="Google Shape;694;p46"/>
          <p:cNvSpPr txBox="1"/>
          <p:nvPr/>
        </p:nvSpPr>
        <p:spPr>
          <a:xfrm flipH="1">
            <a:off x="6928125" y="3627025"/>
            <a:ext cx="14646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54,7%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5" name="Google Shape;695;p46"/>
          <p:cNvSpPr txBox="1"/>
          <p:nvPr/>
        </p:nvSpPr>
        <p:spPr>
          <a:xfrm flipH="1">
            <a:off x="723900" y="3523375"/>
            <a:ext cx="14646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lvl="0" algn="r"/>
            <a:r>
              <a:rPr lang="ru-RU" dirty="0">
                <a:solidFill>
                  <a:schemeClr val="bg1"/>
                </a:solidFill>
              </a:rPr>
              <a:t>источники формирования налоговых и неналоговых доходов</a:t>
            </a:r>
            <a:endParaRPr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6" name="Google Shape;696;p46"/>
          <p:cNvSpPr txBox="1"/>
          <p:nvPr/>
        </p:nvSpPr>
        <p:spPr>
          <a:xfrm flipH="1">
            <a:off x="751298" y="2976075"/>
            <a:ext cx="14646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37,8%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7" name="Google Shape;697;p46"/>
          <p:cNvSpPr txBox="1"/>
          <p:nvPr/>
        </p:nvSpPr>
        <p:spPr>
          <a:xfrm flipH="1">
            <a:off x="6135825" y="2842568"/>
            <a:ext cx="1464600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Autofit/>
          </a:bodyPr>
          <a:lstStyle/>
          <a:p>
            <a:pPr lvl="0"/>
            <a:r>
              <a:rPr lang="ru-RU" dirty="0">
                <a:solidFill>
                  <a:schemeClr val="bg1"/>
                </a:solidFill>
              </a:rPr>
              <a:t>объем безвозмездных поступлений из федерального бюджета</a:t>
            </a:r>
            <a:endParaRPr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8" name="Google Shape;698;p46"/>
          <p:cNvSpPr txBox="1"/>
          <p:nvPr/>
        </p:nvSpPr>
        <p:spPr>
          <a:xfrm flipH="1">
            <a:off x="6135825" y="2322375"/>
            <a:ext cx="14646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29,4%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9" name="Google Shape;699;p46"/>
          <p:cNvSpPr txBox="1"/>
          <p:nvPr/>
        </p:nvSpPr>
        <p:spPr>
          <a:xfrm flipH="1">
            <a:off x="301135" y="2186295"/>
            <a:ext cx="2651163" cy="5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lvl="0" algn="r"/>
            <a:r>
              <a:rPr lang="ru-RU" dirty="0">
                <a:solidFill>
                  <a:schemeClr val="bg1"/>
                </a:solidFill>
              </a:rPr>
              <a:t>Сведения об оценке объема налоговых льгот, установленных законодательством Краснодарского края</a:t>
            </a:r>
            <a:endParaRPr dirty="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0" name="Google Shape;700;p46"/>
          <p:cNvSpPr txBox="1"/>
          <p:nvPr/>
        </p:nvSpPr>
        <p:spPr>
          <a:xfrm flipH="1">
            <a:off x="1487698" y="1674150"/>
            <a:ext cx="14646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19,6%</a:t>
            </a:r>
            <a:endParaRPr sz="1800" b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701" name="Google Shape;701;p46"/>
          <p:cNvCxnSpPr>
            <a:stCxn id="689" idx="3"/>
            <a:endCxn id="694" idx="3"/>
          </p:cNvCxnSpPr>
          <p:nvPr/>
        </p:nvCxnSpPr>
        <p:spPr>
          <a:xfrm>
            <a:off x="6133650" y="3819332"/>
            <a:ext cx="7944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02" name="Google Shape;702;p46"/>
          <p:cNvCxnSpPr>
            <a:stCxn id="690" idx="1"/>
            <a:endCxn id="696" idx="1"/>
          </p:cNvCxnSpPr>
          <p:nvPr/>
        </p:nvCxnSpPr>
        <p:spPr>
          <a:xfrm rot="10800000">
            <a:off x="2215786" y="3168371"/>
            <a:ext cx="11868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03" name="Google Shape;703;p46"/>
          <p:cNvCxnSpPr>
            <a:stCxn id="691" idx="3"/>
            <a:endCxn id="698" idx="3"/>
          </p:cNvCxnSpPr>
          <p:nvPr/>
        </p:nvCxnSpPr>
        <p:spPr>
          <a:xfrm rot="10800000" flipH="1">
            <a:off x="5341338" y="2514711"/>
            <a:ext cx="794400" cy="270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04" name="Google Shape;704;p46"/>
          <p:cNvCxnSpPr>
            <a:stCxn id="692" idx="1"/>
            <a:endCxn id="700" idx="1"/>
          </p:cNvCxnSpPr>
          <p:nvPr/>
        </p:nvCxnSpPr>
        <p:spPr>
          <a:xfrm rot="10800000">
            <a:off x="2952374" y="1866450"/>
            <a:ext cx="1186500" cy="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705" name="Google Shape;705;p46"/>
          <p:cNvSpPr/>
          <p:nvPr/>
        </p:nvSpPr>
        <p:spPr>
          <a:xfrm flipH="1">
            <a:off x="9" y="3683103"/>
            <a:ext cx="3616583" cy="1431000"/>
          </a:xfrm>
          <a:custGeom>
            <a:avLst/>
            <a:gdLst/>
            <a:ahLst/>
            <a:cxnLst/>
            <a:rect l="l" t="t" r="r" b="b"/>
            <a:pathLst>
              <a:path w="70099" h="26222" extrusionOk="0">
                <a:moveTo>
                  <a:pt x="70099" y="0"/>
                </a:moveTo>
                <a:lnTo>
                  <a:pt x="68375" y="1943"/>
                </a:lnTo>
                <a:lnTo>
                  <a:pt x="67524" y="2903"/>
                </a:lnTo>
                <a:lnTo>
                  <a:pt x="66651" y="3841"/>
                </a:lnTo>
                <a:lnTo>
                  <a:pt x="66171" y="4343"/>
                </a:lnTo>
                <a:lnTo>
                  <a:pt x="65691" y="4845"/>
                </a:lnTo>
                <a:lnTo>
                  <a:pt x="65200" y="5336"/>
                </a:lnTo>
                <a:lnTo>
                  <a:pt x="64698" y="5827"/>
                </a:lnTo>
                <a:lnTo>
                  <a:pt x="64196" y="6307"/>
                </a:lnTo>
                <a:lnTo>
                  <a:pt x="63683" y="6788"/>
                </a:lnTo>
                <a:lnTo>
                  <a:pt x="63159" y="7257"/>
                </a:lnTo>
                <a:lnTo>
                  <a:pt x="62635" y="7715"/>
                </a:lnTo>
                <a:lnTo>
                  <a:pt x="62101" y="8152"/>
                </a:lnTo>
                <a:lnTo>
                  <a:pt x="61566" y="8588"/>
                </a:lnTo>
                <a:lnTo>
                  <a:pt x="61009" y="9014"/>
                </a:lnTo>
                <a:lnTo>
                  <a:pt x="60453" y="9428"/>
                </a:lnTo>
                <a:lnTo>
                  <a:pt x="59875" y="9821"/>
                </a:lnTo>
                <a:lnTo>
                  <a:pt x="59296" y="10203"/>
                </a:lnTo>
                <a:lnTo>
                  <a:pt x="58707" y="10563"/>
                </a:lnTo>
                <a:lnTo>
                  <a:pt x="58107" y="10912"/>
                </a:lnTo>
                <a:lnTo>
                  <a:pt x="57529" y="11229"/>
                </a:lnTo>
                <a:lnTo>
                  <a:pt x="56939" y="11523"/>
                </a:lnTo>
                <a:lnTo>
                  <a:pt x="56339" y="11807"/>
                </a:lnTo>
                <a:lnTo>
                  <a:pt x="55739" y="12069"/>
                </a:lnTo>
                <a:lnTo>
                  <a:pt x="55128" y="12320"/>
                </a:lnTo>
                <a:lnTo>
                  <a:pt x="54517" y="12549"/>
                </a:lnTo>
                <a:lnTo>
                  <a:pt x="53895" y="12778"/>
                </a:lnTo>
                <a:lnTo>
                  <a:pt x="53262" y="12986"/>
                </a:lnTo>
                <a:lnTo>
                  <a:pt x="52640" y="13182"/>
                </a:lnTo>
                <a:lnTo>
                  <a:pt x="51996" y="13357"/>
                </a:lnTo>
                <a:lnTo>
                  <a:pt x="51363" y="13531"/>
                </a:lnTo>
                <a:lnTo>
                  <a:pt x="50719" y="13684"/>
                </a:lnTo>
                <a:lnTo>
                  <a:pt x="50076" y="13826"/>
                </a:lnTo>
                <a:lnTo>
                  <a:pt x="49421" y="13968"/>
                </a:lnTo>
                <a:lnTo>
                  <a:pt x="48777" y="14088"/>
                </a:lnTo>
                <a:lnTo>
                  <a:pt x="48122" y="14208"/>
                </a:lnTo>
                <a:lnTo>
                  <a:pt x="47042" y="14371"/>
                </a:lnTo>
                <a:lnTo>
                  <a:pt x="45951" y="14524"/>
                </a:lnTo>
                <a:lnTo>
                  <a:pt x="44860" y="14655"/>
                </a:lnTo>
                <a:lnTo>
                  <a:pt x="43758" y="14753"/>
                </a:lnTo>
                <a:lnTo>
                  <a:pt x="42666" y="14851"/>
                </a:lnTo>
                <a:lnTo>
                  <a:pt x="41564" y="14917"/>
                </a:lnTo>
                <a:lnTo>
                  <a:pt x="40462" y="14971"/>
                </a:lnTo>
                <a:lnTo>
                  <a:pt x="39360" y="15026"/>
                </a:lnTo>
                <a:lnTo>
                  <a:pt x="38258" y="15059"/>
                </a:lnTo>
                <a:lnTo>
                  <a:pt x="37156" y="15081"/>
                </a:lnTo>
                <a:lnTo>
                  <a:pt x="34941" y="15113"/>
                </a:lnTo>
                <a:lnTo>
                  <a:pt x="30511" y="15146"/>
                </a:lnTo>
                <a:lnTo>
                  <a:pt x="28306" y="15179"/>
                </a:lnTo>
                <a:lnTo>
                  <a:pt x="27204" y="15201"/>
                </a:lnTo>
                <a:lnTo>
                  <a:pt x="26102" y="15233"/>
                </a:lnTo>
                <a:lnTo>
                  <a:pt x="25000" y="15277"/>
                </a:lnTo>
                <a:lnTo>
                  <a:pt x="23909" y="15332"/>
                </a:lnTo>
                <a:lnTo>
                  <a:pt x="22807" y="15397"/>
                </a:lnTo>
                <a:lnTo>
                  <a:pt x="21716" y="15484"/>
                </a:lnTo>
                <a:lnTo>
                  <a:pt x="20624" y="15593"/>
                </a:lnTo>
                <a:lnTo>
                  <a:pt x="19544" y="15713"/>
                </a:lnTo>
                <a:lnTo>
                  <a:pt x="18453" y="15855"/>
                </a:lnTo>
                <a:lnTo>
                  <a:pt x="17384" y="16030"/>
                </a:lnTo>
                <a:lnTo>
                  <a:pt x="16838" y="16117"/>
                </a:lnTo>
                <a:lnTo>
                  <a:pt x="16303" y="16215"/>
                </a:lnTo>
                <a:lnTo>
                  <a:pt x="15769" y="16325"/>
                </a:lnTo>
                <a:lnTo>
                  <a:pt x="15234" y="16445"/>
                </a:lnTo>
                <a:lnTo>
                  <a:pt x="14699" y="16565"/>
                </a:lnTo>
                <a:lnTo>
                  <a:pt x="14165" y="16685"/>
                </a:lnTo>
                <a:lnTo>
                  <a:pt x="13630" y="16826"/>
                </a:lnTo>
                <a:lnTo>
                  <a:pt x="13095" y="16968"/>
                </a:lnTo>
                <a:lnTo>
                  <a:pt x="12495" y="17143"/>
                </a:lnTo>
                <a:lnTo>
                  <a:pt x="11895" y="17328"/>
                </a:lnTo>
                <a:lnTo>
                  <a:pt x="11295" y="17536"/>
                </a:lnTo>
                <a:lnTo>
                  <a:pt x="10695" y="17754"/>
                </a:lnTo>
                <a:lnTo>
                  <a:pt x="10105" y="17994"/>
                </a:lnTo>
                <a:lnTo>
                  <a:pt x="9516" y="18234"/>
                </a:lnTo>
                <a:lnTo>
                  <a:pt x="8938" y="18507"/>
                </a:lnTo>
                <a:lnTo>
                  <a:pt x="8370" y="18780"/>
                </a:lnTo>
                <a:lnTo>
                  <a:pt x="7803" y="19074"/>
                </a:lnTo>
                <a:lnTo>
                  <a:pt x="7246" y="19380"/>
                </a:lnTo>
                <a:lnTo>
                  <a:pt x="6701" y="19696"/>
                </a:lnTo>
                <a:lnTo>
                  <a:pt x="6155" y="20035"/>
                </a:lnTo>
                <a:lnTo>
                  <a:pt x="5631" y="20384"/>
                </a:lnTo>
                <a:lnTo>
                  <a:pt x="5108" y="20744"/>
                </a:lnTo>
                <a:lnTo>
                  <a:pt x="4606" y="21126"/>
                </a:lnTo>
                <a:lnTo>
                  <a:pt x="4115" y="21519"/>
                </a:lnTo>
                <a:lnTo>
                  <a:pt x="3820" y="21759"/>
                </a:lnTo>
                <a:lnTo>
                  <a:pt x="3525" y="22010"/>
                </a:lnTo>
                <a:lnTo>
                  <a:pt x="3242" y="22272"/>
                </a:lnTo>
                <a:lnTo>
                  <a:pt x="2969" y="22533"/>
                </a:lnTo>
                <a:lnTo>
                  <a:pt x="2696" y="22795"/>
                </a:lnTo>
                <a:lnTo>
                  <a:pt x="2423" y="23068"/>
                </a:lnTo>
                <a:lnTo>
                  <a:pt x="2162" y="23341"/>
                </a:lnTo>
                <a:lnTo>
                  <a:pt x="1911" y="23625"/>
                </a:lnTo>
                <a:lnTo>
                  <a:pt x="1649" y="23919"/>
                </a:lnTo>
                <a:lnTo>
                  <a:pt x="1409" y="24225"/>
                </a:lnTo>
                <a:lnTo>
                  <a:pt x="1158" y="24530"/>
                </a:lnTo>
                <a:lnTo>
                  <a:pt x="918" y="24847"/>
                </a:lnTo>
                <a:lnTo>
                  <a:pt x="688" y="25174"/>
                </a:lnTo>
                <a:lnTo>
                  <a:pt x="448" y="25512"/>
                </a:lnTo>
                <a:lnTo>
                  <a:pt x="219" y="25862"/>
                </a:lnTo>
                <a:lnTo>
                  <a:pt x="1" y="26222"/>
                </a:lnTo>
                <a:lnTo>
                  <a:pt x="70099" y="26222"/>
                </a:lnTo>
                <a:lnTo>
                  <a:pt x="70099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50"/>
          <p:cNvSpPr txBox="1">
            <a:spLocks noGrp="1"/>
          </p:cNvSpPr>
          <p:nvPr>
            <p:ph type="title"/>
          </p:nvPr>
        </p:nvSpPr>
        <p:spPr>
          <a:xfrm>
            <a:off x="723900" y="540000"/>
            <a:ext cx="7700100" cy="50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b="0" dirty="0"/>
              <a:t>В отношении представления информации о расходах краевого бюджета участники опроса назвали:</a:t>
            </a:r>
            <a:endParaRPr dirty="0"/>
          </a:p>
        </p:txBody>
      </p:sp>
      <p:graphicFrame>
        <p:nvGraphicFramePr>
          <p:cNvPr id="866" name="Google Shape;866;p50"/>
          <p:cNvGraphicFramePr/>
          <p:nvPr>
            <p:extLst>
              <p:ext uri="{D42A27DB-BD31-4B8C-83A1-F6EECF244321}">
                <p14:modId xmlns:p14="http://schemas.microsoft.com/office/powerpoint/2010/main" val="2895684038"/>
              </p:ext>
            </p:extLst>
          </p:nvPr>
        </p:nvGraphicFramePr>
        <p:xfrm>
          <a:off x="421480" y="1267346"/>
          <a:ext cx="8617208" cy="2963920"/>
        </p:xfrm>
        <a:graphic>
          <a:graphicData uri="http://schemas.openxmlformats.org/drawingml/2006/table">
            <a:tbl>
              <a:tblPr>
                <a:noFill/>
                <a:tableStyleId>{DF8AF0E2-92F9-4228-BBCE-1990FD60648B}</a:tableStyleId>
              </a:tblPr>
              <a:tblGrid>
                <a:gridCol w="9450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39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382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accent2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62%</a:t>
                      </a:r>
                      <a:endParaRPr sz="1800" b="1" dirty="0">
                        <a:solidFill>
                          <a:schemeClr val="accent2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на реализацию национальных проектов </a:t>
                      </a:r>
                      <a:endParaRPr dirty="0">
                        <a:solidFill>
                          <a:schemeClr val="bg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accent3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59,1%</a:t>
                      </a:r>
                      <a:endParaRPr sz="1800" b="1" dirty="0">
                        <a:solidFill>
                          <a:schemeClr val="accent3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в разрезе государственных программ Краснодарского края и непрограммных направлений деятельности</a:t>
                      </a:r>
                      <a:endParaRPr dirty="0">
                        <a:solidFill>
                          <a:schemeClr val="bg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accent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24,5%</a:t>
                      </a:r>
                      <a:endParaRPr sz="1800" b="1" dirty="0">
                        <a:solidFill>
                          <a:schemeClr val="accent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расходы по разделам и подразделам классификации расходов бюджетов</a:t>
                      </a:r>
                      <a:endParaRPr dirty="0">
                        <a:solidFill>
                          <a:schemeClr val="bg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accent5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87,3%</a:t>
                      </a:r>
                      <a:endParaRPr sz="1800" b="1" dirty="0">
                        <a:solidFill>
                          <a:schemeClr val="accent5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направление расходов в отраслях социально-культурной сферы</a:t>
                      </a:r>
                      <a:endParaRPr dirty="0">
                        <a:solidFill>
                          <a:schemeClr val="bg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0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b="1" dirty="0" smtClean="0">
                          <a:solidFill>
                            <a:schemeClr val="accent6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41,9%</a:t>
                      </a:r>
                      <a:endParaRPr sz="1800" b="1" dirty="0">
                        <a:solidFill>
                          <a:schemeClr val="accent6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направление расходов в отраслях экономики</a:t>
                      </a:r>
                      <a:endParaRPr dirty="0">
                        <a:solidFill>
                          <a:schemeClr val="bg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77" name="Google Shape;877;p50"/>
          <p:cNvGrpSpPr/>
          <p:nvPr/>
        </p:nvGrpSpPr>
        <p:grpSpPr>
          <a:xfrm>
            <a:off x="1482383" y="1487155"/>
            <a:ext cx="1744524" cy="119720"/>
            <a:chOff x="2624610" y="1835415"/>
            <a:chExt cx="1744524" cy="119720"/>
          </a:xfrm>
          <a:solidFill>
            <a:srgbClr val="8854FD"/>
          </a:solidFill>
        </p:grpSpPr>
        <p:sp>
          <p:nvSpPr>
            <p:cNvPr id="878" name="Google Shape;878;p50"/>
            <p:cNvSpPr/>
            <p:nvPr/>
          </p:nvSpPr>
          <p:spPr>
            <a:xfrm rot="-5400000">
              <a:off x="2805150" y="1835435"/>
              <a:ext cx="119700" cy="119700"/>
            </a:xfrm>
            <a:prstGeom prst="ellipse">
              <a:avLst/>
            </a:prstGeom>
            <a:grpFill/>
            <a:ln w="19050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79" name="Google Shape;879;p50"/>
            <p:cNvSpPr/>
            <p:nvPr/>
          </p:nvSpPr>
          <p:spPr>
            <a:xfrm rot="-5400000">
              <a:off x="2985689" y="1835435"/>
              <a:ext cx="119700" cy="119700"/>
            </a:xfrm>
            <a:prstGeom prst="ellipse">
              <a:avLst/>
            </a:prstGeom>
            <a:grpFill/>
            <a:ln w="19050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0" name="Google Shape;880;p50"/>
            <p:cNvSpPr/>
            <p:nvPr/>
          </p:nvSpPr>
          <p:spPr>
            <a:xfrm rot="-5400000">
              <a:off x="3166228" y="1835435"/>
              <a:ext cx="119700" cy="119700"/>
            </a:xfrm>
            <a:prstGeom prst="ellipse">
              <a:avLst/>
            </a:prstGeom>
            <a:grpFill/>
            <a:ln w="9525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1" name="Google Shape;881;p50"/>
            <p:cNvSpPr/>
            <p:nvPr/>
          </p:nvSpPr>
          <p:spPr>
            <a:xfrm rot="-5400000">
              <a:off x="3346767" y="1835435"/>
              <a:ext cx="119700" cy="119700"/>
            </a:xfrm>
            <a:prstGeom prst="ellipse">
              <a:avLst/>
            </a:prstGeom>
            <a:grpFill/>
            <a:ln w="9525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2" name="Google Shape;882;p50"/>
            <p:cNvSpPr/>
            <p:nvPr/>
          </p:nvSpPr>
          <p:spPr>
            <a:xfrm rot="-5400000">
              <a:off x="3527306" y="1835435"/>
              <a:ext cx="119700" cy="119700"/>
            </a:xfrm>
            <a:prstGeom prst="ellipse">
              <a:avLst/>
            </a:prstGeom>
            <a:grpFill/>
            <a:ln w="9525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3" name="Google Shape;883;p50"/>
            <p:cNvSpPr/>
            <p:nvPr/>
          </p:nvSpPr>
          <p:spPr>
            <a:xfrm rot="-5400000">
              <a:off x="2624610" y="1835435"/>
              <a:ext cx="119700" cy="119700"/>
            </a:xfrm>
            <a:prstGeom prst="ellipse">
              <a:avLst/>
            </a:prstGeom>
            <a:grpFill/>
            <a:ln w="19050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4" name="Google Shape;884;p50"/>
            <p:cNvSpPr/>
            <p:nvPr/>
          </p:nvSpPr>
          <p:spPr>
            <a:xfrm rot="-5400000">
              <a:off x="3707846" y="1835415"/>
              <a:ext cx="119700" cy="119700"/>
            </a:xfrm>
            <a:prstGeom prst="ellipse">
              <a:avLst/>
            </a:prstGeom>
            <a:grpFill/>
            <a:ln w="9525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5" name="Google Shape;885;p50"/>
            <p:cNvSpPr/>
            <p:nvPr/>
          </p:nvSpPr>
          <p:spPr>
            <a:xfrm rot="-5400000">
              <a:off x="3888385" y="183541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6" name="Google Shape;886;p50"/>
            <p:cNvSpPr/>
            <p:nvPr/>
          </p:nvSpPr>
          <p:spPr>
            <a:xfrm rot="-5400000">
              <a:off x="4068935" y="183541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7" name="Google Shape;887;p50"/>
            <p:cNvSpPr/>
            <p:nvPr/>
          </p:nvSpPr>
          <p:spPr>
            <a:xfrm rot="-5400000">
              <a:off x="4249435" y="183541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rgbClr val="8854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888" name="Google Shape;888;p50"/>
          <p:cNvGrpSpPr/>
          <p:nvPr/>
        </p:nvGrpSpPr>
        <p:grpSpPr>
          <a:xfrm>
            <a:off x="1486505" y="2834623"/>
            <a:ext cx="1744525" cy="119720"/>
            <a:chOff x="2624610" y="1835415"/>
            <a:chExt cx="1744525" cy="119720"/>
          </a:xfrm>
        </p:grpSpPr>
        <p:sp>
          <p:nvSpPr>
            <p:cNvPr id="889" name="Google Shape;889;p50"/>
            <p:cNvSpPr/>
            <p:nvPr/>
          </p:nvSpPr>
          <p:spPr>
            <a:xfrm rot="-5400000">
              <a:off x="2805150" y="1835435"/>
              <a:ext cx="119700" cy="119700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0" name="Google Shape;890;p50"/>
            <p:cNvSpPr/>
            <p:nvPr/>
          </p:nvSpPr>
          <p:spPr>
            <a:xfrm rot="-5400000">
              <a:off x="2985689" y="1835435"/>
              <a:ext cx="119700" cy="119700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1" name="Google Shape;891;p50"/>
            <p:cNvSpPr/>
            <p:nvPr/>
          </p:nvSpPr>
          <p:spPr>
            <a:xfrm rot="-5400000">
              <a:off x="3166228" y="183543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2" name="Google Shape;892;p50"/>
            <p:cNvSpPr/>
            <p:nvPr/>
          </p:nvSpPr>
          <p:spPr>
            <a:xfrm rot="-5400000">
              <a:off x="3346767" y="183543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3" name="Google Shape;893;p50"/>
            <p:cNvSpPr/>
            <p:nvPr/>
          </p:nvSpPr>
          <p:spPr>
            <a:xfrm rot="16200000">
              <a:off x="3544665" y="183541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4" name="Google Shape;894;p50"/>
            <p:cNvSpPr/>
            <p:nvPr/>
          </p:nvSpPr>
          <p:spPr>
            <a:xfrm rot="-5400000">
              <a:off x="2624610" y="1835435"/>
              <a:ext cx="119700" cy="119700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5" name="Google Shape;895;p50"/>
            <p:cNvSpPr/>
            <p:nvPr/>
          </p:nvSpPr>
          <p:spPr>
            <a:xfrm rot="-5400000">
              <a:off x="3707846" y="183541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6" name="Google Shape;896;p50"/>
            <p:cNvSpPr/>
            <p:nvPr/>
          </p:nvSpPr>
          <p:spPr>
            <a:xfrm rot="-5400000">
              <a:off x="3888385" y="1835415"/>
              <a:ext cx="119700" cy="119700"/>
            </a:xfrm>
            <a:prstGeom prst="ellipse">
              <a:avLst/>
            </a:prstGeom>
            <a:solidFill>
              <a:srgbClr val="20134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7" name="Google Shape;897;p50"/>
            <p:cNvSpPr/>
            <p:nvPr/>
          </p:nvSpPr>
          <p:spPr>
            <a:xfrm rot="-5400000">
              <a:off x="406893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8" name="Google Shape;898;p50"/>
            <p:cNvSpPr/>
            <p:nvPr/>
          </p:nvSpPr>
          <p:spPr>
            <a:xfrm rot="-5400000">
              <a:off x="424943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899" name="Google Shape;899;p50"/>
          <p:cNvGrpSpPr/>
          <p:nvPr/>
        </p:nvGrpSpPr>
        <p:grpSpPr>
          <a:xfrm>
            <a:off x="1503864" y="3405749"/>
            <a:ext cx="1744524" cy="119720"/>
            <a:chOff x="2624610" y="1835415"/>
            <a:chExt cx="1744524" cy="119720"/>
          </a:xfrm>
        </p:grpSpPr>
        <p:sp>
          <p:nvSpPr>
            <p:cNvPr id="900" name="Google Shape;900;p50"/>
            <p:cNvSpPr/>
            <p:nvPr/>
          </p:nvSpPr>
          <p:spPr>
            <a:xfrm rot="-5400000">
              <a:off x="2805150" y="183543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1" name="Google Shape;901;p50"/>
            <p:cNvSpPr/>
            <p:nvPr/>
          </p:nvSpPr>
          <p:spPr>
            <a:xfrm rot="-5400000">
              <a:off x="2985689" y="183543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2" name="Google Shape;902;p50"/>
            <p:cNvSpPr/>
            <p:nvPr/>
          </p:nvSpPr>
          <p:spPr>
            <a:xfrm rot="-5400000">
              <a:off x="3166228" y="183543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3" name="Google Shape;903;p50"/>
            <p:cNvSpPr/>
            <p:nvPr/>
          </p:nvSpPr>
          <p:spPr>
            <a:xfrm rot="-5400000">
              <a:off x="3346767" y="183543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4" name="Google Shape;904;p50"/>
            <p:cNvSpPr/>
            <p:nvPr/>
          </p:nvSpPr>
          <p:spPr>
            <a:xfrm rot="-5400000">
              <a:off x="3527306" y="183543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5" name="Google Shape;905;p50"/>
            <p:cNvSpPr/>
            <p:nvPr/>
          </p:nvSpPr>
          <p:spPr>
            <a:xfrm rot="-5400000">
              <a:off x="2624610" y="183543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6" name="Google Shape;906;p50"/>
            <p:cNvSpPr/>
            <p:nvPr/>
          </p:nvSpPr>
          <p:spPr>
            <a:xfrm rot="-5400000">
              <a:off x="3707846" y="183541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7" name="Google Shape;907;p50"/>
            <p:cNvSpPr/>
            <p:nvPr/>
          </p:nvSpPr>
          <p:spPr>
            <a:xfrm rot="-5400000">
              <a:off x="3888385" y="183541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8" name="Google Shape;908;p50"/>
            <p:cNvSpPr/>
            <p:nvPr/>
          </p:nvSpPr>
          <p:spPr>
            <a:xfrm rot="-5400000">
              <a:off x="4068935" y="1835415"/>
              <a:ext cx="119700" cy="119700"/>
            </a:xfrm>
            <a:prstGeom prst="ellipse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9" name="Google Shape;909;p50"/>
            <p:cNvSpPr/>
            <p:nvPr/>
          </p:nvSpPr>
          <p:spPr>
            <a:xfrm rot="-5400000">
              <a:off x="424943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910" name="Google Shape;910;p50"/>
          <p:cNvGrpSpPr/>
          <p:nvPr/>
        </p:nvGrpSpPr>
        <p:grpSpPr>
          <a:xfrm>
            <a:off x="1482353" y="3916236"/>
            <a:ext cx="1744524" cy="119720"/>
            <a:chOff x="2624610" y="1835415"/>
            <a:chExt cx="1744524" cy="119720"/>
          </a:xfrm>
        </p:grpSpPr>
        <p:sp>
          <p:nvSpPr>
            <p:cNvPr id="911" name="Google Shape;911;p50"/>
            <p:cNvSpPr/>
            <p:nvPr/>
          </p:nvSpPr>
          <p:spPr>
            <a:xfrm rot="-5400000">
              <a:off x="2805150" y="1835435"/>
              <a:ext cx="119700" cy="119700"/>
            </a:xfrm>
            <a:prstGeom prst="ellipse">
              <a:avLst/>
            </a:prstGeom>
            <a:solidFill>
              <a:schemeClr val="accent6"/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2" name="Google Shape;912;p50"/>
            <p:cNvSpPr/>
            <p:nvPr/>
          </p:nvSpPr>
          <p:spPr>
            <a:xfrm rot="-5400000">
              <a:off x="2985689" y="1835435"/>
              <a:ext cx="119700" cy="119700"/>
            </a:xfrm>
            <a:prstGeom prst="ellipse">
              <a:avLst/>
            </a:prstGeom>
            <a:solidFill>
              <a:schemeClr val="accent6"/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3" name="Google Shape;913;p50"/>
            <p:cNvSpPr/>
            <p:nvPr/>
          </p:nvSpPr>
          <p:spPr>
            <a:xfrm rot="-5400000">
              <a:off x="3166228" y="1835435"/>
              <a:ext cx="119700" cy="119700"/>
            </a:xfrm>
            <a:prstGeom prst="ellipse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4" name="Google Shape;914;p50"/>
            <p:cNvSpPr/>
            <p:nvPr/>
          </p:nvSpPr>
          <p:spPr>
            <a:xfrm rot="-5400000">
              <a:off x="3346767" y="1835435"/>
              <a:ext cx="119700" cy="119700"/>
            </a:xfrm>
            <a:prstGeom prst="ellipse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5" name="Google Shape;915;p50"/>
            <p:cNvSpPr/>
            <p:nvPr/>
          </p:nvSpPr>
          <p:spPr>
            <a:xfrm rot="-5400000">
              <a:off x="3527306" y="183543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6" name="Google Shape;916;p50"/>
            <p:cNvSpPr/>
            <p:nvPr/>
          </p:nvSpPr>
          <p:spPr>
            <a:xfrm rot="-5400000">
              <a:off x="2624610" y="1835435"/>
              <a:ext cx="119700" cy="119700"/>
            </a:xfrm>
            <a:prstGeom prst="ellipse">
              <a:avLst/>
            </a:prstGeom>
            <a:solidFill>
              <a:schemeClr val="accent6"/>
            </a:solidFill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7" name="Google Shape;917;p50"/>
            <p:cNvSpPr/>
            <p:nvPr/>
          </p:nvSpPr>
          <p:spPr>
            <a:xfrm rot="-5400000">
              <a:off x="3707846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8" name="Google Shape;918;p50"/>
            <p:cNvSpPr/>
            <p:nvPr/>
          </p:nvSpPr>
          <p:spPr>
            <a:xfrm rot="-5400000">
              <a:off x="388838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9" name="Google Shape;919;p50"/>
            <p:cNvSpPr/>
            <p:nvPr/>
          </p:nvSpPr>
          <p:spPr>
            <a:xfrm rot="-5400000">
              <a:off x="406893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20" name="Google Shape;920;p50"/>
            <p:cNvSpPr/>
            <p:nvPr/>
          </p:nvSpPr>
          <p:spPr>
            <a:xfrm rot="-5400000">
              <a:off x="424943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921" name="Google Shape;921;p50"/>
          <p:cNvSpPr/>
          <p:nvPr/>
        </p:nvSpPr>
        <p:spPr>
          <a:xfrm rot="10800000" flipH="1">
            <a:off x="5877975" y="-1455461"/>
            <a:ext cx="5308504" cy="3814536"/>
          </a:xfrm>
          <a:custGeom>
            <a:avLst/>
            <a:gdLst/>
            <a:ahLst/>
            <a:cxnLst/>
            <a:rect l="l" t="t" r="r" b="b"/>
            <a:pathLst>
              <a:path w="162950" h="116599" extrusionOk="0">
                <a:moveTo>
                  <a:pt x="109511" y="1"/>
                </a:moveTo>
                <a:lnTo>
                  <a:pt x="108912" y="487"/>
                </a:lnTo>
                <a:lnTo>
                  <a:pt x="108313" y="974"/>
                </a:lnTo>
                <a:lnTo>
                  <a:pt x="107714" y="1473"/>
                </a:lnTo>
                <a:lnTo>
                  <a:pt x="107127" y="1972"/>
                </a:lnTo>
                <a:lnTo>
                  <a:pt x="106553" y="2484"/>
                </a:lnTo>
                <a:lnTo>
                  <a:pt x="105979" y="3008"/>
                </a:lnTo>
                <a:lnTo>
                  <a:pt x="105417" y="3532"/>
                </a:lnTo>
                <a:lnTo>
                  <a:pt x="104856" y="4056"/>
                </a:lnTo>
                <a:lnTo>
                  <a:pt x="104294" y="4606"/>
                </a:lnTo>
                <a:lnTo>
                  <a:pt x="103745" y="5142"/>
                </a:lnTo>
                <a:lnTo>
                  <a:pt x="103208" y="5691"/>
                </a:lnTo>
                <a:lnTo>
                  <a:pt x="102672" y="6253"/>
                </a:lnTo>
                <a:lnTo>
                  <a:pt x="102148" y="6815"/>
                </a:lnTo>
                <a:lnTo>
                  <a:pt x="101624" y="7389"/>
                </a:lnTo>
                <a:lnTo>
                  <a:pt x="101112" y="7963"/>
                </a:lnTo>
                <a:lnTo>
                  <a:pt x="100600" y="8549"/>
                </a:lnTo>
                <a:lnTo>
                  <a:pt x="100101" y="9136"/>
                </a:lnTo>
                <a:lnTo>
                  <a:pt x="99602" y="9735"/>
                </a:lnTo>
                <a:lnTo>
                  <a:pt x="99115" y="10334"/>
                </a:lnTo>
                <a:lnTo>
                  <a:pt x="98641" y="10933"/>
                </a:lnTo>
                <a:lnTo>
                  <a:pt x="98167" y="11544"/>
                </a:lnTo>
                <a:lnTo>
                  <a:pt x="97705" y="12156"/>
                </a:lnTo>
                <a:lnTo>
                  <a:pt x="97243" y="12780"/>
                </a:lnTo>
                <a:lnTo>
                  <a:pt x="96794" y="13404"/>
                </a:lnTo>
                <a:lnTo>
                  <a:pt x="96345" y="14028"/>
                </a:lnTo>
                <a:lnTo>
                  <a:pt x="95908" y="14664"/>
                </a:lnTo>
                <a:lnTo>
                  <a:pt x="95483" y="15301"/>
                </a:lnTo>
                <a:lnTo>
                  <a:pt x="95059" y="15950"/>
                </a:lnTo>
                <a:lnTo>
                  <a:pt x="94647" y="16586"/>
                </a:lnTo>
                <a:lnTo>
                  <a:pt x="94235" y="17235"/>
                </a:lnTo>
                <a:lnTo>
                  <a:pt x="93836" y="17897"/>
                </a:lnTo>
                <a:lnTo>
                  <a:pt x="93449" y="18545"/>
                </a:lnTo>
                <a:lnTo>
                  <a:pt x="92700" y="19831"/>
                </a:lnTo>
                <a:lnTo>
                  <a:pt x="91977" y="21116"/>
                </a:lnTo>
                <a:lnTo>
                  <a:pt x="91240" y="22414"/>
                </a:lnTo>
                <a:lnTo>
                  <a:pt x="90504" y="23700"/>
                </a:lnTo>
                <a:lnTo>
                  <a:pt x="90130" y="24336"/>
                </a:lnTo>
                <a:lnTo>
                  <a:pt x="89743" y="24973"/>
                </a:lnTo>
                <a:lnTo>
                  <a:pt x="89356" y="25609"/>
                </a:lnTo>
                <a:lnTo>
                  <a:pt x="88957" y="26233"/>
                </a:lnTo>
                <a:lnTo>
                  <a:pt x="88545" y="26844"/>
                </a:lnTo>
                <a:lnTo>
                  <a:pt x="88120" y="27456"/>
                </a:lnTo>
                <a:lnTo>
                  <a:pt x="87696" y="28055"/>
                </a:lnTo>
                <a:lnTo>
                  <a:pt x="87247" y="28642"/>
                </a:lnTo>
                <a:lnTo>
                  <a:pt x="86922" y="29041"/>
                </a:lnTo>
                <a:lnTo>
                  <a:pt x="86598" y="29440"/>
                </a:lnTo>
                <a:lnTo>
                  <a:pt x="86261" y="29840"/>
                </a:lnTo>
                <a:lnTo>
                  <a:pt x="85911" y="30226"/>
                </a:lnTo>
                <a:lnTo>
                  <a:pt x="85574" y="30613"/>
                </a:lnTo>
                <a:lnTo>
                  <a:pt x="85213" y="30988"/>
                </a:lnTo>
                <a:lnTo>
                  <a:pt x="84851" y="31362"/>
                </a:lnTo>
                <a:lnTo>
                  <a:pt x="84489" y="31724"/>
                </a:lnTo>
                <a:lnTo>
                  <a:pt x="84127" y="32086"/>
                </a:lnTo>
                <a:lnTo>
                  <a:pt x="83752" y="32435"/>
                </a:lnTo>
                <a:lnTo>
                  <a:pt x="82979" y="33134"/>
                </a:lnTo>
                <a:lnTo>
                  <a:pt x="82192" y="33808"/>
                </a:lnTo>
                <a:lnTo>
                  <a:pt x="81394" y="34470"/>
                </a:lnTo>
                <a:lnTo>
                  <a:pt x="80570" y="35106"/>
                </a:lnTo>
                <a:lnTo>
                  <a:pt x="79734" y="35730"/>
                </a:lnTo>
                <a:lnTo>
                  <a:pt x="78885" y="36329"/>
                </a:lnTo>
                <a:lnTo>
                  <a:pt x="78037" y="36916"/>
                </a:lnTo>
                <a:lnTo>
                  <a:pt x="77163" y="37477"/>
                </a:lnTo>
                <a:lnTo>
                  <a:pt x="76277" y="38026"/>
                </a:lnTo>
                <a:lnTo>
                  <a:pt x="75391" y="38563"/>
                </a:lnTo>
                <a:lnTo>
                  <a:pt x="74492" y="39087"/>
                </a:lnTo>
                <a:lnTo>
                  <a:pt x="73419" y="39686"/>
                </a:lnTo>
                <a:lnTo>
                  <a:pt x="72346" y="40273"/>
                </a:lnTo>
                <a:lnTo>
                  <a:pt x="71260" y="40834"/>
                </a:lnTo>
                <a:lnTo>
                  <a:pt x="70162" y="41383"/>
                </a:lnTo>
                <a:lnTo>
                  <a:pt x="69051" y="41907"/>
                </a:lnTo>
                <a:lnTo>
                  <a:pt x="67928" y="42407"/>
                </a:lnTo>
                <a:lnTo>
                  <a:pt x="66805" y="42893"/>
                </a:lnTo>
                <a:lnTo>
                  <a:pt x="65669" y="43343"/>
                </a:lnTo>
                <a:lnTo>
                  <a:pt x="64521" y="43779"/>
                </a:lnTo>
                <a:lnTo>
                  <a:pt x="63360" y="44191"/>
                </a:lnTo>
                <a:lnTo>
                  <a:pt x="62200" y="44578"/>
                </a:lnTo>
                <a:lnTo>
                  <a:pt x="61027" y="44928"/>
                </a:lnTo>
                <a:lnTo>
                  <a:pt x="59854" y="45252"/>
                </a:lnTo>
                <a:lnTo>
                  <a:pt x="59255" y="45414"/>
                </a:lnTo>
                <a:lnTo>
                  <a:pt x="58668" y="45552"/>
                </a:lnTo>
                <a:lnTo>
                  <a:pt x="58069" y="45701"/>
                </a:lnTo>
                <a:lnTo>
                  <a:pt x="57470" y="45826"/>
                </a:lnTo>
                <a:lnTo>
                  <a:pt x="56871" y="45951"/>
                </a:lnTo>
                <a:lnTo>
                  <a:pt x="56272" y="46063"/>
                </a:lnTo>
                <a:lnTo>
                  <a:pt x="55586" y="46188"/>
                </a:lnTo>
                <a:lnTo>
                  <a:pt x="54912" y="46300"/>
                </a:lnTo>
                <a:lnTo>
                  <a:pt x="54225" y="46413"/>
                </a:lnTo>
                <a:lnTo>
                  <a:pt x="53539" y="46500"/>
                </a:lnTo>
                <a:lnTo>
                  <a:pt x="52166" y="46687"/>
                </a:lnTo>
                <a:lnTo>
                  <a:pt x="50793" y="46837"/>
                </a:lnTo>
                <a:lnTo>
                  <a:pt x="49408" y="46987"/>
                </a:lnTo>
                <a:lnTo>
                  <a:pt x="48035" y="47112"/>
                </a:lnTo>
                <a:lnTo>
                  <a:pt x="46650" y="47249"/>
                </a:lnTo>
                <a:lnTo>
                  <a:pt x="45277" y="47399"/>
                </a:lnTo>
                <a:lnTo>
                  <a:pt x="43904" y="47548"/>
                </a:lnTo>
                <a:lnTo>
                  <a:pt x="42532" y="47723"/>
                </a:lnTo>
                <a:lnTo>
                  <a:pt x="41845" y="47810"/>
                </a:lnTo>
                <a:lnTo>
                  <a:pt x="41171" y="47923"/>
                </a:lnTo>
                <a:lnTo>
                  <a:pt x="40485" y="48035"/>
                </a:lnTo>
                <a:lnTo>
                  <a:pt x="39811" y="48147"/>
                </a:lnTo>
                <a:lnTo>
                  <a:pt x="39137" y="48272"/>
                </a:lnTo>
                <a:lnTo>
                  <a:pt x="38463" y="48422"/>
                </a:lnTo>
                <a:lnTo>
                  <a:pt x="37802" y="48572"/>
                </a:lnTo>
                <a:lnTo>
                  <a:pt x="37128" y="48734"/>
                </a:lnTo>
                <a:lnTo>
                  <a:pt x="36466" y="48909"/>
                </a:lnTo>
                <a:lnTo>
                  <a:pt x="35805" y="49096"/>
                </a:lnTo>
                <a:lnTo>
                  <a:pt x="35144" y="49295"/>
                </a:lnTo>
                <a:lnTo>
                  <a:pt x="34495" y="49520"/>
                </a:lnTo>
                <a:lnTo>
                  <a:pt x="34058" y="49670"/>
                </a:lnTo>
                <a:lnTo>
                  <a:pt x="33621" y="49832"/>
                </a:lnTo>
                <a:lnTo>
                  <a:pt x="33184" y="50007"/>
                </a:lnTo>
                <a:lnTo>
                  <a:pt x="32760" y="50182"/>
                </a:lnTo>
                <a:lnTo>
                  <a:pt x="32336" y="50369"/>
                </a:lnTo>
                <a:lnTo>
                  <a:pt x="31911" y="50568"/>
                </a:lnTo>
                <a:lnTo>
                  <a:pt x="31487" y="50768"/>
                </a:lnTo>
                <a:lnTo>
                  <a:pt x="31075" y="50968"/>
                </a:lnTo>
                <a:lnTo>
                  <a:pt x="30663" y="51192"/>
                </a:lnTo>
                <a:lnTo>
                  <a:pt x="30252" y="51405"/>
                </a:lnTo>
                <a:lnTo>
                  <a:pt x="29852" y="51629"/>
                </a:lnTo>
                <a:lnTo>
                  <a:pt x="29453" y="51866"/>
                </a:lnTo>
                <a:lnTo>
                  <a:pt x="29053" y="52103"/>
                </a:lnTo>
                <a:lnTo>
                  <a:pt x="28654" y="52353"/>
                </a:lnTo>
                <a:lnTo>
                  <a:pt x="27880" y="52865"/>
                </a:lnTo>
                <a:lnTo>
                  <a:pt x="27132" y="53401"/>
                </a:lnTo>
                <a:lnTo>
                  <a:pt x="26383" y="53963"/>
                </a:lnTo>
                <a:lnTo>
                  <a:pt x="25659" y="54549"/>
                </a:lnTo>
                <a:lnTo>
                  <a:pt x="24960" y="55161"/>
                </a:lnTo>
                <a:lnTo>
                  <a:pt x="24274" y="55785"/>
                </a:lnTo>
                <a:lnTo>
                  <a:pt x="23600" y="56434"/>
                </a:lnTo>
                <a:lnTo>
                  <a:pt x="22963" y="57108"/>
                </a:lnTo>
                <a:lnTo>
                  <a:pt x="22339" y="57794"/>
                </a:lnTo>
                <a:lnTo>
                  <a:pt x="21728" y="58506"/>
                </a:lnTo>
                <a:lnTo>
                  <a:pt x="21154" y="59229"/>
                </a:lnTo>
                <a:lnTo>
                  <a:pt x="20592" y="59978"/>
                </a:lnTo>
                <a:lnTo>
                  <a:pt x="20056" y="60739"/>
                </a:lnTo>
                <a:lnTo>
                  <a:pt x="19544" y="61513"/>
                </a:lnTo>
                <a:lnTo>
                  <a:pt x="19057" y="62299"/>
                </a:lnTo>
                <a:lnTo>
                  <a:pt x="18595" y="63111"/>
                </a:lnTo>
                <a:lnTo>
                  <a:pt x="18159" y="63934"/>
                </a:lnTo>
                <a:lnTo>
                  <a:pt x="17759" y="64770"/>
                </a:lnTo>
                <a:lnTo>
                  <a:pt x="17560" y="65182"/>
                </a:lnTo>
                <a:lnTo>
                  <a:pt x="17372" y="65606"/>
                </a:lnTo>
                <a:lnTo>
                  <a:pt x="17198" y="66043"/>
                </a:lnTo>
                <a:lnTo>
                  <a:pt x="17023" y="66468"/>
                </a:lnTo>
                <a:lnTo>
                  <a:pt x="16848" y="66904"/>
                </a:lnTo>
                <a:lnTo>
                  <a:pt x="16698" y="67341"/>
                </a:lnTo>
                <a:lnTo>
                  <a:pt x="16536" y="67778"/>
                </a:lnTo>
                <a:lnTo>
                  <a:pt x="16399" y="68227"/>
                </a:lnTo>
                <a:lnTo>
                  <a:pt x="16262" y="68664"/>
                </a:lnTo>
                <a:lnTo>
                  <a:pt x="16124" y="69113"/>
                </a:lnTo>
                <a:lnTo>
                  <a:pt x="16012" y="69563"/>
                </a:lnTo>
                <a:lnTo>
                  <a:pt x="15900" y="70012"/>
                </a:lnTo>
                <a:lnTo>
                  <a:pt x="15787" y="70461"/>
                </a:lnTo>
                <a:lnTo>
                  <a:pt x="15688" y="70923"/>
                </a:lnTo>
                <a:lnTo>
                  <a:pt x="15525" y="71759"/>
                </a:lnTo>
                <a:lnTo>
                  <a:pt x="15388" y="72608"/>
                </a:lnTo>
                <a:lnTo>
                  <a:pt x="15263" y="73456"/>
                </a:lnTo>
                <a:lnTo>
                  <a:pt x="15176" y="74317"/>
                </a:lnTo>
                <a:lnTo>
                  <a:pt x="15089" y="75178"/>
                </a:lnTo>
                <a:lnTo>
                  <a:pt x="15026" y="76040"/>
                </a:lnTo>
                <a:lnTo>
                  <a:pt x="14976" y="76901"/>
                </a:lnTo>
                <a:lnTo>
                  <a:pt x="14951" y="77762"/>
                </a:lnTo>
                <a:lnTo>
                  <a:pt x="14926" y="78635"/>
                </a:lnTo>
                <a:lnTo>
                  <a:pt x="14914" y="79496"/>
                </a:lnTo>
                <a:lnTo>
                  <a:pt x="14914" y="81244"/>
                </a:lnTo>
                <a:lnTo>
                  <a:pt x="14926" y="82978"/>
                </a:lnTo>
                <a:lnTo>
                  <a:pt x="14939" y="84725"/>
                </a:lnTo>
                <a:lnTo>
                  <a:pt x="14951" y="86473"/>
                </a:lnTo>
                <a:lnTo>
                  <a:pt x="14951" y="87334"/>
                </a:lnTo>
                <a:lnTo>
                  <a:pt x="14951" y="88207"/>
                </a:lnTo>
                <a:lnTo>
                  <a:pt x="14926" y="89068"/>
                </a:lnTo>
                <a:lnTo>
                  <a:pt x="14901" y="89929"/>
                </a:lnTo>
                <a:lnTo>
                  <a:pt x="14851" y="90791"/>
                </a:lnTo>
                <a:lnTo>
                  <a:pt x="14802" y="91652"/>
                </a:lnTo>
                <a:lnTo>
                  <a:pt x="14727" y="92513"/>
                </a:lnTo>
                <a:lnTo>
                  <a:pt x="14639" y="93361"/>
                </a:lnTo>
                <a:lnTo>
                  <a:pt x="14527" y="94210"/>
                </a:lnTo>
                <a:lnTo>
                  <a:pt x="14402" y="95059"/>
                </a:lnTo>
                <a:lnTo>
                  <a:pt x="14252" y="95895"/>
                </a:lnTo>
                <a:lnTo>
                  <a:pt x="14078" y="96731"/>
                </a:lnTo>
                <a:lnTo>
                  <a:pt x="13866" y="97567"/>
                </a:lnTo>
                <a:lnTo>
                  <a:pt x="13641" y="98391"/>
                </a:lnTo>
                <a:lnTo>
                  <a:pt x="13416" y="99077"/>
                </a:lnTo>
                <a:lnTo>
                  <a:pt x="13192" y="99751"/>
                </a:lnTo>
                <a:lnTo>
                  <a:pt x="12942" y="100425"/>
                </a:lnTo>
                <a:lnTo>
                  <a:pt x="12667" y="101086"/>
                </a:lnTo>
                <a:lnTo>
                  <a:pt x="12380" y="101735"/>
                </a:lnTo>
                <a:lnTo>
                  <a:pt x="12081" y="102372"/>
                </a:lnTo>
                <a:lnTo>
                  <a:pt x="11756" y="103008"/>
                </a:lnTo>
                <a:lnTo>
                  <a:pt x="11432" y="103632"/>
                </a:lnTo>
                <a:lnTo>
                  <a:pt x="11083" y="104244"/>
                </a:lnTo>
                <a:lnTo>
                  <a:pt x="10721" y="104855"/>
                </a:lnTo>
                <a:lnTo>
                  <a:pt x="10334" y="105454"/>
                </a:lnTo>
                <a:lnTo>
                  <a:pt x="9947" y="106053"/>
                </a:lnTo>
                <a:lnTo>
                  <a:pt x="9548" y="106640"/>
                </a:lnTo>
                <a:lnTo>
                  <a:pt x="9123" y="107214"/>
                </a:lnTo>
                <a:lnTo>
                  <a:pt x="8699" y="107788"/>
                </a:lnTo>
                <a:lnTo>
                  <a:pt x="8262" y="108350"/>
                </a:lnTo>
                <a:lnTo>
                  <a:pt x="7813" y="108911"/>
                </a:lnTo>
                <a:lnTo>
                  <a:pt x="7351" y="109460"/>
                </a:lnTo>
                <a:lnTo>
                  <a:pt x="6877" y="110009"/>
                </a:lnTo>
                <a:lnTo>
                  <a:pt x="6390" y="110546"/>
                </a:lnTo>
                <a:lnTo>
                  <a:pt x="5903" y="111083"/>
                </a:lnTo>
                <a:lnTo>
                  <a:pt x="5404" y="111607"/>
                </a:lnTo>
                <a:lnTo>
                  <a:pt x="4893" y="112131"/>
                </a:lnTo>
                <a:lnTo>
                  <a:pt x="4368" y="112643"/>
                </a:lnTo>
                <a:lnTo>
                  <a:pt x="3844" y="113154"/>
                </a:lnTo>
                <a:lnTo>
                  <a:pt x="3320" y="113666"/>
                </a:lnTo>
                <a:lnTo>
                  <a:pt x="2783" y="114165"/>
                </a:lnTo>
                <a:lnTo>
                  <a:pt x="2234" y="114652"/>
                </a:lnTo>
                <a:lnTo>
                  <a:pt x="1124" y="115638"/>
                </a:lnTo>
                <a:lnTo>
                  <a:pt x="0" y="116599"/>
                </a:lnTo>
                <a:lnTo>
                  <a:pt x="162949" y="116599"/>
                </a:lnTo>
                <a:lnTo>
                  <a:pt x="162949" y="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2" name="Google Shape;922;p50"/>
          <p:cNvSpPr/>
          <p:nvPr/>
        </p:nvSpPr>
        <p:spPr>
          <a:xfrm flipH="1">
            <a:off x="-67" y="4035976"/>
            <a:ext cx="2818856" cy="1115353"/>
          </a:xfrm>
          <a:custGeom>
            <a:avLst/>
            <a:gdLst/>
            <a:ahLst/>
            <a:cxnLst/>
            <a:rect l="l" t="t" r="r" b="b"/>
            <a:pathLst>
              <a:path w="70099" h="26222" extrusionOk="0">
                <a:moveTo>
                  <a:pt x="70099" y="0"/>
                </a:moveTo>
                <a:lnTo>
                  <a:pt x="68375" y="1943"/>
                </a:lnTo>
                <a:lnTo>
                  <a:pt x="67524" y="2903"/>
                </a:lnTo>
                <a:lnTo>
                  <a:pt x="66651" y="3841"/>
                </a:lnTo>
                <a:lnTo>
                  <a:pt x="66171" y="4343"/>
                </a:lnTo>
                <a:lnTo>
                  <a:pt x="65691" y="4845"/>
                </a:lnTo>
                <a:lnTo>
                  <a:pt x="65200" y="5336"/>
                </a:lnTo>
                <a:lnTo>
                  <a:pt x="64698" y="5827"/>
                </a:lnTo>
                <a:lnTo>
                  <a:pt x="64196" y="6307"/>
                </a:lnTo>
                <a:lnTo>
                  <a:pt x="63683" y="6788"/>
                </a:lnTo>
                <a:lnTo>
                  <a:pt x="63159" y="7257"/>
                </a:lnTo>
                <a:lnTo>
                  <a:pt x="62635" y="7715"/>
                </a:lnTo>
                <a:lnTo>
                  <a:pt x="62101" y="8152"/>
                </a:lnTo>
                <a:lnTo>
                  <a:pt x="61566" y="8588"/>
                </a:lnTo>
                <a:lnTo>
                  <a:pt x="61009" y="9014"/>
                </a:lnTo>
                <a:lnTo>
                  <a:pt x="60453" y="9428"/>
                </a:lnTo>
                <a:lnTo>
                  <a:pt x="59875" y="9821"/>
                </a:lnTo>
                <a:lnTo>
                  <a:pt x="59296" y="10203"/>
                </a:lnTo>
                <a:lnTo>
                  <a:pt x="58707" y="10563"/>
                </a:lnTo>
                <a:lnTo>
                  <a:pt x="58107" y="10912"/>
                </a:lnTo>
                <a:lnTo>
                  <a:pt x="57529" y="11229"/>
                </a:lnTo>
                <a:lnTo>
                  <a:pt x="56939" y="11523"/>
                </a:lnTo>
                <a:lnTo>
                  <a:pt x="56339" y="11807"/>
                </a:lnTo>
                <a:lnTo>
                  <a:pt x="55739" y="12069"/>
                </a:lnTo>
                <a:lnTo>
                  <a:pt x="55128" y="12320"/>
                </a:lnTo>
                <a:lnTo>
                  <a:pt x="54517" y="12549"/>
                </a:lnTo>
                <a:lnTo>
                  <a:pt x="53895" y="12778"/>
                </a:lnTo>
                <a:lnTo>
                  <a:pt x="53262" y="12986"/>
                </a:lnTo>
                <a:lnTo>
                  <a:pt x="52640" y="13182"/>
                </a:lnTo>
                <a:lnTo>
                  <a:pt x="51996" y="13357"/>
                </a:lnTo>
                <a:lnTo>
                  <a:pt x="51363" y="13531"/>
                </a:lnTo>
                <a:lnTo>
                  <a:pt x="50719" y="13684"/>
                </a:lnTo>
                <a:lnTo>
                  <a:pt x="50076" y="13826"/>
                </a:lnTo>
                <a:lnTo>
                  <a:pt x="49421" y="13968"/>
                </a:lnTo>
                <a:lnTo>
                  <a:pt x="48777" y="14088"/>
                </a:lnTo>
                <a:lnTo>
                  <a:pt x="48122" y="14208"/>
                </a:lnTo>
                <a:lnTo>
                  <a:pt x="47042" y="14371"/>
                </a:lnTo>
                <a:lnTo>
                  <a:pt x="45951" y="14524"/>
                </a:lnTo>
                <a:lnTo>
                  <a:pt x="44860" y="14655"/>
                </a:lnTo>
                <a:lnTo>
                  <a:pt x="43758" y="14753"/>
                </a:lnTo>
                <a:lnTo>
                  <a:pt x="42666" y="14851"/>
                </a:lnTo>
                <a:lnTo>
                  <a:pt x="41564" y="14917"/>
                </a:lnTo>
                <a:lnTo>
                  <a:pt x="40462" y="14971"/>
                </a:lnTo>
                <a:lnTo>
                  <a:pt x="39360" y="15026"/>
                </a:lnTo>
                <a:lnTo>
                  <a:pt x="38258" y="15059"/>
                </a:lnTo>
                <a:lnTo>
                  <a:pt x="37156" y="15081"/>
                </a:lnTo>
                <a:lnTo>
                  <a:pt x="34941" y="15113"/>
                </a:lnTo>
                <a:lnTo>
                  <a:pt x="30511" y="15146"/>
                </a:lnTo>
                <a:lnTo>
                  <a:pt x="28306" y="15179"/>
                </a:lnTo>
                <a:lnTo>
                  <a:pt x="27204" y="15201"/>
                </a:lnTo>
                <a:lnTo>
                  <a:pt x="26102" y="15233"/>
                </a:lnTo>
                <a:lnTo>
                  <a:pt x="25000" y="15277"/>
                </a:lnTo>
                <a:lnTo>
                  <a:pt x="23909" y="15332"/>
                </a:lnTo>
                <a:lnTo>
                  <a:pt x="22807" y="15397"/>
                </a:lnTo>
                <a:lnTo>
                  <a:pt x="21716" y="15484"/>
                </a:lnTo>
                <a:lnTo>
                  <a:pt x="20624" y="15593"/>
                </a:lnTo>
                <a:lnTo>
                  <a:pt x="19544" y="15713"/>
                </a:lnTo>
                <a:lnTo>
                  <a:pt x="18453" y="15855"/>
                </a:lnTo>
                <a:lnTo>
                  <a:pt x="17384" y="16030"/>
                </a:lnTo>
                <a:lnTo>
                  <a:pt x="16838" y="16117"/>
                </a:lnTo>
                <a:lnTo>
                  <a:pt x="16303" y="16215"/>
                </a:lnTo>
                <a:lnTo>
                  <a:pt x="15769" y="16325"/>
                </a:lnTo>
                <a:lnTo>
                  <a:pt x="15234" y="16445"/>
                </a:lnTo>
                <a:lnTo>
                  <a:pt x="14699" y="16565"/>
                </a:lnTo>
                <a:lnTo>
                  <a:pt x="14165" y="16685"/>
                </a:lnTo>
                <a:lnTo>
                  <a:pt x="13630" y="16826"/>
                </a:lnTo>
                <a:lnTo>
                  <a:pt x="13095" y="16968"/>
                </a:lnTo>
                <a:lnTo>
                  <a:pt x="12495" y="17143"/>
                </a:lnTo>
                <a:lnTo>
                  <a:pt x="11895" y="17328"/>
                </a:lnTo>
                <a:lnTo>
                  <a:pt x="11295" y="17536"/>
                </a:lnTo>
                <a:lnTo>
                  <a:pt x="10695" y="17754"/>
                </a:lnTo>
                <a:lnTo>
                  <a:pt x="10105" y="17994"/>
                </a:lnTo>
                <a:lnTo>
                  <a:pt x="9516" y="18234"/>
                </a:lnTo>
                <a:lnTo>
                  <a:pt x="8938" y="18507"/>
                </a:lnTo>
                <a:lnTo>
                  <a:pt x="8370" y="18780"/>
                </a:lnTo>
                <a:lnTo>
                  <a:pt x="7803" y="19074"/>
                </a:lnTo>
                <a:lnTo>
                  <a:pt x="7246" y="19380"/>
                </a:lnTo>
                <a:lnTo>
                  <a:pt x="6701" y="19696"/>
                </a:lnTo>
                <a:lnTo>
                  <a:pt x="6155" y="20035"/>
                </a:lnTo>
                <a:lnTo>
                  <a:pt x="5631" y="20384"/>
                </a:lnTo>
                <a:lnTo>
                  <a:pt x="5108" y="20744"/>
                </a:lnTo>
                <a:lnTo>
                  <a:pt x="4606" y="21126"/>
                </a:lnTo>
                <a:lnTo>
                  <a:pt x="4115" y="21519"/>
                </a:lnTo>
                <a:lnTo>
                  <a:pt x="3820" y="21759"/>
                </a:lnTo>
                <a:lnTo>
                  <a:pt x="3525" y="22010"/>
                </a:lnTo>
                <a:lnTo>
                  <a:pt x="3242" y="22272"/>
                </a:lnTo>
                <a:lnTo>
                  <a:pt x="2969" y="22533"/>
                </a:lnTo>
                <a:lnTo>
                  <a:pt x="2696" y="22795"/>
                </a:lnTo>
                <a:lnTo>
                  <a:pt x="2423" y="23068"/>
                </a:lnTo>
                <a:lnTo>
                  <a:pt x="2162" y="23341"/>
                </a:lnTo>
                <a:lnTo>
                  <a:pt x="1911" y="23625"/>
                </a:lnTo>
                <a:lnTo>
                  <a:pt x="1649" y="23919"/>
                </a:lnTo>
                <a:lnTo>
                  <a:pt x="1409" y="24225"/>
                </a:lnTo>
                <a:lnTo>
                  <a:pt x="1158" y="24530"/>
                </a:lnTo>
                <a:lnTo>
                  <a:pt x="918" y="24847"/>
                </a:lnTo>
                <a:lnTo>
                  <a:pt x="688" y="25174"/>
                </a:lnTo>
                <a:lnTo>
                  <a:pt x="448" y="25512"/>
                </a:lnTo>
                <a:lnTo>
                  <a:pt x="219" y="25862"/>
                </a:lnTo>
                <a:lnTo>
                  <a:pt x="1" y="26222"/>
                </a:lnTo>
                <a:lnTo>
                  <a:pt x="70099" y="26222"/>
                </a:lnTo>
                <a:lnTo>
                  <a:pt x="70099" y="0"/>
                </a:lnTo>
                <a:close/>
              </a:path>
            </a:pathLst>
          </a:custGeom>
          <a:gradFill>
            <a:gsLst>
              <a:gs pos="0">
                <a:srgbClr val="FFFFFF">
                  <a:alpha val="0"/>
                </a:srgbClr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881;p50"/>
          <p:cNvSpPr/>
          <p:nvPr/>
        </p:nvSpPr>
        <p:spPr>
          <a:xfrm rot="16200000">
            <a:off x="2385079" y="2122333"/>
            <a:ext cx="119700" cy="119700"/>
          </a:xfrm>
          <a:prstGeom prst="ellipse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1" name="Google Shape;877;p50"/>
          <p:cNvGrpSpPr/>
          <p:nvPr/>
        </p:nvGrpSpPr>
        <p:grpSpPr>
          <a:xfrm>
            <a:off x="1482383" y="2122333"/>
            <a:ext cx="1744524" cy="119720"/>
            <a:chOff x="2624610" y="1835415"/>
            <a:chExt cx="1744524" cy="119720"/>
          </a:xfrm>
        </p:grpSpPr>
        <p:sp>
          <p:nvSpPr>
            <p:cNvPr id="62" name="Google Shape;878;p50"/>
            <p:cNvSpPr/>
            <p:nvPr/>
          </p:nvSpPr>
          <p:spPr>
            <a:xfrm rot="-5400000">
              <a:off x="2805150" y="1835435"/>
              <a:ext cx="119700" cy="119700"/>
            </a:xfrm>
            <a:prstGeom prst="ellipse">
              <a:avLst/>
            </a:pr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3" name="Google Shape;879;p50"/>
            <p:cNvSpPr/>
            <p:nvPr/>
          </p:nvSpPr>
          <p:spPr>
            <a:xfrm rot="-5400000">
              <a:off x="2985689" y="1835435"/>
              <a:ext cx="119700" cy="119700"/>
            </a:xfrm>
            <a:prstGeom prst="ellipse">
              <a:avLst/>
            </a:pr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4" name="Google Shape;880;p50"/>
            <p:cNvSpPr/>
            <p:nvPr/>
          </p:nvSpPr>
          <p:spPr>
            <a:xfrm rot="-5400000">
              <a:off x="3166228" y="1835435"/>
              <a:ext cx="119700" cy="119700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5" name="Google Shape;881;p50"/>
            <p:cNvSpPr/>
            <p:nvPr/>
          </p:nvSpPr>
          <p:spPr>
            <a:xfrm rot="-5400000">
              <a:off x="3346767" y="1835435"/>
              <a:ext cx="119700" cy="119700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6" name="Google Shape;882;p50"/>
            <p:cNvSpPr/>
            <p:nvPr/>
          </p:nvSpPr>
          <p:spPr>
            <a:xfrm rot="-5400000">
              <a:off x="3527306" y="183543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7" name="Google Shape;883;p50"/>
            <p:cNvSpPr/>
            <p:nvPr/>
          </p:nvSpPr>
          <p:spPr>
            <a:xfrm rot="-5400000">
              <a:off x="2624610" y="1835435"/>
              <a:ext cx="119700" cy="119700"/>
            </a:xfrm>
            <a:prstGeom prst="ellipse">
              <a:avLst/>
            </a:pr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8" name="Google Shape;884;p50"/>
            <p:cNvSpPr/>
            <p:nvPr/>
          </p:nvSpPr>
          <p:spPr>
            <a:xfrm rot="-5400000">
              <a:off x="3707846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9" name="Google Shape;885;p50"/>
            <p:cNvSpPr/>
            <p:nvPr/>
          </p:nvSpPr>
          <p:spPr>
            <a:xfrm rot="-5400000">
              <a:off x="388838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0" name="Google Shape;886;p50"/>
            <p:cNvSpPr/>
            <p:nvPr/>
          </p:nvSpPr>
          <p:spPr>
            <a:xfrm rot="-5400000">
              <a:off x="406893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" name="Google Shape;887;p50"/>
            <p:cNvSpPr/>
            <p:nvPr/>
          </p:nvSpPr>
          <p:spPr>
            <a:xfrm rot="-5400000">
              <a:off x="4249435" y="1835415"/>
              <a:ext cx="119700" cy="119700"/>
            </a:xfrm>
            <a:prstGeom prst="ellipse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Обзор лучшей практики за 2020 год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655" y="1052945"/>
            <a:ext cx="7751617" cy="3941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64128"/>
            <a:ext cx="7744691" cy="454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091" y="415636"/>
            <a:ext cx="7869381" cy="463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593" y="3927243"/>
            <a:ext cx="8725710" cy="572700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0" dirty="0" smtClean="0"/>
              <a:t>Уровень оценки стабильный. </a:t>
            </a:r>
            <a:br>
              <a:rPr lang="ru-RU" sz="1800" b="0" dirty="0" smtClean="0"/>
            </a:br>
            <a:r>
              <a:rPr lang="ru-RU" sz="1800" b="0" dirty="0" smtClean="0"/>
              <a:t>В 2019 </a:t>
            </a:r>
            <a:r>
              <a:rPr lang="ru-RU" sz="1800" b="0" dirty="0"/>
              <a:t>году источников донесения до граждан было больше 3, </a:t>
            </a:r>
            <a:r>
              <a:rPr lang="ru-RU" sz="1800" b="0" dirty="0" smtClean="0"/>
              <a:t/>
            </a:r>
            <a:br>
              <a:rPr lang="ru-RU" sz="1800" b="0" dirty="0" smtClean="0"/>
            </a:br>
            <a:r>
              <a:rPr lang="ru-RU" sz="1800" b="0" dirty="0" smtClean="0"/>
              <a:t>а </a:t>
            </a:r>
            <a:r>
              <a:rPr lang="ru-RU" sz="1800" b="0" dirty="0"/>
              <a:t>в 2020 при большом объеме публикаций источников все равно было меньше </a:t>
            </a:r>
            <a:r>
              <a:rPr lang="ru-RU" sz="1800" b="0" dirty="0" smtClean="0"/>
              <a:t>3.</a:t>
            </a:r>
            <a:r>
              <a:rPr lang="ru-RU" sz="1800" b="0" dirty="0"/>
              <a:t/>
            </a:r>
            <a:br>
              <a:rPr lang="ru-RU" sz="1800" b="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3250" y="1184862"/>
            <a:ext cx="7717500" cy="3616922"/>
          </a:xfrm>
        </p:spPr>
        <p:txBody>
          <a:bodyPr/>
          <a:lstStyle/>
          <a:p>
            <a:r>
              <a:rPr lang="ru-RU" dirty="0" smtClean="0"/>
              <a:t>П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98725"/>
              </p:ext>
            </p:extLst>
          </p:nvPr>
        </p:nvGraphicFramePr>
        <p:xfrm>
          <a:off x="189689" y="93628"/>
          <a:ext cx="8764622" cy="375445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758775"/>
                <a:gridCol w="1517515"/>
                <a:gridCol w="768485"/>
                <a:gridCol w="719847"/>
              </a:tblGrid>
              <a:tr h="66454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Оценка </a:t>
                      </a:r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уровня открытости бюджетных данных Краснодарского края по разделу 6 </a:t>
                      </a:r>
                      <a:r>
                        <a:rPr lang="ru-RU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«Бюджет </a:t>
                      </a:r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для </a:t>
                      </a:r>
                      <a:r>
                        <a:rPr lang="ru-RU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граждан»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3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 год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 год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831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6.1 Доводилась ли до общественности в доступной форме аналитическая информация о принятом бюджете субъекта Российской Федерации на 2020 год и на плановый период 2021 и 2022 годов и сколько каналов распространения информации при этом использовалось?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2- не менее 3 каналов 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1-менее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каналов       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0-нет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</a:tr>
              <a:tr h="4831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6.2 Доводилась ли до общественности в доступной форме информация по годовому отчету об исполнении бюджета субъекта РФ за 2017 год и сколько способов распространения информации при этом использовалось?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2- не менее 3 каналов 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1-менее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каналов       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0-нет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</a:tr>
              <a:tr h="32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6.3 Использовался ли «бюджет для граждан» в ходе проведения публичных слушаний по годовому отчету об исполнении бюджета за 2019 год?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2 - да                                 0 - нет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4831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6.4 Доводилась ли до общественности в доступной форме информация о проекте бюджета субъекта Российской Федерации на 2021 год и на плановый период 2022 и 2023 годов и сколько каналов распространения информации при этом использовалось?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2- не менее 3 каналов 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1-менее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каналов       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0-нет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32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6.5 Использовался ли «бюджет для граждан» в ходе проведения публичных слушаний по проекту бюджета субъекта Российской Федерации на 2021 год и на плановый период 2022 и 2023 годов?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2 - да                                 0 - нет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5262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6.6 Осуществляется ли раскрытие данных о посещаемости специализированного сайта, предназначенного для размещения бюджетных данных для граждан, или, в случае отсутствия такого специализированного сайта, о посещаемости страниц сайта, предназначенного для размещения бюджетных данных, на которых размещается «бюджет для граждан»?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2 - да                                 0 - нет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1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9165" y="3976166"/>
            <a:ext cx="7717500" cy="5727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207479"/>
              </p:ext>
            </p:extLst>
          </p:nvPr>
        </p:nvGraphicFramePr>
        <p:xfrm>
          <a:off x="194551" y="-8850"/>
          <a:ext cx="8792094" cy="501859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78604"/>
                <a:gridCol w="651756"/>
                <a:gridCol w="1276025"/>
                <a:gridCol w="891419"/>
                <a:gridCol w="928613"/>
                <a:gridCol w="891419"/>
                <a:gridCol w="891420"/>
                <a:gridCol w="891419"/>
                <a:gridCol w="891419"/>
              </a:tblGrid>
              <a:tr h="615969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оценки уровня открытости бюджетных данных Южного федерального округа по разделу 6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«Бюджет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для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граждан»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2020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6256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Итоговый</a:t>
                      </a:r>
                      <a:r>
                        <a:rPr lang="ru-RU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балл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6.1 Доводилась ли до общественности в доступной форме аналитическая информация о принятом бюджете субъекта Российской Федерации на 2020 год и на плановый период 2021 и 2022 годов и сколько каналов распространения информации при этом использовалось?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6.2 Доводилась ли до общественности в доступной форме информация об исполнении бюджета субъекта Российской Федерации за 2019 год и сколько каналов распространения информации при этом использовалось?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.3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Использовался ли «бюджет для граждан» в ходе проведения публичных слушаний или общественного обсуждения годового отчета об исполнении бюджета за 2019 год?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6.4 Доводилась ли до общественности в доступной форме информация о проекте бюджета субъекта Российской Федерации на 2021 год и на плановый период 2022 и 2023 годов и сколько каналов распространения информации при этом использовалось?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6.5 Использовался ли «бюджет для граждан» в ходе проведения публичных слушаний по проекту бюджета субъекта Российской Федерации на 2021 год и на плановый период 2022 и 2023 годов?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6.6 Осуществляется ли раскрытие данных о посещаемости специализированного сайта, предназначенного для размещения бюджетных данных для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граждан..?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6.7 Проводился ли в 2020 году в субъекте Российской Федерации региональный конкурс творческих проектов для популяризации «бюджета для граждан», и имеются ли сведения о его результатах на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сайте?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8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Республика Адыгея (Адыгея)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  <a:tr h="277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Республика Калмыкия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  <a:tr h="289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Республика Крым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</a:tr>
              <a:tr h="277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Краснодарский край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</a:tr>
              <a:tr h="277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Астраханская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</a:tr>
              <a:tr h="277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Волгоградская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  <a:tr h="292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Ростовская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  <a:tr h="277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 Севастополь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21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6285" y="234952"/>
            <a:ext cx="7717500" cy="34473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800" dirty="0" smtClean="0"/>
              <a:t>Краснодарский </a:t>
            </a:r>
            <a:r>
              <a:rPr lang="ru-RU" sz="1800" dirty="0"/>
              <a:t>край </a:t>
            </a:r>
            <a:r>
              <a:rPr lang="ru-RU" sz="1800" dirty="0" smtClean="0"/>
              <a:t>демонстрирует стабильно высокие позиции по реализации принципа открытости (прозрачности) </a:t>
            </a:r>
            <a:r>
              <a:rPr lang="ru-RU" sz="1800" dirty="0"/>
              <a:t>бюджета для </a:t>
            </a:r>
            <a:r>
              <a:rPr lang="ru-RU" sz="1800" dirty="0" smtClean="0"/>
              <a:t>граждан</a:t>
            </a:r>
          </a:p>
          <a:p>
            <a:pPr marL="114300" indent="0">
              <a:buNone/>
            </a:pPr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2" y="1482567"/>
            <a:ext cx="9090667" cy="325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icing Strategies Meeting by Slidesgo">
  <a:themeElements>
    <a:clrScheme name="Simple Light">
      <a:dk1>
        <a:srgbClr val="000000"/>
      </a:dk1>
      <a:lt1>
        <a:srgbClr val="FFFFFF"/>
      </a:lt1>
      <a:dk2>
        <a:srgbClr val="20134F"/>
      </a:dk2>
      <a:lt2>
        <a:srgbClr val="D5D2E2"/>
      </a:lt2>
      <a:accent1>
        <a:srgbClr val="6D25BF"/>
      </a:accent1>
      <a:accent2>
        <a:srgbClr val="8854FD"/>
      </a:accent2>
      <a:accent3>
        <a:srgbClr val="369ADE"/>
      </a:accent3>
      <a:accent4>
        <a:srgbClr val="56DBDC"/>
      </a:accent4>
      <a:accent5>
        <a:srgbClr val="FC5596"/>
      </a:accent5>
      <a:accent6>
        <a:srgbClr val="FE988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2501</Words>
  <Application>Microsoft Office PowerPoint</Application>
  <PresentationFormat>Экран (16:9)</PresentationFormat>
  <Paragraphs>333</Paragraphs>
  <Slides>35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Arial</vt:lpstr>
      <vt:lpstr>Times New Roman</vt:lpstr>
      <vt:lpstr>Encode Sans</vt:lpstr>
      <vt:lpstr>Poppins</vt:lpstr>
      <vt:lpstr>Nunito Sans</vt:lpstr>
      <vt:lpstr>Source Sans Pro</vt:lpstr>
      <vt:lpstr>Roboto</vt:lpstr>
      <vt:lpstr>Pricing Strategies Meeting by Slidesgo</vt:lpstr>
      <vt:lpstr>  Номинация: Анализ практики развития бюджета для граждан  Тема: Анализ открытости бюджета РФ и развития бюджета для граждан (на примере Краснодарского края)</vt:lpstr>
      <vt:lpstr>Открытость бюджета — один из главных приоритетов бюджетной политик­и </vt:lpstr>
      <vt:lpstr>Цели обеспечения открытости бюджета:</vt:lpstr>
      <vt:lpstr>Место России в рейтинге открытости бюджета* </vt:lpstr>
      <vt:lpstr>Компаративный анализ бюджетной прозрачности</vt:lpstr>
      <vt:lpstr>Позиции России в международных рейтингах прозрачности госбюджета (Open Budget Index):</vt:lpstr>
      <vt:lpstr>Презентация PowerPoint</vt:lpstr>
      <vt:lpstr>Участие общественности</vt:lpstr>
      <vt:lpstr>Презентация PowerPoint</vt:lpstr>
      <vt:lpstr>Потенциал возможностей для участия общественности  в этапах бюджетного процесса</vt:lpstr>
      <vt:lpstr>Рекомендации по повышению индекса вовлеченности общественности: </vt:lpstr>
      <vt:lpstr>Что такое бюджет для граждан?</vt:lpstr>
      <vt:lpstr>Презентация PowerPoint</vt:lpstr>
      <vt:lpstr>Назначение «Бюджета для граждан»</vt:lpstr>
      <vt:lpstr>Презентация PowerPoint</vt:lpstr>
      <vt:lpstr>Презентация PowerPoint</vt:lpstr>
      <vt:lpstr>Презентация PowerPoint</vt:lpstr>
      <vt:lpstr>Презентация PowerPoint</vt:lpstr>
      <vt:lpstr>Краснодарский край успешно выполняет задачу, поставленную Президентом Российской Федерации:  на всех уровнях власти публиковать «бюджеты для граждан»</vt:lpstr>
      <vt:lpstr> Работа по обеспечению открытости совершенствуется:  В регионе работает интернет-портал  «Открытый бюджет Краснодарского края»  https://openbudget23region.ru/ -  предназначен для обеспечения открытости и общедоступности для граждан и других заинтересованных пользователей информации о бюджете и бюджетном процессе в регионе.  Создано мобильное приложение  «Открытый бюджет Краснодарского края»  - отражает актуальную информацию о финансовом и социально-экономическом положении Краснодарского края в наглядной и доступной форме. </vt:lpstr>
      <vt:lpstr>Презентация PowerPoint</vt:lpstr>
      <vt:lpstr>Презентация PowerPoint</vt:lpstr>
      <vt:lpstr>Согласно п. 27 Приказ Минфина России от 22.09.2015  № 145н «Об утверждении Методических рекомендаций по представлению бюджетов субъектов Российской Федерации и местных бюджетов и отчетов об их исполнении в доступной для граждан форме»  В процессе формирования бюджетов для граждан финансовым органам публично-правовых образований рекомендуется проводить общественные обсуждения содержания и способа представления бюджетов для граждан, в том числе в форме заседаний рабочих групп, комиссий, а также опросов и горячих линий.</vt:lpstr>
      <vt:lpstr>Бюджет для граждан в МО Краснодарского края</vt:lpstr>
      <vt:lpstr>Результаты Общественного опроса</vt:lpstr>
      <vt:lpstr>Информирование граждан о проведении опроса произведено путем размещения информационного сообщения: 1) на сайте министерства финансов Краснодарского края; 2) в социальной сети Twitter ; 3) в социальной сети Instagram . В опросе приняли участие 408 человек. </vt:lpstr>
      <vt:lpstr>Какая информация о краевом бюджете на 2021 – 2023 годы наиболее интересна</vt:lpstr>
      <vt:lpstr>В отношении представления информации о доходах краевого бюджета участниками опроса названы:</vt:lpstr>
      <vt:lpstr>В отношении представления информации о расходах краевого бюджета участники опроса назвали:</vt:lpstr>
      <vt:lpstr>Обзор лучшей практики за 2020 год</vt:lpstr>
      <vt:lpstr>Презентация PowerPoint</vt:lpstr>
      <vt:lpstr>Презентация PowerPoint</vt:lpstr>
      <vt:lpstr>Уровень оценки стабильный.  В 2019 году источников донесения до граждан было больше 3,  а в 2020 при большом объеме публикаций источников все равно было меньше 3.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cp:lastModifiedBy>Main</cp:lastModifiedBy>
  <cp:revision>129</cp:revision>
  <dcterms:modified xsi:type="dcterms:W3CDTF">2021-05-12T17:21:51Z</dcterms:modified>
</cp:coreProperties>
</file>