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7" r:id="rId2"/>
    <p:sldId id="261" r:id="rId3"/>
    <p:sldId id="267" r:id="rId4"/>
    <p:sldId id="279" r:id="rId5"/>
    <p:sldId id="280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81" r:id="rId18"/>
    <p:sldId id="282" r:id="rId19"/>
    <p:sldId id="283" r:id="rId20"/>
    <p:sldId id="284" r:id="rId21"/>
    <p:sldId id="285" r:id="rId22"/>
    <p:sldId id="286" r:id="rId23"/>
    <p:sldId id="287" r:id="rId24"/>
    <p:sldId id="288" r:id="rId25"/>
    <p:sldId id="289" r:id="rId26"/>
    <p:sldId id="290" r:id="rId27"/>
    <p:sldId id="291" r:id="rId28"/>
    <p:sldId id="262" r:id="rId2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24D24"/>
    <a:srgbClr val="E07330"/>
    <a:srgbClr val="42A1B4"/>
    <a:srgbClr val="C0366B"/>
    <a:srgbClr val="40B65F"/>
    <a:srgbClr val="F9EBF0"/>
    <a:srgbClr val="F490D0"/>
    <a:srgbClr val="AE4852"/>
    <a:srgbClr val="4A66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41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EEF9B-9B14-4FD5-ADED-4BB4B8B489C9}" type="datetimeFigureOut">
              <a:rPr lang="ru-RU" smtClean="0"/>
              <a:t>30.09.2021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5D97E-FEC1-4EBF-AF43-F9B002544F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6825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EEF9B-9B14-4FD5-ADED-4BB4B8B489C9}" type="datetimeFigureOut">
              <a:rPr lang="ru-RU" smtClean="0"/>
              <a:t>30.09.2021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5D97E-FEC1-4EBF-AF43-F9B002544F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5469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EEF9B-9B14-4FD5-ADED-4BB4B8B489C9}" type="datetimeFigureOut">
              <a:rPr lang="ru-RU" smtClean="0"/>
              <a:t>30.09.2021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5D97E-FEC1-4EBF-AF43-F9B002544F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85631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EEF9B-9B14-4FD5-ADED-4BB4B8B489C9}" type="datetimeFigureOut">
              <a:rPr lang="ru-RU" smtClean="0"/>
              <a:t>30.09.2021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5D97E-FEC1-4EBF-AF43-F9B002544F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4817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EEF9B-9B14-4FD5-ADED-4BB4B8B489C9}" type="datetimeFigureOut">
              <a:rPr lang="ru-RU" smtClean="0"/>
              <a:t>30.09.2021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5D97E-FEC1-4EBF-AF43-F9B002544F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191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EEF9B-9B14-4FD5-ADED-4BB4B8B489C9}" type="datetimeFigureOut">
              <a:rPr lang="ru-RU" smtClean="0"/>
              <a:t>30.09.2021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5D97E-FEC1-4EBF-AF43-F9B002544F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72911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EEF9B-9B14-4FD5-ADED-4BB4B8B489C9}" type="datetimeFigureOut">
              <a:rPr lang="ru-RU" smtClean="0"/>
              <a:t>30.09.2021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5D97E-FEC1-4EBF-AF43-F9B002544F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8887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EEF9B-9B14-4FD5-ADED-4BB4B8B489C9}" type="datetimeFigureOut">
              <a:rPr lang="ru-RU" smtClean="0"/>
              <a:t>30.09.2021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5D97E-FEC1-4EBF-AF43-F9B002544F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106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EEF9B-9B14-4FD5-ADED-4BB4B8B489C9}" type="datetimeFigureOut">
              <a:rPr lang="ru-RU" smtClean="0"/>
              <a:t>30.09.2021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5D97E-FEC1-4EBF-AF43-F9B002544F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615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EEF9B-9B14-4FD5-ADED-4BB4B8B489C9}" type="datetimeFigureOut">
              <a:rPr lang="ru-RU" smtClean="0"/>
              <a:t>30.09.2021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5D97E-FEC1-4EBF-AF43-F9B002544F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18606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EEF9B-9B14-4FD5-ADED-4BB4B8B489C9}" type="datetimeFigureOut">
              <a:rPr lang="ru-RU" smtClean="0"/>
              <a:t>30.09.2021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5D97E-FEC1-4EBF-AF43-F9B002544F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0596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AEEF9B-9B14-4FD5-ADED-4BB4B8B489C9}" type="datetimeFigureOut">
              <a:rPr lang="ru-RU" smtClean="0"/>
              <a:t>30.09.2021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F5D97E-FEC1-4EBF-AF43-F9B002544F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9805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m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74587" y="4035897"/>
            <a:ext cx="10176589" cy="230832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57200" algn="ctr"/>
            <a:r>
              <a:rPr lang="ru-RU" sz="7200" dirty="0">
                <a:solidFill>
                  <a:srgbClr val="E07330"/>
                </a:solidFill>
                <a:latin typeface="Times New Roman" panose="02020603050405020304" pitchFamily="18" charset="0"/>
              </a:rPr>
              <a:t>Смешной </a:t>
            </a:r>
            <a:r>
              <a:rPr lang="ru-RU" sz="2000" dirty="0">
                <a:solidFill>
                  <a:srgbClr val="E07330"/>
                </a:solidFill>
                <a:latin typeface="Times New Roman" panose="02020603050405020304" pitchFamily="18" charset="0"/>
              </a:rPr>
              <a:t>(и не очень) </a:t>
            </a:r>
            <a:r>
              <a:rPr lang="ru-RU" sz="7200" dirty="0">
                <a:solidFill>
                  <a:srgbClr val="E07330"/>
                </a:solidFill>
                <a:latin typeface="Times New Roman" panose="02020603050405020304" pitchFamily="18" charset="0"/>
              </a:rPr>
              <a:t>государственный бюджет</a:t>
            </a:r>
            <a:endParaRPr lang="ru-RU" sz="7200" dirty="0">
              <a:solidFill>
                <a:srgbClr val="E0733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77658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9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10639" y="83756"/>
            <a:ext cx="114121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Давай закрепим твои знания о бюджете государства!</a:t>
            </a:r>
            <a:endParaRPr lang="ru-RU" sz="2800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0525" y="758670"/>
            <a:ext cx="114121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	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Сможешь разгадать наши сложные загадки? </a:t>
            </a:r>
            <a:endParaRPr lang="ru-RU" sz="2800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sym typeface="Wingdings" panose="05000000000000000000" pitchFamily="2" charset="2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D182FCF3-BE9A-4AE6-83D6-A0BA964515D8}"/>
              </a:ext>
            </a:extLst>
          </p:cNvPr>
          <p:cNvSpPr/>
          <p:nvPr/>
        </p:nvSpPr>
        <p:spPr>
          <a:xfrm>
            <a:off x="389906" y="1556962"/>
            <a:ext cx="1141218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Загадки:</a:t>
            </a:r>
            <a:r>
              <a:rPr lang="ru-RU" sz="4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15CC2882-1D02-4A21-BE85-C10F2B0B92CD}"/>
              </a:ext>
            </a:extLst>
          </p:cNvPr>
          <p:cNvSpPr/>
          <p:nvPr/>
        </p:nvSpPr>
        <p:spPr>
          <a:xfrm>
            <a:off x="567698" y="2691686"/>
            <a:ext cx="6187466" cy="95410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800" dirty="0">
                <a:solidFill>
                  <a:srgbClr val="D24D2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1. Круглый год, несмотря на невзгоды, Владимир Путин формирует …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9BB0C77E-67B3-4A26-A792-080A01302383}"/>
              </a:ext>
            </a:extLst>
          </p:cNvPr>
          <p:cNvSpPr/>
          <p:nvPr/>
        </p:nvSpPr>
        <p:spPr>
          <a:xfrm>
            <a:off x="4299626" y="3822982"/>
            <a:ext cx="7623200" cy="95410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800" dirty="0">
                <a:solidFill>
                  <a:srgbClr val="D24D2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2. Сдерживание расходов бюджета возглавило Действующее успешно бюджетное …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9DD627CB-6300-4CA0-B038-1ACB1B347DAC}"/>
              </a:ext>
            </a:extLst>
          </p:cNvPr>
          <p:cNvSpPr/>
          <p:nvPr/>
        </p:nvSpPr>
        <p:spPr>
          <a:xfrm>
            <a:off x="510639" y="4986360"/>
            <a:ext cx="5053582" cy="95410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800" dirty="0">
                <a:solidFill>
                  <a:srgbClr val="D24D2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3. Для исполнения мер ЕР </a:t>
            </a:r>
          </a:p>
          <a:p>
            <a:pPr algn="just"/>
            <a:r>
              <a:rPr lang="ru-RU" sz="2800" dirty="0">
                <a:solidFill>
                  <a:srgbClr val="D24D2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Составляют финансисты … 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48E9087C-A1EB-4317-AD85-813B7063C93C}"/>
              </a:ext>
            </a:extLst>
          </p:cNvPr>
          <p:cNvSpPr/>
          <p:nvPr/>
        </p:nvSpPr>
        <p:spPr>
          <a:xfrm>
            <a:off x="5927375" y="5668593"/>
            <a:ext cx="5708593" cy="95410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800" dirty="0">
                <a:solidFill>
                  <a:srgbClr val="D24D2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4. Чтобы всё общество жило в неге,</a:t>
            </a:r>
          </a:p>
          <a:p>
            <a:pPr algn="just"/>
            <a:r>
              <a:rPr lang="ru-RU" sz="2800" dirty="0">
                <a:solidFill>
                  <a:srgbClr val="D24D2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Бюджету нашему нужны …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FF45408-4978-476E-9483-018C3FF4E73C}"/>
              </a:ext>
            </a:extLst>
          </p:cNvPr>
          <p:cNvSpPr/>
          <p:nvPr/>
        </p:nvSpPr>
        <p:spPr>
          <a:xfrm>
            <a:off x="5095177" y="3104955"/>
            <a:ext cx="1502881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D24D2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доходы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BA8CF7A-451A-4537-B4CE-89081CF7B754}"/>
              </a:ext>
            </a:extLst>
          </p:cNvPr>
          <p:cNvSpPr/>
          <p:nvPr/>
        </p:nvSpPr>
        <p:spPr>
          <a:xfrm>
            <a:off x="9741756" y="4236286"/>
            <a:ext cx="1502881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D24D2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правило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7498FFE-D79D-4CA3-8F4E-8479DD060A21}"/>
              </a:ext>
            </a:extLst>
          </p:cNvPr>
          <p:cNvSpPr/>
          <p:nvPr/>
        </p:nvSpPr>
        <p:spPr>
          <a:xfrm>
            <a:off x="4343779" y="5406983"/>
            <a:ext cx="1031132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D24D2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СБР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95C468EE-A539-46F0-9489-4E00E09CF184}"/>
              </a:ext>
            </a:extLst>
          </p:cNvPr>
          <p:cNvSpPr/>
          <p:nvPr/>
        </p:nvSpPr>
        <p:spPr>
          <a:xfrm>
            <a:off x="9877943" y="6097768"/>
            <a:ext cx="1502881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D24D2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деньги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F64B3B3-9212-4B63-92B4-21ABFA95BB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1756" y="686577"/>
            <a:ext cx="656868" cy="656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666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9" grpId="0" animBg="1"/>
      <p:bldP spid="11" grpId="0" animBg="1"/>
      <p:bldP spid="12" grpId="0" animBg="1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9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15CC2882-1D02-4A21-BE85-C10F2B0B92CD}"/>
              </a:ext>
            </a:extLst>
          </p:cNvPr>
          <p:cNvSpPr/>
          <p:nvPr/>
        </p:nvSpPr>
        <p:spPr>
          <a:xfrm>
            <a:off x="553107" y="166315"/>
            <a:ext cx="5123167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800" dirty="0">
                <a:solidFill>
                  <a:srgbClr val="D24D2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5. Как для спортсмена протеин,</a:t>
            </a:r>
          </a:p>
          <a:p>
            <a:pPr algn="just"/>
            <a:r>
              <a:rPr lang="ru-RU" sz="2800" dirty="0">
                <a:solidFill>
                  <a:srgbClr val="D24D2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Так для казны нашей - …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9BB0C77E-67B3-4A26-A792-080A01302383}"/>
              </a:ext>
            </a:extLst>
          </p:cNvPr>
          <p:cNvSpPr/>
          <p:nvPr/>
        </p:nvSpPr>
        <p:spPr>
          <a:xfrm>
            <a:off x="5846617" y="1120422"/>
            <a:ext cx="6220465" cy="9541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800" dirty="0">
                <a:solidFill>
                  <a:srgbClr val="D24D2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6. Чтоб не исчезли полмиллиона,</a:t>
            </a:r>
          </a:p>
          <a:p>
            <a:pPr algn="just"/>
            <a:r>
              <a:rPr lang="ru-RU" sz="2800" dirty="0">
                <a:solidFill>
                  <a:srgbClr val="D24D2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Бюджет принимается в форме …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9DD627CB-6300-4CA0-B038-1ACB1B347DAC}"/>
              </a:ext>
            </a:extLst>
          </p:cNvPr>
          <p:cNvSpPr/>
          <p:nvPr/>
        </p:nvSpPr>
        <p:spPr>
          <a:xfrm>
            <a:off x="516980" y="2138585"/>
            <a:ext cx="5293510" cy="9541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800" dirty="0">
                <a:solidFill>
                  <a:srgbClr val="D24D2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7. Для нашего региона …            -</a:t>
            </a:r>
          </a:p>
          <a:p>
            <a:pPr algn="just"/>
            <a:r>
              <a:rPr lang="ru-RU" sz="2800" dirty="0">
                <a:solidFill>
                  <a:srgbClr val="D24D2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Это словно реинкарнация 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48E9087C-A1EB-4317-AD85-813B7063C93C}"/>
              </a:ext>
            </a:extLst>
          </p:cNvPr>
          <p:cNvSpPr/>
          <p:nvPr/>
        </p:nvSpPr>
        <p:spPr>
          <a:xfrm>
            <a:off x="5486401" y="3156747"/>
            <a:ext cx="6580681" cy="95410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800" dirty="0">
                <a:solidFill>
                  <a:srgbClr val="D24D2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8. Чтобы бюджетники не протянули ноги,</a:t>
            </a:r>
          </a:p>
          <a:p>
            <a:pPr algn="just"/>
            <a:r>
              <a:rPr lang="ru-RU" sz="2800" dirty="0">
                <a:solidFill>
                  <a:srgbClr val="D24D2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Платите исправно свои … 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6FA9005-0E05-4874-9A4B-248B1EEF827B}"/>
              </a:ext>
            </a:extLst>
          </p:cNvPr>
          <p:cNvSpPr/>
          <p:nvPr/>
        </p:nvSpPr>
        <p:spPr>
          <a:xfrm>
            <a:off x="553107" y="4404989"/>
            <a:ext cx="6580681" cy="95410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800" dirty="0">
                <a:solidFill>
                  <a:srgbClr val="D24D2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9. Кассового исполнения чародейство</a:t>
            </a:r>
          </a:p>
          <a:p>
            <a:pPr algn="just"/>
            <a:r>
              <a:rPr lang="ru-RU" sz="2800" dirty="0">
                <a:solidFill>
                  <a:srgbClr val="D24D2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Творит …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5FD0D0E-E5EA-4670-B173-F2A8B0C9A8BC}"/>
              </a:ext>
            </a:extLst>
          </p:cNvPr>
          <p:cNvSpPr/>
          <p:nvPr/>
        </p:nvSpPr>
        <p:spPr>
          <a:xfrm>
            <a:off x="5043222" y="5685151"/>
            <a:ext cx="6580681" cy="95410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800" dirty="0">
                <a:solidFill>
                  <a:srgbClr val="D24D2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10. На гос. органов компетенции </a:t>
            </a:r>
          </a:p>
          <a:p>
            <a:pPr algn="just"/>
            <a:r>
              <a:rPr lang="ru-RU" sz="2800" dirty="0">
                <a:solidFill>
                  <a:srgbClr val="D24D2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Выделяют субъектам … 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4F0729D-F4F7-4A7F-9FE4-1C376FA47708}"/>
              </a:ext>
            </a:extLst>
          </p:cNvPr>
          <p:cNvSpPr/>
          <p:nvPr/>
        </p:nvSpPr>
        <p:spPr>
          <a:xfrm>
            <a:off x="4160423" y="597202"/>
            <a:ext cx="1502881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D24D2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Минфин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7391E61-26A3-471E-AA95-E8CD555F5D8E}"/>
              </a:ext>
            </a:extLst>
          </p:cNvPr>
          <p:cNvSpPr/>
          <p:nvPr/>
        </p:nvSpPr>
        <p:spPr>
          <a:xfrm>
            <a:off x="10603149" y="1551309"/>
            <a:ext cx="1179312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D24D2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закона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5EE61A8-A678-4A9A-8A38-8B4C6A79A3B7}"/>
              </a:ext>
            </a:extLst>
          </p:cNvPr>
          <p:cNvSpPr/>
          <p:nvPr/>
        </p:nvSpPr>
        <p:spPr>
          <a:xfrm>
            <a:off x="3983520" y="2175688"/>
            <a:ext cx="1502881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D24D2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дотация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BB98662-4B65-498B-93B9-B4DBFCF49E68}"/>
              </a:ext>
            </a:extLst>
          </p:cNvPr>
          <p:cNvSpPr/>
          <p:nvPr/>
        </p:nvSpPr>
        <p:spPr>
          <a:xfrm>
            <a:off x="9100268" y="3587634"/>
            <a:ext cx="1502881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D24D2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налоги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44400B4F-CE73-4455-8763-88906535DFE3}"/>
              </a:ext>
            </a:extLst>
          </p:cNvPr>
          <p:cNvSpPr/>
          <p:nvPr/>
        </p:nvSpPr>
        <p:spPr>
          <a:xfrm>
            <a:off x="1844182" y="4835876"/>
            <a:ext cx="4632482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D24D2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Федеральное казначейство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ECAF9503-4991-43F7-B0FE-D71D7FF0421C}"/>
              </a:ext>
            </a:extLst>
          </p:cNvPr>
          <p:cNvSpPr/>
          <p:nvPr/>
        </p:nvSpPr>
        <p:spPr>
          <a:xfrm>
            <a:off x="8344215" y="6116038"/>
            <a:ext cx="2258934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D24D2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субвенции</a:t>
            </a:r>
          </a:p>
        </p:txBody>
      </p:sp>
    </p:spTree>
    <p:extLst>
      <p:ext uri="{BB962C8B-B14F-4D97-AF65-F5344CB8AC3E}">
        <p14:creationId xmlns:p14="http://schemas.microsoft.com/office/powerpoint/2010/main" val="149238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9" grpId="0" animBg="1"/>
      <p:bldP spid="10" grpId="0" animBg="1"/>
      <p:bldP spid="8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9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15CC2882-1D02-4A21-BE85-C10F2B0B92CD}"/>
              </a:ext>
            </a:extLst>
          </p:cNvPr>
          <p:cNvSpPr/>
          <p:nvPr/>
        </p:nvSpPr>
        <p:spPr>
          <a:xfrm>
            <a:off x="553107" y="166315"/>
            <a:ext cx="7092833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800" dirty="0">
                <a:solidFill>
                  <a:srgbClr val="D24D2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11. Для программных расходов покрытия</a:t>
            </a:r>
          </a:p>
          <a:p>
            <a:pPr algn="just"/>
            <a:r>
              <a:rPr lang="ru-RU" sz="2800" dirty="0">
                <a:solidFill>
                  <a:srgbClr val="D24D2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Направляется из бюджета  …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9BB0C77E-67B3-4A26-A792-080A01302383}"/>
              </a:ext>
            </a:extLst>
          </p:cNvPr>
          <p:cNvSpPr/>
          <p:nvPr/>
        </p:nvSpPr>
        <p:spPr>
          <a:xfrm>
            <a:off x="5810490" y="1226167"/>
            <a:ext cx="6220465" cy="9541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800" dirty="0">
                <a:solidFill>
                  <a:srgbClr val="D24D2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12. Обсуждает бюджет в кулуарах</a:t>
            </a:r>
          </a:p>
          <a:p>
            <a:pPr algn="just"/>
            <a:r>
              <a:rPr lang="ru-RU" sz="2800" dirty="0">
                <a:solidFill>
                  <a:srgbClr val="D24D2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Антон Германович …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9DD627CB-6300-4CA0-B038-1ACB1B347DAC}"/>
              </a:ext>
            </a:extLst>
          </p:cNvPr>
          <p:cNvSpPr/>
          <p:nvPr/>
        </p:nvSpPr>
        <p:spPr>
          <a:xfrm>
            <a:off x="553106" y="2353638"/>
            <a:ext cx="6580681" cy="9541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800" dirty="0">
                <a:solidFill>
                  <a:srgbClr val="D24D2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13. Государственного бюджета …</a:t>
            </a:r>
          </a:p>
          <a:p>
            <a:pPr algn="just"/>
            <a:r>
              <a:rPr lang="ru-RU" sz="2800" dirty="0">
                <a:solidFill>
                  <a:srgbClr val="D24D2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Камнем на сердце у Минфина лежит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48E9087C-A1EB-4317-AD85-813B7063C93C}"/>
              </a:ext>
            </a:extLst>
          </p:cNvPr>
          <p:cNvSpPr/>
          <p:nvPr/>
        </p:nvSpPr>
        <p:spPr>
          <a:xfrm>
            <a:off x="5486401" y="3429000"/>
            <a:ext cx="6580681" cy="95410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800" dirty="0">
                <a:solidFill>
                  <a:srgbClr val="D24D2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14. Страшный словно волк</a:t>
            </a:r>
          </a:p>
          <a:p>
            <a:pPr algn="just"/>
            <a:r>
              <a:rPr lang="ru-RU" sz="2800" dirty="0">
                <a:solidFill>
                  <a:srgbClr val="D24D2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Государственный … 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6FA9005-0E05-4874-9A4B-248B1EEF827B}"/>
              </a:ext>
            </a:extLst>
          </p:cNvPr>
          <p:cNvSpPr/>
          <p:nvPr/>
        </p:nvSpPr>
        <p:spPr>
          <a:xfrm>
            <a:off x="553108" y="4404989"/>
            <a:ext cx="4791452" cy="95410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800" dirty="0">
                <a:solidFill>
                  <a:srgbClr val="D24D2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15. Все проблемы разрулит </a:t>
            </a:r>
          </a:p>
          <a:p>
            <a:pPr algn="just"/>
            <a:r>
              <a:rPr lang="ru-RU" sz="2800" dirty="0">
                <a:solidFill>
                  <a:srgbClr val="D24D2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Гос. бюджета …  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5FD0D0E-E5EA-4670-B173-F2A8B0C9A8BC}"/>
              </a:ext>
            </a:extLst>
          </p:cNvPr>
          <p:cNvSpPr/>
          <p:nvPr/>
        </p:nvSpPr>
        <p:spPr>
          <a:xfrm>
            <a:off x="4995041" y="5502233"/>
            <a:ext cx="6580681" cy="95410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800" dirty="0">
                <a:solidFill>
                  <a:srgbClr val="D24D2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16. Голова будет платой,</a:t>
            </a:r>
          </a:p>
          <a:p>
            <a:pPr algn="just"/>
            <a:r>
              <a:rPr lang="ru-RU" sz="2800" dirty="0">
                <a:solidFill>
                  <a:srgbClr val="D24D2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Если не удовлетворится … 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4F0729D-F4F7-4A7F-9FE4-1C376FA47708}"/>
              </a:ext>
            </a:extLst>
          </p:cNvPr>
          <p:cNvSpPr/>
          <p:nvPr/>
        </p:nvSpPr>
        <p:spPr>
          <a:xfrm>
            <a:off x="4643304" y="597202"/>
            <a:ext cx="1686194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D24D2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субсидия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7391E61-26A3-471E-AA95-E8CD555F5D8E}"/>
              </a:ext>
            </a:extLst>
          </p:cNvPr>
          <p:cNvSpPr/>
          <p:nvPr/>
        </p:nvSpPr>
        <p:spPr>
          <a:xfrm>
            <a:off x="8776742" y="1652468"/>
            <a:ext cx="1709676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D24D2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Силуанов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5EE61A8-A678-4A9A-8A38-8B4C6A79A3B7}"/>
              </a:ext>
            </a:extLst>
          </p:cNvPr>
          <p:cNvSpPr/>
          <p:nvPr/>
        </p:nvSpPr>
        <p:spPr>
          <a:xfrm>
            <a:off x="5344559" y="2406444"/>
            <a:ext cx="1502881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D24D2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дефицит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BB98662-4B65-498B-93B9-B4DBFCF49E68}"/>
              </a:ext>
            </a:extLst>
          </p:cNvPr>
          <p:cNvSpPr/>
          <p:nvPr/>
        </p:nvSpPr>
        <p:spPr>
          <a:xfrm>
            <a:off x="8285382" y="3859887"/>
            <a:ext cx="905322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D24D2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долг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44400B4F-CE73-4455-8763-88906535DFE3}"/>
              </a:ext>
            </a:extLst>
          </p:cNvPr>
          <p:cNvSpPr/>
          <p:nvPr/>
        </p:nvSpPr>
        <p:spPr>
          <a:xfrm>
            <a:off x="2678317" y="4835876"/>
            <a:ext cx="1964987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D24D2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профицит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87ED67C9-3A6B-4875-9126-C605719397A8}"/>
              </a:ext>
            </a:extLst>
          </p:cNvPr>
          <p:cNvSpPr/>
          <p:nvPr/>
        </p:nvSpPr>
        <p:spPr>
          <a:xfrm>
            <a:off x="8738043" y="5933120"/>
            <a:ext cx="2558342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D24D2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Счетная палата</a:t>
            </a:r>
          </a:p>
        </p:txBody>
      </p:sp>
    </p:spTree>
    <p:extLst>
      <p:ext uri="{BB962C8B-B14F-4D97-AF65-F5344CB8AC3E}">
        <p14:creationId xmlns:p14="http://schemas.microsoft.com/office/powerpoint/2010/main" val="2029305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9" grpId="0" animBg="1"/>
      <p:bldP spid="10" grpId="0" animBg="1"/>
      <p:bldP spid="8" grpId="0" animBg="1"/>
      <p:bldP spid="11" grpId="0" animBg="1"/>
      <p:bldP spid="12" grpId="0" animBg="1"/>
      <p:bldP spid="13" grpId="0" animBg="1"/>
      <p:bldP spid="14" grpId="0" animBg="1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9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15CC2882-1D02-4A21-BE85-C10F2B0B92CD}"/>
              </a:ext>
            </a:extLst>
          </p:cNvPr>
          <p:cNvSpPr/>
          <p:nvPr/>
        </p:nvSpPr>
        <p:spPr>
          <a:xfrm>
            <a:off x="553107" y="166315"/>
            <a:ext cx="7092833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800" dirty="0">
                <a:solidFill>
                  <a:srgbClr val="D24D2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17. Как благозвучная пиитика</a:t>
            </a:r>
          </a:p>
          <a:p>
            <a:pPr algn="just"/>
            <a:r>
              <a:rPr lang="ru-RU" sz="2800" dirty="0">
                <a:solidFill>
                  <a:srgbClr val="D24D2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Бюджетно-налоговая …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9BB0C77E-67B3-4A26-A792-080A01302383}"/>
              </a:ext>
            </a:extLst>
          </p:cNvPr>
          <p:cNvSpPr/>
          <p:nvPr/>
        </p:nvSpPr>
        <p:spPr>
          <a:xfrm>
            <a:off x="5810490" y="1226167"/>
            <a:ext cx="6220465" cy="9541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800" dirty="0">
                <a:solidFill>
                  <a:srgbClr val="D24D2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18. Покупая алкогольный сюрприз,</a:t>
            </a:r>
          </a:p>
          <a:p>
            <a:pPr algn="just"/>
            <a:r>
              <a:rPr lang="ru-RU" sz="2800" dirty="0">
                <a:solidFill>
                  <a:srgbClr val="D24D2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Ты платишь в бюджет …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9DD627CB-6300-4CA0-B038-1ACB1B347DAC}"/>
              </a:ext>
            </a:extLst>
          </p:cNvPr>
          <p:cNvSpPr/>
          <p:nvPr/>
        </p:nvSpPr>
        <p:spPr>
          <a:xfrm>
            <a:off x="553106" y="2353638"/>
            <a:ext cx="6580681" cy="9541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800" dirty="0">
                <a:solidFill>
                  <a:srgbClr val="D24D2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19. Если ты не в зоне офшорной,</a:t>
            </a:r>
          </a:p>
          <a:p>
            <a:pPr algn="just"/>
            <a:r>
              <a:rPr lang="ru-RU" sz="2800" dirty="0">
                <a:solidFill>
                  <a:srgbClr val="D24D2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Плати налог на бизнес …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48E9087C-A1EB-4317-AD85-813B7063C93C}"/>
              </a:ext>
            </a:extLst>
          </p:cNvPr>
          <p:cNvSpPr/>
          <p:nvPr/>
        </p:nvSpPr>
        <p:spPr>
          <a:xfrm>
            <a:off x="5486401" y="3429000"/>
            <a:ext cx="6580681" cy="95410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800" dirty="0">
                <a:solidFill>
                  <a:srgbClr val="D24D2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20. Развивай ты свой талант,</a:t>
            </a:r>
          </a:p>
          <a:p>
            <a:pPr algn="just"/>
            <a:r>
              <a:rPr lang="ru-RU" sz="2800" dirty="0">
                <a:solidFill>
                  <a:srgbClr val="D24D2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Забирай скорей гос. …… 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5FD0D0E-E5EA-4670-B173-F2A8B0C9A8BC}"/>
              </a:ext>
            </a:extLst>
          </p:cNvPr>
          <p:cNvSpPr/>
          <p:nvPr/>
        </p:nvSpPr>
        <p:spPr>
          <a:xfrm>
            <a:off x="2312063" y="5154779"/>
            <a:ext cx="7298865" cy="95410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800" dirty="0">
                <a:solidFill>
                  <a:srgbClr val="D24D2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21. Закончилась фантазия у поэтесс,</a:t>
            </a:r>
          </a:p>
          <a:p>
            <a:pPr algn="just"/>
            <a:r>
              <a:rPr lang="ru-RU" sz="2800" dirty="0">
                <a:solidFill>
                  <a:srgbClr val="D24D2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Поэтому здесь просто бюджетный … 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4F0729D-F4F7-4A7F-9FE4-1C376FA47708}"/>
              </a:ext>
            </a:extLst>
          </p:cNvPr>
          <p:cNvSpPr/>
          <p:nvPr/>
        </p:nvSpPr>
        <p:spPr>
          <a:xfrm>
            <a:off x="3843446" y="597202"/>
            <a:ext cx="1686194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D24D2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политика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7391E61-26A3-471E-AA95-E8CD555F5D8E}"/>
              </a:ext>
            </a:extLst>
          </p:cNvPr>
          <p:cNvSpPr/>
          <p:nvPr/>
        </p:nvSpPr>
        <p:spPr>
          <a:xfrm>
            <a:off x="9346347" y="1657054"/>
            <a:ext cx="1295714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D24D2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акциз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5EE61A8-A678-4A9A-8A38-8B4C6A79A3B7}"/>
              </a:ext>
            </a:extLst>
          </p:cNvPr>
          <p:cNvSpPr/>
          <p:nvPr/>
        </p:nvSpPr>
        <p:spPr>
          <a:xfrm>
            <a:off x="4099523" y="2784525"/>
            <a:ext cx="1502881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D24D2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игорный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BB98662-4B65-498B-93B9-B4DBFCF49E68}"/>
              </a:ext>
            </a:extLst>
          </p:cNvPr>
          <p:cNvSpPr/>
          <p:nvPr/>
        </p:nvSpPr>
        <p:spPr>
          <a:xfrm>
            <a:off x="8590838" y="3851542"/>
            <a:ext cx="1020090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D24D2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грант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923A372-4D85-4F48-84BC-E878A43A942E}"/>
              </a:ext>
            </a:extLst>
          </p:cNvPr>
          <p:cNvSpPr/>
          <p:nvPr/>
        </p:nvSpPr>
        <p:spPr>
          <a:xfrm>
            <a:off x="7712100" y="5562357"/>
            <a:ext cx="1470805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D24D2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процесс</a:t>
            </a:r>
          </a:p>
        </p:txBody>
      </p:sp>
    </p:spTree>
    <p:extLst>
      <p:ext uri="{BB962C8B-B14F-4D97-AF65-F5344CB8AC3E}">
        <p14:creationId xmlns:p14="http://schemas.microsoft.com/office/powerpoint/2010/main" val="4079860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10" grpId="0" animBg="1"/>
      <p:bldP spid="8" grpId="0" animBg="1"/>
      <p:bldP spid="11" grpId="0" animBg="1"/>
      <p:bldP spid="12" grpId="0" animBg="1"/>
      <p:bldP spid="13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9000"/>
            <a:lum/>
          </a:blip>
          <a:srcRect/>
          <a:stretch>
            <a:fillRect l="-34000" r="-3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78691" y="2436539"/>
            <a:ext cx="1227069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D24D2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	Бюджетная викторина </a:t>
            </a:r>
          </a:p>
          <a:p>
            <a:pPr algn="ctr"/>
            <a:r>
              <a:rPr lang="ru-RU" sz="4000" b="1" dirty="0">
                <a:solidFill>
                  <a:srgbClr val="D24D2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«ГМФ – Гуляем по Мультам и Фильмам»</a:t>
            </a:r>
          </a:p>
        </p:txBody>
      </p:sp>
    </p:spTree>
    <p:extLst>
      <p:ext uri="{BB962C8B-B14F-4D97-AF65-F5344CB8AC3E}">
        <p14:creationId xmlns:p14="http://schemas.microsoft.com/office/powerpoint/2010/main" val="1109602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01E1A977-B28E-45C1-92B9-261D88C37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030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06717AE-A083-49DF-85CE-E4F1D0202521}"/>
              </a:ext>
            </a:extLst>
          </p:cNvPr>
          <p:cNvSpPr/>
          <p:nvPr/>
        </p:nvSpPr>
        <p:spPr>
          <a:xfrm>
            <a:off x="1127760" y="296556"/>
            <a:ext cx="10165080" cy="181588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D24D2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	</a:t>
            </a:r>
            <a:r>
              <a:rPr lang="ru-RU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1. Основным банком-налогоплательщиком в мире Гарри Поттера является банк:</a:t>
            </a:r>
          </a:p>
          <a:p>
            <a:pPr algn="ctr"/>
            <a:r>
              <a:rPr lang="ru-RU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А) Сбербанк              В) </a:t>
            </a:r>
            <a:r>
              <a:rPr lang="ru-RU" sz="28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Дурмстранг</a:t>
            </a:r>
            <a:endParaRPr lang="ru-RU" sz="28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ru-RU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Б) Гринготтс             Г) </a:t>
            </a:r>
            <a:r>
              <a:rPr lang="ru-RU" sz="28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Шармбатон</a:t>
            </a:r>
            <a:endParaRPr lang="ru-RU" sz="28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25AAF73-82A5-4F67-8950-DCC000004794}"/>
              </a:ext>
            </a:extLst>
          </p:cNvPr>
          <p:cNvSpPr/>
          <p:nvPr/>
        </p:nvSpPr>
        <p:spPr>
          <a:xfrm>
            <a:off x="3268492" y="1589218"/>
            <a:ext cx="2373549" cy="52322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Б) Гринготтс</a:t>
            </a:r>
          </a:p>
        </p:txBody>
      </p:sp>
    </p:spTree>
    <p:extLst>
      <p:ext uri="{BB962C8B-B14F-4D97-AF65-F5344CB8AC3E}">
        <p14:creationId xmlns:p14="http://schemas.microsoft.com/office/powerpoint/2010/main" val="1523908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8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06717AE-A083-49DF-85CE-E4F1D0202521}"/>
              </a:ext>
            </a:extLst>
          </p:cNvPr>
          <p:cNvSpPr/>
          <p:nvPr/>
        </p:nvSpPr>
        <p:spPr>
          <a:xfrm>
            <a:off x="213360" y="5325756"/>
            <a:ext cx="8313420" cy="138499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D24D2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	</a:t>
            </a: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2. Доход дедушки и бабушки Колобка – это:</a:t>
            </a:r>
          </a:p>
          <a:p>
            <a:pPr algn="ctr"/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А) Пенсия                  В) Субсидия</a:t>
            </a:r>
          </a:p>
          <a:p>
            <a:pPr algn="ctr"/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Б) Стипендия             Г) Дотация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64CB4C1-C571-499F-84D3-BE6E1BC3B9D4}"/>
              </a:ext>
            </a:extLst>
          </p:cNvPr>
          <p:cNvSpPr/>
          <p:nvPr/>
        </p:nvSpPr>
        <p:spPr>
          <a:xfrm>
            <a:off x="1610901" y="5756643"/>
            <a:ext cx="1949423" cy="523220"/>
          </a:xfrm>
          <a:prstGeom prst="rect">
            <a:avLst/>
          </a:prstGeo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А) Пенсия</a:t>
            </a:r>
          </a:p>
        </p:txBody>
      </p:sp>
    </p:spTree>
    <p:extLst>
      <p:ext uri="{BB962C8B-B14F-4D97-AF65-F5344CB8AC3E}">
        <p14:creationId xmlns:p14="http://schemas.microsoft.com/office/powerpoint/2010/main" val="1701660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06717AE-A083-49DF-85CE-E4F1D0202521}"/>
              </a:ext>
            </a:extLst>
          </p:cNvPr>
          <p:cNvSpPr/>
          <p:nvPr/>
        </p:nvSpPr>
        <p:spPr>
          <a:xfrm>
            <a:off x="137160" y="5112396"/>
            <a:ext cx="9357360" cy="163121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D24D2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	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3. Налог, который Аладдин платил за пользование ковром-самолётом:</a:t>
            </a:r>
          </a:p>
          <a:p>
            <a:pPr algn="ctr"/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А) Акциз                                В) Налог на игорный бизнес</a:t>
            </a:r>
          </a:p>
          <a:p>
            <a:pPr algn="ctr"/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Б) Налог на имущество             Г) Транспортный налог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5CAB21A-89A6-49C1-97F5-13631E3CCC2F}"/>
              </a:ext>
            </a:extLst>
          </p:cNvPr>
          <p:cNvSpPr/>
          <p:nvPr/>
        </p:nvSpPr>
        <p:spPr>
          <a:xfrm>
            <a:off x="5192300" y="6281947"/>
            <a:ext cx="3523683" cy="461665"/>
          </a:xfrm>
          <a:prstGeom prst="rect">
            <a:avLst/>
          </a:prstGeo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Г) Транспортный налог</a:t>
            </a:r>
          </a:p>
        </p:txBody>
      </p:sp>
    </p:spTree>
    <p:extLst>
      <p:ext uri="{BB962C8B-B14F-4D97-AF65-F5344CB8AC3E}">
        <p14:creationId xmlns:p14="http://schemas.microsoft.com/office/powerpoint/2010/main" val="1317363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06717AE-A083-49DF-85CE-E4F1D0202521}"/>
              </a:ext>
            </a:extLst>
          </p:cNvPr>
          <p:cNvSpPr/>
          <p:nvPr/>
        </p:nvSpPr>
        <p:spPr>
          <a:xfrm>
            <a:off x="121920" y="174636"/>
            <a:ext cx="9357360" cy="163121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D24D2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	</a:t>
            </a: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4. Из героев мультфильма «</a:t>
            </a:r>
            <a:r>
              <a:rPr lang="ru-RU" sz="2400" b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Лунтик</a:t>
            </a: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и его друзья» не является резидентом:</a:t>
            </a:r>
          </a:p>
          <a:p>
            <a:pPr algn="ctr"/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А) Паук </a:t>
            </a:r>
            <a:r>
              <a:rPr lang="ru-RU" sz="2400" b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Шнюк</a:t>
            </a: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             В) Пиявка</a:t>
            </a:r>
          </a:p>
          <a:p>
            <a:pPr algn="ctr"/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Б) </a:t>
            </a:r>
            <a:r>
              <a:rPr lang="ru-RU" sz="2400" b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Лунтик</a:t>
            </a: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                      Г) Жаба Клава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5D29833-DB10-411F-BF9F-D8BC010D796E}"/>
              </a:ext>
            </a:extLst>
          </p:cNvPr>
          <p:cNvSpPr/>
          <p:nvPr/>
        </p:nvSpPr>
        <p:spPr>
          <a:xfrm>
            <a:off x="1526918" y="1344187"/>
            <a:ext cx="2721799" cy="46166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Б) </a:t>
            </a:r>
            <a:r>
              <a:rPr lang="ru-RU" sz="2400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Лунтик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8144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8000"/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06717AE-A083-49DF-85CE-E4F1D0202521}"/>
              </a:ext>
            </a:extLst>
          </p:cNvPr>
          <p:cNvSpPr/>
          <p:nvPr/>
        </p:nvSpPr>
        <p:spPr>
          <a:xfrm>
            <a:off x="121920" y="144156"/>
            <a:ext cx="9189720" cy="206564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	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5. Золото жителей Руси, добровольно отданное представителю народа – Алёше Поповичу на реализацию инициативного проекта по защите населения от Тугарина Змея:</a:t>
            </a:r>
          </a:p>
          <a:p>
            <a:pPr algn="ctr"/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А)  Налоги             В) Инициативные платежи</a:t>
            </a:r>
          </a:p>
          <a:p>
            <a:pPr algn="ctr"/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Б) Государственная пошлина                          Г) Штраф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DAE7569-4E38-43DA-9249-0C6F5D30EA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" y="3043061"/>
            <a:ext cx="5037429" cy="2759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01DAA17-232D-4448-A2E2-87523A5AA293}"/>
              </a:ext>
            </a:extLst>
          </p:cNvPr>
          <p:cNvSpPr/>
          <p:nvPr/>
        </p:nvSpPr>
        <p:spPr>
          <a:xfrm>
            <a:off x="3577285" y="1321196"/>
            <a:ext cx="5037429" cy="461665"/>
          </a:xfrm>
          <a:prstGeom prst="rect">
            <a:avLst/>
          </a:prstGeo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В) Инициативные платежи</a:t>
            </a:r>
          </a:p>
        </p:txBody>
      </p:sp>
    </p:spTree>
    <p:extLst>
      <p:ext uri="{BB962C8B-B14F-4D97-AF65-F5344CB8AC3E}">
        <p14:creationId xmlns:p14="http://schemas.microsoft.com/office/powerpoint/2010/main" val="2947798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06717AE-A083-49DF-85CE-E4F1D0202521}"/>
              </a:ext>
            </a:extLst>
          </p:cNvPr>
          <p:cNvSpPr/>
          <p:nvPr/>
        </p:nvSpPr>
        <p:spPr>
          <a:xfrm>
            <a:off x="426720" y="5371476"/>
            <a:ext cx="11582400" cy="126188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D24D2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	</a:t>
            </a: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6. Из бюджета Медведь получает:</a:t>
            </a:r>
          </a:p>
          <a:p>
            <a:pPr algn="ctr"/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А) Ежемесячное пособие на содержание подопечного ребенка              В) Пенсию</a:t>
            </a:r>
          </a:p>
          <a:p>
            <a:pPr algn="ctr"/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Б) Трансферты                                                   Г) Пособие по беременности и родам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BEEF203-6988-4F13-BA18-F868AFE75757}"/>
              </a:ext>
            </a:extLst>
          </p:cNvPr>
          <p:cNvSpPr/>
          <p:nvPr/>
        </p:nvSpPr>
        <p:spPr>
          <a:xfrm>
            <a:off x="622571" y="5771585"/>
            <a:ext cx="8643348" cy="46166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А) Ежемесячное пособие на содержание подопечного ребенка </a:t>
            </a:r>
          </a:p>
        </p:txBody>
      </p:sp>
    </p:spTree>
    <p:extLst>
      <p:ext uri="{BB962C8B-B14F-4D97-AF65-F5344CB8AC3E}">
        <p14:creationId xmlns:p14="http://schemas.microsoft.com/office/powerpoint/2010/main" val="3443740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06717AE-A083-49DF-85CE-E4F1D0202521}"/>
              </a:ext>
            </a:extLst>
          </p:cNvPr>
          <p:cNvSpPr/>
          <p:nvPr/>
        </p:nvSpPr>
        <p:spPr>
          <a:xfrm>
            <a:off x="121920" y="174636"/>
            <a:ext cx="9357360" cy="163121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D24D2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	</a:t>
            </a: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7. На научные разработки </a:t>
            </a:r>
            <a:r>
              <a:rPr lang="ru-RU" sz="2400" b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Лосяш</a:t>
            </a: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может получить из местного бюджета:</a:t>
            </a:r>
          </a:p>
          <a:p>
            <a:pPr algn="ctr"/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А) Грант              В) Депозит</a:t>
            </a:r>
          </a:p>
          <a:p>
            <a:pPr algn="ctr"/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Б) Кредит                       Г) Пособие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49A8CEC-8EA1-4378-9E00-61DC96F9430B}"/>
              </a:ext>
            </a:extLst>
          </p:cNvPr>
          <p:cNvSpPr/>
          <p:nvPr/>
        </p:nvSpPr>
        <p:spPr>
          <a:xfrm>
            <a:off x="2292809" y="990244"/>
            <a:ext cx="2507791" cy="46166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А) Грант</a:t>
            </a:r>
          </a:p>
        </p:txBody>
      </p:sp>
    </p:spTree>
    <p:extLst>
      <p:ext uri="{BB962C8B-B14F-4D97-AF65-F5344CB8AC3E}">
        <p14:creationId xmlns:p14="http://schemas.microsoft.com/office/powerpoint/2010/main" val="2151846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06717AE-A083-49DF-85CE-E4F1D0202521}"/>
              </a:ext>
            </a:extLst>
          </p:cNvPr>
          <p:cNvSpPr/>
          <p:nvPr/>
        </p:nvSpPr>
        <p:spPr>
          <a:xfrm>
            <a:off x="137160" y="83196"/>
            <a:ext cx="9357360" cy="163121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D24D2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	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8. Мистер 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Крабс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как владелец «</a:t>
            </a:r>
            <a:r>
              <a:rPr lang="ru-RU" sz="24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Красти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Краб» платит в бюджет:</a:t>
            </a:r>
          </a:p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А)  Таможенный сбор             В) НДФЛ</a:t>
            </a:r>
          </a:p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Б) Торговый сбор                        Г) Налог на прибыль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5D2A3A3-1C32-4F62-BA52-D58343539945}"/>
              </a:ext>
            </a:extLst>
          </p:cNvPr>
          <p:cNvSpPr/>
          <p:nvPr/>
        </p:nvSpPr>
        <p:spPr>
          <a:xfrm>
            <a:off x="5231210" y="1252747"/>
            <a:ext cx="3426406" cy="461665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Г) Налог на прибыль</a:t>
            </a:r>
          </a:p>
        </p:txBody>
      </p:sp>
    </p:spTree>
    <p:extLst>
      <p:ext uri="{BB962C8B-B14F-4D97-AF65-F5344CB8AC3E}">
        <p14:creationId xmlns:p14="http://schemas.microsoft.com/office/powerpoint/2010/main" val="2658895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8000"/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06717AE-A083-49DF-85CE-E4F1D0202521}"/>
              </a:ext>
            </a:extLst>
          </p:cNvPr>
          <p:cNvSpPr/>
          <p:nvPr/>
        </p:nvSpPr>
        <p:spPr>
          <a:xfrm>
            <a:off x="1554480" y="0"/>
            <a:ext cx="9357360" cy="126188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D24D2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	</a:t>
            </a: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9. Закон «О казне Руси» князь Киевский:</a:t>
            </a:r>
          </a:p>
          <a:p>
            <a:pPr algn="ctr"/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А) Разрабатывает               В) Одобряет</a:t>
            </a:r>
          </a:p>
          <a:p>
            <a:pPr algn="ctr"/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Б) Читает                       Г) Подписывает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97D7679-484C-4107-A0D0-6337559C94C6}"/>
              </a:ext>
            </a:extLst>
          </p:cNvPr>
          <p:cNvSpPr/>
          <p:nvPr/>
        </p:nvSpPr>
        <p:spPr>
          <a:xfrm>
            <a:off x="6096000" y="800219"/>
            <a:ext cx="3417651" cy="46166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Г) Подписывает</a:t>
            </a:r>
          </a:p>
        </p:txBody>
      </p:sp>
    </p:spTree>
    <p:extLst>
      <p:ext uri="{BB962C8B-B14F-4D97-AF65-F5344CB8AC3E}">
        <p14:creationId xmlns:p14="http://schemas.microsoft.com/office/powerpoint/2010/main" val="1426336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8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06717AE-A083-49DF-85CE-E4F1D0202521}"/>
              </a:ext>
            </a:extLst>
          </p:cNvPr>
          <p:cNvSpPr/>
          <p:nvPr/>
        </p:nvSpPr>
        <p:spPr>
          <a:xfrm>
            <a:off x="152400" y="5349240"/>
            <a:ext cx="11125200" cy="126188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	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10. За курение в общественном месте Волк обязан уплатить в бюджет:</a:t>
            </a:r>
          </a:p>
          <a:p>
            <a:pPr algn="ctr"/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А) Пени               В) Ничего</a:t>
            </a:r>
          </a:p>
          <a:p>
            <a:pPr algn="ctr"/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Б) Штраф                       Г) Взятку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ECA7BC3-8641-49A5-88BF-54BBA8EB8208}"/>
              </a:ext>
            </a:extLst>
          </p:cNvPr>
          <p:cNvSpPr/>
          <p:nvPr/>
        </p:nvSpPr>
        <p:spPr>
          <a:xfrm>
            <a:off x="2887494" y="6149459"/>
            <a:ext cx="2579451" cy="461665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Б) Штраф</a:t>
            </a:r>
          </a:p>
        </p:txBody>
      </p:sp>
    </p:spTree>
    <p:extLst>
      <p:ext uri="{BB962C8B-B14F-4D97-AF65-F5344CB8AC3E}">
        <p14:creationId xmlns:p14="http://schemas.microsoft.com/office/powerpoint/2010/main" val="801179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06717AE-A083-49DF-85CE-E4F1D0202521}"/>
              </a:ext>
            </a:extLst>
          </p:cNvPr>
          <p:cNvSpPr/>
          <p:nvPr/>
        </p:nvSpPr>
        <p:spPr>
          <a:xfrm>
            <a:off x="152400" y="5349240"/>
            <a:ext cx="11125200" cy="126188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	</a:t>
            </a: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11. За регистрацию брака Принц и Золушка должны заплатить:</a:t>
            </a:r>
          </a:p>
          <a:p>
            <a:pPr algn="ctr"/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А) Свободой               В) Штраф</a:t>
            </a:r>
          </a:p>
          <a:p>
            <a:pPr algn="ctr"/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Б) Гос. пошлину                       Г) Сбор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ECA7BC3-8641-49A5-88BF-54BBA8EB8208}"/>
              </a:ext>
            </a:extLst>
          </p:cNvPr>
          <p:cNvSpPr/>
          <p:nvPr/>
        </p:nvSpPr>
        <p:spPr>
          <a:xfrm>
            <a:off x="3024654" y="6149459"/>
            <a:ext cx="2579451" cy="461665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Б) Гос. пошлину</a:t>
            </a:r>
          </a:p>
        </p:txBody>
      </p:sp>
    </p:spTree>
    <p:extLst>
      <p:ext uri="{BB962C8B-B14F-4D97-AF65-F5344CB8AC3E}">
        <p14:creationId xmlns:p14="http://schemas.microsoft.com/office/powerpoint/2010/main" val="1919300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06717AE-A083-49DF-85CE-E4F1D0202521}"/>
              </a:ext>
            </a:extLst>
          </p:cNvPr>
          <p:cNvSpPr/>
          <p:nvPr/>
        </p:nvSpPr>
        <p:spPr>
          <a:xfrm>
            <a:off x="426720" y="5371476"/>
            <a:ext cx="11582400" cy="126188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D24D2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	</a:t>
            </a: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12. Из бюджета семья </a:t>
            </a:r>
            <a:r>
              <a:rPr lang="ru-RU" sz="2400" b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Барбоскиных</a:t>
            </a:r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получает:</a:t>
            </a:r>
          </a:p>
          <a:p>
            <a:pPr algn="ctr"/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А) Пособие многодетным семьям                                                                 В) Ничего</a:t>
            </a:r>
          </a:p>
          <a:p>
            <a:pPr algn="ctr"/>
            <a:r>
              <a:rPr lang="ru-RU" sz="24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Б) Дотации                                                                                                      Г) Грант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BEEF203-6988-4F13-BA18-F868AFE75757}"/>
              </a:ext>
            </a:extLst>
          </p:cNvPr>
          <p:cNvSpPr/>
          <p:nvPr/>
        </p:nvSpPr>
        <p:spPr>
          <a:xfrm>
            <a:off x="571986" y="5763864"/>
            <a:ext cx="5011690" cy="47710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А) Пособие многодетным семьям</a:t>
            </a:r>
          </a:p>
        </p:txBody>
      </p:sp>
    </p:spTree>
    <p:extLst>
      <p:ext uri="{BB962C8B-B14F-4D97-AF65-F5344CB8AC3E}">
        <p14:creationId xmlns:p14="http://schemas.microsoft.com/office/powerpoint/2010/main" val="1386032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06717AE-A083-49DF-85CE-E4F1D0202521}"/>
              </a:ext>
            </a:extLst>
          </p:cNvPr>
          <p:cNvSpPr/>
          <p:nvPr/>
        </p:nvSpPr>
        <p:spPr>
          <a:xfrm>
            <a:off x="121920" y="144156"/>
            <a:ext cx="9189720" cy="163121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	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13. Плата </a:t>
            </a:r>
            <a:r>
              <a:rPr lang="ru-RU" sz="2400" b="1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Матроскина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за аренду коровы Мурки у государства – это для бюджета:</a:t>
            </a:r>
          </a:p>
          <a:p>
            <a:pPr algn="ctr"/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А) Нефтегазовые доходы                  В) Неналоговые доходы </a:t>
            </a:r>
          </a:p>
          <a:p>
            <a:pPr algn="ctr"/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Б) Налоговые доходы                          Г) Пошлина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01DAA17-232D-4448-A2E2-87523A5AA293}"/>
              </a:ext>
            </a:extLst>
          </p:cNvPr>
          <p:cNvSpPr/>
          <p:nvPr/>
        </p:nvSpPr>
        <p:spPr>
          <a:xfrm>
            <a:off x="5300439" y="959764"/>
            <a:ext cx="3610097" cy="461665"/>
          </a:xfrm>
          <a:prstGeom prst="rect">
            <a:avLst/>
          </a:prstGeo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В) Неналоговые доходы</a:t>
            </a:r>
          </a:p>
        </p:txBody>
      </p:sp>
    </p:spTree>
    <p:extLst>
      <p:ext uri="{BB962C8B-B14F-4D97-AF65-F5344CB8AC3E}">
        <p14:creationId xmlns:p14="http://schemas.microsoft.com/office/powerpoint/2010/main" val="1130747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06717AE-A083-49DF-85CE-E4F1D0202521}"/>
              </a:ext>
            </a:extLst>
          </p:cNvPr>
          <p:cNvSpPr/>
          <p:nvPr/>
        </p:nvSpPr>
        <p:spPr>
          <a:xfrm>
            <a:off x="1711960" y="5007171"/>
            <a:ext cx="10165080" cy="138499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D24D24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	</a:t>
            </a:r>
            <a:r>
              <a:rPr lang="ru-RU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14. Охранял казну в мире Гарри Поттера:</a:t>
            </a:r>
          </a:p>
          <a:p>
            <a:pPr algn="ctr"/>
            <a:r>
              <a:rPr lang="ru-RU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А) </a:t>
            </a:r>
            <a:r>
              <a:rPr lang="ru-RU" sz="28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Малфой</a:t>
            </a:r>
            <a:r>
              <a:rPr lang="ru-RU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(младший)              В) Охранник</a:t>
            </a:r>
          </a:p>
          <a:p>
            <a:pPr algn="ctr"/>
            <a:r>
              <a:rPr lang="ru-RU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Б) Дракон             Г) </a:t>
            </a:r>
            <a:r>
              <a:rPr lang="ru-RU" sz="28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Малфой</a:t>
            </a:r>
            <a:r>
              <a:rPr lang="ru-RU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(старший)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25AAF73-82A5-4F67-8950-DCC000004794}"/>
              </a:ext>
            </a:extLst>
          </p:cNvPr>
          <p:cNvSpPr/>
          <p:nvPr/>
        </p:nvSpPr>
        <p:spPr>
          <a:xfrm>
            <a:off x="3269032" y="5868946"/>
            <a:ext cx="2373549" cy="52322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Б) Дракон</a:t>
            </a:r>
          </a:p>
        </p:txBody>
      </p:sp>
    </p:spTree>
    <p:extLst>
      <p:ext uri="{BB962C8B-B14F-4D97-AF65-F5344CB8AC3E}">
        <p14:creationId xmlns:p14="http://schemas.microsoft.com/office/powerpoint/2010/main" val="3657206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06717AE-A083-49DF-85CE-E4F1D0202521}"/>
              </a:ext>
            </a:extLst>
          </p:cNvPr>
          <p:cNvSpPr/>
          <p:nvPr/>
        </p:nvSpPr>
        <p:spPr>
          <a:xfrm>
            <a:off x="121920" y="144156"/>
            <a:ext cx="9189720" cy="126188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	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15. Корней </a:t>
            </a:r>
            <a:r>
              <a:rPr lang="ru-RU" sz="2400" b="1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Корнеевич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платит в бюджет:</a:t>
            </a:r>
          </a:p>
          <a:p>
            <a:pPr algn="ctr"/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А) Налог на </a:t>
            </a:r>
            <a:r>
              <a:rPr lang="ru-RU" sz="2400" b="1" dirty="0" err="1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корнеедство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                 В) НДПИ </a:t>
            </a:r>
          </a:p>
          <a:p>
            <a:pPr algn="ctr"/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Б) Таможенный сбор                    Г) Проценты по кредиту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01DAA17-232D-4448-A2E2-87523A5AA293}"/>
              </a:ext>
            </a:extLst>
          </p:cNvPr>
          <p:cNvSpPr/>
          <p:nvPr/>
        </p:nvSpPr>
        <p:spPr>
          <a:xfrm>
            <a:off x="5361399" y="544265"/>
            <a:ext cx="3610097" cy="461665"/>
          </a:xfrm>
          <a:prstGeom prst="rect">
            <a:avLst/>
          </a:prstGeo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В) НДПИ</a:t>
            </a:r>
          </a:p>
        </p:txBody>
      </p:sp>
    </p:spTree>
    <p:extLst>
      <p:ext uri="{BB962C8B-B14F-4D97-AF65-F5344CB8AC3E}">
        <p14:creationId xmlns:p14="http://schemas.microsoft.com/office/powerpoint/2010/main" val="3241039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8000"/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06717AE-A083-49DF-85CE-E4F1D0202521}"/>
              </a:ext>
            </a:extLst>
          </p:cNvPr>
          <p:cNvSpPr/>
          <p:nvPr/>
        </p:nvSpPr>
        <p:spPr>
          <a:xfrm>
            <a:off x="152400" y="5349240"/>
            <a:ext cx="11917680" cy="126188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	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16. Налоговым резидентом какой страны являются Бременские музыканты:</a:t>
            </a:r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А) России               В) Польши</a:t>
            </a:r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Б) Германии                       Г) Норвегии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ECA7BC3-8641-49A5-88BF-54BBA8EB8208}"/>
              </a:ext>
            </a:extLst>
          </p:cNvPr>
          <p:cNvSpPr/>
          <p:nvPr/>
        </p:nvSpPr>
        <p:spPr>
          <a:xfrm>
            <a:off x="3135549" y="6149459"/>
            <a:ext cx="2579451" cy="461665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Б) Германии</a:t>
            </a:r>
          </a:p>
        </p:txBody>
      </p:sp>
    </p:spTree>
    <p:extLst>
      <p:ext uri="{BB962C8B-B14F-4D97-AF65-F5344CB8AC3E}">
        <p14:creationId xmlns:p14="http://schemas.microsoft.com/office/powerpoint/2010/main" val="990206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06717AE-A083-49DF-85CE-E4F1D0202521}"/>
              </a:ext>
            </a:extLst>
          </p:cNvPr>
          <p:cNvSpPr/>
          <p:nvPr/>
        </p:nvSpPr>
        <p:spPr>
          <a:xfrm>
            <a:off x="426720" y="5226784"/>
            <a:ext cx="11582400" cy="163121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	</a:t>
            </a: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17. Аудитором Счетной Палаты от мультика «Рататуй» мог бы быть:</a:t>
            </a:r>
          </a:p>
          <a:p>
            <a:pPr algn="ctr"/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А) Парижский критик Антуан Эго                                      В) Крысенок Реми </a:t>
            </a:r>
          </a:p>
          <a:p>
            <a:pPr algn="ctr"/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Б) Рататуй                                                                        Г) Шеф-повар </a:t>
            </a:r>
            <a:r>
              <a:rPr lang="ru-RU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Живодэр</a:t>
            </a:r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BEEF203-6988-4F13-BA18-F868AFE75757}"/>
              </a:ext>
            </a:extLst>
          </p:cNvPr>
          <p:cNvSpPr/>
          <p:nvPr/>
        </p:nvSpPr>
        <p:spPr>
          <a:xfrm>
            <a:off x="1084310" y="6042392"/>
            <a:ext cx="5011690" cy="47710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А) Парижский критик Антуан Эго</a:t>
            </a:r>
          </a:p>
        </p:txBody>
      </p:sp>
    </p:spTree>
    <p:extLst>
      <p:ext uri="{BB962C8B-B14F-4D97-AF65-F5344CB8AC3E}">
        <p14:creationId xmlns:p14="http://schemas.microsoft.com/office/powerpoint/2010/main" val="919660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8000"/>
            <a:lum/>
          </a:blip>
          <a:srcRect/>
          <a:stretch>
            <a:fillRect t="-24000" b="-2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06717AE-A083-49DF-85CE-E4F1D0202521}"/>
              </a:ext>
            </a:extLst>
          </p:cNvPr>
          <p:cNvSpPr/>
          <p:nvPr/>
        </p:nvSpPr>
        <p:spPr>
          <a:xfrm>
            <a:off x="114300" y="5432436"/>
            <a:ext cx="11963400" cy="126188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	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18. Кто подписывает бюджет </a:t>
            </a:r>
            <a:r>
              <a:rPr lang="ru-RU" sz="2400" b="1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Зверополиса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?:</a:t>
            </a:r>
          </a:p>
          <a:p>
            <a:pPr algn="ctr"/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А) Мэр </a:t>
            </a:r>
            <a:r>
              <a:rPr lang="ru-RU" sz="2400" b="1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Леодор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Златогрив              В) Заместитель мэра Мисс </a:t>
            </a:r>
            <a:r>
              <a:rPr lang="ru-RU" sz="2400" b="1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Барашкис</a:t>
            </a:r>
            <a:endParaRPr lang="ru-RU" sz="24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Б) Шериф Джуди </a:t>
            </a:r>
            <a:r>
              <a:rPr lang="ru-RU" sz="2400" b="1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Хоппс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                     Г) Ленивец Флэш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49A8CEC-8EA1-4378-9E00-61DC96F9430B}"/>
              </a:ext>
            </a:extLst>
          </p:cNvPr>
          <p:cNvSpPr/>
          <p:nvPr/>
        </p:nvSpPr>
        <p:spPr>
          <a:xfrm>
            <a:off x="1027889" y="5832545"/>
            <a:ext cx="3803191" cy="46166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А) Мэр </a:t>
            </a:r>
            <a:r>
              <a:rPr lang="ru-RU" sz="2400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Леодор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Златогрив</a:t>
            </a:r>
          </a:p>
        </p:txBody>
      </p:sp>
    </p:spTree>
    <p:extLst>
      <p:ext uri="{BB962C8B-B14F-4D97-AF65-F5344CB8AC3E}">
        <p14:creationId xmlns:p14="http://schemas.microsoft.com/office/powerpoint/2010/main" val="638181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8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06717AE-A083-49DF-85CE-E4F1D0202521}"/>
              </a:ext>
            </a:extLst>
          </p:cNvPr>
          <p:cNvSpPr/>
          <p:nvPr/>
        </p:nvSpPr>
        <p:spPr>
          <a:xfrm>
            <a:off x="137160" y="4750772"/>
            <a:ext cx="11917680" cy="200054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	</a:t>
            </a: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19. Представителем Федеральной службы по финансовому мониторингу, осуществляющим функции по противодействию легализации (отмыванию) доходов, полученных преступным путем, является:</a:t>
            </a:r>
          </a:p>
          <a:p>
            <a:pPr algn="ctr"/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А) Крошка Джон               В) Король</a:t>
            </a:r>
          </a:p>
          <a:p>
            <a:pPr algn="ctr"/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Б) Робин Гуд                       Г) шериф </a:t>
            </a:r>
            <a:r>
              <a:rPr lang="ru-RU" sz="2400" b="1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Нотингема</a:t>
            </a:r>
            <a:endParaRPr lang="ru-RU" sz="24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ECA7BC3-8641-49A5-88BF-54BBA8EB8208}"/>
              </a:ext>
            </a:extLst>
          </p:cNvPr>
          <p:cNvSpPr/>
          <p:nvPr/>
        </p:nvSpPr>
        <p:spPr>
          <a:xfrm>
            <a:off x="2586909" y="6289655"/>
            <a:ext cx="2579451" cy="461665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Б) Робин Гуд</a:t>
            </a:r>
          </a:p>
        </p:txBody>
      </p:sp>
    </p:spTree>
    <p:extLst>
      <p:ext uri="{BB962C8B-B14F-4D97-AF65-F5344CB8AC3E}">
        <p14:creationId xmlns:p14="http://schemas.microsoft.com/office/powerpoint/2010/main" val="1187540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8000"/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06717AE-A083-49DF-85CE-E4F1D0202521}"/>
              </a:ext>
            </a:extLst>
          </p:cNvPr>
          <p:cNvSpPr/>
          <p:nvPr/>
        </p:nvSpPr>
        <p:spPr>
          <a:xfrm>
            <a:off x="175260" y="4525108"/>
            <a:ext cx="11841480" cy="163121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	</a:t>
            </a: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20. Субсидию на финансовое обеспечение выполнения муниципального задания получает:</a:t>
            </a:r>
          </a:p>
          <a:p>
            <a:pPr algn="ctr"/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А) Клуб </a:t>
            </a:r>
            <a:r>
              <a:rPr lang="ru-RU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Винкс</a:t>
            </a: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              В) </a:t>
            </a:r>
            <a:r>
              <a:rPr lang="ru-RU" sz="2400" b="1" dirty="0" err="1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Трикс</a:t>
            </a: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</a:p>
          <a:p>
            <a:pPr algn="ctr"/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Б) МКОУ «Облачная Башня»        Г) МБОУ «Алфея»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97D7679-484C-4107-A0D0-6337559C94C6}"/>
              </a:ext>
            </a:extLst>
          </p:cNvPr>
          <p:cNvSpPr/>
          <p:nvPr/>
        </p:nvSpPr>
        <p:spPr>
          <a:xfrm>
            <a:off x="6675120" y="5694659"/>
            <a:ext cx="3417651" cy="46166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Г) МБОУ «Алфея»</a:t>
            </a:r>
          </a:p>
        </p:txBody>
      </p:sp>
    </p:spTree>
    <p:extLst>
      <p:ext uri="{BB962C8B-B14F-4D97-AF65-F5344CB8AC3E}">
        <p14:creationId xmlns:p14="http://schemas.microsoft.com/office/powerpoint/2010/main" val="2809900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8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06717AE-A083-49DF-85CE-E4F1D0202521}"/>
              </a:ext>
            </a:extLst>
          </p:cNvPr>
          <p:cNvSpPr/>
          <p:nvPr/>
        </p:nvSpPr>
        <p:spPr>
          <a:xfrm>
            <a:off x="0" y="0"/>
            <a:ext cx="12192000" cy="126188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	</a:t>
            </a: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21. Для формирования проекта бюджета Ада Мойры составляют:</a:t>
            </a:r>
          </a:p>
          <a:p>
            <a:pPr algn="ctr"/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А) Договор аренды               В) Сводную бюджетную роспись </a:t>
            </a:r>
          </a:p>
          <a:p>
            <a:pPr algn="ctr"/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Б) Сам проект бюджета       Г) Прогноз социально-экономического развития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97D7679-484C-4107-A0D0-6337559C94C6}"/>
              </a:ext>
            </a:extLst>
          </p:cNvPr>
          <p:cNvSpPr/>
          <p:nvPr/>
        </p:nvSpPr>
        <p:spPr>
          <a:xfrm>
            <a:off x="4145280" y="800219"/>
            <a:ext cx="7776291" cy="46166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Г) Прогноз социально-экономического развития</a:t>
            </a:r>
          </a:p>
        </p:txBody>
      </p:sp>
    </p:spTree>
    <p:extLst>
      <p:ext uri="{BB962C8B-B14F-4D97-AF65-F5344CB8AC3E}">
        <p14:creationId xmlns:p14="http://schemas.microsoft.com/office/powerpoint/2010/main" val="3219991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8240" y="2438400"/>
            <a:ext cx="9875520" cy="2226887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6000" dirty="0">
                <a:solidFill>
                  <a:srgbClr val="E07330"/>
                </a:solidFill>
              </a:rPr>
              <a:t>Спасибо за активное участие!</a:t>
            </a:r>
          </a:p>
        </p:txBody>
      </p:sp>
    </p:spTree>
    <p:extLst>
      <p:ext uri="{BB962C8B-B14F-4D97-AF65-F5344CB8AC3E}">
        <p14:creationId xmlns:p14="http://schemas.microsoft.com/office/powerpoint/2010/main" val="349913522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587</TotalTime>
  <Words>355</Words>
  <Application>Microsoft Office PowerPoint</Application>
  <PresentationFormat>Широкоэкранный</PresentationFormat>
  <Paragraphs>153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4" baseType="lpstr">
      <vt:lpstr>Arial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активное участие!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asus</dc:creator>
  <cp:lastModifiedBy>Угрюмова Елена Борисовна</cp:lastModifiedBy>
  <cp:revision>104</cp:revision>
  <dcterms:created xsi:type="dcterms:W3CDTF">2019-09-16T10:08:35Z</dcterms:created>
  <dcterms:modified xsi:type="dcterms:W3CDTF">2021-09-30T12:02:32Z</dcterms:modified>
</cp:coreProperties>
</file>