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3"/>
  </p:notesMasterIdLst>
  <p:sldIdLst>
    <p:sldId id="264" r:id="rId2"/>
    <p:sldId id="298" r:id="rId3"/>
    <p:sldId id="303" r:id="rId4"/>
    <p:sldId id="299" r:id="rId5"/>
    <p:sldId id="278" r:id="rId6"/>
    <p:sldId id="257" r:id="rId7"/>
    <p:sldId id="261" r:id="rId8"/>
    <p:sldId id="284" r:id="rId9"/>
    <p:sldId id="281" r:id="rId10"/>
    <p:sldId id="282" r:id="rId11"/>
    <p:sldId id="283" r:id="rId12"/>
    <p:sldId id="265" r:id="rId13"/>
    <p:sldId id="286" r:id="rId14"/>
    <p:sldId id="285" r:id="rId15"/>
    <p:sldId id="267" r:id="rId16"/>
    <p:sldId id="268" r:id="rId17"/>
    <p:sldId id="287" r:id="rId18"/>
    <p:sldId id="288" r:id="rId19"/>
    <p:sldId id="289" r:id="rId20"/>
    <p:sldId id="290" r:id="rId21"/>
    <p:sldId id="269" r:id="rId22"/>
    <p:sldId id="291" r:id="rId23"/>
    <p:sldId id="292" r:id="rId24"/>
    <p:sldId id="295" r:id="rId25"/>
    <p:sldId id="296" r:id="rId26"/>
    <p:sldId id="301" r:id="rId27"/>
    <p:sldId id="300" r:id="rId28"/>
    <p:sldId id="293" r:id="rId29"/>
    <p:sldId id="294" r:id="rId30"/>
    <p:sldId id="280" r:id="rId31"/>
    <p:sldId id="30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2" autoAdjust="0"/>
    <p:restoredTop sz="94660"/>
  </p:normalViewPr>
  <p:slideViewPr>
    <p:cSldViewPr snapToGrid="0">
      <p:cViewPr varScale="1">
        <p:scale>
          <a:sx n="70" d="100"/>
          <a:sy n="70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kekbdg.wixsite.com/website" TargetMode="Externa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disk.yandex.ru/i/ptdErwDPIN_Gcg" TargetMode="Externa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hyperlink" Target="https://kekbdg.wixsite.com/website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kekbdg.wixsite.com/website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disk.yandex.ru/i/ptdErwDPIN_Gcg" TargetMode="External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hyperlink" Target="https://kekbdg.wixsite.com/website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E0306D-3B42-4492-A780-A29D4A14034A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88AB7835-1044-4482-92A7-C9675506B768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600" dirty="0"/>
            <a:t>Описание дополнительных бюджетных мер и инструментов, принятых в условиях чрезвычайных ситуаций</a:t>
          </a:r>
        </a:p>
      </dgm:t>
    </dgm:pt>
    <dgm:pt modelId="{50CF8E7F-0B5E-453B-85F9-5FA5763F9BE9}" type="parTrans" cxnId="{D372B371-6509-4EA4-9076-AFA0D5BA5154}">
      <dgm:prSet/>
      <dgm:spPr/>
      <dgm:t>
        <a:bodyPr/>
        <a:lstStyle/>
        <a:p>
          <a:endParaRPr lang="ru-RU"/>
        </a:p>
      </dgm:t>
    </dgm:pt>
    <dgm:pt modelId="{5327FB32-195D-474B-8D02-5F330C8231BC}" type="sibTrans" cxnId="{D372B371-6509-4EA4-9076-AFA0D5BA5154}">
      <dgm:prSet/>
      <dgm:spPr/>
      <dgm:t>
        <a:bodyPr/>
        <a:lstStyle/>
        <a:p>
          <a:endParaRPr lang="ru-RU"/>
        </a:p>
      </dgm:t>
    </dgm:pt>
    <dgm:pt modelId="{FF0EB0E4-CB01-42EB-B776-F415FC96D1A3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>
            <a:spcAft>
              <a:spcPts val="200"/>
            </a:spcAft>
          </a:pPr>
          <a:r>
            <a:rPr lang="ru-RU" sz="1600" dirty="0"/>
            <a:t>1) Презентация: </a:t>
          </a:r>
        </a:p>
        <a:p>
          <a:pPr>
            <a:spcAft>
              <a:spcPts val="200"/>
            </a:spcAft>
          </a:pPr>
          <a:r>
            <a:rPr lang="ru-RU" sz="1600" dirty="0"/>
            <a:t>Слайды 4-26</a:t>
          </a:r>
        </a:p>
        <a:p>
          <a:pPr>
            <a:spcAft>
              <a:spcPts val="200"/>
            </a:spcAft>
          </a:pPr>
          <a:r>
            <a:rPr lang="ru-RU" sz="1600" dirty="0"/>
            <a:t>2) Информационный ресурс:</a:t>
          </a:r>
        </a:p>
        <a:p>
          <a:pPr>
            <a:spcAft>
              <a:spcPts val="200"/>
            </a:spcAft>
          </a:pPr>
          <a:r>
            <a:rPr lang="en-GB" sz="1600" dirty="0"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https://kekbdg.wixsite.com/website</a:t>
          </a:r>
          <a:r>
            <a:rPr lang="ru-RU" sz="1600" dirty="0"/>
            <a:t> </a:t>
          </a:r>
        </a:p>
        <a:p>
          <a:pPr>
            <a:spcAft>
              <a:spcPct val="35000"/>
            </a:spcAft>
          </a:pPr>
          <a:endParaRPr lang="ru-RU" sz="1000" dirty="0"/>
        </a:p>
      </dgm:t>
    </dgm:pt>
    <dgm:pt modelId="{A57E8F2D-15B0-4C24-9F4A-9A302E81A0BF}" type="parTrans" cxnId="{3A07E048-09E5-4309-BB83-6076F226320F}">
      <dgm:prSet/>
      <dgm:spPr/>
      <dgm:t>
        <a:bodyPr/>
        <a:lstStyle/>
        <a:p>
          <a:endParaRPr lang="ru-RU"/>
        </a:p>
      </dgm:t>
    </dgm:pt>
    <dgm:pt modelId="{9CD855A4-B762-4783-99B3-67AD26A6E1AE}" type="sibTrans" cxnId="{3A07E048-09E5-4309-BB83-6076F226320F}">
      <dgm:prSet/>
      <dgm:spPr/>
      <dgm:t>
        <a:bodyPr/>
        <a:lstStyle/>
        <a:p>
          <a:endParaRPr lang="ru-RU"/>
        </a:p>
      </dgm:t>
    </dgm:pt>
    <dgm:pt modelId="{D90A5AB8-E7C6-482C-B6C9-4DFA5C1BFF1A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600" dirty="0"/>
            <a:t>Дополнительные меры поддержки описаны в:</a:t>
          </a:r>
        </a:p>
        <a:p>
          <a:endParaRPr lang="ru-RU" sz="1600" dirty="0"/>
        </a:p>
        <a:p>
          <a:endParaRPr lang="ru-RU" sz="1600" dirty="0"/>
        </a:p>
        <a:p>
          <a:endParaRPr lang="ru-RU" sz="1600" dirty="0"/>
        </a:p>
      </dgm:t>
    </dgm:pt>
    <dgm:pt modelId="{1C906FD0-DBB1-4B78-843C-4DC2C49DD19A}" type="parTrans" cxnId="{1F81089E-CC63-4A47-AD41-D51602279259}">
      <dgm:prSet/>
      <dgm:spPr/>
      <dgm:t>
        <a:bodyPr/>
        <a:lstStyle/>
        <a:p>
          <a:endParaRPr lang="ru-RU"/>
        </a:p>
      </dgm:t>
    </dgm:pt>
    <dgm:pt modelId="{FEE20537-CAC0-490D-90F7-5CAF1CA61A91}" type="sibTrans" cxnId="{1F81089E-CC63-4A47-AD41-D51602279259}">
      <dgm:prSet/>
      <dgm:spPr/>
      <dgm:t>
        <a:bodyPr/>
        <a:lstStyle/>
        <a:p>
          <a:endParaRPr lang="ru-RU"/>
        </a:p>
      </dgm:t>
    </dgm:pt>
    <dgm:pt modelId="{FB8A41F2-57A8-49CF-9FC1-0A5C38FC2259}" type="pres">
      <dgm:prSet presAssocID="{B6E0306D-3B42-4492-A780-A29D4A14034A}" presName="Name0" presStyleCnt="0">
        <dgm:presLayoutVars>
          <dgm:dir/>
          <dgm:resizeHandles val="exact"/>
        </dgm:presLayoutVars>
      </dgm:prSet>
      <dgm:spPr/>
    </dgm:pt>
    <dgm:pt modelId="{CA2E6FD0-5A53-4D40-8568-E71EB6457834}" type="pres">
      <dgm:prSet presAssocID="{88AB7835-1044-4482-92A7-C9675506B76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C321F4-869C-4415-A029-F011632448E7}" type="pres">
      <dgm:prSet presAssocID="{5327FB32-195D-474B-8D02-5F330C8231B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CAA863DB-90AE-4027-A03C-B86C945C1594}" type="pres">
      <dgm:prSet presAssocID="{5327FB32-195D-474B-8D02-5F330C8231BC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990ECC2-1C8C-4C60-A890-889D085B70D5}" type="pres">
      <dgm:prSet presAssocID="{FF0EB0E4-CB01-42EB-B776-F415FC96D1A3}" presName="node" presStyleLbl="node1" presStyleIdx="1" presStyleCnt="3" custScaleX="1457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06D6E4-B180-4133-B2A5-2CCED2429E53}" type="pres">
      <dgm:prSet presAssocID="{9CD855A4-B762-4783-99B3-67AD26A6E1AE}" presName="sibTrans" presStyleLbl="sibTrans2D1" presStyleIdx="1" presStyleCnt="2"/>
      <dgm:spPr/>
      <dgm:t>
        <a:bodyPr/>
        <a:lstStyle/>
        <a:p>
          <a:endParaRPr lang="ru-RU"/>
        </a:p>
      </dgm:t>
    </dgm:pt>
    <dgm:pt modelId="{4F0E0420-64D6-4D9F-A3EC-044E476DF7E7}" type="pres">
      <dgm:prSet presAssocID="{9CD855A4-B762-4783-99B3-67AD26A6E1AE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D43EC52-2D2B-44B8-8C34-9991FF93B589}" type="pres">
      <dgm:prSet presAssocID="{D90A5AB8-E7C6-482C-B6C9-4DFA5C1BFF1A}" presName="node" presStyleLbl="node1" presStyleIdx="2" presStyleCnt="3" custScaleX="1237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07E048-09E5-4309-BB83-6076F226320F}" srcId="{B6E0306D-3B42-4492-A780-A29D4A14034A}" destId="{FF0EB0E4-CB01-42EB-B776-F415FC96D1A3}" srcOrd="1" destOrd="0" parTransId="{A57E8F2D-15B0-4C24-9F4A-9A302E81A0BF}" sibTransId="{9CD855A4-B762-4783-99B3-67AD26A6E1AE}"/>
    <dgm:cxn modelId="{B5CF9F51-471C-43BE-A8F9-BADE20C7516F}" type="presOf" srcId="{FF0EB0E4-CB01-42EB-B776-F415FC96D1A3}" destId="{A990ECC2-1C8C-4C60-A890-889D085B70D5}" srcOrd="0" destOrd="0" presId="urn:microsoft.com/office/officeart/2005/8/layout/process1"/>
    <dgm:cxn modelId="{261F56E1-9CB9-4B97-BAEB-6BCFBB3E7AEB}" type="presOf" srcId="{B6E0306D-3B42-4492-A780-A29D4A14034A}" destId="{FB8A41F2-57A8-49CF-9FC1-0A5C38FC2259}" srcOrd="0" destOrd="0" presId="urn:microsoft.com/office/officeart/2005/8/layout/process1"/>
    <dgm:cxn modelId="{0875E4B0-C6A5-4567-BBA7-362007DF3238}" type="presOf" srcId="{5327FB32-195D-474B-8D02-5F330C8231BC}" destId="{CAA863DB-90AE-4027-A03C-B86C945C1594}" srcOrd="1" destOrd="0" presId="urn:microsoft.com/office/officeart/2005/8/layout/process1"/>
    <dgm:cxn modelId="{1F81089E-CC63-4A47-AD41-D51602279259}" srcId="{B6E0306D-3B42-4492-A780-A29D4A14034A}" destId="{D90A5AB8-E7C6-482C-B6C9-4DFA5C1BFF1A}" srcOrd="2" destOrd="0" parTransId="{1C906FD0-DBB1-4B78-843C-4DC2C49DD19A}" sibTransId="{FEE20537-CAC0-490D-90F7-5CAF1CA61A91}"/>
    <dgm:cxn modelId="{336D26FD-1717-4678-A1A0-637C8C659FBB}" type="presOf" srcId="{D90A5AB8-E7C6-482C-B6C9-4DFA5C1BFF1A}" destId="{8D43EC52-2D2B-44B8-8C34-9991FF93B589}" srcOrd="0" destOrd="0" presId="urn:microsoft.com/office/officeart/2005/8/layout/process1"/>
    <dgm:cxn modelId="{03B67CC5-8029-4819-879A-17CD997FD8DF}" type="presOf" srcId="{9CD855A4-B762-4783-99B3-67AD26A6E1AE}" destId="{F706D6E4-B180-4133-B2A5-2CCED2429E53}" srcOrd="0" destOrd="0" presId="urn:microsoft.com/office/officeart/2005/8/layout/process1"/>
    <dgm:cxn modelId="{0F6C3EB2-8B7D-4A2B-BFCF-943F9A3E6A0F}" type="presOf" srcId="{88AB7835-1044-4482-92A7-C9675506B768}" destId="{CA2E6FD0-5A53-4D40-8568-E71EB6457834}" srcOrd="0" destOrd="0" presId="urn:microsoft.com/office/officeart/2005/8/layout/process1"/>
    <dgm:cxn modelId="{D372B371-6509-4EA4-9076-AFA0D5BA5154}" srcId="{B6E0306D-3B42-4492-A780-A29D4A14034A}" destId="{88AB7835-1044-4482-92A7-C9675506B768}" srcOrd="0" destOrd="0" parTransId="{50CF8E7F-0B5E-453B-85F9-5FA5763F9BE9}" sibTransId="{5327FB32-195D-474B-8D02-5F330C8231BC}"/>
    <dgm:cxn modelId="{B6343737-32B5-47C6-822D-9457428D1AC5}" type="presOf" srcId="{5327FB32-195D-474B-8D02-5F330C8231BC}" destId="{32C321F4-869C-4415-A029-F011632448E7}" srcOrd="0" destOrd="0" presId="urn:microsoft.com/office/officeart/2005/8/layout/process1"/>
    <dgm:cxn modelId="{CC74A586-7D04-49F8-8BC3-2C51FC5E4F14}" type="presOf" srcId="{9CD855A4-B762-4783-99B3-67AD26A6E1AE}" destId="{4F0E0420-64D6-4D9F-A3EC-044E476DF7E7}" srcOrd="1" destOrd="0" presId="urn:microsoft.com/office/officeart/2005/8/layout/process1"/>
    <dgm:cxn modelId="{7AF4D79D-155D-4873-937E-6786BBE337AD}" type="presParOf" srcId="{FB8A41F2-57A8-49CF-9FC1-0A5C38FC2259}" destId="{CA2E6FD0-5A53-4D40-8568-E71EB6457834}" srcOrd="0" destOrd="0" presId="urn:microsoft.com/office/officeart/2005/8/layout/process1"/>
    <dgm:cxn modelId="{BDDA3A37-0CC8-4730-9E90-9FD0EF17D1A8}" type="presParOf" srcId="{FB8A41F2-57A8-49CF-9FC1-0A5C38FC2259}" destId="{32C321F4-869C-4415-A029-F011632448E7}" srcOrd="1" destOrd="0" presId="urn:microsoft.com/office/officeart/2005/8/layout/process1"/>
    <dgm:cxn modelId="{6716023F-63A9-479C-9B77-99FCFF6404D0}" type="presParOf" srcId="{32C321F4-869C-4415-A029-F011632448E7}" destId="{CAA863DB-90AE-4027-A03C-B86C945C1594}" srcOrd="0" destOrd="0" presId="urn:microsoft.com/office/officeart/2005/8/layout/process1"/>
    <dgm:cxn modelId="{286B78FD-8ACA-468A-96E0-94DBAEACF957}" type="presParOf" srcId="{FB8A41F2-57A8-49CF-9FC1-0A5C38FC2259}" destId="{A990ECC2-1C8C-4C60-A890-889D085B70D5}" srcOrd="2" destOrd="0" presId="urn:microsoft.com/office/officeart/2005/8/layout/process1"/>
    <dgm:cxn modelId="{0B693349-8840-40E7-BE4D-27F740B7842D}" type="presParOf" srcId="{FB8A41F2-57A8-49CF-9FC1-0A5C38FC2259}" destId="{F706D6E4-B180-4133-B2A5-2CCED2429E53}" srcOrd="3" destOrd="0" presId="urn:microsoft.com/office/officeart/2005/8/layout/process1"/>
    <dgm:cxn modelId="{8BEAE050-D2E6-4900-B57B-825FDAF25126}" type="presParOf" srcId="{F706D6E4-B180-4133-B2A5-2CCED2429E53}" destId="{4F0E0420-64D6-4D9F-A3EC-044E476DF7E7}" srcOrd="0" destOrd="0" presId="urn:microsoft.com/office/officeart/2005/8/layout/process1"/>
    <dgm:cxn modelId="{2233979C-97E3-42D7-85F4-E76E4EAD6253}" type="presParOf" srcId="{FB8A41F2-57A8-49CF-9FC1-0A5C38FC2259}" destId="{8D43EC52-2D2B-44B8-8C34-9991FF93B58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E0306D-3B42-4492-A780-A29D4A14034A}" type="doc">
      <dgm:prSet loTypeId="urn:microsoft.com/office/officeart/2005/8/layout/process1" loCatId="process" qsTypeId="urn:microsoft.com/office/officeart/2005/8/quickstyle/simple1" qsCatId="simple" csTypeId="urn:microsoft.com/office/officeart/2005/8/colors/accent0_1" csCatId="mainScheme" phldr="1"/>
      <dgm:spPr/>
    </dgm:pt>
    <dgm:pt modelId="{88AB7835-1044-4482-92A7-C9675506B768}">
      <dgm:prSet phldrT="[Текст]" custT="1"/>
      <dgm:spPr/>
      <dgm:t>
        <a:bodyPr/>
        <a:lstStyle/>
        <a:p>
          <a:r>
            <a:rPr lang="ru-RU" sz="1600" dirty="0"/>
            <a:t>Адресность информации для целевых групп граждан</a:t>
          </a:r>
        </a:p>
      </dgm:t>
    </dgm:pt>
    <dgm:pt modelId="{50CF8E7F-0B5E-453B-85F9-5FA5763F9BE9}" type="parTrans" cxnId="{D372B371-6509-4EA4-9076-AFA0D5BA5154}">
      <dgm:prSet/>
      <dgm:spPr/>
      <dgm:t>
        <a:bodyPr/>
        <a:lstStyle/>
        <a:p>
          <a:endParaRPr lang="ru-RU"/>
        </a:p>
      </dgm:t>
    </dgm:pt>
    <dgm:pt modelId="{5327FB32-195D-474B-8D02-5F330C8231BC}" type="sibTrans" cxnId="{D372B371-6509-4EA4-9076-AFA0D5BA5154}">
      <dgm:prSet/>
      <dgm:spPr/>
      <dgm:t>
        <a:bodyPr/>
        <a:lstStyle/>
        <a:p>
          <a:endParaRPr lang="ru-RU"/>
        </a:p>
      </dgm:t>
    </dgm:pt>
    <dgm:pt modelId="{FF0EB0E4-CB01-42EB-B776-F415FC96D1A3}">
      <dgm:prSet phldrT="[Текст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endParaRPr lang="ru-RU" sz="1000" dirty="0"/>
        </a:p>
      </dgm:t>
    </dgm:pt>
    <dgm:pt modelId="{A57E8F2D-15B0-4C24-9F4A-9A302E81A0BF}" type="parTrans" cxnId="{3A07E048-09E5-4309-BB83-6076F226320F}">
      <dgm:prSet/>
      <dgm:spPr/>
      <dgm:t>
        <a:bodyPr/>
        <a:lstStyle/>
        <a:p>
          <a:endParaRPr lang="ru-RU"/>
        </a:p>
      </dgm:t>
    </dgm:pt>
    <dgm:pt modelId="{9CD855A4-B762-4783-99B3-67AD26A6E1AE}" type="sibTrans" cxnId="{3A07E048-09E5-4309-BB83-6076F226320F}">
      <dgm:prSet/>
      <dgm:spPr/>
      <dgm:t>
        <a:bodyPr/>
        <a:lstStyle/>
        <a:p>
          <a:endParaRPr lang="ru-RU"/>
        </a:p>
      </dgm:t>
    </dgm:pt>
    <dgm:pt modelId="{D90A5AB8-E7C6-482C-B6C9-4DFA5C1BFF1A}">
      <dgm:prSet phldrT="[Текст]" custT="1"/>
      <dgm:spPr/>
      <dgm:t>
        <a:bodyPr/>
        <a:lstStyle/>
        <a:p>
          <a:r>
            <a:rPr lang="ru-RU" sz="1600" dirty="0"/>
            <a:t>Все меры поддержки, </a:t>
          </a:r>
          <a:r>
            <a:rPr lang="ru-RU" sz="1600" dirty="0" smtClean="0"/>
            <a:t>описанные </a:t>
          </a:r>
          <a:r>
            <a:rPr lang="ru-RU" sz="1600" dirty="0"/>
            <a:t>в презентации и информационном портале, систематизированы для 5 целевых групп граждан</a:t>
          </a:r>
        </a:p>
      </dgm:t>
    </dgm:pt>
    <dgm:pt modelId="{1C906FD0-DBB1-4B78-843C-4DC2C49DD19A}" type="parTrans" cxnId="{1F81089E-CC63-4A47-AD41-D51602279259}">
      <dgm:prSet/>
      <dgm:spPr/>
      <dgm:t>
        <a:bodyPr/>
        <a:lstStyle/>
        <a:p>
          <a:endParaRPr lang="ru-RU"/>
        </a:p>
      </dgm:t>
    </dgm:pt>
    <dgm:pt modelId="{FEE20537-CAC0-490D-90F7-5CAF1CA61A91}" type="sibTrans" cxnId="{1F81089E-CC63-4A47-AD41-D51602279259}">
      <dgm:prSet/>
      <dgm:spPr/>
      <dgm:t>
        <a:bodyPr/>
        <a:lstStyle/>
        <a:p>
          <a:endParaRPr lang="ru-RU"/>
        </a:p>
      </dgm:t>
    </dgm:pt>
    <dgm:pt modelId="{FB8A41F2-57A8-49CF-9FC1-0A5C38FC2259}" type="pres">
      <dgm:prSet presAssocID="{B6E0306D-3B42-4492-A780-A29D4A14034A}" presName="Name0" presStyleCnt="0">
        <dgm:presLayoutVars>
          <dgm:dir/>
          <dgm:resizeHandles val="exact"/>
        </dgm:presLayoutVars>
      </dgm:prSet>
      <dgm:spPr/>
    </dgm:pt>
    <dgm:pt modelId="{CA2E6FD0-5A53-4D40-8568-E71EB6457834}" type="pres">
      <dgm:prSet presAssocID="{88AB7835-1044-4482-92A7-C9675506B76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C321F4-869C-4415-A029-F011632448E7}" type="pres">
      <dgm:prSet presAssocID="{5327FB32-195D-474B-8D02-5F330C8231B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CAA863DB-90AE-4027-A03C-B86C945C1594}" type="pres">
      <dgm:prSet presAssocID="{5327FB32-195D-474B-8D02-5F330C8231BC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990ECC2-1C8C-4C60-A890-889D085B70D5}" type="pres">
      <dgm:prSet presAssocID="{FF0EB0E4-CB01-42EB-B776-F415FC96D1A3}" presName="node" presStyleLbl="node1" presStyleIdx="1" presStyleCnt="3" custScaleX="1425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06D6E4-B180-4133-B2A5-2CCED2429E53}" type="pres">
      <dgm:prSet presAssocID="{9CD855A4-B762-4783-99B3-67AD26A6E1AE}" presName="sibTrans" presStyleLbl="sibTrans2D1" presStyleIdx="1" presStyleCnt="2"/>
      <dgm:spPr/>
      <dgm:t>
        <a:bodyPr/>
        <a:lstStyle/>
        <a:p>
          <a:endParaRPr lang="ru-RU"/>
        </a:p>
      </dgm:t>
    </dgm:pt>
    <dgm:pt modelId="{4F0E0420-64D6-4D9F-A3EC-044E476DF7E7}" type="pres">
      <dgm:prSet presAssocID="{9CD855A4-B762-4783-99B3-67AD26A6E1AE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D43EC52-2D2B-44B8-8C34-9991FF93B589}" type="pres">
      <dgm:prSet presAssocID="{D90A5AB8-E7C6-482C-B6C9-4DFA5C1BFF1A}" presName="node" presStyleLbl="node1" presStyleIdx="2" presStyleCnt="3" custScaleX="122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07E048-09E5-4309-BB83-6076F226320F}" srcId="{B6E0306D-3B42-4492-A780-A29D4A14034A}" destId="{FF0EB0E4-CB01-42EB-B776-F415FC96D1A3}" srcOrd="1" destOrd="0" parTransId="{A57E8F2D-15B0-4C24-9F4A-9A302E81A0BF}" sibTransId="{9CD855A4-B762-4783-99B3-67AD26A6E1AE}"/>
    <dgm:cxn modelId="{B5CF9F51-471C-43BE-A8F9-BADE20C7516F}" type="presOf" srcId="{FF0EB0E4-CB01-42EB-B776-F415FC96D1A3}" destId="{A990ECC2-1C8C-4C60-A890-889D085B70D5}" srcOrd="0" destOrd="0" presId="urn:microsoft.com/office/officeart/2005/8/layout/process1"/>
    <dgm:cxn modelId="{261F56E1-9CB9-4B97-BAEB-6BCFBB3E7AEB}" type="presOf" srcId="{B6E0306D-3B42-4492-A780-A29D4A14034A}" destId="{FB8A41F2-57A8-49CF-9FC1-0A5C38FC2259}" srcOrd="0" destOrd="0" presId="urn:microsoft.com/office/officeart/2005/8/layout/process1"/>
    <dgm:cxn modelId="{0875E4B0-C6A5-4567-BBA7-362007DF3238}" type="presOf" srcId="{5327FB32-195D-474B-8D02-5F330C8231BC}" destId="{CAA863DB-90AE-4027-A03C-B86C945C1594}" srcOrd="1" destOrd="0" presId="urn:microsoft.com/office/officeart/2005/8/layout/process1"/>
    <dgm:cxn modelId="{1F81089E-CC63-4A47-AD41-D51602279259}" srcId="{B6E0306D-3B42-4492-A780-A29D4A14034A}" destId="{D90A5AB8-E7C6-482C-B6C9-4DFA5C1BFF1A}" srcOrd="2" destOrd="0" parTransId="{1C906FD0-DBB1-4B78-843C-4DC2C49DD19A}" sibTransId="{FEE20537-CAC0-490D-90F7-5CAF1CA61A91}"/>
    <dgm:cxn modelId="{336D26FD-1717-4678-A1A0-637C8C659FBB}" type="presOf" srcId="{D90A5AB8-E7C6-482C-B6C9-4DFA5C1BFF1A}" destId="{8D43EC52-2D2B-44B8-8C34-9991FF93B589}" srcOrd="0" destOrd="0" presId="urn:microsoft.com/office/officeart/2005/8/layout/process1"/>
    <dgm:cxn modelId="{03B67CC5-8029-4819-879A-17CD997FD8DF}" type="presOf" srcId="{9CD855A4-B762-4783-99B3-67AD26A6E1AE}" destId="{F706D6E4-B180-4133-B2A5-2CCED2429E53}" srcOrd="0" destOrd="0" presId="urn:microsoft.com/office/officeart/2005/8/layout/process1"/>
    <dgm:cxn modelId="{0F6C3EB2-8B7D-4A2B-BFCF-943F9A3E6A0F}" type="presOf" srcId="{88AB7835-1044-4482-92A7-C9675506B768}" destId="{CA2E6FD0-5A53-4D40-8568-E71EB6457834}" srcOrd="0" destOrd="0" presId="urn:microsoft.com/office/officeart/2005/8/layout/process1"/>
    <dgm:cxn modelId="{D372B371-6509-4EA4-9076-AFA0D5BA5154}" srcId="{B6E0306D-3B42-4492-A780-A29D4A14034A}" destId="{88AB7835-1044-4482-92A7-C9675506B768}" srcOrd="0" destOrd="0" parTransId="{50CF8E7F-0B5E-453B-85F9-5FA5763F9BE9}" sibTransId="{5327FB32-195D-474B-8D02-5F330C8231BC}"/>
    <dgm:cxn modelId="{B6343737-32B5-47C6-822D-9457428D1AC5}" type="presOf" srcId="{5327FB32-195D-474B-8D02-5F330C8231BC}" destId="{32C321F4-869C-4415-A029-F011632448E7}" srcOrd="0" destOrd="0" presId="urn:microsoft.com/office/officeart/2005/8/layout/process1"/>
    <dgm:cxn modelId="{CC74A586-7D04-49F8-8BC3-2C51FC5E4F14}" type="presOf" srcId="{9CD855A4-B762-4783-99B3-67AD26A6E1AE}" destId="{4F0E0420-64D6-4D9F-A3EC-044E476DF7E7}" srcOrd="1" destOrd="0" presId="urn:microsoft.com/office/officeart/2005/8/layout/process1"/>
    <dgm:cxn modelId="{7AF4D79D-155D-4873-937E-6786BBE337AD}" type="presParOf" srcId="{FB8A41F2-57A8-49CF-9FC1-0A5C38FC2259}" destId="{CA2E6FD0-5A53-4D40-8568-E71EB6457834}" srcOrd="0" destOrd="0" presId="urn:microsoft.com/office/officeart/2005/8/layout/process1"/>
    <dgm:cxn modelId="{BDDA3A37-0CC8-4730-9E90-9FD0EF17D1A8}" type="presParOf" srcId="{FB8A41F2-57A8-49CF-9FC1-0A5C38FC2259}" destId="{32C321F4-869C-4415-A029-F011632448E7}" srcOrd="1" destOrd="0" presId="urn:microsoft.com/office/officeart/2005/8/layout/process1"/>
    <dgm:cxn modelId="{6716023F-63A9-479C-9B77-99FCFF6404D0}" type="presParOf" srcId="{32C321F4-869C-4415-A029-F011632448E7}" destId="{CAA863DB-90AE-4027-A03C-B86C945C1594}" srcOrd="0" destOrd="0" presId="urn:microsoft.com/office/officeart/2005/8/layout/process1"/>
    <dgm:cxn modelId="{286B78FD-8ACA-468A-96E0-94DBAEACF957}" type="presParOf" srcId="{FB8A41F2-57A8-49CF-9FC1-0A5C38FC2259}" destId="{A990ECC2-1C8C-4C60-A890-889D085B70D5}" srcOrd="2" destOrd="0" presId="urn:microsoft.com/office/officeart/2005/8/layout/process1"/>
    <dgm:cxn modelId="{0B693349-8840-40E7-BE4D-27F740B7842D}" type="presParOf" srcId="{FB8A41F2-57A8-49CF-9FC1-0A5C38FC2259}" destId="{F706D6E4-B180-4133-B2A5-2CCED2429E53}" srcOrd="3" destOrd="0" presId="urn:microsoft.com/office/officeart/2005/8/layout/process1"/>
    <dgm:cxn modelId="{8BEAE050-D2E6-4900-B57B-825FDAF25126}" type="presParOf" srcId="{F706D6E4-B180-4133-B2A5-2CCED2429E53}" destId="{4F0E0420-64D6-4D9F-A3EC-044E476DF7E7}" srcOrd="0" destOrd="0" presId="urn:microsoft.com/office/officeart/2005/8/layout/process1"/>
    <dgm:cxn modelId="{2233979C-97E3-42D7-85F4-E76E4EAD6253}" type="presParOf" srcId="{FB8A41F2-57A8-49CF-9FC1-0A5C38FC2259}" destId="{8D43EC52-2D2B-44B8-8C34-9991FF93B58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E0306D-3B42-4492-A780-A29D4A14034A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88AB7835-1044-4482-92A7-C9675506B768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600" dirty="0"/>
            <a:t>Достоверность и полнота информации</a:t>
          </a:r>
        </a:p>
      </dgm:t>
    </dgm:pt>
    <dgm:pt modelId="{50CF8E7F-0B5E-453B-85F9-5FA5763F9BE9}" type="parTrans" cxnId="{D372B371-6509-4EA4-9076-AFA0D5BA5154}">
      <dgm:prSet/>
      <dgm:spPr/>
      <dgm:t>
        <a:bodyPr/>
        <a:lstStyle/>
        <a:p>
          <a:endParaRPr lang="ru-RU"/>
        </a:p>
      </dgm:t>
    </dgm:pt>
    <dgm:pt modelId="{5327FB32-195D-474B-8D02-5F330C8231BC}" type="sibTrans" cxnId="{D372B371-6509-4EA4-9076-AFA0D5BA5154}">
      <dgm:prSet/>
      <dgm:spPr/>
      <dgm:t>
        <a:bodyPr/>
        <a:lstStyle/>
        <a:p>
          <a:endParaRPr lang="ru-RU"/>
        </a:p>
      </dgm:t>
    </dgm:pt>
    <dgm:pt modelId="{FF0EB0E4-CB01-42EB-B776-F415FC96D1A3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pPr algn="ctr">
            <a:lnSpc>
              <a:spcPct val="100000"/>
            </a:lnSpc>
            <a:spcAft>
              <a:spcPts val="200"/>
            </a:spcAft>
          </a:pPr>
          <a:endParaRPr lang="ru-RU" sz="1000" dirty="0"/>
        </a:p>
      </dgm:t>
    </dgm:pt>
    <dgm:pt modelId="{A57E8F2D-15B0-4C24-9F4A-9A302E81A0BF}" type="parTrans" cxnId="{3A07E048-09E5-4309-BB83-6076F226320F}">
      <dgm:prSet/>
      <dgm:spPr/>
      <dgm:t>
        <a:bodyPr/>
        <a:lstStyle/>
        <a:p>
          <a:endParaRPr lang="ru-RU"/>
        </a:p>
      </dgm:t>
    </dgm:pt>
    <dgm:pt modelId="{9CD855A4-B762-4783-99B3-67AD26A6E1AE}" type="sibTrans" cxnId="{3A07E048-09E5-4309-BB83-6076F226320F}">
      <dgm:prSet/>
      <dgm:spPr/>
      <dgm:t>
        <a:bodyPr/>
        <a:lstStyle/>
        <a:p>
          <a:endParaRPr lang="ru-RU"/>
        </a:p>
      </dgm:t>
    </dgm:pt>
    <dgm:pt modelId="{D90A5AB8-E7C6-482C-B6C9-4DFA5C1BFF1A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endParaRPr lang="ru-RU" sz="1600" dirty="0"/>
        </a:p>
      </dgm:t>
    </dgm:pt>
    <dgm:pt modelId="{1C906FD0-DBB1-4B78-843C-4DC2C49DD19A}" type="parTrans" cxnId="{1F81089E-CC63-4A47-AD41-D51602279259}">
      <dgm:prSet/>
      <dgm:spPr/>
      <dgm:t>
        <a:bodyPr/>
        <a:lstStyle/>
        <a:p>
          <a:endParaRPr lang="ru-RU"/>
        </a:p>
      </dgm:t>
    </dgm:pt>
    <dgm:pt modelId="{FEE20537-CAC0-490D-90F7-5CAF1CA61A91}" type="sibTrans" cxnId="{1F81089E-CC63-4A47-AD41-D51602279259}">
      <dgm:prSet/>
      <dgm:spPr/>
      <dgm:t>
        <a:bodyPr/>
        <a:lstStyle/>
        <a:p>
          <a:endParaRPr lang="ru-RU"/>
        </a:p>
      </dgm:t>
    </dgm:pt>
    <dgm:pt modelId="{FB8A41F2-57A8-49CF-9FC1-0A5C38FC2259}" type="pres">
      <dgm:prSet presAssocID="{B6E0306D-3B42-4492-A780-A29D4A14034A}" presName="Name0" presStyleCnt="0">
        <dgm:presLayoutVars>
          <dgm:dir/>
          <dgm:resizeHandles val="exact"/>
        </dgm:presLayoutVars>
      </dgm:prSet>
      <dgm:spPr/>
    </dgm:pt>
    <dgm:pt modelId="{CA2E6FD0-5A53-4D40-8568-E71EB6457834}" type="pres">
      <dgm:prSet presAssocID="{88AB7835-1044-4482-92A7-C9675506B76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C321F4-869C-4415-A029-F011632448E7}" type="pres">
      <dgm:prSet presAssocID="{5327FB32-195D-474B-8D02-5F330C8231B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CAA863DB-90AE-4027-A03C-B86C945C1594}" type="pres">
      <dgm:prSet presAssocID="{5327FB32-195D-474B-8D02-5F330C8231BC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990ECC2-1C8C-4C60-A890-889D085B70D5}" type="pres">
      <dgm:prSet presAssocID="{FF0EB0E4-CB01-42EB-B776-F415FC96D1A3}" presName="node" presStyleLbl="node1" presStyleIdx="1" presStyleCnt="3" custScaleX="1425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06D6E4-B180-4133-B2A5-2CCED2429E53}" type="pres">
      <dgm:prSet presAssocID="{9CD855A4-B762-4783-99B3-67AD26A6E1AE}" presName="sibTrans" presStyleLbl="sibTrans2D1" presStyleIdx="1" presStyleCnt="2"/>
      <dgm:spPr/>
      <dgm:t>
        <a:bodyPr/>
        <a:lstStyle/>
        <a:p>
          <a:endParaRPr lang="ru-RU"/>
        </a:p>
      </dgm:t>
    </dgm:pt>
    <dgm:pt modelId="{4F0E0420-64D6-4D9F-A3EC-044E476DF7E7}" type="pres">
      <dgm:prSet presAssocID="{9CD855A4-B762-4783-99B3-67AD26A6E1AE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D43EC52-2D2B-44B8-8C34-9991FF93B589}" type="pres">
      <dgm:prSet presAssocID="{D90A5AB8-E7C6-482C-B6C9-4DFA5C1BFF1A}" presName="node" presStyleLbl="node1" presStyleIdx="2" presStyleCnt="3" custScaleX="122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07E048-09E5-4309-BB83-6076F226320F}" srcId="{B6E0306D-3B42-4492-A780-A29D4A14034A}" destId="{FF0EB0E4-CB01-42EB-B776-F415FC96D1A3}" srcOrd="1" destOrd="0" parTransId="{A57E8F2D-15B0-4C24-9F4A-9A302E81A0BF}" sibTransId="{9CD855A4-B762-4783-99B3-67AD26A6E1AE}"/>
    <dgm:cxn modelId="{B5CF9F51-471C-43BE-A8F9-BADE20C7516F}" type="presOf" srcId="{FF0EB0E4-CB01-42EB-B776-F415FC96D1A3}" destId="{A990ECC2-1C8C-4C60-A890-889D085B70D5}" srcOrd="0" destOrd="0" presId="urn:microsoft.com/office/officeart/2005/8/layout/process1"/>
    <dgm:cxn modelId="{261F56E1-9CB9-4B97-BAEB-6BCFBB3E7AEB}" type="presOf" srcId="{B6E0306D-3B42-4492-A780-A29D4A14034A}" destId="{FB8A41F2-57A8-49CF-9FC1-0A5C38FC2259}" srcOrd="0" destOrd="0" presId="urn:microsoft.com/office/officeart/2005/8/layout/process1"/>
    <dgm:cxn modelId="{0875E4B0-C6A5-4567-BBA7-362007DF3238}" type="presOf" srcId="{5327FB32-195D-474B-8D02-5F330C8231BC}" destId="{CAA863DB-90AE-4027-A03C-B86C945C1594}" srcOrd="1" destOrd="0" presId="urn:microsoft.com/office/officeart/2005/8/layout/process1"/>
    <dgm:cxn modelId="{1F81089E-CC63-4A47-AD41-D51602279259}" srcId="{B6E0306D-3B42-4492-A780-A29D4A14034A}" destId="{D90A5AB8-E7C6-482C-B6C9-4DFA5C1BFF1A}" srcOrd="2" destOrd="0" parTransId="{1C906FD0-DBB1-4B78-843C-4DC2C49DD19A}" sibTransId="{FEE20537-CAC0-490D-90F7-5CAF1CA61A91}"/>
    <dgm:cxn modelId="{336D26FD-1717-4678-A1A0-637C8C659FBB}" type="presOf" srcId="{D90A5AB8-E7C6-482C-B6C9-4DFA5C1BFF1A}" destId="{8D43EC52-2D2B-44B8-8C34-9991FF93B589}" srcOrd="0" destOrd="0" presId="urn:microsoft.com/office/officeart/2005/8/layout/process1"/>
    <dgm:cxn modelId="{03B67CC5-8029-4819-879A-17CD997FD8DF}" type="presOf" srcId="{9CD855A4-B762-4783-99B3-67AD26A6E1AE}" destId="{F706D6E4-B180-4133-B2A5-2CCED2429E53}" srcOrd="0" destOrd="0" presId="urn:microsoft.com/office/officeart/2005/8/layout/process1"/>
    <dgm:cxn modelId="{0F6C3EB2-8B7D-4A2B-BFCF-943F9A3E6A0F}" type="presOf" srcId="{88AB7835-1044-4482-92A7-C9675506B768}" destId="{CA2E6FD0-5A53-4D40-8568-E71EB6457834}" srcOrd="0" destOrd="0" presId="urn:microsoft.com/office/officeart/2005/8/layout/process1"/>
    <dgm:cxn modelId="{D372B371-6509-4EA4-9076-AFA0D5BA5154}" srcId="{B6E0306D-3B42-4492-A780-A29D4A14034A}" destId="{88AB7835-1044-4482-92A7-C9675506B768}" srcOrd="0" destOrd="0" parTransId="{50CF8E7F-0B5E-453B-85F9-5FA5763F9BE9}" sibTransId="{5327FB32-195D-474B-8D02-5F330C8231BC}"/>
    <dgm:cxn modelId="{B6343737-32B5-47C6-822D-9457428D1AC5}" type="presOf" srcId="{5327FB32-195D-474B-8D02-5F330C8231BC}" destId="{32C321F4-869C-4415-A029-F011632448E7}" srcOrd="0" destOrd="0" presId="urn:microsoft.com/office/officeart/2005/8/layout/process1"/>
    <dgm:cxn modelId="{CC74A586-7D04-49F8-8BC3-2C51FC5E4F14}" type="presOf" srcId="{9CD855A4-B762-4783-99B3-67AD26A6E1AE}" destId="{4F0E0420-64D6-4D9F-A3EC-044E476DF7E7}" srcOrd="1" destOrd="0" presId="urn:microsoft.com/office/officeart/2005/8/layout/process1"/>
    <dgm:cxn modelId="{7AF4D79D-155D-4873-937E-6786BBE337AD}" type="presParOf" srcId="{FB8A41F2-57A8-49CF-9FC1-0A5C38FC2259}" destId="{CA2E6FD0-5A53-4D40-8568-E71EB6457834}" srcOrd="0" destOrd="0" presId="urn:microsoft.com/office/officeart/2005/8/layout/process1"/>
    <dgm:cxn modelId="{BDDA3A37-0CC8-4730-9E90-9FD0EF17D1A8}" type="presParOf" srcId="{FB8A41F2-57A8-49CF-9FC1-0A5C38FC2259}" destId="{32C321F4-869C-4415-A029-F011632448E7}" srcOrd="1" destOrd="0" presId="urn:microsoft.com/office/officeart/2005/8/layout/process1"/>
    <dgm:cxn modelId="{6716023F-63A9-479C-9B77-99FCFF6404D0}" type="presParOf" srcId="{32C321F4-869C-4415-A029-F011632448E7}" destId="{CAA863DB-90AE-4027-A03C-B86C945C1594}" srcOrd="0" destOrd="0" presId="urn:microsoft.com/office/officeart/2005/8/layout/process1"/>
    <dgm:cxn modelId="{286B78FD-8ACA-468A-96E0-94DBAEACF957}" type="presParOf" srcId="{FB8A41F2-57A8-49CF-9FC1-0A5C38FC2259}" destId="{A990ECC2-1C8C-4C60-A890-889D085B70D5}" srcOrd="2" destOrd="0" presId="urn:microsoft.com/office/officeart/2005/8/layout/process1"/>
    <dgm:cxn modelId="{0B693349-8840-40E7-BE4D-27F740B7842D}" type="presParOf" srcId="{FB8A41F2-57A8-49CF-9FC1-0A5C38FC2259}" destId="{F706D6E4-B180-4133-B2A5-2CCED2429E53}" srcOrd="3" destOrd="0" presId="urn:microsoft.com/office/officeart/2005/8/layout/process1"/>
    <dgm:cxn modelId="{8BEAE050-D2E6-4900-B57B-825FDAF25126}" type="presParOf" srcId="{F706D6E4-B180-4133-B2A5-2CCED2429E53}" destId="{4F0E0420-64D6-4D9F-A3EC-044E476DF7E7}" srcOrd="0" destOrd="0" presId="urn:microsoft.com/office/officeart/2005/8/layout/process1"/>
    <dgm:cxn modelId="{2233979C-97E3-42D7-85F4-E76E4EAD6253}" type="presParOf" srcId="{FB8A41F2-57A8-49CF-9FC1-0A5C38FC2259}" destId="{8D43EC52-2D2B-44B8-8C34-9991FF93B58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E0306D-3B42-4492-A780-A29D4A14034A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88AB7835-1044-4482-92A7-C9675506B768}">
      <dgm:prSet phldrT="[Текст]" custT="1"/>
      <dgm:spPr>
        <a:ln>
          <a:solidFill>
            <a:schemeClr val="tx1"/>
          </a:solidFill>
        </a:ln>
      </dgm:spPr>
      <dgm:t>
        <a:bodyPr/>
        <a:lstStyle/>
        <a:p>
          <a:r>
            <a:rPr lang="ru-RU" sz="1600" dirty="0"/>
            <a:t>Предложения по реализации конкурсного проекта и практическому применению результатов его реализации </a:t>
          </a:r>
        </a:p>
      </dgm:t>
    </dgm:pt>
    <dgm:pt modelId="{50CF8E7F-0B5E-453B-85F9-5FA5763F9BE9}" type="parTrans" cxnId="{D372B371-6509-4EA4-9076-AFA0D5BA5154}">
      <dgm:prSet/>
      <dgm:spPr/>
      <dgm:t>
        <a:bodyPr/>
        <a:lstStyle/>
        <a:p>
          <a:endParaRPr lang="ru-RU"/>
        </a:p>
      </dgm:t>
    </dgm:pt>
    <dgm:pt modelId="{5327FB32-195D-474B-8D02-5F330C8231BC}" type="sibTrans" cxnId="{D372B371-6509-4EA4-9076-AFA0D5BA5154}">
      <dgm:prSet/>
      <dgm:spPr/>
      <dgm:t>
        <a:bodyPr/>
        <a:lstStyle/>
        <a:p>
          <a:endParaRPr lang="ru-RU"/>
        </a:p>
      </dgm:t>
    </dgm:pt>
    <dgm:pt modelId="{FF0EB0E4-CB01-42EB-B776-F415FC96D1A3}">
      <dgm:prSet phldrT="[Текст]" custT="1"/>
      <dgm:spPr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pPr algn="ctr">
            <a:lnSpc>
              <a:spcPct val="100000"/>
            </a:lnSpc>
            <a:spcAft>
              <a:spcPts val="200"/>
            </a:spcAft>
          </a:pPr>
          <a:r>
            <a:rPr lang="en-US" sz="1600" dirty="0" smtClean="0">
              <a:hlinkClick xmlns:r="http://schemas.openxmlformats.org/officeDocument/2006/relationships" r:id="rId1"/>
            </a:rPr>
            <a:t>https://disk.yandex.ru/i/ptdErwDPIN_Gcg</a:t>
          </a:r>
          <a:r>
            <a:rPr lang="en-US" sz="1600" dirty="0" smtClean="0"/>
            <a:t> </a:t>
          </a:r>
          <a:endParaRPr lang="ru-RU" sz="1600" dirty="0"/>
        </a:p>
      </dgm:t>
    </dgm:pt>
    <dgm:pt modelId="{A57E8F2D-15B0-4C24-9F4A-9A302E81A0BF}" type="parTrans" cxnId="{3A07E048-09E5-4309-BB83-6076F226320F}">
      <dgm:prSet/>
      <dgm:spPr/>
      <dgm:t>
        <a:bodyPr/>
        <a:lstStyle/>
        <a:p>
          <a:endParaRPr lang="ru-RU"/>
        </a:p>
      </dgm:t>
    </dgm:pt>
    <dgm:pt modelId="{9CD855A4-B762-4783-99B3-67AD26A6E1AE}" type="sibTrans" cxnId="{3A07E048-09E5-4309-BB83-6076F226320F}">
      <dgm:prSet/>
      <dgm:spPr/>
      <dgm:t>
        <a:bodyPr/>
        <a:lstStyle/>
        <a:p>
          <a:endParaRPr lang="ru-RU"/>
        </a:p>
      </dgm:t>
    </dgm:pt>
    <dgm:pt modelId="{D90A5AB8-E7C6-482C-B6C9-4DFA5C1BFF1A}">
      <dgm:prSet phldrT="[Текст]" custT="1"/>
      <dgm:spPr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ru-RU" sz="1600" dirty="0"/>
            <a:t>Представлены рекомендации по размещению подготовленных информационных материалов</a:t>
          </a:r>
        </a:p>
      </dgm:t>
    </dgm:pt>
    <dgm:pt modelId="{1C906FD0-DBB1-4B78-843C-4DC2C49DD19A}" type="parTrans" cxnId="{1F81089E-CC63-4A47-AD41-D51602279259}">
      <dgm:prSet/>
      <dgm:spPr/>
      <dgm:t>
        <a:bodyPr/>
        <a:lstStyle/>
        <a:p>
          <a:endParaRPr lang="ru-RU"/>
        </a:p>
      </dgm:t>
    </dgm:pt>
    <dgm:pt modelId="{FEE20537-CAC0-490D-90F7-5CAF1CA61A91}" type="sibTrans" cxnId="{1F81089E-CC63-4A47-AD41-D51602279259}">
      <dgm:prSet/>
      <dgm:spPr/>
      <dgm:t>
        <a:bodyPr/>
        <a:lstStyle/>
        <a:p>
          <a:endParaRPr lang="ru-RU"/>
        </a:p>
      </dgm:t>
    </dgm:pt>
    <dgm:pt modelId="{FB8A41F2-57A8-49CF-9FC1-0A5C38FC2259}" type="pres">
      <dgm:prSet presAssocID="{B6E0306D-3B42-4492-A780-A29D4A14034A}" presName="Name0" presStyleCnt="0">
        <dgm:presLayoutVars>
          <dgm:dir/>
          <dgm:resizeHandles val="exact"/>
        </dgm:presLayoutVars>
      </dgm:prSet>
      <dgm:spPr/>
    </dgm:pt>
    <dgm:pt modelId="{CA2E6FD0-5A53-4D40-8568-E71EB6457834}" type="pres">
      <dgm:prSet presAssocID="{88AB7835-1044-4482-92A7-C9675506B76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C321F4-869C-4415-A029-F011632448E7}" type="pres">
      <dgm:prSet presAssocID="{5327FB32-195D-474B-8D02-5F330C8231B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CAA863DB-90AE-4027-A03C-B86C945C1594}" type="pres">
      <dgm:prSet presAssocID="{5327FB32-195D-474B-8D02-5F330C8231BC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990ECC2-1C8C-4C60-A890-889D085B70D5}" type="pres">
      <dgm:prSet presAssocID="{FF0EB0E4-CB01-42EB-B776-F415FC96D1A3}" presName="node" presStyleLbl="node1" presStyleIdx="1" presStyleCnt="3" custScaleX="1425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06D6E4-B180-4133-B2A5-2CCED2429E53}" type="pres">
      <dgm:prSet presAssocID="{9CD855A4-B762-4783-99B3-67AD26A6E1AE}" presName="sibTrans" presStyleLbl="sibTrans2D1" presStyleIdx="1" presStyleCnt="2"/>
      <dgm:spPr/>
      <dgm:t>
        <a:bodyPr/>
        <a:lstStyle/>
        <a:p>
          <a:endParaRPr lang="ru-RU"/>
        </a:p>
      </dgm:t>
    </dgm:pt>
    <dgm:pt modelId="{4F0E0420-64D6-4D9F-A3EC-044E476DF7E7}" type="pres">
      <dgm:prSet presAssocID="{9CD855A4-B762-4783-99B3-67AD26A6E1AE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D43EC52-2D2B-44B8-8C34-9991FF93B589}" type="pres">
      <dgm:prSet presAssocID="{D90A5AB8-E7C6-482C-B6C9-4DFA5C1BFF1A}" presName="node" presStyleLbl="node1" presStyleIdx="2" presStyleCnt="3" custScaleX="122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07E048-09E5-4309-BB83-6076F226320F}" srcId="{B6E0306D-3B42-4492-A780-A29D4A14034A}" destId="{FF0EB0E4-CB01-42EB-B776-F415FC96D1A3}" srcOrd="1" destOrd="0" parTransId="{A57E8F2D-15B0-4C24-9F4A-9A302E81A0BF}" sibTransId="{9CD855A4-B762-4783-99B3-67AD26A6E1AE}"/>
    <dgm:cxn modelId="{B5CF9F51-471C-43BE-A8F9-BADE20C7516F}" type="presOf" srcId="{FF0EB0E4-CB01-42EB-B776-F415FC96D1A3}" destId="{A990ECC2-1C8C-4C60-A890-889D085B70D5}" srcOrd="0" destOrd="0" presId="urn:microsoft.com/office/officeart/2005/8/layout/process1"/>
    <dgm:cxn modelId="{261F56E1-9CB9-4B97-BAEB-6BCFBB3E7AEB}" type="presOf" srcId="{B6E0306D-3B42-4492-A780-A29D4A14034A}" destId="{FB8A41F2-57A8-49CF-9FC1-0A5C38FC2259}" srcOrd="0" destOrd="0" presId="urn:microsoft.com/office/officeart/2005/8/layout/process1"/>
    <dgm:cxn modelId="{0875E4B0-C6A5-4567-BBA7-362007DF3238}" type="presOf" srcId="{5327FB32-195D-474B-8D02-5F330C8231BC}" destId="{CAA863DB-90AE-4027-A03C-B86C945C1594}" srcOrd="1" destOrd="0" presId="urn:microsoft.com/office/officeart/2005/8/layout/process1"/>
    <dgm:cxn modelId="{1F81089E-CC63-4A47-AD41-D51602279259}" srcId="{B6E0306D-3B42-4492-A780-A29D4A14034A}" destId="{D90A5AB8-E7C6-482C-B6C9-4DFA5C1BFF1A}" srcOrd="2" destOrd="0" parTransId="{1C906FD0-DBB1-4B78-843C-4DC2C49DD19A}" sibTransId="{FEE20537-CAC0-490D-90F7-5CAF1CA61A91}"/>
    <dgm:cxn modelId="{336D26FD-1717-4678-A1A0-637C8C659FBB}" type="presOf" srcId="{D90A5AB8-E7C6-482C-B6C9-4DFA5C1BFF1A}" destId="{8D43EC52-2D2B-44B8-8C34-9991FF93B589}" srcOrd="0" destOrd="0" presId="urn:microsoft.com/office/officeart/2005/8/layout/process1"/>
    <dgm:cxn modelId="{03B67CC5-8029-4819-879A-17CD997FD8DF}" type="presOf" srcId="{9CD855A4-B762-4783-99B3-67AD26A6E1AE}" destId="{F706D6E4-B180-4133-B2A5-2CCED2429E53}" srcOrd="0" destOrd="0" presId="urn:microsoft.com/office/officeart/2005/8/layout/process1"/>
    <dgm:cxn modelId="{0F6C3EB2-8B7D-4A2B-BFCF-943F9A3E6A0F}" type="presOf" srcId="{88AB7835-1044-4482-92A7-C9675506B768}" destId="{CA2E6FD0-5A53-4D40-8568-E71EB6457834}" srcOrd="0" destOrd="0" presId="urn:microsoft.com/office/officeart/2005/8/layout/process1"/>
    <dgm:cxn modelId="{D372B371-6509-4EA4-9076-AFA0D5BA5154}" srcId="{B6E0306D-3B42-4492-A780-A29D4A14034A}" destId="{88AB7835-1044-4482-92A7-C9675506B768}" srcOrd="0" destOrd="0" parTransId="{50CF8E7F-0B5E-453B-85F9-5FA5763F9BE9}" sibTransId="{5327FB32-195D-474B-8D02-5F330C8231BC}"/>
    <dgm:cxn modelId="{B6343737-32B5-47C6-822D-9457428D1AC5}" type="presOf" srcId="{5327FB32-195D-474B-8D02-5F330C8231BC}" destId="{32C321F4-869C-4415-A029-F011632448E7}" srcOrd="0" destOrd="0" presId="urn:microsoft.com/office/officeart/2005/8/layout/process1"/>
    <dgm:cxn modelId="{CC74A586-7D04-49F8-8BC3-2C51FC5E4F14}" type="presOf" srcId="{9CD855A4-B762-4783-99B3-67AD26A6E1AE}" destId="{4F0E0420-64D6-4D9F-A3EC-044E476DF7E7}" srcOrd="1" destOrd="0" presId="urn:microsoft.com/office/officeart/2005/8/layout/process1"/>
    <dgm:cxn modelId="{7AF4D79D-155D-4873-937E-6786BBE337AD}" type="presParOf" srcId="{FB8A41F2-57A8-49CF-9FC1-0A5C38FC2259}" destId="{CA2E6FD0-5A53-4D40-8568-E71EB6457834}" srcOrd="0" destOrd="0" presId="urn:microsoft.com/office/officeart/2005/8/layout/process1"/>
    <dgm:cxn modelId="{BDDA3A37-0CC8-4730-9E90-9FD0EF17D1A8}" type="presParOf" srcId="{FB8A41F2-57A8-49CF-9FC1-0A5C38FC2259}" destId="{32C321F4-869C-4415-A029-F011632448E7}" srcOrd="1" destOrd="0" presId="urn:microsoft.com/office/officeart/2005/8/layout/process1"/>
    <dgm:cxn modelId="{6716023F-63A9-479C-9B77-99FCFF6404D0}" type="presParOf" srcId="{32C321F4-869C-4415-A029-F011632448E7}" destId="{CAA863DB-90AE-4027-A03C-B86C945C1594}" srcOrd="0" destOrd="0" presId="urn:microsoft.com/office/officeart/2005/8/layout/process1"/>
    <dgm:cxn modelId="{286B78FD-8ACA-468A-96E0-94DBAEACF957}" type="presParOf" srcId="{FB8A41F2-57A8-49CF-9FC1-0A5C38FC2259}" destId="{A990ECC2-1C8C-4C60-A890-889D085B70D5}" srcOrd="2" destOrd="0" presId="urn:microsoft.com/office/officeart/2005/8/layout/process1"/>
    <dgm:cxn modelId="{0B693349-8840-40E7-BE4D-27F740B7842D}" type="presParOf" srcId="{FB8A41F2-57A8-49CF-9FC1-0A5C38FC2259}" destId="{F706D6E4-B180-4133-B2A5-2CCED2429E53}" srcOrd="3" destOrd="0" presId="urn:microsoft.com/office/officeart/2005/8/layout/process1"/>
    <dgm:cxn modelId="{8BEAE050-D2E6-4900-B57B-825FDAF25126}" type="presParOf" srcId="{F706D6E4-B180-4133-B2A5-2CCED2429E53}" destId="{4F0E0420-64D6-4D9F-A3EC-044E476DF7E7}" srcOrd="0" destOrd="0" presId="urn:microsoft.com/office/officeart/2005/8/layout/process1"/>
    <dgm:cxn modelId="{2233979C-97E3-42D7-85F4-E76E4EAD6253}" type="presParOf" srcId="{FB8A41F2-57A8-49CF-9FC1-0A5C38FC2259}" destId="{8D43EC52-2D2B-44B8-8C34-9991FF93B58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E0306D-3B42-4492-A780-A29D4A14034A}" type="doc">
      <dgm:prSet loTypeId="urn:microsoft.com/office/officeart/2005/8/layout/process1" loCatId="process" qsTypeId="urn:microsoft.com/office/officeart/2005/8/quickstyle/simple1" qsCatId="simple" csTypeId="urn:microsoft.com/office/officeart/2005/8/colors/accent0_1" csCatId="mainScheme" phldr="1"/>
      <dgm:spPr/>
    </dgm:pt>
    <dgm:pt modelId="{88AB7835-1044-4482-92A7-C9675506B768}">
      <dgm:prSet phldrT="[Текст]" custT="1"/>
      <dgm:spPr/>
      <dgm:t>
        <a:bodyPr/>
        <a:lstStyle/>
        <a:p>
          <a:r>
            <a:rPr lang="ru-RU" sz="1600" dirty="0"/>
            <a:t>Информативность, наглядность</a:t>
          </a:r>
        </a:p>
      </dgm:t>
    </dgm:pt>
    <dgm:pt modelId="{50CF8E7F-0B5E-453B-85F9-5FA5763F9BE9}" type="parTrans" cxnId="{D372B371-6509-4EA4-9076-AFA0D5BA5154}">
      <dgm:prSet/>
      <dgm:spPr/>
      <dgm:t>
        <a:bodyPr/>
        <a:lstStyle/>
        <a:p>
          <a:endParaRPr lang="ru-RU"/>
        </a:p>
      </dgm:t>
    </dgm:pt>
    <dgm:pt modelId="{5327FB32-195D-474B-8D02-5F330C8231BC}" type="sibTrans" cxnId="{D372B371-6509-4EA4-9076-AFA0D5BA5154}">
      <dgm:prSet/>
      <dgm:spPr/>
      <dgm:t>
        <a:bodyPr/>
        <a:lstStyle/>
        <a:p>
          <a:endParaRPr lang="ru-RU"/>
        </a:p>
      </dgm:t>
    </dgm:pt>
    <dgm:pt modelId="{FF0EB0E4-CB01-42EB-B776-F415FC96D1A3}">
      <dgm:prSet phldrT="[Текст]" custT="1"/>
      <dgm:spPr/>
      <dgm:t>
        <a:bodyPr/>
        <a:lstStyle/>
        <a:p>
          <a:pPr algn="ctr">
            <a:lnSpc>
              <a:spcPct val="100000"/>
            </a:lnSpc>
            <a:spcAft>
              <a:spcPts val="200"/>
            </a:spcAft>
          </a:pPr>
          <a:r>
            <a:rPr lang="ru-RU" sz="1600" dirty="0"/>
            <a:t>Для обеспечения наглядности и информативности подготовлен информационный портал: </a:t>
          </a:r>
          <a:r>
            <a:rPr lang="en-GB" sz="1600" dirty="0"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https://kekbdg.wixsite.com/website</a:t>
          </a:r>
          <a:endParaRPr lang="ru-RU" sz="1000" dirty="0"/>
        </a:p>
      </dgm:t>
    </dgm:pt>
    <dgm:pt modelId="{A57E8F2D-15B0-4C24-9F4A-9A302E81A0BF}" type="parTrans" cxnId="{3A07E048-09E5-4309-BB83-6076F226320F}">
      <dgm:prSet/>
      <dgm:spPr/>
      <dgm:t>
        <a:bodyPr/>
        <a:lstStyle/>
        <a:p>
          <a:endParaRPr lang="ru-RU"/>
        </a:p>
      </dgm:t>
    </dgm:pt>
    <dgm:pt modelId="{9CD855A4-B762-4783-99B3-67AD26A6E1AE}" type="sibTrans" cxnId="{3A07E048-09E5-4309-BB83-6076F226320F}">
      <dgm:prSet/>
      <dgm:spPr/>
      <dgm:t>
        <a:bodyPr/>
        <a:lstStyle/>
        <a:p>
          <a:endParaRPr lang="ru-RU"/>
        </a:p>
      </dgm:t>
    </dgm:pt>
    <dgm:pt modelId="{D90A5AB8-E7C6-482C-B6C9-4DFA5C1BFF1A}">
      <dgm:prSet phldrT="[Текст]" custT="1"/>
      <dgm:spPr/>
      <dgm:t>
        <a:bodyPr/>
        <a:lstStyle/>
        <a:p>
          <a:r>
            <a:rPr lang="ru-RU" sz="1600" dirty="0"/>
            <a:t>На страницах портала в интуитивной форме описаны:</a:t>
          </a:r>
        </a:p>
        <a:p>
          <a:endParaRPr lang="ru-RU" sz="1600" dirty="0"/>
        </a:p>
        <a:p>
          <a:endParaRPr lang="ru-RU" sz="1600" dirty="0"/>
        </a:p>
        <a:p>
          <a:r>
            <a:rPr lang="ru-RU" sz="1600" dirty="0"/>
            <a:t> </a:t>
          </a:r>
        </a:p>
      </dgm:t>
    </dgm:pt>
    <dgm:pt modelId="{1C906FD0-DBB1-4B78-843C-4DC2C49DD19A}" type="parTrans" cxnId="{1F81089E-CC63-4A47-AD41-D51602279259}">
      <dgm:prSet/>
      <dgm:spPr/>
      <dgm:t>
        <a:bodyPr/>
        <a:lstStyle/>
        <a:p>
          <a:endParaRPr lang="ru-RU"/>
        </a:p>
      </dgm:t>
    </dgm:pt>
    <dgm:pt modelId="{FEE20537-CAC0-490D-90F7-5CAF1CA61A91}" type="sibTrans" cxnId="{1F81089E-CC63-4A47-AD41-D51602279259}">
      <dgm:prSet/>
      <dgm:spPr/>
      <dgm:t>
        <a:bodyPr/>
        <a:lstStyle/>
        <a:p>
          <a:endParaRPr lang="ru-RU"/>
        </a:p>
      </dgm:t>
    </dgm:pt>
    <dgm:pt modelId="{FB8A41F2-57A8-49CF-9FC1-0A5C38FC2259}" type="pres">
      <dgm:prSet presAssocID="{B6E0306D-3B42-4492-A780-A29D4A14034A}" presName="Name0" presStyleCnt="0">
        <dgm:presLayoutVars>
          <dgm:dir/>
          <dgm:resizeHandles val="exact"/>
        </dgm:presLayoutVars>
      </dgm:prSet>
      <dgm:spPr/>
    </dgm:pt>
    <dgm:pt modelId="{CA2E6FD0-5A53-4D40-8568-E71EB6457834}" type="pres">
      <dgm:prSet presAssocID="{88AB7835-1044-4482-92A7-C9675506B76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C321F4-869C-4415-A029-F011632448E7}" type="pres">
      <dgm:prSet presAssocID="{5327FB32-195D-474B-8D02-5F330C8231BC}" presName="sibTrans" presStyleLbl="sibTrans2D1" presStyleIdx="0" presStyleCnt="2"/>
      <dgm:spPr/>
      <dgm:t>
        <a:bodyPr/>
        <a:lstStyle/>
        <a:p>
          <a:endParaRPr lang="ru-RU"/>
        </a:p>
      </dgm:t>
    </dgm:pt>
    <dgm:pt modelId="{CAA863DB-90AE-4027-A03C-B86C945C1594}" type="pres">
      <dgm:prSet presAssocID="{5327FB32-195D-474B-8D02-5F330C8231BC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A990ECC2-1C8C-4C60-A890-889D085B70D5}" type="pres">
      <dgm:prSet presAssocID="{FF0EB0E4-CB01-42EB-B776-F415FC96D1A3}" presName="node" presStyleLbl="node1" presStyleIdx="1" presStyleCnt="3" custScaleX="142507" custLinFactNeighborY="1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06D6E4-B180-4133-B2A5-2CCED2429E53}" type="pres">
      <dgm:prSet presAssocID="{9CD855A4-B762-4783-99B3-67AD26A6E1AE}" presName="sibTrans" presStyleLbl="sibTrans2D1" presStyleIdx="1" presStyleCnt="2"/>
      <dgm:spPr/>
      <dgm:t>
        <a:bodyPr/>
        <a:lstStyle/>
        <a:p>
          <a:endParaRPr lang="ru-RU"/>
        </a:p>
      </dgm:t>
    </dgm:pt>
    <dgm:pt modelId="{4F0E0420-64D6-4D9F-A3EC-044E476DF7E7}" type="pres">
      <dgm:prSet presAssocID="{9CD855A4-B762-4783-99B3-67AD26A6E1AE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D43EC52-2D2B-44B8-8C34-9991FF93B589}" type="pres">
      <dgm:prSet presAssocID="{D90A5AB8-E7C6-482C-B6C9-4DFA5C1BFF1A}" presName="node" presStyleLbl="node1" presStyleIdx="2" presStyleCnt="3" custScaleX="122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07E048-09E5-4309-BB83-6076F226320F}" srcId="{B6E0306D-3B42-4492-A780-A29D4A14034A}" destId="{FF0EB0E4-CB01-42EB-B776-F415FC96D1A3}" srcOrd="1" destOrd="0" parTransId="{A57E8F2D-15B0-4C24-9F4A-9A302E81A0BF}" sibTransId="{9CD855A4-B762-4783-99B3-67AD26A6E1AE}"/>
    <dgm:cxn modelId="{B5CF9F51-471C-43BE-A8F9-BADE20C7516F}" type="presOf" srcId="{FF0EB0E4-CB01-42EB-B776-F415FC96D1A3}" destId="{A990ECC2-1C8C-4C60-A890-889D085B70D5}" srcOrd="0" destOrd="0" presId="urn:microsoft.com/office/officeart/2005/8/layout/process1"/>
    <dgm:cxn modelId="{261F56E1-9CB9-4B97-BAEB-6BCFBB3E7AEB}" type="presOf" srcId="{B6E0306D-3B42-4492-A780-A29D4A14034A}" destId="{FB8A41F2-57A8-49CF-9FC1-0A5C38FC2259}" srcOrd="0" destOrd="0" presId="urn:microsoft.com/office/officeart/2005/8/layout/process1"/>
    <dgm:cxn modelId="{0875E4B0-C6A5-4567-BBA7-362007DF3238}" type="presOf" srcId="{5327FB32-195D-474B-8D02-5F330C8231BC}" destId="{CAA863DB-90AE-4027-A03C-B86C945C1594}" srcOrd="1" destOrd="0" presId="urn:microsoft.com/office/officeart/2005/8/layout/process1"/>
    <dgm:cxn modelId="{1F81089E-CC63-4A47-AD41-D51602279259}" srcId="{B6E0306D-3B42-4492-A780-A29D4A14034A}" destId="{D90A5AB8-E7C6-482C-B6C9-4DFA5C1BFF1A}" srcOrd="2" destOrd="0" parTransId="{1C906FD0-DBB1-4B78-843C-4DC2C49DD19A}" sibTransId="{FEE20537-CAC0-490D-90F7-5CAF1CA61A91}"/>
    <dgm:cxn modelId="{336D26FD-1717-4678-A1A0-637C8C659FBB}" type="presOf" srcId="{D90A5AB8-E7C6-482C-B6C9-4DFA5C1BFF1A}" destId="{8D43EC52-2D2B-44B8-8C34-9991FF93B589}" srcOrd="0" destOrd="0" presId="urn:microsoft.com/office/officeart/2005/8/layout/process1"/>
    <dgm:cxn modelId="{03B67CC5-8029-4819-879A-17CD997FD8DF}" type="presOf" srcId="{9CD855A4-B762-4783-99B3-67AD26A6E1AE}" destId="{F706D6E4-B180-4133-B2A5-2CCED2429E53}" srcOrd="0" destOrd="0" presId="urn:microsoft.com/office/officeart/2005/8/layout/process1"/>
    <dgm:cxn modelId="{0F6C3EB2-8B7D-4A2B-BFCF-943F9A3E6A0F}" type="presOf" srcId="{88AB7835-1044-4482-92A7-C9675506B768}" destId="{CA2E6FD0-5A53-4D40-8568-E71EB6457834}" srcOrd="0" destOrd="0" presId="urn:microsoft.com/office/officeart/2005/8/layout/process1"/>
    <dgm:cxn modelId="{D372B371-6509-4EA4-9076-AFA0D5BA5154}" srcId="{B6E0306D-3B42-4492-A780-A29D4A14034A}" destId="{88AB7835-1044-4482-92A7-C9675506B768}" srcOrd="0" destOrd="0" parTransId="{50CF8E7F-0B5E-453B-85F9-5FA5763F9BE9}" sibTransId="{5327FB32-195D-474B-8D02-5F330C8231BC}"/>
    <dgm:cxn modelId="{B6343737-32B5-47C6-822D-9457428D1AC5}" type="presOf" srcId="{5327FB32-195D-474B-8D02-5F330C8231BC}" destId="{32C321F4-869C-4415-A029-F011632448E7}" srcOrd="0" destOrd="0" presId="urn:microsoft.com/office/officeart/2005/8/layout/process1"/>
    <dgm:cxn modelId="{CC74A586-7D04-49F8-8BC3-2C51FC5E4F14}" type="presOf" srcId="{9CD855A4-B762-4783-99B3-67AD26A6E1AE}" destId="{4F0E0420-64D6-4D9F-A3EC-044E476DF7E7}" srcOrd="1" destOrd="0" presId="urn:microsoft.com/office/officeart/2005/8/layout/process1"/>
    <dgm:cxn modelId="{7AF4D79D-155D-4873-937E-6786BBE337AD}" type="presParOf" srcId="{FB8A41F2-57A8-49CF-9FC1-0A5C38FC2259}" destId="{CA2E6FD0-5A53-4D40-8568-E71EB6457834}" srcOrd="0" destOrd="0" presId="urn:microsoft.com/office/officeart/2005/8/layout/process1"/>
    <dgm:cxn modelId="{BDDA3A37-0CC8-4730-9E90-9FD0EF17D1A8}" type="presParOf" srcId="{FB8A41F2-57A8-49CF-9FC1-0A5C38FC2259}" destId="{32C321F4-869C-4415-A029-F011632448E7}" srcOrd="1" destOrd="0" presId="urn:microsoft.com/office/officeart/2005/8/layout/process1"/>
    <dgm:cxn modelId="{6716023F-63A9-479C-9B77-99FCFF6404D0}" type="presParOf" srcId="{32C321F4-869C-4415-A029-F011632448E7}" destId="{CAA863DB-90AE-4027-A03C-B86C945C1594}" srcOrd="0" destOrd="0" presId="urn:microsoft.com/office/officeart/2005/8/layout/process1"/>
    <dgm:cxn modelId="{286B78FD-8ACA-468A-96E0-94DBAEACF957}" type="presParOf" srcId="{FB8A41F2-57A8-49CF-9FC1-0A5C38FC2259}" destId="{A990ECC2-1C8C-4C60-A890-889D085B70D5}" srcOrd="2" destOrd="0" presId="urn:microsoft.com/office/officeart/2005/8/layout/process1"/>
    <dgm:cxn modelId="{0B693349-8840-40E7-BE4D-27F740B7842D}" type="presParOf" srcId="{FB8A41F2-57A8-49CF-9FC1-0A5C38FC2259}" destId="{F706D6E4-B180-4133-B2A5-2CCED2429E53}" srcOrd="3" destOrd="0" presId="urn:microsoft.com/office/officeart/2005/8/layout/process1"/>
    <dgm:cxn modelId="{8BEAE050-D2E6-4900-B57B-825FDAF25126}" type="presParOf" srcId="{F706D6E4-B180-4133-B2A5-2CCED2429E53}" destId="{4F0E0420-64D6-4D9F-A3EC-044E476DF7E7}" srcOrd="0" destOrd="0" presId="urn:microsoft.com/office/officeart/2005/8/layout/process1"/>
    <dgm:cxn modelId="{2233979C-97E3-42D7-85F4-E76E4EAD6253}" type="presParOf" srcId="{FB8A41F2-57A8-49CF-9FC1-0A5C38FC2259}" destId="{8D43EC52-2D2B-44B8-8C34-9991FF93B58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C862488-A778-4BA6-84B6-468FFC03F51D}" type="doc">
      <dgm:prSet loTypeId="urn:microsoft.com/office/officeart/2005/8/layout/hProcess9" loCatId="process" qsTypeId="urn:microsoft.com/office/officeart/2005/8/quickstyle/simple1" qsCatId="simple" csTypeId="urn:microsoft.com/office/officeart/2005/8/colors/accent0_3" csCatId="mainScheme" phldr="1"/>
      <dgm:spPr/>
    </dgm:pt>
    <dgm:pt modelId="{67C0A758-079B-44A8-983A-B03B6DF09C47}">
      <dgm:prSet phldrT="[Текст]" custT="1"/>
      <dgm:spPr/>
      <dgm:t>
        <a:bodyPr/>
        <a:lstStyle/>
        <a:p>
          <a:r>
            <a:rPr lang="ru-RU" sz="2000" dirty="0"/>
            <a:t>50% ПМ</a:t>
          </a:r>
        </a:p>
      </dgm:t>
    </dgm:pt>
    <dgm:pt modelId="{EEF944EC-422F-4DBB-A36B-B5DC38575945}" type="parTrans" cxnId="{B80867EB-ED4F-4CCB-A6D9-7A2F09DCF58C}">
      <dgm:prSet/>
      <dgm:spPr/>
      <dgm:t>
        <a:bodyPr/>
        <a:lstStyle/>
        <a:p>
          <a:endParaRPr lang="ru-RU"/>
        </a:p>
      </dgm:t>
    </dgm:pt>
    <dgm:pt modelId="{D6432C2E-5598-496A-AB2C-7E7B53FA3983}" type="sibTrans" cxnId="{B80867EB-ED4F-4CCB-A6D9-7A2F09DCF58C}">
      <dgm:prSet/>
      <dgm:spPr/>
      <dgm:t>
        <a:bodyPr/>
        <a:lstStyle/>
        <a:p>
          <a:endParaRPr lang="ru-RU"/>
        </a:p>
      </dgm:t>
    </dgm:pt>
    <dgm:pt modelId="{62C09A2B-92F6-4149-91C9-0791164FCB73}">
      <dgm:prSet phldrT="[Текст]" custT="1"/>
      <dgm:spPr/>
      <dgm:t>
        <a:bodyPr/>
        <a:lstStyle/>
        <a:p>
          <a:r>
            <a:rPr lang="ru-RU" sz="1600" b="1" u="sng" dirty="0"/>
            <a:t>75% ПМ</a:t>
          </a:r>
        </a:p>
        <a:p>
          <a:r>
            <a:rPr lang="ru-RU" sz="1600" dirty="0"/>
            <a:t>(в случае, если среднедушевой доход семьи не достиг величины ПМ при 1.1)</a:t>
          </a:r>
        </a:p>
      </dgm:t>
    </dgm:pt>
    <dgm:pt modelId="{2E141C5A-6EFD-4C1F-9B00-F78A673DF233}" type="parTrans" cxnId="{4FE214DA-3102-4CFC-BD36-465865CEB790}">
      <dgm:prSet/>
      <dgm:spPr/>
      <dgm:t>
        <a:bodyPr/>
        <a:lstStyle/>
        <a:p>
          <a:endParaRPr lang="ru-RU"/>
        </a:p>
      </dgm:t>
    </dgm:pt>
    <dgm:pt modelId="{21600B39-324A-413A-8533-911DE19B7A91}" type="sibTrans" cxnId="{4FE214DA-3102-4CFC-BD36-465865CEB790}">
      <dgm:prSet/>
      <dgm:spPr/>
      <dgm:t>
        <a:bodyPr/>
        <a:lstStyle/>
        <a:p>
          <a:endParaRPr lang="ru-RU"/>
        </a:p>
      </dgm:t>
    </dgm:pt>
    <dgm:pt modelId="{1EFA3CBF-A03C-46CC-A03A-2F5A34B39637}">
      <dgm:prSet phldrT="[Текст]" custT="1"/>
      <dgm:spPr/>
      <dgm:t>
        <a:bodyPr/>
        <a:lstStyle/>
        <a:p>
          <a:r>
            <a:rPr lang="ru-RU" sz="1600" b="1" u="sng" dirty="0"/>
            <a:t>100% ПМ</a:t>
          </a:r>
        </a:p>
        <a:p>
          <a:r>
            <a:rPr lang="ru-RU" sz="1600" dirty="0"/>
            <a:t>(в случае, если среднедушевой доход семьи не достиг величины ПМ при 1.2)</a:t>
          </a:r>
        </a:p>
      </dgm:t>
    </dgm:pt>
    <dgm:pt modelId="{B4FE90BB-2A0A-4BAF-AD12-6735A651A2CC}" type="parTrans" cxnId="{018CA656-A50F-493A-8723-7B0B0D693201}">
      <dgm:prSet/>
      <dgm:spPr/>
      <dgm:t>
        <a:bodyPr/>
        <a:lstStyle/>
        <a:p>
          <a:endParaRPr lang="ru-RU"/>
        </a:p>
      </dgm:t>
    </dgm:pt>
    <dgm:pt modelId="{2532A7BF-9C3E-4B59-A870-F131BD52F334}" type="sibTrans" cxnId="{018CA656-A50F-493A-8723-7B0B0D693201}">
      <dgm:prSet/>
      <dgm:spPr/>
      <dgm:t>
        <a:bodyPr/>
        <a:lstStyle/>
        <a:p>
          <a:endParaRPr lang="ru-RU"/>
        </a:p>
      </dgm:t>
    </dgm:pt>
    <dgm:pt modelId="{4793542A-A2F2-4D3A-B56B-8F322A75A0F3}" type="pres">
      <dgm:prSet presAssocID="{CC862488-A778-4BA6-84B6-468FFC03F51D}" presName="CompostProcess" presStyleCnt="0">
        <dgm:presLayoutVars>
          <dgm:dir/>
          <dgm:resizeHandles val="exact"/>
        </dgm:presLayoutVars>
      </dgm:prSet>
      <dgm:spPr/>
    </dgm:pt>
    <dgm:pt modelId="{7A69DEF9-6500-4C91-83D1-06AC6F875BA5}" type="pres">
      <dgm:prSet presAssocID="{CC862488-A778-4BA6-84B6-468FFC03F51D}" presName="arrow" presStyleLbl="bgShp" presStyleIdx="0" presStyleCnt="1"/>
      <dgm:spPr/>
    </dgm:pt>
    <dgm:pt modelId="{B2BC8E95-F30F-4226-9500-84FD437401A3}" type="pres">
      <dgm:prSet presAssocID="{CC862488-A778-4BA6-84B6-468FFC03F51D}" presName="linearProcess" presStyleCnt="0"/>
      <dgm:spPr/>
    </dgm:pt>
    <dgm:pt modelId="{B3075FC0-44F2-426D-B982-1C7ACD61BDED}" type="pres">
      <dgm:prSet presAssocID="{67C0A758-079B-44A8-983A-B03B6DF09C47}" presName="textNode" presStyleLbl="node1" presStyleIdx="0" presStyleCnt="3" custScaleY="1956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98C22B-9361-4998-8A72-96ED924E9A6B}" type="pres">
      <dgm:prSet presAssocID="{D6432C2E-5598-496A-AB2C-7E7B53FA3983}" presName="sibTrans" presStyleCnt="0"/>
      <dgm:spPr/>
    </dgm:pt>
    <dgm:pt modelId="{6FA6CF1D-9B54-4BE5-B022-99C715E7BCB5}" type="pres">
      <dgm:prSet presAssocID="{62C09A2B-92F6-4149-91C9-0791164FCB73}" presName="textNode" presStyleLbl="node1" presStyleIdx="1" presStyleCnt="3" custScaleY="1937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2A5736-5607-452E-898E-75B604613BFC}" type="pres">
      <dgm:prSet presAssocID="{21600B39-324A-413A-8533-911DE19B7A91}" presName="sibTrans" presStyleCnt="0"/>
      <dgm:spPr/>
    </dgm:pt>
    <dgm:pt modelId="{BCDAAD91-8DE8-404E-A710-9AA88B1217C3}" type="pres">
      <dgm:prSet presAssocID="{1EFA3CBF-A03C-46CC-A03A-2F5A34B39637}" presName="textNode" presStyleLbl="node1" presStyleIdx="2" presStyleCnt="3" custScaleY="1937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80867EB-ED4F-4CCB-A6D9-7A2F09DCF58C}" srcId="{CC862488-A778-4BA6-84B6-468FFC03F51D}" destId="{67C0A758-079B-44A8-983A-B03B6DF09C47}" srcOrd="0" destOrd="0" parTransId="{EEF944EC-422F-4DBB-A36B-B5DC38575945}" sibTransId="{D6432C2E-5598-496A-AB2C-7E7B53FA3983}"/>
    <dgm:cxn modelId="{943129AC-3481-4110-81B5-35A25A4A6F47}" type="presOf" srcId="{62C09A2B-92F6-4149-91C9-0791164FCB73}" destId="{6FA6CF1D-9B54-4BE5-B022-99C715E7BCB5}" srcOrd="0" destOrd="0" presId="urn:microsoft.com/office/officeart/2005/8/layout/hProcess9"/>
    <dgm:cxn modelId="{4FE214DA-3102-4CFC-BD36-465865CEB790}" srcId="{CC862488-A778-4BA6-84B6-468FFC03F51D}" destId="{62C09A2B-92F6-4149-91C9-0791164FCB73}" srcOrd="1" destOrd="0" parTransId="{2E141C5A-6EFD-4C1F-9B00-F78A673DF233}" sibTransId="{21600B39-324A-413A-8533-911DE19B7A91}"/>
    <dgm:cxn modelId="{4B403AA0-A0C0-4215-B22F-368340B78509}" type="presOf" srcId="{67C0A758-079B-44A8-983A-B03B6DF09C47}" destId="{B3075FC0-44F2-426D-B982-1C7ACD61BDED}" srcOrd="0" destOrd="0" presId="urn:microsoft.com/office/officeart/2005/8/layout/hProcess9"/>
    <dgm:cxn modelId="{5D6ADD26-B19B-427B-BD0F-01982AED7FE4}" type="presOf" srcId="{1EFA3CBF-A03C-46CC-A03A-2F5A34B39637}" destId="{BCDAAD91-8DE8-404E-A710-9AA88B1217C3}" srcOrd="0" destOrd="0" presId="urn:microsoft.com/office/officeart/2005/8/layout/hProcess9"/>
    <dgm:cxn modelId="{018CA656-A50F-493A-8723-7B0B0D693201}" srcId="{CC862488-A778-4BA6-84B6-468FFC03F51D}" destId="{1EFA3CBF-A03C-46CC-A03A-2F5A34B39637}" srcOrd="2" destOrd="0" parTransId="{B4FE90BB-2A0A-4BAF-AD12-6735A651A2CC}" sibTransId="{2532A7BF-9C3E-4B59-A870-F131BD52F334}"/>
    <dgm:cxn modelId="{24494F33-CA8E-4514-BE5F-01477D0EDB75}" type="presOf" srcId="{CC862488-A778-4BA6-84B6-468FFC03F51D}" destId="{4793542A-A2F2-4D3A-B56B-8F322A75A0F3}" srcOrd="0" destOrd="0" presId="urn:microsoft.com/office/officeart/2005/8/layout/hProcess9"/>
    <dgm:cxn modelId="{FC7A745F-27CE-4C55-9BB1-514DEB6ABF36}" type="presParOf" srcId="{4793542A-A2F2-4D3A-B56B-8F322A75A0F3}" destId="{7A69DEF9-6500-4C91-83D1-06AC6F875BA5}" srcOrd="0" destOrd="0" presId="urn:microsoft.com/office/officeart/2005/8/layout/hProcess9"/>
    <dgm:cxn modelId="{129B453D-E5D5-44C5-8B6A-8A74E8319BBA}" type="presParOf" srcId="{4793542A-A2F2-4D3A-B56B-8F322A75A0F3}" destId="{B2BC8E95-F30F-4226-9500-84FD437401A3}" srcOrd="1" destOrd="0" presId="urn:microsoft.com/office/officeart/2005/8/layout/hProcess9"/>
    <dgm:cxn modelId="{CF156709-BC1B-4FF5-B48D-A0185591678A}" type="presParOf" srcId="{B2BC8E95-F30F-4226-9500-84FD437401A3}" destId="{B3075FC0-44F2-426D-B982-1C7ACD61BDED}" srcOrd="0" destOrd="0" presId="urn:microsoft.com/office/officeart/2005/8/layout/hProcess9"/>
    <dgm:cxn modelId="{E37E3453-3E8D-4C5D-B532-F87427CE4C5F}" type="presParOf" srcId="{B2BC8E95-F30F-4226-9500-84FD437401A3}" destId="{D998C22B-9361-4998-8A72-96ED924E9A6B}" srcOrd="1" destOrd="0" presId="urn:microsoft.com/office/officeart/2005/8/layout/hProcess9"/>
    <dgm:cxn modelId="{2134D180-89C3-437D-8C3A-5483C91470E3}" type="presParOf" srcId="{B2BC8E95-F30F-4226-9500-84FD437401A3}" destId="{6FA6CF1D-9B54-4BE5-B022-99C715E7BCB5}" srcOrd="2" destOrd="0" presId="urn:microsoft.com/office/officeart/2005/8/layout/hProcess9"/>
    <dgm:cxn modelId="{38FBEBD1-0A4B-48E2-AD49-7C6E9551492E}" type="presParOf" srcId="{B2BC8E95-F30F-4226-9500-84FD437401A3}" destId="{502A5736-5607-452E-898E-75B604613BFC}" srcOrd="3" destOrd="0" presId="urn:microsoft.com/office/officeart/2005/8/layout/hProcess9"/>
    <dgm:cxn modelId="{17350AEB-A8D1-45BC-9383-F0A91CC6C926}" type="presParOf" srcId="{B2BC8E95-F30F-4226-9500-84FD437401A3}" destId="{BCDAAD91-8DE8-404E-A710-9AA88B1217C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44629A-1B48-42C7-BCF4-DB2FCF44774B}" type="doc">
      <dgm:prSet loTypeId="urn:microsoft.com/office/officeart/2005/8/layout/b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81B4EC3-7590-4002-A09F-542DA5FAE6D2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9CE26610-8865-49A5-BC9E-260826561FDE}" type="parTrans" cxnId="{F2E010B1-B525-4D7C-9EFE-15D33B307AE6}">
      <dgm:prSet/>
      <dgm:spPr/>
      <dgm:t>
        <a:bodyPr/>
        <a:lstStyle/>
        <a:p>
          <a:endParaRPr lang="ru-RU"/>
        </a:p>
      </dgm:t>
    </dgm:pt>
    <dgm:pt modelId="{FDD9436C-D82E-4C86-B6EB-A8C800D560B6}" type="sibTrans" cxnId="{F2E010B1-B525-4D7C-9EFE-15D33B307AE6}">
      <dgm:prSet/>
      <dgm:spPr/>
      <dgm:t>
        <a:bodyPr/>
        <a:lstStyle/>
        <a:p>
          <a:endParaRPr lang="ru-RU"/>
        </a:p>
      </dgm:t>
    </dgm:pt>
    <dgm:pt modelId="{52E3C648-CC56-43EA-A11E-690B806E19FA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74A5F2A9-6647-4225-A576-D58DFD3B9287}" type="parTrans" cxnId="{AA8E7C3A-14E5-4CC2-B022-C6D579D5330C}">
      <dgm:prSet/>
      <dgm:spPr/>
      <dgm:t>
        <a:bodyPr/>
        <a:lstStyle/>
        <a:p>
          <a:endParaRPr lang="ru-RU"/>
        </a:p>
      </dgm:t>
    </dgm:pt>
    <dgm:pt modelId="{A0717578-6C3B-471E-99D9-F28FA3167B27}" type="sibTrans" cxnId="{AA8E7C3A-14E5-4CC2-B022-C6D579D5330C}">
      <dgm:prSet/>
      <dgm:spPr/>
      <dgm:t>
        <a:bodyPr/>
        <a:lstStyle/>
        <a:p>
          <a:endParaRPr lang="ru-RU"/>
        </a:p>
      </dgm:t>
    </dgm:pt>
    <dgm:pt modelId="{8F5FB2E7-8A62-43B9-B3D9-0A3DC5F3DB57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028BAA87-483F-4977-A7D5-1C02509134BF}" type="parTrans" cxnId="{EEE1CBC3-AEFF-40BF-A921-241DF3BA46AC}">
      <dgm:prSet/>
      <dgm:spPr/>
      <dgm:t>
        <a:bodyPr/>
        <a:lstStyle/>
        <a:p>
          <a:endParaRPr lang="ru-RU"/>
        </a:p>
      </dgm:t>
    </dgm:pt>
    <dgm:pt modelId="{205E42DD-D277-40D3-9BA1-1D6C05895DBC}" type="sibTrans" cxnId="{EEE1CBC3-AEFF-40BF-A921-241DF3BA46AC}">
      <dgm:prSet/>
      <dgm:spPr/>
      <dgm:t>
        <a:bodyPr/>
        <a:lstStyle/>
        <a:p>
          <a:endParaRPr lang="ru-RU"/>
        </a:p>
      </dgm:t>
    </dgm:pt>
    <dgm:pt modelId="{35947E5B-ADAA-482E-BFAB-46BE4AB7125F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A841234B-76CD-4D28-A9E0-7A18D810886B}" type="parTrans" cxnId="{6D5DC93B-9527-45E3-8DBA-165230AE57CC}">
      <dgm:prSet/>
      <dgm:spPr/>
      <dgm:t>
        <a:bodyPr/>
        <a:lstStyle/>
        <a:p>
          <a:endParaRPr lang="ru-RU"/>
        </a:p>
      </dgm:t>
    </dgm:pt>
    <dgm:pt modelId="{264F0F95-B9EF-45E0-9506-903BB8079F29}" type="sibTrans" cxnId="{6D5DC93B-9527-45E3-8DBA-165230AE57CC}">
      <dgm:prSet/>
      <dgm:spPr/>
      <dgm:t>
        <a:bodyPr/>
        <a:lstStyle/>
        <a:p>
          <a:endParaRPr lang="ru-RU"/>
        </a:p>
      </dgm:t>
    </dgm:pt>
    <dgm:pt modelId="{393C5DC5-6E91-4C78-926C-FB67D3B8AA7D}" type="pres">
      <dgm:prSet presAssocID="{1C44629A-1B48-42C7-BCF4-DB2FCF44774B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4EF7CFA-46FC-4297-B865-6AD5A8E65CD0}" type="pres">
      <dgm:prSet presAssocID="{A81B4EC3-7590-4002-A09F-542DA5FAE6D2}" presName="firstNode" presStyleLbl="node1" presStyleIdx="0" presStyleCnt="4" custScaleX="1682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5A54A5-D133-46CB-9807-FC569E38E631}" type="pres">
      <dgm:prSet presAssocID="{FDD9436C-D82E-4C86-B6EB-A8C800D560B6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E1C52C6-D19D-449D-BB84-C888F4F6FBBC}" type="pres">
      <dgm:prSet presAssocID="{52E3C648-CC56-43EA-A11E-690B806E19FA}" presName="middleNode" presStyleCnt="0"/>
      <dgm:spPr/>
    </dgm:pt>
    <dgm:pt modelId="{540D9772-30E7-473A-9F74-4064C6370400}" type="pres">
      <dgm:prSet presAssocID="{52E3C648-CC56-43EA-A11E-690B806E19FA}" presName="padding" presStyleLbl="node1" presStyleIdx="0" presStyleCnt="4"/>
      <dgm:spPr/>
    </dgm:pt>
    <dgm:pt modelId="{E25FED9F-5A36-44E2-BE86-0E2FD93494EC}" type="pres">
      <dgm:prSet presAssocID="{52E3C648-CC56-43EA-A11E-690B806E19FA}" presName="shape" presStyleLbl="node1" presStyleIdx="1" presStyleCnt="4" custScaleX="235462" custScaleY="132459" custLinFactNeighborX="-1632" custLinFactNeighborY="-9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F59EA5-8439-4943-9412-0142D51402CA}" type="pres">
      <dgm:prSet presAssocID="{A0717578-6C3B-471E-99D9-F28FA3167B27}" presName="sibTrans" presStyleLbl="sibTrans2D1" presStyleIdx="1" presStyleCnt="3" custLinFactNeighborX="-12927" custLinFactNeighborY="-17646"/>
      <dgm:spPr/>
      <dgm:t>
        <a:bodyPr/>
        <a:lstStyle/>
        <a:p>
          <a:endParaRPr lang="ru-RU"/>
        </a:p>
      </dgm:t>
    </dgm:pt>
    <dgm:pt modelId="{168E74D5-C87E-4F79-B82B-3094C12B9B91}" type="pres">
      <dgm:prSet presAssocID="{8F5FB2E7-8A62-43B9-B3D9-0A3DC5F3DB57}" presName="middleNode" presStyleCnt="0"/>
      <dgm:spPr/>
    </dgm:pt>
    <dgm:pt modelId="{9015B51E-8F79-4759-8521-2E60A87F03AE}" type="pres">
      <dgm:prSet presAssocID="{8F5FB2E7-8A62-43B9-B3D9-0A3DC5F3DB57}" presName="padding" presStyleLbl="node1" presStyleIdx="1" presStyleCnt="4"/>
      <dgm:spPr/>
    </dgm:pt>
    <dgm:pt modelId="{0C7BD261-F271-4A4B-B91D-1542014B68D9}" type="pres">
      <dgm:prSet presAssocID="{8F5FB2E7-8A62-43B9-B3D9-0A3DC5F3DB57}" presName="shape" presStyleLbl="node1" presStyleIdx="2" presStyleCnt="4" custScaleX="251564" custScaleY="120784" custLinFactNeighborX="-3165" custLinFactNeighborY="-9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0F0D7C-D2DA-471C-9B8F-0AF83C805435}" type="pres">
      <dgm:prSet presAssocID="{205E42DD-D277-40D3-9BA1-1D6C05895DBC}" presName="sibTrans" presStyleLbl="sibTrans2D1" presStyleIdx="2" presStyleCnt="3"/>
      <dgm:spPr/>
      <dgm:t>
        <a:bodyPr/>
        <a:lstStyle/>
        <a:p>
          <a:endParaRPr lang="ru-RU"/>
        </a:p>
      </dgm:t>
    </dgm:pt>
    <dgm:pt modelId="{4B200A3F-6433-4390-8C25-E7EBC707A1B4}" type="pres">
      <dgm:prSet presAssocID="{35947E5B-ADAA-482E-BFAB-46BE4AB7125F}" presName="lastNode" presStyleLbl="node1" presStyleIdx="3" presStyleCnt="4" custScaleX="1749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7C1F68-0312-4018-A082-FCA369C5CC76}" type="presOf" srcId="{1C44629A-1B48-42C7-BCF4-DB2FCF44774B}" destId="{393C5DC5-6E91-4C78-926C-FB67D3B8AA7D}" srcOrd="0" destOrd="0" presId="urn:microsoft.com/office/officeart/2005/8/layout/bProcess2"/>
    <dgm:cxn modelId="{AA8E7C3A-14E5-4CC2-B022-C6D579D5330C}" srcId="{1C44629A-1B48-42C7-BCF4-DB2FCF44774B}" destId="{52E3C648-CC56-43EA-A11E-690B806E19FA}" srcOrd="1" destOrd="0" parTransId="{74A5F2A9-6647-4225-A576-D58DFD3B9287}" sibTransId="{A0717578-6C3B-471E-99D9-F28FA3167B27}"/>
    <dgm:cxn modelId="{F2E010B1-B525-4D7C-9EFE-15D33B307AE6}" srcId="{1C44629A-1B48-42C7-BCF4-DB2FCF44774B}" destId="{A81B4EC3-7590-4002-A09F-542DA5FAE6D2}" srcOrd="0" destOrd="0" parTransId="{9CE26610-8865-49A5-BC9E-260826561FDE}" sibTransId="{FDD9436C-D82E-4C86-B6EB-A8C800D560B6}"/>
    <dgm:cxn modelId="{A531CD50-4E1A-40BC-83A1-A6501728FCE8}" type="presOf" srcId="{A0717578-6C3B-471E-99D9-F28FA3167B27}" destId="{84F59EA5-8439-4943-9412-0142D51402CA}" srcOrd="0" destOrd="0" presId="urn:microsoft.com/office/officeart/2005/8/layout/bProcess2"/>
    <dgm:cxn modelId="{6D5DC93B-9527-45E3-8DBA-165230AE57CC}" srcId="{1C44629A-1B48-42C7-BCF4-DB2FCF44774B}" destId="{35947E5B-ADAA-482E-BFAB-46BE4AB7125F}" srcOrd="3" destOrd="0" parTransId="{A841234B-76CD-4D28-A9E0-7A18D810886B}" sibTransId="{264F0F95-B9EF-45E0-9506-903BB8079F29}"/>
    <dgm:cxn modelId="{4C08E1B8-ABC3-4B9E-AA14-05DCD8B59AF3}" type="presOf" srcId="{205E42DD-D277-40D3-9BA1-1D6C05895DBC}" destId="{C20F0D7C-D2DA-471C-9B8F-0AF83C805435}" srcOrd="0" destOrd="0" presId="urn:microsoft.com/office/officeart/2005/8/layout/bProcess2"/>
    <dgm:cxn modelId="{1F9AC834-B600-4FDA-961F-577688D90B1D}" type="presOf" srcId="{52E3C648-CC56-43EA-A11E-690B806E19FA}" destId="{E25FED9F-5A36-44E2-BE86-0E2FD93494EC}" srcOrd="0" destOrd="0" presId="urn:microsoft.com/office/officeart/2005/8/layout/bProcess2"/>
    <dgm:cxn modelId="{E12C1033-21D3-4A1D-A340-87397960D6E3}" type="presOf" srcId="{FDD9436C-D82E-4C86-B6EB-A8C800D560B6}" destId="{FD5A54A5-D133-46CB-9807-FC569E38E631}" srcOrd="0" destOrd="0" presId="urn:microsoft.com/office/officeart/2005/8/layout/bProcess2"/>
    <dgm:cxn modelId="{EEE1CBC3-AEFF-40BF-A921-241DF3BA46AC}" srcId="{1C44629A-1B48-42C7-BCF4-DB2FCF44774B}" destId="{8F5FB2E7-8A62-43B9-B3D9-0A3DC5F3DB57}" srcOrd="2" destOrd="0" parTransId="{028BAA87-483F-4977-A7D5-1C02509134BF}" sibTransId="{205E42DD-D277-40D3-9BA1-1D6C05895DBC}"/>
    <dgm:cxn modelId="{D4ECFFB7-FC78-41E1-9A2D-6646072896A5}" type="presOf" srcId="{8F5FB2E7-8A62-43B9-B3D9-0A3DC5F3DB57}" destId="{0C7BD261-F271-4A4B-B91D-1542014B68D9}" srcOrd="0" destOrd="0" presId="urn:microsoft.com/office/officeart/2005/8/layout/bProcess2"/>
    <dgm:cxn modelId="{2300084E-6D89-4074-A752-8AA08F6E4114}" type="presOf" srcId="{35947E5B-ADAA-482E-BFAB-46BE4AB7125F}" destId="{4B200A3F-6433-4390-8C25-E7EBC707A1B4}" srcOrd="0" destOrd="0" presId="urn:microsoft.com/office/officeart/2005/8/layout/bProcess2"/>
    <dgm:cxn modelId="{05415D88-88BD-43B4-927E-3237FC3EFF05}" type="presOf" srcId="{A81B4EC3-7590-4002-A09F-542DA5FAE6D2}" destId="{D4EF7CFA-46FC-4297-B865-6AD5A8E65CD0}" srcOrd="0" destOrd="0" presId="urn:microsoft.com/office/officeart/2005/8/layout/bProcess2"/>
    <dgm:cxn modelId="{BAD17C84-9083-454B-961F-252C2BBB2156}" type="presParOf" srcId="{393C5DC5-6E91-4C78-926C-FB67D3B8AA7D}" destId="{D4EF7CFA-46FC-4297-B865-6AD5A8E65CD0}" srcOrd="0" destOrd="0" presId="urn:microsoft.com/office/officeart/2005/8/layout/bProcess2"/>
    <dgm:cxn modelId="{4B0B7406-87F6-4308-A78F-0DC54F0139EA}" type="presParOf" srcId="{393C5DC5-6E91-4C78-926C-FB67D3B8AA7D}" destId="{FD5A54A5-D133-46CB-9807-FC569E38E631}" srcOrd="1" destOrd="0" presId="urn:microsoft.com/office/officeart/2005/8/layout/bProcess2"/>
    <dgm:cxn modelId="{5C56203C-3957-420E-A071-71001E559C08}" type="presParOf" srcId="{393C5DC5-6E91-4C78-926C-FB67D3B8AA7D}" destId="{5E1C52C6-D19D-449D-BB84-C888F4F6FBBC}" srcOrd="2" destOrd="0" presId="urn:microsoft.com/office/officeart/2005/8/layout/bProcess2"/>
    <dgm:cxn modelId="{ADC02004-9749-4CBE-8B56-2E161E8B3743}" type="presParOf" srcId="{5E1C52C6-D19D-449D-BB84-C888F4F6FBBC}" destId="{540D9772-30E7-473A-9F74-4064C6370400}" srcOrd="0" destOrd="0" presId="urn:microsoft.com/office/officeart/2005/8/layout/bProcess2"/>
    <dgm:cxn modelId="{0AD18139-81F6-41E9-AD75-38485816D56E}" type="presParOf" srcId="{5E1C52C6-D19D-449D-BB84-C888F4F6FBBC}" destId="{E25FED9F-5A36-44E2-BE86-0E2FD93494EC}" srcOrd="1" destOrd="0" presId="urn:microsoft.com/office/officeart/2005/8/layout/bProcess2"/>
    <dgm:cxn modelId="{234339C9-6745-4413-AF83-0EC27ED67E2B}" type="presParOf" srcId="{393C5DC5-6E91-4C78-926C-FB67D3B8AA7D}" destId="{84F59EA5-8439-4943-9412-0142D51402CA}" srcOrd="3" destOrd="0" presId="urn:microsoft.com/office/officeart/2005/8/layout/bProcess2"/>
    <dgm:cxn modelId="{57ACADC0-D1DA-480A-894B-716E0C2ABF7B}" type="presParOf" srcId="{393C5DC5-6E91-4C78-926C-FB67D3B8AA7D}" destId="{168E74D5-C87E-4F79-B82B-3094C12B9B91}" srcOrd="4" destOrd="0" presId="urn:microsoft.com/office/officeart/2005/8/layout/bProcess2"/>
    <dgm:cxn modelId="{EBFAB2BE-82EE-4ED2-A4AB-358A99C578D1}" type="presParOf" srcId="{168E74D5-C87E-4F79-B82B-3094C12B9B91}" destId="{9015B51E-8F79-4759-8521-2E60A87F03AE}" srcOrd="0" destOrd="0" presId="urn:microsoft.com/office/officeart/2005/8/layout/bProcess2"/>
    <dgm:cxn modelId="{3F92A3AC-9D08-41C2-8E66-3592043776CA}" type="presParOf" srcId="{168E74D5-C87E-4F79-B82B-3094C12B9B91}" destId="{0C7BD261-F271-4A4B-B91D-1542014B68D9}" srcOrd="1" destOrd="0" presId="urn:microsoft.com/office/officeart/2005/8/layout/bProcess2"/>
    <dgm:cxn modelId="{38A39D85-34AA-403D-92E9-D8FB35FFC4DA}" type="presParOf" srcId="{393C5DC5-6E91-4C78-926C-FB67D3B8AA7D}" destId="{C20F0D7C-D2DA-471C-9B8F-0AF83C805435}" srcOrd="5" destOrd="0" presId="urn:microsoft.com/office/officeart/2005/8/layout/bProcess2"/>
    <dgm:cxn modelId="{1E98229B-2302-4C3E-83A1-17B1F4F70072}" type="presParOf" srcId="{393C5DC5-6E91-4C78-926C-FB67D3B8AA7D}" destId="{4B200A3F-6433-4390-8C25-E7EBC707A1B4}" srcOrd="6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2831FB-E9D8-4C60-99F1-3C866CFFB115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</dgm:pt>
    <dgm:pt modelId="{98B0710C-BC03-4532-A1FD-B83594F45569}">
      <dgm:prSet phldrT="[Текст]" custT="1"/>
      <dgm:spPr/>
      <dgm:t>
        <a:bodyPr/>
        <a:lstStyle/>
        <a:p>
          <a:endParaRPr lang="ru-RU" sz="1700" dirty="0"/>
        </a:p>
      </dgm:t>
    </dgm:pt>
    <dgm:pt modelId="{BF274D49-65DC-4E62-B05F-F081B3A6219A}" type="parTrans" cxnId="{3F3A47F6-B338-460A-8E69-18919FE4B489}">
      <dgm:prSet/>
      <dgm:spPr/>
      <dgm:t>
        <a:bodyPr/>
        <a:lstStyle/>
        <a:p>
          <a:endParaRPr lang="ru-RU"/>
        </a:p>
      </dgm:t>
    </dgm:pt>
    <dgm:pt modelId="{A5A4AA02-16C7-4220-8C4B-26BAAF116903}" type="sibTrans" cxnId="{3F3A47F6-B338-460A-8E69-18919FE4B489}">
      <dgm:prSet/>
      <dgm:spPr/>
      <dgm:t>
        <a:bodyPr/>
        <a:lstStyle/>
        <a:p>
          <a:endParaRPr lang="ru-RU"/>
        </a:p>
      </dgm:t>
    </dgm:pt>
    <dgm:pt modelId="{20817A38-15BB-4D53-9DCD-B1655EE40CFD}">
      <dgm:prSet phldrT="[Текст]" custT="1"/>
      <dgm:spPr/>
      <dgm:t>
        <a:bodyPr/>
        <a:lstStyle/>
        <a:p>
          <a:endParaRPr lang="ru-RU" sz="1700" dirty="0"/>
        </a:p>
      </dgm:t>
    </dgm:pt>
    <dgm:pt modelId="{87C17540-861A-49F7-B847-F4E4FDFBB99B}" type="parTrans" cxnId="{05F07A31-74E1-465D-80AA-DBCEFB105EB3}">
      <dgm:prSet/>
      <dgm:spPr/>
      <dgm:t>
        <a:bodyPr/>
        <a:lstStyle/>
        <a:p>
          <a:endParaRPr lang="ru-RU"/>
        </a:p>
      </dgm:t>
    </dgm:pt>
    <dgm:pt modelId="{97642C24-26FE-4257-859A-91E87AE14BDC}" type="sibTrans" cxnId="{05F07A31-74E1-465D-80AA-DBCEFB105EB3}">
      <dgm:prSet/>
      <dgm:spPr/>
      <dgm:t>
        <a:bodyPr/>
        <a:lstStyle/>
        <a:p>
          <a:endParaRPr lang="ru-RU"/>
        </a:p>
      </dgm:t>
    </dgm:pt>
    <dgm:pt modelId="{1C87F2E3-24FF-4482-98A5-2810E33F2F00}">
      <dgm:prSet phldrT="[Текст]" custT="1"/>
      <dgm:spPr/>
      <dgm:t>
        <a:bodyPr/>
        <a:lstStyle/>
        <a:p>
          <a:r>
            <a:rPr lang="ru-RU" sz="1600" dirty="0"/>
            <a:t>Предприниматель может в любой момент прекратить действие льготного периода, сообщив об этом в банк</a:t>
          </a:r>
        </a:p>
      </dgm:t>
    </dgm:pt>
    <dgm:pt modelId="{AC6E4840-EB16-47A8-9A30-64F8E3E51300}" type="parTrans" cxnId="{686C1D65-F927-4397-84B6-279DE09BD5AE}">
      <dgm:prSet/>
      <dgm:spPr/>
      <dgm:t>
        <a:bodyPr/>
        <a:lstStyle/>
        <a:p>
          <a:endParaRPr lang="ru-RU"/>
        </a:p>
      </dgm:t>
    </dgm:pt>
    <dgm:pt modelId="{673874D7-22D0-4305-B92C-3D4DCCA63A4D}" type="sibTrans" cxnId="{686C1D65-F927-4397-84B6-279DE09BD5AE}">
      <dgm:prSet/>
      <dgm:spPr/>
      <dgm:t>
        <a:bodyPr/>
        <a:lstStyle/>
        <a:p>
          <a:endParaRPr lang="ru-RU"/>
        </a:p>
      </dgm:t>
    </dgm:pt>
    <dgm:pt modelId="{3241D387-6334-450A-A75D-ACCF43CA73F2}" type="pres">
      <dgm:prSet presAssocID="{B02831FB-E9D8-4C60-99F1-3C866CFFB115}" presName="CompostProcess" presStyleCnt="0">
        <dgm:presLayoutVars>
          <dgm:dir/>
          <dgm:resizeHandles val="exact"/>
        </dgm:presLayoutVars>
      </dgm:prSet>
      <dgm:spPr/>
    </dgm:pt>
    <dgm:pt modelId="{0E94F9C4-0F40-4841-B2B8-EBCA748D1FEE}" type="pres">
      <dgm:prSet presAssocID="{B02831FB-E9D8-4C60-99F1-3C866CFFB115}" presName="arrow" presStyleLbl="bgShp" presStyleIdx="0" presStyleCnt="1"/>
      <dgm:spPr/>
    </dgm:pt>
    <dgm:pt modelId="{3CB9FCFE-97DA-462C-A0D1-BB61824E339B}" type="pres">
      <dgm:prSet presAssocID="{B02831FB-E9D8-4C60-99F1-3C866CFFB115}" presName="linearProcess" presStyleCnt="0"/>
      <dgm:spPr/>
    </dgm:pt>
    <dgm:pt modelId="{5185CCF4-9358-4785-8E24-B7CF23B60A18}" type="pres">
      <dgm:prSet presAssocID="{98B0710C-BC03-4532-A1FD-B83594F45569}" presName="textNode" presStyleLbl="node1" presStyleIdx="0" presStyleCnt="3" custScaleX="170121" custScaleY="173581" custLinFactNeighborX="-54361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E7FC04-1CCB-4C86-B359-F578902BCB82}" type="pres">
      <dgm:prSet presAssocID="{A5A4AA02-16C7-4220-8C4B-26BAAF116903}" presName="sibTrans" presStyleCnt="0"/>
      <dgm:spPr/>
    </dgm:pt>
    <dgm:pt modelId="{924222D7-37E9-4F47-B7BE-386F2311B3F6}" type="pres">
      <dgm:prSet presAssocID="{20817A38-15BB-4D53-9DCD-B1655EE40CFD}" presName="textNode" presStyleLbl="node1" presStyleIdx="1" presStyleCnt="3" custScaleX="196898" custScaleY="1771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CC4322-7FCA-4338-BF90-09725538BF5B}" type="pres">
      <dgm:prSet presAssocID="{97642C24-26FE-4257-859A-91E87AE14BDC}" presName="sibTrans" presStyleCnt="0"/>
      <dgm:spPr/>
    </dgm:pt>
    <dgm:pt modelId="{1A7CDF4C-C3A9-4E7E-9F89-7163D6F6DFE8}" type="pres">
      <dgm:prSet presAssocID="{1C87F2E3-24FF-4482-98A5-2810E33F2F00}" presName="textNode" presStyleLbl="node1" presStyleIdx="2" presStyleCnt="3" custScaleX="148472" custScaleY="1771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F07A31-74E1-465D-80AA-DBCEFB105EB3}" srcId="{B02831FB-E9D8-4C60-99F1-3C866CFFB115}" destId="{20817A38-15BB-4D53-9DCD-B1655EE40CFD}" srcOrd="1" destOrd="0" parTransId="{87C17540-861A-49F7-B847-F4E4FDFBB99B}" sibTransId="{97642C24-26FE-4257-859A-91E87AE14BDC}"/>
    <dgm:cxn modelId="{6DF4CFF5-9D61-4D2A-B5BE-F59C61D799B4}" type="presOf" srcId="{B02831FB-E9D8-4C60-99F1-3C866CFFB115}" destId="{3241D387-6334-450A-A75D-ACCF43CA73F2}" srcOrd="0" destOrd="0" presId="urn:microsoft.com/office/officeart/2005/8/layout/hProcess9"/>
    <dgm:cxn modelId="{686C1D65-F927-4397-84B6-279DE09BD5AE}" srcId="{B02831FB-E9D8-4C60-99F1-3C866CFFB115}" destId="{1C87F2E3-24FF-4482-98A5-2810E33F2F00}" srcOrd="2" destOrd="0" parTransId="{AC6E4840-EB16-47A8-9A30-64F8E3E51300}" sibTransId="{673874D7-22D0-4305-B92C-3D4DCCA63A4D}"/>
    <dgm:cxn modelId="{3F3A47F6-B338-460A-8E69-18919FE4B489}" srcId="{B02831FB-E9D8-4C60-99F1-3C866CFFB115}" destId="{98B0710C-BC03-4532-A1FD-B83594F45569}" srcOrd="0" destOrd="0" parTransId="{BF274D49-65DC-4E62-B05F-F081B3A6219A}" sibTransId="{A5A4AA02-16C7-4220-8C4B-26BAAF116903}"/>
    <dgm:cxn modelId="{84C031DE-B9C0-44AB-9C38-4BA14CE7BFDB}" type="presOf" srcId="{98B0710C-BC03-4532-A1FD-B83594F45569}" destId="{5185CCF4-9358-4785-8E24-B7CF23B60A18}" srcOrd="0" destOrd="0" presId="urn:microsoft.com/office/officeart/2005/8/layout/hProcess9"/>
    <dgm:cxn modelId="{5E6DD862-5F6E-46E5-900B-2283776772A9}" type="presOf" srcId="{20817A38-15BB-4D53-9DCD-B1655EE40CFD}" destId="{924222D7-37E9-4F47-B7BE-386F2311B3F6}" srcOrd="0" destOrd="0" presId="urn:microsoft.com/office/officeart/2005/8/layout/hProcess9"/>
    <dgm:cxn modelId="{ADAF1B9E-2BB2-4DCA-8C44-7E4485413E3D}" type="presOf" srcId="{1C87F2E3-24FF-4482-98A5-2810E33F2F00}" destId="{1A7CDF4C-C3A9-4E7E-9F89-7163D6F6DFE8}" srcOrd="0" destOrd="0" presId="urn:microsoft.com/office/officeart/2005/8/layout/hProcess9"/>
    <dgm:cxn modelId="{4B570D90-3474-4582-A075-787B61D2CBF1}" type="presParOf" srcId="{3241D387-6334-450A-A75D-ACCF43CA73F2}" destId="{0E94F9C4-0F40-4841-B2B8-EBCA748D1FEE}" srcOrd="0" destOrd="0" presId="urn:microsoft.com/office/officeart/2005/8/layout/hProcess9"/>
    <dgm:cxn modelId="{D6CB4D86-0FF0-4A34-93D8-9B31A35A0F2A}" type="presParOf" srcId="{3241D387-6334-450A-A75D-ACCF43CA73F2}" destId="{3CB9FCFE-97DA-462C-A0D1-BB61824E339B}" srcOrd="1" destOrd="0" presId="urn:microsoft.com/office/officeart/2005/8/layout/hProcess9"/>
    <dgm:cxn modelId="{D0B72B21-5773-4A37-9077-ACE6B5B35B28}" type="presParOf" srcId="{3CB9FCFE-97DA-462C-A0D1-BB61824E339B}" destId="{5185CCF4-9358-4785-8E24-B7CF23B60A18}" srcOrd="0" destOrd="0" presId="urn:microsoft.com/office/officeart/2005/8/layout/hProcess9"/>
    <dgm:cxn modelId="{356109FC-68D4-45B8-A8A1-BDA6459AABF3}" type="presParOf" srcId="{3CB9FCFE-97DA-462C-A0D1-BB61824E339B}" destId="{BEE7FC04-1CCB-4C86-B359-F578902BCB82}" srcOrd="1" destOrd="0" presId="urn:microsoft.com/office/officeart/2005/8/layout/hProcess9"/>
    <dgm:cxn modelId="{89236900-7087-4795-BECA-1FCDAD407C72}" type="presParOf" srcId="{3CB9FCFE-97DA-462C-A0D1-BB61824E339B}" destId="{924222D7-37E9-4F47-B7BE-386F2311B3F6}" srcOrd="2" destOrd="0" presId="urn:microsoft.com/office/officeart/2005/8/layout/hProcess9"/>
    <dgm:cxn modelId="{559CFCE0-2C11-4B73-96E3-46E92D8C1C7E}" type="presParOf" srcId="{3CB9FCFE-97DA-462C-A0D1-BB61824E339B}" destId="{34CC4322-7FCA-4338-BF90-09725538BF5B}" srcOrd="3" destOrd="0" presId="urn:microsoft.com/office/officeart/2005/8/layout/hProcess9"/>
    <dgm:cxn modelId="{B3A0AD44-3DB3-4553-9C47-CCF83F179146}" type="presParOf" srcId="{3CB9FCFE-97DA-462C-A0D1-BB61824E339B}" destId="{1A7CDF4C-C3A9-4E7E-9F89-7163D6F6DFE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E6FD0-5A53-4D40-8568-E71EB6457834}">
      <dsp:nvSpPr>
        <dsp:cNvPr id="0" name=""/>
        <dsp:cNvSpPr/>
      </dsp:nvSpPr>
      <dsp:spPr>
        <a:xfrm>
          <a:off x="6556" y="0"/>
          <a:ext cx="2600051" cy="12381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Описание дополнительных бюджетных мер и инструментов, принятых в условиях чрезвычайных ситуаций</a:t>
          </a:r>
        </a:p>
      </dsp:txBody>
      <dsp:txXfrm>
        <a:off x="42821" y="36265"/>
        <a:ext cx="2527521" cy="1165665"/>
      </dsp:txXfrm>
    </dsp:sp>
    <dsp:sp modelId="{32C321F4-869C-4415-A029-F011632448E7}">
      <dsp:nvSpPr>
        <dsp:cNvPr id="0" name=""/>
        <dsp:cNvSpPr/>
      </dsp:nvSpPr>
      <dsp:spPr>
        <a:xfrm>
          <a:off x="2866612" y="296691"/>
          <a:ext cx="551210" cy="6448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2866612" y="425653"/>
        <a:ext cx="385847" cy="386888"/>
      </dsp:txXfrm>
    </dsp:sp>
    <dsp:sp modelId="{A990ECC2-1C8C-4C60-A890-889D085B70D5}">
      <dsp:nvSpPr>
        <dsp:cNvPr id="0" name=""/>
        <dsp:cNvSpPr/>
      </dsp:nvSpPr>
      <dsp:spPr>
        <a:xfrm>
          <a:off x="3646628" y="0"/>
          <a:ext cx="3789990" cy="12381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200"/>
            </a:spcAft>
          </a:pPr>
          <a:r>
            <a:rPr lang="ru-RU" sz="1600" kern="1200" dirty="0"/>
            <a:t>1) Презентация: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200"/>
            </a:spcAft>
          </a:pPr>
          <a:r>
            <a:rPr lang="ru-RU" sz="1600" kern="1200" dirty="0"/>
            <a:t>Слайды 4-26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200"/>
            </a:spcAft>
          </a:pPr>
          <a:r>
            <a:rPr lang="ru-RU" sz="1600" kern="1200" dirty="0"/>
            <a:t>2) Информационный ресурс: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200"/>
            </a:spcAft>
          </a:pPr>
          <a:r>
            <a:rPr lang="en-GB" sz="1600" kern="1200" dirty="0"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https://kekbdg.wixsite.com/website</a:t>
          </a:r>
          <a:r>
            <a:rPr lang="ru-RU" sz="1600" kern="1200" dirty="0"/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3682893" y="36265"/>
        <a:ext cx="3717460" cy="1165665"/>
      </dsp:txXfrm>
    </dsp:sp>
    <dsp:sp modelId="{F706D6E4-B180-4133-B2A5-2CCED2429E53}">
      <dsp:nvSpPr>
        <dsp:cNvPr id="0" name=""/>
        <dsp:cNvSpPr/>
      </dsp:nvSpPr>
      <dsp:spPr>
        <a:xfrm>
          <a:off x="7696623" y="296691"/>
          <a:ext cx="551210" cy="644812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7696623" y="425653"/>
        <a:ext cx="385847" cy="386888"/>
      </dsp:txXfrm>
    </dsp:sp>
    <dsp:sp modelId="{8D43EC52-2D2B-44B8-8C34-9991FF93B589}">
      <dsp:nvSpPr>
        <dsp:cNvPr id="0" name=""/>
        <dsp:cNvSpPr/>
      </dsp:nvSpPr>
      <dsp:spPr>
        <a:xfrm>
          <a:off x="8476639" y="0"/>
          <a:ext cx="3218473" cy="12381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Дополнительные меры поддержки описаны в: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8512904" y="36265"/>
        <a:ext cx="3145943" cy="11656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E6FD0-5A53-4D40-8568-E71EB6457834}">
      <dsp:nvSpPr>
        <dsp:cNvPr id="0" name=""/>
        <dsp:cNvSpPr/>
      </dsp:nvSpPr>
      <dsp:spPr>
        <a:xfrm>
          <a:off x="11101" y="0"/>
          <a:ext cx="2622883" cy="13384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Адресность информации для целевых групп граждан</a:t>
          </a:r>
        </a:p>
      </dsp:txBody>
      <dsp:txXfrm>
        <a:off x="50304" y="39203"/>
        <a:ext cx="2544477" cy="1260075"/>
      </dsp:txXfrm>
    </dsp:sp>
    <dsp:sp modelId="{32C321F4-869C-4415-A029-F011632448E7}">
      <dsp:nvSpPr>
        <dsp:cNvPr id="0" name=""/>
        <dsp:cNvSpPr/>
      </dsp:nvSpPr>
      <dsp:spPr>
        <a:xfrm>
          <a:off x="2896273" y="344002"/>
          <a:ext cx="556051" cy="65047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2896273" y="474097"/>
        <a:ext cx="389236" cy="390285"/>
      </dsp:txXfrm>
    </dsp:sp>
    <dsp:sp modelId="{A990ECC2-1C8C-4C60-A890-889D085B70D5}">
      <dsp:nvSpPr>
        <dsp:cNvPr id="0" name=""/>
        <dsp:cNvSpPr/>
      </dsp:nvSpPr>
      <dsp:spPr>
        <a:xfrm>
          <a:off x="3683139" y="0"/>
          <a:ext cx="3737793" cy="13384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3722342" y="39203"/>
        <a:ext cx="3659387" cy="1260075"/>
      </dsp:txXfrm>
    </dsp:sp>
    <dsp:sp modelId="{F706D6E4-B180-4133-B2A5-2CCED2429E53}">
      <dsp:nvSpPr>
        <dsp:cNvPr id="0" name=""/>
        <dsp:cNvSpPr/>
      </dsp:nvSpPr>
      <dsp:spPr>
        <a:xfrm>
          <a:off x="7683220" y="344002"/>
          <a:ext cx="556051" cy="65047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7683220" y="474097"/>
        <a:ext cx="389236" cy="390285"/>
      </dsp:txXfrm>
    </dsp:sp>
    <dsp:sp modelId="{8D43EC52-2D2B-44B8-8C34-9991FF93B589}">
      <dsp:nvSpPr>
        <dsp:cNvPr id="0" name=""/>
        <dsp:cNvSpPr/>
      </dsp:nvSpPr>
      <dsp:spPr>
        <a:xfrm>
          <a:off x="8470085" y="0"/>
          <a:ext cx="3220481" cy="133848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Все меры поддержки, </a:t>
          </a:r>
          <a:r>
            <a:rPr lang="ru-RU" sz="1600" kern="1200" dirty="0" smtClean="0"/>
            <a:t>описанные </a:t>
          </a:r>
          <a:r>
            <a:rPr lang="ru-RU" sz="1600" kern="1200" dirty="0"/>
            <a:t>в презентации и информационном портале, систематизированы для 5 целевых групп граждан</a:t>
          </a:r>
        </a:p>
      </dsp:txBody>
      <dsp:txXfrm>
        <a:off x="8509288" y="39203"/>
        <a:ext cx="3142075" cy="12600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E6FD0-5A53-4D40-8568-E71EB6457834}">
      <dsp:nvSpPr>
        <dsp:cNvPr id="0" name=""/>
        <dsp:cNvSpPr/>
      </dsp:nvSpPr>
      <dsp:spPr>
        <a:xfrm>
          <a:off x="5393" y="0"/>
          <a:ext cx="2625447" cy="113305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Достоверность и полнота информации</a:t>
          </a:r>
        </a:p>
      </dsp:txBody>
      <dsp:txXfrm>
        <a:off x="38579" y="33186"/>
        <a:ext cx="2559075" cy="1066686"/>
      </dsp:txXfrm>
    </dsp:sp>
    <dsp:sp modelId="{32C321F4-869C-4415-A029-F011632448E7}">
      <dsp:nvSpPr>
        <dsp:cNvPr id="0" name=""/>
        <dsp:cNvSpPr/>
      </dsp:nvSpPr>
      <dsp:spPr>
        <a:xfrm>
          <a:off x="2893385" y="240973"/>
          <a:ext cx="556594" cy="65111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2893385" y="371195"/>
        <a:ext cx="389616" cy="390667"/>
      </dsp:txXfrm>
    </dsp:sp>
    <dsp:sp modelId="{A990ECC2-1C8C-4C60-A890-889D085B70D5}">
      <dsp:nvSpPr>
        <dsp:cNvPr id="0" name=""/>
        <dsp:cNvSpPr/>
      </dsp:nvSpPr>
      <dsp:spPr>
        <a:xfrm>
          <a:off x="3681020" y="0"/>
          <a:ext cx="3741446" cy="113305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endParaRPr lang="ru-RU" sz="1000" kern="1200" dirty="0"/>
        </a:p>
      </dsp:txBody>
      <dsp:txXfrm>
        <a:off x="3714206" y="33186"/>
        <a:ext cx="3675074" cy="1066686"/>
      </dsp:txXfrm>
    </dsp:sp>
    <dsp:sp modelId="{F706D6E4-B180-4133-B2A5-2CCED2429E53}">
      <dsp:nvSpPr>
        <dsp:cNvPr id="0" name=""/>
        <dsp:cNvSpPr/>
      </dsp:nvSpPr>
      <dsp:spPr>
        <a:xfrm>
          <a:off x="7685011" y="240973"/>
          <a:ext cx="556594" cy="65111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7685011" y="371195"/>
        <a:ext cx="389616" cy="390667"/>
      </dsp:txXfrm>
    </dsp:sp>
    <dsp:sp modelId="{8D43EC52-2D2B-44B8-8C34-9991FF93B589}">
      <dsp:nvSpPr>
        <dsp:cNvPr id="0" name=""/>
        <dsp:cNvSpPr/>
      </dsp:nvSpPr>
      <dsp:spPr>
        <a:xfrm>
          <a:off x="8472645" y="0"/>
          <a:ext cx="3223629" cy="113305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8505831" y="33186"/>
        <a:ext cx="3157257" cy="10666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E6FD0-5A53-4D40-8568-E71EB6457834}">
      <dsp:nvSpPr>
        <dsp:cNvPr id="0" name=""/>
        <dsp:cNvSpPr/>
      </dsp:nvSpPr>
      <dsp:spPr>
        <a:xfrm>
          <a:off x="11101" y="0"/>
          <a:ext cx="2622883" cy="113305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Предложения по реализации конкурсного проекта и практическому применению результатов его реализации </a:t>
          </a:r>
        </a:p>
      </dsp:txBody>
      <dsp:txXfrm>
        <a:off x="44287" y="33186"/>
        <a:ext cx="2556511" cy="1066686"/>
      </dsp:txXfrm>
    </dsp:sp>
    <dsp:sp modelId="{32C321F4-869C-4415-A029-F011632448E7}">
      <dsp:nvSpPr>
        <dsp:cNvPr id="0" name=""/>
        <dsp:cNvSpPr/>
      </dsp:nvSpPr>
      <dsp:spPr>
        <a:xfrm>
          <a:off x="2896273" y="241291"/>
          <a:ext cx="556051" cy="65047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2896273" y="371386"/>
        <a:ext cx="389236" cy="390285"/>
      </dsp:txXfrm>
    </dsp:sp>
    <dsp:sp modelId="{A990ECC2-1C8C-4C60-A890-889D085B70D5}">
      <dsp:nvSpPr>
        <dsp:cNvPr id="0" name=""/>
        <dsp:cNvSpPr/>
      </dsp:nvSpPr>
      <dsp:spPr>
        <a:xfrm>
          <a:off x="3683139" y="0"/>
          <a:ext cx="3737793" cy="113305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en-US" sz="1600" kern="1200" dirty="0" smtClean="0">
              <a:hlinkClick xmlns:r="http://schemas.openxmlformats.org/officeDocument/2006/relationships" r:id="rId1"/>
            </a:rPr>
            <a:t>https://disk.yandex.ru/i/ptdErwDPIN_Gcg</a:t>
          </a:r>
          <a:r>
            <a:rPr lang="en-US" sz="1600" kern="1200" dirty="0" smtClean="0"/>
            <a:t> </a:t>
          </a:r>
          <a:endParaRPr lang="ru-RU" sz="1600" kern="1200" dirty="0"/>
        </a:p>
      </dsp:txBody>
      <dsp:txXfrm>
        <a:off x="3716325" y="33186"/>
        <a:ext cx="3671421" cy="1066686"/>
      </dsp:txXfrm>
    </dsp:sp>
    <dsp:sp modelId="{F706D6E4-B180-4133-B2A5-2CCED2429E53}">
      <dsp:nvSpPr>
        <dsp:cNvPr id="0" name=""/>
        <dsp:cNvSpPr/>
      </dsp:nvSpPr>
      <dsp:spPr>
        <a:xfrm>
          <a:off x="7683220" y="241291"/>
          <a:ext cx="556051" cy="65047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7683220" y="371386"/>
        <a:ext cx="389236" cy="390285"/>
      </dsp:txXfrm>
    </dsp:sp>
    <dsp:sp modelId="{8D43EC52-2D2B-44B8-8C34-9991FF93B589}">
      <dsp:nvSpPr>
        <dsp:cNvPr id="0" name=""/>
        <dsp:cNvSpPr/>
      </dsp:nvSpPr>
      <dsp:spPr>
        <a:xfrm>
          <a:off x="8470085" y="0"/>
          <a:ext cx="3220481" cy="1133058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tx1">
              <a:lumMod val="95000"/>
              <a:lumOff val="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Представлены рекомендации по размещению подготовленных информационных материалов</a:t>
          </a:r>
        </a:p>
      </dsp:txBody>
      <dsp:txXfrm>
        <a:off x="8503271" y="33186"/>
        <a:ext cx="3154109" cy="10666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2E6FD0-5A53-4D40-8568-E71EB6457834}">
      <dsp:nvSpPr>
        <dsp:cNvPr id="0" name=""/>
        <dsp:cNvSpPr/>
      </dsp:nvSpPr>
      <dsp:spPr>
        <a:xfrm>
          <a:off x="11101" y="0"/>
          <a:ext cx="2622883" cy="123244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Информативность, наглядность</a:t>
          </a:r>
        </a:p>
      </dsp:txBody>
      <dsp:txXfrm>
        <a:off x="47198" y="36097"/>
        <a:ext cx="2550689" cy="1160255"/>
      </dsp:txXfrm>
    </dsp:sp>
    <dsp:sp modelId="{32C321F4-869C-4415-A029-F011632448E7}">
      <dsp:nvSpPr>
        <dsp:cNvPr id="0" name=""/>
        <dsp:cNvSpPr/>
      </dsp:nvSpPr>
      <dsp:spPr>
        <a:xfrm>
          <a:off x="2896273" y="290986"/>
          <a:ext cx="556051" cy="65047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2896273" y="421081"/>
        <a:ext cx="389236" cy="390285"/>
      </dsp:txXfrm>
    </dsp:sp>
    <dsp:sp modelId="{A990ECC2-1C8C-4C60-A890-889D085B70D5}">
      <dsp:nvSpPr>
        <dsp:cNvPr id="0" name=""/>
        <dsp:cNvSpPr/>
      </dsp:nvSpPr>
      <dsp:spPr>
        <a:xfrm>
          <a:off x="3683139" y="0"/>
          <a:ext cx="3737793" cy="123244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ru-RU" sz="1600" kern="1200" dirty="0"/>
            <a:t>Для обеспечения наглядности и информативности подготовлен информационный портал: </a:t>
          </a:r>
          <a:r>
            <a:rPr lang="en-GB" sz="1600" kern="1200" dirty="0"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rPr>
            <a:t>https://kekbdg.wixsite.com/website</a:t>
          </a:r>
          <a:endParaRPr lang="ru-RU" sz="1000" kern="1200" dirty="0"/>
        </a:p>
      </dsp:txBody>
      <dsp:txXfrm>
        <a:off x="3719236" y="36097"/>
        <a:ext cx="3665599" cy="1160255"/>
      </dsp:txXfrm>
    </dsp:sp>
    <dsp:sp modelId="{F706D6E4-B180-4133-B2A5-2CCED2429E53}">
      <dsp:nvSpPr>
        <dsp:cNvPr id="0" name=""/>
        <dsp:cNvSpPr/>
      </dsp:nvSpPr>
      <dsp:spPr>
        <a:xfrm>
          <a:off x="7683220" y="290986"/>
          <a:ext cx="556051" cy="650475"/>
        </a:xfrm>
        <a:prstGeom prst="rightArrow">
          <a:avLst>
            <a:gd name="adj1" fmla="val 60000"/>
            <a:gd name="adj2" fmla="val 50000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100" kern="1200"/>
        </a:p>
      </dsp:txBody>
      <dsp:txXfrm>
        <a:off x="7683220" y="421081"/>
        <a:ext cx="389236" cy="390285"/>
      </dsp:txXfrm>
    </dsp:sp>
    <dsp:sp modelId="{8D43EC52-2D2B-44B8-8C34-9991FF93B589}">
      <dsp:nvSpPr>
        <dsp:cNvPr id="0" name=""/>
        <dsp:cNvSpPr/>
      </dsp:nvSpPr>
      <dsp:spPr>
        <a:xfrm>
          <a:off x="8470085" y="0"/>
          <a:ext cx="3220481" cy="123244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На страницах портала в интуитивной форме описаны: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 </a:t>
          </a:r>
        </a:p>
      </dsp:txBody>
      <dsp:txXfrm>
        <a:off x="8506182" y="36097"/>
        <a:ext cx="3148287" cy="11602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9DEF9-6500-4C91-83D1-06AC6F875BA5}">
      <dsp:nvSpPr>
        <dsp:cNvPr id="0" name=""/>
        <dsp:cNvSpPr/>
      </dsp:nvSpPr>
      <dsp:spPr>
        <a:xfrm>
          <a:off x="528789" y="0"/>
          <a:ext cx="5992952" cy="1945222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75FC0-44F2-426D-B982-1C7ACD61BDED}">
      <dsp:nvSpPr>
        <dsp:cNvPr id="0" name=""/>
        <dsp:cNvSpPr/>
      </dsp:nvSpPr>
      <dsp:spPr>
        <a:xfrm>
          <a:off x="182076" y="211628"/>
          <a:ext cx="2031414" cy="152196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50% ПМ</a:t>
          </a:r>
        </a:p>
      </dsp:txBody>
      <dsp:txXfrm>
        <a:off x="256372" y="285924"/>
        <a:ext cx="1882822" cy="1373373"/>
      </dsp:txXfrm>
    </dsp:sp>
    <dsp:sp modelId="{6FA6CF1D-9B54-4BE5-B022-99C715E7BCB5}">
      <dsp:nvSpPr>
        <dsp:cNvPr id="0" name=""/>
        <dsp:cNvSpPr/>
      </dsp:nvSpPr>
      <dsp:spPr>
        <a:xfrm>
          <a:off x="2509558" y="219012"/>
          <a:ext cx="2031414" cy="15071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/>
            <a:t>75% ПМ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(в случае, если среднедушевой доход семьи не достиг величины ПМ при 1.1)</a:t>
          </a:r>
        </a:p>
      </dsp:txBody>
      <dsp:txXfrm>
        <a:off x="2583133" y="292587"/>
        <a:ext cx="1884264" cy="1360046"/>
      </dsp:txXfrm>
    </dsp:sp>
    <dsp:sp modelId="{BCDAAD91-8DE8-404E-A710-9AA88B1217C3}">
      <dsp:nvSpPr>
        <dsp:cNvPr id="0" name=""/>
        <dsp:cNvSpPr/>
      </dsp:nvSpPr>
      <dsp:spPr>
        <a:xfrm>
          <a:off x="4837040" y="219012"/>
          <a:ext cx="2031414" cy="150719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u="sng" kern="1200" dirty="0"/>
            <a:t>100% ПМ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(в случае, если среднедушевой доход семьи не достиг величины ПМ при 1.2)</a:t>
          </a:r>
        </a:p>
      </dsp:txBody>
      <dsp:txXfrm>
        <a:off x="4910615" y="292587"/>
        <a:ext cx="1884264" cy="13600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EF7CFA-46FC-4297-B865-6AD5A8E65CD0}">
      <dsp:nvSpPr>
        <dsp:cNvPr id="0" name=""/>
        <dsp:cNvSpPr/>
      </dsp:nvSpPr>
      <dsp:spPr>
        <a:xfrm>
          <a:off x="4095" y="35216"/>
          <a:ext cx="2128968" cy="126554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900" kern="1200" dirty="0"/>
            <a:t> </a:t>
          </a:r>
        </a:p>
      </dsp:txBody>
      <dsp:txXfrm>
        <a:off x="315875" y="220551"/>
        <a:ext cx="1505408" cy="894878"/>
      </dsp:txXfrm>
    </dsp:sp>
    <dsp:sp modelId="{FD5A54A5-D133-46CB-9807-FC569E38E631}">
      <dsp:nvSpPr>
        <dsp:cNvPr id="0" name=""/>
        <dsp:cNvSpPr/>
      </dsp:nvSpPr>
      <dsp:spPr>
        <a:xfrm rot="10829133">
          <a:off x="839852" y="1409191"/>
          <a:ext cx="442941" cy="229898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5FED9F-5A36-44E2-BE86-0E2FD93494EC}">
      <dsp:nvSpPr>
        <dsp:cNvPr id="0" name=""/>
        <dsp:cNvSpPr/>
      </dsp:nvSpPr>
      <dsp:spPr>
        <a:xfrm>
          <a:off x="61011" y="1734506"/>
          <a:ext cx="1987583" cy="111811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/>
            <a:t> </a:t>
          </a:r>
        </a:p>
      </dsp:txBody>
      <dsp:txXfrm>
        <a:off x="352086" y="1898250"/>
        <a:ext cx="1405433" cy="790626"/>
      </dsp:txXfrm>
    </dsp:sp>
    <dsp:sp modelId="{84F59EA5-8439-4943-9412-0142D51402CA}">
      <dsp:nvSpPr>
        <dsp:cNvPr id="0" name=""/>
        <dsp:cNvSpPr/>
      </dsp:nvSpPr>
      <dsp:spPr>
        <a:xfrm rot="5400000">
          <a:off x="2171894" y="2100452"/>
          <a:ext cx="442941" cy="229898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BD261-F271-4A4B-B91D-1542014B68D9}">
      <dsp:nvSpPr>
        <dsp:cNvPr id="0" name=""/>
        <dsp:cNvSpPr/>
      </dsp:nvSpPr>
      <dsp:spPr>
        <a:xfrm>
          <a:off x="2784560" y="1783781"/>
          <a:ext cx="2123504" cy="10195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800" kern="1200" dirty="0"/>
            <a:t> </a:t>
          </a:r>
        </a:p>
      </dsp:txBody>
      <dsp:txXfrm>
        <a:off x="3095540" y="1933092"/>
        <a:ext cx="1501544" cy="720940"/>
      </dsp:txXfrm>
    </dsp:sp>
    <dsp:sp modelId="{C20F0D7C-D2DA-471C-9B8F-0AF83C805435}">
      <dsp:nvSpPr>
        <dsp:cNvPr id="0" name=""/>
        <dsp:cNvSpPr/>
      </dsp:nvSpPr>
      <dsp:spPr>
        <a:xfrm rot="56495">
          <a:off x="3637295" y="1420812"/>
          <a:ext cx="442941" cy="229898"/>
        </a:xfrm>
        <a:prstGeom prst="triangl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200A3F-6433-4390-8C25-E7EBC707A1B4}">
      <dsp:nvSpPr>
        <dsp:cNvPr id="0" name=""/>
        <dsp:cNvSpPr/>
      </dsp:nvSpPr>
      <dsp:spPr>
        <a:xfrm>
          <a:off x="2765838" y="35216"/>
          <a:ext cx="2214380" cy="126554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900" kern="1200" dirty="0"/>
            <a:t> </a:t>
          </a:r>
        </a:p>
      </dsp:txBody>
      <dsp:txXfrm>
        <a:off x="3090126" y="220551"/>
        <a:ext cx="1565804" cy="8948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94F9C4-0F40-4841-B2B8-EBCA748D1FEE}">
      <dsp:nvSpPr>
        <dsp:cNvPr id="0" name=""/>
        <dsp:cNvSpPr/>
      </dsp:nvSpPr>
      <dsp:spPr>
        <a:xfrm>
          <a:off x="529987" y="0"/>
          <a:ext cx="6006523" cy="3702765"/>
        </a:xfrm>
        <a:prstGeom prst="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5CCF4-9358-4785-8E24-B7CF23B60A18}">
      <dsp:nvSpPr>
        <dsp:cNvPr id="0" name=""/>
        <dsp:cNvSpPr/>
      </dsp:nvSpPr>
      <dsp:spPr>
        <a:xfrm>
          <a:off x="0" y="565923"/>
          <a:ext cx="2199239" cy="257091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107358" y="673281"/>
        <a:ext cx="1984523" cy="2356202"/>
      </dsp:txXfrm>
    </dsp:sp>
    <dsp:sp modelId="{924222D7-37E9-4F47-B7BE-386F2311B3F6}">
      <dsp:nvSpPr>
        <dsp:cNvPr id="0" name=""/>
        <dsp:cNvSpPr/>
      </dsp:nvSpPr>
      <dsp:spPr>
        <a:xfrm>
          <a:off x="2400483" y="539418"/>
          <a:ext cx="2545398" cy="262392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 dirty="0"/>
        </a:p>
      </dsp:txBody>
      <dsp:txXfrm>
        <a:off x="2524739" y="663674"/>
        <a:ext cx="2296886" cy="2375415"/>
      </dsp:txXfrm>
    </dsp:sp>
    <dsp:sp modelId="{1A7CDF4C-C3A9-4E7E-9F89-7163D6F6DFE8}">
      <dsp:nvSpPr>
        <dsp:cNvPr id="0" name=""/>
        <dsp:cNvSpPr/>
      </dsp:nvSpPr>
      <dsp:spPr>
        <a:xfrm>
          <a:off x="5146697" y="539418"/>
          <a:ext cx="1919371" cy="262392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Предприниматель может в любой момент прекратить действие льготного периода, сообщив об этом в банк</a:t>
          </a:r>
        </a:p>
      </dsp:txBody>
      <dsp:txXfrm>
        <a:off x="5240393" y="633114"/>
        <a:ext cx="1731979" cy="2436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203D6-BBF0-47B9-8223-CA92BEA392AF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AF5F1-9A6F-4736-8267-D3B70B118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225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6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09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01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779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675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27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454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48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843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118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50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8401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533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078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1719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455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6178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04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6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DF24CAC-7957-4116-8159-70FF45A49081}" type="datetimeFigureOut">
              <a:rPr lang="ru-RU" smtClean="0"/>
              <a:t>26.06.2021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DF945A9-3884-41B6-923F-F424151888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197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5" Type="http://schemas.openxmlformats.org/officeDocument/2006/relationships/image" Target="../media/image6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0.svg"/><Relationship Id="rId3" Type="http://schemas.openxmlformats.org/officeDocument/2006/relationships/image" Target="../media/image8.svg"/><Relationship Id="rId7" Type="http://schemas.openxmlformats.org/officeDocument/2006/relationships/image" Target="../media/image14.svg"/><Relationship Id="rId12" Type="http://schemas.openxmlformats.org/officeDocument/2006/relationships/image" Target="../media/image12.png"/><Relationship Id="rId17" Type="http://schemas.openxmlformats.org/officeDocument/2006/relationships/image" Target="../media/image24.svg"/><Relationship Id="rId2" Type="http://schemas.openxmlformats.org/officeDocument/2006/relationships/image" Target="../media/image6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5" Type="http://schemas.openxmlformats.org/officeDocument/2006/relationships/image" Target="../media/image22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16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20.png"/><Relationship Id="rId3" Type="http://schemas.openxmlformats.org/officeDocument/2006/relationships/image" Target="../media/image26.svg"/><Relationship Id="rId7" Type="http://schemas.openxmlformats.org/officeDocument/2006/relationships/image" Target="../media/image17.png"/><Relationship Id="rId12" Type="http://schemas.openxmlformats.org/officeDocument/2006/relationships/image" Target="../media/image3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15.xml"/><Relationship Id="rId11" Type="http://schemas.openxmlformats.org/officeDocument/2006/relationships/image" Target="../media/image19.png"/><Relationship Id="rId5" Type="http://schemas.openxmlformats.org/officeDocument/2006/relationships/image" Target="../media/image28.svg"/><Relationship Id="rId10" Type="http://schemas.openxmlformats.org/officeDocument/2006/relationships/image" Target="../media/image32.svg"/><Relationship Id="rId4" Type="http://schemas.openxmlformats.org/officeDocument/2006/relationships/image" Target="../media/image16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18" Type="http://schemas.openxmlformats.org/officeDocument/2006/relationships/diagramQuickStyle" Target="../diagrams/quickStyle6.xml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diagramLayout" Target="../diagrams/layout6.xml"/><Relationship Id="rId2" Type="http://schemas.openxmlformats.org/officeDocument/2006/relationships/image" Target="../media/image8.png"/><Relationship Id="rId16" Type="http://schemas.openxmlformats.org/officeDocument/2006/relationships/diagramData" Target="../diagrams/data6.xml"/><Relationship Id="rId20" Type="http://schemas.microsoft.com/office/2007/relationships/diagramDrawing" Target="../diagrams/drawing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19" Type="http://schemas.openxmlformats.org/officeDocument/2006/relationships/diagramColors" Target="../diagrams/colors6.xml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2" Type="http://schemas.openxmlformats.org/officeDocument/2006/relationships/image" Target="../media/image8.png"/><Relationship Id="rId16" Type="http://schemas.openxmlformats.org/officeDocument/2006/relationships/hyperlink" Target="https://trudvsem.ru/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18" Type="http://schemas.openxmlformats.org/officeDocument/2006/relationships/image" Target="../media/image31.png"/><Relationship Id="rId3" Type="http://schemas.openxmlformats.org/officeDocument/2006/relationships/image" Target="../media/image12.svg"/><Relationship Id="rId21" Type="http://schemas.openxmlformats.org/officeDocument/2006/relationships/image" Target="../media/image54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image" Target="../media/image50.svg"/><Relationship Id="rId2" Type="http://schemas.openxmlformats.org/officeDocument/2006/relationships/image" Target="../media/image8.png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19" Type="http://schemas.openxmlformats.org/officeDocument/2006/relationships/image" Target="../media/image52.sv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18" Type="http://schemas.openxmlformats.org/officeDocument/2006/relationships/image" Target="../media/image34.pn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image" Target="../media/image56.svg"/><Relationship Id="rId2" Type="http://schemas.openxmlformats.org/officeDocument/2006/relationships/image" Target="../media/image8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19" Type="http://schemas.openxmlformats.org/officeDocument/2006/relationships/image" Target="../media/image58.sv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trudvsem.ru/" TargetMode="Externa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18" Type="http://schemas.openxmlformats.org/officeDocument/2006/relationships/image" Target="../media/image42.pn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image" Target="../media/image66.svg"/><Relationship Id="rId2" Type="http://schemas.openxmlformats.org/officeDocument/2006/relationships/image" Target="../media/image8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19" Type="http://schemas.openxmlformats.org/officeDocument/2006/relationships/image" Target="../media/image68.sv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18" Type="http://schemas.openxmlformats.org/officeDocument/2006/relationships/diagramQuickStyle" Target="../diagrams/quickStyle7.xml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diagramLayout" Target="../diagrams/layout7.xml"/><Relationship Id="rId2" Type="http://schemas.openxmlformats.org/officeDocument/2006/relationships/image" Target="../media/image8.png"/><Relationship Id="rId16" Type="http://schemas.openxmlformats.org/officeDocument/2006/relationships/diagramData" Target="../diagrams/data7.xml"/><Relationship Id="rId20" Type="http://schemas.microsoft.com/office/2007/relationships/diagramDrawing" Target="../diagrams/drawing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19" Type="http://schemas.openxmlformats.org/officeDocument/2006/relationships/diagramColors" Target="../diagrams/colors7.xml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18" Type="http://schemas.openxmlformats.org/officeDocument/2006/relationships/image" Target="../media/image44.png"/><Relationship Id="rId3" Type="http://schemas.openxmlformats.org/officeDocument/2006/relationships/image" Target="../media/image12.svg"/><Relationship Id="rId21" Type="http://schemas.openxmlformats.org/officeDocument/2006/relationships/image" Target="../media/image74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image" Target="../media/image70.svg"/><Relationship Id="rId2" Type="http://schemas.openxmlformats.org/officeDocument/2006/relationships/image" Target="../media/image8.png"/><Relationship Id="rId16" Type="http://schemas.openxmlformats.org/officeDocument/2006/relationships/image" Target="../media/image43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19" Type="http://schemas.openxmlformats.org/officeDocument/2006/relationships/image" Target="../media/image72.sv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2" Type="http://schemas.openxmlformats.org/officeDocument/2006/relationships/image" Target="../media/image8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18" Type="http://schemas.openxmlformats.org/officeDocument/2006/relationships/image" Target="../media/image51.png"/><Relationship Id="rId26" Type="http://schemas.openxmlformats.org/officeDocument/2006/relationships/image" Target="../media/image55.png"/><Relationship Id="rId3" Type="http://schemas.openxmlformats.org/officeDocument/2006/relationships/image" Target="../media/image12.svg"/><Relationship Id="rId21" Type="http://schemas.openxmlformats.org/officeDocument/2006/relationships/image" Target="../media/image84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image" Target="../media/image80.svg"/><Relationship Id="rId25" Type="http://schemas.openxmlformats.org/officeDocument/2006/relationships/image" Target="../media/image88.svg"/><Relationship Id="rId2" Type="http://schemas.openxmlformats.org/officeDocument/2006/relationships/image" Target="../media/image8.png"/><Relationship Id="rId16" Type="http://schemas.openxmlformats.org/officeDocument/2006/relationships/image" Target="../media/image50.png"/><Relationship Id="rId20" Type="http://schemas.openxmlformats.org/officeDocument/2006/relationships/image" Target="../media/image52.png"/><Relationship Id="rId29" Type="http://schemas.openxmlformats.org/officeDocument/2006/relationships/image" Target="../media/image70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24" Type="http://schemas.openxmlformats.org/officeDocument/2006/relationships/image" Target="../media/image54.pn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23" Type="http://schemas.openxmlformats.org/officeDocument/2006/relationships/image" Target="../media/image86.svg"/><Relationship Id="rId28" Type="http://schemas.openxmlformats.org/officeDocument/2006/relationships/image" Target="../media/image56.png"/><Relationship Id="rId10" Type="http://schemas.openxmlformats.org/officeDocument/2006/relationships/image" Target="../media/image25.png"/><Relationship Id="rId19" Type="http://schemas.openxmlformats.org/officeDocument/2006/relationships/image" Target="../media/image82.svg"/><Relationship Id="rId31" Type="http://schemas.openxmlformats.org/officeDocument/2006/relationships/image" Target="../media/image92.sv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Relationship Id="rId22" Type="http://schemas.openxmlformats.org/officeDocument/2006/relationships/image" Target="../media/image53.png"/><Relationship Id="rId27" Type="http://schemas.openxmlformats.org/officeDocument/2006/relationships/image" Target="../media/image90.svg"/><Relationship Id="rId30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18" Type="http://schemas.openxmlformats.org/officeDocument/2006/relationships/diagramQuickStyle" Target="../diagrams/quickStyle8.xml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diagramLayout" Target="../diagrams/layout8.xml"/><Relationship Id="rId2" Type="http://schemas.openxmlformats.org/officeDocument/2006/relationships/image" Target="../media/image8.png"/><Relationship Id="rId16" Type="http://schemas.openxmlformats.org/officeDocument/2006/relationships/diagramData" Target="../diagrams/data8.xml"/><Relationship Id="rId20" Type="http://schemas.microsoft.com/office/2007/relationships/diagramDrawing" Target="../diagrams/drawing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19" Type="http://schemas.openxmlformats.org/officeDocument/2006/relationships/diagramColors" Target="../diagrams/colors8.xml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18" Type="http://schemas.openxmlformats.org/officeDocument/2006/relationships/image" Target="../media/image31.pn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image" Target="../media/image94.svg"/><Relationship Id="rId2" Type="http://schemas.openxmlformats.org/officeDocument/2006/relationships/image" Target="../media/image8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19" Type="http://schemas.openxmlformats.org/officeDocument/2006/relationships/image" Target="../media/image52.sv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rosstat.gov.ru/folder/12781" TargetMode="Externa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kekbdg.wixsite.com/website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svg"/><Relationship Id="rId5" Type="http://schemas.openxmlformats.org/officeDocument/2006/relationships/image" Target="../media/image7.png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png"/><Relationship Id="rId7" Type="http://schemas.openxmlformats.org/officeDocument/2006/relationships/image" Target="../media/image10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png"/><Relationship Id="rId11" Type="http://schemas.openxmlformats.org/officeDocument/2006/relationships/image" Target="../media/image10.svg"/><Relationship Id="rId5" Type="http://schemas.openxmlformats.org/officeDocument/2006/relationships/image" Target="../media/image100.svg"/><Relationship Id="rId10" Type="http://schemas.openxmlformats.org/officeDocument/2006/relationships/image" Target="../media/image7.png"/><Relationship Id="rId4" Type="http://schemas.openxmlformats.org/officeDocument/2006/relationships/image" Target="../media/image63.png"/><Relationship Id="rId9" Type="http://schemas.openxmlformats.org/officeDocument/2006/relationships/image" Target="../media/image104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4.svg"/><Relationship Id="rId5" Type="http://schemas.openxmlformats.org/officeDocument/2006/relationships/image" Target="../media/image26.png"/><Relationship Id="rId4" Type="http://schemas.openxmlformats.org/officeDocument/2006/relationships/image" Target="../media/image12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4.sv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26.png"/><Relationship Id="rId17" Type="http://schemas.openxmlformats.org/officeDocument/2006/relationships/image" Target="../media/image68.png"/><Relationship Id="rId2" Type="http://schemas.openxmlformats.org/officeDocument/2006/relationships/image" Target="../media/image8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5" Type="http://schemas.openxmlformats.org/officeDocument/2006/relationships/image" Target="../media/image46.svg"/><Relationship Id="rId10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4.svg"/><Relationship Id="rId1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6.png"/><Relationship Id="rId18" Type="http://schemas.microsoft.com/office/2007/relationships/hdphoto" Target="../media/hdphoto1.wdp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12" Type="http://schemas.openxmlformats.org/officeDocument/2006/relationships/image" Target="../media/image42.svg"/><Relationship Id="rId17" Type="http://schemas.openxmlformats.org/officeDocument/2006/relationships/image" Target="../media/image70.png"/><Relationship Id="rId2" Type="http://schemas.openxmlformats.org/officeDocument/2006/relationships/image" Target="../media/image69.jpg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svg"/><Relationship Id="rId11" Type="http://schemas.openxmlformats.org/officeDocument/2006/relationships/image" Target="../media/image25.png"/><Relationship Id="rId5" Type="http://schemas.openxmlformats.org/officeDocument/2006/relationships/image" Target="../media/image24.png"/><Relationship Id="rId15" Type="http://schemas.openxmlformats.org/officeDocument/2006/relationships/image" Target="../media/image27.png"/><Relationship Id="rId10" Type="http://schemas.openxmlformats.org/officeDocument/2006/relationships/image" Target="../media/image14.svg"/><Relationship Id="rId4" Type="http://schemas.openxmlformats.org/officeDocument/2006/relationships/image" Target="../media/image12.svg"/><Relationship Id="rId9" Type="http://schemas.openxmlformats.org/officeDocument/2006/relationships/image" Target="../media/image9.png"/><Relationship Id="rId14" Type="http://schemas.openxmlformats.org/officeDocument/2006/relationships/image" Target="../media/image4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389CB72-0052-42AA-BA84-E3031727F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22" y="101682"/>
            <a:ext cx="10364451" cy="1596177"/>
          </a:xfrm>
        </p:spPr>
        <p:txBody>
          <a:bodyPr>
            <a:normAutofit/>
          </a:bodyPr>
          <a:lstStyle/>
          <a:p>
            <a:r>
              <a:rPr lang="ru-RU" sz="3200" dirty="0"/>
              <a:t>Всероссийский конкурс проектов по предоставлению бюджета для граждан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5F1650A-B9E9-476E-8D8A-9C43ECD782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749" y="4354920"/>
            <a:ext cx="10364452" cy="2276214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/>
              <a:t>Выполнили:</a:t>
            </a:r>
            <a:r>
              <a:rPr lang="ru-RU" dirty="0"/>
              <a:t> </a:t>
            </a:r>
            <a:r>
              <a:rPr lang="ru-RU" dirty="0" err="1"/>
              <a:t>Ромайкин</a:t>
            </a:r>
            <a:r>
              <a:rPr lang="ru-RU" dirty="0"/>
              <a:t> П.Д., Ковпак М.В., Кулаков А.В., студенты финансового факультета ФИНАНСОВОГО УНИВЕРИТЕТА ПРИ ПРАВИТЕЛЬСТВЕ РОССИЙСКОЙ Федерации</a:t>
            </a:r>
          </a:p>
          <a:p>
            <a:pPr marL="0" indent="0" algn="just">
              <a:buNone/>
            </a:pPr>
            <a:r>
              <a:rPr lang="ru-RU" b="1" dirty="0"/>
              <a:t>Научный руководитель: </a:t>
            </a:r>
            <a:r>
              <a:rPr lang="ru-RU" dirty="0" err="1"/>
              <a:t>Балынин</a:t>
            </a:r>
            <a:r>
              <a:rPr lang="ru-RU" dirty="0"/>
              <a:t> И.В., к.э.н., доцент департамента общественных финансов финансового ФАКУЛЬТЕТА ФИНАНСОВОГО УНИВЕРИТЕТА ПРИ ПРАВИТЕЛЬСТВЕ РОССИЙСКОЙ ФЕДЕРАЦИИ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0" name="Заголовок 3">
            <a:extLst>
              <a:ext uri="{FF2B5EF4-FFF2-40B4-BE49-F238E27FC236}">
                <a16:creationId xmlns:a16="http://schemas.microsoft.com/office/drawing/2014/main" id="{815D89BF-A939-4415-9430-F93B9589DBEA}"/>
              </a:ext>
            </a:extLst>
          </p:cNvPr>
          <p:cNvSpPr txBox="1">
            <a:spLocks/>
          </p:cNvSpPr>
          <p:nvPr/>
        </p:nvSpPr>
        <p:spPr>
          <a:xfrm>
            <a:off x="794505" y="1326286"/>
            <a:ext cx="10364451" cy="7431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/>
              <a:t>Номинация: бюджет и чрезвычайные ситуации</a:t>
            </a:r>
          </a:p>
        </p:txBody>
      </p:sp>
      <p:sp>
        <p:nvSpPr>
          <p:cNvPr id="81" name="Заголовок 3">
            <a:extLst>
              <a:ext uri="{FF2B5EF4-FFF2-40B4-BE49-F238E27FC236}">
                <a16:creationId xmlns:a16="http://schemas.microsoft.com/office/drawing/2014/main" id="{77B16EC0-E8F4-4DB7-BC9E-A266EF5E8179}"/>
              </a:ext>
            </a:extLst>
          </p:cNvPr>
          <p:cNvSpPr txBox="1">
            <a:spLocks/>
          </p:cNvSpPr>
          <p:nvPr/>
        </p:nvSpPr>
        <p:spPr>
          <a:xfrm>
            <a:off x="377374" y="2009821"/>
            <a:ext cx="11437251" cy="2116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dirty="0"/>
              <a:t>Бюджет и чрезвычайные ситуации: меры поддержки граждан в период пандемии</a:t>
            </a:r>
            <a:r>
              <a:rPr lang="en-US" sz="4400" dirty="0"/>
              <a:t> covid-19</a:t>
            </a:r>
            <a:r>
              <a:rPr lang="ru-RU" sz="4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972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81FE8-4BD4-4BD4-A78E-22BC9B7DB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094" y="0"/>
            <a:ext cx="9499754" cy="220929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500" dirty="0"/>
              <a:t>Проект 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/>
              <a:t>Бюджет и чрезвычайные ситуации: меры поддержки граждан в период пандемии</a:t>
            </a:r>
            <a:r>
              <a:rPr lang="en-US" sz="2800" dirty="0"/>
              <a:t> covid-19</a:t>
            </a:r>
            <a:r>
              <a:rPr lang="ru-RU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dirty="0" smtClean="0"/>
              <a:t>– </a:t>
            </a:r>
            <a:r>
              <a:rPr lang="ru-RU" sz="2500" dirty="0"/>
              <a:t>это совокупность информационных материалов, позволяющих рассказать </a:t>
            </a:r>
            <a:r>
              <a:rPr lang="ru-RU" sz="2500" dirty="0" smtClean="0"/>
              <a:t>гражданам: </a:t>
            </a:r>
            <a:br>
              <a:rPr lang="ru-RU" sz="2500" dirty="0" smtClean="0"/>
            </a:br>
            <a:r>
              <a:rPr lang="ru-RU" sz="2500" dirty="0" smtClean="0"/>
              <a:t>1) об  </a:t>
            </a:r>
            <a:r>
              <a:rPr lang="ru-RU" sz="2500" b="1" u="sng" dirty="0" smtClean="0"/>
              <a:t>инструментах поддержки населения</a:t>
            </a:r>
            <a:r>
              <a:rPr lang="ru-RU" sz="2500" dirty="0" smtClean="0"/>
              <a:t>, введенных в рамках борьбы с пандемией </a:t>
            </a:r>
            <a:r>
              <a:rPr lang="en-GB" sz="2500" dirty="0" smtClean="0"/>
              <a:t>COVID-19</a:t>
            </a:r>
            <a:r>
              <a:rPr lang="ru-RU" sz="2500" dirty="0" smtClean="0"/>
              <a:t/>
            </a:r>
            <a:br>
              <a:rPr lang="ru-RU" sz="2500" dirty="0" smtClean="0"/>
            </a:br>
            <a:r>
              <a:rPr lang="ru-RU" sz="2500" dirty="0" smtClean="0"/>
              <a:t>2) </a:t>
            </a:r>
            <a:r>
              <a:rPr lang="ru-RU" sz="2500" b="1" u="sng" dirty="0" smtClean="0"/>
              <a:t>расходах бюджетов</a:t>
            </a:r>
            <a:r>
              <a:rPr lang="ru-RU" sz="2500" dirty="0" smtClean="0"/>
              <a:t> на ИХ ОСУЩЕСТВЛЕНИЕ</a:t>
            </a:r>
            <a:endParaRPr lang="ru-RU" sz="25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A794AC-27EF-40FF-990C-825BC35E4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2819" y="5176810"/>
            <a:ext cx="8913022" cy="159617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/>
              <a:t>Структура данного проекта состоит из 2-ух основных блоков</a:t>
            </a:r>
            <a:r>
              <a:rPr lang="en-GB" dirty="0"/>
              <a:t> </a:t>
            </a:r>
            <a:r>
              <a:rPr lang="ru-RU" dirty="0"/>
              <a:t>(отмечены соответствующими значками):</a:t>
            </a:r>
          </a:p>
          <a:p>
            <a:pPr marL="0" indent="0">
              <a:buNone/>
            </a:pPr>
            <a:r>
              <a:rPr lang="ru-RU" b="1" dirty="0"/>
              <a:t>Презентация</a:t>
            </a:r>
            <a:r>
              <a:rPr lang="ru-RU" dirty="0"/>
              <a:t> (слайды 4-26)</a:t>
            </a:r>
          </a:p>
          <a:p>
            <a:pPr marL="0" indent="0">
              <a:buNone/>
            </a:pPr>
            <a:r>
              <a:rPr lang="ru-RU" b="1" dirty="0"/>
              <a:t>Информационный портал о мерах поддержки граждан</a:t>
            </a:r>
            <a:r>
              <a:rPr lang="ru-RU" dirty="0"/>
              <a:t> </a:t>
            </a:r>
            <a:r>
              <a:rPr lang="ru-RU" b="1" dirty="0"/>
              <a:t>в условиях пандемии </a:t>
            </a:r>
            <a:r>
              <a:rPr lang="en-GB" b="1" dirty="0"/>
              <a:t>covid-19</a:t>
            </a:r>
            <a:r>
              <a:rPr lang="en-GB" dirty="0"/>
              <a:t> </a:t>
            </a:r>
            <a:r>
              <a:rPr lang="ru-RU" dirty="0"/>
              <a:t>(слайды 27-29)</a:t>
            </a: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631A05-0B02-4EE9-A70F-F1493EFC0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41" y="265550"/>
            <a:ext cx="1364186" cy="1338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Целевая аудитория со сплошной заливкой">
            <a:extLst>
              <a:ext uri="{FF2B5EF4-FFF2-40B4-BE49-F238E27FC236}">
                <a16:creationId xmlns:a16="http://schemas.microsoft.com/office/drawing/2014/main" id="{5B2E28A8-B042-448F-9EFE-F852F1A2CE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488095" y="2163729"/>
            <a:ext cx="1305340" cy="13053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BD09B6-7520-4BA0-A2F3-F6B26B03DB03}"/>
              </a:ext>
            </a:extLst>
          </p:cNvPr>
          <p:cNvSpPr txBox="1"/>
          <p:nvPr/>
        </p:nvSpPr>
        <p:spPr>
          <a:xfrm>
            <a:off x="196747" y="2625908"/>
            <a:ext cx="21739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dirty="0"/>
              <a:t>Цель проекта:</a:t>
            </a: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0AED1B4B-E8AB-4EDB-9855-BC3F5C8BF6F9}"/>
              </a:ext>
            </a:extLst>
          </p:cNvPr>
          <p:cNvSpPr/>
          <p:nvPr/>
        </p:nvSpPr>
        <p:spPr>
          <a:xfrm rot="21030182">
            <a:off x="4478020" y="3518286"/>
            <a:ext cx="1759546" cy="3578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0DA593E1-1159-4490-B6C9-C10089990349}"/>
              </a:ext>
            </a:extLst>
          </p:cNvPr>
          <p:cNvSpPr/>
          <p:nvPr/>
        </p:nvSpPr>
        <p:spPr>
          <a:xfrm>
            <a:off x="4488047" y="4173016"/>
            <a:ext cx="1759546" cy="3578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8FD83-2258-4F91-BF0B-99B058FABE68}"/>
              </a:ext>
            </a:extLst>
          </p:cNvPr>
          <p:cNvSpPr txBox="1"/>
          <p:nvPr/>
        </p:nvSpPr>
        <p:spPr>
          <a:xfrm>
            <a:off x="4270801" y="2622124"/>
            <a:ext cx="25143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Задачи проекта: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1E9675D-0B41-4F9B-8675-C44443A5F776}"/>
              </a:ext>
            </a:extLst>
          </p:cNvPr>
          <p:cNvSpPr/>
          <p:nvPr/>
        </p:nvSpPr>
        <p:spPr>
          <a:xfrm>
            <a:off x="325036" y="3446037"/>
            <a:ext cx="3805410" cy="13384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Обеспечить понимание гражданами социальной значимости осуществляемых бюджетных расходов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F075C2D-0ECD-446E-84FB-C901F612737D}"/>
              </a:ext>
            </a:extLst>
          </p:cNvPr>
          <p:cNvSpPr/>
          <p:nvPr/>
        </p:nvSpPr>
        <p:spPr>
          <a:xfrm>
            <a:off x="6785110" y="2241956"/>
            <a:ext cx="4830731" cy="13384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Описание мер поддержки, введенных в период </a:t>
            </a:r>
            <a:r>
              <a:rPr lang="ru-RU" sz="2000" b="1" dirty="0" err="1"/>
              <a:t>коронакризиса</a:t>
            </a:r>
            <a:r>
              <a:rPr lang="ru-RU" sz="2000" b="1" dirty="0"/>
              <a:t> и государственных расходов на их осуществление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1B4F724-D767-45CB-B85E-247CAD565C5C}"/>
              </a:ext>
            </a:extLst>
          </p:cNvPr>
          <p:cNvSpPr/>
          <p:nvPr/>
        </p:nvSpPr>
        <p:spPr>
          <a:xfrm>
            <a:off x="6785110" y="3750735"/>
            <a:ext cx="4830731" cy="13194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Совмещение информационной составляющей о мерах поддержки и практических рекомендаций по их оформлению и получению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4FEDF69B-C2DC-4602-8150-C5344095D4E8}"/>
              </a:ext>
            </a:extLst>
          </p:cNvPr>
          <p:cNvCxnSpPr>
            <a:cxnSpLocks/>
            <a:endCxn id="20" idx="3"/>
          </p:cNvCxnSpPr>
          <p:nvPr/>
        </p:nvCxnSpPr>
        <p:spPr>
          <a:xfrm flipH="1" flipV="1">
            <a:off x="1860978" y="5514696"/>
            <a:ext cx="811474" cy="5454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382FC38-C587-4075-9176-28765BFA418B}"/>
              </a:ext>
            </a:extLst>
          </p:cNvPr>
          <p:cNvCxnSpPr>
            <a:cxnSpLocks/>
          </p:cNvCxnSpPr>
          <p:nvPr/>
        </p:nvCxnSpPr>
        <p:spPr>
          <a:xfrm flipH="1" flipV="1">
            <a:off x="2160104" y="6459166"/>
            <a:ext cx="481981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 descr="Мультимедийная презентация со сплошной заливкой">
            <a:extLst>
              <a:ext uri="{FF2B5EF4-FFF2-40B4-BE49-F238E27FC236}">
                <a16:creationId xmlns:a16="http://schemas.microsoft.com/office/drawing/2014/main" id="{9A41DF5A-EAD0-438C-8D91-B18DCC1870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46578" y="5057496"/>
            <a:ext cx="914400" cy="914400"/>
          </a:xfrm>
          <a:prstGeom prst="rect">
            <a:avLst/>
          </a:prstGeom>
        </p:spPr>
      </p:pic>
      <p:pic>
        <p:nvPicPr>
          <p:cNvPr id="23" name="Рисунок 22" descr="Беспроводная связь со сплошной заливкой">
            <a:extLst>
              <a:ext uri="{FF2B5EF4-FFF2-40B4-BE49-F238E27FC236}">
                <a16:creationId xmlns:a16="http://schemas.microsoft.com/office/drawing/2014/main" id="{9C72D9EA-BC1E-4964-BA9F-43C150B773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10299" y="5943600"/>
            <a:ext cx="914400" cy="914400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23432B-2814-487B-A814-AE3E97A7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861184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DF3B516-AAB8-430A-85A4-CFD9CACF98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739333"/>
              </p:ext>
            </p:extLst>
          </p:nvPr>
        </p:nvGraphicFramePr>
        <p:xfrm>
          <a:off x="404179" y="754461"/>
          <a:ext cx="11701669" cy="1238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B9FBFA2C-506F-4241-860A-E94527E00B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7140485"/>
              </p:ext>
            </p:extLst>
          </p:nvPr>
        </p:nvGraphicFramePr>
        <p:xfrm>
          <a:off x="404182" y="2007698"/>
          <a:ext cx="11701669" cy="1338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578C445D-A75F-4644-A286-158CDB41B6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5006491"/>
              </p:ext>
            </p:extLst>
          </p:nvPr>
        </p:nvGraphicFramePr>
        <p:xfrm>
          <a:off x="404180" y="3366058"/>
          <a:ext cx="11701669" cy="1133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5F378A38-A44B-4E1A-80BF-1AE9AB0DB3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2326552"/>
              </p:ext>
            </p:extLst>
          </p:nvPr>
        </p:nvGraphicFramePr>
        <p:xfrm>
          <a:off x="404183" y="5724939"/>
          <a:ext cx="11701669" cy="1133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2864361D-41B4-45D7-9DD3-4E425DB6F1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2135103"/>
              </p:ext>
            </p:extLst>
          </p:nvPr>
        </p:nvGraphicFramePr>
        <p:xfrm>
          <a:off x="404180" y="4489182"/>
          <a:ext cx="11701669" cy="1232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5D030FF-7FFA-4E53-87F2-2ABF866BE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63" y="-76204"/>
            <a:ext cx="10364451" cy="463826"/>
          </a:xfrm>
        </p:spPr>
        <p:txBody>
          <a:bodyPr>
            <a:normAutofit/>
          </a:bodyPr>
          <a:lstStyle/>
          <a:p>
            <a:r>
              <a:rPr lang="ru-RU" sz="2000" dirty="0"/>
              <a:t>Номинация: бюджет и чрезвычайные ситуации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40580267-B2B2-477F-A088-682A6ED23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522050" y="6492875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3</a:t>
            </a:fld>
            <a:endParaRPr lang="ru-RU" sz="15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08D93-1A80-4D27-8727-81F7598C0E0C}"/>
              </a:ext>
            </a:extLst>
          </p:cNvPr>
          <p:cNvSpPr txBox="1"/>
          <p:nvPr/>
        </p:nvSpPr>
        <p:spPr>
          <a:xfrm>
            <a:off x="452148" y="344494"/>
            <a:ext cx="2533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Критерий оценивания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926069-3169-47DA-8BC4-F1BE23E7235E}"/>
              </a:ext>
            </a:extLst>
          </p:cNvPr>
          <p:cNvSpPr txBox="1"/>
          <p:nvPr/>
        </p:nvSpPr>
        <p:spPr>
          <a:xfrm>
            <a:off x="3925480" y="350823"/>
            <a:ext cx="4341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Выполнение критерия авторами проекта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1062E7-A2A8-4210-A9AE-7386A3088489}"/>
              </a:ext>
            </a:extLst>
          </p:cNvPr>
          <p:cNvSpPr txBox="1"/>
          <p:nvPr/>
        </p:nvSpPr>
        <p:spPr>
          <a:xfrm>
            <a:off x="32506" y="1243262"/>
            <a:ext cx="41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1)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08639F-B5CF-45AF-B75C-372ECB52D81B}"/>
              </a:ext>
            </a:extLst>
          </p:cNvPr>
          <p:cNvSpPr txBox="1"/>
          <p:nvPr/>
        </p:nvSpPr>
        <p:spPr>
          <a:xfrm>
            <a:off x="32505" y="2511362"/>
            <a:ext cx="41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2)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AB4E48-A344-4015-9403-30B811459E3E}"/>
              </a:ext>
            </a:extLst>
          </p:cNvPr>
          <p:cNvSpPr txBox="1"/>
          <p:nvPr/>
        </p:nvSpPr>
        <p:spPr>
          <a:xfrm>
            <a:off x="32505" y="3795172"/>
            <a:ext cx="41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3)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745034-1704-49B3-AC0C-E6E9BCFE25EB}"/>
              </a:ext>
            </a:extLst>
          </p:cNvPr>
          <p:cNvSpPr txBox="1"/>
          <p:nvPr/>
        </p:nvSpPr>
        <p:spPr>
          <a:xfrm>
            <a:off x="32504" y="4963820"/>
            <a:ext cx="41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4)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D189235-8717-42CE-BBDB-B74811B6F43B}"/>
              </a:ext>
            </a:extLst>
          </p:cNvPr>
          <p:cNvSpPr txBox="1"/>
          <p:nvPr/>
        </p:nvSpPr>
        <p:spPr>
          <a:xfrm>
            <a:off x="32504" y="6062964"/>
            <a:ext cx="419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5)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DFE656-973D-4E46-AF23-64938246553B}"/>
              </a:ext>
            </a:extLst>
          </p:cNvPr>
          <p:cNvSpPr txBox="1"/>
          <p:nvPr/>
        </p:nvSpPr>
        <p:spPr>
          <a:xfrm>
            <a:off x="8658407" y="350823"/>
            <a:ext cx="3560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Результат выполнения критерия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1F8703-7546-496A-A8E2-0D64A307757D}"/>
              </a:ext>
            </a:extLst>
          </p:cNvPr>
          <p:cNvSpPr txBox="1"/>
          <p:nvPr/>
        </p:nvSpPr>
        <p:spPr>
          <a:xfrm>
            <a:off x="4090969" y="1992656"/>
            <a:ext cx="4010037" cy="1664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Aft>
                <a:spcPts val="100"/>
              </a:spcAft>
              <a:buFont typeface="Wingdings" panose="05000000000000000000" pitchFamily="2" charset="2"/>
              <a:buChar char="v"/>
            </a:pPr>
            <a:r>
              <a:rPr lang="ru-RU" sz="1600" dirty="0"/>
              <a:t>Семьи с детьми</a:t>
            </a:r>
          </a:p>
          <a:p>
            <a:pPr marL="285750" lvl="0" indent="-285750">
              <a:spcAft>
                <a:spcPts val="100"/>
              </a:spcAft>
              <a:buFont typeface="Wingdings" panose="05000000000000000000" pitchFamily="2" charset="2"/>
              <a:buChar char="v"/>
            </a:pPr>
            <a:r>
              <a:rPr lang="ru-RU" sz="1600" dirty="0"/>
              <a:t>Пенсионеры</a:t>
            </a:r>
          </a:p>
          <a:p>
            <a:pPr marL="285750" lvl="0" indent="-285750">
              <a:spcAft>
                <a:spcPts val="100"/>
              </a:spcAft>
              <a:buFont typeface="Wingdings" panose="05000000000000000000" pitchFamily="2" charset="2"/>
              <a:buChar char="v"/>
            </a:pPr>
            <a:r>
              <a:rPr lang="ru-RU" sz="1600" dirty="0"/>
              <a:t>Безработные граждане</a:t>
            </a:r>
          </a:p>
          <a:p>
            <a:pPr marL="285750" lvl="0" indent="-285750">
              <a:spcAft>
                <a:spcPts val="100"/>
              </a:spcAft>
              <a:buFont typeface="Wingdings" panose="05000000000000000000" pitchFamily="2" charset="2"/>
              <a:buChar char="v"/>
            </a:pPr>
            <a:r>
              <a:rPr lang="ru-RU" sz="1600" dirty="0"/>
              <a:t>Медики и волонтеры</a:t>
            </a:r>
          </a:p>
          <a:p>
            <a:pPr marL="285750" lvl="0" indent="-285750">
              <a:spcAft>
                <a:spcPts val="100"/>
              </a:spcAft>
              <a:buFont typeface="Wingdings" panose="05000000000000000000" pitchFamily="2" charset="2"/>
              <a:buChar char="v"/>
            </a:pPr>
            <a:r>
              <a:rPr lang="ru-RU" sz="1600" dirty="0"/>
              <a:t>Индивидуальные предприниматели</a:t>
            </a:r>
          </a:p>
          <a:p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68C9B7-EA9C-4E27-BC24-8FD1D7996E9F}"/>
              </a:ext>
            </a:extLst>
          </p:cNvPr>
          <p:cNvSpPr txBox="1"/>
          <p:nvPr/>
        </p:nvSpPr>
        <p:spPr>
          <a:xfrm>
            <a:off x="8843938" y="1154088"/>
            <a:ext cx="4010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</a:rPr>
              <a:t>подготовленной презентации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</a:rPr>
              <a:t>на страницах информационного портала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14CCEA0-4A34-4834-9306-4F53BC5AC588}"/>
              </a:ext>
            </a:extLst>
          </p:cNvPr>
          <p:cNvSpPr txBox="1"/>
          <p:nvPr/>
        </p:nvSpPr>
        <p:spPr>
          <a:xfrm>
            <a:off x="8843938" y="4878321"/>
            <a:ext cx="3605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/>
              <a:t>принятые меры поддержки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dirty="0"/>
              <a:t>информация для граждан по их получению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91A158-3B24-4711-A111-DC46A134EFA0}"/>
              </a:ext>
            </a:extLst>
          </p:cNvPr>
          <p:cNvSpPr txBox="1"/>
          <p:nvPr/>
        </p:nvSpPr>
        <p:spPr>
          <a:xfrm>
            <a:off x="3925480" y="3361221"/>
            <a:ext cx="38535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  <a:spcAft>
                <a:spcPts val="10"/>
              </a:spcAft>
            </a:pPr>
            <a:r>
              <a:rPr lang="ru-RU" sz="1600" dirty="0">
                <a:solidFill>
                  <a:schemeClr val="bg1"/>
                </a:solidFill>
              </a:rPr>
              <a:t>Авторами использованы:</a:t>
            </a:r>
          </a:p>
          <a:p>
            <a:pPr marL="285750" lvl="0" indent="-285750" algn="ctr">
              <a:lnSpc>
                <a:spcPct val="100000"/>
              </a:lnSpc>
              <a:spcAft>
                <a:spcPts val="10"/>
              </a:spcAft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bg1"/>
                </a:solidFill>
              </a:rPr>
              <a:t>Бюджетная отчетность</a:t>
            </a:r>
          </a:p>
          <a:p>
            <a:pPr marL="285750" lvl="0" indent="-285750" algn="ctr">
              <a:lnSpc>
                <a:spcPct val="100000"/>
              </a:lnSpc>
              <a:spcAft>
                <a:spcPts val="10"/>
              </a:spcAft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bg1"/>
                </a:solidFill>
              </a:rPr>
              <a:t>Данные Росстата</a:t>
            </a:r>
          </a:p>
          <a:p>
            <a:pPr marL="285750" lvl="0" indent="-285750" algn="ctr">
              <a:lnSpc>
                <a:spcPct val="100000"/>
              </a:lnSpc>
              <a:spcAft>
                <a:spcPts val="10"/>
              </a:spcAft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bg1"/>
                </a:solidFill>
              </a:rPr>
              <a:t>Исследования научного сообщества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1F38A0-00EA-4D04-8968-4BB23958322E}"/>
              </a:ext>
            </a:extLst>
          </p:cNvPr>
          <p:cNvSpPr txBox="1"/>
          <p:nvPr/>
        </p:nvSpPr>
        <p:spPr>
          <a:xfrm>
            <a:off x="8791104" y="3409849"/>
            <a:ext cx="342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0"/>
              </a:spcAft>
            </a:pPr>
            <a:r>
              <a:rPr lang="ru-RU" sz="1500" dirty="0">
                <a:solidFill>
                  <a:schemeClr val="bg1"/>
                </a:solidFill>
              </a:rPr>
              <a:t>Отражена достоверная информация о:</a:t>
            </a:r>
          </a:p>
          <a:p>
            <a:pPr marL="285750" lvl="0" indent="-285750">
              <a:spcAft>
                <a:spcPts val="10"/>
              </a:spcAft>
              <a:buFont typeface="Wingdings" panose="05000000000000000000" pitchFamily="2" charset="2"/>
              <a:buChar char="Ø"/>
            </a:pPr>
            <a:r>
              <a:rPr lang="ru-RU" sz="1500" dirty="0">
                <a:solidFill>
                  <a:schemeClr val="bg1"/>
                </a:solidFill>
              </a:rPr>
              <a:t>архитектуре мер поддержки</a:t>
            </a:r>
          </a:p>
          <a:p>
            <a:pPr marL="285750" lvl="0" indent="-285750">
              <a:spcAft>
                <a:spcPts val="10"/>
              </a:spcAft>
              <a:buFont typeface="Wingdings" panose="05000000000000000000" pitchFamily="2" charset="2"/>
              <a:buChar char="Ø"/>
            </a:pPr>
            <a:r>
              <a:rPr lang="ru-RU" sz="1500" dirty="0">
                <a:solidFill>
                  <a:schemeClr val="bg1"/>
                </a:solidFill>
              </a:rPr>
              <a:t>расходах бюджетов на их осуществление</a:t>
            </a:r>
          </a:p>
        </p:txBody>
      </p:sp>
    </p:spTree>
    <p:extLst>
      <p:ext uri="{BB962C8B-B14F-4D97-AF65-F5344CB8AC3E}">
        <p14:creationId xmlns:p14="http://schemas.microsoft.com/office/powerpoint/2010/main" val="2562954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2B520-9AD0-4873-B142-84D6993C4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94447"/>
            <a:ext cx="10364451" cy="1596177"/>
          </a:xfrm>
        </p:spPr>
        <p:txBody>
          <a:bodyPr/>
          <a:lstStyle/>
          <a:p>
            <a:r>
              <a:rPr lang="ru-RU" dirty="0"/>
              <a:t>ПРЕЗЕНТАЦИЯ «</a:t>
            </a:r>
            <a:r>
              <a:rPr lang="ru-RU" i="1" dirty="0"/>
              <a:t>Бюджет и чрезвычайные ситуации: меры поддержки граждан в период пандемии</a:t>
            </a:r>
            <a:r>
              <a:rPr lang="en-US" i="1" dirty="0"/>
              <a:t> covid-19</a:t>
            </a:r>
            <a:r>
              <a:rPr lang="ru-RU" dirty="0"/>
              <a:t>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F13E57-3C59-49DA-BBEC-111D8FE50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2298" y="2564085"/>
            <a:ext cx="9953008" cy="1266293"/>
          </a:xfrm>
        </p:spPr>
        <p:txBody>
          <a:bodyPr>
            <a:noAutofit/>
          </a:bodyPr>
          <a:lstStyle/>
          <a:p>
            <a:pPr algn="ctr"/>
            <a:r>
              <a:rPr lang="ru-RU" sz="2600" dirty="0"/>
              <a:t>Рекомендуется к размещению на сайтах органов </a:t>
            </a:r>
            <a:r>
              <a:rPr lang="ru-RU" sz="2600" dirty="0" smtClean="0"/>
              <a:t>ГОСУДАРСТВЕННОЙ власти ПУБЛИЧНО-ПРАВОВЫХ ОБРАЗОВАНИЙ  В социальной сфере (В Т.Ч. Здравоохранения)</a:t>
            </a:r>
            <a:endParaRPr lang="ru-RU" sz="2600" dirty="0"/>
          </a:p>
        </p:txBody>
      </p:sp>
      <p:pic>
        <p:nvPicPr>
          <p:cNvPr id="7" name="Рисунок 6" descr="Мультимедийная презентация со сплошной заливкой">
            <a:extLst>
              <a:ext uri="{FF2B5EF4-FFF2-40B4-BE49-F238E27FC236}">
                <a16:creationId xmlns:a16="http://schemas.microsoft.com/office/drawing/2014/main" id="{E76420F5-5AE5-408F-A4FF-F2F6394121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626" y="5870134"/>
            <a:ext cx="914400" cy="914400"/>
          </a:xfrm>
          <a:prstGeom prst="rect">
            <a:avLst/>
          </a:prstGeom>
        </p:spPr>
      </p:pic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6C24B31D-0909-4903-82CF-BD9F0ABDBA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26820" y="577298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BA5D6D32-D0CA-4864-8CE0-FB452BA9F3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119200" y="1038285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5D5ACDF4-AA2E-44A7-8C29-6B1C6727259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402504" y="5943600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C30C37-BB09-48DB-B5D0-A000AC295C13}"/>
              </a:ext>
            </a:extLst>
          </p:cNvPr>
          <p:cNvSpPr txBox="1"/>
          <p:nvPr/>
        </p:nvSpPr>
        <p:spPr>
          <a:xfrm>
            <a:off x="3644661" y="4265480"/>
            <a:ext cx="83097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2600" dirty="0"/>
              <a:t>Информация в презентации структурирована в разрезе целевых групп получателей мер поддержки</a:t>
            </a:r>
          </a:p>
          <a:p>
            <a:pPr algn="ctr"/>
            <a:endParaRPr lang="ru-RU" dirty="0"/>
          </a:p>
        </p:txBody>
      </p:sp>
      <p:pic>
        <p:nvPicPr>
          <p:cNvPr id="12" name="Рисунок 11" descr="Интернет со сплошной заливкой">
            <a:extLst>
              <a:ext uri="{FF2B5EF4-FFF2-40B4-BE49-F238E27FC236}">
                <a16:creationId xmlns:a16="http://schemas.microsoft.com/office/drawing/2014/main" id="{2DF8946E-4A99-4EFC-AFA0-862D4E19DB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870710" y="2200016"/>
            <a:ext cx="1676400" cy="1676400"/>
          </a:xfrm>
          <a:prstGeom prst="rect">
            <a:avLst/>
          </a:prstGeom>
        </p:spPr>
      </p:pic>
      <p:pic>
        <p:nvPicPr>
          <p:cNvPr id="11" name="Рисунок 10" descr="Иерархия контур">
            <a:extLst>
              <a:ext uri="{FF2B5EF4-FFF2-40B4-BE49-F238E27FC236}">
                <a16:creationId xmlns:a16="http://schemas.microsoft.com/office/drawing/2014/main" id="{51E65E46-30E5-4796-881B-77869058FC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2245774" y="3946401"/>
            <a:ext cx="1676401" cy="1676401"/>
          </a:xfrm>
          <a:prstGeom prst="rect">
            <a:avLst/>
          </a:prstGeom>
        </p:spPr>
      </p:pic>
      <p:pic>
        <p:nvPicPr>
          <p:cNvPr id="14" name="Рисунок 13" descr="Цикл с людьми со сплошной заливкой">
            <a:extLst>
              <a:ext uri="{FF2B5EF4-FFF2-40B4-BE49-F238E27FC236}">
                <a16:creationId xmlns:a16="http://schemas.microsoft.com/office/drawing/2014/main" id="{D0B166C4-42CC-4058-AB27-9104888B773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986191" y="4154809"/>
            <a:ext cx="1259583" cy="1259583"/>
          </a:xfrm>
          <a:prstGeom prst="rect">
            <a:avLst/>
          </a:prstGeom>
        </p:spPr>
      </p:pic>
      <p:pic>
        <p:nvPicPr>
          <p:cNvPr id="15" name="Рисунок 14" descr="Ковид – 19 со сплошной заливкой">
            <a:extLst>
              <a:ext uri="{FF2B5EF4-FFF2-40B4-BE49-F238E27FC236}">
                <a16:creationId xmlns:a16="http://schemas.microsoft.com/office/drawing/2014/main" id="{C195B4DF-E5BA-453D-96D4-31859E0952A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3644661" y="5966791"/>
            <a:ext cx="914400" cy="914400"/>
          </a:xfrm>
          <a:prstGeom prst="rect">
            <a:avLst/>
          </a:prstGeom>
        </p:spPr>
      </p:pic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B5103DCA-6222-4156-851D-29A611C3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4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748710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0C48089-5C2B-4417-A621-726C91D40691}"/>
              </a:ext>
            </a:extLst>
          </p:cNvPr>
          <p:cNvSpPr/>
          <p:nvPr/>
        </p:nvSpPr>
        <p:spPr>
          <a:xfrm>
            <a:off x="523461" y="277752"/>
            <a:ext cx="6586331" cy="139147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пандемии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COVID-19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возникла необходимость в дополнительных мерах поддержки граждан  </a:t>
            </a: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586F84AB-0D15-4B0F-BCC3-44B28F369622}"/>
              </a:ext>
            </a:extLst>
          </p:cNvPr>
          <p:cNvSpPr/>
          <p:nvPr/>
        </p:nvSpPr>
        <p:spPr>
          <a:xfrm>
            <a:off x="5002696" y="2182049"/>
            <a:ext cx="2186608" cy="2133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31141A7-7848-4B8E-8A75-CEBB2051472E}"/>
              </a:ext>
            </a:extLst>
          </p:cNvPr>
          <p:cNvCxnSpPr>
            <a:cxnSpLocks/>
            <a:stCxn id="5" idx="7"/>
          </p:cNvCxnSpPr>
          <p:nvPr/>
        </p:nvCxnSpPr>
        <p:spPr>
          <a:xfrm>
            <a:off x="6869083" y="2494507"/>
            <a:ext cx="21026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25D21FD4-FD03-4AC9-AA28-8A0333023DA9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3382618" y="2494507"/>
            <a:ext cx="194029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11BF866B-A56E-478A-A48C-1DEF0EC167A5}"/>
              </a:ext>
            </a:extLst>
          </p:cNvPr>
          <p:cNvCxnSpPr>
            <a:cxnSpLocks/>
            <a:stCxn id="5" idx="4"/>
          </p:cNvCxnSpPr>
          <p:nvPr/>
        </p:nvCxnSpPr>
        <p:spPr>
          <a:xfrm>
            <a:off x="6096000" y="4315649"/>
            <a:ext cx="0" cy="7553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F114B88-A5B3-4C52-961D-FB97C20365F7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3816627" y="4003191"/>
            <a:ext cx="1506290" cy="7253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43C4FBD0-44D7-4584-BAF1-DD6C339CC087}"/>
              </a:ext>
            </a:extLst>
          </p:cNvPr>
          <p:cNvCxnSpPr>
            <a:cxnSpLocks/>
            <a:stCxn id="5" idx="5"/>
          </p:cNvCxnSpPr>
          <p:nvPr/>
        </p:nvCxnSpPr>
        <p:spPr>
          <a:xfrm>
            <a:off x="6869083" y="4003191"/>
            <a:ext cx="1625560" cy="7253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D9392199-3B50-4C5B-916A-B6240137BFF9}"/>
              </a:ext>
            </a:extLst>
          </p:cNvPr>
          <p:cNvSpPr/>
          <p:nvPr/>
        </p:nvSpPr>
        <p:spPr>
          <a:xfrm>
            <a:off x="705679" y="2081624"/>
            <a:ext cx="2676939" cy="1948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5E1180C-A3D5-415C-8990-FCD97D4B1287}"/>
              </a:ext>
            </a:extLst>
          </p:cNvPr>
          <p:cNvSpPr/>
          <p:nvPr/>
        </p:nvSpPr>
        <p:spPr>
          <a:xfrm>
            <a:off x="4757530" y="5071022"/>
            <a:ext cx="2676939" cy="15086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1ECCEBB-FF64-448D-AF62-0A0717455A73}"/>
              </a:ext>
            </a:extLst>
          </p:cNvPr>
          <p:cNvSpPr/>
          <p:nvPr/>
        </p:nvSpPr>
        <p:spPr>
          <a:xfrm>
            <a:off x="1261245" y="4658139"/>
            <a:ext cx="2676939" cy="1948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D9AC9672-D61C-4CE5-8A69-B4AB66F675B3}"/>
              </a:ext>
            </a:extLst>
          </p:cNvPr>
          <p:cNvSpPr/>
          <p:nvPr/>
        </p:nvSpPr>
        <p:spPr>
          <a:xfrm>
            <a:off x="8417677" y="4564342"/>
            <a:ext cx="2676939" cy="1948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0CE858C4-00D8-41CA-A8D7-AF842CE76831}"/>
              </a:ext>
            </a:extLst>
          </p:cNvPr>
          <p:cNvSpPr/>
          <p:nvPr/>
        </p:nvSpPr>
        <p:spPr>
          <a:xfrm>
            <a:off x="8971723" y="2081624"/>
            <a:ext cx="2676939" cy="1948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7" name="Рисунок 36" descr="Мужчина с тростью со сплошной заливкой">
            <a:extLst>
              <a:ext uri="{FF2B5EF4-FFF2-40B4-BE49-F238E27FC236}">
                <a16:creationId xmlns:a16="http://schemas.microsoft.com/office/drawing/2014/main" id="{8654E3BC-650F-45CB-BA78-F76FF7262F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6828" y="2182049"/>
            <a:ext cx="1245194" cy="124519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3F6864F-FB64-4A6E-A5B9-499BFE97A424}"/>
              </a:ext>
            </a:extLst>
          </p:cNvPr>
          <p:cNvSpPr txBox="1"/>
          <p:nvPr/>
        </p:nvSpPr>
        <p:spPr>
          <a:xfrm>
            <a:off x="9339978" y="3429000"/>
            <a:ext cx="21463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Пенсионерам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50AC118-3618-4A72-BA53-EE44C094EEB0}"/>
              </a:ext>
            </a:extLst>
          </p:cNvPr>
          <p:cNvSpPr txBox="1"/>
          <p:nvPr/>
        </p:nvSpPr>
        <p:spPr>
          <a:xfrm>
            <a:off x="782645" y="3429000"/>
            <a:ext cx="25999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</a:t>
            </a:r>
          </a:p>
        </p:txBody>
      </p:sp>
      <p:pic>
        <p:nvPicPr>
          <p:cNvPr id="41" name="Рисунок 40" descr="Семья с двумя детьми со сплошной заливкой">
            <a:extLst>
              <a:ext uri="{FF2B5EF4-FFF2-40B4-BE49-F238E27FC236}">
                <a16:creationId xmlns:a16="http://schemas.microsoft.com/office/drawing/2014/main" id="{D27972AB-E42B-4C01-8ABC-1A8965CD3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201060" y="1977344"/>
            <a:ext cx="1646422" cy="1646422"/>
          </a:xfrm>
          <a:prstGeom prst="rect">
            <a:avLst/>
          </a:prstGeom>
        </p:spPr>
      </p:pic>
      <p:sp>
        <p:nvSpPr>
          <p:cNvPr id="42" name="TextBox 41">
            <a:hlinkClick r:id="rId6" action="ppaction://hlinksldjump"/>
            <a:extLst>
              <a:ext uri="{FF2B5EF4-FFF2-40B4-BE49-F238E27FC236}">
                <a16:creationId xmlns:a16="http://schemas.microsoft.com/office/drawing/2014/main" id="{C50A3DFF-B3FC-46E1-8F5A-D92FB917B6ED}"/>
              </a:ext>
            </a:extLst>
          </p:cNvPr>
          <p:cNvSpPr txBox="1"/>
          <p:nvPr/>
        </p:nvSpPr>
        <p:spPr>
          <a:xfrm>
            <a:off x="1338211" y="5744435"/>
            <a:ext cx="259997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Безработным гражданам</a:t>
            </a:r>
          </a:p>
        </p:txBody>
      </p:sp>
      <p:pic>
        <p:nvPicPr>
          <p:cNvPr id="44" name="Рисунок 43" descr="Бейдж сотрудника со сплошной заливкой">
            <a:extLst>
              <a:ext uri="{FF2B5EF4-FFF2-40B4-BE49-F238E27FC236}">
                <a16:creationId xmlns:a16="http://schemas.microsoft.com/office/drawing/2014/main" id="{D372E337-C575-42AC-906B-8D634FCA49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023055" y="4629297"/>
            <a:ext cx="1230283" cy="1230283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5DE7E59-1322-448D-BF6B-BA8B0E1CD690}"/>
              </a:ext>
            </a:extLst>
          </p:cNvPr>
          <p:cNvSpPr txBox="1"/>
          <p:nvPr/>
        </p:nvSpPr>
        <p:spPr>
          <a:xfrm>
            <a:off x="8494643" y="5600566"/>
            <a:ext cx="25999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 и волонтерам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1CBF180-E2CE-4D58-8AE7-360EF5E3ADB2}"/>
              </a:ext>
            </a:extLst>
          </p:cNvPr>
          <p:cNvSpPr txBox="1"/>
          <p:nvPr/>
        </p:nvSpPr>
        <p:spPr>
          <a:xfrm>
            <a:off x="4670116" y="5780029"/>
            <a:ext cx="285176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Индивидуальным предпринимателям</a:t>
            </a:r>
          </a:p>
        </p:txBody>
      </p:sp>
      <p:pic>
        <p:nvPicPr>
          <p:cNvPr id="48" name="Рисунок 47" descr="Рукопожатие со сплошной заливкой">
            <a:extLst>
              <a:ext uri="{FF2B5EF4-FFF2-40B4-BE49-F238E27FC236}">
                <a16:creationId xmlns:a16="http://schemas.microsoft.com/office/drawing/2014/main" id="{7EC9E02E-F4B3-4D30-BBDE-9826613A1B7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633316" y="5070479"/>
            <a:ext cx="914400" cy="914400"/>
          </a:xfrm>
          <a:prstGeom prst="rect">
            <a:avLst/>
          </a:prstGeom>
        </p:spPr>
      </p:pic>
      <p:pic>
        <p:nvPicPr>
          <p:cNvPr id="50" name="Рисунок 49" descr="Доктор женский со сплошной заливкой">
            <a:extLst>
              <a:ext uri="{FF2B5EF4-FFF2-40B4-BE49-F238E27FC236}">
                <a16:creationId xmlns:a16="http://schemas.microsoft.com/office/drawing/2014/main" id="{E47E4619-3224-43C9-9C27-D7AA348E55B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9267725" y="4658139"/>
            <a:ext cx="1039344" cy="1039344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C028F7D-E1ED-4871-8C56-F97329A56B7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20403" y="221916"/>
            <a:ext cx="3457575" cy="1514475"/>
          </a:xfrm>
          <a:prstGeom prst="rect">
            <a:avLst/>
          </a:prstGeom>
        </p:spPr>
      </p:pic>
      <p:sp>
        <p:nvSpPr>
          <p:cNvPr id="28" name="Номер слайда 5">
            <a:extLst>
              <a:ext uri="{FF2B5EF4-FFF2-40B4-BE49-F238E27FC236}">
                <a16:creationId xmlns:a16="http://schemas.microsoft.com/office/drawing/2014/main" id="{D175F3B5-43B1-4FB4-BF60-D3A96CC2C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5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701005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B6C88-D3D9-42AB-9372-B7C32143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40" y="139533"/>
            <a:ext cx="5971347" cy="1325563"/>
          </a:xfrm>
        </p:spPr>
        <p:txBody>
          <a:bodyPr/>
          <a:lstStyle/>
          <a:p>
            <a:pPr algn="ctr"/>
            <a:r>
              <a:rPr lang="ru-RU" dirty="0"/>
              <a:t>Поддержка семей с детьми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8E52F7-9C4A-441C-8792-D4EA8EC6D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3" y="4055165"/>
            <a:ext cx="5380383" cy="27108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A5F422-2BD0-4DF1-A7A9-87FCCDDB1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348" y="139533"/>
            <a:ext cx="6096000" cy="662125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5F9E5FE-CBF6-41C1-81DA-D999EFE9A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26" y="1511479"/>
            <a:ext cx="3962400" cy="230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528C2316-6274-4BDB-906C-62B664541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6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328435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101049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Выплата семьям с детьми до 3 лет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6753A5-0D03-4942-849A-2127CC77B4F4}"/>
              </a:ext>
            </a:extLst>
          </p:cNvPr>
          <p:cNvSpPr/>
          <p:nvPr/>
        </p:nvSpPr>
        <p:spPr>
          <a:xfrm>
            <a:off x="2077278" y="629479"/>
            <a:ext cx="8037443" cy="7023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Расходы федерального бюджета в 2020 году на предоставление выплаты составили 70,4 млрд руб</a:t>
            </a:r>
            <a:r>
              <a:rPr lang="ru-RU" sz="2200" dirty="0"/>
              <a:t>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9027" y="1967947"/>
            <a:ext cx="4465670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>
                <a:solidFill>
                  <a:schemeClr val="tx1"/>
                </a:solidFill>
              </a:rPr>
              <a:t>Семьям с детьми до трех лет при одном из условий:</a:t>
            </a: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6381077" y="1958009"/>
            <a:ext cx="5046707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>
                <a:solidFill>
                  <a:schemeClr val="tx1"/>
                </a:solidFill>
              </a:rPr>
              <a:t>Заявление на выплату можно подать:</a:t>
            </a: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b="1" u="sng" dirty="0">
              <a:solidFill>
                <a:schemeClr val="tx1"/>
              </a:solidFill>
            </a:endParaRPr>
          </a:p>
          <a:p>
            <a:pPr algn="ctr" fontAlgn="base"/>
            <a:r>
              <a:rPr lang="ru-RU" b="1" u="sng" dirty="0">
                <a:solidFill>
                  <a:schemeClr val="tx1"/>
                </a:solidFill>
              </a:rPr>
              <a:t>до 1 октября 2020 года</a:t>
            </a:r>
          </a:p>
          <a:p>
            <a:pPr algn="just" fontAlgn="base"/>
            <a:r>
              <a:rPr lang="ru-RU" dirty="0">
                <a:solidFill>
                  <a:schemeClr val="tx1"/>
                </a:solidFill>
              </a:rPr>
              <a:t>Срок рассмотрения заявления - </a:t>
            </a:r>
            <a:r>
              <a:rPr lang="ru-RU" b="1" u="sng" dirty="0">
                <a:solidFill>
                  <a:schemeClr val="tx1"/>
                </a:solidFill>
              </a:rPr>
              <a:t>5 дней</a:t>
            </a:r>
          </a:p>
          <a:p>
            <a:pPr algn="just" fontAlgn="base"/>
            <a:r>
              <a:rPr lang="ru-RU" dirty="0">
                <a:solidFill>
                  <a:schemeClr val="tx1"/>
                </a:solidFill>
              </a:rPr>
              <a:t>Срок перечисления выплаты - </a:t>
            </a:r>
            <a:r>
              <a:rPr lang="ru-RU" b="1" u="sng" dirty="0">
                <a:solidFill>
                  <a:schemeClr val="tx1"/>
                </a:solidFill>
              </a:rPr>
              <a:t>3 дня</a:t>
            </a:r>
          </a:p>
          <a:p>
            <a:pPr algn="just" fontAlgn="base"/>
            <a:r>
              <a:rPr lang="ru-RU" dirty="0">
                <a:solidFill>
                  <a:schemeClr val="tx1"/>
                </a:solidFill>
              </a:rPr>
              <a:t>Выплата производится за </a:t>
            </a:r>
            <a:r>
              <a:rPr lang="ru-RU" b="1" u="sng" dirty="0">
                <a:solidFill>
                  <a:schemeClr val="tx1"/>
                </a:solidFill>
              </a:rPr>
              <a:t>апрель-июнь 2020</a:t>
            </a:r>
          </a:p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512213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407965" y="1537060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1954696" y="6069301"/>
            <a:ext cx="287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выплаты: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20A99-F014-4AE1-92C6-0D64E3B8EBB0}"/>
              </a:ext>
            </a:extLst>
          </p:cNvPr>
          <p:cNvSpPr txBox="1"/>
          <p:nvPr/>
        </p:nvSpPr>
        <p:spPr>
          <a:xfrm>
            <a:off x="4837359" y="6046217"/>
            <a:ext cx="42339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/>
              <a:t>5000 рублей в месяц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DE638BD8-3D2B-4F76-9CFC-AEB792662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7</a:t>
            </a:fld>
            <a:endParaRPr lang="ru-RU" sz="1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728E28-F637-4D4B-8442-345FCD7EE898}"/>
              </a:ext>
            </a:extLst>
          </p:cNvPr>
          <p:cNvSpPr txBox="1"/>
          <p:nvPr/>
        </p:nvSpPr>
        <p:spPr>
          <a:xfrm>
            <a:off x="6758922" y="3123310"/>
            <a:ext cx="1298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 МФЦ</a:t>
            </a:r>
          </a:p>
          <a:p>
            <a:pPr algn="ctr"/>
            <a:r>
              <a:rPr lang="ru-RU" dirty="0"/>
              <a:t>(лично)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B0664D-F0FA-4308-B857-29C11CD70AEB}"/>
              </a:ext>
            </a:extLst>
          </p:cNvPr>
          <p:cNvSpPr txBox="1"/>
          <p:nvPr/>
        </p:nvSpPr>
        <p:spPr>
          <a:xfrm>
            <a:off x="8593275" y="3119735"/>
            <a:ext cx="2610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 личном кабинете ПФР или на Госуслугах</a:t>
            </a:r>
          </a:p>
          <a:p>
            <a:pPr algn="ctr"/>
            <a:r>
              <a:rPr lang="ru-RU" dirty="0"/>
              <a:t>(дистанционно)</a:t>
            </a:r>
          </a:p>
        </p:txBody>
      </p:sp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A4EFA391-A2BE-4A65-A9FD-50AB2F24F414}"/>
              </a:ext>
            </a:extLst>
          </p:cNvPr>
          <p:cNvSpPr/>
          <p:nvPr/>
        </p:nvSpPr>
        <p:spPr>
          <a:xfrm rot="2663874">
            <a:off x="7393642" y="2577549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208CCA33-4831-45B9-A274-A3D1504D0948}"/>
              </a:ext>
            </a:extLst>
          </p:cNvPr>
          <p:cNvSpPr/>
          <p:nvPr/>
        </p:nvSpPr>
        <p:spPr>
          <a:xfrm rot="18862570">
            <a:off x="9713032" y="2577549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3984BD-1552-476B-8888-A851B2021633}"/>
              </a:ext>
            </a:extLst>
          </p:cNvPr>
          <p:cNvSpPr txBox="1"/>
          <p:nvPr/>
        </p:nvSpPr>
        <p:spPr>
          <a:xfrm>
            <a:off x="3626993" y="4411711"/>
            <a:ext cx="2067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dirty="0"/>
              <a:t>Второй или последующий ребенок родился после </a:t>
            </a:r>
            <a:r>
              <a:rPr lang="ru-RU" b="1" u="sng" dirty="0"/>
              <a:t>01.01.2007</a:t>
            </a:r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FC81AA65-A9E5-4616-A0ED-E10B1C95A0CA}"/>
              </a:ext>
            </a:extLst>
          </p:cNvPr>
          <p:cNvSpPr/>
          <p:nvPr/>
        </p:nvSpPr>
        <p:spPr>
          <a:xfrm rot="2663874">
            <a:off x="1982467" y="2658974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84B6A09A-1EE6-460F-9113-CA3A0C2D54D5}"/>
              </a:ext>
            </a:extLst>
          </p:cNvPr>
          <p:cNvSpPr/>
          <p:nvPr/>
        </p:nvSpPr>
        <p:spPr>
          <a:xfrm rot="18862570">
            <a:off x="4679891" y="2660928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71DEF376-2765-4463-BDC3-F3EA6A697DB2}"/>
              </a:ext>
            </a:extLst>
          </p:cNvPr>
          <p:cNvCxnSpPr>
            <a:endCxn id="3" idx="2"/>
          </p:cNvCxnSpPr>
          <p:nvPr/>
        </p:nvCxnSpPr>
        <p:spPr>
          <a:xfrm>
            <a:off x="3531861" y="3008242"/>
            <a:ext cx="1" cy="2763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6285A40-FA04-44F6-9DF2-0E23965D5F1C}"/>
              </a:ext>
            </a:extLst>
          </p:cNvPr>
          <p:cNvSpPr txBox="1"/>
          <p:nvPr/>
        </p:nvSpPr>
        <p:spPr>
          <a:xfrm>
            <a:off x="1389937" y="3482397"/>
            <a:ext cx="2121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Первый </a:t>
            </a:r>
          </a:p>
          <a:p>
            <a:pPr algn="ctr"/>
            <a:r>
              <a:rPr lang="ru-RU" sz="2000" dirty="0"/>
              <a:t>(и единственный) ребенок родился с </a:t>
            </a:r>
            <a:r>
              <a:rPr lang="ru-RU" sz="2000" b="1" u="sng" dirty="0"/>
              <a:t>01.04.2017</a:t>
            </a:r>
            <a:r>
              <a:rPr lang="ru-RU" sz="2000" dirty="0"/>
              <a:t> до </a:t>
            </a:r>
            <a:r>
              <a:rPr lang="ru-RU" sz="2000" b="1" u="sng" dirty="0"/>
              <a:t>31.12.2019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23ED67-A138-48A0-B7EA-685EF87A0938}"/>
              </a:ext>
            </a:extLst>
          </p:cNvPr>
          <p:cNvSpPr txBox="1"/>
          <p:nvPr/>
        </p:nvSpPr>
        <p:spPr>
          <a:xfrm>
            <a:off x="3671410" y="3245130"/>
            <a:ext cx="2072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Первый ребенок родился с </a:t>
            </a:r>
            <a:r>
              <a:rPr lang="ru-RU" sz="2000" b="1" u="sng" dirty="0"/>
              <a:t>01.01.2020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5B99F6-2BF5-4CFB-8A07-3CF2E48D98EE}"/>
              </a:ext>
            </a:extLst>
          </p:cNvPr>
          <p:cNvSpPr txBox="1"/>
          <p:nvPr/>
        </p:nvSpPr>
        <p:spPr>
          <a:xfrm>
            <a:off x="4358237" y="4113165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i="1" dirty="0"/>
              <a:t>или</a:t>
            </a:r>
          </a:p>
        </p:txBody>
      </p:sp>
    </p:spTree>
    <p:extLst>
      <p:ext uri="{BB962C8B-B14F-4D97-AF65-F5344CB8AC3E}">
        <p14:creationId xmlns:p14="http://schemas.microsoft.com/office/powerpoint/2010/main" val="2949939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101049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Выплата семьям с детьми от 3 до 16 лет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6753A5-0D03-4942-849A-2127CC77B4F4}"/>
              </a:ext>
            </a:extLst>
          </p:cNvPr>
          <p:cNvSpPr/>
          <p:nvPr/>
        </p:nvSpPr>
        <p:spPr>
          <a:xfrm>
            <a:off x="2077278" y="629479"/>
            <a:ext cx="8037443" cy="7023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Расходы федерального бюджета в 2020 году на предоставление выплаты составили 259 млрд руб.</a:t>
            </a:r>
            <a:endParaRPr lang="ru-RU" sz="22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9027" y="1967947"/>
            <a:ext cx="4465670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sz="2500" dirty="0">
                <a:solidFill>
                  <a:schemeClr val="tx1"/>
                </a:solidFill>
              </a:rPr>
              <a:t>Гражданам Российской Федерации - родителям или усыновителям детей рожденных в период с </a:t>
            </a:r>
            <a:r>
              <a:rPr lang="ru-RU" sz="2500" b="1" u="sng" dirty="0">
                <a:solidFill>
                  <a:schemeClr val="tx1"/>
                </a:solidFill>
              </a:rPr>
              <a:t>11.05.2004</a:t>
            </a:r>
            <a:r>
              <a:rPr lang="ru-RU" sz="2500" dirty="0">
                <a:solidFill>
                  <a:schemeClr val="tx1"/>
                </a:solidFill>
              </a:rPr>
              <a:t> до </a:t>
            </a:r>
            <a:r>
              <a:rPr lang="ru-RU" sz="2500" b="1" u="sng" dirty="0">
                <a:solidFill>
                  <a:schemeClr val="tx1"/>
                </a:solidFill>
              </a:rPr>
              <a:t>30.09.2017</a:t>
            </a:r>
            <a:r>
              <a:rPr lang="ru-RU" sz="2500" dirty="0">
                <a:solidFill>
                  <a:schemeClr val="tx1"/>
                </a:solidFill>
              </a:rPr>
              <a:t> года включительно</a:t>
            </a:r>
            <a:endParaRPr lang="ru-RU" sz="2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512213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407965" y="1537060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1954696" y="6069301"/>
            <a:ext cx="287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выплаты: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20A99-F014-4AE1-92C6-0D64E3B8EBB0}"/>
              </a:ext>
            </a:extLst>
          </p:cNvPr>
          <p:cNvSpPr txBox="1"/>
          <p:nvPr/>
        </p:nvSpPr>
        <p:spPr>
          <a:xfrm>
            <a:off x="4830575" y="6046217"/>
            <a:ext cx="42339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/>
              <a:t>10000 руб. единовременно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5E16C830-E329-4E29-B838-CBF09F6EE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8</a:t>
            </a:fld>
            <a:endParaRPr lang="ru-RU" sz="15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AA58D2F-CED4-4160-B05C-E8B0B163261C}"/>
              </a:ext>
            </a:extLst>
          </p:cNvPr>
          <p:cNvSpPr/>
          <p:nvPr/>
        </p:nvSpPr>
        <p:spPr>
          <a:xfrm>
            <a:off x="6381077" y="1958009"/>
            <a:ext cx="5046707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>
                <a:solidFill>
                  <a:schemeClr val="tx1"/>
                </a:solidFill>
              </a:rPr>
              <a:t>Заявление на выплату можно подать:</a:t>
            </a: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dirty="0">
              <a:solidFill>
                <a:schemeClr val="tx1"/>
              </a:solidFill>
            </a:endParaRPr>
          </a:p>
          <a:p>
            <a:pPr algn="just" fontAlgn="base"/>
            <a:endParaRPr lang="ru-RU" b="1" u="sng" dirty="0">
              <a:solidFill>
                <a:schemeClr val="tx1"/>
              </a:solidFill>
            </a:endParaRPr>
          </a:p>
          <a:p>
            <a:pPr algn="ctr" fontAlgn="base"/>
            <a:r>
              <a:rPr lang="ru-RU" b="1" u="sng" dirty="0">
                <a:solidFill>
                  <a:schemeClr val="tx1"/>
                </a:solidFill>
              </a:rPr>
              <a:t>до 1 октября 2020 года</a:t>
            </a:r>
          </a:p>
          <a:p>
            <a:pPr algn="just" fontAlgn="base"/>
            <a:r>
              <a:rPr lang="ru-RU" dirty="0">
                <a:solidFill>
                  <a:schemeClr val="tx1"/>
                </a:solidFill>
              </a:rPr>
              <a:t>Срок рассмотрения заявления - </a:t>
            </a:r>
            <a:r>
              <a:rPr lang="ru-RU" b="1" u="sng" dirty="0">
                <a:solidFill>
                  <a:schemeClr val="tx1"/>
                </a:solidFill>
              </a:rPr>
              <a:t>5 дней</a:t>
            </a:r>
          </a:p>
          <a:p>
            <a:pPr algn="just" fontAlgn="base"/>
            <a:r>
              <a:rPr lang="ru-RU" dirty="0">
                <a:solidFill>
                  <a:schemeClr val="tx1"/>
                </a:solidFill>
              </a:rPr>
              <a:t>Срок перечисления выплаты - </a:t>
            </a:r>
            <a:r>
              <a:rPr lang="ru-RU" b="1" u="sng" dirty="0">
                <a:solidFill>
                  <a:schemeClr val="tx1"/>
                </a:solidFill>
              </a:rPr>
              <a:t>3 дня</a:t>
            </a:r>
          </a:p>
          <a:p>
            <a:pPr algn="just" fontAlgn="base"/>
            <a:r>
              <a:rPr lang="ru-RU" dirty="0">
                <a:solidFill>
                  <a:schemeClr val="tx1"/>
                </a:solidFill>
              </a:rPr>
              <a:t>Выплата производится за </a:t>
            </a:r>
            <a:r>
              <a:rPr lang="ru-RU" b="1" u="sng" dirty="0">
                <a:solidFill>
                  <a:schemeClr val="tx1"/>
                </a:solidFill>
              </a:rPr>
              <a:t>апрель-июнь 2020</a:t>
            </a:r>
          </a:p>
          <a:p>
            <a:pPr algn="ctr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969EBD-9170-40B6-9374-6FA8D07725C7}"/>
              </a:ext>
            </a:extLst>
          </p:cNvPr>
          <p:cNvSpPr txBox="1"/>
          <p:nvPr/>
        </p:nvSpPr>
        <p:spPr>
          <a:xfrm>
            <a:off x="6758922" y="3123310"/>
            <a:ext cx="1298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 МФЦ</a:t>
            </a:r>
          </a:p>
          <a:p>
            <a:pPr algn="ctr"/>
            <a:r>
              <a:rPr lang="ru-RU" dirty="0"/>
              <a:t>(лично)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0082ED-B2B6-4BBD-A233-D589EBC8C965}"/>
              </a:ext>
            </a:extLst>
          </p:cNvPr>
          <p:cNvSpPr txBox="1"/>
          <p:nvPr/>
        </p:nvSpPr>
        <p:spPr>
          <a:xfrm>
            <a:off x="8593275" y="3119735"/>
            <a:ext cx="2610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 личном кабинете ПФР или на Госуслугах</a:t>
            </a:r>
          </a:p>
          <a:p>
            <a:pPr algn="ctr"/>
            <a:r>
              <a:rPr lang="ru-RU" dirty="0"/>
              <a:t>(дистанционно)</a:t>
            </a:r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D1D8F12E-BD1F-4B44-8D71-EBFEC85F192A}"/>
              </a:ext>
            </a:extLst>
          </p:cNvPr>
          <p:cNvSpPr/>
          <p:nvPr/>
        </p:nvSpPr>
        <p:spPr>
          <a:xfrm rot="2663874">
            <a:off x="7393642" y="2577549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7E07E4CA-859B-4BC9-A9B1-B852C3368B31}"/>
              </a:ext>
            </a:extLst>
          </p:cNvPr>
          <p:cNvSpPr/>
          <p:nvPr/>
        </p:nvSpPr>
        <p:spPr>
          <a:xfrm rot="18862570">
            <a:off x="9713032" y="2577549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56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101049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Выплата семьям с детьми от 3 до 7 лет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6753A5-0D03-4942-849A-2127CC77B4F4}"/>
              </a:ext>
            </a:extLst>
          </p:cNvPr>
          <p:cNvSpPr/>
          <p:nvPr/>
        </p:nvSpPr>
        <p:spPr>
          <a:xfrm>
            <a:off x="2077278" y="629479"/>
            <a:ext cx="8037443" cy="7023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Расходы федерального бюджета в 2020 году на предоставление выплаты составили 312 млрд руб</a:t>
            </a:r>
            <a:r>
              <a:rPr lang="ru-RU" sz="2200" dirty="0"/>
              <a:t>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9027" y="1967947"/>
            <a:ext cx="4465670" cy="26800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Гражданам Российской Федерации, имеющих детей от 3 до 7 лет; </a:t>
            </a:r>
          </a:p>
          <a:p>
            <a:pPr marL="457200" indent="-457200" algn="just" fontAlgn="base">
              <a:buFont typeface="+mj-lt"/>
              <a:buAutoNum type="arabicPeriod"/>
            </a:pPr>
            <a:r>
              <a:rPr lang="ru-RU" sz="2200" dirty="0">
                <a:solidFill>
                  <a:schemeClr val="tx1"/>
                </a:solidFill>
              </a:rPr>
              <a:t>В случае </a:t>
            </a:r>
            <a:r>
              <a:rPr lang="ru-RU" sz="2200" b="1" u="sng" dirty="0">
                <a:solidFill>
                  <a:schemeClr val="tx1"/>
                </a:solidFill>
              </a:rPr>
              <a:t>не превышения</a:t>
            </a:r>
            <a:r>
              <a:rPr lang="ru-RU" sz="2200" dirty="0">
                <a:solidFill>
                  <a:schemeClr val="tx1"/>
                </a:solidFill>
              </a:rPr>
              <a:t> среднедушевым доходом семьи (пункт 1) величины прожиточного минимума (ПМ) в регионе проживания</a:t>
            </a:r>
            <a:endParaRPr lang="ru-RU" sz="22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6381078" y="1958009"/>
            <a:ext cx="4465670" cy="26899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dirty="0">
                <a:solidFill>
                  <a:schemeClr val="tx1"/>
                </a:solidFill>
              </a:rPr>
              <a:t>Подать заявление на получение выплаты можно:</a:t>
            </a:r>
          </a:p>
          <a:p>
            <a:pPr algn="just" fontAlgn="base"/>
            <a:endParaRPr lang="ru-RU" sz="2200" dirty="0">
              <a:solidFill>
                <a:schemeClr val="tx1"/>
              </a:solidFill>
            </a:endParaRPr>
          </a:p>
          <a:p>
            <a:pPr algn="just" fontAlgn="base"/>
            <a:endParaRPr lang="ru-RU" sz="2200" dirty="0">
              <a:solidFill>
                <a:schemeClr val="tx1"/>
              </a:solidFill>
            </a:endParaRPr>
          </a:p>
          <a:p>
            <a:pPr algn="just" fontAlgn="base"/>
            <a:endParaRPr lang="ru-RU" sz="2200" dirty="0">
              <a:solidFill>
                <a:schemeClr val="tx1"/>
              </a:solidFill>
            </a:endParaRPr>
          </a:p>
          <a:p>
            <a:pPr algn="just" fontAlgn="base"/>
            <a:endParaRPr lang="ru-RU" sz="2200" dirty="0">
              <a:solidFill>
                <a:schemeClr val="tx1"/>
              </a:solidFill>
            </a:endParaRPr>
          </a:p>
          <a:p>
            <a:pPr algn="just" fontAlgn="base"/>
            <a:r>
              <a:rPr lang="ru-RU" dirty="0">
                <a:solidFill>
                  <a:schemeClr val="tx1"/>
                </a:solidFill>
              </a:rPr>
              <a:t>Срок назначения выплаты - </a:t>
            </a:r>
            <a:r>
              <a:rPr lang="ru-RU" b="1" u="sng" dirty="0">
                <a:solidFill>
                  <a:schemeClr val="tx1"/>
                </a:solidFill>
              </a:rPr>
              <a:t>до 35 рабочих дней</a:t>
            </a:r>
            <a:endParaRPr lang="ru-RU" b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512213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407965" y="1537060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1126122" y="5536096"/>
            <a:ext cx="287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выплаты: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1F560073-CCE8-4335-9C6E-D95478FE6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9</a:t>
            </a:fld>
            <a:endParaRPr lang="ru-RU" sz="1500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F56A5195-520F-4E5B-A247-917349BF89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328196"/>
              </p:ext>
            </p:extLst>
          </p:nvPr>
        </p:nvGraphicFramePr>
        <p:xfrm>
          <a:off x="3531861" y="4811729"/>
          <a:ext cx="7050532" cy="1945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4C4B3CF-47A3-4CA3-8896-30AB683BF894}"/>
              </a:ext>
            </a:extLst>
          </p:cNvPr>
          <p:cNvSpPr txBox="1"/>
          <p:nvPr/>
        </p:nvSpPr>
        <p:spPr>
          <a:xfrm>
            <a:off x="3753405" y="4989247"/>
            <a:ext cx="497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bg1"/>
                </a:solidFill>
              </a:rPr>
              <a:t>1.1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677005-1A01-49B6-A890-EB9817AA882C}"/>
              </a:ext>
            </a:extLst>
          </p:cNvPr>
          <p:cNvSpPr txBox="1"/>
          <p:nvPr/>
        </p:nvSpPr>
        <p:spPr>
          <a:xfrm>
            <a:off x="6066143" y="4985934"/>
            <a:ext cx="497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bg1"/>
                </a:solidFill>
              </a:rPr>
              <a:t>1.2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F9918F-043B-4D13-B493-53785A680654}"/>
              </a:ext>
            </a:extLst>
          </p:cNvPr>
          <p:cNvSpPr txBox="1"/>
          <p:nvPr/>
        </p:nvSpPr>
        <p:spPr>
          <a:xfrm>
            <a:off x="6563334" y="3179929"/>
            <a:ext cx="1298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 МФЦ</a:t>
            </a:r>
          </a:p>
          <a:p>
            <a:pPr algn="ctr"/>
            <a:r>
              <a:rPr lang="ru-RU" dirty="0"/>
              <a:t>(лично)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B41D8C-9959-4BFD-9EF6-DE4FA6D62291}"/>
              </a:ext>
            </a:extLst>
          </p:cNvPr>
          <p:cNvSpPr txBox="1"/>
          <p:nvPr/>
        </p:nvSpPr>
        <p:spPr>
          <a:xfrm>
            <a:off x="8397687" y="3176354"/>
            <a:ext cx="2610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 Госуслугах</a:t>
            </a:r>
          </a:p>
          <a:p>
            <a:pPr algn="ctr"/>
            <a:r>
              <a:rPr lang="ru-RU" dirty="0"/>
              <a:t>(дистанционно)</a:t>
            </a:r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51ACD3D4-2D5A-4159-B83F-2A8009C4FACB}"/>
              </a:ext>
            </a:extLst>
          </p:cNvPr>
          <p:cNvSpPr/>
          <p:nvPr/>
        </p:nvSpPr>
        <p:spPr>
          <a:xfrm rot="2663874">
            <a:off x="7198054" y="2634168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732AE6F1-6CE4-48A5-9C7A-8B1A957A8F39}"/>
              </a:ext>
            </a:extLst>
          </p:cNvPr>
          <p:cNvSpPr/>
          <p:nvPr/>
        </p:nvSpPr>
        <p:spPr>
          <a:xfrm rot="18862570">
            <a:off x="9517444" y="2634168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884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101049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Выплата безработным с детьми до 18 лет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6753A5-0D03-4942-849A-2127CC77B4F4}"/>
              </a:ext>
            </a:extLst>
          </p:cNvPr>
          <p:cNvSpPr/>
          <p:nvPr/>
        </p:nvSpPr>
        <p:spPr>
          <a:xfrm>
            <a:off x="2077278" y="629479"/>
            <a:ext cx="8037443" cy="7023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Расходы федерального бюджета в 2020 году на предоставление выплаты составили 7 млрд руб</a:t>
            </a:r>
            <a:r>
              <a:rPr lang="ru-RU" sz="2200" dirty="0"/>
              <a:t>.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9027" y="1967947"/>
            <a:ext cx="4465670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Гражданам Российской Федерации, </a:t>
            </a:r>
            <a:r>
              <a:rPr lang="ru-RU" sz="2200" b="1" u="sng" dirty="0">
                <a:solidFill>
                  <a:schemeClr val="tx1"/>
                </a:solidFill>
              </a:rPr>
              <a:t>вставшим на учет</a:t>
            </a: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dirty="0">
                <a:solidFill>
                  <a:schemeClr val="tx1"/>
                </a:solidFill>
              </a:rPr>
              <a:t>в службе занятости дистанционно, путем подачи резюме на сайте: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https://trudvsem.ru/</a:t>
            </a:r>
            <a:endParaRPr lang="en-US" sz="2400" b="1" dirty="0">
              <a:solidFill>
                <a:srgbClr val="002060"/>
              </a:solidFill>
            </a:endParaRPr>
          </a:p>
          <a:p>
            <a:pPr algn="ctr"/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6381078" y="1958009"/>
            <a:ext cx="4465670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sz="1900" dirty="0">
                <a:solidFill>
                  <a:schemeClr val="tx1"/>
                </a:solidFill>
              </a:rPr>
              <a:t>При совокупности следующих условий:</a:t>
            </a:r>
          </a:p>
          <a:p>
            <a:pPr marL="342900" indent="-342900" algn="just" fontAlgn="base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</a:rPr>
              <a:t>На 11 день после подачи резюме</a:t>
            </a:r>
          </a:p>
          <a:p>
            <a:pPr marL="342900" indent="-342900" algn="just" fontAlgn="base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</a:rPr>
              <a:t>в случае отсутствия подходящей вакансии </a:t>
            </a:r>
          </a:p>
          <a:p>
            <a:pPr algn="just" fontAlgn="base"/>
            <a:r>
              <a:rPr lang="ru-RU" sz="1900" dirty="0">
                <a:solidFill>
                  <a:schemeClr val="tx1"/>
                </a:solidFill>
              </a:rPr>
              <a:t>гражданину назначается пособие по безработице, увеличенное на 3000 руб. за каждого ребенка до 18 лет</a:t>
            </a:r>
          </a:p>
          <a:p>
            <a:pPr algn="just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r>
              <a:rPr lang="ru-RU" sz="2000" dirty="0">
                <a:solidFill>
                  <a:schemeClr val="tx1"/>
                </a:solidFill>
              </a:rPr>
              <a:t>Выплата назначается за </a:t>
            </a:r>
          </a:p>
          <a:p>
            <a:pPr algn="ctr" fontAlgn="base"/>
            <a:r>
              <a:rPr lang="ru-RU" sz="2000" b="1" u="sng" dirty="0">
                <a:solidFill>
                  <a:schemeClr val="tx1"/>
                </a:solidFill>
              </a:rPr>
              <a:t>апрель-июнь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512213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407965" y="1537060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1954696" y="6069301"/>
            <a:ext cx="287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выплаты: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20A99-F014-4AE1-92C6-0D64E3B8EBB0}"/>
              </a:ext>
            </a:extLst>
          </p:cNvPr>
          <p:cNvSpPr txBox="1"/>
          <p:nvPr/>
        </p:nvSpPr>
        <p:spPr>
          <a:xfrm>
            <a:off x="4857079" y="6019606"/>
            <a:ext cx="42339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/>
              <a:t>3000 рублей в месяц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8485851F-8125-4E92-ACDD-FDDFBAB75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10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750952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587876"/>
            <a:ext cx="6427304" cy="6228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Выплата семьям с детьми до 8 лет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186070" y="1985339"/>
            <a:ext cx="4465670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sz="2500" dirty="0">
                <a:solidFill>
                  <a:schemeClr val="tx1"/>
                </a:solidFill>
              </a:rPr>
              <a:t>Гражданам Российской Федерации - родителям или усыновителям детей рожденных в период с 31.12.2013 </a:t>
            </a:r>
            <a:endParaRPr lang="ru-RU" sz="2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512213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407965" y="1537060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1954696" y="6069301"/>
            <a:ext cx="287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выплаты: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0CB50F-3D53-49A9-9FBF-D1A69E6DBA58}"/>
              </a:ext>
            </a:extLst>
          </p:cNvPr>
          <p:cNvSpPr txBox="1"/>
          <p:nvPr/>
        </p:nvSpPr>
        <p:spPr>
          <a:xfrm>
            <a:off x="4830575" y="6046217"/>
            <a:ext cx="42339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/>
              <a:t>5000 руб. единовременно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03F7E14C-7907-4AFF-817F-D035B62D6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11</a:t>
            </a:fld>
            <a:endParaRPr lang="ru-RU" sz="1500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E528041-22FA-46E2-8F94-C40020D394A0}"/>
              </a:ext>
            </a:extLst>
          </p:cNvPr>
          <p:cNvSpPr/>
          <p:nvPr/>
        </p:nvSpPr>
        <p:spPr>
          <a:xfrm>
            <a:off x="6271276" y="1969559"/>
            <a:ext cx="5046707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1900" dirty="0">
                <a:solidFill>
                  <a:schemeClr val="tx1"/>
                </a:solidFill>
              </a:rPr>
              <a:t>Заявление на выплату можно подать:</a:t>
            </a: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b="1" u="sng" dirty="0">
              <a:solidFill>
                <a:schemeClr val="tx1"/>
              </a:solidFill>
            </a:endParaRPr>
          </a:p>
          <a:p>
            <a:pPr algn="ctr" fontAlgn="base"/>
            <a:r>
              <a:rPr lang="ru-RU" sz="1900" b="1" u="sng" dirty="0">
                <a:solidFill>
                  <a:schemeClr val="tx1"/>
                </a:solidFill>
              </a:rPr>
              <a:t>до 1 апреля 2021 года</a:t>
            </a:r>
          </a:p>
          <a:p>
            <a:pPr algn="just" fontAlgn="base"/>
            <a:r>
              <a:rPr lang="ru-RU" sz="1900" dirty="0">
                <a:solidFill>
                  <a:schemeClr val="tx1"/>
                </a:solidFill>
              </a:rPr>
              <a:t>Срок рассмотрения заявления - </a:t>
            </a:r>
            <a:r>
              <a:rPr lang="ru-RU" sz="1900" b="1" u="sng" dirty="0">
                <a:solidFill>
                  <a:schemeClr val="tx1"/>
                </a:solidFill>
              </a:rPr>
              <a:t>5 дней</a:t>
            </a:r>
          </a:p>
          <a:p>
            <a:pPr algn="just" fontAlgn="base"/>
            <a:r>
              <a:rPr lang="ru-RU" sz="1900" dirty="0">
                <a:solidFill>
                  <a:schemeClr val="tx1"/>
                </a:solidFill>
              </a:rPr>
              <a:t>Срок перечисления выплаты - </a:t>
            </a:r>
            <a:r>
              <a:rPr lang="ru-RU" sz="1900" b="1" u="sng" dirty="0">
                <a:solidFill>
                  <a:schemeClr val="tx1"/>
                </a:solidFill>
              </a:rPr>
              <a:t>3 дня</a:t>
            </a:r>
          </a:p>
          <a:p>
            <a:pPr algn="ctr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78D5A0-299F-43EF-A05A-B82525EF136C}"/>
              </a:ext>
            </a:extLst>
          </p:cNvPr>
          <p:cNvSpPr txBox="1"/>
          <p:nvPr/>
        </p:nvSpPr>
        <p:spPr>
          <a:xfrm>
            <a:off x="6427306" y="3285979"/>
            <a:ext cx="21329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 территориальных органах ПФР</a:t>
            </a:r>
          </a:p>
          <a:p>
            <a:pPr algn="ctr"/>
            <a:r>
              <a:rPr lang="ru-RU" dirty="0"/>
              <a:t>(лично)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0C8021-20DF-4C21-8C12-A53C05CA434E}"/>
              </a:ext>
            </a:extLst>
          </p:cNvPr>
          <p:cNvSpPr txBox="1"/>
          <p:nvPr/>
        </p:nvSpPr>
        <p:spPr>
          <a:xfrm>
            <a:off x="8634590" y="3322315"/>
            <a:ext cx="2610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 Госуслугах</a:t>
            </a:r>
          </a:p>
          <a:p>
            <a:pPr algn="ctr"/>
            <a:r>
              <a:rPr lang="ru-RU" dirty="0"/>
              <a:t>(дистанционно)</a:t>
            </a:r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D76E3EF3-DC4E-4F2A-82A8-742CF721EDBE}"/>
              </a:ext>
            </a:extLst>
          </p:cNvPr>
          <p:cNvSpPr/>
          <p:nvPr/>
        </p:nvSpPr>
        <p:spPr>
          <a:xfrm rot="2663874">
            <a:off x="7434957" y="2780129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: вниз 23">
            <a:extLst>
              <a:ext uri="{FF2B5EF4-FFF2-40B4-BE49-F238E27FC236}">
                <a16:creationId xmlns:a16="http://schemas.microsoft.com/office/drawing/2014/main" id="{4986809B-8A12-49ED-AD76-2DD670C3EF39}"/>
              </a:ext>
            </a:extLst>
          </p:cNvPr>
          <p:cNvSpPr/>
          <p:nvPr/>
        </p:nvSpPr>
        <p:spPr>
          <a:xfrm rot="18862570">
            <a:off x="9754347" y="2780129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6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B6C88-D3D9-42AB-9372-B7C32143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44" y="392802"/>
            <a:ext cx="4121426" cy="1325563"/>
          </a:xfrm>
        </p:spPr>
        <p:txBody>
          <a:bodyPr/>
          <a:lstStyle/>
          <a:p>
            <a:pPr algn="ctr"/>
            <a:r>
              <a:rPr lang="ru-RU" dirty="0"/>
              <a:t>Поддержка пенсионеров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D2C662-D1BD-4FE3-9C3E-9AD872CFC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74" y="605868"/>
            <a:ext cx="5618922" cy="564626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459713C-4648-482C-8F94-31DF70A9C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" y="2053383"/>
            <a:ext cx="4758045" cy="408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D05FC4-21E6-4EBF-A132-372E4374A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12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62787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101049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Рассрочка по кредиту для пенсионеров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6753A5-0D03-4942-849A-2127CC77B4F4}"/>
              </a:ext>
            </a:extLst>
          </p:cNvPr>
          <p:cNvSpPr/>
          <p:nvPr/>
        </p:nvSpPr>
        <p:spPr>
          <a:xfrm>
            <a:off x="2077278" y="629479"/>
            <a:ext cx="8037443" cy="7023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Мера охватит до 1,5 миллиона пенсионеров</a:t>
            </a:r>
            <a:r>
              <a:rPr lang="ru-RU" sz="2200" dirty="0"/>
              <a:t>.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6685407" y="1964633"/>
            <a:ext cx="4465670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400" dirty="0">
                <a:solidFill>
                  <a:schemeClr val="tx1"/>
                </a:solidFill>
              </a:rPr>
              <a:t>Чтобы получить рассрочку: </a:t>
            </a:r>
          </a:p>
          <a:p>
            <a:pPr algn="ctr" fontAlgn="base"/>
            <a:endParaRPr lang="ru-RU" sz="2400" dirty="0">
              <a:solidFill>
                <a:schemeClr val="tx1"/>
              </a:solidFill>
            </a:endParaRPr>
          </a:p>
          <a:p>
            <a:pPr marL="342900" indent="-342900" algn="ctr" fontAlgn="base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нужно обратиться к судебному приставу</a:t>
            </a:r>
          </a:p>
          <a:p>
            <a:pPr marL="342900" indent="-342900" algn="ctr" fontAlgn="base"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chemeClr val="tx1"/>
                </a:solidFill>
              </a:rPr>
              <a:t>приложить к заявлению график погашения долга (можно получить в банке)</a:t>
            </a:r>
            <a:endParaRPr lang="ru-RU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835966" y="1493259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407965" y="1537060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2363299" y="5883579"/>
            <a:ext cx="28758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Срок предоставления рассрочки: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0CB50F-3D53-49A9-9FBF-D1A69E6DBA58}"/>
              </a:ext>
            </a:extLst>
          </p:cNvPr>
          <p:cNvSpPr txBox="1"/>
          <p:nvPr/>
        </p:nvSpPr>
        <p:spPr>
          <a:xfrm>
            <a:off x="5239178" y="5873641"/>
            <a:ext cx="51190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/>
              <a:t>Рассрочка предоставляется до</a:t>
            </a:r>
          </a:p>
          <a:p>
            <a:pPr algn="ctr"/>
            <a:r>
              <a:rPr lang="ru-RU" sz="2500" b="1" dirty="0"/>
              <a:t>1 июля 2022 года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C7863638-D316-420D-A73E-337630EEB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13</a:t>
            </a:fld>
            <a:endParaRPr lang="ru-RU" sz="1500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9E0EDB1-516B-4471-A1A8-FC273DB26BB7}"/>
              </a:ext>
            </a:extLst>
          </p:cNvPr>
          <p:cNvSpPr/>
          <p:nvPr/>
        </p:nvSpPr>
        <p:spPr>
          <a:xfrm>
            <a:off x="1111748" y="1943100"/>
            <a:ext cx="5332433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000" dirty="0">
                <a:solidFill>
                  <a:schemeClr val="tx1"/>
                </a:solidFill>
              </a:rPr>
              <a:t>Неработающим пенсионерам, </a:t>
            </a:r>
            <a:r>
              <a:rPr lang="ru-RU" sz="2000" b="1" u="sng" dirty="0">
                <a:solidFill>
                  <a:schemeClr val="tx1"/>
                </a:solidFill>
              </a:rPr>
              <a:t>при совокупности </a:t>
            </a:r>
            <a:r>
              <a:rPr lang="ru-RU" sz="2000" dirty="0">
                <a:solidFill>
                  <a:schemeClr val="tx1"/>
                </a:solidFill>
              </a:rPr>
              <a:t>следующих условий: </a:t>
            </a: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678ED7-168F-413D-9B43-BD04CE821FF7}"/>
              </a:ext>
            </a:extLst>
          </p:cNvPr>
          <p:cNvSpPr txBox="1"/>
          <p:nvPr/>
        </p:nvSpPr>
        <p:spPr>
          <a:xfrm>
            <a:off x="1210276" y="4617638"/>
            <a:ext cx="19244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Размер пенсии меньше 2 МРОТ (24260 РУБ.)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A2CC7A-B6B0-49B2-A4E6-F0D6C8823C29}"/>
              </a:ext>
            </a:extLst>
          </p:cNvPr>
          <p:cNvSpPr txBox="1"/>
          <p:nvPr/>
        </p:nvSpPr>
        <p:spPr>
          <a:xfrm>
            <a:off x="2897723" y="4356029"/>
            <a:ext cx="1997295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/>
              <a:t>Отсутствие недвижимости кроме единственного жилья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489BE4-B8C8-4FEA-9E85-DEA8AAF6CCFF}"/>
              </a:ext>
            </a:extLst>
          </p:cNvPr>
          <p:cNvSpPr txBox="1"/>
          <p:nvPr/>
        </p:nvSpPr>
        <p:spPr>
          <a:xfrm>
            <a:off x="4602912" y="4617638"/>
            <a:ext cx="199729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/>
              <a:t>Кредит на сумму не более 1 млн. руб.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3695A04-2FC6-4C9E-AFBD-19D525B1EA34}"/>
              </a:ext>
            </a:extLst>
          </p:cNvPr>
          <p:cNvCxnSpPr/>
          <p:nvPr/>
        </p:nvCxnSpPr>
        <p:spPr>
          <a:xfrm flipV="1">
            <a:off x="3045913" y="2885231"/>
            <a:ext cx="10749" cy="2804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424903F-91A8-49DA-8EE9-981174DC6940}"/>
              </a:ext>
            </a:extLst>
          </p:cNvPr>
          <p:cNvCxnSpPr/>
          <p:nvPr/>
        </p:nvCxnSpPr>
        <p:spPr>
          <a:xfrm flipV="1">
            <a:off x="4731186" y="2885230"/>
            <a:ext cx="10749" cy="28044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 descr="Рубль">
            <a:extLst>
              <a:ext uri="{FF2B5EF4-FFF2-40B4-BE49-F238E27FC236}">
                <a16:creationId xmlns:a16="http://schemas.microsoft.com/office/drawing/2014/main" id="{8FCB6F44-9C0F-4D0E-B009-A2735C1B2B1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1731384" y="3306135"/>
            <a:ext cx="914400" cy="914400"/>
          </a:xfrm>
          <a:prstGeom prst="rect">
            <a:avLst/>
          </a:prstGeom>
        </p:spPr>
      </p:pic>
      <p:pic>
        <p:nvPicPr>
          <p:cNvPr id="30" name="Рисунок 29" descr="Банк">
            <a:extLst>
              <a:ext uri="{FF2B5EF4-FFF2-40B4-BE49-F238E27FC236}">
                <a16:creationId xmlns:a16="http://schemas.microsoft.com/office/drawing/2014/main" id="{DFD6D869-0E42-4446-9110-A69EA83FA38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5135858" y="3278023"/>
            <a:ext cx="914400" cy="914400"/>
          </a:xfrm>
          <a:prstGeom prst="rect">
            <a:avLst/>
          </a:prstGeom>
        </p:spPr>
      </p:pic>
      <p:pic>
        <p:nvPicPr>
          <p:cNvPr id="32" name="Рисунок 31" descr="Здание">
            <a:extLst>
              <a:ext uri="{FF2B5EF4-FFF2-40B4-BE49-F238E27FC236}">
                <a16:creationId xmlns:a16="http://schemas.microsoft.com/office/drawing/2014/main" id="{2E6942E8-595A-4839-B8E4-AE9CFC65F79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3499488" y="327802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95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101049"/>
            <a:ext cx="6427304" cy="702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Досрочный выход на пенсию для медицинских работников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6753A5-0D03-4942-849A-2127CC77B4F4}"/>
              </a:ext>
            </a:extLst>
          </p:cNvPr>
          <p:cNvSpPr/>
          <p:nvPr/>
        </p:nvSpPr>
        <p:spPr>
          <a:xfrm>
            <a:off x="2077278" y="852185"/>
            <a:ext cx="8037443" cy="7023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Мера охватит до 25% медицинских работников</a:t>
            </a:r>
            <a:endParaRPr lang="ru-RU" sz="22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9026" y="1967947"/>
            <a:ext cx="4796973" cy="33461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sz="2500" dirty="0">
                <a:solidFill>
                  <a:schemeClr val="tx1"/>
                </a:solidFill>
              </a:rPr>
              <a:t>Медицинским работникам: непосредственно работающим </a:t>
            </a:r>
          </a:p>
          <a:p>
            <a:pPr marL="342900" indent="-342900" algn="just" fontAlgn="base"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chemeClr val="tx1"/>
                </a:solidFill>
              </a:rPr>
              <a:t>с пациентами, у которых подтверждено наличие  COVID-19</a:t>
            </a:r>
          </a:p>
          <a:p>
            <a:pPr marL="342900" indent="-342900" algn="just" fontAlgn="base"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chemeClr val="tx1"/>
                </a:solidFill>
              </a:rPr>
              <a:t>пациентами с подозрением на эту инфекцию</a:t>
            </a:r>
            <a:endParaRPr lang="ru-RU" sz="25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6381078" y="1958009"/>
            <a:ext cx="4465670" cy="33561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100" dirty="0">
                <a:solidFill>
                  <a:schemeClr val="tx1"/>
                </a:solidFill>
              </a:rPr>
              <a:t>Для работников стационарных и амбулаторных учреждений, а также сотрудников скорой помощи:</a:t>
            </a:r>
          </a:p>
          <a:p>
            <a:pPr algn="ctr" fontAlgn="base"/>
            <a:endParaRPr lang="ru-RU" sz="1900" dirty="0">
              <a:solidFill>
                <a:schemeClr val="tx1"/>
              </a:solidFill>
            </a:endParaRPr>
          </a:p>
          <a:p>
            <a:pPr algn="ctr" fontAlgn="base"/>
            <a:endParaRPr lang="ru-RU" sz="1900" dirty="0">
              <a:solidFill>
                <a:schemeClr val="tx1"/>
              </a:solidFill>
            </a:endParaRPr>
          </a:p>
          <a:p>
            <a:pPr algn="ctr" fontAlgn="base"/>
            <a:endParaRPr lang="ru-RU" sz="1900" dirty="0">
              <a:solidFill>
                <a:schemeClr val="tx1"/>
              </a:solidFill>
            </a:endParaRPr>
          </a:p>
          <a:p>
            <a:pPr algn="ctr" fontAlgn="base"/>
            <a:endParaRPr lang="ru-RU" sz="1900" dirty="0">
              <a:solidFill>
                <a:schemeClr val="tx1"/>
              </a:solidFill>
            </a:endParaRPr>
          </a:p>
          <a:p>
            <a:pPr algn="ctr" fontAlgn="base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769704" y="1554550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914860" y="1525368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Суть меры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1782181" y="5506279"/>
            <a:ext cx="28758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Условия выхода на пенсию для медработников: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0CB50F-3D53-49A9-9FBF-D1A69E6DBA58}"/>
              </a:ext>
            </a:extLst>
          </p:cNvPr>
          <p:cNvSpPr txBox="1"/>
          <p:nvPr/>
        </p:nvSpPr>
        <p:spPr>
          <a:xfrm>
            <a:off x="4552278" y="5382208"/>
            <a:ext cx="6910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000" b="1" dirty="0"/>
              <a:t>Для выхода на пенсию медицинскому работнику необходимо </a:t>
            </a:r>
            <a:r>
              <a:rPr lang="ru-RU" sz="2000" b="1" dirty="0" smtClean="0"/>
              <a:t>иметь специальный стаж</a:t>
            </a:r>
            <a:r>
              <a:rPr lang="ru-RU" sz="2000" b="1" dirty="0"/>
              <a:t>: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1FEC63FF-1281-4935-A28A-419C4063C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14</a:t>
            </a:fld>
            <a:endParaRPr lang="ru-RU" sz="15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6939E8-7B64-4461-AA1A-D3C94958E8FC}"/>
              </a:ext>
            </a:extLst>
          </p:cNvPr>
          <p:cNvSpPr txBox="1"/>
          <p:nvPr/>
        </p:nvSpPr>
        <p:spPr>
          <a:xfrm>
            <a:off x="4729684" y="6139857"/>
            <a:ext cx="2574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25 лет</a:t>
            </a:r>
          </a:p>
          <a:p>
            <a:pPr algn="ctr"/>
            <a:r>
              <a:rPr lang="ru-RU" dirty="0"/>
              <a:t>в сельской местности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9479EA-896D-4E8B-B91B-61F57C40D0E1}"/>
              </a:ext>
            </a:extLst>
          </p:cNvPr>
          <p:cNvSpPr txBox="1"/>
          <p:nvPr/>
        </p:nvSpPr>
        <p:spPr>
          <a:xfrm>
            <a:off x="8660295" y="6090094"/>
            <a:ext cx="2793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30 лет</a:t>
            </a:r>
          </a:p>
          <a:p>
            <a:pPr algn="ctr"/>
            <a:r>
              <a:rPr lang="ru-RU" dirty="0"/>
              <a:t>в городской местности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ED32CE7-3D95-45DC-BB2D-2320CA6B1EE2}"/>
              </a:ext>
            </a:extLst>
          </p:cNvPr>
          <p:cNvCxnSpPr>
            <a:cxnSpLocks/>
          </p:cNvCxnSpPr>
          <p:nvPr/>
        </p:nvCxnSpPr>
        <p:spPr>
          <a:xfrm flipV="1">
            <a:off x="8007703" y="6063590"/>
            <a:ext cx="1" cy="7395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 descr="Пейзаж фермы">
            <a:extLst>
              <a:ext uri="{FF2B5EF4-FFF2-40B4-BE49-F238E27FC236}">
                <a16:creationId xmlns:a16="http://schemas.microsoft.com/office/drawing/2014/main" id="{3EC40F23-DC12-4A95-BE48-83B915B7B9B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7186396" y="6108542"/>
            <a:ext cx="707886" cy="707886"/>
          </a:xfrm>
          <a:prstGeom prst="rect">
            <a:avLst/>
          </a:prstGeom>
        </p:spPr>
      </p:pic>
      <p:pic>
        <p:nvPicPr>
          <p:cNvPr id="24" name="Рисунок 23" descr="Город">
            <a:extLst>
              <a:ext uri="{FF2B5EF4-FFF2-40B4-BE49-F238E27FC236}">
                <a16:creationId xmlns:a16="http://schemas.microsoft.com/office/drawing/2014/main" id="{58931927-F296-419E-A22B-E3A1364C239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8072434" y="6060264"/>
            <a:ext cx="817602" cy="81760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08A50AB-F0B4-486D-97F7-AB8F47E3E9C0}"/>
              </a:ext>
            </a:extLst>
          </p:cNvPr>
          <p:cNvSpPr txBox="1"/>
          <p:nvPr/>
        </p:nvSpPr>
        <p:spPr>
          <a:xfrm>
            <a:off x="6007117" y="3750031"/>
            <a:ext cx="29502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dirty="0"/>
              <a:t>1 день</a:t>
            </a:r>
          </a:p>
          <a:p>
            <a:pPr algn="ctr"/>
            <a:r>
              <a:rPr lang="ru-RU" sz="2200" dirty="0"/>
              <a:t>(фактически отработанный)</a:t>
            </a:r>
          </a:p>
        </p:txBody>
      </p:sp>
      <p:sp>
        <p:nvSpPr>
          <p:cNvPr id="26" name="Равно 25">
            <a:extLst>
              <a:ext uri="{FF2B5EF4-FFF2-40B4-BE49-F238E27FC236}">
                <a16:creationId xmlns:a16="http://schemas.microsoft.com/office/drawing/2014/main" id="{0AF83482-00A0-4C57-B8C7-4117D239BDEC}"/>
              </a:ext>
            </a:extLst>
          </p:cNvPr>
          <p:cNvSpPr/>
          <p:nvPr/>
        </p:nvSpPr>
        <p:spPr>
          <a:xfrm>
            <a:off x="8368669" y="3976408"/>
            <a:ext cx="583252" cy="56391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CF5334-C916-4FFD-8B00-6E633BC99348}"/>
              </a:ext>
            </a:extLst>
          </p:cNvPr>
          <p:cNvSpPr txBox="1"/>
          <p:nvPr/>
        </p:nvSpPr>
        <p:spPr>
          <a:xfrm>
            <a:off x="8363208" y="3766774"/>
            <a:ext cx="29502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u="sng" dirty="0"/>
              <a:t>3 дня</a:t>
            </a:r>
          </a:p>
          <a:p>
            <a:pPr algn="ctr"/>
            <a:r>
              <a:rPr lang="ru-RU" sz="2200" dirty="0"/>
              <a:t>(учитывается </a:t>
            </a:r>
          </a:p>
          <a:p>
            <a:pPr algn="ctr"/>
            <a:r>
              <a:rPr lang="ru-RU" sz="2200" dirty="0"/>
              <a:t>в стаж)</a:t>
            </a:r>
          </a:p>
        </p:txBody>
      </p:sp>
    </p:spTree>
    <p:extLst>
      <p:ext uri="{BB962C8B-B14F-4D97-AF65-F5344CB8AC3E}">
        <p14:creationId xmlns:p14="http://schemas.microsoft.com/office/powerpoint/2010/main" val="442574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D6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B6C88-D3D9-42AB-9372-B7C32143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82" y="249927"/>
            <a:ext cx="412142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Поддержка БЕЗРАБОТНЫХ ГРАЖДАН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BD03BE1-ECFA-4FDB-B092-06F85340F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874" y="1715397"/>
            <a:ext cx="4185486" cy="265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071D62-A7CB-4D2F-BA5C-91AD15677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60" y="4512365"/>
            <a:ext cx="4191000" cy="22955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35461D-1537-4CAA-8050-2660FF5FA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008" y="4512364"/>
            <a:ext cx="7077075" cy="2345635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119F683-E7DC-47EF-9CCD-759FD5858E51}"/>
              </a:ext>
            </a:extLst>
          </p:cNvPr>
          <p:cNvSpPr/>
          <p:nvPr/>
        </p:nvSpPr>
        <p:spPr>
          <a:xfrm>
            <a:off x="4877008" y="443949"/>
            <a:ext cx="7225343" cy="380337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sz="1900" dirty="0">
                <a:solidFill>
                  <a:schemeClr val="tx1"/>
                </a:solidFill>
              </a:rPr>
              <a:t>На период до 2024 года утверждена программа переобучения безработных, в которой могут принять участие: </a:t>
            </a:r>
          </a:p>
          <a:p>
            <a:pPr marL="342900" indent="-342900" algn="just" fontAlgn="base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</a:rPr>
              <a:t>безработные граждане;</a:t>
            </a:r>
          </a:p>
          <a:p>
            <a:pPr marL="342900" indent="-342900" algn="just" fontAlgn="base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</a:rPr>
              <a:t>граждане в возрасте 50 лет и старше;</a:t>
            </a:r>
          </a:p>
          <a:p>
            <a:pPr marL="342900" indent="-342900" algn="just" fontAlgn="base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</a:rPr>
              <a:t>граждане предпенсионного возраста;</a:t>
            </a:r>
          </a:p>
          <a:p>
            <a:pPr marL="342900" indent="-342900" algn="just" fontAlgn="base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</a:rPr>
              <a:t>женщины, находящиеся в отпуске по уходу за ребёнком в возрасте до 3 лет;</a:t>
            </a:r>
          </a:p>
          <a:p>
            <a:pPr marL="342900" indent="-342900" algn="just" fontAlgn="base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</a:rPr>
              <a:t>женщины, не состоящие в трудовых отношениях и имеющие детей дошкольного возраста.</a:t>
            </a:r>
          </a:p>
          <a:p>
            <a:pPr algn="ctr" fontAlgn="base"/>
            <a:r>
              <a:rPr lang="ru-RU" sz="1900" dirty="0">
                <a:solidFill>
                  <a:schemeClr val="tx1"/>
                </a:solidFill>
              </a:rPr>
              <a:t>Заявка на обучение подается онлайн на сайте: </a:t>
            </a:r>
            <a:r>
              <a:rPr lang="en-US" sz="2500" b="1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https://trudvsem.ru/</a:t>
            </a:r>
            <a:endParaRPr lang="en-US" sz="2500" b="1" dirty="0">
              <a:solidFill>
                <a:srgbClr val="002060"/>
              </a:solidFill>
            </a:endParaRPr>
          </a:p>
          <a:p>
            <a:pPr algn="just" fontAlgn="base"/>
            <a:endParaRPr lang="ru-RU" dirty="0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42380D81-4256-4C7A-B960-5C909B55A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15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425970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B6C88-D3D9-42AB-9372-B7C32143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91" y="392801"/>
            <a:ext cx="412142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Поддержка медиков и волонтеров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B4AB272-E619-40F6-A187-BFC0C97FE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70" y="1886329"/>
            <a:ext cx="4796268" cy="346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2A5BAF-52B0-44D0-8A48-A99EF5929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97" y="5519736"/>
            <a:ext cx="4963941" cy="12668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B049FA-F26A-4EB2-B494-435999B16C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179478"/>
            <a:ext cx="5705476" cy="6499043"/>
          </a:xfrm>
          <a:prstGeom prst="rect">
            <a:avLst/>
          </a:prstGeom>
        </p:spPr>
      </p:pic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8CC04065-0444-4A37-9F0B-638309FF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16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894618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259272"/>
            <a:ext cx="6427304" cy="965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Социальная доплата медицинским работникам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9027" y="1779353"/>
            <a:ext cx="4465670" cy="22197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200" dirty="0">
                <a:solidFill>
                  <a:schemeClr val="tx1"/>
                </a:solidFill>
              </a:rPr>
              <a:t>Медицинским и иным работникам, </a:t>
            </a:r>
            <a:r>
              <a:rPr lang="ru-RU" sz="2200" u="sng" dirty="0">
                <a:solidFill>
                  <a:schemeClr val="tx1"/>
                </a:solidFill>
              </a:rPr>
              <a:t>непосредственно работающим</a:t>
            </a:r>
            <a:r>
              <a:rPr lang="ru-RU" sz="2200" dirty="0">
                <a:solidFill>
                  <a:schemeClr val="tx1"/>
                </a:solidFill>
              </a:rPr>
              <a:t> с гражданами, </a:t>
            </a:r>
            <a:endParaRPr lang="ru-RU" sz="2200" dirty="0" smtClean="0">
              <a:solidFill>
                <a:schemeClr val="tx1"/>
              </a:solidFill>
            </a:endParaRPr>
          </a:p>
          <a:p>
            <a:pPr algn="ctr" fontAlgn="base"/>
            <a:r>
              <a:rPr lang="ru-RU" sz="2200" dirty="0" smtClean="0">
                <a:solidFill>
                  <a:schemeClr val="tx1"/>
                </a:solidFill>
              </a:rPr>
              <a:t>у </a:t>
            </a:r>
            <a:r>
              <a:rPr lang="ru-RU" sz="2200" dirty="0">
                <a:solidFill>
                  <a:schemeClr val="tx1"/>
                </a:solidFill>
              </a:rPr>
              <a:t>которых выявлена новая </a:t>
            </a:r>
            <a:r>
              <a:rPr lang="ru-RU" sz="2200" dirty="0" err="1">
                <a:solidFill>
                  <a:schemeClr val="tx1"/>
                </a:solidFill>
              </a:rPr>
              <a:t>коронавирусная</a:t>
            </a:r>
            <a:r>
              <a:rPr lang="ru-RU" sz="2200" dirty="0">
                <a:solidFill>
                  <a:schemeClr val="tx1"/>
                </a:solidFill>
              </a:rPr>
              <a:t> инфекция COVID-19</a:t>
            </a:r>
            <a:endParaRPr lang="ru-RU" sz="22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5937602" y="1769415"/>
            <a:ext cx="4909146" cy="22197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 fontAlgn="base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</a:rPr>
              <a:t>Доплата направляется работнику в соответствии со штатным расписанием начисления заработной платы.</a:t>
            </a:r>
          </a:p>
          <a:p>
            <a:pPr marL="457200" indent="-457200" algn="just" fontAlgn="base">
              <a:buFont typeface="Wingdings" panose="05000000000000000000" pitchFamily="2" charset="2"/>
              <a:buChar char="§"/>
            </a:pPr>
            <a:r>
              <a:rPr lang="ru-RU" sz="2200" dirty="0">
                <a:solidFill>
                  <a:schemeClr val="tx1"/>
                </a:solidFill>
              </a:rPr>
              <a:t>Доплата выплачивается за </a:t>
            </a:r>
            <a:r>
              <a:rPr lang="ru-RU" sz="2200" b="1" u="sng" dirty="0">
                <a:solidFill>
                  <a:schemeClr val="tx1"/>
                </a:solidFill>
              </a:rPr>
              <a:t>апрель-октябрь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323619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407965" y="1348466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1186070" y="5314121"/>
            <a:ext cx="30910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доплаты: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20A99-F014-4AE1-92C6-0D64E3B8EBB0}"/>
              </a:ext>
            </a:extLst>
          </p:cNvPr>
          <p:cNvSpPr txBox="1"/>
          <p:nvPr/>
        </p:nvSpPr>
        <p:spPr>
          <a:xfrm>
            <a:off x="3480430" y="5152505"/>
            <a:ext cx="33507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000" b="1" u="sng" dirty="0"/>
              <a:t>Сотрудникам стационаров:</a:t>
            </a:r>
            <a:endParaRPr lang="ru-RU" sz="2000" b="1" dirty="0"/>
          </a:p>
          <a:p>
            <a:pPr algn="ctr" fontAlgn="base"/>
            <a:r>
              <a:rPr lang="ru-RU" sz="2000" b="1" dirty="0"/>
              <a:t>Врачам - 80000 руб.</a:t>
            </a:r>
          </a:p>
          <a:p>
            <a:pPr algn="ctr" fontAlgn="base"/>
            <a:r>
              <a:rPr lang="ru-RU" sz="2000" b="1" dirty="0"/>
              <a:t>Медсестрам и фельдшерам - 50000 руб.</a:t>
            </a:r>
          </a:p>
          <a:p>
            <a:pPr algn="ctr" fontAlgn="base"/>
            <a:r>
              <a:rPr lang="ru-RU" sz="2000" b="1" dirty="0"/>
              <a:t>Санитарам - 25000 руб.</a:t>
            </a:r>
            <a:endParaRPr lang="ru-RU" sz="2000" b="1" i="0" dirty="0"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7334A2-DEDF-42E1-8758-B93491311559}"/>
              </a:ext>
            </a:extLst>
          </p:cNvPr>
          <p:cNvSpPr txBox="1"/>
          <p:nvPr/>
        </p:nvSpPr>
        <p:spPr>
          <a:xfrm>
            <a:off x="7025590" y="5152505"/>
            <a:ext cx="39664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000" b="1" u="sng" dirty="0"/>
              <a:t>Сотрудникам скорой помощи:</a:t>
            </a:r>
            <a:endParaRPr lang="ru-RU" sz="2000" b="1" dirty="0"/>
          </a:p>
          <a:p>
            <a:pPr algn="ctr" fontAlgn="base"/>
            <a:r>
              <a:rPr lang="ru-RU" sz="2000" b="1" dirty="0"/>
              <a:t>Врачам - </a:t>
            </a:r>
            <a:r>
              <a:rPr lang="ru-RU" b="1" dirty="0"/>
              <a:t>50000 руб.</a:t>
            </a:r>
            <a:endParaRPr lang="ru-RU" sz="2000" b="1" dirty="0"/>
          </a:p>
          <a:p>
            <a:pPr algn="ctr" fontAlgn="base"/>
            <a:r>
              <a:rPr lang="ru-RU" sz="2000" b="1" dirty="0"/>
              <a:t>Медсестрам и фельдшерам - </a:t>
            </a:r>
            <a:r>
              <a:rPr lang="ru-RU" b="1" dirty="0"/>
              <a:t>25000 руб.</a:t>
            </a:r>
            <a:endParaRPr lang="ru-RU" sz="2000" b="1" dirty="0"/>
          </a:p>
          <a:p>
            <a:pPr algn="ctr" fontAlgn="base"/>
            <a:r>
              <a:rPr lang="ru-RU" sz="2000" b="1" dirty="0"/>
              <a:t>Водителям - </a:t>
            </a:r>
            <a:r>
              <a:rPr lang="ru-RU" b="1" dirty="0"/>
              <a:t>25000 руб.</a:t>
            </a:r>
            <a:endParaRPr lang="ru-RU" sz="2000" b="1" i="0" dirty="0">
              <a:effectLst/>
            </a:endParaRP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DE75465D-4330-40C4-A636-95F660C7F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17</a:t>
            </a:fld>
            <a:endParaRPr lang="ru-RU" sz="1500" dirty="0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BF4C001-3286-42B7-A8FC-D0E1810A2DC7}"/>
              </a:ext>
            </a:extLst>
          </p:cNvPr>
          <p:cNvCxnSpPr>
            <a:cxnSpLocks/>
          </p:cNvCxnSpPr>
          <p:nvPr/>
        </p:nvCxnSpPr>
        <p:spPr>
          <a:xfrm flipH="1" flipV="1">
            <a:off x="7049067" y="5258496"/>
            <a:ext cx="1" cy="146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 descr="Скорая помощь">
            <a:extLst>
              <a:ext uri="{FF2B5EF4-FFF2-40B4-BE49-F238E27FC236}">
                <a16:creationId xmlns:a16="http://schemas.microsoft.com/office/drawing/2014/main" id="{9FF357CE-A62C-46FB-AF9A-9F904B14B9C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8251918" y="3894154"/>
            <a:ext cx="1537243" cy="1537243"/>
          </a:xfrm>
          <a:prstGeom prst="rect">
            <a:avLst/>
          </a:prstGeom>
        </p:spPr>
      </p:pic>
      <p:pic>
        <p:nvPicPr>
          <p:cNvPr id="24" name="Рисунок 23" descr="Больница">
            <a:extLst>
              <a:ext uri="{FF2B5EF4-FFF2-40B4-BE49-F238E27FC236}">
                <a16:creationId xmlns:a16="http://schemas.microsoft.com/office/drawing/2014/main" id="{B30D2BE1-E041-4AF2-A787-3D379265A0E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4539255" y="4004972"/>
            <a:ext cx="1183978" cy="118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932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290DE58-D60A-45FD-8A6E-B0030EF19C3D}"/>
              </a:ext>
            </a:extLst>
          </p:cNvPr>
          <p:cNvSpPr/>
          <p:nvPr/>
        </p:nvSpPr>
        <p:spPr>
          <a:xfrm>
            <a:off x="6098928" y="1958008"/>
            <a:ext cx="5102086" cy="29320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endParaRPr lang="ru-RU" dirty="0"/>
          </a:p>
        </p:txBody>
      </p:sp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457647"/>
            <a:ext cx="6427304" cy="7969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Выплата медикам, заболевшим </a:t>
            </a:r>
            <a:r>
              <a:rPr lang="en-GB" sz="2400" dirty="0"/>
              <a:t>Covid-19</a:t>
            </a:r>
            <a:endParaRPr lang="ru-RU" sz="24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126123" y="1967947"/>
            <a:ext cx="4817010" cy="2922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100" dirty="0">
                <a:solidFill>
                  <a:schemeClr val="tx1"/>
                </a:solidFill>
              </a:rPr>
              <a:t>Медицинским работникам, </a:t>
            </a:r>
            <a:r>
              <a:rPr lang="ru-RU" sz="2100" b="1" u="sng" dirty="0">
                <a:solidFill>
                  <a:schemeClr val="tx1"/>
                </a:solidFill>
              </a:rPr>
              <a:t>непосредственно работающим </a:t>
            </a:r>
            <a:r>
              <a:rPr lang="ru-RU" sz="2100" dirty="0">
                <a:solidFill>
                  <a:schemeClr val="tx1"/>
                </a:solidFill>
              </a:rPr>
              <a:t>с гражданами, у которых выявлена новая </a:t>
            </a:r>
            <a:r>
              <a:rPr lang="ru-RU" sz="2100" dirty="0" err="1">
                <a:solidFill>
                  <a:schemeClr val="tx1"/>
                </a:solidFill>
              </a:rPr>
              <a:t>коронавирусная</a:t>
            </a:r>
            <a:r>
              <a:rPr lang="ru-RU" sz="2100" dirty="0">
                <a:solidFill>
                  <a:schemeClr val="tx1"/>
                </a:solidFill>
              </a:rPr>
              <a:t> инфекция COVID-19</a:t>
            </a:r>
            <a:endParaRPr lang="ru-RU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512213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407965" y="1537060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1291541" y="5654103"/>
            <a:ext cx="287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выплаты: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1355DE06-2627-4AA0-B74D-60408ED81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18</a:t>
            </a:fld>
            <a:endParaRPr lang="ru-RU" sz="1500" dirty="0"/>
          </a:p>
        </p:txBody>
      </p:sp>
      <p:graphicFrame>
        <p:nvGraphicFramePr>
          <p:cNvPr id="20" name="Схема 19">
            <a:extLst>
              <a:ext uri="{FF2B5EF4-FFF2-40B4-BE49-F238E27FC236}">
                <a16:creationId xmlns:a16="http://schemas.microsoft.com/office/drawing/2014/main" id="{95DE3E8D-6A87-4BBD-A5C9-F07EFC227D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6865540"/>
              </p:ext>
            </p:extLst>
          </p:nvPr>
        </p:nvGraphicFramePr>
        <p:xfrm>
          <a:off x="6157814" y="1985952"/>
          <a:ext cx="4984314" cy="304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E67C815D-53D2-4205-9B28-1C44EDDE1953}"/>
              </a:ext>
            </a:extLst>
          </p:cNvPr>
          <p:cNvSpPr txBox="1"/>
          <p:nvPr/>
        </p:nvSpPr>
        <p:spPr>
          <a:xfrm>
            <a:off x="6079935" y="2222667"/>
            <a:ext cx="2319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</a:rPr>
              <a:t>Подтверждение факта </a:t>
            </a:r>
            <a:r>
              <a:rPr lang="ru-RU" sz="1500" dirty="0" err="1">
                <a:solidFill>
                  <a:schemeClr val="bg1"/>
                </a:solidFill>
              </a:rPr>
              <a:t>коронавирусной</a:t>
            </a:r>
            <a:r>
              <a:rPr lang="ru-RU" sz="1500" dirty="0">
                <a:solidFill>
                  <a:schemeClr val="bg1"/>
                </a:solidFill>
              </a:rPr>
              <a:t> инфекции у медработника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45CFDA-F172-47C4-8520-961F8F42C2DB}"/>
              </a:ext>
            </a:extLst>
          </p:cNvPr>
          <p:cNvSpPr txBox="1"/>
          <p:nvPr/>
        </p:nvSpPr>
        <p:spPr>
          <a:xfrm>
            <a:off x="6303914" y="3852649"/>
            <a:ext cx="18714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</a:rPr>
              <a:t>Расследование случая заражения</a:t>
            </a:r>
          </a:p>
          <a:p>
            <a:pPr algn="ctr"/>
            <a:r>
              <a:rPr lang="ru-RU" sz="1500" dirty="0">
                <a:solidFill>
                  <a:schemeClr val="bg1"/>
                </a:solidFill>
              </a:rPr>
              <a:t>(не более 1 суток)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FC162B-CE01-4B2A-910B-7C69912F002B}"/>
              </a:ext>
            </a:extLst>
          </p:cNvPr>
          <p:cNvSpPr txBox="1"/>
          <p:nvPr/>
        </p:nvSpPr>
        <p:spPr>
          <a:xfrm>
            <a:off x="9018578" y="3839397"/>
            <a:ext cx="19886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chemeClr val="bg1"/>
                </a:solidFill>
              </a:rPr>
              <a:t>Направление документа работодателем в ФСС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2E75A6-5FD8-484E-8355-B8F5AE5BF0CE}"/>
              </a:ext>
            </a:extLst>
          </p:cNvPr>
          <p:cNvSpPr txBox="1"/>
          <p:nvPr/>
        </p:nvSpPr>
        <p:spPr>
          <a:xfrm>
            <a:off x="9220607" y="2117266"/>
            <a:ext cx="158463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>
                <a:solidFill>
                  <a:schemeClr val="bg1"/>
                </a:solidFill>
              </a:rPr>
              <a:t>Перечисление выплаты </a:t>
            </a:r>
          </a:p>
          <a:p>
            <a:pPr algn="ctr"/>
            <a:r>
              <a:rPr lang="ru-RU" sz="1700" dirty="0">
                <a:solidFill>
                  <a:schemeClr val="bg1"/>
                </a:solidFill>
              </a:rPr>
              <a:t>(в течение 1 суток)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24C2C77C-A65A-442A-BC7D-F41F0BC7C791}"/>
              </a:ext>
            </a:extLst>
          </p:cNvPr>
          <p:cNvCxnSpPr>
            <a:cxnSpLocks/>
          </p:cNvCxnSpPr>
          <p:nvPr/>
        </p:nvCxnSpPr>
        <p:spPr>
          <a:xfrm flipH="1" flipV="1">
            <a:off x="6079934" y="5213510"/>
            <a:ext cx="1" cy="146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D20C97BB-7F91-4C25-8109-A528694BB6E1}"/>
              </a:ext>
            </a:extLst>
          </p:cNvPr>
          <p:cNvCxnSpPr>
            <a:cxnSpLocks/>
          </p:cNvCxnSpPr>
          <p:nvPr/>
        </p:nvCxnSpPr>
        <p:spPr>
          <a:xfrm flipH="1" flipV="1">
            <a:off x="9189470" y="5195285"/>
            <a:ext cx="1" cy="146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E51D4B8-7B0C-4D56-801E-A9F289C10884}"/>
              </a:ext>
            </a:extLst>
          </p:cNvPr>
          <p:cNvSpPr txBox="1"/>
          <p:nvPr/>
        </p:nvSpPr>
        <p:spPr>
          <a:xfrm>
            <a:off x="9362458" y="6084989"/>
            <a:ext cx="287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/>
              <a:t>2752452 руб.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A6485C-AF58-481E-9996-84CCE4597FBF}"/>
              </a:ext>
            </a:extLst>
          </p:cNvPr>
          <p:cNvSpPr txBox="1"/>
          <p:nvPr/>
        </p:nvSpPr>
        <p:spPr>
          <a:xfrm>
            <a:off x="4195959" y="6084990"/>
            <a:ext cx="287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/>
              <a:t>68811 руб.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055B69-0A4E-4E78-89B5-13C7FF84BC81}"/>
              </a:ext>
            </a:extLst>
          </p:cNvPr>
          <p:cNvSpPr txBox="1"/>
          <p:nvPr/>
        </p:nvSpPr>
        <p:spPr>
          <a:xfrm>
            <a:off x="6245465" y="5916868"/>
            <a:ext cx="3525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000" b="1" dirty="0"/>
              <a:t>I группы - 2064339 руб.</a:t>
            </a:r>
          </a:p>
          <a:p>
            <a:pPr fontAlgn="base"/>
            <a:r>
              <a:rPr lang="ru-RU" sz="2000" b="1" dirty="0"/>
              <a:t>II группы - 1376226 руб.</a:t>
            </a:r>
          </a:p>
          <a:p>
            <a:pPr fontAlgn="base"/>
            <a:r>
              <a:rPr lang="ru-RU" sz="2000" b="1" dirty="0"/>
              <a:t>III группы - 688113 руб.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B7D7F3-B7CF-4EFB-A63B-BA740D922359}"/>
              </a:ext>
            </a:extLst>
          </p:cNvPr>
          <p:cNvSpPr txBox="1"/>
          <p:nvPr/>
        </p:nvSpPr>
        <p:spPr>
          <a:xfrm>
            <a:off x="3587335" y="5257993"/>
            <a:ext cx="257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/>
              <a:t>При временной нетрудоспособности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687A676-E1CD-4508-898B-828CD5FE0464}"/>
              </a:ext>
            </a:extLst>
          </p:cNvPr>
          <p:cNvSpPr txBox="1"/>
          <p:nvPr/>
        </p:nvSpPr>
        <p:spPr>
          <a:xfrm>
            <a:off x="6349463" y="5251798"/>
            <a:ext cx="257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/>
              <a:t>При наступлении инвалидности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FCBD511-D5B0-4FEF-8ED6-E7619236383C}"/>
              </a:ext>
            </a:extLst>
          </p:cNvPr>
          <p:cNvSpPr txBox="1"/>
          <p:nvPr/>
        </p:nvSpPr>
        <p:spPr>
          <a:xfrm>
            <a:off x="9034976" y="5298287"/>
            <a:ext cx="257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/>
              <a:t>При смерти работника</a:t>
            </a:r>
          </a:p>
        </p:txBody>
      </p:sp>
    </p:spTree>
    <p:extLst>
      <p:ext uri="{BB962C8B-B14F-4D97-AF65-F5344CB8AC3E}">
        <p14:creationId xmlns:p14="http://schemas.microsoft.com/office/powerpoint/2010/main" val="779570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101049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Выплата волонтерам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6753A5-0D03-4942-849A-2127CC77B4F4}"/>
              </a:ext>
            </a:extLst>
          </p:cNvPr>
          <p:cNvSpPr/>
          <p:nvPr/>
        </p:nvSpPr>
        <p:spPr>
          <a:xfrm>
            <a:off x="2077278" y="629479"/>
            <a:ext cx="8037443" cy="7023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Расходы федерального бюджета в 2020 году на предоставление выплаты составили 145 млн руб.</a:t>
            </a:r>
            <a:endParaRPr lang="ru-RU" sz="22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41448" y="1967947"/>
            <a:ext cx="4465670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100" dirty="0">
                <a:solidFill>
                  <a:schemeClr val="tx1"/>
                </a:solidFill>
              </a:rPr>
              <a:t>Гражданам России, которые в период эпидемии приняли на проживание:</a:t>
            </a:r>
          </a:p>
          <a:p>
            <a:pPr algn="ctr" fontAlgn="base"/>
            <a:endParaRPr lang="ru-RU" sz="2100" dirty="0">
              <a:solidFill>
                <a:schemeClr val="tx1"/>
              </a:solidFill>
            </a:endParaRPr>
          </a:p>
          <a:p>
            <a:pPr algn="ctr" fontAlgn="base"/>
            <a:endParaRPr lang="ru-RU" sz="2100" dirty="0">
              <a:solidFill>
                <a:schemeClr val="tx1"/>
              </a:solidFill>
            </a:endParaRPr>
          </a:p>
          <a:p>
            <a:pPr algn="ctr" fontAlgn="base"/>
            <a:endParaRPr lang="ru-RU" sz="2100" dirty="0">
              <a:solidFill>
                <a:schemeClr val="tx1"/>
              </a:solidFill>
            </a:endParaRPr>
          </a:p>
          <a:p>
            <a:pPr algn="ctr" fontAlgn="base"/>
            <a:endParaRPr lang="ru-RU" sz="2100" dirty="0">
              <a:solidFill>
                <a:schemeClr val="tx1"/>
              </a:solidFill>
            </a:endParaRPr>
          </a:p>
          <a:p>
            <a:pPr algn="ctr" fontAlgn="base"/>
            <a:endParaRPr lang="ru-RU" sz="2100" dirty="0">
              <a:solidFill>
                <a:schemeClr val="tx1"/>
              </a:solidFill>
            </a:endParaRPr>
          </a:p>
          <a:p>
            <a:pPr algn="ctr" fontAlgn="base"/>
            <a:endParaRPr lang="ru-RU" sz="2100" dirty="0">
              <a:solidFill>
                <a:schemeClr val="tx1"/>
              </a:solidFill>
            </a:endParaRPr>
          </a:p>
          <a:p>
            <a:pPr algn="ctr" fontAlgn="base"/>
            <a:endParaRPr lang="ru-RU" sz="2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512213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372167" y="1512021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1954696" y="6069301"/>
            <a:ext cx="28758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выплаты: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20A99-F014-4AE1-92C6-0D64E3B8EBB0}"/>
              </a:ext>
            </a:extLst>
          </p:cNvPr>
          <p:cNvSpPr txBox="1"/>
          <p:nvPr/>
        </p:nvSpPr>
        <p:spPr>
          <a:xfrm>
            <a:off x="4830575" y="6046217"/>
            <a:ext cx="42339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/>
              <a:t>12130 руб. в месяц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4407E80A-E197-4903-8C0F-398138B06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19</a:t>
            </a:fld>
            <a:endParaRPr lang="ru-RU" sz="15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FDE4592-453F-4FA7-B31F-D781865C2E04}"/>
              </a:ext>
            </a:extLst>
          </p:cNvPr>
          <p:cNvSpPr/>
          <p:nvPr/>
        </p:nvSpPr>
        <p:spPr>
          <a:xfrm>
            <a:off x="6104370" y="1967947"/>
            <a:ext cx="5046707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1900" dirty="0">
                <a:solidFill>
                  <a:schemeClr val="tx1"/>
                </a:solidFill>
              </a:rPr>
              <a:t>Заявление на выплату можно подать:</a:t>
            </a: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dirty="0">
              <a:solidFill>
                <a:schemeClr val="tx1"/>
              </a:solidFill>
            </a:endParaRPr>
          </a:p>
          <a:p>
            <a:pPr algn="just" fontAlgn="base"/>
            <a:endParaRPr lang="ru-RU" sz="1900" b="1" u="sng" dirty="0">
              <a:solidFill>
                <a:schemeClr val="tx1"/>
              </a:solidFill>
            </a:endParaRPr>
          </a:p>
          <a:p>
            <a:pPr algn="ctr" fontAlgn="base"/>
            <a:r>
              <a:rPr lang="ru-RU" sz="1900" b="1" u="sng" dirty="0">
                <a:solidFill>
                  <a:schemeClr val="tx1"/>
                </a:solidFill>
              </a:rPr>
              <a:t>до 1 октября 2020 года</a:t>
            </a:r>
          </a:p>
          <a:p>
            <a:pPr algn="just" fontAlgn="base"/>
            <a:r>
              <a:rPr lang="ru-RU" sz="1900" dirty="0">
                <a:solidFill>
                  <a:schemeClr val="tx1"/>
                </a:solidFill>
              </a:rPr>
              <a:t>Срок рассмотрения заявления - </a:t>
            </a:r>
            <a:r>
              <a:rPr lang="ru-RU" sz="1900" b="1" u="sng" dirty="0">
                <a:solidFill>
                  <a:schemeClr val="tx1"/>
                </a:solidFill>
              </a:rPr>
              <a:t>5 дней</a:t>
            </a:r>
          </a:p>
          <a:p>
            <a:pPr algn="just" fontAlgn="base"/>
            <a:r>
              <a:rPr lang="ru-RU" sz="1900" dirty="0">
                <a:solidFill>
                  <a:schemeClr val="tx1"/>
                </a:solidFill>
              </a:rPr>
              <a:t>Срок перечисления выплаты - </a:t>
            </a:r>
            <a:r>
              <a:rPr lang="ru-RU" sz="1900" b="1" u="sng" dirty="0">
                <a:solidFill>
                  <a:schemeClr val="tx1"/>
                </a:solidFill>
              </a:rPr>
              <a:t>3 дня</a:t>
            </a:r>
          </a:p>
          <a:p>
            <a:pPr algn="ctr" fontAlgn="base"/>
            <a:r>
              <a:rPr lang="ru-RU" sz="1900" dirty="0">
                <a:solidFill>
                  <a:schemeClr val="tx1"/>
                </a:solidFill>
              </a:rPr>
              <a:t>Выплаты производятся за </a:t>
            </a:r>
            <a:r>
              <a:rPr lang="ru-RU" sz="1900" b="1" u="sng" dirty="0">
                <a:solidFill>
                  <a:schemeClr val="tx1"/>
                </a:solidFill>
              </a:rPr>
              <a:t>апрель-июнь 2020 года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50074E-46B3-41A8-845C-A3AFE10BB60C}"/>
              </a:ext>
            </a:extLst>
          </p:cNvPr>
          <p:cNvSpPr txBox="1"/>
          <p:nvPr/>
        </p:nvSpPr>
        <p:spPr>
          <a:xfrm>
            <a:off x="6178828" y="3119735"/>
            <a:ext cx="21329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 территориальных органах ПФР</a:t>
            </a:r>
          </a:p>
          <a:p>
            <a:pPr algn="ctr"/>
            <a:r>
              <a:rPr lang="ru-RU" dirty="0"/>
              <a:t>(лично)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2BE25B-3BE3-4B2A-BBC8-01A3F4AC9377}"/>
              </a:ext>
            </a:extLst>
          </p:cNvPr>
          <p:cNvSpPr txBox="1"/>
          <p:nvPr/>
        </p:nvSpPr>
        <p:spPr>
          <a:xfrm>
            <a:off x="8386112" y="3156071"/>
            <a:ext cx="2610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 Госуслугах</a:t>
            </a:r>
          </a:p>
          <a:p>
            <a:pPr algn="ctr"/>
            <a:r>
              <a:rPr lang="ru-RU" dirty="0"/>
              <a:t>(дистанционно)</a:t>
            </a:r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D90ACF3A-6464-4DA7-97D9-F836C162F99D}"/>
              </a:ext>
            </a:extLst>
          </p:cNvPr>
          <p:cNvSpPr/>
          <p:nvPr/>
        </p:nvSpPr>
        <p:spPr>
          <a:xfrm rot="2663874">
            <a:off x="7186479" y="2613885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AB694003-E539-4276-B0AC-01A7691916EF}"/>
              </a:ext>
            </a:extLst>
          </p:cNvPr>
          <p:cNvSpPr/>
          <p:nvPr/>
        </p:nvSpPr>
        <p:spPr>
          <a:xfrm rot="18862570">
            <a:off x="9505869" y="2613885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C3AF5D-CCC7-4D74-A781-CB0164053906}"/>
              </a:ext>
            </a:extLst>
          </p:cNvPr>
          <p:cNvSpPr txBox="1"/>
          <p:nvPr/>
        </p:nvSpPr>
        <p:spPr>
          <a:xfrm>
            <a:off x="1413099" y="4293993"/>
            <a:ext cx="25772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инвалидов, граждан старшего возраста, детей-сирот, детей, оставшихся без попечения родителей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551253-DF2B-48D7-8449-6FB6F0C7CA6C}"/>
              </a:ext>
            </a:extLst>
          </p:cNvPr>
          <p:cNvSpPr txBox="1"/>
          <p:nvPr/>
        </p:nvSpPr>
        <p:spPr>
          <a:xfrm>
            <a:off x="3990319" y="4432492"/>
            <a:ext cx="1601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не менее чем на </a:t>
            </a:r>
            <a:r>
              <a:rPr lang="ru-RU" b="1" u="sng" dirty="0"/>
              <a:t>7 календарных дней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2FEB6762-09DB-4E9A-BCC2-827D648DC347}"/>
              </a:ext>
            </a:extLst>
          </p:cNvPr>
          <p:cNvCxnSpPr>
            <a:cxnSpLocks/>
          </p:cNvCxnSpPr>
          <p:nvPr/>
        </p:nvCxnSpPr>
        <p:spPr>
          <a:xfrm flipV="1">
            <a:off x="3941229" y="3281466"/>
            <a:ext cx="0" cy="24238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 descr="Ежедневник">
            <a:extLst>
              <a:ext uri="{FF2B5EF4-FFF2-40B4-BE49-F238E27FC236}">
                <a16:creationId xmlns:a16="http://schemas.microsoft.com/office/drawing/2014/main" id="{F179B36D-98D6-45E8-B4DA-2C26776E502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4350186" y="3380644"/>
            <a:ext cx="914400" cy="914400"/>
          </a:xfrm>
          <a:prstGeom prst="rect">
            <a:avLst/>
          </a:prstGeom>
        </p:spPr>
      </p:pic>
      <p:pic>
        <p:nvPicPr>
          <p:cNvPr id="31" name="Рисунок 30" descr="Группа">
            <a:extLst>
              <a:ext uri="{FF2B5EF4-FFF2-40B4-BE49-F238E27FC236}">
                <a16:creationId xmlns:a16="http://schemas.microsoft.com/office/drawing/2014/main" id="{C29BCFA3-3739-427B-8ABC-F47A122C652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1660607" y="3412434"/>
            <a:ext cx="914400" cy="914400"/>
          </a:xfrm>
          <a:prstGeom prst="rect">
            <a:avLst/>
          </a:prstGeom>
        </p:spPr>
      </p:pic>
      <p:pic>
        <p:nvPicPr>
          <p:cNvPr id="33" name="Рисунок 32" descr="Дом">
            <a:extLst>
              <a:ext uri="{FF2B5EF4-FFF2-40B4-BE49-F238E27FC236}">
                <a16:creationId xmlns:a16="http://schemas.microsoft.com/office/drawing/2014/main" id="{38E409AE-9119-45C7-BD02-A65DBDF24CE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2685572" y="33245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215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3014870" y="488626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Выплата работникам </a:t>
            </a:r>
            <a:r>
              <a:rPr lang="ru-RU" sz="2400" dirty="0" err="1"/>
              <a:t>соцучреждений</a:t>
            </a:r>
            <a:endParaRPr lang="ru-RU" sz="24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9027" y="1967947"/>
            <a:ext cx="4465670" cy="38033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500" dirty="0">
                <a:solidFill>
                  <a:schemeClr val="tx1"/>
                </a:solidFill>
              </a:rPr>
              <a:t>Работникам социальных учреждений:</a:t>
            </a:r>
          </a:p>
          <a:p>
            <a:pPr marL="342900" indent="-342900" algn="ctr" fontAlgn="base">
              <a:buFont typeface="Wingdings" panose="05000000000000000000" pitchFamily="2" charset="2"/>
              <a:buChar char="Ø"/>
            </a:pPr>
            <a:r>
              <a:rPr lang="ru-RU" sz="2300" dirty="0">
                <a:solidFill>
                  <a:schemeClr val="tx1"/>
                </a:solidFill>
              </a:rPr>
              <a:t>в которых проводились мероприятия по изоляции проживающих в них граждан</a:t>
            </a:r>
          </a:p>
          <a:p>
            <a:pPr marL="342900" indent="-342900" algn="ctr" fontAlgn="base">
              <a:buFont typeface="Wingdings" panose="05000000000000000000" pitchFamily="2" charset="2"/>
              <a:buChar char="Ø"/>
            </a:pPr>
            <a:r>
              <a:rPr lang="ru-RU" sz="2300" dirty="0">
                <a:solidFill>
                  <a:schemeClr val="tx1"/>
                </a:solidFill>
              </a:rPr>
              <a:t>при этом продолжительность смены составляла </a:t>
            </a:r>
            <a:r>
              <a:rPr lang="ru-RU" sz="2300" b="1" u="sng" dirty="0">
                <a:solidFill>
                  <a:schemeClr val="tx1"/>
                </a:solidFill>
              </a:rPr>
              <a:t>не менее 14 дней</a:t>
            </a:r>
            <a:endParaRPr lang="ru-RU" sz="2300" b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258861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309130" y="1258861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выплаты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E641B7-A7F5-435F-8433-93F85C2A3B5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52998" y="1967947"/>
            <a:ext cx="5662531" cy="3803374"/>
          </a:xfrm>
          <a:prstGeom prst="rect">
            <a:avLst/>
          </a:prstGeom>
        </p:spPr>
      </p:pic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0EB5FC5A-2D96-4D81-8318-5EA202927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20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022475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CB6C88-D3D9-42AB-9372-B7C32143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92" y="482599"/>
            <a:ext cx="4121426" cy="1028149"/>
          </a:xfrm>
        </p:spPr>
        <p:txBody>
          <a:bodyPr/>
          <a:lstStyle/>
          <a:p>
            <a:pPr algn="ctr"/>
            <a:r>
              <a:rPr lang="ru-RU" dirty="0"/>
              <a:t>Поддержка </a:t>
            </a:r>
            <a:r>
              <a:rPr lang="ru-RU" dirty="0" err="1"/>
              <a:t>ип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27D819-A982-4334-86D6-389299BA3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24" y="4532244"/>
            <a:ext cx="5021799" cy="20286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268728-01F4-484E-B870-BD54994F9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124" y="241060"/>
            <a:ext cx="5303952" cy="637588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D693B55-BBB7-477E-A877-EB629D298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110" y="1510748"/>
            <a:ext cx="4121426" cy="274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3CDF8842-02F4-4732-B077-3E4EF909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21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009382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101049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Грант на заработную плату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6753A5-0D03-4942-849A-2127CC77B4F4}"/>
              </a:ext>
            </a:extLst>
          </p:cNvPr>
          <p:cNvSpPr/>
          <p:nvPr/>
        </p:nvSpPr>
        <p:spPr>
          <a:xfrm>
            <a:off x="2077278" y="629479"/>
            <a:ext cx="8037443" cy="7023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Объем средств, гарантированных ВЭБ России - 416,6 млрд. руб.</a:t>
            </a:r>
            <a:endParaRPr lang="ru-RU" sz="22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9027" y="1967947"/>
            <a:ext cx="4465670" cy="26800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200" dirty="0">
                <a:solidFill>
                  <a:schemeClr val="tx1"/>
                </a:solidFill>
              </a:rPr>
              <a:t>Субъекты МСП (в т.ч. ИП), осуществляющие деятельность в пострадавших отраслях</a:t>
            </a:r>
            <a:endParaRPr lang="ru-RU" sz="22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6381078" y="1958009"/>
            <a:ext cx="4465670" cy="26899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000" dirty="0">
                <a:solidFill>
                  <a:schemeClr val="tx1"/>
                </a:solidFill>
              </a:rPr>
              <a:t>Для того, чтобы получить грант, необходимо подать заявление в налоговый орган:</a:t>
            </a:r>
          </a:p>
          <a:p>
            <a:pPr algn="ctr" fontAlgn="base"/>
            <a:endParaRPr lang="ru-RU" sz="2200" dirty="0">
              <a:solidFill>
                <a:schemeClr val="tx1"/>
              </a:solidFill>
            </a:endParaRPr>
          </a:p>
          <a:p>
            <a:pPr algn="ctr" fontAlgn="base"/>
            <a:endParaRPr lang="ru-RU" sz="2200" dirty="0">
              <a:solidFill>
                <a:schemeClr val="tx1"/>
              </a:solidFill>
            </a:endParaRPr>
          </a:p>
          <a:p>
            <a:pPr algn="ctr" fontAlgn="base"/>
            <a:endParaRPr lang="ru-RU" sz="2200" dirty="0">
              <a:solidFill>
                <a:schemeClr val="tx1"/>
              </a:solidFill>
            </a:endParaRPr>
          </a:p>
          <a:p>
            <a:pPr algn="ctr" fontAlgn="base"/>
            <a:endParaRPr lang="ru-RU" sz="2200" dirty="0">
              <a:solidFill>
                <a:schemeClr val="tx1"/>
              </a:solidFill>
            </a:endParaRPr>
          </a:p>
          <a:p>
            <a:pPr algn="ctr" fontAlgn="base"/>
            <a:endParaRPr lang="ru-RU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2418679" y="1512213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7407965" y="1537060"/>
            <a:ext cx="2950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Получение выплаты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D939CC-B4A6-4129-854D-71DA00693022}"/>
              </a:ext>
            </a:extLst>
          </p:cNvPr>
          <p:cNvSpPr txBox="1"/>
          <p:nvPr/>
        </p:nvSpPr>
        <p:spPr>
          <a:xfrm>
            <a:off x="2466715" y="5276647"/>
            <a:ext cx="28758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Размер гранта (предоставлялся за апрель и май 2020):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20A99-F014-4AE1-92C6-0D64E3B8EBB0}"/>
              </a:ext>
            </a:extLst>
          </p:cNvPr>
          <p:cNvSpPr txBox="1"/>
          <p:nvPr/>
        </p:nvSpPr>
        <p:spPr>
          <a:xfrm>
            <a:off x="6321442" y="5230481"/>
            <a:ext cx="3027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sz="2400" b="1" i="0" dirty="0">
                <a:effectLst/>
              </a:rPr>
              <a:t>12130 руб. на </a:t>
            </a:r>
            <a:r>
              <a:rPr lang="ru-RU" sz="2400" b="1" dirty="0"/>
              <a:t>каждого </a:t>
            </a:r>
            <a:r>
              <a:rPr lang="ru-RU" sz="2400" b="1" i="0" dirty="0">
                <a:effectLst/>
              </a:rPr>
              <a:t>сотрудника (в т.ч. на самого ИП)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1B0D9D88-B153-4523-8150-2AF257605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22</a:t>
            </a:fld>
            <a:endParaRPr lang="ru-RU" sz="15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7B80E3-E3BE-4020-812A-AD0C139D5044}"/>
              </a:ext>
            </a:extLst>
          </p:cNvPr>
          <p:cNvSpPr txBox="1"/>
          <p:nvPr/>
        </p:nvSpPr>
        <p:spPr>
          <a:xfrm>
            <a:off x="6321442" y="3591342"/>
            <a:ext cx="2703599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/>
              <a:t>через личный кабинет налогоплательщика</a:t>
            </a:r>
          </a:p>
          <a:p>
            <a:pPr algn="ctr"/>
            <a:r>
              <a:rPr lang="ru-RU" sz="1900" dirty="0"/>
              <a:t>(онлайн)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C2E37D-C006-4918-9E38-8E218F02DD0B}"/>
              </a:ext>
            </a:extLst>
          </p:cNvPr>
          <p:cNvSpPr txBox="1"/>
          <p:nvPr/>
        </p:nvSpPr>
        <p:spPr>
          <a:xfrm>
            <a:off x="8584095" y="3687419"/>
            <a:ext cx="27035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/>
              <a:t>почтовым отправлением 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D81495B-9A61-4377-A229-C55ADAC1D4B6}"/>
              </a:ext>
            </a:extLst>
          </p:cNvPr>
          <p:cNvCxnSpPr>
            <a:cxnSpLocks/>
          </p:cNvCxnSpPr>
          <p:nvPr/>
        </p:nvCxnSpPr>
        <p:spPr>
          <a:xfrm flipV="1">
            <a:off x="9025041" y="3687419"/>
            <a:ext cx="0" cy="873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CF07EBDE-875D-416E-AC6A-55E276D9E3C3}"/>
              </a:ext>
            </a:extLst>
          </p:cNvPr>
          <p:cNvSpPr/>
          <p:nvPr/>
        </p:nvSpPr>
        <p:spPr>
          <a:xfrm rot="2663874">
            <a:off x="7487553" y="2985366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низ 22">
            <a:extLst>
              <a:ext uri="{FF2B5EF4-FFF2-40B4-BE49-F238E27FC236}">
                <a16:creationId xmlns:a16="http://schemas.microsoft.com/office/drawing/2014/main" id="{AAE8937C-FF69-4BAA-BCBD-1D29A9D31711}"/>
              </a:ext>
            </a:extLst>
          </p:cNvPr>
          <p:cNvSpPr/>
          <p:nvPr/>
        </p:nvSpPr>
        <p:spPr>
          <a:xfrm rot="18862570">
            <a:off x="9518548" y="2993349"/>
            <a:ext cx="371376" cy="629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94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101049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Отсрочка по налогам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66753A5-0D03-4942-849A-2127CC77B4F4}"/>
              </a:ext>
            </a:extLst>
          </p:cNvPr>
          <p:cNvSpPr/>
          <p:nvPr/>
        </p:nvSpPr>
        <p:spPr>
          <a:xfrm>
            <a:off x="1813891" y="563219"/>
            <a:ext cx="8564218" cy="4308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tx1"/>
                </a:solidFill>
              </a:rPr>
              <a:t>Объем недополученных государственных доходов 156 млрд руб.</a:t>
            </a:r>
            <a:endParaRPr lang="ru-RU" sz="22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9027" y="1428116"/>
            <a:ext cx="2564296" cy="53288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sz="2200" dirty="0">
                <a:solidFill>
                  <a:schemeClr val="tx1"/>
                </a:solidFill>
              </a:rPr>
              <a:t>Субъектам МСП (в т.ч. ИП), осуществляющим деятельность в пострадавших отраслях</a:t>
            </a:r>
            <a:endParaRPr lang="ru-RU" sz="22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3923271" y="1428116"/>
            <a:ext cx="7383832" cy="53288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1524000" y="954061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6361043" y="997229"/>
            <a:ext cx="3438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Условия предоставления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E9B10FD4-696C-420D-B608-7B5A0AC4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23</a:t>
            </a:fld>
            <a:endParaRPr lang="ru-RU" sz="1500" dirty="0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AB4D621-504E-4C1D-AC7A-3889B904F457}"/>
              </a:ext>
            </a:extLst>
          </p:cNvPr>
          <p:cNvCxnSpPr>
            <a:cxnSpLocks/>
          </p:cNvCxnSpPr>
          <p:nvPr/>
        </p:nvCxnSpPr>
        <p:spPr>
          <a:xfrm flipV="1">
            <a:off x="6148101" y="1428116"/>
            <a:ext cx="0" cy="5328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FB7DF2FF-2A36-4BD8-B189-D9BEF5F89282}"/>
              </a:ext>
            </a:extLst>
          </p:cNvPr>
          <p:cNvCxnSpPr>
            <a:cxnSpLocks/>
          </p:cNvCxnSpPr>
          <p:nvPr/>
        </p:nvCxnSpPr>
        <p:spPr>
          <a:xfrm flipV="1">
            <a:off x="8858169" y="1428116"/>
            <a:ext cx="0" cy="53288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0E4FA96-F3A1-4AF2-84C9-E82CE69A7ACA}"/>
              </a:ext>
            </a:extLst>
          </p:cNvPr>
          <p:cNvSpPr txBox="1"/>
          <p:nvPr/>
        </p:nvSpPr>
        <p:spPr>
          <a:xfrm>
            <a:off x="3943534" y="1856336"/>
            <a:ext cx="21347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Налог на прибыль, УСН, ЕСХН за </a:t>
            </a:r>
            <a:r>
              <a:rPr lang="ru-RU" sz="2000" b="1" u="sng" dirty="0"/>
              <a:t>2019 год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ABB28C-9203-498F-8F66-DBDF2BF2D794}"/>
              </a:ext>
            </a:extLst>
          </p:cNvPr>
          <p:cNvSpPr txBox="1"/>
          <p:nvPr/>
        </p:nvSpPr>
        <p:spPr>
          <a:xfrm>
            <a:off x="8709559" y="1107084"/>
            <a:ext cx="257629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/>
          </a:p>
          <a:p>
            <a:pPr algn="ctr"/>
            <a:r>
              <a:rPr lang="ru-RU" sz="1900" dirty="0"/>
              <a:t>Налоги, за исключением НДС и НДФЛ, за отчетные периоды, приходящиеся </a:t>
            </a:r>
            <a:r>
              <a:rPr lang="ru-RU" sz="1900" b="1" u="sng" dirty="0"/>
              <a:t>на 2 квартал 2020</a:t>
            </a:r>
            <a:r>
              <a:rPr lang="ru-RU" sz="1900" dirty="0"/>
              <a:t> года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D1F613-E9F0-49EF-BC46-C72537C74265}"/>
              </a:ext>
            </a:extLst>
          </p:cNvPr>
          <p:cNvSpPr txBox="1"/>
          <p:nvPr/>
        </p:nvSpPr>
        <p:spPr>
          <a:xfrm>
            <a:off x="6066982" y="1388685"/>
            <a:ext cx="288162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/>
              <a:t>Авансовые платежи по транспортному налогу, налогу на имущество организаций и земельному налогу за </a:t>
            </a:r>
            <a:r>
              <a:rPr lang="ru-RU" sz="1900" b="1" u="sng" dirty="0"/>
              <a:t>первый </a:t>
            </a:r>
            <a:r>
              <a:rPr lang="en-GB" sz="1900" b="1" u="sng" dirty="0"/>
              <a:t>(I) </a:t>
            </a:r>
            <a:r>
              <a:rPr lang="ru-RU" sz="1900" b="1" u="sng" dirty="0"/>
              <a:t>и второй</a:t>
            </a:r>
            <a:r>
              <a:rPr lang="en-GB" sz="1900" b="1" u="sng" dirty="0"/>
              <a:t> (II)</a:t>
            </a:r>
            <a:r>
              <a:rPr lang="ru-RU" sz="1900" b="1" u="sng" dirty="0"/>
              <a:t> кварталы 2020 года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F373C2-AC07-4977-9416-EB474E5BF4FE}"/>
              </a:ext>
            </a:extLst>
          </p:cNvPr>
          <p:cNvSpPr txBox="1"/>
          <p:nvPr/>
        </p:nvSpPr>
        <p:spPr>
          <a:xfrm>
            <a:off x="4126869" y="3841274"/>
            <a:ext cx="211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Срок продления</a:t>
            </a:r>
            <a:r>
              <a:rPr lang="ru-RU" dirty="0"/>
              <a:t>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D2AF75-C8F1-43CE-B547-61265A8581AF}"/>
              </a:ext>
            </a:extLst>
          </p:cNvPr>
          <p:cNvSpPr txBox="1"/>
          <p:nvPr/>
        </p:nvSpPr>
        <p:spPr>
          <a:xfrm>
            <a:off x="4038724" y="6096553"/>
            <a:ext cx="21755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/>
              <a:t>В остальных случаях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F27964-6967-4217-A55A-42CE368EADB5}"/>
              </a:ext>
            </a:extLst>
          </p:cNvPr>
          <p:cNvSpPr txBox="1"/>
          <p:nvPr/>
        </p:nvSpPr>
        <p:spPr>
          <a:xfrm>
            <a:off x="6664144" y="4022979"/>
            <a:ext cx="211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Срок продления</a:t>
            </a:r>
            <a:r>
              <a:rPr lang="ru-RU" dirty="0"/>
              <a:t>: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AB96B6-9034-4862-BDD8-26CCD95866A6}"/>
              </a:ext>
            </a:extLst>
          </p:cNvPr>
          <p:cNvSpPr txBox="1"/>
          <p:nvPr/>
        </p:nvSpPr>
        <p:spPr>
          <a:xfrm>
            <a:off x="4536418" y="4423622"/>
            <a:ext cx="1804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/>
              <a:t>3 месяца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93C86A8-11E5-404A-967A-8A29484C85C0}"/>
              </a:ext>
            </a:extLst>
          </p:cNvPr>
          <p:cNvSpPr txBox="1"/>
          <p:nvPr/>
        </p:nvSpPr>
        <p:spPr>
          <a:xfrm>
            <a:off x="3861256" y="4716557"/>
            <a:ext cx="243989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/>
              <a:t>Для организаций, не состоявших в реестре МСП на 01.03.2020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60AC05D-69B9-410D-B21C-D197EB00D399}"/>
              </a:ext>
            </a:extLst>
          </p:cNvPr>
          <p:cNvSpPr txBox="1"/>
          <p:nvPr/>
        </p:nvSpPr>
        <p:spPr>
          <a:xfrm>
            <a:off x="4447125" y="5742728"/>
            <a:ext cx="1804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/>
              <a:t>6 месяцев </a:t>
            </a:r>
          </a:p>
        </p:txBody>
      </p:sp>
      <p:pic>
        <p:nvPicPr>
          <p:cNvPr id="34" name="Рисунок 33" descr="Монеты">
            <a:extLst>
              <a:ext uri="{FF2B5EF4-FFF2-40B4-BE49-F238E27FC236}">
                <a16:creationId xmlns:a16="http://schemas.microsoft.com/office/drawing/2014/main" id="{F076AD82-F822-45F0-9905-075BAA4B22C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4036228" y="3113174"/>
            <a:ext cx="693027" cy="693027"/>
          </a:xfrm>
          <a:prstGeom prst="rect">
            <a:avLst/>
          </a:prstGeom>
        </p:spPr>
      </p:pic>
      <p:pic>
        <p:nvPicPr>
          <p:cNvPr id="38" name="Рисунок 37" descr="Фермер">
            <a:extLst>
              <a:ext uri="{FF2B5EF4-FFF2-40B4-BE49-F238E27FC236}">
                <a16:creationId xmlns:a16="http://schemas.microsoft.com/office/drawing/2014/main" id="{221E6D33-4E11-4940-A086-3EF95E9ED0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4667673" y="2905243"/>
            <a:ext cx="641161" cy="641161"/>
          </a:xfrm>
          <a:prstGeom prst="rect">
            <a:avLst/>
          </a:prstGeom>
        </p:spPr>
      </p:pic>
      <p:pic>
        <p:nvPicPr>
          <p:cNvPr id="40" name="Рисунок 39" descr="Сервировка стола">
            <a:extLst>
              <a:ext uri="{FF2B5EF4-FFF2-40B4-BE49-F238E27FC236}">
                <a16:creationId xmlns:a16="http://schemas.microsoft.com/office/drawing/2014/main" id="{C33B4344-CBA6-401B-8D6A-D86AE0BE738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5335110" y="3140664"/>
            <a:ext cx="656965" cy="656965"/>
          </a:xfrm>
          <a:prstGeom prst="rect">
            <a:avLst/>
          </a:prstGeom>
        </p:spPr>
      </p:pic>
      <p:pic>
        <p:nvPicPr>
          <p:cNvPr id="42" name="Рисунок 41" descr="Машина">
            <a:extLst>
              <a:ext uri="{FF2B5EF4-FFF2-40B4-BE49-F238E27FC236}">
                <a16:creationId xmlns:a16="http://schemas.microsoft.com/office/drawing/2014/main" id="{03DF635A-6DA8-4AB1-9DF4-EF9089462C8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6393139" y="3419693"/>
            <a:ext cx="755871" cy="755871"/>
          </a:xfrm>
          <a:prstGeom prst="rect">
            <a:avLst/>
          </a:prstGeom>
        </p:spPr>
      </p:pic>
      <p:pic>
        <p:nvPicPr>
          <p:cNvPr id="44" name="Рисунок 43" descr="Пейзаж холма">
            <a:extLst>
              <a:ext uri="{FF2B5EF4-FFF2-40B4-BE49-F238E27FC236}">
                <a16:creationId xmlns:a16="http://schemas.microsoft.com/office/drawing/2014/main" id="{CD105C2B-0ECA-4757-AD4B-A2BE92FD5011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8066511" y="3525109"/>
            <a:ext cx="458449" cy="458449"/>
          </a:xfrm>
          <a:prstGeom prst="rect">
            <a:avLst/>
          </a:prstGeom>
        </p:spPr>
      </p:pic>
      <p:pic>
        <p:nvPicPr>
          <p:cNvPr id="46" name="Рисунок 45" descr="Дом">
            <a:extLst>
              <a:ext uri="{FF2B5EF4-FFF2-40B4-BE49-F238E27FC236}">
                <a16:creationId xmlns:a16="http://schemas.microsoft.com/office/drawing/2014/main" id="{B17906A3-3E24-422F-8874-1FE2AE84B484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7213580" y="3407245"/>
            <a:ext cx="640167" cy="64016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04C7E16-3F3B-4C4A-8CE7-A92BA3684D96}"/>
              </a:ext>
            </a:extLst>
          </p:cNvPr>
          <p:cNvSpPr txBox="1"/>
          <p:nvPr/>
        </p:nvSpPr>
        <p:spPr>
          <a:xfrm>
            <a:off x="9475799" y="4463464"/>
            <a:ext cx="1804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/>
              <a:t>3 месяца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101B250-6246-42C8-AB75-38CFC63CA3FC}"/>
              </a:ext>
            </a:extLst>
          </p:cNvPr>
          <p:cNvSpPr txBox="1"/>
          <p:nvPr/>
        </p:nvSpPr>
        <p:spPr>
          <a:xfrm>
            <a:off x="8800637" y="4756399"/>
            <a:ext cx="243989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/>
              <a:t>Для организаций, не состоявших в реестре МСП на 01.03.2020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CE4F992-337F-4A11-8F0D-6E0B1925877B}"/>
              </a:ext>
            </a:extLst>
          </p:cNvPr>
          <p:cNvSpPr txBox="1"/>
          <p:nvPr/>
        </p:nvSpPr>
        <p:spPr>
          <a:xfrm>
            <a:off x="9441280" y="5795889"/>
            <a:ext cx="18046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/>
              <a:t>4 месяца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CB18451-84CB-4025-BD7C-F7F1D487D6BC}"/>
              </a:ext>
            </a:extLst>
          </p:cNvPr>
          <p:cNvSpPr txBox="1"/>
          <p:nvPr/>
        </p:nvSpPr>
        <p:spPr>
          <a:xfrm>
            <a:off x="9047488" y="6132305"/>
            <a:ext cx="21755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/>
              <a:t>В остальных случаях</a:t>
            </a:r>
          </a:p>
        </p:txBody>
      </p:sp>
      <p:pic>
        <p:nvPicPr>
          <p:cNvPr id="56" name="Рисунок 55" descr="Ежедневник">
            <a:extLst>
              <a:ext uri="{FF2B5EF4-FFF2-40B4-BE49-F238E27FC236}">
                <a16:creationId xmlns:a16="http://schemas.microsoft.com/office/drawing/2014/main" id="{616F3B9A-0233-4ACA-8BF3-907145ED2B5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9306001" y="3121560"/>
            <a:ext cx="707886" cy="707886"/>
          </a:xfrm>
          <a:prstGeom prst="rect">
            <a:avLst/>
          </a:prstGeom>
        </p:spPr>
      </p:pic>
      <p:pic>
        <p:nvPicPr>
          <p:cNvPr id="58" name="Рисунок 57" descr="Линейчатая диаграмма с тенденцией к понижению">
            <a:extLst>
              <a:ext uri="{FF2B5EF4-FFF2-40B4-BE49-F238E27FC236}">
                <a16:creationId xmlns:a16="http://schemas.microsoft.com/office/drawing/2014/main" id="{1D24AB47-8F49-4312-8798-8EB5885791B4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10169913" y="3170675"/>
            <a:ext cx="583659" cy="583659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D9C5519D-B62D-4C99-8CFD-2F5F7460AC88}"/>
              </a:ext>
            </a:extLst>
          </p:cNvPr>
          <p:cNvSpPr txBox="1"/>
          <p:nvPr/>
        </p:nvSpPr>
        <p:spPr>
          <a:xfrm>
            <a:off x="9191379" y="3841274"/>
            <a:ext cx="211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Срок продления</a:t>
            </a:r>
            <a:r>
              <a:rPr lang="ru-RU" dirty="0"/>
              <a:t>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5E14424-9F6C-4122-A9F8-FDD2D64D5749}"/>
              </a:ext>
            </a:extLst>
          </p:cNvPr>
          <p:cNvSpPr txBox="1"/>
          <p:nvPr/>
        </p:nvSpPr>
        <p:spPr>
          <a:xfrm>
            <a:off x="6549457" y="4312482"/>
            <a:ext cx="218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До 30.07.2020 (</a:t>
            </a:r>
            <a:r>
              <a:rPr lang="en-GB" b="1" u="sng" dirty="0"/>
              <a:t>I</a:t>
            </a:r>
            <a:r>
              <a:rPr lang="ru-RU" b="1" u="sng" dirty="0"/>
              <a:t>)</a:t>
            </a:r>
            <a:endParaRPr lang="en-GB" b="1" u="sng" dirty="0"/>
          </a:p>
          <a:p>
            <a:r>
              <a:rPr lang="ru-RU" b="1" u="sng" dirty="0"/>
              <a:t>До 30.10.2020 </a:t>
            </a:r>
            <a:r>
              <a:rPr lang="en-GB" b="1" u="sng" dirty="0"/>
              <a:t>(II)</a:t>
            </a:r>
            <a:endParaRPr lang="ru-RU" b="1" u="sng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1A6FCAC-A943-4A03-8ED1-4AA7D6124C55}"/>
              </a:ext>
            </a:extLst>
          </p:cNvPr>
          <p:cNvSpPr txBox="1"/>
          <p:nvPr/>
        </p:nvSpPr>
        <p:spPr>
          <a:xfrm>
            <a:off x="6227036" y="4807883"/>
            <a:ext cx="258552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/>
              <a:t>Для организаций, не состоявших в реестре МСП на 01.03.2020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16FA3E2-4642-44EC-BE88-CF93C8A1AF7B}"/>
              </a:ext>
            </a:extLst>
          </p:cNvPr>
          <p:cNvSpPr txBox="1"/>
          <p:nvPr/>
        </p:nvSpPr>
        <p:spPr>
          <a:xfrm>
            <a:off x="6631178" y="5795889"/>
            <a:ext cx="2189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До 30.</a:t>
            </a:r>
            <a:r>
              <a:rPr lang="en-GB" b="1" u="sng" dirty="0"/>
              <a:t>10</a:t>
            </a:r>
            <a:r>
              <a:rPr lang="ru-RU" b="1" u="sng" dirty="0"/>
              <a:t>.2020 (</a:t>
            </a:r>
            <a:r>
              <a:rPr lang="en-GB" b="1" u="sng" dirty="0"/>
              <a:t>I</a:t>
            </a:r>
            <a:r>
              <a:rPr lang="ru-RU" b="1" u="sng" dirty="0"/>
              <a:t>)</a:t>
            </a:r>
            <a:endParaRPr lang="en-GB" b="1" u="sng" dirty="0"/>
          </a:p>
          <a:p>
            <a:r>
              <a:rPr lang="ru-RU" b="1" u="sng" dirty="0"/>
              <a:t>До 30.</a:t>
            </a:r>
            <a:r>
              <a:rPr lang="en-GB" b="1" u="sng" dirty="0"/>
              <a:t>12</a:t>
            </a:r>
            <a:r>
              <a:rPr lang="ru-RU" b="1" u="sng" dirty="0"/>
              <a:t>.2020 </a:t>
            </a:r>
            <a:r>
              <a:rPr lang="en-GB" b="1" u="sng" dirty="0"/>
              <a:t>(II)</a:t>
            </a:r>
            <a:endParaRPr lang="ru-RU" b="1" u="sng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14E3E58-6C83-4AA8-B0AC-F2054ACA1EE9}"/>
              </a:ext>
            </a:extLst>
          </p:cNvPr>
          <p:cNvSpPr txBox="1"/>
          <p:nvPr/>
        </p:nvSpPr>
        <p:spPr>
          <a:xfrm>
            <a:off x="6522598" y="6383402"/>
            <a:ext cx="21755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/>
              <a:t>В остальных случаях</a:t>
            </a:r>
          </a:p>
        </p:txBody>
      </p:sp>
    </p:spTree>
    <p:extLst>
      <p:ext uri="{BB962C8B-B14F-4D97-AF65-F5344CB8AC3E}">
        <p14:creationId xmlns:p14="http://schemas.microsoft.com/office/powerpoint/2010/main" val="3694745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349526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Кредитные каникулы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8467" y="1626705"/>
            <a:ext cx="2451338" cy="48666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sz="2200" dirty="0">
                <a:solidFill>
                  <a:schemeClr val="tx1"/>
                </a:solidFill>
              </a:rPr>
              <a:t>Субъектам МСП (в т.ч. ИП), осуществляющим деятельность в пострадавших отраслях</a:t>
            </a:r>
            <a:endParaRPr lang="ru-RU" sz="22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3991031" y="1626705"/>
            <a:ext cx="7383832" cy="48666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r>
              <a:rPr lang="ru-RU" sz="2000" dirty="0">
                <a:solidFill>
                  <a:schemeClr val="tx1"/>
                </a:solidFill>
              </a:rPr>
              <a:t>Срок предоставления кредитных каникул </a:t>
            </a:r>
            <a:r>
              <a:rPr lang="ru-RU" sz="2000" b="1" u="sng" dirty="0">
                <a:solidFill>
                  <a:schemeClr val="tx1"/>
                </a:solidFill>
              </a:rPr>
              <a:t>С 1 апреля по 30 сентября 2020 года</a:t>
            </a:r>
            <a:endParaRPr lang="ru-RU" sz="2000" b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1523440" y="1098662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положены?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6337022" y="1098662"/>
            <a:ext cx="3438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Условия предоставления</a:t>
            </a:r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E65C528E-B513-4EE1-8AC2-10C94BBCA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24</a:t>
            </a:fld>
            <a:endParaRPr lang="ru-RU" sz="1500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692A3A5F-95EC-402F-80B3-85EBA182DB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7411377"/>
              </p:ext>
            </p:extLst>
          </p:nvPr>
        </p:nvGraphicFramePr>
        <p:xfrm>
          <a:off x="4144841" y="1739959"/>
          <a:ext cx="7066498" cy="3702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29B3F1CA-6F65-4723-A297-7A6A527733FB}"/>
              </a:ext>
            </a:extLst>
          </p:cNvPr>
          <p:cNvSpPr txBox="1"/>
          <p:nvPr/>
        </p:nvSpPr>
        <p:spPr>
          <a:xfrm>
            <a:off x="4091919" y="2613993"/>
            <a:ext cx="226390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1600" dirty="0"/>
              <a:t>Предприниматель обращается в банк, в котором брал кредит </a:t>
            </a: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ru-RU" sz="1600" dirty="0"/>
              <a:t>Предприниматель оставляет заявку на получение отсрочки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C8B18F-2357-4D40-ABB2-5AC3967381CC}"/>
              </a:ext>
            </a:extLst>
          </p:cNvPr>
          <p:cNvSpPr txBox="1"/>
          <p:nvPr/>
        </p:nvSpPr>
        <p:spPr>
          <a:xfrm>
            <a:off x="6597053" y="2385971"/>
            <a:ext cx="249763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Банк в течение 5 дней рассматривает обращение,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Банк изменяет условия кредитного договора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Банк направляет уведомление и уточнённый график платежей</a:t>
            </a:r>
          </a:p>
        </p:txBody>
      </p:sp>
    </p:spTree>
    <p:extLst>
      <p:ext uri="{BB962C8B-B14F-4D97-AF65-F5344CB8AC3E}">
        <p14:creationId xmlns:p14="http://schemas.microsoft.com/office/powerpoint/2010/main" val="3758071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3671EBF6-4735-4D3B-B8AC-3676FBD671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1722" y="2037521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A74AA398-9D4D-4492-AC27-4C12611F8E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499851A5-989E-4428-9B03-ADA40B963B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63129" y="266700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4D8D5DC9-DC71-4F7A-86EE-B671E63936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-185530" y="3591342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0F9A2B1C-EE65-408A-A630-CA9A0069BA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FF7A1488-C60F-4962-8D10-92CF7EBE6C9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832AEFBB-0632-4797-84DF-42E0165EBA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615529" y="712305"/>
            <a:ext cx="914400" cy="9144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06CC46D-8880-476C-B16F-A1E13D6A17C7}"/>
              </a:ext>
            </a:extLst>
          </p:cNvPr>
          <p:cNvSpPr/>
          <p:nvPr/>
        </p:nvSpPr>
        <p:spPr>
          <a:xfrm>
            <a:off x="2882348" y="349526"/>
            <a:ext cx="6427304" cy="4207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Отсрочка по арендным платежам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D144F4D-D9EC-45EC-8009-960539E3B2B1}"/>
              </a:ext>
            </a:extLst>
          </p:cNvPr>
          <p:cNvSpPr/>
          <p:nvPr/>
        </p:nvSpPr>
        <p:spPr>
          <a:xfrm>
            <a:off x="1298467" y="1626705"/>
            <a:ext cx="2451338" cy="48666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sz="2200" dirty="0">
                <a:solidFill>
                  <a:schemeClr val="tx1"/>
                </a:solidFill>
              </a:rPr>
              <a:t>Субъектам МСП (в т.ч. ИП), осуществляющим деятельность в пострадавших отраслях</a:t>
            </a:r>
            <a:endParaRPr lang="ru-RU" sz="22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7593B89-E6E7-4902-965E-6D0BD5ACDFA0}"/>
              </a:ext>
            </a:extLst>
          </p:cNvPr>
          <p:cNvSpPr/>
          <p:nvPr/>
        </p:nvSpPr>
        <p:spPr>
          <a:xfrm>
            <a:off x="3991031" y="1626705"/>
            <a:ext cx="7383832" cy="486666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2000" dirty="0">
                <a:solidFill>
                  <a:schemeClr val="tx1"/>
                </a:solidFill>
              </a:rPr>
              <a:t>Отсрочка действует </a:t>
            </a:r>
            <a:r>
              <a:rPr lang="ru-RU" sz="2000" b="1" u="sng" dirty="0">
                <a:solidFill>
                  <a:schemeClr val="tx1"/>
                </a:solidFill>
              </a:rPr>
              <a:t>в период действия режима повышенной готовности или чрезвычайной ситуации</a:t>
            </a:r>
            <a:r>
              <a:rPr lang="ru-RU" sz="2000" dirty="0">
                <a:solidFill>
                  <a:schemeClr val="tx1"/>
                </a:solidFill>
              </a:rPr>
              <a:t> на территории субъекта в полном объеме, а также в объеме 50% со дня прекращения режима и до 1 октября 2020 года:</a:t>
            </a: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  <a:p>
            <a:pPr algn="ctr" fontAlgn="base"/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A1E1A-DA5A-4615-9B3F-8F61FE689F00}"/>
              </a:ext>
            </a:extLst>
          </p:cNvPr>
          <p:cNvSpPr txBox="1"/>
          <p:nvPr/>
        </p:nvSpPr>
        <p:spPr>
          <a:xfrm>
            <a:off x="1523440" y="1098662"/>
            <a:ext cx="2226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Кому положена?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C30BB0-490A-4DA6-886E-594C928C0363}"/>
              </a:ext>
            </a:extLst>
          </p:cNvPr>
          <p:cNvSpPr txBox="1"/>
          <p:nvPr/>
        </p:nvSpPr>
        <p:spPr>
          <a:xfrm>
            <a:off x="6337022" y="1098662"/>
            <a:ext cx="34387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Условия предоставления</a:t>
            </a:r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424ACF76-10D5-4FA0-91DD-2C74D2FEB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25</a:t>
            </a:fld>
            <a:endParaRPr lang="ru-RU" sz="15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A31A19-7CC3-4A07-90F0-CE7716C7A29D}"/>
              </a:ext>
            </a:extLst>
          </p:cNvPr>
          <p:cNvSpPr txBox="1"/>
          <p:nvPr/>
        </p:nvSpPr>
        <p:spPr>
          <a:xfrm>
            <a:off x="4114743" y="5159172"/>
            <a:ext cx="3817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dirty="0"/>
              <a:t>Если вы арендуете государственную или муниципальную недвижимость — обратитесь в </a:t>
            </a:r>
            <a:r>
              <a:rPr lang="ru-RU" b="1" u="sng" dirty="0"/>
              <a:t>Росимущество</a:t>
            </a:r>
            <a:r>
              <a:rPr lang="ru-RU" dirty="0"/>
              <a:t> и его территориальные подразделения. 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741D12FB-ADBD-4362-82FB-841BD767540E}"/>
              </a:ext>
            </a:extLst>
          </p:cNvPr>
          <p:cNvSpPr/>
          <p:nvPr/>
        </p:nvSpPr>
        <p:spPr>
          <a:xfrm rot="2785210">
            <a:off x="5652105" y="3394740"/>
            <a:ext cx="424070" cy="6758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B6FBBF97-B5D9-4406-9B68-5EE8133BDC9D}"/>
              </a:ext>
            </a:extLst>
          </p:cNvPr>
          <p:cNvSpPr/>
          <p:nvPr/>
        </p:nvSpPr>
        <p:spPr>
          <a:xfrm rot="18848274">
            <a:off x="9097616" y="3395683"/>
            <a:ext cx="424070" cy="6758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376CCC-E405-47F7-8F8E-D80634FC0FE9}"/>
              </a:ext>
            </a:extLst>
          </p:cNvPr>
          <p:cNvSpPr txBox="1"/>
          <p:nvPr/>
        </p:nvSpPr>
        <p:spPr>
          <a:xfrm>
            <a:off x="8056413" y="5159173"/>
            <a:ext cx="3253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ru-RU" dirty="0"/>
              <a:t>Если вы арендуете коммерческую недвижимость, то арендодатель </a:t>
            </a:r>
            <a:r>
              <a:rPr lang="ru-RU" b="1" u="sng" dirty="0"/>
              <a:t>обязан</a:t>
            </a:r>
            <a:r>
              <a:rPr lang="ru-RU" dirty="0"/>
              <a:t> предоставить вам отсрочку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F389AD4-4573-4EDA-90EB-32D8559EEF40}"/>
              </a:ext>
            </a:extLst>
          </p:cNvPr>
          <p:cNvCxnSpPr>
            <a:cxnSpLocks/>
          </p:cNvCxnSpPr>
          <p:nvPr/>
        </p:nvCxnSpPr>
        <p:spPr>
          <a:xfrm flipV="1">
            <a:off x="8056413" y="5159173"/>
            <a:ext cx="0" cy="1218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 descr="Хранилище">
            <a:extLst>
              <a:ext uri="{FF2B5EF4-FFF2-40B4-BE49-F238E27FC236}">
                <a16:creationId xmlns:a16="http://schemas.microsoft.com/office/drawing/2014/main" id="{18ED8FF4-1E18-4709-BD3D-300679DED0B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9124122" y="4162302"/>
            <a:ext cx="914400" cy="914400"/>
          </a:xfrm>
          <a:prstGeom prst="rect">
            <a:avLst/>
          </a:prstGeom>
        </p:spPr>
      </p:pic>
      <p:pic>
        <p:nvPicPr>
          <p:cNvPr id="27" name="Рисунок 26" descr="Банк">
            <a:extLst>
              <a:ext uri="{FF2B5EF4-FFF2-40B4-BE49-F238E27FC236}">
                <a16:creationId xmlns:a16="http://schemas.microsoft.com/office/drawing/2014/main" id="{1EEF349A-0B04-402D-8A49-1C9048CC31D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5566522" y="416230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3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4D206-6C46-479C-8D39-E97F1F7DD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334" y="-133940"/>
            <a:ext cx="10364451" cy="921027"/>
          </a:xfrm>
        </p:spPr>
        <p:txBody>
          <a:bodyPr>
            <a:normAutofit/>
          </a:bodyPr>
          <a:lstStyle/>
          <a:p>
            <a:r>
              <a:rPr lang="ru-RU" sz="2000" b="1" dirty="0"/>
              <a:t>Как меры поддержки граждан в период пандемии повлияли </a:t>
            </a:r>
            <a:br>
              <a:rPr lang="ru-RU" sz="2000" b="1" dirty="0"/>
            </a:br>
            <a:r>
              <a:rPr lang="ru-RU" sz="2000" b="1" dirty="0"/>
              <a:t>на социально-экономическую ситуацию?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7062A4-0C88-4FCA-A687-C7EEC32076E3}"/>
              </a:ext>
            </a:extLst>
          </p:cNvPr>
          <p:cNvSpPr txBox="1"/>
          <p:nvPr/>
        </p:nvSpPr>
        <p:spPr>
          <a:xfrm>
            <a:off x="899328" y="577203"/>
            <a:ext cx="3061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Прогнозные социально-экономические показатели после начала пандемии </a:t>
            </a:r>
            <a:r>
              <a:rPr lang="en-GB" dirty="0"/>
              <a:t>COVID-19</a:t>
            </a:r>
            <a:endParaRPr lang="ru-RU" dirty="0"/>
          </a:p>
        </p:txBody>
      </p:sp>
      <p:sp>
        <p:nvSpPr>
          <p:cNvPr id="5" name="Табличка 4">
            <a:extLst>
              <a:ext uri="{FF2B5EF4-FFF2-40B4-BE49-F238E27FC236}">
                <a16:creationId xmlns:a16="http://schemas.microsoft.com/office/drawing/2014/main" id="{1B91779C-9D2F-4F74-9505-B84BF4B5D488}"/>
              </a:ext>
            </a:extLst>
          </p:cNvPr>
          <p:cNvSpPr/>
          <p:nvPr/>
        </p:nvSpPr>
        <p:spPr>
          <a:xfrm>
            <a:off x="353624" y="1940244"/>
            <a:ext cx="2425137" cy="1200329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Уровень бедности населения</a:t>
            </a:r>
            <a:r>
              <a:rPr lang="ru-RU" baseline="30000" dirty="0"/>
              <a:t>1</a:t>
            </a:r>
            <a:r>
              <a:rPr lang="ru-RU" dirty="0"/>
              <a:t> </a:t>
            </a:r>
          </a:p>
        </p:txBody>
      </p:sp>
      <p:sp>
        <p:nvSpPr>
          <p:cNvPr id="6" name="Табличка 5">
            <a:extLst>
              <a:ext uri="{FF2B5EF4-FFF2-40B4-BE49-F238E27FC236}">
                <a16:creationId xmlns:a16="http://schemas.microsoft.com/office/drawing/2014/main" id="{D915CF4C-2B2C-4E1F-8E16-E0AAFAFEF7F4}"/>
              </a:ext>
            </a:extLst>
          </p:cNvPr>
          <p:cNvSpPr/>
          <p:nvPr/>
        </p:nvSpPr>
        <p:spPr>
          <a:xfrm>
            <a:off x="1958318" y="3455465"/>
            <a:ext cx="2525166" cy="1200329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Уровень бедности семей с детьми</a:t>
            </a:r>
            <a:r>
              <a:rPr lang="ru-RU" baseline="30000" dirty="0"/>
              <a:t>2</a:t>
            </a:r>
          </a:p>
        </p:txBody>
      </p:sp>
      <p:sp>
        <p:nvSpPr>
          <p:cNvPr id="7" name="Табличка 6">
            <a:extLst>
              <a:ext uri="{FF2B5EF4-FFF2-40B4-BE49-F238E27FC236}">
                <a16:creationId xmlns:a16="http://schemas.microsoft.com/office/drawing/2014/main" id="{F1475F77-0136-4CE7-A1DA-427FAD60439D}"/>
              </a:ext>
            </a:extLst>
          </p:cNvPr>
          <p:cNvSpPr/>
          <p:nvPr/>
        </p:nvSpPr>
        <p:spPr>
          <a:xfrm>
            <a:off x="353624" y="4903005"/>
            <a:ext cx="2425141" cy="1200329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Темпы роста реальных располагаемых дохода населения</a:t>
            </a:r>
            <a:r>
              <a:rPr lang="ru-RU" baseline="30000" dirty="0"/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A146C7-F29C-4991-9755-6606345C481B}"/>
              </a:ext>
            </a:extLst>
          </p:cNvPr>
          <p:cNvSpPr txBox="1"/>
          <p:nvPr/>
        </p:nvSpPr>
        <p:spPr>
          <a:xfrm>
            <a:off x="5093654" y="593594"/>
            <a:ext cx="3061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Фактические значения социально-экономических показателей по итогам 2020 года</a:t>
            </a:r>
            <a:r>
              <a:rPr lang="ru-RU" baseline="30000" dirty="0"/>
              <a:t>4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1266CAE-28F0-4FC3-8CAA-36A0C4114A4A}"/>
              </a:ext>
            </a:extLst>
          </p:cNvPr>
          <p:cNvCxnSpPr>
            <a:cxnSpLocks/>
          </p:cNvCxnSpPr>
          <p:nvPr/>
        </p:nvCxnSpPr>
        <p:spPr>
          <a:xfrm>
            <a:off x="4767226" y="660907"/>
            <a:ext cx="25256" cy="55137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2068C84-25D1-4B6D-8466-47254DDF6AF4}"/>
              </a:ext>
            </a:extLst>
          </p:cNvPr>
          <p:cNvCxnSpPr>
            <a:cxnSpLocks/>
          </p:cNvCxnSpPr>
          <p:nvPr/>
        </p:nvCxnSpPr>
        <p:spPr>
          <a:xfrm>
            <a:off x="8643487" y="660907"/>
            <a:ext cx="33755" cy="55066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B56A1B7-ADBD-4DC0-9969-569F3CA4E7F6}"/>
              </a:ext>
            </a:extLst>
          </p:cNvPr>
          <p:cNvSpPr txBox="1"/>
          <p:nvPr/>
        </p:nvSpPr>
        <p:spPr>
          <a:xfrm>
            <a:off x="8853866" y="643890"/>
            <a:ext cx="3061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Негативный эффект компенсированный за счет введенных мер поддержки</a:t>
            </a: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B9A106B5-3989-4D26-924D-66CB8BB43F7E}"/>
              </a:ext>
            </a:extLst>
          </p:cNvPr>
          <p:cNvSpPr/>
          <p:nvPr/>
        </p:nvSpPr>
        <p:spPr>
          <a:xfrm>
            <a:off x="4780478" y="2394558"/>
            <a:ext cx="908406" cy="364583"/>
          </a:xfrm>
          <a:prstGeom prst="rightArrow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BC033E47-E3B0-4EBC-890E-9378A50DF90E}"/>
              </a:ext>
            </a:extLst>
          </p:cNvPr>
          <p:cNvSpPr/>
          <p:nvPr/>
        </p:nvSpPr>
        <p:spPr>
          <a:xfrm>
            <a:off x="4793730" y="5344147"/>
            <a:ext cx="908406" cy="364583"/>
          </a:xfrm>
          <a:prstGeom prst="rightArrow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1BEA6BB9-1E4D-49C3-A14C-4FC91ADAC3F1}"/>
              </a:ext>
            </a:extLst>
          </p:cNvPr>
          <p:cNvSpPr/>
          <p:nvPr/>
        </p:nvSpPr>
        <p:spPr>
          <a:xfrm>
            <a:off x="5868420" y="2023861"/>
            <a:ext cx="2119550" cy="110597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>
                <a:solidFill>
                  <a:schemeClr val="tx1"/>
                </a:solidFill>
              </a:rPr>
              <a:t>12,1%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F9FD46B-AF91-4B6A-BC60-F943B8269FC6}"/>
              </a:ext>
            </a:extLst>
          </p:cNvPr>
          <p:cNvSpPr/>
          <p:nvPr/>
        </p:nvSpPr>
        <p:spPr>
          <a:xfrm>
            <a:off x="5868424" y="3522911"/>
            <a:ext cx="2119545" cy="110597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>
                <a:solidFill>
                  <a:schemeClr val="tx1"/>
                </a:solidFill>
              </a:rPr>
              <a:t>24%</a:t>
            </a:r>
          </a:p>
        </p:txBody>
      </p:sp>
      <p:sp>
        <p:nvSpPr>
          <p:cNvPr id="19" name="Прямоугольник: усеченные противолежащие углы 18">
            <a:extLst>
              <a:ext uri="{FF2B5EF4-FFF2-40B4-BE49-F238E27FC236}">
                <a16:creationId xmlns:a16="http://schemas.microsoft.com/office/drawing/2014/main" id="{A53A14B8-3A35-4857-8E27-A7A4AACF9DB6}"/>
              </a:ext>
            </a:extLst>
          </p:cNvPr>
          <p:cNvSpPr/>
          <p:nvPr/>
        </p:nvSpPr>
        <p:spPr>
          <a:xfrm>
            <a:off x="5868420" y="5004683"/>
            <a:ext cx="2119549" cy="1105978"/>
          </a:xfrm>
          <a:prstGeom prst="snip2Diag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>
                <a:solidFill>
                  <a:schemeClr val="tx1"/>
                </a:solidFill>
              </a:rPr>
              <a:t>-3,5%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5AF860-8A7A-4F2A-80F3-DE041C4DD81C}"/>
              </a:ext>
            </a:extLst>
          </p:cNvPr>
          <p:cNvSpPr txBox="1"/>
          <p:nvPr/>
        </p:nvSpPr>
        <p:spPr>
          <a:xfrm>
            <a:off x="2689545" y="1882795"/>
            <a:ext cx="2166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FF0000"/>
                </a:solidFill>
              </a:rPr>
              <a:t>14,2%</a:t>
            </a:r>
          </a:p>
          <a:p>
            <a:pPr algn="ctr"/>
            <a:r>
              <a:rPr lang="ru-RU" sz="2500" dirty="0"/>
              <a:t>(+ 1,9% к началу 2020)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0230B6-5586-497A-A39B-4FBF92206FE4}"/>
              </a:ext>
            </a:extLst>
          </p:cNvPr>
          <p:cNvSpPr txBox="1"/>
          <p:nvPr/>
        </p:nvSpPr>
        <p:spPr>
          <a:xfrm>
            <a:off x="-40387" y="3414182"/>
            <a:ext cx="2064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FF0000"/>
                </a:solidFill>
              </a:rPr>
              <a:t>32%</a:t>
            </a:r>
          </a:p>
          <a:p>
            <a:pPr algn="ctr"/>
            <a:r>
              <a:rPr lang="ru-RU" sz="2500" dirty="0"/>
              <a:t>(+9% к началу 2020)</a:t>
            </a:r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5BE0519A-8081-441D-A72C-D656A4764643}"/>
              </a:ext>
            </a:extLst>
          </p:cNvPr>
          <p:cNvSpPr/>
          <p:nvPr/>
        </p:nvSpPr>
        <p:spPr>
          <a:xfrm>
            <a:off x="4792482" y="3873337"/>
            <a:ext cx="908406" cy="364583"/>
          </a:xfrm>
          <a:prstGeom prst="rightArrow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B3456E-1D58-4532-9B12-2E625C853BFC}"/>
              </a:ext>
            </a:extLst>
          </p:cNvPr>
          <p:cNvSpPr txBox="1"/>
          <p:nvPr/>
        </p:nvSpPr>
        <p:spPr>
          <a:xfrm>
            <a:off x="9603097" y="1744956"/>
            <a:ext cx="20645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00B050"/>
                </a:solidFill>
              </a:rPr>
              <a:t>2,1%</a:t>
            </a:r>
            <a:endParaRPr lang="ru-RU" sz="2500" dirty="0">
              <a:solidFill>
                <a:srgbClr val="00B050"/>
              </a:solidFill>
            </a:endParaRPr>
          </a:p>
        </p:txBody>
      </p:sp>
      <p:sp>
        <p:nvSpPr>
          <p:cNvPr id="24" name="Стрелка: вправо 23">
            <a:extLst>
              <a:ext uri="{FF2B5EF4-FFF2-40B4-BE49-F238E27FC236}">
                <a16:creationId xmlns:a16="http://schemas.microsoft.com/office/drawing/2014/main" id="{F9E25A50-4DBB-4CDE-918B-19D22C54B861}"/>
              </a:ext>
            </a:extLst>
          </p:cNvPr>
          <p:cNvSpPr/>
          <p:nvPr/>
        </p:nvSpPr>
        <p:spPr>
          <a:xfrm>
            <a:off x="8223039" y="2358116"/>
            <a:ext cx="908406" cy="364583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E8306361-B932-4732-82D6-F386F7E128C3}"/>
              </a:ext>
            </a:extLst>
          </p:cNvPr>
          <p:cNvSpPr/>
          <p:nvPr/>
        </p:nvSpPr>
        <p:spPr>
          <a:xfrm>
            <a:off x="8223039" y="3823765"/>
            <a:ext cx="908406" cy="364583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трелка: вправо 25">
            <a:extLst>
              <a:ext uri="{FF2B5EF4-FFF2-40B4-BE49-F238E27FC236}">
                <a16:creationId xmlns:a16="http://schemas.microsoft.com/office/drawing/2014/main" id="{D6A72FF4-1283-429D-BA19-BA4464FC0230}"/>
              </a:ext>
            </a:extLst>
          </p:cNvPr>
          <p:cNvSpPr/>
          <p:nvPr/>
        </p:nvSpPr>
        <p:spPr>
          <a:xfrm>
            <a:off x="8223039" y="5357398"/>
            <a:ext cx="908406" cy="364583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E21E16-A5FD-440F-A95A-8320CF5E7C85}"/>
              </a:ext>
            </a:extLst>
          </p:cNvPr>
          <p:cNvSpPr txBox="1"/>
          <p:nvPr/>
        </p:nvSpPr>
        <p:spPr>
          <a:xfrm>
            <a:off x="2740710" y="5199501"/>
            <a:ext cx="20645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FF0000"/>
                </a:solidFill>
              </a:rPr>
              <a:t>-4,1%</a:t>
            </a:r>
            <a:endParaRPr lang="ru-RU" sz="2500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EA5E2D-C793-49D8-ABDE-F99A8F51A824}"/>
              </a:ext>
            </a:extLst>
          </p:cNvPr>
          <p:cNvSpPr txBox="1"/>
          <p:nvPr/>
        </p:nvSpPr>
        <p:spPr>
          <a:xfrm>
            <a:off x="8986694" y="2153312"/>
            <a:ext cx="320530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/>
              <a:t>Общий уровень бедности не только не увеличился, но и  сократился на 0,2% по сравнению с 2019 годом</a:t>
            </a:r>
          </a:p>
        </p:txBody>
      </p: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2E5349FE-9BF7-490F-B885-F98B642AC633}"/>
              </a:ext>
            </a:extLst>
          </p:cNvPr>
          <p:cNvCxnSpPr>
            <a:cxnSpLocks/>
          </p:cNvCxnSpPr>
          <p:nvPr/>
        </p:nvCxnSpPr>
        <p:spPr>
          <a:xfrm flipV="1">
            <a:off x="62705" y="1730666"/>
            <a:ext cx="11969085" cy="632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30928BE-740F-40CE-824C-ED83D43351F1}"/>
              </a:ext>
            </a:extLst>
          </p:cNvPr>
          <p:cNvSpPr txBox="1"/>
          <p:nvPr/>
        </p:nvSpPr>
        <p:spPr>
          <a:xfrm>
            <a:off x="9580156" y="3308560"/>
            <a:ext cx="20645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00B050"/>
                </a:solidFill>
              </a:rPr>
              <a:t>8%</a:t>
            </a:r>
            <a:endParaRPr lang="ru-RU" sz="2500" dirty="0">
              <a:solidFill>
                <a:srgbClr val="00B05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F769E0E-0957-4368-BF30-58679C30903F}"/>
              </a:ext>
            </a:extLst>
          </p:cNvPr>
          <p:cNvSpPr txBox="1"/>
          <p:nvPr/>
        </p:nvSpPr>
        <p:spPr>
          <a:xfrm>
            <a:off x="9182148" y="3686410"/>
            <a:ext cx="286058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/>
              <a:t>Государству удалось вернуть данный показатель к докризисным значениям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6E83BD-CAF1-4A94-961A-CCFD0A157071}"/>
              </a:ext>
            </a:extLst>
          </p:cNvPr>
          <p:cNvSpPr txBox="1"/>
          <p:nvPr/>
        </p:nvSpPr>
        <p:spPr>
          <a:xfrm>
            <a:off x="9551892" y="4692913"/>
            <a:ext cx="20645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00B050"/>
                </a:solidFill>
              </a:rPr>
              <a:t>0,6%</a:t>
            </a:r>
            <a:endParaRPr lang="ru-RU" sz="2500" dirty="0">
              <a:solidFill>
                <a:srgbClr val="00B050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667809C-0FC9-4283-AC1A-6A554BAF3F4A}"/>
              </a:ext>
            </a:extLst>
          </p:cNvPr>
          <p:cNvSpPr txBox="1"/>
          <p:nvPr/>
        </p:nvSpPr>
        <p:spPr>
          <a:xfrm>
            <a:off x="9153884" y="5065167"/>
            <a:ext cx="286058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/>
              <a:t>Меры поддержки способствовали компенсации значительной части падения доходов </a:t>
            </a:r>
          </a:p>
        </p:txBody>
      </p:sp>
      <p:sp>
        <p:nvSpPr>
          <p:cNvPr id="37" name="Номер слайда 5">
            <a:extLst>
              <a:ext uri="{FF2B5EF4-FFF2-40B4-BE49-F238E27FC236}">
                <a16:creationId xmlns:a16="http://schemas.microsoft.com/office/drawing/2014/main" id="{08443A52-B0DD-4A12-B00E-FABB371B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26</a:t>
            </a:fld>
            <a:endParaRPr lang="ru-RU" sz="15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1436DD-BB67-4FC9-A1FD-AA3FE4B241B5}"/>
              </a:ext>
            </a:extLst>
          </p:cNvPr>
          <p:cNvSpPr txBox="1"/>
          <p:nvPr/>
        </p:nvSpPr>
        <p:spPr>
          <a:xfrm>
            <a:off x="62705" y="6191929"/>
            <a:ext cx="7609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aseline="30000" dirty="0"/>
              <a:t>1</a:t>
            </a:r>
            <a:r>
              <a:rPr lang="ru-RU" sz="1400" dirty="0"/>
              <a:t> Всемирный банк. Доклад об экономике России №44 (16.12.20), с. 30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A04F2B6B-857E-4164-A167-F042511A0580}"/>
              </a:ext>
            </a:extLst>
          </p:cNvPr>
          <p:cNvCxnSpPr>
            <a:cxnSpLocks/>
          </p:cNvCxnSpPr>
          <p:nvPr/>
        </p:nvCxnSpPr>
        <p:spPr>
          <a:xfrm flipV="1">
            <a:off x="156582" y="6174644"/>
            <a:ext cx="11969085" cy="632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C1FC7809-FD42-4633-B299-ED9E95D69987}"/>
              </a:ext>
            </a:extLst>
          </p:cNvPr>
          <p:cNvSpPr txBox="1"/>
          <p:nvPr/>
        </p:nvSpPr>
        <p:spPr>
          <a:xfrm>
            <a:off x="6019624" y="6384142"/>
            <a:ext cx="5656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aseline="30000" dirty="0"/>
              <a:t>4</a:t>
            </a:r>
            <a:r>
              <a:rPr lang="ru-RU" sz="1400" dirty="0"/>
              <a:t> Население. Сайт Федеральной службы государственной статистики (</a:t>
            </a:r>
            <a:r>
              <a:rPr lang="en-US" sz="1400" dirty="0">
                <a:hlinkClick r:id="rId2"/>
              </a:rPr>
              <a:t>https://rosstat.gov.ru/folder/12781</a:t>
            </a:r>
            <a:r>
              <a:rPr lang="ru-RU" sz="1400" dirty="0"/>
              <a:t>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7BDBF0-1838-4D50-B8D7-CCE388C0E235}"/>
              </a:ext>
            </a:extLst>
          </p:cNvPr>
          <p:cNvSpPr txBox="1"/>
          <p:nvPr/>
        </p:nvSpPr>
        <p:spPr>
          <a:xfrm>
            <a:off x="80206" y="6400796"/>
            <a:ext cx="5939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aseline="30000" dirty="0"/>
              <a:t>3</a:t>
            </a:r>
            <a:r>
              <a:rPr lang="ru-RU" sz="1400" dirty="0"/>
              <a:t> Центр развития НИУ ВШЭ. Сценарный прогноз макроэкономической динамики и доходов населения до 2024 г.(апрель 2020), с. 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BE8A15-67EE-4D18-A978-2F978BEE597E}"/>
              </a:ext>
            </a:extLst>
          </p:cNvPr>
          <p:cNvSpPr txBox="1"/>
          <p:nvPr/>
        </p:nvSpPr>
        <p:spPr>
          <a:xfrm>
            <a:off x="6016985" y="6183013"/>
            <a:ext cx="5939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aseline="30000" dirty="0"/>
              <a:t>2</a:t>
            </a:r>
            <a:r>
              <a:rPr lang="ru-RU" sz="1400" dirty="0"/>
              <a:t> ИСП НИУ ВШЭ. </a:t>
            </a:r>
            <a:r>
              <a:rPr lang="en-GB" sz="1400" dirty="0"/>
              <a:t>Discussion paper #4 </a:t>
            </a:r>
            <a:r>
              <a:rPr lang="ru-RU" sz="1400" dirty="0"/>
              <a:t>(25.06.2020), с. 8 </a:t>
            </a:r>
          </a:p>
        </p:txBody>
      </p:sp>
    </p:spTree>
    <p:extLst>
      <p:ext uri="{BB962C8B-B14F-4D97-AF65-F5344CB8AC3E}">
        <p14:creationId xmlns:p14="http://schemas.microsoft.com/office/powerpoint/2010/main" val="36372303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09C90-8667-4CA5-BF1E-6366A70D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759" y="-144738"/>
            <a:ext cx="10019470" cy="1416605"/>
          </a:xfrm>
        </p:spPr>
        <p:txBody>
          <a:bodyPr>
            <a:normAutofit/>
          </a:bodyPr>
          <a:lstStyle/>
          <a:p>
            <a:r>
              <a:rPr lang="ru-RU" sz="3000" dirty="0"/>
              <a:t>Информационный портал по мерам поддержки граждан в условиях пандемии </a:t>
            </a:r>
            <a:r>
              <a:rPr lang="en-GB" sz="3000" dirty="0"/>
              <a:t>covid-19</a:t>
            </a:r>
            <a:r>
              <a:rPr lang="ru-RU" sz="3000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BB57CF-A039-44BB-A182-FD4CAC01C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76" y="1416605"/>
            <a:ext cx="5609397" cy="53054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55FE24-B24D-4CAA-952A-1246C9BC14E6}"/>
              </a:ext>
            </a:extLst>
          </p:cNvPr>
          <p:cNvSpPr txBox="1"/>
          <p:nvPr/>
        </p:nvSpPr>
        <p:spPr>
          <a:xfrm>
            <a:off x="7010400" y="1098695"/>
            <a:ext cx="5181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Содержит информацию о мерах поддержки, установленных на региональном и федеральном уровне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EB0FB4C1-C689-4B62-BA7A-A333BD27737C}"/>
              </a:ext>
            </a:extLst>
          </p:cNvPr>
          <p:cNvCxnSpPr>
            <a:cxnSpLocks/>
          </p:cNvCxnSpPr>
          <p:nvPr/>
        </p:nvCxnSpPr>
        <p:spPr>
          <a:xfrm flipH="1">
            <a:off x="5526157" y="1387970"/>
            <a:ext cx="2001078" cy="5334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F86DEB0-04E8-4132-80A0-84F9AA7AB2DB}"/>
              </a:ext>
            </a:extLst>
          </p:cNvPr>
          <p:cNvCxnSpPr>
            <a:cxnSpLocks/>
          </p:cNvCxnSpPr>
          <p:nvPr/>
        </p:nvCxnSpPr>
        <p:spPr>
          <a:xfrm flipH="1">
            <a:off x="5645426" y="1416605"/>
            <a:ext cx="1881809" cy="9412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DE44DB4-ACFB-42A6-8E63-2D3BF3F16576}"/>
              </a:ext>
            </a:extLst>
          </p:cNvPr>
          <p:cNvSpPr txBox="1"/>
          <p:nvPr/>
        </p:nvSpPr>
        <p:spPr>
          <a:xfrm>
            <a:off x="6361042" y="2209382"/>
            <a:ext cx="5796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/>
              <a:t>Режим доступа к порталу:</a:t>
            </a:r>
          </a:p>
          <a:p>
            <a:pPr algn="ctr"/>
            <a:r>
              <a:rPr lang="en-GB" sz="3000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https://kekbdg.wixsite.com/website</a:t>
            </a:r>
            <a:r>
              <a:rPr lang="ru-RU" sz="3000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3941EE-DBFC-4114-BCCD-19C059E9B9B3}"/>
              </a:ext>
            </a:extLst>
          </p:cNvPr>
          <p:cNvSpPr txBox="1"/>
          <p:nvPr/>
        </p:nvSpPr>
        <p:spPr>
          <a:xfrm>
            <a:off x="6668741" y="3334052"/>
            <a:ext cx="518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/>
              <a:t>Меры поддержки по каждому уровню представлены в разрезе целевых групп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DA7B839-B5A5-47E2-8989-596CBC798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3541" y="4126945"/>
            <a:ext cx="4572000" cy="2628900"/>
          </a:xfrm>
          <a:prstGeom prst="rect">
            <a:avLst/>
          </a:prstGeom>
        </p:spPr>
      </p:pic>
      <p:pic>
        <p:nvPicPr>
          <p:cNvPr id="14" name="Рисунок 13" descr="Беспроводная связь со сплошной заливкой">
            <a:extLst>
              <a:ext uri="{FF2B5EF4-FFF2-40B4-BE49-F238E27FC236}">
                <a16:creationId xmlns:a16="http://schemas.microsoft.com/office/drawing/2014/main" id="{C1860D47-79FA-4F7E-90E6-B0D48AC8B1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0" y="70742"/>
            <a:ext cx="914400" cy="914400"/>
          </a:xfrm>
          <a:prstGeom prst="rect">
            <a:avLst/>
          </a:prstGeom>
        </p:spPr>
      </p:pic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F39522E7-7BCE-4F15-AFD4-70541655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27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020493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0D9ACC-3F69-49DD-9C99-C2ED47697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40970"/>
            <a:ext cx="5459896" cy="33184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51E198-6FE3-4344-9E31-5EA6A64A8926}"/>
              </a:ext>
            </a:extLst>
          </p:cNvPr>
          <p:cNvSpPr txBox="1"/>
          <p:nvPr/>
        </p:nvSpPr>
        <p:spPr>
          <a:xfrm>
            <a:off x="6831705" y="240970"/>
            <a:ext cx="4757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/>
              <a:t>Страницы портала содержат сведения о: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706B95-DFDB-4E34-8548-E96599E77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114" y="3729605"/>
            <a:ext cx="4578833" cy="28874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0D0424-3FDE-4A0F-A902-AEBA0625ADAE}"/>
              </a:ext>
            </a:extLst>
          </p:cNvPr>
          <p:cNvSpPr txBox="1"/>
          <p:nvPr/>
        </p:nvSpPr>
        <p:spPr>
          <a:xfrm>
            <a:off x="6831705" y="5278202"/>
            <a:ext cx="475752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dirty="0"/>
              <a:t>Основных направлениях борьбы с пандемией </a:t>
            </a:r>
            <a:r>
              <a:rPr lang="en-GB" sz="2700" dirty="0"/>
              <a:t>COVID-19</a:t>
            </a:r>
            <a:endParaRPr lang="ru-RU" sz="27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B156CA-792B-4275-AAF5-6797C41E6AB0}"/>
              </a:ext>
            </a:extLst>
          </p:cNvPr>
          <p:cNvSpPr txBox="1"/>
          <p:nvPr/>
        </p:nvSpPr>
        <p:spPr>
          <a:xfrm>
            <a:off x="6831705" y="1475222"/>
            <a:ext cx="421439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dirty="0"/>
              <a:t>Расходах бюджетов на финансирование мер поддержки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D3C9FA-ED30-48F4-827E-C9F0CC8C9801}"/>
              </a:ext>
            </a:extLst>
          </p:cNvPr>
          <p:cNvSpPr txBox="1"/>
          <p:nvPr/>
        </p:nvSpPr>
        <p:spPr>
          <a:xfrm>
            <a:off x="7112960" y="3184129"/>
            <a:ext cx="47575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dirty="0"/>
              <a:t>Перечень доступных к оформлению гражданами мер поддержки с активной кнопкой «как получить?»</a:t>
            </a:r>
          </a:p>
        </p:txBody>
      </p:sp>
      <p:pic>
        <p:nvPicPr>
          <p:cNvPr id="15" name="Рисунок 14" descr="Рубль контур">
            <a:extLst>
              <a:ext uri="{FF2B5EF4-FFF2-40B4-BE49-F238E27FC236}">
                <a16:creationId xmlns:a16="http://schemas.microsoft.com/office/drawing/2014/main" id="{40F836B8-4CFA-4F8B-AAEA-B1BF3E4865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393161" y="1316522"/>
            <a:ext cx="1477328" cy="1477328"/>
          </a:xfrm>
          <a:prstGeom prst="rect">
            <a:avLst/>
          </a:prstGeom>
        </p:spPr>
      </p:pic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0274F08B-2F3B-4622-B8B3-80108C122AD5}"/>
              </a:ext>
            </a:extLst>
          </p:cNvPr>
          <p:cNvCxnSpPr>
            <a:cxnSpLocks/>
            <a:stCxn id="12" idx="0"/>
          </p:cNvCxnSpPr>
          <p:nvPr/>
        </p:nvCxnSpPr>
        <p:spPr>
          <a:xfrm flipH="1">
            <a:off x="4068417" y="1475222"/>
            <a:ext cx="4870488" cy="1072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 descr="Расширение бизнеса со сплошной заливкой">
            <a:extLst>
              <a:ext uri="{FF2B5EF4-FFF2-40B4-BE49-F238E27FC236}">
                <a16:creationId xmlns:a16="http://schemas.microsoft.com/office/drawing/2014/main" id="{C51884E7-8263-4F02-94B9-F654F73B84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046104" y="4716117"/>
            <a:ext cx="914400" cy="914400"/>
          </a:xfrm>
          <a:prstGeom prst="rect">
            <a:avLst/>
          </a:prstGeom>
        </p:spPr>
      </p:pic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191C5893-67BE-4205-8778-A96BC4BE3365}"/>
              </a:ext>
            </a:extLst>
          </p:cNvPr>
          <p:cNvCxnSpPr>
            <a:cxnSpLocks/>
          </p:cNvCxnSpPr>
          <p:nvPr/>
        </p:nvCxnSpPr>
        <p:spPr>
          <a:xfrm flipH="1" flipV="1">
            <a:off x="3127513" y="5492379"/>
            <a:ext cx="3985448" cy="210617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трелка: вверх 25">
            <a:extLst>
              <a:ext uri="{FF2B5EF4-FFF2-40B4-BE49-F238E27FC236}">
                <a16:creationId xmlns:a16="http://schemas.microsoft.com/office/drawing/2014/main" id="{A020052C-4328-4061-A70A-DDC294EE2D4A}"/>
              </a:ext>
            </a:extLst>
          </p:cNvPr>
          <p:cNvSpPr/>
          <p:nvPr/>
        </p:nvSpPr>
        <p:spPr>
          <a:xfrm rot="13938966">
            <a:off x="6475536" y="3076906"/>
            <a:ext cx="201917" cy="2063275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верх 26">
            <a:extLst>
              <a:ext uri="{FF2B5EF4-FFF2-40B4-BE49-F238E27FC236}">
                <a16:creationId xmlns:a16="http://schemas.microsoft.com/office/drawing/2014/main" id="{96F45CFF-F50D-4133-8E61-D5D992D6162B}"/>
              </a:ext>
            </a:extLst>
          </p:cNvPr>
          <p:cNvSpPr/>
          <p:nvPr/>
        </p:nvSpPr>
        <p:spPr>
          <a:xfrm rot="17094625">
            <a:off x="6815280" y="2385388"/>
            <a:ext cx="190721" cy="1333561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Монеты контур">
            <a:extLst>
              <a:ext uri="{FF2B5EF4-FFF2-40B4-BE49-F238E27FC236}">
                <a16:creationId xmlns:a16="http://schemas.microsoft.com/office/drawing/2014/main" id="{85A2418F-6080-4FE3-9BD7-2CC7315365F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1174959" y="2849825"/>
            <a:ext cx="914400" cy="914400"/>
          </a:xfrm>
          <a:prstGeom prst="rect">
            <a:avLst/>
          </a:prstGeom>
        </p:spPr>
      </p:pic>
      <p:pic>
        <p:nvPicPr>
          <p:cNvPr id="19" name="Рисунок 18" descr="Беспроводная связь со сплошной заливкой">
            <a:extLst>
              <a:ext uri="{FF2B5EF4-FFF2-40B4-BE49-F238E27FC236}">
                <a16:creationId xmlns:a16="http://schemas.microsoft.com/office/drawing/2014/main" id="{41C4AAF3-1D0C-4688-A95C-013C0086FBF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0" y="70742"/>
            <a:ext cx="914400" cy="914400"/>
          </a:xfrm>
          <a:prstGeom prst="rect">
            <a:avLst/>
          </a:prstGeom>
        </p:spPr>
      </p:pic>
      <p:sp>
        <p:nvSpPr>
          <p:cNvPr id="20" name="Номер слайда 5">
            <a:extLst>
              <a:ext uri="{FF2B5EF4-FFF2-40B4-BE49-F238E27FC236}">
                <a16:creationId xmlns:a16="http://schemas.microsoft.com/office/drawing/2014/main" id="{AB1FA378-A4D9-4105-960A-FCECDF310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28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721474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8C2B0BD-A1DA-47AF-AE16-AC7990449E3A}"/>
              </a:ext>
            </a:extLst>
          </p:cNvPr>
          <p:cNvSpPr txBox="1"/>
          <p:nvPr/>
        </p:nvSpPr>
        <p:spPr>
          <a:xfrm>
            <a:off x="1918357" y="180755"/>
            <a:ext cx="8116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dirty="0"/>
              <a:t>При нажатии на кнопку </a:t>
            </a:r>
            <a:r>
              <a:rPr lang="ru-RU" sz="2700" dirty="0" smtClean="0"/>
              <a:t>«Как </a:t>
            </a:r>
            <a:r>
              <a:rPr lang="ru-RU" sz="2700" dirty="0"/>
              <a:t>получить?» гражданин получает информацию о: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1625F2-332E-4354-8564-A5857A6E7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6730" y="1445018"/>
            <a:ext cx="5759311" cy="5209961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ACA5EB2-0677-4A2A-AFD0-F7F2DD5A6714}"/>
              </a:ext>
            </a:extLst>
          </p:cNvPr>
          <p:cNvSpPr/>
          <p:nvPr/>
        </p:nvSpPr>
        <p:spPr>
          <a:xfrm>
            <a:off x="522219" y="1414163"/>
            <a:ext cx="4937677" cy="9233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Лицах, имеющих право на получение конкретной меры поддержки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CDB70E0-B700-4DE6-94EF-D15A3E7697C0}"/>
              </a:ext>
            </a:extLst>
          </p:cNvPr>
          <p:cNvSpPr/>
          <p:nvPr/>
        </p:nvSpPr>
        <p:spPr>
          <a:xfrm>
            <a:off x="1457739" y="4019566"/>
            <a:ext cx="4002157" cy="1245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/>
              <a:t>Порядке получения выплаты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E608049-5F0A-4857-9244-C78CBA2DCBAA}"/>
              </a:ext>
            </a:extLst>
          </p:cNvPr>
          <p:cNvSpPr/>
          <p:nvPr/>
        </p:nvSpPr>
        <p:spPr>
          <a:xfrm>
            <a:off x="231912" y="2538268"/>
            <a:ext cx="4002157" cy="12457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dirty="0"/>
              <a:t>Размерах выплаты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4CDD938-C9C6-40E9-B122-DD06B6A2E72D}"/>
              </a:ext>
            </a:extLst>
          </p:cNvPr>
          <p:cNvSpPr/>
          <p:nvPr/>
        </p:nvSpPr>
        <p:spPr>
          <a:xfrm>
            <a:off x="522219" y="5443837"/>
            <a:ext cx="4937677" cy="9702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Нюансах оформления и получения тех или иных мер</a:t>
            </a:r>
          </a:p>
        </p:txBody>
      </p:sp>
      <p:pic>
        <p:nvPicPr>
          <p:cNvPr id="18" name="Рисунок 17" descr="Ковид – 19 со сплошной заливкой">
            <a:extLst>
              <a:ext uri="{FF2B5EF4-FFF2-40B4-BE49-F238E27FC236}">
                <a16:creationId xmlns:a16="http://schemas.microsoft.com/office/drawing/2014/main" id="{61FDA6E9-C2B5-476A-B45B-9F449941D6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606838" y="2416052"/>
            <a:ext cx="914400" cy="914400"/>
          </a:xfrm>
          <a:prstGeom prst="rect">
            <a:avLst/>
          </a:prstGeom>
        </p:spPr>
      </p:pic>
      <p:pic>
        <p:nvPicPr>
          <p:cNvPr id="19" name="Рисунок 18" descr="Ковид – 19 со сплошной заливкой">
            <a:extLst>
              <a:ext uri="{FF2B5EF4-FFF2-40B4-BE49-F238E27FC236}">
                <a16:creationId xmlns:a16="http://schemas.microsoft.com/office/drawing/2014/main" id="{481B763E-673C-4E21-B57F-BED4F6716E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55959" y="4156705"/>
            <a:ext cx="914400" cy="914400"/>
          </a:xfrm>
          <a:prstGeom prst="rect">
            <a:avLst/>
          </a:prstGeom>
        </p:spPr>
      </p:pic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5CFFFBB5-E5A8-4F42-818A-5C46408D731D}"/>
              </a:ext>
            </a:extLst>
          </p:cNvPr>
          <p:cNvCxnSpPr>
            <a:stCxn id="13" idx="3"/>
          </p:cNvCxnSpPr>
          <p:nvPr/>
        </p:nvCxnSpPr>
        <p:spPr>
          <a:xfrm>
            <a:off x="5459896" y="1875828"/>
            <a:ext cx="848139" cy="12852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E524B5A5-6E85-4F0C-9271-0D0637D9358A}"/>
              </a:ext>
            </a:extLst>
          </p:cNvPr>
          <p:cNvCxnSpPr>
            <a:cxnSpLocks/>
          </p:cNvCxnSpPr>
          <p:nvPr/>
        </p:nvCxnSpPr>
        <p:spPr>
          <a:xfrm flipV="1">
            <a:off x="5459895" y="4004389"/>
            <a:ext cx="4575208" cy="6399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7A60D094-F27B-4958-AF4B-DF20F8B64A3E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5459896" y="5928945"/>
            <a:ext cx="2107095" cy="4806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 descr="Беспроводная связь со сплошной заливкой">
            <a:extLst>
              <a:ext uri="{FF2B5EF4-FFF2-40B4-BE49-F238E27FC236}">
                <a16:creationId xmlns:a16="http://schemas.microsoft.com/office/drawing/2014/main" id="{4BB207ED-8D1D-4A1F-A650-813EE4E339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0" y="70742"/>
            <a:ext cx="914400" cy="914400"/>
          </a:xfrm>
          <a:prstGeom prst="rect">
            <a:avLst/>
          </a:prstGeom>
        </p:spPr>
      </p:pic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id="{C63B896C-8B98-47AB-BD5F-86876CBB2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785" y="6483982"/>
            <a:ext cx="764215" cy="365125"/>
          </a:xfrm>
        </p:spPr>
        <p:txBody>
          <a:bodyPr/>
          <a:lstStyle/>
          <a:p>
            <a:fld id="{BDF945A9-3884-41B6-923F-F4241518884F}" type="slidenum">
              <a:rPr lang="ru-RU" sz="1500" smtClean="0"/>
              <a:t>29</a:t>
            </a:fld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11272360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Ковид – 19 со сплошной заливкой">
            <a:extLst>
              <a:ext uri="{FF2B5EF4-FFF2-40B4-BE49-F238E27FC236}">
                <a16:creationId xmlns:a16="http://schemas.microsoft.com/office/drawing/2014/main" id="{A2F30096-301A-4752-A633-E537B665D4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97316" y="2273577"/>
            <a:ext cx="914400" cy="914400"/>
          </a:xfrm>
          <a:prstGeom prst="rect">
            <a:avLst/>
          </a:prstGeom>
        </p:spPr>
      </p:pic>
      <p:pic>
        <p:nvPicPr>
          <p:cNvPr id="7" name="Рисунок 6" descr="Ковид – 19 со сплошной заливкой">
            <a:extLst>
              <a:ext uri="{FF2B5EF4-FFF2-40B4-BE49-F238E27FC236}">
                <a16:creationId xmlns:a16="http://schemas.microsoft.com/office/drawing/2014/main" id="{28884793-0E81-4D83-BA76-7117EF2D51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71670" y="559905"/>
            <a:ext cx="914400" cy="914400"/>
          </a:xfrm>
          <a:prstGeom prst="rect">
            <a:avLst/>
          </a:prstGeom>
        </p:spPr>
      </p:pic>
      <p:pic>
        <p:nvPicPr>
          <p:cNvPr id="8" name="Рисунок 7" descr="Ковид – 19 со сплошной заливкой">
            <a:extLst>
              <a:ext uri="{FF2B5EF4-FFF2-40B4-BE49-F238E27FC236}">
                <a16:creationId xmlns:a16="http://schemas.microsoft.com/office/drawing/2014/main" id="{40286FCD-5FB9-4367-9BE4-716CC93749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3747" y="2922104"/>
            <a:ext cx="914400" cy="914400"/>
          </a:xfrm>
          <a:prstGeom prst="rect">
            <a:avLst/>
          </a:prstGeom>
        </p:spPr>
      </p:pic>
      <p:pic>
        <p:nvPicPr>
          <p:cNvPr id="9" name="Рисунок 8" descr="Ковид – 19 со сплошной заливкой">
            <a:extLst>
              <a:ext uri="{FF2B5EF4-FFF2-40B4-BE49-F238E27FC236}">
                <a16:creationId xmlns:a16="http://schemas.microsoft.com/office/drawing/2014/main" id="{6BCE6AB2-1ABF-4999-A181-D801661439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7977" y="3987250"/>
            <a:ext cx="914400" cy="914400"/>
          </a:xfrm>
          <a:prstGeom prst="rect">
            <a:avLst/>
          </a:prstGeom>
        </p:spPr>
      </p:pic>
      <p:pic>
        <p:nvPicPr>
          <p:cNvPr id="10" name="Рисунок 9" descr="Ковид – 19 со сплошной заливкой">
            <a:extLst>
              <a:ext uri="{FF2B5EF4-FFF2-40B4-BE49-F238E27FC236}">
                <a16:creationId xmlns:a16="http://schemas.microsoft.com/office/drawing/2014/main" id="{9CD7CCA3-9ABB-405F-B7A4-CD0245CDF9D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-29504" y="5314121"/>
            <a:ext cx="914400" cy="914400"/>
          </a:xfrm>
          <a:prstGeom prst="rect">
            <a:avLst/>
          </a:prstGeom>
        </p:spPr>
      </p:pic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BB73C7C8-8A83-4EC5-B7C0-3440A3C593E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1307103" y="5536096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8EC98AEA-8CE0-4D54-B6BF-5122A47C1CE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240946" y="1474305"/>
            <a:ext cx="914400" cy="914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7977" y="41235"/>
            <a:ext cx="117973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Убедитесь в том, что Вы стали экспертом в мерах поддержки</a:t>
            </a:r>
            <a:r>
              <a:rPr lang="en-US" sz="4000" dirty="0"/>
              <a:t> </a:t>
            </a:r>
            <a:r>
              <a:rPr lang="ru-RU" sz="4000" dirty="0" smtClean="0"/>
              <a:t>граждан в условиях </a:t>
            </a:r>
            <a:r>
              <a:rPr lang="en-US" sz="4000" dirty="0" smtClean="0"/>
              <a:t>COVID-19! 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87553" y="1487785"/>
            <a:ext cx="979619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/>
              <a:t>Специально для </a:t>
            </a:r>
            <a:r>
              <a:rPr lang="ru-RU" sz="2600" dirty="0" smtClean="0"/>
              <a:t>Вас авторами было подготовлено </a:t>
            </a:r>
          </a:p>
          <a:p>
            <a:pPr algn="ctr"/>
            <a:r>
              <a:rPr lang="ru-RU" sz="2600" b="1" u="sng" dirty="0" smtClean="0"/>
              <a:t>несколько </a:t>
            </a:r>
            <a:r>
              <a:rPr lang="ru-RU" sz="2600" b="1" u="sng" dirty="0"/>
              <a:t>видов </a:t>
            </a:r>
            <a:r>
              <a:rPr lang="ru-RU" sz="2600" b="1" u="sng" dirty="0" err="1"/>
              <a:t>интерактива</a:t>
            </a:r>
            <a:r>
              <a:rPr lang="ru-RU" sz="2600" dirty="0"/>
              <a:t>, в </a:t>
            </a:r>
            <a:r>
              <a:rPr lang="ru-RU" sz="2600" dirty="0" err="1"/>
              <a:t>т.ч</a:t>
            </a:r>
            <a:r>
              <a:rPr lang="ru-RU" sz="2600" dirty="0"/>
              <a:t>.:</a:t>
            </a:r>
          </a:p>
          <a:p>
            <a:pPr marL="514350" indent="-514350" algn="ctr">
              <a:buAutoNum type="arabicPeriod"/>
            </a:pPr>
            <a:r>
              <a:rPr lang="en-US" sz="2600" b="1" i="1" dirty="0"/>
              <a:t>Kahoot</a:t>
            </a:r>
            <a:r>
              <a:rPr lang="ru-RU" sz="2600" b="1" i="1" dirty="0"/>
              <a:t> «Бюджет и чрезвычайные ситуации: меры поддержки граждан в период пандемии COVID-19»</a:t>
            </a:r>
            <a:r>
              <a:rPr lang="ru-RU" sz="2600" dirty="0" smtClean="0"/>
              <a:t> </a:t>
            </a:r>
            <a:r>
              <a:rPr lang="ru-RU" sz="2600" dirty="0"/>
              <a:t>- </a:t>
            </a:r>
            <a:r>
              <a:rPr lang="ru-RU" sz="2600" dirty="0" smtClean="0"/>
              <a:t>проверка знаний о поддержке граждан в условиях </a:t>
            </a:r>
            <a:r>
              <a:rPr lang="en-US" sz="2600" dirty="0" smtClean="0"/>
              <a:t>COVID-19</a:t>
            </a:r>
            <a:r>
              <a:rPr lang="ru-RU" sz="2600" dirty="0" smtClean="0"/>
              <a:t> и источниках их финансирования</a:t>
            </a:r>
            <a:endParaRPr lang="en-US" sz="2600" dirty="0" smtClean="0"/>
          </a:p>
          <a:p>
            <a:pPr marL="514350" indent="-514350" algn="ctr">
              <a:buAutoNum type="arabicPeriod"/>
            </a:pPr>
            <a:endParaRPr lang="ru-RU" sz="2600" dirty="0"/>
          </a:p>
          <a:p>
            <a:pPr marL="514350" indent="-514350" algn="ctr">
              <a:buAutoNum type="arabicPeriod"/>
            </a:pPr>
            <a:r>
              <a:rPr lang="ru-RU" sz="2600" b="1" dirty="0" smtClean="0"/>
              <a:t>Ребусы </a:t>
            </a:r>
            <a:r>
              <a:rPr lang="ru-RU" sz="2600" dirty="0"/>
              <a:t>«Бюджет для граждан и COVID-19»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6"/>
          <a:srcRect l="6547" t="7428" r="6760" b="6368"/>
          <a:stretch/>
        </p:blipFill>
        <p:spPr>
          <a:xfrm>
            <a:off x="2322957" y="5038861"/>
            <a:ext cx="1819656" cy="18093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19847" y="5038861"/>
            <a:ext cx="3794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Kahoot </a:t>
            </a:r>
            <a:r>
              <a:rPr lang="ru-RU" b="1" i="1" dirty="0"/>
              <a:t>«Бюджет и чрезвычайные ситуации: меры поддержки граждан в период пандемии COVID-19»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4" name="Стрелка влево 13"/>
          <p:cNvSpPr/>
          <p:nvPr/>
        </p:nvSpPr>
        <p:spPr>
          <a:xfrm>
            <a:off x="4179111" y="5314121"/>
            <a:ext cx="338406" cy="364303"/>
          </a:xfrm>
          <a:prstGeom prst="leftArrow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4126413" y="6211669"/>
            <a:ext cx="3035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Ребусы </a:t>
            </a:r>
            <a:r>
              <a:rPr lang="ru-RU" b="1" dirty="0"/>
              <a:t>«Бюджет для граждан и COVID-19»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6684645" y="6364224"/>
            <a:ext cx="1267891" cy="329184"/>
          </a:xfrm>
          <a:prstGeom prst="rightArrow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138" y="5038861"/>
            <a:ext cx="1809375" cy="180937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829585" y="4622493"/>
            <a:ext cx="485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Ссылка: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://disk.yandex.ru/d/XlbTudPRsfHtZg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49824" y="3874941"/>
            <a:ext cx="9613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Ссылка: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https://kahoot.it/challenge/611f814b-3b69-4dcf-add0-2624301eb473_1624654343286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8646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409092" y="2408961"/>
            <a:ext cx="7373815" cy="1713203"/>
          </a:xfrm>
        </p:spPr>
        <p:txBody>
          <a:bodyPr>
            <a:noAutofit/>
          </a:bodyPr>
          <a:lstStyle/>
          <a:p>
            <a:r>
              <a:rPr lang="ru-RU" sz="96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</a:rPr>
              <a:t>Спасибо за внимание!</a:t>
            </a:r>
            <a:endParaRPr lang="ru-RU" sz="96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</a:endParaRPr>
          </a:p>
        </p:txBody>
      </p:sp>
      <p:pic>
        <p:nvPicPr>
          <p:cNvPr id="11" name="Рисунок 10" descr="Ковид – 19 со сплошной заливкой">
            <a:extLst>
              <a:ext uri="{FF2B5EF4-FFF2-40B4-BE49-F238E27FC236}">
                <a16:creationId xmlns:a16="http://schemas.microsoft.com/office/drawing/2014/main" id="{A2F30096-301A-4752-A633-E537B665D4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00236" y="2209432"/>
            <a:ext cx="914400" cy="914400"/>
          </a:xfrm>
          <a:prstGeom prst="rect">
            <a:avLst/>
          </a:prstGeom>
        </p:spPr>
      </p:pic>
      <p:pic>
        <p:nvPicPr>
          <p:cNvPr id="12" name="Рисунок 11" descr="Ковид – 19 со сплошной заливкой">
            <a:extLst>
              <a:ext uri="{FF2B5EF4-FFF2-40B4-BE49-F238E27FC236}">
                <a16:creationId xmlns:a16="http://schemas.microsoft.com/office/drawing/2014/main" id="{28884793-0E81-4D83-BA76-7117EF2D51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785489" y="5513325"/>
            <a:ext cx="914400" cy="914400"/>
          </a:xfrm>
          <a:prstGeom prst="rect">
            <a:avLst/>
          </a:prstGeom>
        </p:spPr>
      </p:pic>
      <p:pic>
        <p:nvPicPr>
          <p:cNvPr id="13" name="Рисунок 12" descr="Ковид – 19 со сплошной заливкой">
            <a:extLst>
              <a:ext uri="{FF2B5EF4-FFF2-40B4-BE49-F238E27FC236}">
                <a16:creationId xmlns:a16="http://schemas.microsoft.com/office/drawing/2014/main" id="{40286FCD-5FB9-4367-9BE4-716CC93749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3747" y="2922104"/>
            <a:ext cx="914400" cy="914400"/>
          </a:xfrm>
          <a:prstGeom prst="rect">
            <a:avLst/>
          </a:prstGeom>
        </p:spPr>
      </p:pic>
      <p:pic>
        <p:nvPicPr>
          <p:cNvPr id="14" name="Рисунок 13" descr="Ковид – 19 со сплошной заливкой">
            <a:extLst>
              <a:ext uri="{FF2B5EF4-FFF2-40B4-BE49-F238E27FC236}">
                <a16:creationId xmlns:a16="http://schemas.microsoft.com/office/drawing/2014/main" id="{6BCE6AB2-1ABF-4999-A181-D801661439A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57977" y="3987250"/>
            <a:ext cx="914400" cy="914400"/>
          </a:xfrm>
          <a:prstGeom prst="rect">
            <a:avLst/>
          </a:prstGeom>
        </p:spPr>
      </p:pic>
      <p:pic>
        <p:nvPicPr>
          <p:cNvPr id="15" name="Рисунок 14" descr="Ковид – 19 со сплошной заливкой">
            <a:extLst>
              <a:ext uri="{FF2B5EF4-FFF2-40B4-BE49-F238E27FC236}">
                <a16:creationId xmlns:a16="http://schemas.microsoft.com/office/drawing/2014/main" id="{9CD7CCA3-9ABB-405F-B7A4-CD0245CDF9D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857593" y="5242632"/>
            <a:ext cx="914400" cy="914400"/>
          </a:xfrm>
          <a:prstGeom prst="rect">
            <a:avLst/>
          </a:prstGeom>
        </p:spPr>
      </p:pic>
      <p:pic>
        <p:nvPicPr>
          <p:cNvPr id="16" name="Рисунок 15" descr="Ковид – 19 со сплошной заливкой">
            <a:extLst>
              <a:ext uri="{FF2B5EF4-FFF2-40B4-BE49-F238E27FC236}">
                <a16:creationId xmlns:a16="http://schemas.microsoft.com/office/drawing/2014/main" id="{BB73C7C8-8A83-4EC5-B7C0-3440A3C593E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9457866" y="5206912"/>
            <a:ext cx="914400" cy="914400"/>
          </a:xfrm>
          <a:prstGeom prst="rect">
            <a:avLst/>
          </a:prstGeom>
        </p:spPr>
      </p:pic>
      <p:pic>
        <p:nvPicPr>
          <p:cNvPr id="17" name="Рисунок 16" descr="Ковид – 19 со сплошной заливкой">
            <a:extLst>
              <a:ext uri="{FF2B5EF4-FFF2-40B4-BE49-F238E27FC236}">
                <a16:creationId xmlns:a16="http://schemas.microsoft.com/office/drawing/2014/main" id="{8EC98AEA-8CE0-4D54-B6BF-5122A47C1CE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9457866" y="766201"/>
            <a:ext cx="914400" cy="914400"/>
          </a:xfrm>
          <a:prstGeom prst="rect">
            <a:avLst/>
          </a:prstGeom>
        </p:spPr>
      </p:pic>
      <p:pic>
        <p:nvPicPr>
          <p:cNvPr id="19" name="Рисунок 18" descr="Ковид – 19 со сплошной заливкой">
            <a:extLst>
              <a:ext uri="{FF2B5EF4-FFF2-40B4-BE49-F238E27FC236}">
                <a16:creationId xmlns:a16="http://schemas.microsoft.com/office/drawing/2014/main" id="{40286FCD-5FB9-4367-9BE4-716CC93749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989831" y="673181"/>
            <a:ext cx="914400" cy="914400"/>
          </a:xfrm>
          <a:prstGeom prst="rect">
            <a:avLst/>
          </a:prstGeom>
        </p:spPr>
      </p:pic>
      <p:pic>
        <p:nvPicPr>
          <p:cNvPr id="20" name="Рисунок 19" descr="Ковид – 19 со сплошной заливкой">
            <a:extLst>
              <a:ext uri="{FF2B5EF4-FFF2-40B4-BE49-F238E27FC236}">
                <a16:creationId xmlns:a16="http://schemas.microsoft.com/office/drawing/2014/main" id="{6BCE6AB2-1ABF-4999-A181-D801661439A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113113" y="5664112"/>
            <a:ext cx="914400" cy="914400"/>
          </a:xfrm>
          <a:prstGeom prst="rect">
            <a:avLst/>
          </a:prstGeom>
        </p:spPr>
      </p:pic>
      <p:pic>
        <p:nvPicPr>
          <p:cNvPr id="21" name="Рисунок 20" descr="Ковид – 19 со сплошной заливкой">
            <a:extLst>
              <a:ext uri="{FF2B5EF4-FFF2-40B4-BE49-F238E27FC236}">
                <a16:creationId xmlns:a16="http://schemas.microsoft.com/office/drawing/2014/main" id="{A2F30096-301A-4752-A633-E537B665D4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88751" y="103401"/>
            <a:ext cx="914400" cy="914400"/>
          </a:xfrm>
          <a:prstGeom prst="rect">
            <a:avLst/>
          </a:prstGeom>
        </p:spPr>
      </p:pic>
      <p:pic>
        <p:nvPicPr>
          <p:cNvPr id="22" name="Рисунок 21" descr="Ковид – 19 со сплошной заливкой">
            <a:extLst>
              <a:ext uri="{FF2B5EF4-FFF2-40B4-BE49-F238E27FC236}">
                <a16:creationId xmlns:a16="http://schemas.microsoft.com/office/drawing/2014/main" id="{BB73C7C8-8A83-4EC5-B7C0-3440A3C593E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028631" y="599085"/>
            <a:ext cx="914400" cy="9144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333" b="95333" l="5333" r="95333">
                        <a14:foregroundMark x1="74889" y1="56556" x2="66889" y2="48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780" y="1513485"/>
            <a:ext cx="885302" cy="88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2194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707</TotalTime>
  <Words>2343</Words>
  <Application>Microsoft Office PowerPoint</Application>
  <PresentationFormat>Широкоэкранный</PresentationFormat>
  <Paragraphs>467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Tw Cen MT</vt:lpstr>
      <vt:lpstr>Wingdings</vt:lpstr>
      <vt:lpstr>Капля</vt:lpstr>
      <vt:lpstr>Всероссийский конкурс проектов по предоставлению бюджета для граждан</vt:lpstr>
      <vt:lpstr>Проект «Бюджет и чрезвычайные ситуации: меры поддержки граждан в период пандемии covid-19»  – это совокупность информационных материалов, позволяющих рассказать гражданам:  1) об  инструментах поддержки населения, введенных в рамках борьбы с пандемией COVID-19 2) расходах бюджетов на ИХ ОСУЩЕСТВЛЕНИЕ</vt:lpstr>
      <vt:lpstr>Номинация: бюджет и чрезвычайные ситуации</vt:lpstr>
      <vt:lpstr>ПРЕЗЕНТАЦИЯ «Бюджет и чрезвычайные ситуации: меры поддержки граждан в период пандемии covid-19»</vt:lpstr>
      <vt:lpstr>Презентация PowerPoint</vt:lpstr>
      <vt:lpstr>Поддержка семей с детьми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Поддержка пенсионеров</vt:lpstr>
      <vt:lpstr>Презентация PowerPoint</vt:lpstr>
      <vt:lpstr>Презентация PowerPoint</vt:lpstr>
      <vt:lpstr>Поддержка БЕЗРАБОТНЫХ ГРАЖДАН</vt:lpstr>
      <vt:lpstr>Поддержка медиков и волонтеров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Поддержка ип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меры поддержки граждан в период пандемии повлияли  на социально-экономическую ситуацию?</vt:lpstr>
      <vt:lpstr>Информационный портал по мерам поддержки граждан в условиях пандемии covid-19 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Привет, Юля!</dc:creator>
  <cp:lastModifiedBy>RePack by Diakov</cp:lastModifiedBy>
  <cp:revision>165</cp:revision>
  <dcterms:created xsi:type="dcterms:W3CDTF">2021-05-04T11:34:11Z</dcterms:created>
  <dcterms:modified xsi:type="dcterms:W3CDTF">2021-06-26T19:39:52Z</dcterms:modified>
</cp:coreProperties>
</file>