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5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10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drawings/drawing1.xml" ContentType="application/vnd.openxmlformats-officedocument.drawingml.chartshapes+xml"/>
  <Override PartName="/ppt/notesSlides/notesSlide11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drawings/drawing2.xml" ContentType="application/vnd.openxmlformats-officedocument.drawingml.chartshapes+xml"/>
  <Override PartName="/ppt/notesSlides/notesSlide12.xml" ContentType="application/vnd.openxmlformats-officedocument.presentationml.notesSl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13.xml" ContentType="application/vnd.openxmlformats-officedocument.presentationml.notesSl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theme/themeOverride1.xml" ContentType="application/vnd.openxmlformats-officedocument.themeOverr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notesSlides/notesSlide14.xml" ContentType="application/vnd.openxmlformats-officedocument.presentationml.notesSlid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theme/themeOverride2.xml" ContentType="application/vnd.openxmlformats-officedocument.themeOverrid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theme/themeOverride3.xml" ContentType="application/vnd.openxmlformats-officedocument.themeOverrid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theme/themeOverride4.xml" ContentType="application/vnd.openxmlformats-officedocument.themeOverride+xml"/>
  <Override PartName="/ppt/notesSlides/notesSlide15.xml" ContentType="application/vnd.openxmlformats-officedocument.presentationml.notesSlid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drawings/drawing3.xml" ContentType="application/vnd.openxmlformats-officedocument.drawingml.chartshapes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drawings/drawing4.xml" ContentType="application/vnd.openxmlformats-officedocument.drawingml.chartshapes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drawings/drawing5.xml" ContentType="application/vnd.openxmlformats-officedocument.drawingml.chartshapes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drawings/drawing6.xml" ContentType="application/vnd.openxmlformats-officedocument.drawingml.chartshape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notesSlides/notesSlide18.xml" ContentType="application/vnd.openxmlformats-officedocument.presentationml.notesSlid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theme/themeOverride5.xml" ContentType="application/vnd.openxmlformats-officedocument.themeOverrid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theme/themeOverride6.xml" ContentType="application/vnd.openxmlformats-officedocument.themeOverr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28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drawings/drawing7.xml" ContentType="application/vnd.openxmlformats-officedocument.drawingml.chartshapes+xml"/>
  <Override PartName="/ppt/notesSlides/notesSlide21.xml" ContentType="application/vnd.openxmlformats-officedocument.presentationml.notesSlide+xml"/>
  <Override PartName="/ppt/charts/chart29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charts/chart30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notesSlides/notesSlide22.xml" ContentType="application/vnd.openxmlformats-officedocument.presentationml.notesSlide+xml"/>
  <Override PartName="/ppt/charts/chart31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rts/chart32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charts/chart33.xml" ContentType="application/vnd.openxmlformats-officedocument.drawingml.chart+xml"/>
  <Override PartName="/ppt/charts/style33.xml" ContentType="application/vnd.ms-office.chartstyle+xml"/>
  <Override PartName="/ppt/charts/colors33.xml" ContentType="application/vnd.ms-office.chartcolorstyle+xml"/>
  <Override PartName="/ppt/charts/chart34.xml" ContentType="application/vnd.openxmlformats-officedocument.drawingml.chart+xml"/>
  <Override PartName="/ppt/charts/style34.xml" ContentType="application/vnd.ms-office.chartstyle+xml"/>
  <Override PartName="/ppt/charts/colors34.xml" ContentType="application/vnd.ms-office.chartcolorstyle+xml"/>
  <Override PartName="/ppt/notesSlides/notesSlide25.xml" ContentType="application/vnd.openxmlformats-officedocument.presentationml.notesSlide+xml"/>
  <Override PartName="/ppt/charts/chart35.xml" ContentType="application/vnd.openxmlformats-officedocument.drawingml.chart+xml"/>
  <Override PartName="/ppt/charts/style35.xml" ContentType="application/vnd.ms-office.chartstyle+xml"/>
  <Override PartName="/ppt/charts/colors35.xml" ContentType="application/vnd.ms-office.chartcolorstyle+xml"/>
  <Override PartName="/ppt/theme/themeOverride7.xml" ContentType="application/vnd.openxmlformats-officedocument.themeOverr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rts/chart36.xml" ContentType="application/vnd.openxmlformats-officedocument.drawingml.chart+xml"/>
  <Override PartName="/ppt/charts/style36.xml" ContentType="application/vnd.ms-office.chartstyle+xml"/>
  <Override PartName="/ppt/charts/colors36.xml" ContentType="application/vnd.ms-office.chartcolorstyle+xml"/>
  <Override PartName="/ppt/notesSlides/notesSlide29.xml" ContentType="application/vnd.openxmlformats-officedocument.presentationml.notesSlide+xml"/>
  <Override PartName="/ppt/charts/chart37.xml" ContentType="application/vnd.openxmlformats-officedocument.drawingml.chart+xml"/>
  <Override PartName="/ppt/charts/style37.xml" ContentType="application/vnd.ms-office.chartstyle+xml"/>
  <Override PartName="/ppt/charts/colors37.xml" ContentType="application/vnd.ms-office.chartcolorstyle+xml"/>
  <Override PartName="/ppt/drawings/drawing8.xml" ContentType="application/vnd.openxmlformats-officedocument.drawingml.chartshapes+xml"/>
  <Override PartName="/ppt/charts/chart38.xml" ContentType="application/vnd.openxmlformats-officedocument.drawingml.chart+xml"/>
  <Override PartName="/ppt/charts/style38.xml" ContentType="application/vnd.ms-office.chartstyle+xml"/>
  <Override PartName="/ppt/charts/colors38.xml" ContentType="application/vnd.ms-office.chartcolorstyle+xml"/>
  <Override PartName="/ppt/notesSlides/notesSlide30.xml" ContentType="application/vnd.openxmlformats-officedocument.presentationml.notesSlide+xml"/>
  <Override PartName="/ppt/charts/chart39.xml" ContentType="application/vnd.openxmlformats-officedocument.drawingml.chart+xml"/>
  <Override PartName="/ppt/charts/style39.xml" ContentType="application/vnd.ms-office.chartstyle+xml"/>
  <Override PartName="/ppt/charts/colors39.xml" ContentType="application/vnd.ms-office.chartcolorstyle+xml"/>
  <Override PartName="/ppt/charts/chart40.xml" ContentType="application/vnd.openxmlformats-officedocument.drawingml.chart+xml"/>
  <Override PartName="/ppt/charts/style40.xml" ContentType="application/vnd.ms-office.chartstyle+xml"/>
  <Override PartName="/ppt/charts/colors4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bookmarkIdSeed="2">
  <p:sldMasterIdLst>
    <p:sldMasterId id="2147483886" r:id="rId2"/>
    <p:sldMasterId id="2147483898" r:id="rId3"/>
    <p:sldMasterId id="2147483910" r:id="rId4"/>
    <p:sldMasterId id="2147483922" r:id="rId5"/>
    <p:sldMasterId id="2147483934" r:id="rId6"/>
    <p:sldMasterId id="2147483946" r:id="rId7"/>
    <p:sldMasterId id="2147483958" r:id="rId8"/>
    <p:sldMasterId id="2147483970" r:id="rId9"/>
    <p:sldMasterId id="2147483982" r:id="rId10"/>
    <p:sldMasterId id="2147483994" r:id="rId11"/>
  </p:sldMasterIdLst>
  <p:notesMasterIdLst>
    <p:notesMasterId r:id="rId48"/>
  </p:notesMasterIdLst>
  <p:handoutMasterIdLst>
    <p:handoutMasterId r:id="rId49"/>
  </p:handoutMasterIdLst>
  <p:sldIdLst>
    <p:sldId id="377" r:id="rId12"/>
    <p:sldId id="393" r:id="rId13"/>
    <p:sldId id="407" r:id="rId14"/>
    <p:sldId id="395" r:id="rId15"/>
    <p:sldId id="402" r:id="rId16"/>
    <p:sldId id="370" r:id="rId17"/>
    <p:sldId id="371" r:id="rId18"/>
    <p:sldId id="358" r:id="rId19"/>
    <p:sldId id="359" r:id="rId20"/>
    <p:sldId id="357" r:id="rId21"/>
    <p:sldId id="396" r:id="rId22"/>
    <p:sldId id="401" r:id="rId23"/>
    <p:sldId id="404" r:id="rId24"/>
    <p:sldId id="400" r:id="rId25"/>
    <p:sldId id="406" r:id="rId26"/>
    <p:sldId id="373" r:id="rId27"/>
    <p:sldId id="378" r:id="rId28"/>
    <p:sldId id="391" r:id="rId29"/>
    <p:sldId id="403" r:id="rId30"/>
    <p:sldId id="375" r:id="rId31"/>
    <p:sldId id="397" r:id="rId32"/>
    <p:sldId id="379" r:id="rId33"/>
    <p:sldId id="390" r:id="rId34"/>
    <p:sldId id="380" r:id="rId35"/>
    <p:sldId id="381" r:id="rId36"/>
    <p:sldId id="382" r:id="rId37"/>
    <p:sldId id="388" r:id="rId38"/>
    <p:sldId id="383" r:id="rId39"/>
    <p:sldId id="386" r:id="rId40"/>
    <p:sldId id="384" r:id="rId41"/>
    <p:sldId id="385" r:id="rId42"/>
    <p:sldId id="387" r:id="rId43"/>
    <p:sldId id="389" r:id="rId44"/>
    <p:sldId id="392" r:id="rId45"/>
    <p:sldId id="399" r:id="rId46"/>
    <p:sldId id="398" r:id="rId47"/>
  </p:sldIdLst>
  <p:sldSz cx="12192000" cy="6858000"/>
  <p:notesSz cx="6797675" cy="98742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25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9B8379"/>
    <a:srgbClr val="EFEC78"/>
    <a:srgbClr val="E0E290"/>
    <a:srgbClr val="DBD7BF"/>
    <a:srgbClr val="F9966F"/>
    <a:srgbClr val="00264C"/>
    <a:srgbClr val="F8A15A"/>
    <a:srgbClr val="003366"/>
    <a:srgbClr val="1783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83" autoAdjust="0"/>
    <p:restoredTop sz="91595" autoAdjust="0"/>
  </p:normalViewPr>
  <p:slideViewPr>
    <p:cSldViewPr>
      <p:cViewPr varScale="1">
        <p:scale>
          <a:sx n="106" d="100"/>
          <a:sy n="106" d="100"/>
        </p:scale>
        <p:origin x="744" y="96"/>
      </p:cViewPr>
      <p:guideLst>
        <p:guide orient="horz" pos="2160"/>
        <p:guide pos="3840"/>
        <p:guide orient="horz" pos="225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50" Type="http://schemas.openxmlformats.org/officeDocument/2006/relationships/presProps" Target="presProps.xml"/><Relationship Id="rId7" Type="http://schemas.openxmlformats.org/officeDocument/2006/relationships/slideMaster" Target="slideMasters/slideMaster6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1" Type="http://schemas.openxmlformats.org/officeDocument/2006/relationships/slideMaster" Target="slideMasters/slideMaster10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tableStyles" Target="tableStyles.xml"/><Relationship Id="rId5" Type="http://schemas.openxmlformats.org/officeDocument/2006/relationships/slideMaster" Target="slideMasters/slideMaster4.xml"/><Relationship Id="rId10" Type="http://schemas.openxmlformats.org/officeDocument/2006/relationships/slideMaster" Target="slideMasters/slideMaster9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3.xml"/><Relationship Id="rId9" Type="http://schemas.openxmlformats.org/officeDocument/2006/relationships/slideMaster" Target="slideMasters/slideMaster8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notesMaster" Target="notesMasters/notesMaster1.xml"/><Relationship Id="rId8" Type="http://schemas.openxmlformats.org/officeDocument/2006/relationships/slideMaster" Target="slideMasters/slideMaster7.xml"/><Relationship Id="rId51" Type="http://schemas.openxmlformats.org/officeDocument/2006/relationships/viewProps" Target="viewProps.xml"/><Relationship Id="rId3" Type="http://schemas.openxmlformats.org/officeDocument/2006/relationships/slideMaster" Target="slideMasters/slideMaster2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package" Target="../embeddings/_____Microsoft_Excel10.xlsx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microsoft.com/office/2011/relationships/chartColorStyle" Target="colors12.xml"/><Relationship Id="rId1" Type="http://schemas.microsoft.com/office/2011/relationships/chartStyle" Target="style12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_____Microsoft_Excel11.xlsx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microsoft.com/office/2011/relationships/chartColorStyle" Target="colors13.xml"/><Relationship Id="rId1" Type="http://schemas.microsoft.com/office/2011/relationships/chartStyle" Target="style13.xml"/><Relationship Id="rId5" Type="http://schemas.openxmlformats.org/officeDocument/2006/relationships/chartUserShapes" Target="../drawings/drawing2.xml"/><Relationship Id="rId4" Type="http://schemas.openxmlformats.org/officeDocument/2006/relationships/package" Target="../embeddings/_____Microsoft_Excel12.xlsx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5.xml"/><Relationship Id="rId1" Type="http://schemas.microsoft.com/office/2011/relationships/chartStyle" Target="style15.xml"/><Relationship Id="rId5" Type="http://schemas.openxmlformats.org/officeDocument/2006/relationships/package" Target="../embeddings/_____Microsoft_Excel14.xlsx"/><Relationship Id="rId4" Type="http://schemas.openxmlformats.org/officeDocument/2006/relationships/image" Target="../media/image17.jpg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microsoft.com/office/2011/relationships/chartColorStyle" Target="colors16.xml"/><Relationship Id="rId1" Type="http://schemas.microsoft.com/office/2011/relationships/chartStyle" Target="style16.xml"/><Relationship Id="rId4" Type="http://schemas.openxmlformats.org/officeDocument/2006/relationships/package" Target="../embeddings/_____Microsoft_Excel15.xlsx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17.xml"/><Relationship Id="rId1" Type="http://schemas.microsoft.com/office/2011/relationships/chartStyle" Target="style17.xml"/><Relationship Id="rId5" Type="http://schemas.openxmlformats.org/officeDocument/2006/relationships/package" Target="../embeddings/_____Microsoft_Excel16.xlsx"/><Relationship Id="rId4" Type="http://schemas.openxmlformats.org/officeDocument/2006/relationships/image" Target="../media/image17.jpg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18.xml"/><Relationship Id="rId1" Type="http://schemas.microsoft.com/office/2011/relationships/chartStyle" Target="style18.xml"/><Relationship Id="rId5" Type="http://schemas.openxmlformats.org/officeDocument/2006/relationships/package" Target="../embeddings/_____Microsoft_Excel17.xlsx"/><Relationship Id="rId4" Type="http://schemas.openxmlformats.org/officeDocument/2006/relationships/image" Target="../media/image17.jpg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19.xml"/><Relationship Id="rId1" Type="http://schemas.microsoft.com/office/2011/relationships/chartStyle" Target="style19.xml"/><Relationship Id="rId5" Type="http://schemas.openxmlformats.org/officeDocument/2006/relationships/package" Target="../embeddings/_____Microsoft_Excel18.xlsx"/><Relationship Id="rId4" Type="http://schemas.openxmlformats.org/officeDocument/2006/relationships/image" Target="../media/image17.jpg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microsoft.com/office/2011/relationships/chartColorStyle" Target="colors20.xml"/><Relationship Id="rId1" Type="http://schemas.microsoft.com/office/2011/relationships/chartStyle" Target="style20.xml"/><Relationship Id="rId4" Type="http://schemas.openxmlformats.org/officeDocument/2006/relationships/package" Target="../embeddings/_____Microsoft_Excel19.xlsx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microsoft.com/office/2011/relationships/chartColorStyle" Target="colors21.xml"/><Relationship Id="rId1" Type="http://schemas.microsoft.com/office/2011/relationships/chartStyle" Target="style21.xml"/><Relationship Id="rId5" Type="http://schemas.openxmlformats.org/officeDocument/2006/relationships/chartUserShapes" Target="../drawings/drawing3.xml"/><Relationship Id="rId4" Type="http://schemas.openxmlformats.org/officeDocument/2006/relationships/package" Target="../embeddings/_____Microsoft_Excel20.xlsx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microsoft.com/office/2011/relationships/chartColorStyle" Target="colors22.xml"/><Relationship Id="rId1" Type="http://schemas.microsoft.com/office/2011/relationships/chartStyle" Target="style22.xml"/><Relationship Id="rId5" Type="http://schemas.openxmlformats.org/officeDocument/2006/relationships/chartUserShapes" Target="../drawings/drawing4.xml"/><Relationship Id="rId4" Type="http://schemas.openxmlformats.org/officeDocument/2006/relationships/package" Target="../embeddings/_____Microsoft_Excel21.xlsx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microsoft.com/office/2011/relationships/chartColorStyle" Target="colors23.xml"/><Relationship Id="rId1" Type="http://schemas.microsoft.com/office/2011/relationships/chartStyle" Target="style23.xml"/><Relationship Id="rId5" Type="http://schemas.openxmlformats.org/officeDocument/2006/relationships/chartUserShapes" Target="../drawings/drawing5.xml"/><Relationship Id="rId4" Type="http://schemas.openxmlformats.org/officeDocument/2006/relationships/package" Target="../embeddings/_____Microsoft_Excel22.xlsx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microsoft.com/office/2011/relationships/chartColorStyle" Target="colors24.xml"/><Relationship Id="rId1" Type="http://schemas.microsoft.com/office/2011/relationships/chartStyle" Target="style24.xml"/><Relationship Id="rId5" Type="http://schemas.openxmlformats.org/officeDocument/2006/relationships/chartUserShapes" Target="../drawings/drawing6.xml"/><Relationship Id="rId4" Type="http://schemas.openxmlformats.org/officeDocument/2006/relationships/package" Target="../embeddings/_____Microsoft_Excel23.xlsx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4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26.xml"/><Relationship Id="rId1" Type="http://schemas.microsoft.com/office/2011/relationships/chartStyle" Target="style26.xml"/><Relationship Id="rId4" Type="http://schemas.openxmlformats.org/officeDocument/2006/relationships/package" Target="../embeddings/_____Microsoft_Excel25.xlsx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27.xml"/><Relationship Id="rId1" Type="http://schemas.microsoft.com/office/2011/relationships/chartStyle" Target="style27.xml"/><Relationship Id="rId5" Type="http://schemas.openxmlformats.org/officeDocument/2006/relationships/package" Target="../embeddings/_____Microsoft_Excel26.xlsx"/><Relationship Id="rId4" Type="http://schemas.openxmlformats.org/officeDocument/2006/relationships/image" Target="../media/image17.jpg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7.xlsx"/><Relationship Id="rId2" Type="http://schemas.microsoft.com/office/2011/relationships/chartColorStyle" Target="colors28.xml"/><Relationship Id="rId1" Type="http://schemas.microsoft.com/office/2011/relationships/chartStyle" Target="style28.xml"/><Relationship Id="rId4" Type="http://schemas.openxmlformats.org/officeDocument/2006/relationships/chartUserShapes" Target="../drawings/drawing7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8.xlsx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9.xlsx"/><Relationship Id="rId2" Type="http://schemas.microsoft.com/office/2011/relationships/chartColorStyle" Target="colors30.xml"/><Relationship Id="rId1" Type="http://schemas.microsoft.com/office/2011/relationships/chartStyle" Target="style30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0.xlsx"/><Relationship Id="rId2" Type="http://schemas.microsoft.com/office/2011/relationships/chartColorStyle" Target="colors31.xml"/><Relationship Id="rId1" Type="http://schemas.microsoft.com/office/2011/relationships/chartStyle" Target="style31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1.xlsx"/><Relationship Id="rId2" Type="http://schemas.microsoft.com/office/2011/relationships/chartColorStyle" Target="colors32.xml"/><Relationship Id="rId1" Type="http://schemas.microsoft.com/office/2011/relationships/chartStyle" Target="style32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2.xlsx"/><Relationship Id="rId2" Type="http://schemas.microsoft.com/office/2011/relationships/chartColorStyle" Target="colors33.xml"/><Relationship Id="rId1" Type="http://schemas.microsoft.com/office/2011/relationships/chartStyle" Target="style33.xm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3.xlsx"/><Relationship Id="rId2" Type="http://schemas.microsoft.com/office/2011/relationships/chartColorStyle" Target="colors34.xml"/><Relationship Id="rId1" Type="http://schemas.microsoft.com/office/2011/relationships/chartStyle" Target="style34.xml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35.xml"/><Relationship Id="rId1" Type="http://schemas.microsoft.com/office/2011/relationships/chartStyle" Target="style35.xml"/><Relationship Id="rId5" Type="http://schemas.openxmlformats.org/officeDocument/2006/relationships/package" Target="../embeddings/_____Microsoft_Excel34.xlsx"/><Relationship Id="rId4" Type="http://schemas.openxmlformats.org/officeDocument/2006/relationships/image" Target="../media/image17.jpg"/></Relationships>
</file>

<file path=ppt/charts/_rels/chart3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5.xlsx"/><Relationship Id="rId2" Type="http://schemas.microsoft.com/office/2011/relationships/chartColorStyle" Target="colors36.xml"/><Relationship Id="rId1" Type="http://schemas.microsoft.com/office/2011/relationships/chartStyle" Target="style36.xml"/></Relationships>
</file>

<file path=ppt/charts/_rels/chart3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6.xlsx"/><Relationship Id="rId2" Type="http://schemas.microsoft.com/office/2011/relationships/chartColorStyle" Target="colors37.xml"/><Relationship Id="rId1" Type="http://schemas.microsoft.com/office/2011/relationships/chartStyle" Target="style37.xml"/><Relationship Id="rId4" Type="http://schemas.openxmlformats.org/officeDocument/2006/relationships/chartUserShapes" Target="../drawings/drawing8.xml"/></Relationships>
</file>

<file path=ppt/charts/_rels/chart3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7.xlsx"/><Relationship Id="rId2" Type="http://schemas.microsoft.com/office/2011/relationships/chartColorStyle" Target="colors38.xml"/><Relationship Id="rId1" Type="http://schemas.microsoft.com/office/2011/relationships/chartStyle" Target="style38.xml"/></Relationships>
</file>

<file path=ppt/charts/_rels/chart3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8.xlsx"/><Relationship Id="rId2" Type="http://schemas.microsoft.com/office/2011/relationships/chartColorStyle" Target="colors39.xml"/><Relationship Id="rId1" Type="http://schemas.microsoft.com/office/2011/relationships/chartStyle" Target="style39.xml"/></Relationships>
</file>

<file path=ppt/charts/_rels/chart4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9.xlsx"/><Relationship Id="rId2" Type="http://schemas.microsoft.com/office/2011/relationships/chartColorStyle" Target="colors40.xml"/><Relationship Id="rId1" Type="http://schemas.microsoft.com/office/2011/relationships/chartStyle" Target="style4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400" b="0" dirty="0" smtClean="0">
                <a:solidFill>
                  <a:schemeClr val="bg1">
                    <a:lumMod val="95000"/>
                  </a:schemeClr>
                </a:solidFill>
              </a:rPr>
              <a:t>Оборот розничной торговли </a:t>
            </a:r>
          </a:p>
          <a:p>
            <a:pPr>
              <a:defRPr sz="1400" b="0">
                <a:solidFill>
                  <a:schemeClr val="bg1">
                    <a:lumMod val="95000"/>
                  </a:schemeClr>
                </a:solidFill>
              </a:defRPr>
            </a:pPr>
            <a:r>
              <a:rPr lang="ru-RU" sz="1400" b="0" dirty="0" smtClean="0">
                <a:solidFill>
                  <a:schemeClr val="bg1">
                    <a:lumMod val="95000"/>
                  </a:schemeClr>
                </a:solidFill>
              </a:rPr>
              <a:t>(млрд</a:t>
            </a:r>
            <a:r>
              <a:rPr lang="ru-RU" sz="1400" b="0" baseline="0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ru-RU" sz="1400" b="0" dirty="0" smtClean="0">
                <a:solidFill>
                  <a:schemeClr val="bg1">
                    <a:lumMod val="95000"/>
                  </a:schemeClr>
                </a:solidFill>
              </a:rPr>
              <a:t> руб.)</a:t>
            </a:r>
            <a:endParaRPr lang="ru-RU" sz="1400" b="0" dirty="0">
              <a:solidFill>
                <a:schemeClr val="bg1">
                  <a:lumMod val="95000"/>
                </a:schemeClr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bg1">
                  <a:lumMod val="9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1.0552168133692165E-3"/>
          <c:y val="0.26676481436933686"/>
          <c:w val="0.94615992938613314"/>
          <c:h val="0.52384112064427713"/>
        </c:manualLayout>
      </c:layout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 w="34925" cap="rnd">
              <a:solidFill>
                <a:schemeClr val="tx2">
                  <a:lumMod val="10000"/>
                  <a:lumOff val="9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35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-0.10158166791215041"/>
                  <c:y val="0.1004339668029829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484-4F9C-97A3-8BD4562D0E16}"/>
                </c:ext>
              </c:extLst>
            </c:dLbl>
            <c:dLbl>
              <c:idx val="1"/>
              <c:layout>
                <c:manualLayout>
                  <c:x val="-8.1478609643350797E-2"/>
                  <c:y val="-9.798091572448079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484-4F9C-97A3-8BD4562D0E16}"/>
                </c:ext>
              </c:extLst>
            </c:dLbl>
            <c:dLbl>
              <c:idx val="2"/>
              <c:layout>
                <c:manualLayout>
                  <c:x val="-4.9843598103337675E-2"/>
                  <c:y val="-0.1112520246972977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484-4F9C-97A3-8BD4562D0E16}"/>
                </c:ext>
              </c:extLst>
            </c:dLbl>
            <c:dLbl>
              <c:idx val="3"/>
              <c:layout>
                <c:manualLayout>
                  <c:x val="-5.924200677822869E-2"/>
                  <c:y val="-0.1163080882201428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484-4F9C-97A3-8BD4562D0E16}"/>
                </c:ext>
              </c:extLst>
            </c:dLbl>
            <c:dLbl>
              <c:idx val="4"/>
              <c:layout>
                <c:manualLayout>
                  <c:x val="-4.5566589752839004E-2"/>
                  <c:y val="-0.1381158547614196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484-4F9C-97A3-8BD4562D0E16}"/>
                </c:ext>
              </c:extLst>
            </c:dLbl>
            <c:dLbl>
              <c:idx val="5"/>
              <c:layout>
                <c:manualLayout>
                  <c:x val="-4.1653371403252461E-2"/>
                  <c:y val="-0.12220351214818378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484-4F9C-97A3-8BD4562D0E1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>
                        <a:lumMod val="9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2018 год</c:v>
                </c:pt>
                <c:pt idx="1">
                  <c:v>2019 год</c:v>
                </c:pt>
                <c:pt idx="2">
                  <c:v>2020 год</c:v>
                </c:pt>
                <c:pt idx="3">
                  <c:v>2021 год</c:v>
                </c:pt>
                <c:pt idx="4">
                  <c:v>2022 год</c:v>
                </c:pt>
                <c:pt idx="5">
                  <c:v>2023 год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184.3</c:v>
                </c:pt>
                <c:pt idx="1">
                  <c:v>200.9</c:v>
                </c:pt>
                <c:pt idx="2">
                  <c:v>195.4</c:v>
                </c:pt>
                <c:pt idx="3">
                  <c:v>214.9</c:v>
                </c:pt>
                <c:pt idx="4">
                  <c:v>226.7</c:v>
                </c:pt>
                <c:pt idx="5">
                  <c:v>240.4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484-4F9C-97A3-8BD4562D0E1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502355416"/>
        <c:axId val="502371880"/>
      </c:lineChart>
      <c:catAx>
        <c:axId val="502355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02371880"/>
        <c:crosses val="autoZero"/>
        <c:auto val="1"/>
        <c:lblAlgn val="ctr"/>
        <c:lblOffset val="100"/>
        <c:noMultiLvlLbl val="0"/>
      </c:catAx>
      <c:valAx>
        <c:axId val="50237188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023554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solidFill>
      <a:schemeClr val="accent1">
        <a:lumMod val="50000"/>
      </a:schemeClr>
    </a:solidFill>
    <a:ln w="57150">
      <a:solidFill>
        <a:schemeClr val="tx2">
          <a:lumMod val="10000"/>
          <a:lumOff val="90000"/>
        </a:schemeClr>
      </a:solidFill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400" b="0" dirty="0" smtClean="0">
                <a:solidFill>
                  <a:schemeClr val="bg1">
                    <a:lumMod val="95000"/>
                  </a:schemeClr>
                </a:solidFill>
              </a:rPr>
              <a:t>Оборот общественного питания (млрд руб.)</a:t>
            </a:r>
            <a:endParaRPr lang="ru-RU" sz="1400" b="0" dirty="0">
              <a:solidFill>
                <a:schemeClr val="bg1">
                  <a:lumMod val="95000"/>
                </a:schemeClr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bg1">
                  <a:lumMod val="9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20623967779843069"/>
          <c:y val="0.27831551096902218"/>
          <c:w val="0.79376032220156945"/>
          <c:h val="0.5958442131124306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94000"/>
                    <a:satMod val="103000"/>
                    <a:lumMod val="102000"/>
                  </a:schemeClr>
                </a:gs>
                <a:gs pos="50000">
                  <a:schemeClr val="accent1">
                    <a:shade val="100000"/>
                    <a:satMod val="110000"/>
                    <a:lumMod val="100000"/>
                  </a:schemeClr>
                </a:gs>
                <a:gs pos="100000">
                  <a:schemeClr val="accent1">
                    <a:shade val="78000"/>
                    <a:satMod val="120000"/>
                    <a:lumMod val="99000"/>
                  </a:schemeClr>
                </a:gs>
              </a:gsLst>
              <a:lin ang="5400000" scaled="0"/>
            </a:gradFill>
            <a:ln>
              <a:solidFill>
                <a:schemeClr val="tx2">
                  <a:lumMod val="10000"/>
                  <a:lumOff val="90000"/>
                </a:schemeClr>
              </a:solidFill>
            </a:ln>
            <a:effectLst>
              <a:outerShdw blurRad="57150" dist="19050" dir="5400000" algn="ctr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127000" h="63500"/>
            </a:sp3d>
          </c:spPr>
          <c:invertIfNegative val="0"/>
          <c:dLbls>
            <c:dLbl>
              <c:idx val="0"/>
              <c:layout>
                <c:manualLayout>
                  <c:x val="-0.12384790674099541"/>
                  <c:y val="2.14303037938800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0DB-43B6-B801-6484C60EF23E}"/>
                </c:ext>
              </c:extLst>
            </c:dLbl>
            <c:dLbl>
              <c:idx val="1"/>
              <c:layout>
                <c:manualLayout>
                  <c:x val="-7.1225142655877455E-2"/>
                  <c:y val="1.0003622218372522E-3"/>
                </c:manualLayout>
              </c:layout>
              <c:spPr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accent1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9640783384303466E-2"/>
                      <c:h val="0.1767283493708364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80DB-43B6-B801-6484C60EF23E}"/>
                </c:ext>
              </c:extLst>
            </c:dLbl>
            <c:dLbl>
              <c:idx val="2"/>
              <c:layout>
                <c:manualLayout>
                  <c:x val="-0.18088177569034333"/>
                  <c:y val="1.221254547458935E-2"/>
                </c:manualLayout>
              </c:layout>
              <c:numFmt formatCode="#,##0.0" sourceLinked="0"/>
              <c:spPr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accent1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945143602604221E-2"/>
                      <c:h val="0.1527272154589980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80DB-43B6-B801-6484C60EF23E}"/>
                </c:ext>
              </c:extLst>
            </c:dLbl>
            <c:dLbl>
              <c:idx val="3"/>
              <c:layout>
                <c:manualLayout>
                  <c:x val="-0.14200931522972465"/>
                  <c:y val="-3.2001511882451136E-2"/>
                </c:manualLayout>
              </c:layout>
              <c:numFmt formatCode="#,##0.0\ _₽" sourceLinked="0"/>
              <c:spPr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accent1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4546109705172831E-2"/>
                      <c:h val="0.19272910531206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80DB-43B6-B801-6484C60EF23E}"/>
                </c:ext>
              </c:extLst>
            </c:dLbl>
            <c:dLbl>
              <c:idx val="4"/>
              <c:layout>
                <c:manualLayout>
                  <c:x val="-8.819762680472297E-2"/>
                  <c:y val="-1.53594658015339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0DB-43B6-B801-6484C60EF23E}"/>
                </c:ext>
              </c:extLst>
            </c:dLbl>
            <c:dLbl>
              <c:idx val="5"/>
              <c:layout>
                <c:manualLayout>
                  <c:x val="-3.6148916108174764E-2"/>
                  <c:y val="-1.600075594122556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0DB-43B6-B801-6484C60EF23E}"/>
                </c:ext>
              </c:extLst>
            </c:dLbl>
            <c:spPr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2018 год</c:v>
                </c:pt>
                <c:pt idx="1">
                  <c:v>2019 год</c:v>
                </c:pt>
                <c:pt idx="2">
                  <c:v>2020 год</c:v>
                </c:pt>
                <c:pt idx="3">
                  <c:v>2021 год</c:v>
                </c:pt>
                <c:pt idx="4">
                  <c:v>2022 год</c:v>
                </c:pt>
                <c:pt idx="5">
                  <c:v>2023 год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19.899999999999999</c:v>
                </c:pt>
                <c:pt idx="1">
                  <c:v>21</c:v>
                </c:pt>
                <c:pt idx="2">
                  <c:v>17.600000000000001</c:v>
                </c:pt>
                <c:pt idx="3">
                  <c:v>19</c:v>
                </c:pt>
                <c:pt idx="4">
                  <c:v>20.100000000000001</c:v>
                </c:pt>
                <c:pt idx="5">
                  <c:v>21.3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0DB-43B6-B801-6484C60EF23E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502365216"/>
        <c:axId val="502368352"/>
      </c:barChart>
      <c:catAx>
        <c:axId val="5023652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02368352"/>
        <c:crosses val="autoZero"/>
        <c:auto val="1"/>
        <c:lblAlgn val="ctr"/>
        <c:lblOffset val="100"/>
        <c:noMultiLvlLbl val="0"/>
      </c:catAx>
      <c:valAx>
        <c:axId val="50236835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023652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solidFill>
      <a:schemeClr val="accent1">
        <a:lumMod val="50000"/>
      </a:schemeClr>
    </a:solidFill>
    <a:ln w="57150">
      <a:solidFill>
        <a:schemeClr val="tx2">
          <a:lumMod val="10000"/>
          <a:lumOff val="90000"/>
        </a:schemeClr>
      </a:solidFill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400" b="0" dirty="0" smtClean="0">
                <a:solidFill>
                  <a:schemeClr val="bg1">
                    <a:lumMod val="95000"/>
                  </a:schemeClr>
                </a:solidFill>
              </a:rPr>
              <a:t>Объем работ и</a:t>
            </a:r>
            <a:r>
              <a:rPr lang="ru-RU" sz="1400" b="0" baseline="0" dirty="0" smtClean="0">
                <a:solidFill>
                  <a:schemeClr val="bg1">
                    <a:lumMod val="95000"/>
                  </a:schemeClr>
                </a:solidFill>
              </a:rPr>
              <a:t> услуг, выполненных организациями транспорта </a:t>
            </a:r>
            <a:r>
              <a:rPr lang="ru-RU" sz="1400" b="0" dirty="0" smtClean="0">
                <a:solidFill>
                  <a:schemeClr val="bg1">
                    <a:lumMod val="95000"/>
                  </a:schemeClr>
                </a:solidFill>
              </a:rPr>
              <a:t>(млрд</a:t>
            </a:r>
            <a:r>
              <a:rPr lang="ru-RU" sz="1400" b="0" baseline="0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ru-RU" sz="1400" b="0" dirty="0" smtClean="0">
                <a:solidFill>
                  <a:schemeClr val="bg1">
                    <a:lumMod val="95000"/>
                  </a:schemeClr>
                </a:solidFill>
              </a:rPr>
              <a:t> руб.)</a:t>
            </a:r>
            <a:endParaRPr lang="ru-RU" sz="1400" b="0" dirty="0">
              <a:solidFill>
                <a:schemeClr val="bg1">
                  <a:lumMod val="95000"/>
                </a:schemeClr>
              </a:solidFill>
            </a:endParaRPr>
          </a:p>
        </c:rich>
      </c:tx>
      <c:layout>
        <c:manualLayout>
          <c:xMode val="edge"/>
          <c:yMode val="edge"/>
          <c:x val="0.14124162197248216"/>
          <c:y val="7.350621764207102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bg1">
                  <a:lumMod val="9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193736199000361"/>
          <c:y val="0.382900618370066"/>
          <c:w val="0.7965642643943085"/>
          <c:h val="0.3866020666578521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94000"/>
                    <a:satMod val="103000"/>
                    <a:lumMod val="102000"/>
                  </a:schemeClr>
                </a:gs>
                <a:gs pos="50000">
                  <a:schemeClr val="accent1">
                    <a:shade val="100000"/>
                    <a:satMod val="110000"/>
                    <a:lumMod val="100000"/>
                  </a:schemeClr>
                </a:gs>
                <a:gs pos="100000">
                  <a:schemeClr val="accent1">
                    <a:shade val="78000"/>
                    <a:satMod val="120000"/>
                    <a:lumMod val="99000"/>
                  </a:schemeClr>
                </a:gs>
              </a:gsLst>
              <a:lin ang="5400000" scaled="0"/>
            </a:gradFill>
            <a:ln>
              <a:solidFill>
                <a:schemeClr val="tx2">
                  <a:lumMod val="10000"/>
                  <a:lumOff val="90000"/>
                </a:schemeClr>
              </a:solidFill>
            </a:ln>
            <a:effectLst>
              <a:outerShdw blurRad="57150" dist="19050" dir="5400000" algn="ctr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127000" h="63500"/>
            </a:sp3d>
          </c:spPr>
          <c:invertIfNegative val="0"/>
          <c:dLbls>
            <c:dLbl>
              <c:idx val="0"/>
              <c:layout>
                <c:manualLayout>
                  <c:x val="-8.6149527870171688E-2"/>
                  <c:y val="-2.22798836487902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B72-41EB-8AC0-1AD02722E141}"/>
                </c:ext>
              </c:extLst>
            </c:dLbl>
            <c:dLbl>
              <c:idx val="1"/>
              <c:layout>
                <c:manualLayout>
                  <c:x val="-8.3531587678832592E-2"/>
                  <c:y val="-9.448450515138878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B72-41EB-8AC0-1AD02722E141}"/>
                </c:ext>
              </c:extLst>
            </c:dLbl>
            <c:dLbl>
              <c:idx val="2"/>
              <c:layout>
                <c:manualLayout>
                  <c:x val="2.5206600049462462E-3"/>
                  <c:y val="6.63114174709884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B72-41EB-8AC0-1AD02722E141}"/>
                </c:ext>
              </c:extLst>
            </c:dLbl>
            <c:dLbl>
              <c:idx val="3"/>
              <c:layout>
                <c:manualLayout>
                  <c:x val="7.8175160096108816E-3"/>
                  <c:y val="2.421864670524699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B72-41EB-8AC0-1AD02722E141}"/>
                </c:ext>
              </c:extLst>
            </c:dLbl>
            <c:dLbl>
              <c:idx val="4"/>
              <c:layout>
                <c:manualLayout>
                  <c:x val="6.0274001178193343E-2"/>
                  <c:y val="-2.8890747841298576E-3"/>
                </c:manualLayout>
              </c:layout>
              <c:numFmt formatCode="#,##0.0\ _₽" sourceLinked="0"/>
              <c:spPr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accent1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B72-41EB-8AC0-1AD02722E141}"/>
                </c:ext>
              </c:extLst>
            </c:dLbl>
            <c:dLbl>
              <c:idx val="5"/>
              <c:layout>
                <c:manualLayout>
                  <c:x val="7.1325431507828663E-2"/>
                  <c:y val="-1.54929416311544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B72-41EB-8AC0-1AD02722E141}"/>
                </c:ext>
              </c:extLst>
            </c:dLbl>
            <c:spPr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2018 год</c:v>
                </c:pt>
                <c:pt idx="1">
                  <c:v>2019 год</c:v>
                </c:pt>
                <c:pt idx="2">
                  <c:v>2020 год</c:v>
                </c:pt>
                <c:pt idx="3">
                  <c:v>2021 год</c:v>
                </c:pt>
                <c:pt idx="4">
                  <c:v>2022 год</c:v>
                </c:pt>
                <c:pt idx="5">
                  <c:v>2023 год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15.4</c:v>
                </c:pt>
                <c:pt idx="1">
                  <c:v>16.399999999999999</c:v>
                </c:pt>
                <c:pt idx="2">
                  <c:v>13.5</c:v>
                </c:pt>
                <c:pt idx="3">
                  <c:v>14.2</c:v>
                </c:pt>
                <c:pt idx="4">
                  <c:v>15</c:v>
                </c:pt>
                <c:pt idx="5">
                  <c:v>15.9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B72-41EB-8AC0-1AD02722E141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502321704"/>
        <c:axId val="502371096"/>
      </c:barChart>
      <c:catAx>
        <c:axId val="502321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02371096"/>
        <c:crosses val="autoZero"/>
        <c:auto val="1"/>
        <c:lblAlgn val="ctr"/>
        <c:lblOffset val="100"/>
        <c:noMultiLvlLbl val="0"/>
      </c:catAx>
      <c:valAx>
        <c:axId val="50237109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023217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solidFill>
      <a:schemeClr val="accent1">
        <a:lumMod val="50000"/>
      </a:schemeClr>
    </a:solidFill>
    <a:ln w="57150">
      <a:solidFill>
        <a:schemeClr val="tx2">
          <a:lumMod val="10000"/>
          <a:lumOff val="90000"/>
        </a:schemeClr>
      </a:solidFill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400" b="0" dirty="0" smtClean="0">
                <a:solidFill>
                  <a:schemeClr val="bg1">
                    <a:lumMod val="95000"/>
                  </a:schemeClr>
                </a:solidFill>
              </a:rPr>
              <a:t>Доходы</a:t>
            </a:r>
            <a:r>
              <a:rPr lang="ru-RU" sz="1400" b="0" baseline="0" dirty="0" smtClean="0">
                <a:solidFill>
                  <a:schemeClr val="bg1">
                    <a:lumMod val="95000"/>
                  </a:schemeClr>
                </a:solidFill>
              </a:rPr>
              <a:t> предприятий курортно-туристической сферы</a:t>
            </a:r>
            <a:r>
              <a:rPr lang="ru-RU" sz="1400" b="0" dirty="0" smtClean="0">
                <a:solidFill>
                  <a:schemeClr val="bg1">
                    <a:lumMod val="95000"/>
                  </a:schemeClr>
                </a:solidFill>
              </a:rPr>
              <a:t>(млрд</a:t>
            </a:r>
            <a:r>
              <a:rPr lang="ru-RU" sz="1400" b="0" baseline="0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ru-RU" sz="1400" b="0" dirty="0" smtClean="0">
                <a:solidFill>
                  <a:schemeClr val="bg1">
                    <a:lumMod val="95000"/>
                  </a:schemeClr>
                </a:solidFill>
              </a:rPr>
              <a:t>руб.)</a:t>
            </a:r>
            <a:endParaRPr lang="ru-RU" sz="1400" b="0" dirty="0">
              <a:solidFill>
                <a:schemeClr val="bg1">
                  <a:lumMod val="95000"/>
                </a:schemeClr>
              </a:solidFill>
            </a:endParaRPr>
          </a:p>
        </c:rich>
      </c:tx>
      <c:layout>
        <c:manualLayout>
          <c:xMode val="edge"/>
          <c:yMode val="edge"/>
          <c:x val="0.14807221637401538"/>
          <c:y val="4.361581217009245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bg1">
                  <a:lumMod val="9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2.4676697770694318E-2"/>
          <c:y val="0.25883948821740588"/>
          <c:w val="0.94615992938613314"/>
          <c:h val="0.52384112064427713"/>
        </c:manualLayout>
      </c:layout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 w="34925" cap="rnd">
              <a:solidFill>
                <a:schemeClr val="tx2">
                  <a:lumMod val="10000"/>
                  <a:lumOff val="9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35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-8.0718705106755786E-2"/>
                  <c:y val="0.115987612257559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A1A-4489-9F89-E40AACCB00C1}"/>
                </c:ext>
              </c:extLst>
            </c:dLbl>
            <c:dLbl>
              <c:idx val="1"/>
              <c:layout>
                <c:manualLayout>
                  <c:x val="-7.0980110088660509E-2"/>
                  <c:y val="9.754482325978601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A1A-4489-9F89-E40AACCB00C1}"/>
                </c:ext>
              </c:extLst>
            </c:dLbl>
            <c:dLbl>
              <c:idx val="2"/>
              <c:layout>
                <c:manualLayout>
                  <c:x val="-7.9598851493732026E-2"/>
                  <c:y val="0.10668756322537885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A1A-4489-9F89-E40AACCB00C1}"/>
                </c:ext>
              </c:extLst>
            </c:dLbl>
            <c:dLbl>
              <c:idx val="3"/>
              <c:layout>
                <c:manualLayout>
                  <c:x val="-7.6589850672329665E-2"/>
                  <c:y val="8.621225787483000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A1A-4489-9F89-E40AACCB00C1}"/>
                </c:ext>
              </c:extLst>
            </c:dLbl>
            <c:dLbl>
              <c:idx val="4"/>
              <c:layout>
                <c:manualLayout>
                  <c:x val="-7.7370956961066259E-2"/>
                  <c:y val="0.12769259135600061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A1A-4489-9F89-E40AACCB00C1}"/>
                </c:ext>
              </c:extLst>
            </c:dLbl>
            <c:dLbl>
              <c:idx val="5"/>
              <c:layout>
                <c:manualLayout>
                  <c:x val="-5.9042306094425061E-2"/>
                  <c:y val="6.458305788065864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A1A-4489-9F89-E40AACCB00C1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>
                        <a:lumMod val="9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2018 год</c:v>
                </c:pt>
                <c:pt idx="1">
                  <c:v>2019 год</c:v>
                </c:pt>
                <c:pt idx="2">
                  <c:v>2020 год</c:v>
                </c:pt>
                <c:pt idx="3">
                  <c:v>2021 год</c:v>
                </c:pt>
                <c:pt idx="4">
                  <c:v>2022 год</c:v>
                </c:pt>
                <c:pt idx="5">
                  <c:v>2023 год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58.9</c:v>
                </c:pt>
                <c:pt idx="1">
                  <c:v>62.1</c:v>
                </c:pt>
                <c:pt idx="2">
                  <c:v>50</c:v>
                </c:pt>
                <c:pt idx="3">
                  <c:v>62.3</c:v>
                </c:pt>
                <c:pt idx="4">
                  <c:v>63.7</c:v>
                </c:pt>
                <c:pt idx="5">
                  <c:v>65.8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A1A-4489-9F89-E40AACCB00C1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502353456"/>
        <c:axId val="502367960"/>
      </c:lineChart>
      <c:catAx>
        <c:axId val="502353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02367960"/>
        <c:crosses val="autoZero"/>
        <c:auto val="1"/>
        <c:lblAlgn val="ctr"/>
        <c:lblOffset val="100"/>
        <c:noMultiLvlLbl val="0"/>
      </c:catAx>
      <c:valAx>
        <c:axId val="50236796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023534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solidFill>
      <a:schemeClr val="accent1">
        <a:lumMod val="50000"/>
      </a:schemeClr>
    </a:solidFill>
    <a:ln w="57150">
      <a:solidFill>
        <a:schemeClr val="tx2">
          <a:lumMod val="10000"/>
          <a:lumOff val="90000"/>
        </a:schemeClr>
      </a:solidFill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400" b="0" dirty="0" smtClean="0">
                <a:solidFill>
                  <a:schemeClr val="bg1">
                    <a:lumMod val="95000"/>
                  </a:schemeClr>
                </a:solidFill>
              </a:rPr>
              <a:t>Прибыль прибыльных предприятий </a:t>
            </a:r>
          </a:p>
          <a:p>
            <a:pPr>
              <a:defRPr sz="1400" b="0">
                <a:solidFill>
                  <a:schemeClr val="bg1">
                    <a:lumMod val="95000"/>
                  </a:schemeClr>
                </a:solidFill>
              </a:defRPr>
            </a:pPr>
            <a:r>
              <a:rPr lang="ru-RU" sz="1400" b="0" dirty="0" smtClean="0">
                <a:solidFill>
                  <a:schemeClr val="bg1">
                    <a:lumMod val="95000"/>
                  </a:schemeClr>
                </a:solidFill>
              </a:rPr>
              <a:t>(млрд</a:t>
            </a:r>
            <a:r>
              <a:rPr lang="ru-RU" sz="1400" b="0" baseline="0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ru-RU" sz="1400" b="0" dirty="0" smtClean="0">
                <a:solidFill>
                  <a:schemeClr val="bg1">
                    <a:lumMod val="95000"/>
                  </a:schemeClr>
                </a:solidFill>
              </a:rPr>
              <a:t> руб.)</a:t>
            </a:r>
            <a:endParaRPr lang="ru-RU" sz="1400" b="0" dirty="0">
              <a:solidFill>
                <a:schemeClr val="bg1">
                  <a:lumMod val="95000"/>
                </a:schemeClr>
              </a:solidFill>
            </a:endParaRPr>
          </a:p>
        </c:rich>
      </c:tx>
      <c:layout>
        <c:manualLayout>
          <c:xMode val="edge"/>
          <c:yMode val="edge"/>
          <c:x val="0.19583303022888243"/>
          <c:y val="4.361550473932304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bg1">
                  <a:lumMod val="9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1.6802870784919287E-2"/>
          <c:y val="0.31850191154061541"/>
          <c:w val="0.95140918770211558"/>
          <c:h val="0.44383900601147869"/>
        </c:manualLayout>
      </c:layout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 w="34925" cap="rnd">
              <a:solidFill>
                <a:schemeClr val="tx2">
                  <a:lumMod val="10000"/>
                  <a:lumOff val="9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35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-0.10238161151493186"/>
                  <c:y val="0.10283757995888067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D8F-4E70-AA13-0E13B4B26124}"/>
                </c:ext>
              </c:extLst>
            </c:dLbl>
            <c:dLbl>
              <c:idx val="1"/>
              <c:layout>
                <c:manualLayout>
                  <c:x val="-7.0980110088660509E-2"/>
                  <c:y val="9.754482325978601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D8F-4E70-AA13-0E13B4B26124}"/>
                </c:ext>
              </c:extLst>
            </c:dLbl>
            <c:dLbl>
              <c:idx val="2"/>
              <c:layout>
                <c:manualLayout>
                  <c:x val="-7.9598851493732026E-2"/>
                  <c:y val="0.10668756322537885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D8F-4E70-AA13-0E13B4B26124}"/>
                </c:ext>
              </c:extLst>
            </c:dLbl>
            <c:dLbl>
              <c:idx val="3"/>
              <c:layout>
                <c:manualLayout>
                  <c:x val="-7.6589850672329665E-2"/>
                  <c:y val="8.621225787483000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D8F-4E70-AA13-0E13B4B26124}"/>
                </c:ext>
              </c:extLst>
            </c:dLbl>
            <c:dLbl>
              <c:idx val="4"/>
              <c:layout>
                <c:manualLayout>
                  <c:x val="-7.7370956961066259E-2"/>
                  <c:y val="0.12769259135600061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D8F-4E70-AA13-0E13B4B26124}"/>
                </c:ext>
              </c:extLst>
            </c:dLbl>
            <c:dLbl>
              <c:idx val="5"/>
              <c:layout>
                <c:manualLayout>
                  <c:x val="-3.5501177704837038E-2"/>
                  <c:y val="-5.600130522727147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D8F-4E70-AA13-0E13B4B2612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>
                        <a:lumMod val="9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2018 год</c:v>
                </c:pt>
                <c:pt idx="1">
                  <c:v>2019 год</c:v>
                </c:pt>
                <c:pt idx="2">
                  <c:v>2020 год</c:v>
                </c:pt>
                <c:pt idx="3">
                  <c:v>2021 год</c:v>
                </c:pt>
                <c:pt idx="4">
                  <c:v>2022 год</c:v>
                </c:pt>
                <c:pt idx="5">
                  <c:v>2023 год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24.9</c:v>
                </c:pt>
                <c:pt idx="1">
                  <c:v>27.6</c:v>
                </c:pt>
                <c:pt idx="2">
                  <c:v>20.5</c:v>
                </c:pt>
                <c:pt idx="3">
                  <c:v>22.2</c:v>
                </c:pt>
                <c:pt idx="4">
                  <c:v>24.5</c:v>
                </c:pt>
                <c:pt idx="5">
                  <c:v>27.8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0D8F-4E70-AA13-0E13B4B26124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502344832"/>
        <c:axId val="502326408"/>
      </c:lineChart>
      <c:catAx>
        <c:axId val="502344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02326408"/>
        <c:crosses val="autoZero"/>
        <c:auto val="1"/>
        <c:lblAlgn val="ctr"/>
        <c:lblOffset val="100"/>
        <c:noMultiLvlLbl val="0"/>
      </c:catAx>
      <c:valAx>
        <c:axId val="50232640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023448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solidFill>
      <a:schemeClr val="accent1">
        <a:lumMod val="50000"/>
      </a:schemeClr>
    </a:solidFill>
    <a:ln w="57150">
      <a:solidFill>
        <a:schemeClr val="tx2">
          <a:lumMod val="10000"/>
          <a:lumOff val="90000"/>
        </a:schemeClr>
      </a:solidFill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400" b="0" dirty="0" smtClean="0">
                <a:solidFill>
                  <a:schemeClr val="bg1">
                    <a:lumMod val="95000"/>
                  </a:schemeClr>
                </a:solidFill>
              </a:rPr>
              <a:t>Инвестиции в</a:t>
            </a:r>
            <a:r>
              <a:rPr lang="ru-RU" sz="1400" b="0" baseline="0" dirty="0" smtClean="0">
                <a:solidFill>
                  <a:schemeClr val="bg1">
                    <a:lumMod val="95000"/>
                  </a:schemeClr>
                </a:solidFill>
              </a:rPr>
              <a:t> основной капитал за счет всех источников финансирования (млрд  руб.)</a:t>
            </a:r>
            <a:endParaRPr lang="ru-RU" sz="1400" b="0" dirty="0">
              <a:solidFill>
                <a:schemeClr val="bg1">
                  <a:lumMod val="95000"/>
                </a:schemeClr>
              </a:solidFill>
            </a:endParaRPr>
          </a:p>
        </c:rich>
      </c:tx>
      <c:layout>
        <c:manualLayout>
          <c:xMode val="edge"/>
          <c:yMode val="edge"/>
          <c:x val="0.14124162197248216"/>
          <c:y val="7.350621764207102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bg1">
                  <a:lumMod val="9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9069901571727907"/>
          <c:y val="0.31831730117870205"/>
          <c:w val="0.8093009842827209"/>
          <c:h val="0.5613947934759658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94000"/>
                    <a:satMod val="103000"/>
                    <a:lumMod val="102000"/>
                  </a:schemeClr>
                </a:gs>
                <a:gs pos="50000">
                  <a:schemeClr val="accent1">
                    <a:shade val="100000"/>
                    <a:satMod val="110000"/>
                    <a:lumMod val="100000"/>
                  </a:schemeClr>
                </a:gs>
                <a:gs pos="100000">
                  <a:schemeClr val="accent1">
                    <a:shade val="78000"/>
                    <a:satMod val="120000"/>
                    <a:lumMod val="99000"/>
                  </a:schemeClr>
                </a:gs>
              </a:gsLst>
              <a:lin ang="5400000" scaled="0"/>
            </a:gradFill>
            <a:ln>
              <a:solidFill>
                <a:schemeClr val="tx2">
                  <a:lumMod val="10000"/>
                  <a:lumOff val="90000"/>
                </a:schemeClr>
              </a:solidFill>
            </a:ln>
            <a:effectLst>
              <a:outerShdw blurRad="57150" dist="19050" dir="5400000" algn="ctr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127000" h="63500"/>
            </a:sp3d>
          </c:spPr>
          <c:invertIfNegative val="0"/>
          <c:dLbls>
            <c:dLbl>
              <c:idx val="0"/>
              <c:layout>
                <c:manualLayout>
                  <c:x val="-8.784461004585388E-2"/>
                  <c:y val="-6.92760200530258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66B-40D4-B99D-B06F71DF573F}"/>
                </c:ext>
              </c:extLst>
            </c:dLbl>
            <c:dLbl>
              <c:idx val="1"/>
              <c:layout>
                <c:manualLayout>
                  <c:x val="-0.31825042487372129"/>
                  <c:y val="-1.1798331911028227E-2"/>
                </c:manualLayout>
              </c:layout>
              <c:numFmt formatCode="#,##0.0\ _₽" sourceLinked="0"/>
              <c:spPr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accent1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684433304804498"/>
                      <c:h val="0.1707535023895318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866B-40D4-B99D-B06F71DF573F}"/>
                </c:ext>
              </c:extLst>
            </c:dLbl>
            <c:dLbl>
              <c:idx val="2"/>
              <c:layout>
                <c:manualLayout>
                  <c:x val="-0.25592842504982849"/>
                  <c:y val="-4.7652841623805307E-2"/>
                </c:manualLayout>
              </c:layout>
              <c:numFmt formatCode="#,##0.0\ _₽" sourceLinked="0"/>
              <c:spPr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accent1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263220126608658"/>
                      <c:h val="0.1250534473306495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866B-40D4-B99D-B06F71DF573F}"/>
                </c:ext>
              </c:extLst>
            </c:dLbl>
            <c:dLbl>
              <c:idx val="3"/>
              <c:layout>
                <c:manualLayout>
                  <c:x val="-0.13761997304636805"/>
                  <c:y val="-3.7553587786982546E-3"/>
                </c:manualLayout>
              </c:layout>
              <c:numFmt formatCode="#,##0.0\ _₽" sourceLinked="0"/>
              <c:spPr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accent1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6342082465918332E-2"/>
                      <c:h val="0.1584010332854894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866B-40D4-B99D-B06F71DF573F}"/>
                </c:ext>
              </c:extLst>
            </c:dLbl>
            <c:dLbl>
              <c:idx val="4"/>
              <c:layout>
                <c:manualLayout>
                  <c:x val="-6.9831729346864851E-2"/>
                  <c:y val="5.1838736023116505E-3"/>
                </c:manualLayout>
              </c:layout>
              <c:numFmt formatCode="#,##0.0\ _₽" sourceLinked="0"/>
              <c:spPr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accent1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5104921194023029E-2"/>
                      <c:h val="0.1626070351176314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866B-40D4-B99D-B06F71DF573F}"/>
                </c:ext>
              </c:extLst>
            </c:dLbl>
            <c:dLbl>
              <c:idx val="5"/>
              <c:layout>
                <c:manualLayout>
                  <c:x val="-4.4268301562159329E-2"/>
                  <c:y val="-6.008574045917097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66B-40D4-B99D-B06F71DF573F}"/>
                </c:ext>
              </c:extLst>
            </c:dLbl>
            <c:numFmt formatCode="#,##0.0\ _₽" sourceLinked="0"/>
            <c:spPr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2018 год</c:v>
                </c:pt>
                <c:pt idx="1">
                  <c:v>2019 год</c:v>
                </c:pt>
                <c:pt idx="2">
                  <c:v>2020 год</c:v>
                </c:pt>
                <c:pt idx="3">
                  <c:v>2021 год</c:v>
                </c:pt>
                <c:pt idx="4">
                  <c:v>2020 год</c:v>
                </c:pt>
                <c:pt idx="5">
                  <c:v>2023 год</c:v>
                </c:pt>
              </c:strCache>
            </c:strRef>
          </c:cat>
          <c:val>
            <c:numRef>
              <c:f>Лист1!$B$2:$B$7</c:f>
              <c:numCache>
                <c:formatCode>#\ ##0.0\ _₽</c:formatCode>
                <c:ptCount val="6"/>
                <c:pt idx="0">
                  <c:v>39.6</c:v>
                </c:pt>
                <c:pt idx="1">
                  <c:v>26</c:v>
                </c:pt>
                <c:pt idx="2">
                  <c:v>33.6</c:v>
                </c:pt>
                <c:pt idx="3">
                  <c:v>38</c:v>
                </c:pt>
                <c:pt idx="4">
                  <c:v>40.6</c:v>
                </c:pt>
                <c:pt idx="5">
                  <c:v>43.1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66B-40D4-B99D-B06F71DF573F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502340912"/>
        <c:axId val="502360120"/>
      </c:barChart>
      <c:catAx>
        <c:axId val="5023409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02360120"/>
        <c:crosses val="autoZero"/>
        <c:auto val="1"/>
        <c:lblAlgn val="ctr"/>
        <c:lblOffset val="100"/>
        <c:noMultiLvlLbl val="0"/>
      </c:catAx>
      <c:valAx>
        <c:axId val="502360120"/>
        <c:scaling>
          <c:orientation val="minMax"/>
        </c:scaling>
        <c:delete val="1"/>
        <c:axPos val="b"/>
        <c:numFmt formatCode="#\ ##0.0\ _₽" sourceLinked="1"/>
        <c:majorTickMark val="none"/>
        <c:minorTickMark val="none"/>
        <c:tickLblPos val="nextTo"/>
        <c:crossAx val="5023409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solidFill>
      <a:schemeClr val="accent1">
        <a:lumMod val="50000"/>
      </a:schemeClr>
    </a:solidFill>
    <a:ln w="57150">
      <a:solidFill>
        <a:schemeClr val="tx2">
          <a:lumMod val="10000"/>
          <a:lumOff val="90000"/>
        </a:schemeClr>
      </a:solidFill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4346606866845695E-3"/>
          <c:y val="0.10280303484777656"/>
          <c:w val="0.99351464785430843"/>
          <c:h val="0.72358250078948405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 w="34925" cap="rnd">
              <a:solidFill>
                <a:schemeClr val="lt1"/>
              </a:solidFill>
              <a:round/>
            </a:ln>
            <a:effectLst>
              <a:outerShdw dist="25400" dir="2700000" algn="tl" rotWithShape="0">
                <a:schemeClr val="accent1"/>
              </a:outerShdw>
            </a:effectLst>
          </c:spPr>
          <c:marker>
            <c:symbol val="none"/>
          </c:marker>
          <c:dLbls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>
                          <a:lumMod val="9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0-BDDA-4C0C-8B0E-E176F35513F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>
                        <a:lumMod val="9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2015 год</c:v>
                </c:pt>
                <c:pt idx="1">
                  <c:v>2016 год</c:v>
                </c:pt>
                <c:pt idx="2">
                  <c:v>2017 год</c:v>
                </c:pt>
                <c:pt idx="3">
                  <c:v>2018 год</c:v>
                </c:pt>
                <c:pt idx="4">
                  <c:v>2019 год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938</c:v>
                </c:pt>
                <c:pt idx="1">
                  <c:v>895</c:v>
                </c:pt>
                <c:pt idx="2">
                  <c:v>724</c:v>
                </c:pt>
                <c:pt idx="3">
                  <c:v>688</c:v>
                </c:pt>
                <c:pt idx="4">
                  <c:v>777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DDA-4C0C-8B0E-E176F35513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gradFill>
                <a:gsLst>
                  <a:gs pos="0">
                    <a:schemeClr val="lt1"/>
                  </a:gs>
                  <a:gs pos="100000">
                    <a:schemeClr val="lt1">
                      <a:alpha val="0"/>
                    </a:schemeClr>
                  </a:gs>
                </a:gsLst>
                <a:lin ang="5400000" scaled="0"/>
              </a:gradFill>
              <a:round/>
            </a:ln>
            <a:effectLst/>
          </c:spPr>
        </c:dropLines>
        <c:smooth val="0"/>
        <c:axId val="502360512"/>
        <c:axId val="502360904"/>
      </c:lineChart>
      <c:catAx>
        <c:axId val="502360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1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02360904"/>
        <c:crosses val="autoZero"/>
        <c:auto val="1"/>
        <c:lblAlgn val="ctr"/>
        <c:lblOffset val="100"/>
        <c:noMultiLvlLbl val="1"/>
      </c:catAx>
      <c:valAx>
        <c:axId val="502360904"/>
        <c:scaling>
          <c:orientation val="minMax"/>
          <c:min val="500"/>
        </c:scaling>
        <c:delete val="1"/>
        <c:axPos val="l"/>
        <c:numFmt formatCode="General" sourceLinked="1"/>
        <c:majorTickMark val="none"/>
        <c:minorTickMark val="none"/>
        <c:tickLblPos val="nextTo"/>
        <c:crossAx val="502360512"/>
        <c:crosses val="autoZero"/>
        <c:crossBetween val="between"/>
        <c:majorUnit val="500"/>
        <c:minorUnit val="1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accent1">
        <a:lumMod val="50000"/>
      </a:schemeClr>
    </a:solidFill>
    <a:ln w="38100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gradFill flip="none" rotWithShape="1">
              <a:gsLst>
                <a:gs pos="100000">
                  <a:schemeClr val="accent1">
                    <a:alpha val="0"/>
                  </a:schemeClr>
                </a:gs>
                <a:gs pos="50000">
                  <a:schemeClr val="accent1"/>
                </a:gs>
              </a:gsLst>
              <a:lin ang="10800000" scaled="1"/>
            </a:gra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0.17407861076047557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EFC-44C5-AECE-2E0E3C2C6928}"/>
                </c:ext>
              </c:extLst>
            </c:dLbl>
            <c:dLbl>
              <c:idx val="1"/>
              <c:layout>
                <c:manualLayout>
                  <c:x val="-0.22340304288506707"/>
                  <c:y val="1.16779328174486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EFC-44C5-AECE-2E0E3C2C6928}"/>
                </c:ext>
              </c:extLst>
            </c:dLbl>
            <c:dLbl>
              <c:idx val="2"/>
              <c:layout>
                <c:manualLayout>
                  <c:x val="-0.15774184344130032"/>
                  <c:y val="-2.31806470524708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EFC-44C5-AECE-2E0E3C2C6928}"/>
                </c:ext>
              </c:extLst>
            </c:dLbl>
            <c:dLbl>
              <c:idx val="3"/>
              <c:layout>
                <c:manualLayout>
                  <c:x val="-0.11096051923859"/>
                  <c:y val="-6.997172258600523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EFC-44C5-AECE-2E0E3C2C6928}"/>
                </c:ext>
              </c:extLst>
            </c:dLbl>
            <c:dLbl>
              <c:idx val="4"/>
              <c:layout>
                <c:manualLayout>
                  <c:x val="-8.7139194445537665E-2"/>
                  <c:y val="-1.39943445172011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EFC-44C5-AECE-2E0E3C2C6928}"/>
                </c:ext>
              </c:extLst>
            </c:dLbl>
            <c:spPr>
              <a:solidFill>
                <a:schemeClr val="tx2">
                  <a:lumMod val="10000"/>
                  <a:lumOff val="90000"/>
                </a:schemeClr>
              </a:solidFill>
              <a:ln>
                <a:solidFill>
                  <a:schemeClr val="tx2">
                    <a:lumMod val="90000"/>
                    <a:lumOff val="10000"/>
                  </a:schemeClr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2018 год</c:v>
                </c:pt>
                <c:pt idx="1">
                  <c:v>2019 год</c:v>
                </c:pt>
                <c:pt idx="2">
                  <c:v>2020 год</c:v>
                </c:pt>
                <c:pt idx="3">
                  <c:v>2021 год</c:v>
                </c:pt>
                <c:pt idx="4">
                  <c:v>2022 год</c:v>
                </c:pt>
                <c:pt idx="5">
                  <c:v>2023 год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515694</c:v>
                </c:pt>
                <c:pt idx="1">
                  <c:v>527207</c:v>
                </c:pt>
                <c:pt idx="2">
                  <c:v>531524</c:v>
                </c:pt>
                <c:pt idx="3">
                  <c:v>535851</c:v>
                </c:pt>
                <c:pt idx="4">
                  <c:v>542240</c:v>
                </c:pt>
                <c:pt idx="5">
                  <c:v>548639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EFC-44C5-AECE-2E0E3C2C69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0"/>
        <c:shape val="box"/>
        <c:axId val="502359336"/>
        <c:axId val="502350320"/>
        <c:axId val="0"/>
      </c:bar3DChart>
      <c:catAx>
        <c:axId val="50235933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02350320"/>
        <c:crosses val="autoZero"/>
        <c:auto val="1"/>
        <c:lblAlgn val="ctr"/>
        <c:lblOffset val="100"/>
        <c:noMultiLvlLbl val="0"/>
      </c:catAx>
      <c:valAx>
        <c:axId val="502350320"/>
        <c:scaling>
          <c:orientation val="minMax"/>
        </c:scaling>
        <c:delete val="1"/>
        <c:axPos val="t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5023593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accent1">
        <a:lumMod val="50000"/>
      </a:schemeClr>
    </a:solidFill>
    <a:ln w="38100">
      <a:solidFill>
        <a:schemeClr val="bg1"/>
      </a:solidFill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681844504362108"/>
          <c:y val="7.9725065514942892E-2"/>
          <c:w val="0.74458626834251063"/>
          <c:h val="0.84054986897011419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gradFill flip="none" rotWithShape="1">
              <a:gsLst>
                <a:gs pos="100000">
                  <a:schemeClr val="accent1">
                    <a:alpha val="0"/>
                  </a:schemeClr>
                </a:gs>
                <a:gs pos="50000">
                  <a:schemeClr val="accent1"/>
                </a:gs>
              </a:gsLst>
              <a:lin ang="10800000" scaled="1"/>
            </a:gra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0.17407861076047557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C0F-4714-A292-8083B517D54D}"/>
                </c:ext>
              </c:extLst>
            </c:dLbl>
            <c:dLbl>
              <c:idx val="1"/>
              <c:layout>
                <c:manualLayout>
                  <c:x val="-0.16352839192650739"/>
                  <c:y val="-9.31691258058312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C0F-4714-A292-8083B517D54D}"/>
                </c:ext>
              </c:extLst>
            </c:dLbl>
            <c:dLbl>
              <c:idx val="2"/>
              <c:layout>
                <c:manualLayout>
                  <c:x val="-0.15314877529144755"/>
                  <c:y val="-9.56586648648148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C0F-4714-A292-8083B517D54D}"/>
                </c:ext>
              </c:extLst>
            </c:dLbl>
            <c:dLbl>
              <c:idx val="3"/>
              <c:layout>
                <c:manualLayout>
                  <c:x val="-0.11096056301564415"/>
                  <c:y val="-6.997723260432117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C0F-4714-A292-8083B517D54D}"/>
                </c:ext>
              </c:extLst>
            </c:dLbl>
            <c:dLbl>
              <c:idx val="4"/>
              <c:layout>
                <c:manualLayout>
                  <c:x val="-3.5074242782014764E-2"/>
                  <c:y val="-6.99772326043213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C0F-4714-A292-8083B517D54D}"/>
                </c:ext>
              </c:extLst>
            </c:dLbl>
            <c:spPr>
              <a:solidFill>
                <a:schemeClr val="tx2">
                  <a:lumMod val="10000"/>
                  <a:lumOff val="90000"/>
                </a:schemeClr>
              </a:solidFill>
              <a:ln>
                <a:solidFill>
                  <a:schemeClr val="tx2">
                    <a:lumMod val="90000"/>
                    <a:lumOff val="10000"/>
                  </a:schemeClr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5"/>
                <c:pt idx="0">
                  <c:v>2018 год</c:v>
                </c:pt>
                <c:pt idx="1">
                  <c:v>2019 год</c:v>
                </c:pt>
                <c:pt idx="2">
                  <c:v>2020 год</c:v>
                </c:pt>
                <c:pt idx="3">
                  <c:v>2021 год</c:v>
                </c:pt>
                <c:pt idx="4">
                  <c:v>2022 год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327800</c:v>
                </c:pt>
                <c:pt idx="1">
                  <c:v>336440</c:v>
                </c:pt>
                <c:pt idx="2">
                  <c:v>350070</c:v>
                </c:pt>
                <c:pt idx="3">
                  <c:v>338960</c:v>
                </c:pt>
                <c:pt idx="4">
                  <c:v>343470</c:v>
                </c:pt>
                <c:pt idx="5">
                  <c:v>350360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C0F-4714-A292-8083B517D5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0"/>
        <c:shape val="box"/>
        <c:axId val="502361688"/>
        <c:axId val="502362080"/>
        <c:axId val="0"/>
      </c:bar3DChart>
      <c:catAx>
        <c:axId val="50236168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02362080"/>
        <c:crosses val="autoZero"/>
        <c:auto val="1"/>
        <c:lblAlgn val="ctr"/>
        <c:lblOffset val="100"/>
        <c:noMultiLvlLbl val="0"/>
      </c:catAx>
      <c:valAx>
        <c:axId val="502362080"/>
        <c:scaling>
          <c:orientation val="minMax"/>
        </c:scaling>
        <c:delete val="1"/>
        <c:axPos val="t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5023616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accent1">
        <a:lumMod val="50000"/>
      </a:schemeClr>
    </a:solidFill>
    <a:ln w="38100">
      <a:solidFill>
        <a:schemeClr val="bg1"/>
      </a:solidFill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gradFill flip="none" rotWithShape="1">
              <a:gsLst>
                <a:gs pos="100000">
                  <a:schemeClr val="accent1">
                    <a:alpha val="0"/>
                  </a:schemeClr>
                </a:gs>
                <a:gs pos="50000">
                  <a:schemeClr val="accent1"/>
                </a:gs>
              </a:gsLst>
              <a:lin ang="10800000" scaled="1"/>
            </a:gra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0.44481593628241961"/>
                  <c:y val="9.0806048461669134E-3"/>
                </c:manualLayout>
              </c:layout>
              <c:numFmt formatCode="#,##0.0" sourceLinked="0"/>
              <c:spPr>
                <a:solidFill>
                  <a:schemeClr val="tx2">
                    <a:lumMod val="10000"/>
                    <a:lumOff val="90000"/>
                  </a:schemeClr>
                </a:solidFill>
                <a:ln>
                  <a:solidFill>
                    <a:schemeClr val="tx2">
                      <a:lumMod val="90000"/>
                      <a:lumOff val="10000"/>
                    </a:schemeClr>
                  </a:solidFill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2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377718032980441"/>
                      <c:h val="0.1397734400768736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4D5A-419B-A0C7-BF409763D068}"/>
                </c:ext>
              </c:extLst>
            </c:dLbl>
            <c:dLbl>
              <c:idx val="1"/>
              <c:layout>
                <c:manualLayout>
                  <c:x val="-0.34575552297742262"/>
                  <c:y val="-3.2631263858515901E-3"/>
                </c:manualLayout>
              </c:layout>
              <c:numFmt formatCode="#,##0.0" sourceLinked="0"/>
              <c:spPr>
                <a:solidFill>
                  <a:schemeClr val="tx2">
                    <a:lumMod val="10000"/>
                    <a:lumOff val="90000"/>
                  </a:schemeClr>
                </a:solidFill>
                <a:ln>
                  <a:solidFill>
                    <a:schemeClr val="tx2">
                      <a:lumMod val="90000"/>
                      <a:lumOff val="10000"/>
                    </a:schemeClr>
                  </a:solidFill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2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377718032980441"/>
                      <c:h val="0.133720021277528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4D5A-419B-A0C7-BF409763D068}"/>
                </c:ext>
              </c:extLst>
            </c:dLbl>
            <c:dLbl>
              <c:idx val="2"/>
              <c:layout>
                <c:manualLayout>
                  <c:x val="-0.23844241541710942"/>
                  <c:y val="6.761239816433705E-3"/>
                </c:manualLayout>
              </c:layout>
              <c:numFmt formatCode="#,##0.0" sourceLinked="0"/>
              <c:spPr>
                <a:solidFill>
                  <a:schemeClr val="tx2">
                    <a:lumMod val="10000"/>
                    <a:lumOff val="90000"/>
                  </a:schemeClr>
                </a:solidFill>
                <a:ln>
                  <a:solidFill>
                    <a:schemeClr val="tx2">
                      <a:lumMod val="90000"/>
                      <a:lumOff val="10000"/>
                    </a:schemeClr>
                  </a:solidFill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2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377718032980441"/>
                      <c:h val="0.1397734400768736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4D5A-419B-A0C7-BF409763D068}"/>
                </c:ext>
              </c:extLst>
            </c:dLbl>
            <c:dLbl>
              <c:idx val="3"/>
              <c:layout>
                <c:manualLayout>
                  <c:x val="-0.17456327930117346"/>
                  <c:y val="5.10965744322650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D5A-419B-A0C7-BF409763D068}"/>
                </c:ext>
              </c:extLst>
            </c:dLbl>
            <c:dLbl>
              <c:idx val="4"/>
              <c:layout>
                <c:manualLayout>
                  <c:x val="-9.6646286061465039E-2"/>
                  <c:y val="1.116259959542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D5A-419B-A0C7-BF409763D068}"/>
                </c:ext>
              </c:extLst>
            </c:dLbl>
            <c:dLbl>
              <c:idx val="5"/>
              <c:layout>
                <c:manualLayout>
                  <c:x val="-3.9629294473741694E-2"/>
                  <c:y val="-1.2106599275115029E-2"/>
                </c:manualLayout>
              </c:layout>
              <c:numFmt formatCode="#,##0.0" sourceLinked="0"/>
              <c:spPr>
                <a:solidFill>
                  <a:schemeClr val="tx2">
                    <a:lumMod val="10000"/>
                    <a:lumOff val="90000"/>
                  </a:schemeClr>
                </a:solidFill>
                <a:ln>
                  <a:solidFill>
                    <a:schemeClr val="tx2">
                      <a:lumMod val="90000"/>
                      <a:lumOff val="10000"/>
                    </a:schemeClr>
                  </a:solidFill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2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874858434027964"/>
                      <c:h val="0.1095063460801491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4D5A-419B-A0C7-BF409763D068}"/>
                </c:ext>
              </c:extLst>
            </c:dLbl>
            <c:numFmt formatCode="#,##0.0" sourceLinked="0"/>
            <c:spPr>
              <a:solidFill>
                <a:schemeClr val="tx2">
                  <a:lumMod val="10000"/>
                  <a:lumOff val="90000"/>
                </a:schemeClr>
              </a:solidFill>
              <a:ln>
                <a:solidFill>
                  <a:schemeClr val="tx2">
                    <a:lumMod val="90000"/>
                    <a:lumOff val="10000"/>
                  </a:schemeClr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2018 год</c:v>
                </c:pt>
                <c:pt idx="1">
                  <c:v>2019 год</c:v>
                </c:pt>
                <c:pt idx="2">
                  <c:v>2020 год</c:v>
                </c:pt>
                <c:pt idx="3">
                  <c:v>2021 год</c:v>
                </c:pt>
                <c:pt idx="4">
                  <c:v>2022 год</c:v>
                </c:pt>
                <c:pt idx="5">
                  <c:v>2023 год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35966.800000000003</c:v>
                </c:pt>
                <c:pt idx="1">
                  <c:v>38029.699999999997</c:v>
                </c:pt>
                <c:pt idx="2">
                  <c:v>38707.300000000003</c:v>
                </c:pt>
                <c:pt idx="3">
                  <c:v>41227.599999999999</c:v>
                </c:pt>
                <c:pt idx="4">
                  <c:v>43947.4</c:v>
                </c:pt>
                <c:pt idx="5">
                  <c:v>46949.599999999999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D5A-419B-A0C7-BF409763D0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0"/>
        <c:shape val="box"/>
        <c:axId val="502362864"/>
        <c:axId val="502363256"/>
        <c:axId val="0"/>
      </c:bar3DChart>
      <c:catAx>
        <c:axId val="5023628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02363256"/>
        <c:crosses val="autoZero"/>
        <c:auto val="1"/>
        <c:lblAlgn val="ctr"/>
        <c:lblOffset val="100"/>
        <c:noMultiLvlLbl val="0"/>
      </c:catAx>
      <c:valAx>
        <c:axId val="502363256"/>
        <c:scaling>
          <c:orientation val="minMax"/>
        </c:scaling>
        <c:delete val="1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5023628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accent1">
        <a:lumMod val="50000"/>
      </a:schemeClr>
    </a:solidFill>
    <a:ln w="38100">
      <a:solidFill>
        <a:schemeClr val="bg1"/>
      </a:solidFill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5727867179891478"/>
          <c:y val="3.5951069840164704E-2"/>
          <c:w val="0.73779236037038753"/>
          <c:h val="0.8084561825605132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 доходов, собранных на территории города Сочи (млрд.руб.)</c:v>
                </c:pt>
              </c:strCache>
            </c:strRef>
          </c:tx>
          <c:spPr>
            <a:solidFill>
              <a:srgbClr val="FFC000"/>
            </a:solidFill>
            <a:ln w="9525" cap="flat" cmpd="sng" algn="ctr">
              <a:noFill/>
              <a:round/>
            </a:ln>
            <a:effectLst/>
            <a:sp3d/>
          </c:spPr>
          <c:invertIfNegative val="0"/>
          <c:dLbls>
            <c:dLbl>
              <c:idx val="5"/>
              <c:layout>
                <c:manualLayout>
                  <c:x val="3.9264789995207845E-3"/>
                  <c:y val="3.99391690652809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7983461911810955E-2"/>
                      <c:h val="9.805555079590820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F460-4690-8417-8583F9A1F58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500" b="1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Лист1!$A$2:$A$8</c:f>
              <c:strCache>
                <c:ptCount val="7"/>
                <c:pt idx="0">
                  <c:v>2010 год</c:v>
                </c:pt>
                <c:pt idx="1">
                  <c:v>2011-2013 гг. </c:v>
                </c:pt>
                <c:pt idx="2">
                  <c:v>2014-2016 гг.</c:v>
                </c:pt>
                <c:pt idx="3">
                  <c:v>2017 год</c:v>
                </c:pt>
                <c:pt idx="4">
                  <c:v>2018 год</c:v>
                </c:pt>
                <c:pt idx="5">
                  <c:v>2019 год</c:v>
                </c:pt>
                <c:pt idx="6">
                  <c:v>10 мес.2020 года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21.3</c:v>
                </c:pt>
                <c:pt idx="1">
                  <c:v>25.8</c:v>
                </c:pt>
                <c:pt idx="2">
                  <c:v>25.2</c:v>
                </c:pt>
                <c:pt idx="3">
                  <c:v>35.6</c:v>
                </c:pt>
                <c:pt idx="4">
                  <c:v>41.4</c:v>
                </c:pt>
                <c:pt idx="5">
                  <c:v>47.6</c:v>
                </c:pt>
                <c:pt idx="6" formatCode="0.0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460-4690-8417-8583F9A1F58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Доходы, формирующие бюджет города Сочи  без учета поступлений, имеющих разовый характер (млрд.руб.)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 w="9525" cap="flat" cmpd="sng" algn="ctr">
              <a:noFill/>
              <a:round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5705915998083065E-2"/>
                  <c:y val="4.62962962962954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460-4690-8417-8583F9A1F587}"/>
                </c:ext>
              </c:extLst>
            </c:dLbl>
            <c:dLbl>
              <c:idx val="1"/>
              <c:layout>
                <c:manualLayout>
                  <c:x val="2.269077652948729E-2"/>
                  <c:y val="-9.2275663542434154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500" b="1" i="0" u="none" strike="noStrike" kern="1200" baseline="0">
                      <a:solidFill>
                        <a:schemeClr val="tx2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3491039279513077E-2"/>
                      <c:h val="5.888555713575845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F460-4690-8417-8583F9A1F587}"/>
                </c:ext>
              </c:extLst>
            </c:dLbl>
            <c:dLbl>
              <c:idx val="2"/>
              <c:layout>
                <c:manualLayout>
                  <c:x val="5.9193330076923361E-3"/>
                  <c:y val="-4.352221517794417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460-4690-8417-8583F9A1F587}"/>
                </c:ext>
              </c:extLst>
            </c:dLbl>
            <c:dLbl>
              <c:idx val="6"/>
              <c:layout>
                <c:manualLayout>
                  <c:x val="1.5705915998082992E-2"/>
                  <c:y val="-1.38888888888888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460-4690-8417-8583F9A1F58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500" b="1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Лист1!$A$2:$A$8</c:f>
              <c:strCache>
                <c:ptCount val="7"/>
                <c:pt idx="0">
                  <c:v>2010 год</c:v>
                </c:pt>
                <c:pt idx="1">
                  <c:v>2011-2013 гг. </c:v>
                </c:pt>
                <c:pt idx="2">
                  <c:v>2014-2016 гг.</c:v>
                </c:pt>
                <c:pt idx="3">
                  <c:v>2017 год</c:v>
                </c:pt>
                <c:pt idx="4">
                  <c:v>2018 год</c:v>
                </c:pt>
                <c:pt idx="5">
                  <c:v>2019 год</c:v>
                </c:pt>
                <c:pt idx="6">
                  <c:v>10 мес.2020 года</c:v>
                </c:pt>
              </c:strCache>
            </c:strRef>
          </c:cat>
          <c:val>
            <c:numRef>
              <c:f>Лист1!$C$2:$C$8</c:f>
              <c:numCache>
                <c:formatCode>0.0</c:formatCode>
                <c:ptCount val="7"/>
                <c:pt idx="0" formatCode="General">
                  <c:v>6.1</c:v>
                </c:pt>
                <c:pt idx="1">
                  <c:v>6.9</c:v>
                </c:pt>
                <c:pt idx="2" formatCode="General">
                  <c:v>6.1</c:v>
                </c:pt>
                <c:pt idx="3" formatCode="General">
                  <c:v>6.5</c:v>
                </c:pt>
                <c:pt idx="4" formatCode="General">
                  <c:v>7.2</c:v>
                </c:pt>
                <c:pt idx="5">
                  <c:v>7.7</c:v>
                </c:pt>
                <c:pt idx="6" formatCode="General">
                  <c:v>5.9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460-4690-8417-8583F9A1F58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5"/>
        <c:shape val="box"/>
        <c:axId val="377762896"/>
        <c:axId val="377763680"/>
        <c:axId val="0"/>
      </c:bar3DChart>
      <c:catAx>
        <c:axId val="377762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cap="all" baseline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77763680"/>
        <c:crosses val="autoZero"/>
        <c:auto val="1"/>
        <c:lblAlgn val="ctr"/>
        <c:lblOffset val="100"/>
        <c:noMultiLvlLbl val="0"/>
      </c:catAx>
      <c:valAx>
        <c:axId val="377763680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77762896"/>
        <c:crossesAt val="1"/>
        <c:crossBetween val="between"/>
      </c:valAx>
      <c:spPr>
        <a:noFill/>
        <a:ln>
          <a:noFill/>
        </a:ln>
        <a:effectLst/>
      </c:spPr>
    </c:plotArea>
    <c:legend>
      <c:legendPos val="l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1.3811777017948786E-2"/>
          <c:y val="3.515625E-2"/>
          <c:w val="0.24260987184838226"/>
          <c:h val="0.92231483759842536"/>
        </c:manualLayout>
      </c:layout>
      <c:overlay val="0"/>
      <c:spPr>
        <a:pattFill prst="ltHorz">
          <a:fgClr>
            <a:schemeClr val="bg1">
              <a:lumMod val="95000"/>
            </a:schemeClr>
          </a:fgClr>
          <a:bgClr>
            <a:schemeClr val="bg1"/>
          </a:bgClr>
        </a:pattFill>
        <a:ln w="28575">
          <a:solidFill>
            <a:schemeClr val="bg1">
              <a:lumMod val="85000"/>
            </a:schemeClr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blipFill>
      <a:blip xmlns:r="http://schemas.openxmlformats.org/officeDocument/2006/relationships" r:embed="rId3"/>
      <a:stretch>
        <a:fillRect/>
      </a:stretch>
    </a:blip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solidFill>
          <a:schemeClr val="bg2">
            <a:lumMod val="75000"/>
            <a:alpha val="27000"/>
          </a:schemeClr>
        </a:solidFill>
        <a:ln>
          <a:noFill/>
        </a:ln>
        <a:effectLst/>
        <a:sp3d/>
      </c:spPr>
    </c:floor>
    <c:sideWall>
      <c:thickness val="0"/>
      <c:spPr>
        <a:solidFill>
          <a:schemeClr val="tx2">
            <a:lumMod val="75000"/>
          </a:schemeClr>
        </a:solidFill>
        <a:ln>
          <a:noFill/>
        </a:ln>
        <a:effectLst/>
        <a:sp3d/>
      </c:spPr>
    </c:sideWall>
    <c:backWall>
      <c:thickness val="0"/>
      <c:spPr>
        <a:solidFill>
          <a:schemeClr val="tx2">
            <a:lumMod val="75000"/>
          </a:schemeClr>
        </a:solidFill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44158085277663739"/>
          <c:y val="3.4699800510066707E-2"/>
          <c:w val="0.55841914722336261"/>
          <c:h val="0.93549352028712984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 prstMaterial="flat">
              <a:contourClr>
                <a:schemeClr val="accent1">
                  <a:lumMod val="50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2.9641897865689448E-3"/>
                  <c:y val="2.692372107024971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FD45-4B19-9DED-87018A616A1A}"/>
                </c:ext>
              </c:extLst>
            </c:dLbl>
            <c:dLbl>
              <c:idx val="1"/>
              <c:layout>
                <c:manualLayout>
                  <c:x val="1.0874837819433483E-2"/>
                  <c:y val="5.38474421404984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FD45-4B19-9DED-87018A616A1A}"/>
                </c:ext>
              </c:extLst>
            </c:dLbl>
            <c:dLbl>
              <c:idx val="2"/>
              <c:layout>
                <c:manualLayout>
                  <c:x val="8.892569359706998E-3"/>
                  <c:y val="-9.8719170178637669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FD45-4B19-9DED-87018A616A1A}"/>
                </c:ext>
              </c:extLst>
            </c:dLbl>
            <c:dLbl>
              <c:idx val="3"/>
              <c:layout>
                <c:manualLayout>
                  <c:x val="1.0374664252991389E-2"/>
                  <c:y val="-9.8719170178637669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FD45-4B19-9DED-87018A616A1A}"/>
                </c:ext>
              </c:extLst>
            </c:dLbl>
            <c:dLbl>
              <c:idx val="4"/>
              <c:layout>
                <c:manualLayout>
                  <c:x val="1.0374664252991389E-2"/>
                  <c:y val="-2.692372107024971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FD45-4B19-9DED-87018A616A1A}"/>
                </c:ext>
              </c:extLst>
            </c:dLbl>
            <c:dLbl>
              <c:idx val="5"/>
              <c:layout>
                <c:manualLayout>
                  <c:x val="4.0733881856643353E-3"/>
                  <c:y val="-5.3847442140499448E-3"/>
                </c:manualLayout>
              </c:layout>
              <c:spPr>
                <a:solidFill>
                  <a:schemeClr val="accent1">
                    <a:lumMod val="20000"/>
                    <a:lumOff val="80000"/>
                  </a:schemeClr>
                </a:solidFill>
                <a:ln>
                  <a:solidFill>
                    <a:schemeClr val="bg1">
                      <a:lumMod val="95000"/>
                      <a:alpha val="50000"/>
                    </a:schemeClr>
                  </a:solidFill>
                  <a:round/>
                </a:ln>
                <a:effectLst>
                  <a:outerShdw blurRad="63500" dist="889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accent1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2319471162805747E-2"/>
                      <c:h val="4.870501141608172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FD45-4B19-9DED-87018A616A1A}"/>
                </c:ext>
              </c:extLst>
            </c:dLbl>
            <c:dLbl>
              <c:idx val="6"/>
              <c:layout>
                <c:manualLayout>
                  <c:x val="1.0374664252991389E-2"/>
                  <c:y val="-8.07711632107496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FD45-4B19-9DED-87018A616A1A}"/>
                </c:ext>
              </c:extLst>
            </c:dLbl>
            <c:dLbl>
              <c:idx val="7"/>
              <c:layout>
                <c:manualLayout>
                  <c:x val="9.2499715019260342E-6"/>
                  <c:y val="-5.384744214049942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FD45-4B19-9DED-87018A616A1A}"/>
                </c:ext>
              </c:extLst>
            </c:dLbl>
            <c:dLbl>
              <c:idx val="8"/>
              <c:layout>
                <c:manualLayout>
                  <c:x val="-1.0868570329434433E-16"/>
                  <c:y val="-1.07694884280998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FD45-4B19-9DED-87018A616A1A}"/>
                </c:ext>
              </c:extLst>
            </c:dLbl>
            <c:dLbl>
              <c:idx val="9"/>
              <c:layout>
                <c:manualLayout>
                  <c:x val="1.1856759146275889E-2"/>
                  <c:y val="-1.34618605351248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FD45-4B19-9DED-87018A616A1A}"/>
                </c:ext>
              </c:extLst>
            </c:dLbl>
            <c:spPr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>
                    <a:lumMod val="95000"/>
                    <a:alpha val="50000"/>
                  </a:schemeClr>
                </a:solidFill>
                <a:round/>
              </a:ln>
              <a:effectLst>
                <a:outerShdw blurRad="63500" dist="889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Лист1!$A$2:$A$14</c:f>
              <c:strCache>
                <c:ptCount val="13"/>
                <c:pt idx="0">
                  <c:v>Прочие налоговые и неналоговые доходы</c:v>
                </c:pt>
                <c:pt idx="1">
                  <c:v>Штрафные санкции</c:v>
                </c:pt>
                <c:pt idx="2">
                  <c:v>Доходы от сдачи в аренду имущества</c:v>
                </c:pt>
                <c:pt idx="3">
                  <c:v>Единый налог на вмененный доход</c:v>
                </c:pt>
                <c:pt idx="4">
                  <c:v>Госпошлина</c:v>
                </c:pt>
                <c:pt idx="5">
                  <c:v>Доходы от продажи земельных участков</c:v>
                </c:pt>
                <c:pt idx="6">
                  <c:v>Налог на прибыль</c:v>
                </c:pt>
                <c:pt idx="7">
                  <c:v>Налог на имущество организаций</c:v>
                </c:pt>
                <c:pt idx="8">
                  <c:v>Налог на имущество физических лиц</c:v>
                </c:pt>
                <c:pt idx="9">
                  <c:v>Земельный налог</c:v>
                </c:pt>
                <c:pt idx="10">
                  <c:v>Упрощенная система налогообложения</c:v>
                </c:pt>
                <c:pt idx="11">
                  <c:v>Арендная плата за землю</c:v>
                </c:pt>
                <c:pt idx="12">
                  <c:v>Налог на доходы физических лиц</c:v>
                </c:pt>
              </c:strCache>
            </c:strRef>
          </c:cat>
          <c:val>
            <c:numRef>
              <c:f>Лист1!$B$2:$B$14</c:f>
              <c:numCache>
                <c:formatCode>#,##0</c:formatCode>
                <c:ptCount val="13"/>
                <c:pt idx="0">
                  <c:v>401</c:v>
                </c:pt>
                <c:pt idx="1">
                  <c:v>44</c:v>
                </c:pt>
                <c:pt idx="2">
                  <c:v>52</c:v>
                </c:pt>
                <c:pt idx="3">
                  <c:v>84</c:v>
                </c:pt>
                <c:pt idx="4">
                  <c:v>104</c:v>
                </c:pt>
                <c:pt idx="5">
                  <c:v>150</c:v>
                </c:pt>
                <c:pt idx="6">
                  <c:v>235</c:v>
                </c:pt>
                <c:pt idx="7">
                  <c:v>300</c:v>
                </c:pt>
                <c:pt idx="8">
                  <c:v>370</c:v>
                </c:pt>
                <c:pt idx="9">
                  <c:v>520</c:v>
                </c:pt>
                <c:pt idx="10">
                  <c:v>893</c:v>
                </c:pt>
                <c:pt idx="11">
                  <c:v>1875</c:v>
                </c:pt>
                <c:pt idx="12">
                  <c:v>2472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FD45-4B19-9DED-87018A616A1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4"/>
        <c:gapDepth val="53"/>
        <c:shape val="box"/>
        <c:axId val="377758976"/>
        <c:axId val="377759760"/>
        <c:axId val="0"/>
      </c:bar3DChart>
      <c:catAx>
        <c:axId val="3777589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cap="none" spc="50" baseline="0">
                <a:ln w="0"/>
                <a:solidFill>
                  <a:schemeClr val="accent1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n-lt"/>
                <a:ea typeface="+mn-ea"/>
                <a:cs typeface="+mn-cs"/>
              </a:defRPr>
            </a:pPr>
            <a:endParaRPr lang="ru-RU"/>
          </a:p>
        </c:txPr>
        <c:crossAx val="377759760"/>
        <c:crosses val="autoZero"/>
        <c:auto val="1"/>
        <c:lblAlgn val="ctr"/>
        <c:lblOffset val="100"/>
        <c:noMultiLvlLbl val="0"/>
      </c:catAx>
      <c:valAx>
        <c:axId val="377759760"/>
        <c:scaling>
          <c:orientation val="minMax"/>
        </c:scaling>
        <c:delete val="1"/>
        <c:axPos val="b"/>
        <c:numFmt formatCode="#,##0" sourceLinked="1"/>
        <c:majorTickMark val="out"/>
        <c:minorTickMark val="none"/>
        <c:tickLblPos val="nextTo"/>
        <c:crossAx val="3777589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blipFill>
      <a:blip xmlns:r="http://schemas.openxmlformats.org/officeDocument/2006/relationships" r:embed="rId3"/>
      <a:stretch>
        <a:fillRect/>
      </a:stretch>
    </a:blipFill>
    <a:ln w="57150" cap="flat" cmpd="sng" algn="ctr">
      <a:solidFill>
        <a:schemeClr val="bg1">
          <a:lumMod val="9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  <c:userShapes r:id="rId5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700" b="1" i="0" u="sng" strike="noStrike" kern="1200" cap="none" spc="50" baseline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Bahnschrift Light" panose="020B0502040204020203" pitchFamily="34" charset="0"/>
                <a:ea typeface="+mn-ea"/>
                <a:cs typeface="+mn-cs"/>
              </a:defRPr>
            </a:pPr>
            <a:r>
              <a:rPr lang="ru-RU" sz="1700" b="1" u="sng" cap="none" spc="50" dirty="0" smtClean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Bahnschrift Light" panose="020B0502040204020203" pitchFamily="34" charset="0"/>
              </a:rPr>
              <a:t>Сравнительные</a:t>
            </a:r>
            <a:r>
              <a:rPr lang="ru-RU" sz="1700" b="1" u="sng" cap="none" spc="50" baseline="0" dirty="0" smtClean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Bahnschrift Light" panose="020B0502040204020203" pitchFamily="34" charset="0"/>
              </a:rPr>
              <a:t> показатели планируемых поступлений на 2021 год относительно показателей, утвержденных в текущем 2020 году, </a:t>
            </a:r>
          </a:p>
          <a:p>
            <a:pPr>
              <a:defRPr sz="1700" u="sng" cap="none" spc="5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Bahnschrift Light" panose="020B0502040204020203" pitchFamily="34" charset="0"/>
              </a:defRPr>
            </a:pPr>
            <a:r>
              <a:rPr lang="ru-RU" sz="1700" b="1" u="sng" cap="none" spc="50" baseline="0" dirty="0" smtClean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Bahnschrift Light" panose="020B0502040204020203" pitchFamily="34" charset="0"/>
              </a:rPr>
              <a:t>(в млн руб.)</a:t>
            </a:r>
            <a:endParaRPr lang="ru-RU" sz="1700" b="1" u="sng" cap="none" spc="50" dirty="0">
              <a:ln w="0"/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Bahnschrift Light" panose="020B0502040204020203" pitchFamily="34" charset="0"/>
            </a:endParaRPr>
          </a:p>
        </c:rich>
      </c:tx>
      <c:layout>
        <c:manualLayout>
          <c:xMode val="edge"/>
          <c:yMode val="edge"/>
          <c:x val="0.24217968836795911"/>
          <c:y val="2.20907553481711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700" b="1" i="0" u="sng" strike="noStrike" kern="1200" cap="none" spc="50" baseline="0">
              <a:ln w="0"/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Bahnschrift Light" panose="020B0502040204020203" pitchFamily="34" charset="0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47922979227290824"/>
          <c:y val="0.18922557987384117"/>
          <c:w val="0.50807978165200329"/>
          <c:h val="0.8098529175770593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 год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7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 w="63500" h="63500" prst="artDeco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D870-42C1-8B9F-2D757314CC97}"/>
              </c:ext>
            </c:extLst>
          </c:dPt>
          <c:dLbls>
            <c:dLbl>
              <c:idx val="5"/>
              <c:layout>
                <c:manualLayout>
                  <c:x val="1.0954614428624563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D870-42C1-8B9F-2D757314CC9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Лист1!$A$2:$A$16</c:f>
              <c:strCache>
                <c:ptCount val="15"/>
                <c:pt idx="0">
                  <c:v>налог на доходы физических лиц</c:v>
                </c:pt>
                <c:pt idx="1">
                  <c:v>доходы, получаемые в виде арендной платы за земли </c:v>
                </c:pt>
                <c:pt idx="2">
                  <c:v>налог, взимаемый в связи с применением упрощенной системы налогообложения</c:v>
                </c:pt>
                <c:pt idx="3">
                  <c:v>земельный налог</c:v>
                </c:pt>
                <c:pt idx="4">
                  <c:v>единый налог на вмененный доход для отдельных видов деятельности</c:v>
                </c:pt>
                <c:pt idx="5">
                  <c:v>налог на имущество физических лиц</c:v>
                </c:pt>
                <c:pt idx="6">
                  <c:v>налог на имущество организаций</c:v>
                </c:pt>
                <c:pt idx="7">
                  <c:v>прочие налоговые и неналоговые доходы</c:v>
                </c:pt>
                <c:pt idx="8">
                  <c:v>налог на прибыль организаций</c:v>
                </c:pt>
                <c:pt idx="9">
                  <c:v>доходы от продажи земельных участков</c:v>
                </c:pt>
                <c:pt idx="10">
                  <c:v>доходы от уплаты акцизов на нефтепродукты</c:v>
                </c:pt>
                <c:pt idx="11">
                  <c:v>государственная пошлина</c:v>
                </c:pt>
                <c:pt idx="12">
                  <c:v>доходы от сдачи в аренду имущества</c:v>
                </c:pt>
                <c:pt idx="13">
                  <c:v>штрафы, санкции, возмещение ущерба</c:v>
                </c:pt>
                <c:pt idx="14">
                  <c:v>налог, взимаемый в связи с применением патентной системы налогообложения</c:v>
                </c:pt>
              </c:strCache>
            </c:strRef>
          </c:cat>
          <c:val>
            <c:numRef>
              <c:f>Лист1!$B$2:$B$16</c:f>
              <c:numCache>
                <c:formatCode>#\ ##0.0</c:formatCode>
                <c:ptCount val="15"/>
                <c:pt idx="0">
                  <c:v>2472.6</c:v>
                </c:pt>
                <c:pt idx="1">
                  <c:v>1875</c:v>
                </c:pt>
                <c:pt idx="2">
                  <c:v>893</c:v>
                </c:pt>
                <c:pt idx="3">
                  <c:v>520</c:v>
                </c:pt>
                <c:pt idx="4">
                  <c:v>84.6</c:v>
                </c:pt>
                <c:pt idx="5">
                  <c:v>370</c:v>
                </c:pt>
                <c:pt idx="6">
                  <c:v>300</c:v>
                </c:pt>
                <c:pt idx="7">
                  <c:v>260.70000000000073</c:v>
                </c:pt>
                <c:pt idx="8">
                  <c:v>235</c:v>
                </c:pt>
                <c:pt idx="9">
                  <c:v>150</c:v>
                </c:pt>
                <c:pt idx="10">
                  <c:v>107</c:v>
                </c:pt>
                <c:pt idx="11">
                  <c:v>104</c:v>
                </c:pt>
                <c:pt idx="12">
                  <c:v>52</c:v>
                </c:pt>
                <c:pt idx="13">
                  <c:v>44</c:v>
                </c:pt>
                <c:pt idx="14">
                  <c:v>32.1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870-42C1-8B9F-2D757314CC9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 год</c:v>
                </c:pt>
              </c:strCache>
            </c:strRef>
          </c:tx>
          <c:spPr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 w="63500" h="63500" prst="artDeco"/>
              <a:contourClr>
                <a:srgbClr val="000000"/>
              </a:contourClr>
            </a:sp3d>
          </c:spPr>
          <c:invertIfNegative val="0"/>
          <c:dLbls>
            <c:dLbl>
              <c:idx val="3"/>
              <c:layout>
                <c:manualLayout>
                  <c:x val="-4.3818457714499054E-3"/>
                  <c:y val="-8.398537728612164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D870-42C1-8B9F-2D757314CC97}"/>
                </c:ext>
              </c:extLst>
            </c:dLbl>
            <c:dLbl>
              <c:idx val="5"/>
              <c:layout>
                <c:manualLayout>
                  <c:x val="-5.4773072143122813E-3"/>
                  <c:y val="7.6985706500160579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D870-42C1-8B9F-2D757314CC9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Лист1!$A$2:$A$16</c:f>
              <c:strCache>
                <c:ptCount val="15"/>
                <c:pt idx="0">
                  <c:v>налог на доходы физических лиц</c:v>
                </c:pt>
                <c:pt idx="1">
                  <c:v>доходы, получаемые в виде арендной платы за земли </c:v>
                </c:pt>
                <c:pt idx="2">
                  <c:v>налог, взимаемый в связи с применением упрощенной системы налогообложения</c:v>
                </c:pt>
                <c:pt idx="3">
                  <c:v>земельный налог</c:v>
                </c:pt>
                <c:pt idx="4">
                  <c:v>единый налог на вмененный доход для отдельных видов деятельности</c:v>
                </c:pt>
                <c:pt idx="5">
                  <c:v>налог на имущество физических лиц</c:v>
                </c:pt>
                <c:pt idx="6">
                  <c:v>налог на имущество организаций</c:v>
                </c:pt>
                <c:pt idx="7">
                  <c:v>прочие налоговые и неналоговые доходы</c:v>
                </c:pt>
                <c:pt idx="8">
                  <c:v>налог на прибыль организаций</c:v>
                </c:pt>
                <c:pt idx="9">
                  <c:v>доходы от продажи земельных участков</c:v>
                </c:pt>
                <c:pt idx="10">
                  <c:v>доходы от уплаты акцизов на нефтепродукты</c:v>
                </c:pt>
                <c:pt idx="11">
                  <c:v>государственная пошлина</c:v>
                </c:pt>
                <c:pt idx="12">
                  <c:v>доходы от сдачи в аренду имущества</c:v>
                </c:pt>
                <c:pt idx="13">
                  <c:v>штрафы, санкции, возмещение ущерба</c:v>
                </c:pt>
                <c:pt idx="14">
                  <c:v>налог, взимаемый в связи с применением патентной системы налогообложения</c:v>
                </c:pt>
              </c:strCache>
            </c:strRef>
          </c:cat>
          <c:val>
            <c:numRef>
              <c:f>Лист1!$C$2:$C$16</c:f>
              <c:numCache>
                <c:formatCode>#\ ##0.0</c:formatCode>
                <c:ptCount val="15"/>
                <c:pt idx="0">
                  <c:v>2208</c:v>
                </c:pt>
                <c:pt idx="1">
                  <c:v>1585.1</c:v>
                </c:pt>
                <c:pt idx="2">
                  <c:v>462.8</c:v>
                </c:pt>
                <c:pt idx="3">
                  <c:v>495</c:v>
                </c:pt>
                <c:pt idx="4">
                  <c:v>410</c:v>
                </c:pt>
                <c:pt idx="5">
                  <c:v>360</c:v>
                </c:pt>
                <c:pt idx="6">
                  <c:v>230</c:v>
                </c:pt>
                <c:pt idx="7">
                  <c:v>243.5</c:v>
                </c:pt>
                <c:pt idx="8">
                  <c:v>197</c:v>
                </c:pt>
                <c:pt idx="9">
                  <c:v>278.39999999999998</c:v>
                </c:pt>
                <c:pt idx="10">
                  <c:v>107</c:v>
                </c:pt>
                <c:pt idx="11">
                  <c:v>95</c:v>
                </c:pt>
                <c:pt idx="12">
                  <c:v>51</c:v>
                </c:pt>
                <c:pt idx="13">
                  <c:v>60</c:v>
                </c:pt>
                <c:pt idx="14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870-42C1-8B9F-2D757314CC97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377760152"/>
        <c:axId val="377762112"/>
      </c:barChart>
      <c:catAx>
        <c:axId val="377760152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9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77762112"/>
        <c:crosses val="autoZero"/>
        <c:auto val="1"/>
        <c:lblAlgn val="ctr"/>
        <c:lblOffset val="100"/>
        <c:noMultiLvlLbl val="0"/>
      </c:catAx>
      <c:valAx>
        <c:axId val="377762112"/>
        <c:scaling>
          <c:orientation val="minMax"/>
        </c:scaling>
        <c:delete val="1"/>
        <c:axPos val="t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.0" sourceLinked="1"/>
        <c:majorTickMark val="none"/>
        <c:minorTickMark val="none"/>
        <c:tickLblPos val="nextTo"/>
        <c:crossAx val="377760152"/>
        <c:crosses val="autoZero"/>
        <c:crossBetween val="between"/>
      </c:valAx>
      <c:spPr>
        <a:blipFill>
          <a:blip xmlns:r="http://schemas.openxmlformats.org/officeDocument/2006/relationships" r:embed="rId3"/>
          <a:tile tx="0" ty="0" sx="100000" sy="100000" flip="none" algn="tl"/>
        </a:blipFill>
        <a:ln>
          <a:noFill/>
        </a:ln>
        <a:effectLst/>
        <a:scene3d>
          <a:camera prst="orthographicFront"/>
          <a:lightRig rig="threePt" dir="t"/>
        </a:scene3d>
        <a:sp3d prstMaterial="softEdge">
          <a:bevelT w="127000" prst="artDeco"/>
        </a:sp3d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2">
                    <a:lumMod val="50000"/>
                  </a:schemeClr>
                </a:solidFill>
                <a:latin typeface="Bahnschrift Light" panose="020B0502040204020203" pitchFamily="34" charset="0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2">
                    <a:lumMod val="50000"/>
                  </a:schemeClr>
                </a:solidFill>
                <a:latin typeface="Bahnschrift Light" panose="020B0502040204020203" pitchFamily="34" charset="0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.81424675389924828"/>
          <c:y val="0.71075729239960994"/>
          <c:w val="0.14182191009208461"/>
          <c:h val="0.14463439247491017"/>
        </c:manualLayout>
      </c:layout>
      <c:overlay val="0"/>
      <c:spPr>
        <a:solidFill>
          <a:schemeClr val="tx2">
            <a:lumMod val="75000"/>
          </a:schemeClr>
        </a:solidFill>
        <a:ln w="28575">
          <a:solidFill>
            <a:schemeClr val="accent2">
              <a:lumMod val="50000"/>
            </a:schemeClr>
          </a:solidFill>
        </a:ln>
        <a:effectLst/>
        <a:scene3d>
          <a:camera prst="orthographicFront"/>
          <a:lightRig rig="threePt" dir="t"/>
        </a:scene3d>
        <a:sp3d prstMaterial="clear">
          <a:bevelT h="63500"/>
        </a:sp3d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bg1"/>
              </a:solidFill>
              <a:latin typeface="Bahnschrift Light" panose="020B0502040204020203" pitchFamily="34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  <c:userShapes r:id="rId5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7410988511504013E-2"/>
          <c:y val="4.7833415774847614E-2"/>
          <c:w val="0.93543400718943848"/>
          <c:h val="0.7934768495977371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Горячий Ключ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2.0503686101487538E-4"/>
                  <c:y val="0.27499706424806758"/>
                </c:manualLayout>
              </c:layout>
              <c:spPr>
                <a:solidFill>
                  <a:schemeClr val="bg1">
                    <a:lumMod val="95000"/>
                  </a:schemeClr>
                </a:soli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52400" h="50800" prst="softRound"/>
                  <a:bevelB w="139700" h="139700" prst="divot"/>
                </a:sp3d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dk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7514267791528821E-2"/>
                      <c:h val="7.903027549618822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8462-4AC8-B1F1-20D102B01F4D}"/>
                </c:ext>
              </c:extLst>
            </c:dLbl>
            <c:spPr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52400" h="50800" prst="softRound"/>
                <a:bevelB w="139700" h="139700" prst="divot"/>
              </a:sp3d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Расходы на 1-го жителя ( в рублях)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10327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462-4AC8-B1F1-20D102B01F4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Анапа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accent2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2">
                  <a:lumMod val="75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-1.9408054342552159E-3"/>
                  <c:y val="0.281995955653705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8462-4AC8-B1F1-20D102B01F4D}"/>
                </c:ext>
              </c:extLst>
            </c:dLbl>
            <c:spPr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52400" h="50800" prst="softRound"/>
                <a:bevelB prst="angle"/>
              </a:sp3d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Расходы на 1-го жителя ( в рублях)</c:v>
                </c:pt>
              </c:strCache>
            </c:strRef>
          </c:cat>
          <c:val>
            <c:numRef>
              <c:f>Лист1!$C$2</c:f>
              <c:numCache>
                <c:formatCode>#,##0</c:formatCode>
                <c:ptCount val="1"/>
                <c:pt idx="0">
                  <c:v>12046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462-4AC8-B1F1-20D102B01F4D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Сочи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accent3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3">
                  <a:lumMod val="75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1.9408054342552159E-3"/>
                  <c:y val="0.297749168600082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8462-4AC8-B1F1-20D102B01F4D}"/>
                </c:ext>
              </c:extLst>
            </c:dLbl>
            <c:spPr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52400" h="50800" prst="softRound"/>
                <a:bevelB w="101600" prst="riblet"/>
              </a:sp3d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Расходы на 1-го жителя ( в рублях)</c:v>
                </c:pt>
              </c:strCache>
            </c:strRef>
          </c:cat>
          <c:val>
            <c:numRef>
              <c:f>Лист1!$D$2</c:f>
              <c:numCache>
                <c:formatCode>#,##0</c:formatCode>
                <c:ptCount val="1"/>
                <c:pt idx="0">
                  <c:v>14140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462-4AC8-B1F1-20D102B01F4D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Новороссийск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accent4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4">
                  <a:lumMod val="75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-3.8816108685104317E-3"/>
                  <c:y val="0.2935055842516282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8462-4AC8-B1F1-20D102B01F4D}"/>
                </c:ext>
              </c:extLst>
            </c:dLbl>
            <c:spPr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Расходы на 1-го жителя ( в рублях)</c:v>
                </c:pt>
              </c:strCache>
            </c:strRef>
          </c:cat>
          <c:val>
            <c:numRef>
              <c:f>Лист1!$E$2</c:f>
              <c:numCache>
                <c:formatCode>#,##0</c:formatCode>
                <c:ptCount val="1"/>
                <c:pt idx="0">
                  <c:v>15009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462-4AC8-B1F1-20D102B01F4D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Геленджик</c:v>
                </c:pt>
              </c:strCache>
            </c:strRef>
          </c:tx>
          <c:spPr>
            <a:solidFill>
              <a:schemeClr val="accent5">
                <a:alpha val="85000"/>
              </a:schemeClr>
            </a:solidFill>
            <a:ln w="9525" cap="flat" cmpd="sng" algn="ctr">
              <a:solidFill>
                <a:schemeClr val="accent5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5">
                  <a:lumMod val="75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-4.1992688643062367E-3"/>
                  <c:y val="0.31478574699547629"/>
                </c:manualLayout>
              </c:layout>
              <c:spPr>
                <a:solidFill>
                  <a:schemeClr val="bg1"/>
                </a:soli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dk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8462-4AC8-B1F1-20D102B01F4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Расходы на 1-го жителя ( в рублях)</c:v>
                </c:pt>
              </c:strCache>
            </c:strRef>
          </c:cat>
          <c:val>
            <c:numRef>
              <c:f>Лист1!$F$2</c:f>
              <c:numCache>
                <c:formatCode>#,##0</c:formatCode>
                <c:ptCount val="1"/>
                <c:pt idx="0">
                  <c:v>16840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8462-4AC8-B1F1-20D102B01F4D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Краснодар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accent6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6">
                  <a:lumMod val="75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0"/>
                  <c:y val="0.27350237034033187"/>
                </c:manualLayout>
              </c:layout>
              <c:spPr>
                <a:solidFill>
                  <a:schemeClr val="bg1"/>
                </a:soli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dk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8462-4AC8-B1F1-20D102B01F4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Расходы на 1-го жителя ( в рублях)</c:v>
                </c:pt>
              </c:strCache>
            </c:strRef>
          </c:cat>
          <c:val>
            <c:numRef>
              <c:f>Лист1!$G$2</c:f>
              <c:numCache>
                <c:formatCode>#,##0</c:formatCode>
                <c:ptCount val="1"/>
                <c:pt idx="0">
                  <c:v>16959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8462-4AC8-B1F1-20D102B01F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1"/>
        <c:gapDepth val="127"/>
        <c:shape val="box"/>
        <c:axId val="377763288"/>
        <c:axId val="377765248"/>
        <c:axId val="0"/>
      </c:bar3DChart>
      <c:catAx>
        <c:axId val="377763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77765248"/>
        <c:crosses val="autoZero"/>
        <c:auto val="1"/>
        <c:lblAlgn val="ctr"/>
        <c:lblOffset val="100"/>
        <c:noMultiLvlLbl val="0"/>
      </c:catAx>
      <c:valAx>
        <c:axId val="377765248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77763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2">
                  <a:lumMod val="50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accent1">
        <a:lumMod val="20000"/>
        <a:lumOff val="80000"/>
      </a:schemeClr>
    </a:solidFill>
    <a:ln w="9525" cap="flat" cmpd="sng" algn="ctr">
      <a:noFill/>
      <a:bevel/>
    </a:ln>
    <a:effectLst/>
    <a:scene3d>
      <a:camera prst="orthographicFront"/>
      <a:lightRig rig="threePt" dir="t"/>
    </a:scene3d>
    <a:sp3d>
      <a:bevelT w="101600"/>
      <a:bevelB w="82550" prst="riblet"/>
    </a:sp3d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10"/>
      <c:rAngAx val="0"/>
    </c:view3D>
    <c:floor>
      <c:thickness val="0"/>
      <c:spPr>
        <a:noFill/>
        <a:ln w="9525" cap="flat" cmpd="sng" algn="ctr">
          <a:solidFill>
            <a:schemeClr val="tx1">
              <a:tint val="75000"/>
              <a:shade val="95000"/>
              <a:satMod val="105000"/>
            </a:schemeClr>
          </a:solidFill>
          <a:prstDash val="solid"/>
          <a:round/>
        </a:ln>
        <a:effectLst/>
        <a:sp3d contourW="9525">
          <a:contourClr>
            <a:schemeClr val="tx1">
              <a:tint val="75000"/>
              <a:shade val="95000"/>
              <a:satMod val="105000"/>
            </a:schemeClr>
          </a:contourClr>
        </a:sp3d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3.9947454898280305E-2"/>
          <c:w val="0.69209679513521261"/>
          <c:h val="0.9520794500030008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967E-4188-A539-5ADBAC277FD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967E-4188-A539-5ADBAC277FD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967E-4188-A539-5ADBAC277FD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967E-4188-A539-5ADBAC277FD4}"/>
              </c:ext>
            </c:extLst>
          </c:dPt>
          <c:dPt>
            <c:idx val="4"/>
            <c:bubble3D val="0"/>
            <c:explosion val="28"/>
            <c:spPr>
              <a:solidFill>
                <a:schemeClr val="accent5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9-967E-4188-A539-5ADBAC277FD4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B-967E-4188-A539-5ADBAC277FD4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D-967E-4188-A539-5ADBAC277FD4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F-967E-4188-A539-5ADBAC277FD4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1-967E-4188-A539-5ADBAC277FD4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3-967E-4188-A539-5ADBAC277FD4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5-967E-4188-A539-5ADBAC277FD4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7-967E-4188-A539-5ADBAC277FD4}"/>
              </c:ext>
            </c:extLst>
          </c:dPt>
          <c:dLbls>
            <c:dLbl>
              <c:idx val="0"/>
              <c:layout>
                <c:manualLayout>
                  <c:x val="3.1046421958030361E-2"/>
                  <c:y val="-1.2981440069438877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0577104551970797"/>
                      <c:h val="8.995228233272069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967E-4188-A539-5ADBAC277FD4}"/>
                </c:ext>
              </c:extLst>
            </c:dLbl>
            <c:dLbl>
              <c:idx val="1"/>
              <c:layout>
                <c:manualLayout>
                  <c:x val="2.0516848030530607E-2"/>
                  <c:y val="-3.2890249848782235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967E-4188-A539-5ADBAC277FD4}"/>
                </c:ext>
              </c:extLst>
            </c:dLbl>
            <c:dLbl>
              <c:idx val="2"/>
              <c:layout>
                <c:manualLayout>
                  <c:x val="-5.4564218433561004E-2"/>
                  <c:y val="-6.7648665410084088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967E-4188-A539-5ADBAC277FD4}"/>
                </c:ext>
              </c:extLst>
            </c:dLbl>
            <c:dLbl>
              <c:idx val="3"/>
              <c:layout>
                <c:manualLayout>
                  <c:x val="-4.1504021031859621E-2"/>
                  <c:y val="6.3987007016621147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967E-4188-A539-5ADBAC277FD4}"/>
                </c:ext>
              </c:extLst>
            </c:dLbl>
            <c:dLbl>
              <c:idx val="4"/>
              <c:layout>
                <c:manualLayout>
                  <c:x val="0.14755052468917595"/>
                  <c:y val="0.12599304166820971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9.6143039673008315E-2"/>
                      <c:h val="8.995219076475101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967E-4188-A539-5ADBAC277FD4}"/>
                </c:ext>
              </c:extLst>
            </c:dLbl>
            <c:dLbl>
              <c:idx val="5"/>
              <c:layout>
                <c:manualLayout>
                  <c:x val="-4.7168857456384002E-2"/>
                  <c:y val="3.3725612277648163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967E-4188-A539-5ADBAC277FD4}"/>
                </c:ext>
              </c:extLst>
            </c:dLbl>
            <c:dLbl>
              <c:idx val="6"/>
              <c:layout>
                <c:manualLayout>
                  <c:x val="-5.6075262052543033E-2"/>
                  <c:y val="-2.4404638164218012E-3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967E-4188-A539-5ADBAC277FD4}"/>
                </c:ext>
              </c:extLst>
            </c:dLbl>
            <c:dLbl>
              <c:idx val="7"/>
              <c:layout>
                <c:manualLayout>
                  <c:x val="-3.4976498712618702E-2"/>
                  <c:y val="-1.6435288054413705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967E-4188-A539-5ADBAC277FD4}"/>
                </c:ext>
              </c:extLst>
            </c:dLbl>
            <c:dLbl>
              <c:idx val="8"/>
              <c:layout>
                <c:manualLayout>
                  <c:x val="1.6774155375421571E-2"/>
                  <c:y val="-1.3998049722380565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967E-4188-A539-5ADBAC277FD4}"/>
                </c:ext>
              </c:extLst>
            </c:dLbl>
            <c:dLbl>
              <c:idx val="9"/>
              <c:layout>
                <c:manualLayout>
                  <c:x val="-1.2970766162884973E-2"/>
                  <c:y val="-1.2780996681091924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3-967E-4188-A539-5ADBAC277FD4}"/>
                </c:ext>
              </c:extLst>
            </c:dLbl>
            <c:dLbl>
              <c:idx val="10"/>
              <c:layout>
                <c:manualLayout>
                  <c:x val="-1.3246854767141079E-2"/>
                  <c:y val="-1.3778846095301384E-3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tx2">
                          <a:lumMod val="50000"/>
                        </a:schemeClr>
                      </a:solidFill>
                      <a:latin typeface="Arial Black" panose="020B0A04020102020204" pitchFamily="34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7.1091747329839736E-2"/>
                      <c:h val="9.279087276724663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5-967E-4188-A539-5ADBAC277FD4}"/>
                </c:ext>
              </c:extLst>
            </c:dLbl>
            <c:dLbl>
              <c:idx val="11"/>
              <c:layout>
                <c:manualLayout>
                  <c:x val="5.5069684359033734E-2"/>
                  <c:y val="2.986268340989068E-3"/>
                </c:manualLayout>
              </c:layout>
              <c:tx>
                <c:rich>
                  <a:bodyPr/>
                  <a:lstStyle/>
                  <a:p>
                    <a:fld id="{DFE424B7-19A6-42E8-9065-C193B0B5B708}" type="VALUE">
                      <a:rPr lang="en-US" dirty="0"/>
                      <a:pPr/>
                      <a:t>[ЗНАЧЕНИЕ]</a:t>
                    </a:fld>
                    <a:r>
                      <a:rPr lang="en-US" baseline="0" dirty="0"/>
                      <a:t>
</a:t>
                    </a:r>
                    <a:r>
                      <a:rPr lang="en-US" baseline="0" dirty="0" smtClean="0"/>
                      <a:t>0,1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7-967E-4188-A539-5ADBAC277FD4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Arial Black" panose="020B0A0402010202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rgbClr val="44546A">
                      <a:lumMod val="75000"/>
                    </a:srgbClr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Лист1!$A$2:$A$13</c:f>
              <c:strCache>
                <c:ptCount val="12"/>
                <c:pt idx="0">
                  <c:v>Общегосударственные расходы</c:v>
                </c:pt>
                <c:pt idx="1">
                  <c:v>Национальная безопасность</c:v>
                </c:pt>
                <c:pt idx="2">
                  <c:v>Национальная экономика </c:v>
                </c:pt>
                <c:pt idx="3">
                  <c:v>Жилищно-коммунальное хозяйство</c:v>
                </c:pt>
                <c:pt idx="4">
                  <c:v>Образование</c:v>
                </c:pt>
                <c:pt idx="5">
                  <c:v>Средства массовой информации</c:v>
                </c:pt>
                <c:pt idx="6">
                  <c:v>Культура и кинематография</c:v>
                </c:pt>
                <c:pt idx="7">
                  <c:v>Здравоохранение</c:v>
                </c:pt>
                <c:pt idx="8">
                  <c:v>Социальная политика</c:v>
                </c:pt>
                <c:pt idx="9">
                  <c:v>Физическая культура и спорт</c:v>
                </c:pt>
                <c:pt idx="10">
                  <c:v>Обслуживание муниципального долга</c:v>
                </c:pt>
                <c:pt idx="11">
                  <c:v>Охрана окружающей среды</c:v>
                </c:pt>
              </c:strCache>
            </c:strRef>
          </c:cat>
          <c:val>
            <c:numRef>
              <c:f>Лист1!$B$2:$B$13</c:f>
              <c:numCache>
                <c:formatCode>#,##0.0</c:formatCode>
                <c:ptCount val="12"/>
                <c:pt idx="0">
                  <c:v>1504.9</c:v>
                </c:pt>
                <c:pt idx="1">
                  <c:v>246.2</c:v>
                </c:pt>
                <c:pt idx="2">
                  <c:v>2484.9</c:v>
                </c:pt>
                <c:pt idx="3">
                  <c:v>1221.3</c:v>
                </c:pt>
                <c:pt idx="4">
                  <c:v>7569.1</c:v>
                </c:pt>
                <c:pt idx="5">
                  <c:v>46.8</c:v>
                </c:pt>
                <c:pt idx="6">
                  <c:v>803</c:v>
                </c:pt>
                <c:pt idx="7" formatCode="General">
                  <c:v>45</c:v>
                </c:pt>
                <c:pt idx="8">
                  <c:v>419.3</c:v>
                </c:pt>
                <c:pt idx="9">
                  <c:v>623.1</c:v>
                </c:pt>
                <c:pt idx="10">
                  <c:v>58.3</c:v>
                </c:pt>
                <c:pt idx="11" formatCode="General">
                  <c:v>7.1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967E-4188-A539-5ADBAC277F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950" b="0" i="0" u="none" strike="noStrike" kern="120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950" b="0" i="0" u="none" strike="noStrike" kern="1200" baseline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950" b="0" i="0" u="none" strike="noStrike" kern="1200" baseline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950" b="0" i="0" u="none" strike="noStrike" kern="1200" baseline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4"/>
        <c:txPr>
          <a:bodyPr rot="0" spcFirstLastPara="1" vertOverflow="ellipsis" vert="horz" wrap="square" anchor="ctr" anchorCtr="1"/>
          <a:lstStyle/>
          <a:p>
            <a:pPr>
              <a:defRPr sz="950" b="0" i="0" u="none" strike="noStrike" kern="1200" baseline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0"/>
        <c:txPr>
          <a:bodyPr rot="0" spcFirstLastPara="1" vertOverflow="ellipsis" vert="horz" wrap="square" anchor="ctr" anchorCtr="1"/>
          <a:lstStyle/>
          <a:p>
            <a:pPr>
              <a:defRPr sz="950" b="0" i="0" u="none" strike="noStrike" kern="1200" baseline="0">
                <a:solidFill>
                  <a:schemeClr val="tx2">
                    <a:lumMod val="75000"/>
                  </a:schemeClr>
                </a:solidFill>
                <a:latin typeface="+mj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.70994939651952993"/>
          <c:y val="3.5461202648739344E-2"/>
          <c:w val="0.27730101608522745"/>
          <c:h val="0.92663865305011228"/>
        </c:manualLayout>
      </c:layout>
      <c:overlay val="0"/>
      <c:spPr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9050" cap="flat" cmpd="sng" algn="ctr">
          <a:noFill/>
          <a:prstDash val="solid"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50" b="0" i="0" u="none" strike="noStrike" kern="1200" baseline="0">
              <a:solidFill>
                <a:schemeClr val="tx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38100" cap="flat" cmpd="sng" algn="ctr">
      <a:solidFill>
        <a:srgbClr val="44546A">
          <a:lumMod val="75000"/>
        </a:srgbClr>
      </a:solidFill>
      <a:prstDash val="solid"/>
    </a:ln>
    <a:effectLst/>
  </c:spPr>
  <c:txPr>
    <a:bodyPr/>
    <a:lstStyle/>
    <a:p>
      <a:pPr>
        <a:defRPr sz="1800"/>
      </a:pPr>
      <a:endParaRPr lang="ru-RU"/>
    </a:p>
  </c:txPr>
  <c:externalData r:id="rId5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7975694452257173"/>
          <c:y val="0"/>
          <c:w val="0.52024305547742833"/>
          <c:h val="0.9365379379809494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 w="63500" h="63500" prst="artDeco"/>
              <a:contourClr>
                <a:srgbClr val="000000"/>
              </a:contourClr>
            </a:sp3d>
          </c:spPr>
          <c:invertIfNegative val="0"/>
          <c:dLbls>
            <c:dLbl>
              <c:idx val="6"/>
              <c:layout>
                <c:manualLayout>
                  <c:x val="-9.0123755303013656E-2"/>
                  <c:y val="6.0756089308406966E-2"/>
                </c:manualLayout>
              </c:layout>
              <c:spPr>
                <a:solidFill>
                  <a:schemeClr val="bg1">
                    <a:lumMod val="95000"/>
                  </a:schemeClr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cap="none" spc="50" baseline="0">
                      <a:ln w="0"/>
                      <a:solidFill>
                        <a:schemeClr val="tx2">
                          <a:lumMod val="75000"/>
                        </a:schemeClr>
                      </a:solidFill>
                      <a:effectLst>
                        <a:innerShdw blurRad="63500" dist="50800" dir="13500000">
                          <a:srgbClr val="000000">
                            <a:alpha val="50000"/>
                          </a:srgbClr>
                        </a:inn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2DFC-4CE1-8E9E-4E027F26913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cap="none" spc="50" baseline="0">
                    <a:ln w="0"/>
                    <a:solidFill>
                      <a:schemeClr val="tx2">
                        <a:lumMod val="75000"/>
                      </a:schemeClr>
                    </a:solidFill>
                    <a:effectLst>
                      <a:innerShdw blurRad="63500" dist="50800" dir="13500000">
                        <a:srgbClr val="000000">
                          <a:alpha val="50000"/>
                        </a:srgbClr>
                      </a:innerShdw>
                    </a:effectLst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Лист1!$A$2:$A$8</c:f>
              <c:strCache>
                <c:ptCount val="7"/>
                <c:pt idx="0">
                  <c:v>обслуживание муниципального долга</c:v>
                </c:pt>
                <c:pt idx="1">
                  <c:v>социальное обеспечение населения</c:v>
                </c:pt>
                <c:pt idx="2">
                  <c:v>иные БА (выплаты по решениям судов, резервный фонд, субсидии юр.лицам)</c:v>
                </c:pt>
                <c:pt idx="3">
                  <c:v>капитальные вложения</c:v>
                </c:pt>
                <c:pt idx="4">
                  <c:v>расходы на выплаты персоналу ОМСУ и казенных учреждений</c:v>
                </c:pt>
                <c:pt idx="5">
                  <c:v>закупка товаров, работ и услуг для обеспечения муниципальных нужд</c:v>
                </c:pt>
                <c:pt idx="6">
                  <c:v>предоставление субсидий бюджетным, автономным учреждениям на выполнение муниципального задания (226 учреждений)</c:v>
                </c:pt>
              </c:strCache>
            </c:strRef>
          </c:cat>
          <c:val>
            <c:numRef>
              <c:f>Лист1!$B$2:$B$8</c:f>
              <c:numCache>
                <c:formatCode>#,##0.0</c:formatCode>
                <c:ptCount val="7"/>
                <c:pt idx="0">
                  <c:v>77.099999999999994</c:v>
                </c:pt>
                <c:pt idx="1">
                  <c:v>328</c:v>
                </c:pt>
                <c:pt idx="2">
                  <c:v>323.89999999999998</c:v>
                </c:pt>
                <c:pt idx="3">
                  <c:v>1415.3</c:v>
                </c:pt>
                <c:pt idx="4">
                  <c:v>1796.5</c:v>
                </c:pt>
                <c:pt idx="5">
                  <c:v>3399.2</c:v>
                </c:pt>
                <c:pt idx="6">
                  <c:v>7689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DFC-4CE1-8E9E-4E027F2691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65637240"/>
        <c:axId val="365637632"/>
      </c:barChart>
      <c:catAx>
        <c:axId val="3656372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cap="none" spc="50" baseline="0">
                <a:ln w="0"/>
                <a:solidFill>
                  <a:schemeClr val="tx2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n-lt"/>
                <a:ea typeface="+mn-ea"/>
                <a:cs typeface="+mn-cs"/>
              </a:defRPr>
            </a:pPr>
            <a:endParaRPr lang="ru-RU"/>
          </a:p>
        </c:txPr>
        <c:crossAx val="365637632"/>
        <c:crosses val="autoZero"/>
        <c:auto val="1"/>
        <c:lblAlgn val="ctr"/>
        <c:lblOffset val="100"/>
        <c:noMultiLvlLbl val="0"/>
      </c:catAx>
      <c:valAx>
        <c:axId val="365637632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crossAx val="365637240"/>
        <c:crosses val="autoZero"/>
        <c:crossBetween val="between"/>
      </c:valAx>
      <c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ln>
          <a:noFill/>
        </a:ln>
        <a:effectLst/>
      </c:spPr>
    </c:plotArea>
    <c:plotVisOnly val="1"/>
    <c:dispBlanksAs val="gap"/>
    <c:showDLblsOverMax val="0"/>
  </c:chart>
  <c:spPr>
    <a:noFill/>
    <a:ln w="38100">
      <a:solidFill>
        <a:schemeClr val="tx2">
          <a:lumMod val="75000"/>
        </a:schemeClr>
      </a:solidFill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8771440854397846E-3"/>
          <c:y val="0.13768261859793357"/>
          <c:w val="0.56717007289045185"/>
          <c:h val="0.7247173153600218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доля расходов в разрезе бюджетов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 w="127000" h="63500"/>
            </a:sp3d>
          </c:spPr>
          <c:explosion val="1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 w="127000" h="63500"/>
              </a:sp3d>
            </c:spPr>
            <c:extLst>
              <c:ext xmlns:c16="http://schemas.microsoft.com/office/drawing/2014/chart" uri="{C3380CC4-5D6E-409C-BE32-E72D297353CC}">
                <c16:uniqueId val="{00000001-7859-4F3A-9F61-F8930A78A0D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 w="127000" h="63500"/>
              </a:sp3d>
            </c:spPr>
            <c:extLst>
              <c:ext xmlns:c16="http://schemas.microsoft.com/office/drawing/2014/chart" uri="{C3380CC4-5D6E-409C-BE32-E72D297353CC}">
                <c16:uniqueId val="{00000003-7859-4F3A-9F61-F8930A78A0DD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sz="1200" dirty="0" smtClean="0">
                        <a:solidFill>
                          <a:schemeClr val="tx2">
                            <a:lumMod val="50000"/>
                          </a:schemeClr>
                        </a:solidFill>
                      </a:rPr>
                      <a:t>58,0%</a:t>
                    </a:r>
                    <a:endParaRPr lang="en-US" sz="1200" dirty="0">
                      <a:solidFill>
                        <a:schemeClr val="tx2">
                          <a:lumMod val="50000"/>
                        </a:schemeClr>
                      </a:solidFill>
                    </a:endParaRP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859-4F3A-9F61-F8930A78A0DD}"/>
                </c:ext>
              </c:extLst>
            </c:dLbl>
            <c:numFmt formatCode="0.0%" sourceLinked="0"/>
            <c:spPr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бюджеты вышестоящих уровней</c:v>
                </c:pt>
                <c:pt idx="1">
                  <c:v>бюджет города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0.57999999999999996</c:v>
                </c:pt>
                <c:pt idx="1">
                  <c:v>0.42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859-4F3A-9F61-F8930A78A0DD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.5904416417499504"/>
          <c:y val="0.16767697107728768"/>
          <c:w val="0.38655366794993795"/>
          <c:h val="0.66567449295757275"/>
        </c:manualLayout>
      </c:layout>
      <c:overlay val="0"/>
      <c:spPr>
        <a:blipFill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/>
        <a:scene3d>
          <a:camera prst="orthographicFront"/>
          <a:lightRig rig="chilly" dir="t">
            <a:rot lat="0" lon="0" rev="18480000"/>
          </a:lightRig>
        </a:scene3d>
        <a:sp3d prstMaterial="clear">
          <a:bevelT h="63500"/>
        </a:sp3d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2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rgbClr val="44546A">
        <a:lumMod val="75000"/>
      </a:srgbClr>
    </a:solidFill>
    <a:ln w="38100">
      <a:solidFill>
        <a:sysClr val="window" lastClr="FFFFFF">
          <a:lumMod val="95000"/>
        </a:sysClr>
      </a:solidFill>
    </a:ln>
    <a:effectLst/>
  </c:spPr>
  <c:txPr>
    <a:bodyPr/>
    <a:lstStyle/>
    <a:p>
      <a:pPr>
        <a:defRPr sz="900"/>
      </a:pPr>
      <a:endParaRPr lang="ru-RU"/>
    </a:p>
  </c:txPr>
  <c:externalData r:id="rId5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8771440854397846E-3"/>
          <c:y val="0.13768261859793357"/>
          <c:w val="0.56717007289045185"/>
          <c:h val="0.7247173153600218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доля расходов в разрезе бюджетов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 w="127000" h="63500"/>
            </a:sp3d>
          </c:spPr>
          <c:explosion val="1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 w="127000" h="63500"/>
              </a:sp3d>
            </c:spPr>
            <c:extLst>
              <c:ext xmlns:c16="http://schemas.microsoft.com/office/drawing/2014/chart" uri="{C3380CC4-5D6E-409C-BE32-E72D297353CC}">
                <c16:uniqueId val="{00000001-9ECD-48DE-8ECB-670985A082A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 w="127000" h="63500"/>
              </a:sp3d>
            </c:spPr>
            <c:extLst>
              <c:ext xmlns:c16="http://schemas.microsoft.com/office/drawing/2014/chart" uri="{C3380CC4-5D6E-409C-BE32-E72D297353CC}">
                <c16:uniqueId val="{00000003-9ECD-48DE-8ECB-670985A082A1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sz="1200" dirty="0" smtClean="0">
                        <a:solidFill>
                          <a:schemeClr val="tx2">
                            <a:lumMod val="50000"/>
                          </a:schemeClr>
                        </a:solidFill>
                      </a:rPr>
                      <a:t>20,4%</a:t>
                    </a:r>
                    <a:endParaRPr lang="en-US" sz="1200" dirty="0">
                      <a:solidFill>
                        <a:schemeClr val="tx2">
                          <a:lumMod val="50000"/>
                        </a:schemeClr>
                      </a:solidFill>
                    </a:endParaRP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ECD-48DE-8ECB-670985A082A1}"/>
                </c:ext>
              </c:extLst>
            </c:dLbl>
            <c:numFmt formatCode="0.0%" sourceLinked="0"/>
            <c:spPr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бюджеты вышестоящих уровней</c:v>
                </c:pt>
                <c:pt idx="1">
                  <c:v>бюджет города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0.20399999999999999</c:v>
                </c:pt>
                <c:pt idx="1">
                  <c:v>0.79600000000000004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ECD-48DE-8ECB-670985A082A1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.5904416417499504"/>
          <c:y val="0.16767697107728768"/>
          <c:w val="0.38655366794993795"/>
          <c:h val="0.66567449295757275"/>
        </c:manualLayout>
      </c:layout>
      <c:overlay val="0"/>
      <c:spPr>
        <a:blipFill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/>
        <a:scene3d>
          <a:camera prst="orthographicFront"/>
          <a:lightRig rig="chilly" dir="t">
            <a:rot lat="0" lon="0" rev="18480000"/>
          </a:lightRig>
        </a:scene3d>
        <a:sp3d prstMaterial="clear">
          <a:bevelT h="63500"/>
        </a:sp3d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2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rgbClr val="44546A">
        <a:lumMod val="75000"/>
      </a:srgbClr>
    </a:solidFill>
    <a:ln w="38100">
      <a:solidFill>
        <a:sysClr val="window" lastClr="FFFFFF">
          <a:lumMod val="95000"/>
        </a:sysClr>
      </a:solidFill>
    </a:ln>
    <a:effectLst/>
  </c:spPr>
  <c:txPr>
    <a:bodyPr/>
    <a:lstStyle/>
    <a:p>
      <a:pPr>
        <a:defRPr sz="900"/>
      </a:pPr>
      <a:endParaRPr lang="ru-RU"/>
    </a:p>
  </c:txPr>
  <c:externalData r:id="rId5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8771440854397846E-3"/>
          <c:y val="0.13768261859793357"/>
          <c:w val="0.56717007289045185"/>
          <c:h val="0.7247173153600218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доля расходов в разрезе бюджетов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 w="127000" h="63500"/>
            </a:sp3d>
          </c:spPr>
          <c:explosion val="1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 w="127000" h="63500"/>
              </a:sp3d>
            </c:spPr>
            <c:extLst>
              <c:ext xmlns:c16="http://schemas.microsoft.com/office/drawing/2014/chart" uri="{C3380CC4-5D6E-409C-BE32-E72D297353CC}">
                <c16:uniqueId val="{00000001-F199-45AF-9380-F99DD3B37AD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 w="127000" h="63500"/>
              </a:sp3d>
            </c:spPr>
            <c:extLst>
              <c:ext xmlns:c16="http://schemas.microsoft.com/office/drawing/2014/chart" uri="{C3380CC4-5D6E-409C-BE32-E72D297353CC}">
                <c16:uniqueId val="{00000003-F199-45AF-9380-F99DD3B37ADD}"/>
              </c:ext>
            </c:extLst>
          </c:dPt>
          <c:dLbls>
            <c:dLbl>
              <c:idx val="0"/>
              <c:layout>
                <c:manualLayout>
                  <c:x val="3.0672920400148775E-2"/>
                  <c:y val="-0.1126803811922133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 smtClean="0">
                        <a:solidFill>
                          <a:schemeClr val="tx2">
                            <a:lumMod val="50000"/>
                          </a:schemeClr>
                        </a:solidFill>
                      </a:rPr>
                      <a:t>71,6%</a:t>
                    </a:r>
                    <a:endParaRPr lang="en-US" sz="1200" dirty="0">
                      <a:solidFill>
                        <a:schemeClr val="tx2">
                          <a:lumMod val="50000"/>
                        </a:schemeClr>
                      </a:solidFill>
                    </a:endParaRP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199-45AF-9380-F99DD3B37ADD}"/>
                </c:ext>
              </c:extLst>
            </c:dLbl>
            <c:numFmt formatCode="0.0%" sourceLinked="0"/>
            <c:spPr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бюджеты вышестоящих уровней</c:v>
                </c:pt>
                <c:pt idx="1">
                  <c:v>бюджет города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0.71599999999999997</c:v>
                </c:pt>
                <c:pt idx="1">
                  <c:v>0.28399999999999997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199-45AF-9380-F99DD3B37ADD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.5904416417499504"/>
          <c:y val="0.16767697107728768"/>
          <c:w val="0.38655366794993795"/>
          <c:h val="0.66567449295757275"/>
        </c:manualLayout>
      </c:layout>
      <c:overlay val="0"/>
      <c:spPr>
        <a:blipFill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/>
        <a:scene3d>
          <a:camera prst="orthographicFront"/>
          <a:lightRig rig="chilly" dir="t">
            <a:rot lat="0" lon="0" rev="18480000"/>
          </a:lightRig>
        </a:scene3d>
        <a:sp3d prstMaterial="clear">
          <a:bevelT h="63500"/>
        </a:sp3d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2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rgbClr val="44546A">
        <a:lumMod val="75000"/>
      </a:srgbClr>
    </a:solidFill>
    <a:ln w="38100">
      <a:solidFill>
        <a:sysClr val="window" lastClr="FFFFFF">
          <a:lumMod val="95000"/>
        </a:sysClr>
      </a:solidFill>
    </a:ln>
    <a:effectLst/>
  </c:spPr>
  <c:txPr>
    <a:bodyPr/>
    <a:lstStyle/>
    <a:p>
      <a:pPr>
        <a:defRPr sz="900"/>
      </a:pPr>
      <a:endParaRPr lang="ru-RU"/>
    </a:p>
  </c:txPr>
  <c:externalData r:id="rId5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2558776482121158E-2"/>
          <c:y val="7.3995154574374222E-2"/>
          <c:w val="0.53026769421326114"/>
          <c:h val="0.9022206181622600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B46F6A"/>
            </a:solidFill>
          </c:spPr>
          <c:explosion val="8"/>
          <c:dPt>
            <c:idx val="0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2E5-4A9A-9E72-20DE92A15FF4}"/>
              </c:ext>
            </c:extLst>
          </c:dPt>
          <c:dPt>
            <c:idx val="1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2E5-4A9A-9E72-20DE92A15FF4}"/>
              </c:ext>
            </c:extLst>
          </c:dPt>
          <c:dPt>
            <c:idx val="2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2E5-4A9A-9E72-20DE92A15FF4}"/>
              </c:ext>
            </c:extLst>
          </c:dPt>
          <c:dPt>
            <c:idx val="3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2E5-4A9A-9E72-20DE92A15FF4}"/>
              </c:ext>
            </c:extLst>
          </c:dPt>
          <c:dPt>
            <c:idx val="4"/>
            <c:bubble3D val="0"/>
            <c:spPr>
              <a:solidFill>
                <a:srgbClr val="B46F6A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82E5-4A9A-9E72-20DE92A15FF4}"/>
              </c:ext>
            </c:extLst>
          </c:dPt>
          <c:dLbls>
            <c:dLbl>
              <c:idx val="0"/>
              <c:layout>
                <c:manualLayout>
                  <c:x val="0.39077344529647579"/>
                  <c:y val="-0.36139245552748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2E5-4A9A-9E72-20DE92A15FF4}"/>
                </c:ext>
              </c:extLst>
            </c:dLbl>
            <c:dLbl>
              <c:idx val="1"/>
              <c:layout>
                <c:manualLayout>
                  <c:x val="0.17259217817802447"/>
                  <c:y val="-4.77804948013760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2E5-4A9A-9E72-20DE92A15FF4}"/>
                </c:ext>
              </c:extLst>
            </c:dLbl>
            <c:dLbl>
              <c:idx val="2"/>
              <c:layout>
                <c:manualLayout>
                  <c:x val="0.17365379664798414"/>
                  <c:y val="4.100490176094203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2E5-4A9A-9E72-20DE92A15FF4}"/>
                </c:ext>
              </c:extLst>
            </c:dLbl>
            <c:dLbl>
              <c:idx val="3"/>
              <c:layout>
                <c:manualLayout>
                  <c:x val="0.19768613823242132"/>
                  <c:y val="3.69038955403434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2E5-4A9A-9E72-20DE92A15FF4}"/>
                </c:ext>
              </c:extLst>
            </c:dLbl>
            <c:dLbl>
              <c:idx val="4"/>
              <c:layout>
                <c:manualLayout>
                  <c:x val="0.12813571978254484"/>
                  <c:y val="0.140211933135493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2E5-4A9A-9E72-20DE92A15FF4}"/>
                </c:ext>
              </c:extLst>
            </c:dLbl>
            <c:spPr>
              <a:blipFill>
                <a:blip xmlns:r="http://schemas.openxmlformats.org/officeDocument/2006/relationships" r:embed="rId3"/>
                <a:stretch>
                  <a:fillRect/>
                </a:stretch>
              </a:blip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283C4E"/>
                    </a:solidFill>
                    <a:latin typeface="Arial Unicode MS" panose="020B0604020202020204" pitchFamily="34" charset="-128"/>
                    <a:ea typeface="Arial Unicode MS" panose="020B0604020202020204" pitchFamily="34" charset="-128"/>
                    <a:cs typeface="Arial Unicode MS" panose="020B0604020202020204" pitchFamily="34" charset="-128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bg1">
                      <a:lumMod val="9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Образование</c:v>
                </c:pt>
                <c:pt idx="1">
                  <c:v>Культура</c:v>
                </c:pt>
                <c:pt idx="2">
                  <c:v>Социальная политика</c:v>
                </c:pt>
                <c:pt idx="3">
                  <c:v>Физическая культура и спорт</c:v>
                </c:pt>
                <c:pt idx="4">
                  <c:v>Здравоохранение</c:v>
                </c:pt>
              </c:strCache>
            </c:strRef>
          </c:cat>
          <c:val>
            <c:numRef>
              <c:f>Лист1!$B$2:$B$6</c:f>
              <c:numCache>
                <c:formatCode>#,##0.0_р_.</c:formatCode>
                <c:ptCount val="5"/>
                <c:pt idx="0">
                  <c:v>7569.1</c:v>
                </c:pt>
                <c:pt idx="1">
                  <c:v>802.9</c:v>
                </c:pt>
                <c:pt idx="2">
                  <c:v>419.3</c:v>
                </c:pt>
                <c:pt idx="3">
                  <c:v>623.1</c:v>
                </c:pt>
                <c:pt idx="4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82E5-4A9A-9E72-20DE92A15F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30"/>
        <c:holeSize val="50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1558995402329473"/>
          <c:y val="8.6384827320785021E-2"/>
          <c:w val="0.27207954027101322"/>
          <c:h val="0.8630114948552218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bg1">
                  <a:lumMod val="9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tx2">
        <a:lumMod val="50000"/>
      </a:schemeClr>
    </a:solidFill>
    <a:ln w="38100">
      <a:solidFill>
        <a:schemeClr val="bg1">
          <a:lumMod val="95000"/>
        </a:schemeClr>
      </a:solidFill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200" b="1" baseline="0" dirty="0" smtClean="0">
                <a:solidFill>
                  <a:schemeClr val="tx2">
                    <a:lumMod val="75000"/>
                  </a:schemeClr>
                </a:solidFill>
              </a:rPr>
              <a:t>Среднемесячная начисленная з/плата</a:t>
            </a:r>
          </a:p>
          <a:p>
            <a:pPr>
              <a:defRPr sz="1200">
                <a:solidFill>
                  <a:schemeClr val="tx2">
                    <a:lumMod val="75000"/>
                  </a:schemeClr>
                </a:solidFill>
              </a:defRPr>
            </a:pPr>
            <a:r>
              <a:rPr lang="ru-RU" sz="1200" b="1" baseline="0" dirty="0" smtClean="0">
                <a:solidFill>
                  <a:schemeClr val="tx2">
                    <a:lumMod val="75000"/>
                  </a:schemeClr>
                </a:solidFill>
              </a:rPr>
              <a:t> в наших школах ( в рублях)</a:t>
            </a:r>
            <a:endParaRPr lang="ru-RU" sz="1200" b="1" dirty="0">
              <a:solidFill>
                <a:schemeClr val="tx2">
                  <a:lumMod val="75000"/>
                </a:schemeClr>
              </a:solidFill>
            </a:endParaRPr>
          </a:p>
        </c:rich>
      </c:tx>
      <c:layout>
        <c:manualLayout>
          <c:xMode val="edge"/>
          <c:yMode val="edge"/>
          <c:x val="0.18072923771755206"/>
          <c:y val="8.5960079326939352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2178282801593211"/>
          <c:y val="0.29070209756130572"/>
          <c:w val="0.7821718779674488"/>
          <c:h val="0.6647699044963213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478F79"/>
            </a:solidFill>
            <a:ln>
              <a:solidFill>
                <a:schemeClr val="tx2">
                  <a:lumMod val="10000"/>
                  <a:lumOff val="90000"/>
                </a:schemeClr>
              </a:solidFill>
            </a:ln>
            <a:effectLst>
              <a:outerShdw blurRad="57150" dist="19050" dir="5400000" algn="ctr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127000" h="63500"/>
            </a:sp3d>
          </c:spPr>
          <c:invertIfNegative val="0"/>
          <c:dLbls>
            <c:dLbl>
              <c:idx val="0"/>
              <c:layout>
                <c:manualLayout>
                  <c:x val="-0.19386153915128052"/>
                  <c:y val="1.3399861219356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E75-43E4-B762-E27AC63FEB3B}"/>
                </c:ext>
              </c:extLst>
            </c:dLbl>
            <c:dLbl>
              <c:idx val="1"/>
              <c:layout>
                <c:manualLayout>
                  <c:x val="-0.19566535060985474"/>
                  <c:y val="-2.62296961660591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E75-43E4-B762-E27AC63FEB3B}"/>
                </c:ext>
              </c:extLst>
            </c:dLbl>
            <c:dLbl>
              <c:idx val="2"/>
              <c:layout>
                <c:manualLayout>
                  <c:x val="-0.15127763926892579"/>
                  <c:y val="-3.523034127421801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E75-43E4-B762-E27AC63FEB3B}"/>
                </c:ext>
              </c:extLst>
            </c:dLbl>
            <c:dLbl>
              <c:idx val="3"/>
              <c:layout>
                <c:manualLayout>
                  <c:x val="-6.6747334520415175E-2"/>
                  <c:y val="-2.584331624689931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E75-43E4-B762-E27AC63FEB3B}"/>
                </c:ext>
              </c:extLst>
            </c:dLbl>
            <c:dLbl>
              <c:idx val="4"/>
              <c:layout>
                <c:manualLayout>
                  <c:x val="-1.2603173377786275E-2"/>
                  <c:y val="-6.030107124276505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AE8-460A-86AC-13604536ECC0}"/>
                </c:ext>
              </c:extLst>
            </c:dLbl>
            <c:numFmt formatCode="#,##0.0\ _₽" sourceLinked="0"/>
            <c:spPr>
              <a:blipFill dpi="0" rotWithShape="1">
                <a:blip xmlns:r="http://schemas.openxmlformats.org/officeDocument/2006/relationships"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2016 год</c:v>
                </c:pt>
                <c:pt idx="1">
                  <c:v>2017 год</c:v>
                </c:pt>
                <c:pt idx="2">
                  <c:v>2018 год</c:v>
                </c:pt>
                <c:pt idx="3">
                  <c:v>2019 год</c:v>
                </c:pt>
                <c:pt idx="4">
                  <c:v>2020 год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27937.1</c:v>
                </c:pt>
                <c:pt idx="1">
                  <c:v>29134.2</c:v>
                </c:pt>
                <c:pt idx="2">
                  <c:v>30265</c:v>
                </c:pt>
                <c:pt idx="3">
                  <c:v>32202.400000000001</c:v>
                </c:pt>
                <c:pt idx="4">
                  <c:v>35213.800000000003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E75-43E4-B762-E27AC63FEB3B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70"/>
        <c:axId val="399527896"/>
        <c:axId val="399523976"/>
      </c:barChart>
      <c:catAx>
        <c:axId val="3995278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99523976"/>
        <c:crosses val="autoZero"/>
        <c:auto val="1"/>
        <c:lblAlgn val="ctr"/>
        <c:lblOffset val="100"/>
        <c:noMultiLvlLbl val="0"/>
      </c:catAx>
      <c:valAx>
        <c:axId val="39952397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995278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pattFill prst="smGrid">
      <a:fgClr>
        <a:schemeClr val="tx2">
          <a:lumMod val="20000"/>
          <a:lumOff val="80000"/>
        </a:schemeClr>
      </a:fgClr>
      <a:bgClr>
        <a:schemeClr val="bg1"/>
      </a:bgClr>
    </a:pattFill>
    <a:ln w="28575">
      <a:solidFill>
        <a:schemeClr val="tx2">
          <a:lumMod val="50000"/>
        </a:schemeClr>
      </a:solidFill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  <c:userShapes r:id="rId5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200" b="1" baseline="0" dirty="0" smtClean="0">
                <a:solidFill>
                  <a:schemeClr val="tx2">
                    <a:lumMod val="75000"/>
                  </a:schemeClr>
                </a:solidFill>
              </a:rPr>
              <a:t>Среднемесячная начисленная з/плата в наших детских садах ( в рублях)</a:t>
            </a:r>
            <a:endParaRPr lang="ru-RU" sz="1200" b="1" dirty="0">
              <a:solidFill>
                <a:schemeClr val="tx2">
                  <a:lumMod val="75000"/>
                </a:schemeClr>
              </a:solidFill>
            </a:endParaRPr>
          </a:p>
        </c:rich>
      </c:tx>
      <c:layout>
        <c:manualLayout>
          <c:xMode val="edge"/>
          <c:yMode val="edge"/>
          <c:x val="0.12592246464310947"/>
          <c:y val="1.656807592099998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21782807777375551"/>
          <c:y val="0.28897264380249837"/>
          <c:w val="0.7821718779674488"/>
          <c:h val="0.6282487001509263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2">
                  <a:lumMod val="10000"/>
                  <a:lumOff val="90000"/>
                </a:schemeClr>
              </a:solidFill>
            </a:ln>
            <a:effectLst>
              <a:outerShdw blurRad="57150" dist="19050" dir="5400000" algn="ctr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127000" h="63500"/>
            </a:sp3d>
          </c:spPr>
          <c:invertIfNegative val="0"/>
          <c:dLbls>
            <c:dLbl>
              <c:idx val="0"/>
              <c:layout>
                <c:manualLayout>
                  <c:x val="-0.45904285976816822"/>
                  <c:y val="3.609816238648153E-2"/>
                </c:manualLayout>
              </c:layout>
              <c:numFmt formatCode="#,##0.0\ _₽" sourceLinked="0"/>
              <c:spPr>
                <a:blipFill dpi="0" rotWithShape="1">
                  <a:blip xmlns:r="http://schemas.openxmlformats.org/officeDocument/2006/relationships"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2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585419793255553"/>
                      <c:h val="0.1450279266091553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D59C-4926-8236-50FCC0133956}"/>
                </c:ext>
              </c:extLst>
            </c:dLbl>
            <c:dLbl>
              <c:idx val="1"/>
              <c:layout>
                <c:manualLayout>
                  <c:x val="-0.32306836719382437"/>
                  <c:y val="9.00115501138395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59C-4926-8236-50FCC0133956}"/>
                </c:ext>
              </c:extLst>
            </c:dLbl>
            <c:dLbl>
              <c:idx val="2"/>
              <c:layout>
                <c:manualLayout>
                  <c:x val="-0.19672105877589707"/>
                  <c:y val="2.505323015723653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59C-4926-8236-50FCC0133956}"/>
                </c:ext>
              </c:extLst>
            </c:dLbl>
            <c:dLbl>
              <c:idx val="3"/>
              <c:layout>
                <c:manualLayout>
                  <c:x val="-9.1430430823174702E-2"/>
                  <c:y val="2.829408877720088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59C-4926-8236-50FCC0133956}"/>
                </c:ext>
              </c:extLst>
            </c:dLbl>
            <c:dLbl>
              <c:idx val="4"/>
              <c:layout>
                <c:manualLayout>
                  <c:x val="-6.300890992027966E-2"/>
                  <c:y val="-4.512314710856558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D9D-4265-8BB3-B3EF731EFA95}"/>
                </c:ext>
              </c:extLst>
            </c:dLbl>
            <c:numFmt formatCode="#,##0.0\ _₽" sourceLinked="0"/>
            <c:spPr>
              <a:blipFill dpi="0" rotWithShape="1">
                <a:blip xmlns:r="http://schemas.openxmlformats.org/officeDocument/2006/relationships"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2016 год</c:v>
                </c:pt>
                <c:pt idx="1">
                  <c:v>2017 год</c:v>
                </c:pt>
                <c:pt idx="2">
                  <c:v>2018 год</c:v>
                </c:pt>
                <c:pt idx="3">
                  <c:v>2019 год</c:v>
                </c:pt>
                <c:pt idx="4">
                  <c:v>2020 год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21015.5</c:v>
                </c:pt>
                <c:pt idx="1">
                  <c:v>22847.200000000001</c:v>
                </c:pt>
                <c:pt idx="2">
                  <c:v>23506.5</c:v>
                </c:pt>
                <c:pt idx="3">
                  <c:v>25271.200000000001</c:v>
                </c:pt>
                <c:pt idx="4">
                  <c:v>26506.2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59C-4926-8236-50FCC013395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70"/>
        <c:axId val="399522408"/>
        <c:axId val="399526328"/>
      </c:barChart>
      <c:catAx>
        <c:axId val="3995224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99526328"/>
        <c:crosses val="autoZero"/>
        <c:auto val="1"/>
        <c:lblAlgn val="ctr"/>
        <c:lblOffset val="100"/>
        <c:noMultiLvlLbl val="0"/>
      </c:catAx>
      <c:valAx>
        <c:axId val="39952632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995224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pattFill prst="smGrid">
      <a:fgClr>
        <a:schemeClr val="tx2">
          <a:lumMod val="20000"/>
          <a:lumOff val="80000"/>
        </a:schemeClr>
      </a:fgClr>
      <a:bgClr>
        <a:schemeClr val="bg1"/>
      </a:bgClr>
    </a:pattFill>
    <a:ln w="28575">
      <a:solidFill>
        <a:schemeClr val="tx2">
          <a:lumMod val="50000"/>
        </a:schemeClr>
      </a:solidFill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  <c:userShapes r:id="rId5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200" b="1" baseline="0" dirty="0" smtClean="0">
                <a:solidFill>
                  <a:schemeClr val="tx2">
                    <a:lumMod val="75000"/>
                  </a:schemeClr>
                </a:solidFill>
              </a:rPr>
              <a:t>Среднемесячная начисленная з/плата в наших учреждениях культуры и искусства ( в рублях)</a:t>
            </a:r>
            <a:endParaRPr lang="ru-RU" sz="1200" b="1" dirty="0">
              <a:solidFill>
                <a:schemeClr val="tx2">
                  <a:lumMod val="75000"/>
                </a:schemeClr>
              </a:solidFill>
            </a:endParaRPr>
          </a:p>
        </c:rich>
      </c:tx>
      <c:layout>
        <c:manualLayout>
          <c:xMode val="edge"/>
          <c:yMode val="edge"/>
          <c:x val="0.12160027280858067"/>
          <c:y val="8.5634249666856517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2178282801593211"/>
          <c:y val="0.40374464995992193"/>
          <c:w val="0.7821718779674488"/>
          <c:h val="0.5259398174054636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2">
                  <a:lumMod val="10000"/>
                  <a:lumOff val="90000"/>
                </a:schemeClr>
              </a:solidFill>
            </a:ln>
            <a:effectLst>
              <a:outerShdw blurRad="57150" dist="19050" dir="5400000" algn="ctr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127000" h="63500"/>
            </a:sp3d>
          </c:spPr>
          <c:invertIfNegative val="0"/>
          <c:dLbls>
            <c:dLbl>
              <c:idx val="0"/>
              <c:layout>
                <c:manualLayout>
                  <c:x val="-0.27103697998811399"/>
                  <c:y val="2.88932742229376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EEB-4257-93FE-A792199232C9}"/>
                </c:ext>
              </c:extLst>
            </c:dLbl>
            <c:dLbl>
              <c:idx val="1"/>
              <c:layout>
                <c:manualLayout>
                  <c:x val="-0.19874837482170327"/>
                  <c:y val="2.64540085037611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585424888473837"/>
                      <c:h val="0.1511066720717319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AEEB-4257-93FE-A792199232C9}"/>
                </c:ext>
              </c:extLst>
            </c:dLbl>
            <c:dLbl>
              <c:idx val="2"/>
              <c:layout>
                <c:manualLayout>
                  <c:x val="-0.1505183105228203"/>
                  <c:y val="-1.495853935394501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EEB-4257-93FE-A792199232C9}"/>
                </c:ext>
              </c:extLst>
            </c:dLbl>
            <c:dLbl>
              <c:idx val="3"/>
              <c:layout>
                <c:manualLayout>
                  <c:x val="-0.10702938137523303"/>
                  <c:y val="-1.910324552107871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EEB-4257-93FE-A792199232C9}"/>
                </c:ext>
              </c:extLst>
            </c:dLbl>
            <c:dLbl>
              <c:idx val="4"/>
              <c:layout>
                <c:manualLayout>
                  <c:x val="-0.12200791937911154"/>
                  <c:y val="-3.49055488828850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0D9-40BB-BE5E-3DF3492103F0}"/>
                </c:ext>
              </c:extLst>
            </c:dLbl>
            <c:numFmt formatCode="#,##0.0\ _₽" sourceLinked="0"/>
            <c:spPr>
              <a:blipFill dpi="0" rotWithShape="1">
                <a:blip xmlns:r="http://schemas.openxmlformats.org/officeDocument/2006/relationships"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2016 год</c:v>
                </c:pt>
                <c:pt idx="1">
                  <c:v>2017 год</c:v>
                </c:pt>
                <c:pt idx="2">
                  <c:v>2018 год</c:v>
                </c:pt>
                <c:pt idx="3">
                  <c:v>2019 год</c:v>
                </c:pt>
                <c:pt idx="4">
                  <c:v>2020 год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22270.5</c:v>
                </c:pt>
                <c:pt idx="1">
                  <c:v>25673.3</c:v>
                </c:pt>
                <c:pt idx="2">
                  <c:v>31136.2</c:v>
                </c:pt>
                <c:pt idx="3">
                  <c:v>32140.2</c:v>
                </c:pt>
                <c:pt idx="4">
                  <c:v>31521.5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EEB-4257-93FE-A792199232C9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70"/>
        <c:axId val="399524368"/>
        <c:axId val="399525936"/>
      </c:barChart>
      <c:catAx>
        <c:axId val="3995243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99525936"/>
        <c:crosses val="autoZero"/>
        <c:auto val="1"/>
        <c:lblAlgn val="ctr"/>
        <c:lblOffset val="100"/>
        <c:noMultiLvlLbl val="0"/>
      </c:catAx>
      <c:valAx>
        <c:axId val="39952593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995243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pattFill prst="smGrid">
      <a:fgClr>
        <a:schemeClr val="tx2">
          <a:lumMod val="20000"/>
          <a:lumOff val="80000"/>
        </a:schemeClr>
      </a:fgClr>
      <a:bgClr>
        <a:schemeClr val="bg1"/>
      </a:bgClr>
    </a:pattFill>
    <a:ln w="28575">
      <a:solidFill>
        <a:schemeClr val="tx2">
          <a:lumMod val="50000"/>
        </a:schemeClr>
      </a:solidFill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  <c:userShapes r:id="rId5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200" b="1" baseline="0" dirty="0" smtClean="0">
                <a:solidFill>
                  <a:schemeClr val="tx2">
                    <a:lumMod val="75000"/>
                  </a:schemeClr>
                </a:solidFill>
              </a:rPr>
              <a:t>Среднемесячная начисленная з/плата в наших учреждениях ФК и спорта </a:t>
            </a:r>
          </a:p>
          <a:p>
            <a:pPr>
              <a:defRPr sz="1200">
                <a:solidFill>
                  <a:schemeClr val="tx2">
                    <a:lumMod val="75000"/>
                  </a:schemeClr>
                </a:solidFill>
              </a:defRPr>
            </a:pPr>
            <a:r>
              <a:rPr lang="ru-RU" sz="1200" b="1" baseline="0" dirty="0" smtClean="0">
                <a:solidFill>
                  <a:schemeClr val="tx2">
                    <a:lumMod val="75000"/>
                  </a:schemeClr>
                </a:solidFill>
              </a:rPr>
              <a:t>(в рублях)</a:t>
            </a:r>
            <a:endParaRPr lang="ru-RU" sz="1200" b="1" dirty="0">
              <a:solidFill>
                <a:schemeClr val="tx2">
                  <a:lumMod val="75000"/>
                </a:schemeClr>
              </a:solidFill>
            </a:endParaRPr>
          </a:p>
        </c:rich>
      </c:tx>
      <c:layout>
        <c:manualLayout>
          <c:xMode val="edge"/>
          <c:yMode val="edge"/>
          <c:x val="0.12592246464310947"/>
          <c:y val="8.7175587177873231E-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2178282801593211"/>
          <c:y val="0.34269912077628945"/>
          <c:w val="0.7821718779674488"/>
          <c:h val="0.5869850810870125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A85C63"/>
            </a:solidFill>
            <a:ln>
              <a:solidFill>
                <a:schemeClr val="tx2">
                  <a:lumMod val="10000"/>
                  <a:lumOff val="90000"/>
                </a:schemeClr>
              </a:solidFill>
            </a:ln>
            <a:effectLst>
              <a:outerShdw blurRad="57150" dist="19050" dir="5400000" algn="ctr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127000" h="63500"/>
            </a:sp3d>
          </c:spPr>
          <c:invertIfNegative val="0"/>
          <c:dLbls>
            <c:dLbl>
              <c:idx val="0"/>
              <c:layout>
                <c:manualLayout>
                  <c:x val="-0.11577380801847063"/>
                  <c:y val="4.03086111096936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2F9-4BE2-A5A7-4BD85BC8A0BA}"/>
                </c:ext>
              </c:extLst>
            </c:dLbl>
            <c:dLbl>
              <c:idx val="1"/>
              <c:layout>
                <c:manualLayout>
                  <c:x val="-0.14394339540387521"/>
                  <c:y val="1.69663402911358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2F9-4BE2-A5A7-4BD85BC8A0BA}"/>
                </c:ext>
              </c:extLst>
            </c:dLbl>
            <c:dLbl>
              <c:idx val="2"/>
              <c:layout>
                <c:manualLayout>
                  <c:x val="-0.16631658505321312"/>
                  <c:y val="-9.677740304401806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2F9-4BE2-A5A7-4BD85BC8A0BA}"/>
                </c:ext>
              </c:extLst>
            </c:dLbl>
            <c:dLbl>
              <c:idx val="3"/>
              <c:layout>
                <c:manualLayout>
                  <c:x val="-7.5435860715155983E-2"/>
                  <c:y val="-4.4355655755087965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2F9-4BE2-A5A7-4BD85BC8A0BA}"/>
                </c:ext>
              </c:extLst>
            </c:dLbl>
            <c:dLbl>
              <c:idx val="4"/>
              <c:layout>
                <c:manualLayout>
                  <c:x val="-4.4430378557808375E-2"/>
                  <c:y val="-4.859917037006801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939-4CF0-816E-2F8266FB024C}"/>
                </c:ext>
              </c:extLst>
            </c:dLbl>
            <c:numFmt formatCode="#,##0.0\ _₽" sourceLinked="0"/>
            <c:spPr>
              <a:blipFill dpi="0" rotWithShape="1">
                <a:blip xmlns:r="http://schemas.openxmlformats.org/officeDocument/2006/relationships"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2016 год</c:v>
                </c:pt>
                <c:pt idx="1">
                  <c:v>2017 год</c:v>
                </c:pt>
                <c:pt idx="2">
                  <c:v>2018 год</c:v>
                </c:pt>
                <c:pt idx="3">
                  <c:v>2019 год</c:v>
                </c:pt>
                <c:pt idx="4">
                  <c:v>2020 тгод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29990.3</c:v>
                </c:pt>
                <c:pt idx="1">
                  <c:v>28446.6</c:v>
                </c:pt>
                <c:pt idx="2">
                  <c:v>37636</c:v>
                </c:pt>
                <c:pt idx="3">
                  <c:v>40418.400000000001</c:v>
                </c:pt>
                <c:pt idx="4">
                  <c:v>41859.4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2F9-4BE2-A5A7-4BD85BC8A0BA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70"/>
        <c:axId val="553388568"/>
        <c:axId val="553385432"/>
      </c:barChart>
      <c:catAx>
        <c:axId val="5533885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53385432"/>
        <c:crosses val="autoZero"/>
        <c:auto val="1"/>
        <c:lblAlgn val="ctr"/>
        <c:lblOffset val="100"/>
        <c:noMultiLvlLbl val="0"/>
      </c:catAx>
      <c:valAx>
        <c:axId val="5533854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533885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pattFill prst="smGrid">
      <a:fgClr>
        <a:schemeClr val="tx2">
          <a:lumMod val="20000"/>
          <a:lumOff val="80000"/>
        </a:schemeClr>
      </a:fgClr>
      <a:bgClr>
        <a:schemeClr val="bg1"/>
      </a:bgClr>
    </a:pattFill>
    <a:ln w="28575">
      <a:solidFill>
        <a:schemeClr val="tx2">
          <a:lumMod val="50000"/>
        </a:schemeClr>
      </a:solidFill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  <c:userShapes r:id="rId5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812594352261515E-2"/>
          <c:y val="7.4116494876320965E-2"/>
          <c:w val="0.47674584359907723"/>
          <c:h val="0.8623171842622469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доля расходов в разрезе бюджетов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 w="127000" h="63500"/>
            </a:sp3d>
          </c:spPr>
          <c:explosion val="1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 w="127000" h="63500"/>
              </a:sp3d>
            </c:spPr>
            <c:extLst>
              <c:ext xmlns:c16="http://schemas.microsoft.com/office/drawing/2014/chart" uri="{C3380CC4-5D6E-409C-BE32-E72D297353CC}">
                <c16:uniqueId val="{00000001-56A2-4BDB-AB4D-6E89CA5489D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 w="127000" h="63500"/>
              </a:sp3d>
            </c:spPr>
            <c:extLst>
              <c:ext xmlns:c16="http://schemas.microsoft.com/office/drawing/2014/chart" uri="{C3380CC4-5D6E-409C-BE32-E72D297353CC}">
                <c16:uniqueId val="{00000003-56A2-4BDB-AB4D-6E89CA5489D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</c:spPr>
            <c:extLst>
              <c:ext xmlns:c16="http://schemas.microsoft.com/office/drawing/2014/chart" uri="{C3380CC4-5D6E-409C-BE32-E72D297353CC}">
                <c16:uniqueId val="{00000005-56A2-4BDB-AB4D-6E89CA5489DE}"/>
              </c:ext>
            </c:extLst>
          </c:dPt>
          <c:dLbls>
            <c:dLbl>
              <c:idx val="0"/>
              <c:layout>
                <c:manualLayout>
                  <c:x val="-2.8981461210192332E-2"/>
                  <c:y val="3.4968103680869278E-2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dirty="0" smtClean="0">
                        <a:solidFill>
                          <a:schemeClr val="tx2">
                            <a:lumMod val="50000"/>
                          </a:schemeClr>
                        </a:solidFill>
                      </a:rPr>
                      <a:t>54,7%</a:t>
                    </a:r>
                    <a:endParaRPr lang="en-US" sz="1400" b="1" dirty="0">
                      <a:solidFill>
                        <a:schemeClr val="tx2">
                          <a:lumMod val="50000"/>
                        </a:schemeClr>
                      </a:solidFill>
                    </a:endParaRP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56A2-4BDB-AB4D-6E89CA5489DE}"/>
                </c:ext>
              </c:extLst>
            </c:dLbl>
            <c:numFmt formatCode="0.0%" sourceLinked="0"/>
            <c:spPr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Лист1!$A$2:$A$4</c:f>
              <c:strCache>
                <c:ptCount val="3"/>
                <c:pt idx="0">
                  <c:v>федеральный бюджет</c:v>
                </c:pt>
                <c:pt idx="1">
                  <c:v>краевой бюджет</c:v>
                </c:pt>
                <c:pt idx="2">
                  <c:v>бюджет города</c:v>
                </c:pt>
              </c:strCache>
            </c:strRef>
          </c:cat>
          <c:val>
            <c:numRef>
              <c:f>Лист1!$B$2:$B$4</c:f>
              <c:numCache>
                <c:formatCode>0.00%</c:formatCode>
                <c:ptCount val="3"/>
                <c:pt idx="0">
                  <c:v>0.54700000000000004</c:v>
                </c:pt>
                <c:pt idx="1">
                  <c:v>0.36399999999999999</c:v>
                </c:pt>
                <c:pt idx="2">
                  <c:v>8.8999999999999996E-2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6A2-4BDB-AB4D-6E89CA5489DE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169"/>
        <c:holeSize val="50"/>
      </c:doughnut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.5722858816340668"/>
          <c:y val="0.16767697107728768"/>
          <c:w val="0.40470932151329597"/>
          <c:h val="0.66567449295757275"/>
        </c:manualLayout>
      </c:layout>
      <c:overlay val="0"/>
      <c:spPr>
        <a:solidFill>
          <a:sysClr val="window" lastClr="FFFFFF"/>
        </a:solidFill>
        <a:ln>
          <a:noFill/>
        </a:ln>
        <a:effectLst/>
        <a:scene3d>
          <a:camera prst="orthographicFront"/>
          <a:lightRig rig="chilly" dir="t">
            <a:rot lat="0" lon="0" rev="18480000"/>
          </a:lightRig>
        </a:scene3d>
        <a:sp3d prstMaterial="clear">
          <a:bevelT h="63500"/>
        </a:sp3d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2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rgbClr val="1F497D">
        <a:lumMod val="50000"/>
      </a:srgbClr>
    </a:solidFill>
    <a:ln w="38100">
      <a:solidFill>
        <a:sysClr val="window" lastClr="FFFFFF">
          <a:lumMod val="95000"/>
        </a:sysClr>
      </a:solidFill>
    </a:ln>
    <a:effectLst/>
  </c:spPr>
  <c:txPr>
    <a:bodyPr/>
    <a:lstStyle/>
    <a:p>
      <a:pPr>
        <a:defRPr sz="900"/>
      </a:pPr>
      <a:endParaRPr lang="ru-RU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951709697519653"/>
          <c:y val="2.9621659108349189E-2"/>
          <c:w val="0.23689178757953278"/>
          <c:h val="0.97037834089165076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12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94000"/>
                      <a:satMod val="103000"/>
                      <a:lumMod val="102000"/>
                    </a:schemeClr>
                  </a:gs>
                  <a:gs pos="50000">
                    <a:schemeClr val="accent1">
                      <a:shade val="100000"/>
                      <a:satMod val="110000"/>
                      <a:lumMod val="100000"/>
                    </a:schemeClr>
                  </a:gs>
                  <a:gs pos="100000">
                    <a:schemeClr val="accent1">
                      <a:shade val="78000"/>
                      <a:satMod val="120000"/>
                      <a:lumMod val="99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095E-43ED-9F23-A9C7671BEC1C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94000"/>
                      <a:satMod val="103000"/>
                      <a:lumMod val="102000"/>
                    </a:schemeClr>
                  </a:gs>
                  <a:gs pos="50000">
                    <a:schemeClr val="accent2">
                      <a:shade val="100000"/>
                      <a:satMod val="110000"/>
                      <a:lumMod val="100000"/>
                    </a:schemeClr>
                  </a:gs>
                  <a:gs pos="100000">
                    <a:schemeClr val="accent2">
                      <a:shade val="78000"/>
                      <a:satMod val="120000"/>
                      <a:lumMod val="99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095E-43ED-9F23-A9C7671BEC1C}"/>
              </c:ext>
            </c:extLst>
          </c:dPt>
          <c:dLbls>
            <c:dLbl>
              <c:idx val="0"/>
              <c:layout>
                <c:manualLayout>
                  <c:x val="-0.10101809939721822"/>
                  <c:y val="0.11957058675730899"/>
                </c:manualLayout>
              </c:layout>
              <c:numFmt formatCode="0.0%" sourceLinked="0"/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tx2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2492135214896771"/>
                      <c:h val="0.3477251717321120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095E-43ED-9F23-A9C7671BEC1C}"/>
                </c:ext>
              </c:extLst>
            </c:dLbl>
            <c:dLbl>
              <c:idx val="1"/>
              <c:layout>
                <c:manualLayout>
                  <c:x val="0.12052219705701876"/>
                  <c:y val="-5.3642996316470751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1134903437046322"/>
                      <c:h val="0.3284096350129658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095E-43ED-9F23-A9C7671BEC1C}"/>
                </c:ext>
              </c:extLst>
            </c:dLbl>
            <c:numFmt formatCode="0.0%" sourceLinked="0"/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Лист1!$A$2:$A$3</c:f>
              <c:strCache>
                <c:ptCount val="2"/>
                <c:pt idx="0">
                  <c:v>Субсидии на выполнение муниципального задания</c:v>
                </c:pt>
                <c:pt idx="1">
                  <c:v>Другие расходы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4897.3</c:v>
                </c:pt>
                <c:pt idx="1">
                  <c:v>2446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95E-43ED-9F23-A9C7671BEC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07"/>
        <c:holeSize val="49"/>
      </c:doughnutChart>
      <c:spPr>
        <a:noFill/>
        <a:ln>
          <a:noFill/>
        </a:ln>
        <a:effectLst/>
      </c:spPr>
    </c:plotArea>
    <c:legend>
      <c:legendPos val="t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.51826063124402255"/>
          <c:y val="5.2271732462772724E-2"/>
          <c:w val="0.47059381760986829"/>
          <c:h val="0.92532339799340058"/>
        </c:manualLayout>
      </c:layout>
      <c:overlay val="0"/>
      <c:spPr>
        <a:pattFill prst="ltHorz">
          <a:fgClr>
            <a:srgbClr val="EEECE1"/>
          </a:fgClr>
          <a:bgClr>
            <a:sysClr val="window" lastClr="FFFFFF"/>
          </a:bgClr>
        </a:patt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accent1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accent1">
        <a:lumMod val="40000"/>
        <a:lumOff val="60000"/>
      </a:schemeClr>
    </a:solidFill>
    <a:ln w="38100">
      <a:solidFill>
        <a:schemeClr val="bg1">
          <a:lumMod val="95000"/>
        </a:schemeClr>
      </a:solidFill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sng" strike="noStrike" kern="1200" spc="0" baseline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200" u="sng" dirty="0">
                <a:solidFill>
                  <a:schemeClr val="bg1">
                    <a:lumMod val="95000"/>
                  </a:schemeClr>
                </a:solidFill>
              </a:rPr>
              <a:t>доля расходов </a:t>
            </a:r>
            <a:endParaRPr lang="ru-RU" sz="1200" u="sng" dirty="0" smtClean="0">
              <a:solidFill>
                <a:schemeClr val="bg1">
                  <a:lumMod val="95000"/>
                </a:schemeClr>
              </a:solidFill>
            </a:endParaRPr>
          </a:p>
          <a:p>
            <a:pPr>
              <a:defRPr sz="1200" u="sng">
                <a:solidFill>
                  <a:schemeClr val="bg1">
                    <a:lumMod val="95000"/>
                  </a:schemeClr>
                </a:solidFill>
              </a:defRPr>
            </a:pPr>
            <a:r>
              <a:rPr lang="ru-RU" sz="1200" u="sng" dirty="0" smtClean="0">
                <a:solidFill>
                  <a:schemeClr val="bg1">
                    <a:lumMod val="95000"/>
                  </a:schemeClr>
                </a:solidFill>
              </a:rPr>
              <a:t>в утвержденном бюджете </a:t>
            </a:r>
          </a:p>
          <a:p>
            <a:pPr>
              <a:defRPr sz="1200" u="sng">
                <a:solidFill>
                  <a:schemeClr val="bg1">
                    <a:lumMod val="95000"/>
                  </a:schemeClr>
                </a:solidFill>
              </a:defRPr>
            </a:pPr>
            <a:r>
              <a:rPr lang="ru-RU" sz="1200" u="sng" dirty="0" smtClean="0">
                <a:solidFill>
                  <a:schemeClr val="bg1">
                    <a:lumMod val="95000"/>
                  </a:schemeClr>
                </a:solidFill>
              </a:rPr>
              <a:t>на 2021 год</a:t>
            </a:r>
            <a:endParaRPr lang="ru-RU" sz="1200" u="sng" dirty="0">
              <a:solidFill>
                <a:schemeClr val="bg1">
                  <a:lumMod val="95000"/>
                </a:schemeClr>
              </a:solidFill>
            </a:endParaRPr>
          </a:p>
        </c:rich>
      </c:tx>
      <c:layout>
        <c:manualLayout>
          <c:xMode val="edge"/>
          <c:yMode val="edge"/>
          <c:x val="0.57900755550416372"/>
          <c:y val="4.014364849653906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sng" strike="noStrike" kern="1200" spc="0" baseline="0">
              <a:solidFill>
                <a:schemeClr val="bg1">
                  <a:lumMod val="9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6.53887919263451E-2"/>
          <c:y val="1.5203992832652424E-2"/>
          <c:w val="0.38696657162182496"/>
          <c:h val="0.94290952283802854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доля расходов в разрезе бюджетов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 w="127000" h="63500"/>
            </a:sp3d>
          </c:spPr>
          <c:explosion val="1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 w="127000" h="63500"/>
              </a:sp3d>
            </c:spPr>
            <c:extLst>
              <c:ext xmlns:c16="http://schemas.microsoft.com/office/drawing/2014/chart" uri="{C3380CC4-5D6E-409C-BE32-E72D297353CC}">
                <c16:uniqueId val="{00000001-CFAC-4577-B21C-319E7BF5FEC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 w="127000" h="63500"/>
              </a:sp3d>
            </c:spPr>
            <c:extLst>
              <c:ext xmlns:c16="http://schemas.microsoft.com/office/drawing/2014/chart" uri="{C3380CC4-5D6E-409C-BE32-E72D297353CC}">
                <c16:uniqueId val="{00000003-CFAC-4577-B21C-319E7BF5FECB}"/>
              </c:ext>
            </c:extLst>
          </c:dPt>
          <c:dPt>
            <c:idx val="2"/>
            <c:bubble3D val="0"/>
            <c:spPr>
              <a:solidFill>
                <a:srgbClr val="9BBB59">
                  <a:lumMod val="75000"/>
                </a:srgb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 w="127000" h="63500"/>
              </a:sp3d>
            </c:spPr>
            <c:extLst>
              <c:ext xmlns:c16="http://schemas.microsoft.com/office/drawing/2014/chart" uri="{C3380CC4-5D6E-409C-BE32-E72D297353CC}">
                <c16:uniqueId val="{00000005-CFAC-4577-B21C-319E7BF5FECB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sz="1200" dirty="0" smtClean="0">
                        <a:solidFill>
                          <a:schemeClr val="tx2">
                            <a:lumMod val="50000"/>
                          </a:schemeClr>
                        </a:solidFill>
                      </a:rPr>
                      <a:t>9,0%</a:t>
                    </a:r>
                    <a:endParaRPr lang="en-US" sz="1200" dirty="0">
                      <a:solidFill>
                        <a:schemeClr val="tx2">
                          <a:lumMod val="50000"/>
                        </a:schemeClr>
                      </a:solidFill>
                    </a:endParaRP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FAC-4577-B21C-319E7BF5FECB}"/>
                </c:ext>
              </c:extLst>
            </c:dLbl>
            <c:numFmt formatCode="0.0%" sourceLinked="0"/>
            <c:spPr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федеральный бюджет</c:v>
                </c:pt>
                <c:pt idx="1">
                  <c:v>краевой бюджет</c:v>
                </c:pt>
                <c:pt idx="2">
                  <c:v>бюджет города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657.7</c:v>
                </c:pt>
                <c:pt idx="1">
                  <c:v>4475</c:v>
                </c:pt>
                <c:pt idx="2">
                  <c:v>2210.6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FAC-4577-B21C-319E7BF5FECB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854595314326686"/>
          <c:y val="0.38293450770237525"/>
          <c:w val="0.37226414138464858"/>
          <c:h val="0.556633551706882"/>
        </c:manualLayout>
      </c:layout>
      <c:overlay val="0"/>
      <c:spPr>
        <a:blipFill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/>
        </a:scene3d>
        <a:sp3d prstMaterial="metal">
          <a:bevelT w="88900" h="88900"/>
        </a:sp3d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2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38100">
      <a:solidFill>
        <a:sysClr val="window" lastClr="FFFFFF">
          <a:lumMod val="95000"/>
        </a:sysClr>
      </a:solidFill>
    </a:ln>
    <a:effectLst/>
  </c:spPr>
  <c:txPr>
    <a:bodyPr/>
    <a:lstStyle/>
    <a:p>
      <a:pPr>
        <a:defRPr sz="900"/>
      </a:pPr>
      <a:endParaRPr lang="ru-RU"/>
    </a:p>
  </c:txPr>
  <c:externalData r:id="rId5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192752151381441"/>
          <c:y val="5.1931511700765522E-2"/>
          <c:w val="0.30683565417610853"/>
          <c:h val="0.9336525276741038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plosion val="8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B4D9-41FC-87C6-21F4A37A686F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B4D9-41FC-87C6-21F4A37A686F}"/>
              </c:ext>
            </c:extLst>
          </c:dPt>
          <c:dLbls>
            <c:dLbl>
              <c:idx val="0"/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00" b="1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D1A6FF5-6783-4803-9D79-2F70C73D4BA0}" type="VALUE">
                      <a:rPr lang="en-US" smtClean="0"/>
                      <a:pPr>
                        <a:defRPr sz="1100" b="1"/>
                      </a:pPr>
                      <a:t>[ЗНАЧЕНИЕ]</a:t>
                    </a:fld>
                    <a:r>
                      <a:rPr lang="en-US" baseline="0" dirty="0" smtClean="0"/>
                      <a:t> </a:t>
                    </a:r>
                    <a:fld id="{B6D5DAB6-9F3E-4CDD-85BB-B5F31EB849D5}" type="PERCENTAGE">
                      <a:rPr lang="en-US" baseline="0"/>
                      <a:pPr>
                        <a:defRPr sz="1100" b="1"/>
                      </a:pPr>
                      <a:t>[ПРОЦЕНТ]</a:t>
                    </a:fld>
                    <a:endParaRPr lang="en-US" baseline="0" dirty="0" smtClean="0"/>
                  </a:p>
                </c:rich>
              </c:tx>
              <c:numFmt formatCode="0.0%" sourceLinked="0"/>
              <c:spPr>
                <a:solidFill>
                  <a:prstClr val="white"/>
                </a:solidFill>
                <a:ln w="9525" cap="flat" cmpd="sng" algn="ctr">
                  <a:solidFill>
                    <a:prstClr val="black">
                      <a:lumMod val="25000"/>
                      <a:lumOff val="75000"/>
                    </a:prst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1"/>
                        <a:gd name="adj2" fmla="val 1"/>
                      </a:avLst>
                    </a:prstGeom>
                    <a:noFill/>
                    <a:ln>
                      <a:noFill/>
                    </a:ln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B4D9-41FC-87C6-21F4A37A686F}"/>
                </c:ext>
              </c:extLst>
            </c:dLbl>
            <c:dLbl>
              <c:idx val="1"/>
              <c:layout>
                <c:manualLayout>
                  <c:x val="2.9014107481504649E-3"/>
                  <c:y val="1.3499474902314823E-2"/>
                </c:manualLayout>
              </c:layout>
              <c:numFmt formatCode="0.0%" sourceLinked="0"/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3-B4D9-41FC-87C6-21F4A37A686F}"/>
                </c:ext>
              </c:extLst>
            </c:dLbl>
            <c:numFmt formatCode="0.0%" sourceLinked="0"/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Лист1!$A$2:$A$3</c:f>
              <c:strCache>
                <c:ptCount val="2"/>
                <c:pt idx="0">
                  <c:v>Субсидии на выполнение муниципального задания</c:v>
                </c:pt>
                <c:pt idx="1">
                  <c:v>Другие расходы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851.9</c:v>
                </c:pt>
                <c:pt idx="1">
                  <c:v>173.1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4D9-41FC-87C6-21F4A37A68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07"/>
        <c:holeSize val="49"/>
      </c:doughnutChart>
      <c:spPr>
        <a:noFill/>
        <a:ln>
          <a:noFill/>
        </a:ln>
        <a:effectLst/>
      </c:spPr>
    </c:plotArea>
    <c:legend>
      <c:legendPos val="t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.45962244845289901"/>
          <c:y val="8.0398117607206002E-3"/>
          <c:w val="0.53749552838638126"/>
          <c:h val="0.98732424924445517"/>
        </c:manualLayout>
      </c:layout>
      <c:overlay val="0"/>
      <c:spPr>
        <a:solidFill>
          <a:srgbClr val="17233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tx2">
        <a:lumMod val="10000"/>
        <a:lumOff val="90000"/>
      </a:schemeClr>
    </a:solidFill>
    <a:ln w="38100">
      <a:solidFill>
        <a:schemeClr val="bg1">
          <a:lumMod val="95000"/>
        </a:schemeClr>
      </a:solidFill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4779418534440316E-2"/>
          <c:y val="7.8768976376364944E-2"/>
          <c:w val="0.56359012798419805"/>
          <c:h val="0.9212310236236350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plosion val="12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0DFE-4E23-9B18-9BB4ACFE9F86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0DFE-4E23-9B18-9BB4ACFE9F86}"/>
              </c:ext>
            </c:extLst>
          </c:dPt>
          <c:dLbls>
            <c:dLbl>
              <c:idx val="0"/>
              <c:layout>
                <c:manualLayout>
                  <c:x val="0.15229431936787927"/>
                  <c:y val="3.2799767874845856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1" i="0" u="none" strike="noStrike" kern="1200" baseline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DC2DB1C8-014A-4765-ABC7-6FBFF4C4E455}" type="VALUE">
                      <a:rPr lang="en-US" smtClean="0"/>
                      <a:pPr>
                        <a:defRPr sz="1200" b="1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</a:defRPr>
                      </a:pPr>
                      <a:t>[ЗНАЧЕНИЕ]</a:t>
                    </a:fld>
                    <a:r>
                      <a:rPr lang="en-US" baseline="0" dirty="0" smtClean="0"/>
                      <a:t> </a:t>
                    </a:r>
                    <a:fld id="{49A55DA8-43AD-4267-9CFD-2DF3B45A3B8F}" type="PERCENTAGE">
                      <a:rPr lang="en-US" baseline="0"/>
                      <a:pPr>
                        <a:defRPr sz="1200" b="1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</a:defRPr>
                      </a:pPr>
                      <a:t>[ПРОЦЕНТ]</a:t>
                    </a:fld>
                    <a:endParaRPr lang="en-US" baseline="0" dirty="0" smtClean="0"/>
                  </a:p>
                </c:rich>
              </c:tx>
              <c:numFmt formatCode="0.0%" sourceLinked="0"/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2">
                          <a:lumMod val="90000"/>
                          <a:lumOff val="1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2971755843563335"/>
                      <c:h val="0.2005299840847974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0DFE-4E23-9B18-9BB4ACFE9F86}"/>
                </c:ext>
              </c:extLst>
            </c:dLbl>
            <c:dLbl>
              <c:idx val="1"/>
              <c:layout>
                <c:manualLayout>
                  <c:x val="0.10288082230327743"/>
                  <c:y val="6.8618304312262025E-3"/>
                </c:manualLayout>
              </c:layout>
              <c:numFmt formatCode="0.0%" sourceLinked="0"/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2">
                          <a:lumMod val="90000"/>
                          <a:lumOff val="1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3292345592490534"/>
                      <c:h val="0.202488416398146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0DFE-4E23-9B18-9BB4ACFE9F86}"/>
                </c:ext>
              </c:extLst>
            </c:dLbl>
            <c:numFmt formatCode="0.0%" sourceLinked="0"/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2">
                        <a:lumMod val="90000"/>
                        <a:lumOff val="1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Лист1!$A$2:$A$3</c:f>
              <c:strCache>
                <c:ptCount val="2"/>
                <c:pt idx="0">
                  <c:v>Субсидии на выполнение муниципального задания</c:v>
                </c:pt>
                <c:pt idx="1">
                  <c:v>Другие расходы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410.6</c:v>
                </c:pt>
                <c:pt idx="1">
                  <c:v>199.4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DFE-4E23-9B18-9BB4ACFE9F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07"/>
        <c:holeSize val="49"/>
      </c:doughnutChart>
      <c:spPr>
        <a:noFill/>
        <a:ln>
          <a:noFill/>
        </a:ln>
        <a:effectLst/>
      </c:spPr>
    </c:plotArea>
    <c:legend>
      <c:legendPos val="t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.55525358030336036"/>
          <c:y val="8.2375202072991656E-3"/>
          <c:w val="0.43337362175060501"/>
          <c:h val="0.98732424924445517"/>
        </c:manualLayout>
      </c:layout>
      <c:overlay val="0"/>
      <c:spPr>
        <a:solidFill>
          <a:schemeClr val="tx2">
            <a:lumMod val="75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tx2">
        <a:lumMod val="90000"/>
        <a:lumOff val="10000"/>
      </a:schemeClr>
    </a:solidFill>
    <a:ln w="38100">
      <a:solidFill>
        <a:schemeClr val="bg1">
          <a:lumMod val="95000"/>
        </a:schemeClr>
      </a:solidFill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273386507089367"/>
          <c:y val="7.9647495704546711E-2"/>
          <c:w val="0.57785629638345615"/>
          <c:h val="0.9018357064694818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доля расходов в разрезе бюджетов</c:v>
                </c:pt>
              </c:strCache>
            </c:strRef>
          </c:tx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  <a:scene3d>
              <a:camera prst="orthographicFront"/>
              <a:lightRig rig="threePt" dir="t"/>
            </a:scene3d>
            <a:sp3d prstMaterial="matte">
              <a:bevelT w="127000" h="635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 w="127000" h="63500"/>
              </a:sp3d>
            </c:spPr>
            <c:extLst>
              <c:ext xmlns:c16="http://schemas.microsoft.com/office/drawing/2014/chart" uri="{C3380CC4-5D6E-409C-BE32-E72D297353CC}">
                <c16:uniqueId val="{00000001-7D47-4953-AA55-1A66B3CCB1C6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>
                  <a:tint val="77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 w="127000" h="63500"/>
              </a:sp3d>
            </c:spPr>
            <c:extLst>
              <c:ext xmlns:c16="http://schemas.microsoft.com/office/drawing/2014/chart" uri="{C3380CC4-5D6E-409C-BE32-E72D297353CC}">
                <c16:uniqueId val="{00000003-7D47-4953-AA55-1A66B3CCB1C6}"/>
              </c:ext>
            </c:extLst>
          </c:dPt>
          <c:dLbls>
            <c:spPr>
              <a:solidFill>
                <a:schemeClr val="bg1">
                  <a:lumMod val="95000"/>
                </a:schemeClr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ound2Diag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краевой бюджет</c:v>
                </c:pt>
                <c:pt idx="1">
                  <c:v>бюджет города</c:v>
                </c:pt>
              </c:strCache>
            </c:strRef>
          </c:cat>
          <c:val>
            <c:numRef>
              <c:f>Лист1!$B$2:$B$3</c:f>
              <c:numCache>
                <c:formatCode>0.0%</c:formatCode>
                <c:ptCount val="2"/>
                <c:pt idx="0">
                  <c:v>8.4000000000000005E-2</c:v>
                </c:pt>
                <c:pt idx="1">
                  <c:v>0.91600000000000004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D47-4953-AA55-1A66B3CCB1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326454824"/>
        <c:axId val="326457960"/>
      </c:barChart>
      <c:valAx>
        <c:axId val="326457960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out"/>
        <c:minorTickMark val="none"/>
        <c:tickLblPos val="nextTo"/>
        <c:crossAx val="326454824"/>
        <c:crosses val="autoZero"/>
        <c:crossBetween val="between"/>
      </c:valAx>
      <c:catAx>
        <c:axId val="32645482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2645796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pattFill prst="narVert">
      <a:fgClr>
        <a:schemeClr val="accent1">
          <a:lumMod val="20000"/>
          <a:lumOff val="80000"/>
        </a:schemeClr>
      </a:fgClr>
      <a:bgClr>
        <a:schemeClr val="bg1"/>
      </a:bgClr>
    </a:pattFill>
    <a:ln w="28575">
      <a:solidFill>
        <a:srgbClr val="FFC000"/>
      </a:solidFill>
    </a:ln>
    <a:effectLst/>
  </c:spPr>
  <c:txPr>
    <a:bodyPr/>
    <a:lstStyle/>
    <a:p>
      <a:pPr>
        <a:defRPr sz="900"/>
      </a:pPr>
      <a:endParaRPr lang="ru-RU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900" u="sng" dirty="0">
                <a:solidFill>
                  <a:schemeClr val="tx2">
                    <a:lumMod val="50000"/>
                  </a:schemeClr>
                </a:solidFill>
              </a:rPr>
              <a:t>доля расходов </a:t>
            </a:r>
            <a:endParaRPr lang="ru-RU" sz="900" u="sng" dirty="0" smtClean="0">
              <a:solidFill>
                <a:schemeClr val="tx2">
                  <a:lumMod val="50000"/>
                </a:schemeClr>
              </a:solidFill>
            </a:endParaRPr>
          </a:p>
          <a:p>
            <a:pPr>
              <a:defRPr sz="900">
                <a:solidFill>
                  <a:schemeClr val="tx2">
                    <a:lumMod val="50000"/>
                  </a:schemeClr>
                </a:solidFill>
              </a:defRPr>
            </a:pPr>
            <a:r>
              <a:rPr lang="ru-RU" sz="900" u="sng" dirty="0" smtClean="0">
                <a:solidFill>
                  <a:schemeClr val="tx2">
                    <a:lumMod val="50000"/>
                  </a:schemeClr>
                </a:solidFill>
              </a:rPr>
              <a:t>в </a:t>
            </a:r>
            <a:r>
              <a:rPr lang="ru-RU" sz="900" u="sng" dirty="0">
                <a:solidFill>
                  <a:schemeClr val="tx2">
                    <a:lumMod val="50000"/>
                  </a:schemeClr>
                </a:solidFill>
              </a:rPr>
              <a:t>разрезе уровней бюджета</a:t>
            </a:r>
          </a:p>
        </c:rich>
      </c:tx>
      <c:layout>
        <c:manualLayout>
          <c:xMode val="edge"/>
          <c:yMode val="edge"/>
          <c:x val="0.51478499441809966"/>
          <c:y val="5.211140957866341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spc="0" baseline="0">
              <a:solidFill>
                <a:schemeClr val="tx2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3.6931793549587241E-2"/>
          <c:y val="2.3335631388614417E-2"/>
          <c:w val="0.42842070746920186"/>
          <c:h val="0.90183570646948186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доля расходов в разрезе бюджетов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 w="127000" h="63500"/>
            </a:sp3d>
          </c:spPr>
          <c:explosion val="10"/>
          <c:dPt>
            <c:idx val="0"/>
            <c:bubble3D val="0"/>
            <c:spPr>
              <a:solidFill>
                <a:schemeClr val="accent1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 w="127000" h="63500"/>
              </a:sp3d>
            </c:spPr>
            <c:extLst>
              <c:ext xmlns:c16="http://schemas.microsoft.com/office/drawing/2014/chart" uri="{C3380CC4-5D6E-409C-BE32-E72D297353CC}">
                <c16:uniqueId val="{00000001-02CD-48A8-891E-C3AC17036B03}"/>
              </c:ext>
            </c:extLst>
          </c:dPt>
          <c:dPt>
            <c:idx val="1"/>
            <c:bubble3D val="0"/>
            <c:spPr>
              <a:solidFill>
                <a:schemeClr val="accent1">
                  <a:tint val="77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 w="127000" h="63500"/>
              </a:sp3d>
            </c:spPr>
            <c:extLst>
              <c:ext xmlns:c16="http://schemas.microsoft.com/office/drawing/2014/chart" uri="{C3380CC4-5D6E-409C-BE32-E72D297353CC}">
                <c16:uniqueId val="{00000003-02CD-48A8-891E-C3AC17036B03}"/>
              </c:ext>
            </c:extLst>
          </c:dPt>
          <c:dLbls>
            <c:numFmt formatCode="0.0%" sourceLinked="0"/>
            <c:spPr>
              <a:solidFill>
                <a:schemeClr val="bg1">
                  <a:lumMod val="95000"/>
                </a:schemeClr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ound2Diag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Лист1!$A$2:$A$3</c:f>
              <c:strCache>
                <c:ptCount val="2"/>
                <c:pt idx="0">
                  <c:v>краевой бюджет</c:v>
                </c:pt>
                <c:pt idx="1">
                  <c:v>бюджет города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172</c:v>
                </c:pt>
                <c:pt idx="1">
                  <c:v>110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2CD-48A8-891E-C3AC17036B03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160"/>
        <c:holeSize val="50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1416316437290344"/>
          <c:y val="0.39883441665748598"/>
          <c:w val="0.44356019055879387"/>
          <c:h val="0.5407337225955711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2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pattFill prst="narVert">
      <a:fgClr>
        <a:schemeClr val="accent1">
          <a:lumMod val="20000"/>
          <a:lumOff val="80000"/>
        </a:schemeClr>
      </a:fgClr>
      <a:bgClr>
        <a:schemeClr val="bg1"/>
      </a:bgClr>
    </a:pattFill>
    <a:ln w="28575">
      <a:solidFill>
        <a:sysClr val="window" lastClr="FFFFFF">
          <a:lumMod val="95000"/>
        </a:sysClr>
      </a:solidFill>
    </a:ln>
    <a:effectLst/>
  </c:spPr>
  <c:txPr>
    <a:bodyPr/>
    <a:lstStyle/>
    <a:p>
      <a:pPr>
        <a:defRPr sz="900"/>
      </a:pPr>
      <a:endParaRPr lang="ru-RU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273386507089367"/>
          <c:y val="7.9647495704546711E-2"/>
          <c:w val="0.57785629638345615"/>
          <c:h val="0.9018357064694818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доля расходов в разрезе бюджетов</c:v>
                </c:pt>
              </c:strCache>
            </c:strRef>
          </c:tx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  <a:scene3d>
              <a:camera prst="orthographicFront"/>
              <a:lightRig rig="threePt" dir="t"/>
            </a:scene3d>
            <a:sp3d prstMaterial="matte">
              <a:bevelT w="127000" h="635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 w="127000" h="63500"/>
              </a:sp3d>
            </c:spPr>
            <c:extLst>
              <c:ext xmlns:c16="http://schemas.microsoft.com/office/drawing/2014/chart" uri="{C3380CC4-5D6E-409C-BE32-E72D297353CC}">
                <c16:uniqueId val="{00000001-5F36-4244-9B94-A250817895F6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>
                  <a:tint val="77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 w="127000" h="63500"/>
              </a:sp3d>
            </c:spPr>
            <c:extLst>
              <c:ext xmlns:c16="http://schemas.microsoft.com/office/drawing/2014/chart" uri="{C3380CC4-5D6E-409C-BE32-E72D297353CC}">
                <c16:uniqueId val="{00000003-5F36-4244-9B94-A250817895F6}"/>
              </c:ext>
            </c:extLst>
          </c:dPt>
          <c:dLbls>
            <c:dLbl>
              <c:idx val="1"/>
              <c:layout>
                <c:manualLayout>
                  <c:x val="3.991465178866354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F36-4244-9B94-A250817895F6}"/>
                </c:ext>
              </c:extLst>
            </c:dLbl>
            <c:spPr>
              <a:solidFill>
                <a:schemeClr val="bg1">
                  <a:lumMod val="95000"/>
                </a:schemeClr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ound2Diag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краевой бюджет</c:v>
                </c:pt>
                <c:pt idx="1">
                  <c:v>бюджет города</c:v>
                </c:pt>
              </c:strCache>
            </c:strRef>
          </c:cat>
          <c:val>
            <c:numRef>
              <c:f>Лист1!$B$2:$B$3</c:f>
              <c:numCache>
                <c:formatCode>0.0%</c:formatCode>
                <c:ptCount val="2"/>
                <c:pt idx="0">
                  <c:v>0.97</c:v>
                </c:pt>
                <c:pt idx="1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F36-4244-9B94-A250817895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377446640"/>
        <c:axId val="377449384"/>
      </c:barChart>
      <c:valAx>
        <c:axId val="377449384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out"/>
        <c:minorTickMark val="none"/>
        <c:tickLblPos val="nextTo"/>
        <c:crossAx val="377446640"/>
        <c:crosses val="autoZero"/>
        <c:crossBetween val="between"/>
      </c:valAx>
      <c:catAx>
        <c:axId val="37744664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7744938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pattFill prst="narVert">
      <a:fgClr>
        <a:schemeClr val="accent1">
          <a:lumMod val="20000"/>
          <a:lumOff val="80000"/>
        </a:schemeClr>
      </a:fgClr>
      <a:bgClr>
        <a:schemeClr val="bg1"/>
      </a:bgClr>
    </a:pattFill>
    <a:ln w="28575">
      <a:solidFill>
        <a:srgbClr val="FFC000"/>
      </a:solidFill>
    </a:ln>
    <a:effectLst/>
  </c:spPr>
  <c:txPr>
    <a:bodyPr/>
    <a:lstStyle/>
    <a:p>
      <a:pPr>
        <a:defRPr sz="900"/>
      </a:pPr>
      <a:endParaRPr lang="ru-RU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0247661632346519"/>
          <c:y val="7.9647495704546711E-2"/>
          <c:w val="0.40271830671649966"/>
          <c:h val="0.9018357064694818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доля расходов в разрезе бюджетов</c:v>
                </c:pt>
              </c:strCache>
            </c:strRef>
          </c:tx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  <a:scene3d>
              <a:camera prst="orthographicFront"/>
              <a:lightRig rig="threePt" dir="t"/>
            </a:scene3d>
            <a:sp3d prstMaterial="matte">
              <a:bevelT w="127000" h="635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 w="127000" h="63500"/>
              </a:sp3d>
            </c:spPr>
            <c:extLst>
              <c:ext xmlns:c16="http://schemas.microsoft.com/office/drawing/2014/chart" uri="{C3380CC4-5D6E-409C-BE32-E72D297353CC}">
                <c16:uniqueId val="{00000001-C493-4BAE-BEAA-6ADFC7F51E16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>
                  <a:tint val="77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 w="127000" h="63500"/>
              </a:sp3d>
            </c:spPr>
            <c:extLst>
              <c:ext xmlns:c16="http://schemas.microsoft.com/office/drawing/2014/chart" uri="{C3380CC4-5D6E-409C-BE32-E72D297353CC}">
                <c16:uniqueId val="{00000003-C493-4BAE-BEAA-6ADFC7F51E16}"/>
              </c:ext>
            </c:extLst>
          </c:dPt>
          <c:dLbls>
            <c:dLbl>
              <c:idx val="0"/>
              <c:layout>
                <c:manualLayout>
                  <c:x val="-7.982930357732709E-3"/>
                  <c:y val="1.31796742441145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493-4BAE-BEAA-6ADFC7F51E16}"/>
                </c:ext>
              </c:extLst>
            </c:dLbl>
            <c:dLbl>
              <c:idx val="1"/>
              <c:layout>
                <c:manualLayout>
                  <c:x val="-9.1803699113926301E-2"/>
                  <c:y val="2.63593484882290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493-4BAE-BEAA-6ADFC7F51E16}"/>
                </c:ext>
              </c:extLst>
            </c:dLbl>
            <c:spPr>
              <a:solidFill>
                <a:schemeClr val="bg1">
                  <a:lumMod val="95000"/>
                </a:schemeClr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ound2Diag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бюджет города</c:v>
                </c:pt>
                <c:pt idx="1">
                  <c:v>краевой бюджет</c:v>
                </c:pt>
                <c:pt idx="2">
                  <c:v>федеральный бюджет</c:v>
                </c:pt>
              </c:strCache>
            </c:strRef>
          </c:cat>
          <c:val>
            <c:numRef>
              <c:f>Лист1!$B$2:$B$4</c:f>
              <c:numCache>
                <c:formatCode>0.0%</c:formatCode>
                <c:ptCount val="3"/>
                <c:pt idx="0">
                  <c:v>0.45300000000000001</c:v>
                </c:pt>
                <c:pt idx="1">
                  <c:v>0.439</c:v>
                </c:pt>
                <c:pt idx="2">
                  <c:v>0.108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493-4BAE-BEAA-6ADFC7F51E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377451736"/>
        <c:axId val="377447424"/>
      </c:barChart>
      <c:valAx>
        <c:axId val="377447424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out"/>
        <c:minorTickMark val="none"/>
        <c:tickLblPos val="nextTo"/>
        <c:crossAx val="377451736"/>
        <c:crosses val="autoZero"/>
        <c:crossBetween val="between"/>
      </c:valAx>
      <c:catAx>
        <c:axId val="37745173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7744742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pattFill prst="narVert">
      <a:fgClr>
        <a:schemeClr val="accent1">
          <a:lumMod val="20000"/>
          <a:lumOff val="80000"/>
        </a:schemeClr>
      </a:fgClr>
      <a:bgClr>
        <a:schemeClr val="bg1"/>
      </a:bgClr>
    </a:pattFill>
    <a:ln w="28575">
      <a:solidFill>
        <a:srgbClr val="FFC000"/>
      </a:solidFill>
    </a:ln>
    <a:effectLst/>
  </c:spPr>
  <c:txPr>
    <a:bodyPr/>
    <a:lstStyle/>
    <a:p>
      <a:pPr>
        <a:defRPr sz="900"/>
      </a:pPr>
      <a:endParaRPr lang="ru-RU"/>
    </a:p>
  </c:txPr>
  <c:externalData r:id="rId3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3245084935225577"/>
          <c:y val="7.9647495704546711E-2"/>
          <c:w val="0.57274404549736935"/>
          <c:h val="0.9018357064694818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доля расходов в разрезе бюджетов</c:v>
                </c:pt>
              </c:strCache>
            </c:strRef>
          </c:tx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  <a:scene3d>
              <a:camera prst="orthographicFront"/>
              <a:lightRig rig="threePt" dir="t"/>
            </a:scene3d>
            <a:sp3d prstMaterial="matte">
              <a:bevelT w="127000" h="635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 w="127000" h="63500"/>
              </a:sp3d>
            </c:spPr>
            <c:extLst>
              <c:ext xmlns:c16="http://schemas.microsoft.com/office/drawing/2014/chart" uri="{C3380CC4-5D6E-409C-BE32-E72D297353CC}">
                <c16:uniqueId val="{00000001-19E4-40FF-BDB9-B3C3A628FF60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>
                  <a:tint val="77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 w="127000" h="63500"/>
              </a:sp3d>
            </c:spPr>
            <c:extLst>
              <c:ext xmlns:c16="http://schemas.microsoft.com/office/drawing/2014/chart" uri="{C3380CC4-5D6E-409C-BE32-E72D297353CC}">
                <c16:uniqueId val="{00000003-19E4-40FF-BDB9-B3C3A628FF60}"/>
              </c:ext>
            </c:extLst>
          </c:dPt>
          <c:dLbls>
            <c:dLbl>
              <c:idx val="0"/>
              <c:layout>
                <c:manualLayout>
                  <c:x val="-7.982930357732709E-3"/>
                  <c:y val="1.31796742441145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9E4-40FF-BDB9-B3C3A628FF60}"/>
                </c:ext>
              </c:extLst>
            </c:dLbl>
            <c:dLbl>
              <c:idx val="1"/>
              <c:layout>
                <c:manualLayout>
                  <c:x val="-5.7215877719652506E-3"/>
                  <c:y val="1.31796742441145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9E4-40FF-BDB9-B3C3A628FF60}"/>
                </c:ext>
              </c:extLst>
            </c:dLbl>
            <c:spPr>
              <a:solidFill>
                <a:schemeClr val="bg1">
                  <a:lumMod val="95000"/>
                </a:schemeClr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ound2Diag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краевой бюджет</c:v>
                </c:pt>
                <c:pt idx="1">
                  <c:v>бюджет города</c:v>
                </c:pt>
              </c:strCache>
            </c:strRef>
          </c:cat>
          <c:val>
            <c:numRef>
              <c:f>Лист1!$B$2:$B$3</c:f>
              <c:numCache>
                <c:formatCode>0.0%</c:formatCode>
                <c:ptCount val="2"/>
                <c:pt idx="0">
                  <c:v>0.82</c:v>
                </c:pt>
                <c:pt idx="1">
                  <c:v>0.18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9E4-40FF-BDB9-B3C3A628FF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360384016"/>
        <c:axId val="360378136"/>
      </c:barChart>
      <c:valAx>
        <c:axId val="360378136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out"/>
        <c:minorTickMark val="none"/>
        <c:tickLblPos val="nextTo"/>
        <c:crossAx val="360384016"/>
        <c:crosses val="autoZero"/>
        <c:crossBetween val="between"/>
      </c:valAx>
      <c:catAx>
        <c:axId val="36038401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6037813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pattFill prst="narVert">
      <a:fgClr>
        <a:schemeClr val="accent1">
          <a:lumMod val="20000"/>
          <a:lumOff val="80000"/>
        </a:schemeClr>
      </a:fgClr>
      <a:bgClr>
        <a:schemeClr val="bg1"/>
      </a:bgClr>
    </a:pattFill>
    <a:ln w="28575">
      <a:solidFill>
        <a:srgbClr val="FFC000"/>
      </a:solidFill>
    </a:ln>
    <a:effectLst/>
  </c:spPr>
  <c:txPr>
    <a:bodyPr/>
    <a:lstStyle/>
    <a:p>
      <a:pPr>
        <a:defRPr sz="900"/>
      </a:pPr>
      <a:endParaRPr lang="ru-RU"/>
    </a:p>
  </c:txPr>
  <c:externalData r:id="rId3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8771440854397846E-3"/>
          <c:y val="0.13768261859793357"/>
          <c:w val="0.56717007289045185"/>
          <c:h val="0.7247173153600218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доля расходов в разрезе бюджетов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 w="127000" h="63500"/>
            </a:sp3d>
          </c:spPr>
          <c:explosion val="1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 w="127000" h="63500"/>
              </a:sp3d>
            </c:spPr>
            <c:extLst>
              <c:ext xmlns:c16="http://schemas.microsoft.com/office/drawing/2014/chart" uri="{C3380CC4-5D6E-409C-BE32-E72D297353CC}">
                <c16:uniqueId val="{00000001-B56D-491F-9C4A-9184DA896C5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 w="127000" h="63500"/>
              </a:sp3d>
            </c:spPr>
            <c:extLst>
              <c:ext xmlns:c16="http://schemas.microsoft.com/office/drawing/2014/chart" uri="{C3380CC4-5D6E-409C-BE32-E72D297353CC}">
                <c16:uniqueId val="{00000003-B56D-491F-9C4A-9184DA896C55}"/>
              </c:ext>
            </c:extLst>
          </c:dPt>
          <c:dPt>
            <c:idx val="2"/>
            <c:bubble3D val="0"/>
            <c:spPr>
              <a:solidFill>
                <a:srgbClr val="9BBB59">
                  <a:lumMod val="75000"/>
                </a:srgb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 w="127000" h="63500"/>
              </a:sp3d>
            </c:spPr>
            <c:extLst>
              <c:ext xmlns:c16="http://schemas.microsoft.com/office/drawing/2014/chart" uri="{C3380CC4-5D6E-409C-BE32-E72D297353CC}">
                <c16:uniqueId val="{00000005-B56D-491F-9C4A-9184DA896C5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ahnschrift Light" panose="020B0502040204020203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федеральный бюджет</c:v>
                </c:pt>
                <c:pt idx="1">
                  <c:v>краевой бюджет</c:v>
                </c:pt>
                <c:pt idx="2">
                  <c:v>бюджет города</c:v>
                </c:pt>
              </c:strCache>
            </c:strRef>
          </c:cat>
          <c:val>
            <c:numRef>
              <c:f>Лист1!$B$2:$B$4</c:f>
              <c:numCache>
                <c:formatCode>0.0%</c:formatCode>
                <c:ptCount val="3"/>
                <c:pt idx="0">
                  <c:v>0.47299999999999998</c:v>
                </c:pt>
                <c:pt idx="1">
                  <c:v>0.21099999999999999</c:v>
                </c:pt>
                <c:pt idx="2">
                  <c:v>0.316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56D-491F-9C4A-9184DA896C5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248"/>
        <c:holeSize val="50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904416417499504"/>
          <c:y val="0.16767697107728768"/>
          <c:w val="0.38655366794993795"/>
          <c:h val="0.66567449295757275"/>
        </c:manualLayout>
      </c:layout>
      <c:overlay val="0"/>
      <c:spPr>
        <a:blipFill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/>
        </a:scene3d>
        <a:sp3d prstMaterial="metal">
          <a:bevelT w="88900" h="88900"/>
        </a:sp3d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2">
                  <a:lumMod val="50000"/>
                </a:schemeClr>
              </a:solidFill>
              <a:latin typeface="Pecita" panose="03050502000000000000" pitchFamily="66" charset="2"/>
              <a:ea typeface="Pecita" panose="03050502000000000000" pitchFamily="66" charset="2"/>
              <a:cs typeface="Pecita" panose="03050502000000000000" pitchFamily="66" charset="2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38100">
      <a:solidFill>
        <a:sysClr val="window" lastClr="FFFFFF">
          <a:lumMod val="95000"/>
        </a:sysClr>
      </a:solidFill>
    </a:ln>
    <a:effectLst/>
  </c:spPr>
  <c:txPr>
    <a:bodyPr/>
    <a:lstStyle/>
    <a:p>
      <a:pPr>
        <a:defRPr sz="900"/>
      </a:pPr>
      <a:endParaRPr lang="ru-RU"/>
    </a:p>
  </c:txPr>
  <c:externalData r:id="rId5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3245084935225577"/>
          <c:y val="7.9647495704546711E-2"/>
          <c:w val="0.57274404549736935"/>
          <c:h val="0.9018357064694818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доля расходов в разрезе бюджетов</c:v>
                </c:pt>
              </c:strCache>
            </c:strRef>
          </c:tx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  <a:scene3d>
              <a:camera prst="orthographicFront"/>
              <a:lightRig rig="threePt" dir="t"/>
            </a:scene3d>
            <a:sp3d prstMaterial="matte">
              <a:bevelT w="127000" h="635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 w="127000" h="63500"/>
              </a:sp3d>
            </c:spPr>
            <c:extLst>
              <c:ext xmlns:c16="http://schemas.microsoft.com/office/drawing/2014/chart" uri="{C3380CC4-5D6E-409C-BE32-E72D297353CC}">
                <c16:uniqueId val="{00000001-7047-4127-B52B-33F1DA86D9D5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>
                  <a:tint val="77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 w="127000" h="63500"/>
              </a:sp3d>
            </c:spPr>
            <c:extLst>
              <c:ext xmlns:c16="http://schemas.microsoft.com/office/drawing/2014/chart" uri="{C3380CC4-5D6E-409C-BE32-E72D297353CC}">
                <c16:uniqueId val="{00000003-7047-4127-B52B-33F1DA86D9D5}"/>
              </c:ext>
            </c:extLst>
          </c:dPt>
          <c:dLbls>
            <c:dLbl>
              <c:idx val="0"/>
              <c:layout>
                <c:manualLayout>
                  <c:x val="1.4690620498863336E-2"/>
                  <c:y val="1.31802431914254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144425162999622"/>
                      <c:h val="0.5195387885518697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7047-4127-B52B-33F1DA86D9D5}"/>
                </c:ext>
              </c:extLst>
            </c:dLbl>
            <c:dLbl>
              <c:idx val="1"/>
              <c:layout>
                <c:manualLayout>
                  <c:x val="-4.9044854353678828E-2"/>
                  <c:y val="-4.46242444379710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270018781555514"/>
                      <c:h val="0.5195387885518697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7047-4127-B52B-33F1DA86D9D5}"/>
                </c:ext>
              </c:extLst>
            </c:dLbl>
            <c:spPr>
              <a:solidFill>
                <a:schemeClr val="bg1">
                  <a:lumMod val="95000"/>
                </a:schemeClr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ound2Diag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краевой бюджет</c:v>
                </c:pt>
                <c:pt idx="1">
                  <c:v>бюджет города</c:v>
                </c:pt>
              </c:strCache>
            </c:strRef>
          </c:cat>
          <c:val>
            <c:numRef>
              <c:f>Лист1!$B$2:$B$3</c:f>
              <c:numCache>
                <c:formatCode>0.0%</c:formatCode>
                <c:ptCount val="2"/>
                <c:pt idx="0">
                  <c:v>0.317</c:v>
                </c:pt>
                <c:pt idx="1">
                  <c:v>0.68300000000000005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047-4127-B52B-33F1DA86D9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255206392"/>
        <c:axId val="360378528"/>
      </c:barChart>
      <c:valAx>
        <c:axId val="360378528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out"/>
        <c:minorTickMark val="none"/>
        <c:tickLblPos val="nextTo"/>
        <c:crossAx val="255206392"/>
        <c:crosses val="autoZero"/>
        <c:crossBetween val="between"/>
      </c:valAx>
      <c:catAx>
        <c:axId val="25520639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6037852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pattFill prst="narVert">
      <a:fgClr>
        <a:schemeClr val="accent1">
          <a:lumMod val="20000"/>
          <a:lumOff val="80000"/>
        </a:schemeClr>
      </a:fgClr>
      <a:bgClr>
        <a:schemeClr val="bg1"/>
      </a:bgClr>
    </a:pattFill>
    <a:ln w="28575">
      <a:solidFill>
        <a:srgbClr val="FFC000"/>
      </a:solidFill>
    </a:ln>
    <a:effectLst/>
  </c:spPr>
  <c:txPr>
    <a:bodyPr/>
    <a:lstStyle/>
    <a:p>
      <a:pPr>
        <a:defRPr sz="900"/>
      </a:pPr>
      <a:endParaRPr lang="ru-RU"/>
    </a:p>
  </c:txPr>
  <c:externalData r:id="rId3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200" b="0" dirty="0" smtClean="0">
                <a:solidFill>
                  <a:schemeClr val="bg1">
                    <a:lumMod val="95000"/>
                  </a:schemeClr>
                </a:solidFill>
              </a:rPr>
              <a:t>Количество</a:t>
            </a:r>
            <a:r>
              <a:rPr lang="ru-RU" sz="1200" b="0" baseline="0" dirty="0" smtClean="0">
                <a:solidFill>
                  <a:schemeClr val="bg1">
                    <a:lumMod val="95000"/>
                  </a:schemeClr>
                </a:solidFill>
              </a:rPr>
              <a:t> туристов, отдохнувших в городе Сочи, млн. человек</a:t>
            </a:r>
            <a:endParaRPr lang="ru-RU" sz="1200" b="0" dirty="0">
              <a:solidFill>
                <a:schemeClr val="bg1">
                  <a:lumMod val="95000"/>
                </a:schemeClr>
              </a:solidFill>
            </a:endParaRPr>
          </a:p>
        </c:rich>
      </c:tx>
      <c:layout>
        <c:manualLayout>
          <c:xMode val="edge"/>
          <c:yMode val="edge"/>
          <c:x val="0.11205035536102191"/>
          <c:y val="4.32944202307064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bg1">
                  <a:lumMod val="9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23264374084685394"/>
          <c:y val="0.28392115687491054"/>
          <c:w val="0.76689097129637152"/>
          <c:h val="0.6358441682404838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solidFill>
                <a:schemeClr val="tx2">
                  <a:lumMod val="10000"/>
                  <a:lumOff val="90000"/>
                </a:schemeClr>
              </a:solidFill>
            </a:ln>
            <a:effectLst>
              <a:outerShdw blurRad="57150" dist="19050" dir="5400000" algn="ctr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127000" h="63500"/>
            </a:sp3d>
          </c:spPr>
          <c:invertIfNegative val="0"/>
          <c:dLbls>
            <c:dLbl>
              <c:idx val="0"/>
              <c:layout>
                <c:manualLayout>
                  <c:x val="-0.29789309556705018"/>
                  <c:y val="-1.0372164297485113E-2"/>
                </c:manualLayout>
              </c:layout>
              <c:numFmt formatCode="General" sourceLinked="0"/>
              <c:spPr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accent1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228714048566274"/>
                      <c:h val="0.1100075253751980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1EFC-4F92-A8DF-2800297A5485}"/>
                </c:ext>
              </c:extLst>
            </c:dLbl>
            <c:dLbl>
              <c:idx val="1"/>
              <c:layout>
                <c:manualLayout>
                  <c:x val="-0.25279805663083954"/>
                  <c:y val="-2.24238037301135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1891934762595315E-2"/>
                      <c:h val="0.1181447196950693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1EFC-4F92-A8DF-2800297A5485}"/>
                </c:ext>
              </c:extLst>
            </c:dLbl>
            <c:dLbl>
              <c:idx val="2"/>
              <c:layout>
                <c:manualLayout>
                  <c:x val="-0.30442700484960861"/>
                  <c:y val="-5.8943339853074804E-3"/>
                </c:manualLayout>
              </c:layout>
              <c:numFmt formatCode="General" sourceLinked="0"/>
              <c:spPr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accent1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5765962366414686E-2"/>
                      <c:h val="0.1259148225418637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1EFC-4F92-A8DF-2800297A5485}"/>
                </c:ext>
              </c:extLst>
            </c:dLbl>
            <c:dLbl>
              <c:idx val="3"/>
              <c:layout>
                <c:manualLayout>
                  <c:x val="-0.17554376884664319"/>
                  <c:y val="-4.076211670850604E-2"/>
                </c:manualLayout>
              </c:layout>
              <c:numFmt formatCode="General" sourceLinked="0"/>
              <c:spPr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accent1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351401757405342"/>
                      <c:h val="0.1259148225418637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1EFC-4F92-A8DF-2800297A5485}"/>
                </c:ext>
              </c:extLst>
            </c:dLbl>
            <c:dLbl>
              <c:idx val="4"/>
              <c:layout>
                <c:manualLayout>
                  <c:x val="-6.7880265924856673E-2"/>
                  <c:y val="-5.3787482096379235E-2"/>
                </c:manualLayout>
              </c:layout>
              <c:numFmt formatCode="General" sourceLinked="0"/>
              <c:spPr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accent1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1587222344019328E-2"/>
                      <c:h val="0.162830543192003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1EFC-4F92-A8DF-2800297A5485}"/>
                </c:ext>
              </c:extLst>
            </c:dLbl>
            <c:numFmt formatCode="General" sourceLinked="0"/>
            <c:spPr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accent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2011 год</c:v>
                </c:pt>
                <c:pt idx="1">
                  <c:v>2014 год</c:v>
                </c:pt>
                <c:pt idx="2">
                  <c:v>2017 год</c:v>
                </c:pt>
                <c:pt idx="3">
                  <c:v>2018 год</c:v>
                </c:pt>
                <c:pt idx="4">
                  <c:v>2019 год 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3.9</c:v>
                </c:pt>
                <c:pt idx="1">
                  <c:v>4.5999999999999996</c:v>
                </c:pt>
                <c:pt idx="2">
                  <c:v>6.4</c:v>
                </c:pt>
                <c:pt idx="3">
                  <c:v>6.5</c:v>
                </c:pt>
                <c:pt idx="4">
                  <c:v>6.6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EFC-4F92-A8DF-2800297A5485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55661832"/>
        <c:axId val="255659872"/>
      </c:barChart>
      <c:catAx>
        <c:axId val="2556618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55659872"/>
        <c:crosses val="autoZero"/>
        <c:auto val="1"/>
        <c:lblAlgn val="ctr"/>
        <c:lblOffset val="100"/>
        <c:noMultiLvlLbl val="0"/>
      </c:catAx>
      <c:valAx>
        <c:axId val="25565987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556618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solidFill>
      <a:srgbClr val="637A9B"/>
    </a:solidFill>
    <a:ln w="57150">
      <a:solidFill>
        <a:schemeClr val="tx2">
          <a:lumMod val="10000"/>
          <a:lumOff val="90000"/>
        </a:schemeClr>
      </a:solidFill>
    </a:ln>
    <a:effectLst/>
    <a:scene3d>
      <a:camera prst="orthographicFront"/>
      <a:lightRig rig="threePt" dir="t"/>
    </a:scene3d>
    <a:sp3d prstMaterial="matte">
      <a:bevelT w="63500" h="63500" prst="artDeco"/>
      <a:contourClr>
        <a:srgbClr val="000000"/>
      </a:contourClr>
    </a:sp3d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6460579582401226E-2"/>
          <c:y val="0.14465518561348012"/>
          <c:w val="0.92077082939913979"/>
          <c:h val="0.77020943845407297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бюджет города</c:v>
                </c:pt>
              </c:strCache>
            </c:strRef>
          </c:tx>
          <c:spPr>
            <a:gradFill>
              <a:gsLst>
                <a:gs pos="100000">
                  <a:schemeClr val="accent1">
                    <a:alpha val="0"/>
                  </a:schemeClr>
                </a:gs>
                <a:gs pos="50000">
                  <a:schemeClr val="accent1"/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dLbls>
            <c:dLbl>
              <c:idx val="3"/>
              <c:layout>
                <c:manualLayout>
                  <c:x val="2.3434272309565629E-2"/>
                  <c:y val="-2.30871563785814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3FD-451D-9C3C-49205C4FB08B}"/>
                </c:ext>
              </c:extLst>
            </c:dLbl>
            <c:dLbl>
              <c:idx val="5"/>
              <c:layout>
                <c:manualLayout>
                  <c:x val="-4.6868544619132115E-3"/>
                  <c:y val="-4.15568814814465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3FD-451D-9C3C-49205C4FB08B}"/>
                </c:ext>
              </c:extLst>
            </c:dLbl>
            <c:dLbl>
              <c:idx val="6"/>
              <c:layout>
                <c:manualLayout>
                  <c:x val="3.0464554002435321E-2"/>
                  <c:y val="-4.61743127571627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3FD-451D-9C3C-49205C4FB08B}"/>
                </c:ext>
              </c:extLst>
            </c:dLbl>
            <c:spPr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/>
              </a:sp3d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Лист1!$A$2:$A$8</c:f>
              <c:strCache>
                <c:ptCount val="7"/>
                <c:pt idx="0">
                  <c:v>2011 год</c:v>
                </c:pt>
                <c:pt idx="1">
                  <c:v>2013 год</c:v>
                </c:pt>
                <c:pt idx="2">
                  <c:v>2014 год</c:v>
                </c:pt>
                <c:pt idx="3">
                  <c:v>2016 год</c:v>
                </c:pt>
                <c:pt idx="4">
                  <c:v>2017 год</c:v>
                </c:pt>
                <c:pt idx="5">
                  <c:v>2018 год</c:v>
                </c:pt>
                <c:pt idx="6">
                  <c:v>2019 год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383</c:v>
                </c:pt>
                <c:pt idx="1">
                  <c:v>489.9</c:v>
                </c:pt>
                <c:pt idx="2">
                  <c:v>650.4</c:v>
                </c:pt>
                <c:pt idx="3">
                  <c:v>659.5</c:v>
                </c:pt>
                <c:pt idx="4">
                  <c:v>799.1</c:v>
                </c:pt>
                <c:pt idx="5">
                  <c:v>830.5</c:v>
                </c:pt>
                <c:pt idx="6">
                  <c:v>913.3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3FD-451D-9C3C-49205C4FB0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0"/>
        <c:shape val="box"/>
        <c:axId val="377758192"/>
        <c:axId val="390259640"/>
        <c:axId val="208418688"/>
      </c:bar3DChart>
      <c:catAx>
        <c:axId val="377758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90259640"/>
        <c:crosses val="autoZero"/>
        <c:auto val="1"/>
        <c:lblAlgn val="ctr"/>
        <c:lblOffset val="100"/>
        <c:noMultiLvlLbl val="0"/>
      </c:catAx>
      <c:valAx>
        <c:axId val="39025964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77758192"/>
        <c:crosses val="autoZero"/>
        <c:crossBetween val="between"/>
      </c:valAx>
      <c:serAx>
        <c:axId val="208418688"/>
        <c:scaling>
          <c:orientation val="minMax"/>
        </c:scaling>
        <c:delete val="1"/>
        <c:axPos val="b"/>
        <c:majorTickMark val="none"/>
        <c:minorTickMark val="none"/>
        <c:tickLblPos val="nextTo"/>
        <c:crossAx val="390259640"/>
        <c:crosses val="autoZero"/>
      </c:ser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tx2">
        <a:lumMod val="20000"/>
        <a:lumOff val="80000"/>
      </a:schemeClr>
    </a:solidFill>
    <a:ln w="38100">
      <a:solidFill>
        <a:schemeClr val="bg1">
          <a:lumMod val="95000"/>
        </a:schemeClr>
      </a:solidFill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2018 год</c:v>
                </c:pt>
              </c:strCache>
            </c:strRef>
          </c:tx>
          <c:spPr>
            <a:ln w="57150" cap="rnd">
              <a:solidFill>
                <a:schemeClr val="accent1">
                  <a:lumMod val="20000"/>
                  <a:lumOff val="80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3"/>
              <c:layout>
                <c:manualLayout>
                  <c:x val="-1.100110011001100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155-4E0A-B6AA-3F4F63C19140}"/>
                </c:ext>
              </c:extLst>
            </c:dLbl>
            <c:spPr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1750"/>
              </a:sp3d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I квартал</c:v>
                </c:pt>
                <c:pt idx="1">
                  <c:v>II квартал</c:v>
                </c:pt>
                <c:pt idx="2">
                  <c:v>III квартал</c:v>
                </c:pt>
                <c:pt idx="3">
                  <c:v>IV квартал</c:v>
                </c:pt>
              </c:strCache>
            </c:strRef>
          </c:cat>
          <c:val>
            <c:numRef>
              <c:f>Лист1!$B$2:$B$5</c:f>
              <c:numCache>
                <c:formatCode>0.00%</c:formatCode>
                <c:ptCount val="4"/>
                <c:pt idx="0">
                  <c:v>0.20599999999999999</c:v>
                </c:pt>
                <c:pt idx="1">
                  <c:v>0.23499999999999999</c:v>
                </c:pt>
                <c:pt idx="2">
                  <c:v>0.24399999999999999</c:v>
                </c:pt>
                <c:pt idx="3">
                  <c:v>0.315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155-4E0A-B6AA-3F4F63C191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5209528"/>
        <c:axId val="255207960"/>
      </c:lineChart>
      <c:catAx>
        <c:axId val="255209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55207960"/>
        <c:crosses val="autoZero"/>
        <c:auto val="1"/>
        <c:lblAlgn val="ctr"/>
        <c:lblOffset val="100"/>
        <c:noMultiLvlLbl val="0"/>
      </c:catAx>
      <c:valAx>
        <c:axId val="25520796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crossAx val="255209528"/>
        <c:crosses val="autoZero"/>
        <c:crossBetween val="between"/>
      </c:valAx>
      <c:spPr>
        <a:noFill/>
        <a:ln cap="rnd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38101792035969922"/>
          <c:y val="6.505409986711648E-2"/>
          <c:w val="0.61898213737843977"/>
          <c:h val="0.88773310953616025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  <a:sp3d/>
          </c:spPr>
          <c:invertIfNegative val="0"/>
          <c:dLbls>
            <c:spPr>
              <a:solidFill>
                <a:schemeClr val="bg1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01600" prst="riblet"/>
              </a:sp3d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Лист1!$A$2:$A$8</c:f>
              <c:strCache>
                <c:ptCount val="7"/>
                <c:pt idx="0">
                  <c:v>Анапа</c:v>
                </c:pt>
                <c:pt idx="1">
                  <c:v>Геленджик</c:v>
                </c:pt>
                <c:pt idx="2">
                  <c:v>Армавир</c:v>
                </c:pt>
                <c:pt idx="3">
                  <c:v>Горячий Ключ</c:v>
                </c:pt>
                <c:pt idx="4">
                  <c:v>Сочи</c:v>
                </c:pt>
                <c:pt idx="5">
                  <c:v>Краснодар</c:v>
                </c:pt>
                <c:pt idx="6">
                  <c:v>Новороссийск</c:v>
                </c:pt>
              </c:strCache>
            </c:strRef>
          </c:cat>
          <c:val>
            <c:numRef>
              <c:f>Лист1!$B$2:$B$8</c:f>
              <c:numCache>
                <c:formatCode>0.0%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0.15</c:v>
                </c:pt>
                <c:pt idx="3">
                  <c:v>0.17799999999999999</c:v>
                </c:pt>
                <c:pt idx="4">
                  <c:v>0.255</c:v>
                </c:pt>
                <c:pt idx="5">
                  <c:v>0.46500000000000002</c:v>
                </c:pt>
                <c:pt idx="6">
                  <c:v>0.54200000000000004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EA-4447-A6FD-805AD66DCF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0"/>
        <c:shape val="box"/>
        <c:axId val="383985784"/>
        <c:axId val="383986960"/>
        <c:axId val="0"/>
      </c:bar3DChart>
      <c:catAx>
        <c:axId val="38398578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83986960"/>
        <c:crosses val="autoZero"/>
        <c:auto val="1"/>
        <c:lblAlgn val="ctr"/>
        <c:lblOffset val="100"/>
        <c:noMultiLvlLbl val="0"/>
      </c:catAx>
      <c:valAx>
        <c:axId val="383986960"/>
        <c:scaling>
          <c:orientation val="minMax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crossAx val="3839857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pattFill prst="dotGrid">
      <a:fgClr>
        <a:schemeClr val="tx2">
          <a:lumMod val="20000"/>
          <a:lumOff val="80000"/>
        </a:schemeClr>
      </a:fgClr>
      <a:bgClr>
        <a:schemeClr val="bg1"/>
      </a:bgClr>
    </a:pattFill>
    <a:ln w="28575">
      <a:solidFill>
        <a:schemeClr val="tx2">
          <a:lumMod val="50000"/>
        </a:schemeClr>
      </a:solidFill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3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3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33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34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3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6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3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4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4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34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34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29">
  <cs:axisTitle>
    <cs:lnRef idx="0"/>
    <cs:fillRef idx="0"/>
    <cs:effectRef idx="0"/>
    <cs:fontRef idx="minor">
      <a:schemeClr val="lt1"/>
    </cs:fontRef>
    <cs:defRPr sz="1197" b="1" kern="1200"/>
  </cs:axisTitle>
  <cs:categoryAxis>
    <cs:lnRef idx="0">
      <cs:styleClr val="0"/>
    </cs:lnRef>
    <cs:fillRef idx="0"/>
    <cs:effectRef idx="0"/>
    <cs:fontRef idx="minor">
      <a:schemeClr val="lt1"/>
    </cs:fontRef>
    <cs:spPr>
      <a:ln w="12700" cap="flat" cmpd="sng" algn="ctr">
        <a:solidFill>
          <a:schemeClr val="lt1"/>
        </a:solidFill>
        <a:round/>
      </a:ln>
    </cs:spPr>
    <cs:defRPr sz="1197" kern="1200" spc="10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34925" cap="rnd">
        <a:solidFill>
          <a:schemeClr val="lt1"/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22225">
        <a:solidFill>
          <a:schemeClr val="lt1"/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1197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lt1"/>
            </a:gs>
            <a:gs pos="100000">
              <a:schemeClr val="lt1">
                <a:alpha val="0"/>
              </a:schemeClr>
            </a:gs>
          </a:gsLst>
          <a:lin ang="5400000" scaled="0"/>
        </a:gradFill>
        <a:round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/>
    <cs:effectRef idx="0"/>
    <cs:fontRef idx="minor">
      <a:schemeClr val="dk1"/>
    </cs:fontRef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5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alpha val="1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1197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995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1197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34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/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10800000" scaled="1"/>
      </a:gra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 flip="none" rotWithShape="1">
        <a:gsLst>
          <a:gs pos="100000">
            <a:schemeClr val="phClr">
              <a:alpha val="0"/>
            </a:schemeClr>
          </a:gs>
          <a:gs pos="50000">
            <a:schemeClr val="phClr"/>
          </a:gs>
        </a:gsLst>
        <a:lin ang="10800000" scaled="1"/>
      </a:gradFill>
      <a:sp3d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34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/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10800000" scaled="1"/>
      </a:gra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 flip="none" rotWithShape="1">
        <a:gsLst>
          <a:gs pos="100000">
            <a:schemeClr val="phClr">
              <a:alpha val="0"/>
            </a:schemeClr>
          </a:gs>
          <a:gs pos="50000">
            <a:schemeClr val="phClr"/>
          </a:gs>
        </a:gsLst>
        <a:lin ang="10800000" scaled="1"/>
      </a:gradFill>
      <a:sp3d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34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/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10800000" scaled="1"/>
      </a:gra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 flip="none" rotWithShape="1">
        <a:gsLst>
          <a:gs pos="100000">
            <a:schemeClr val="phClr">
              <a:alpha val="0"/>
            </a:schemeClr>
          </a:gs>
          <a:gs pos="50000">
            <a:schemeClr val="phClr"/>
          </a:gs>
        </a:gsLst>
        <a:lin ang="10800000" scaled="1"/>
      </a:gradFill>
      <a:sp3d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291">
  <cs:axisTitle>
    <cs:lnRef idx="0"/>
    <cs:fillRef idx="0"/>
    <cs:effectRef idx="0"/>
    <cs:fontRef idx="minor">
      <a:schemeClr val="lt1">
        <a:lumMod val="75000"/>
      </a:schemeClr>
    </cs:fontRef>
    <cs:defRPr sz="1197" kern="1200"/>
  </cs:axisTitle>
  <cs:categoryAxis>
    <cs:lnRef idx="0"/>
    <cs:fillRef idx="0"/>
    <cs:effectRef idx="0"/>
    <cs:fontRef idx="minor">
      <a:schemeClr val="lt1">
        <a:lumMod val="75000"/>
      </a:schemeClr>
    </cs:fontRef>
    <cs:defRPr sz="1197" kern="1200"/>
  </cs:categoryAxis>
  <cs:chartArea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6350" cap="flat" cmpd="sng" algn="ctr">
        <a:solidFill>
          <a:schemeClr val="dk1">
            <a:tint val="75000"/>
          </a:schemeClr>
        </a:solidFill>
        <a:round/>
      </a:ln>
    </cs:spPr>
    <cs:defRPr sz="1330" kern="1200"/>
  </cs:chartArea>
  <cs:dataLabel>
    <cs:lnRef idx="0"/>
    <cs:fillRef idx="0">
      <cs:styleClr val="auto"/>
    </cs:fillRef>
    <cs:effectRef idx="0"/>
    <cs:fontRef idx="minor">
      <a:schemeClr val="lt1"/>
    </cs:fontRef>
    <cs:spPr>
      <a:solidFill>
        <a:schemeClr val="phClr">
          <a:alpha val="30000"/>
        </a:schemeClr>
      </a:solidFill>
      <a:ln>
        <a:solidFill>
          <a:schemeClr val="lt1">
            <a:alpha val="50000"/>
          </a:schemeClr>
        </a:solidFill>
        <a:round/>
      </a:ln>
      <a:effectLst>
        <a:outerShdw blurRad="63500" dist="88900" dir="2700000" algn="tl" rotWithShape="0">
          <a:prstClr val="black">
            <a:alpha val="40000"/>
          </a:prstClr>
        </a:outerShdw>
      </a:effectLst>
    </cs:spPr>
    <cs:defRPr sz="1197" b="1" i="0" u="none" strike="noStrike" kern="1200" baseline="0"/>
  </cs:dataLabel>
  <cs:dataLabelCallout>
    <cs:lnRef idx="0"/>
    <cs:fillRef idx="0">
      <cs:styleClr val="auto"/>
    </cs:fillRef>
    <cs:effectRef idx="0"/>
    <cs:fontRef idx="minor">
      <a:schemeClr val="lt1"/>
    </cs:fontRef>
    <cs:spPr>
      <a:solidFill>
        <a:schemeClr val="phClr">
          <a:alpha val="30000"/>
        </a:schemeClr>
      </a:solidFill>
      <a:ln>
        <a:solidFill>
          <a:schemeClr val="lt1">
            <a:alpha val="50000"/>
          </a:schemeClr>
        </a:solidFill>
        <a:round/>
      </a:ln>
      <a:effectLst>
        <a:outerShdw blurRad="63500" dist="88900" dir="2700000" algn="tl" rotWithShape="0">
          <a:prstClr val="black">
            <a:alpha val="40000"/>
          </a:prstClr>
        </a:outerShdw>
      </a:effectLst>
    </cs:spPr>
    <cs:defRPr sz="1197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>
          <a:alpha val="88000"/>
        </a:schemeClr>
      </a:solidFill>
      <a:ln>
        <a:solidFill>
          <a:schemeClr val="phClr">
            <a:lumMod val="50000"/>
          </a:schemeClr>
        </a:solidFill>
      </a:ln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>
          <a:alpha val="88000"/>
        </a:schemeClr>
      </a:solidFill>
      <a:ln>
        <a:solidFill>
          <a:schemeClr val="phClr">
            <a:lumMod val="50000"/>
          </a:schemeClr>
        </a:solidFill>
      </a:ln>
      <a:scene3d>
        <a:camera prst="orthographicFront"/>
        <a:lightRig rig="threePt" dir="t"/>
      </a:scene3d>
      <a:sp3d prstMaterial="flat"/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dk1">
            <a:lumMod val="75000"/>
            <a:lumOff val="25000"/>
          </a:schemeClr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75000"/>
      </a:schemeClr>
    </cs:fontRef>
    <cs:spPr>
      <a:ln w="9525">
        <a:solidFill>
          <a:schemeClr val="dk1">
            <a:lumMod val="50000"/>
            <a:lumOff val="50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7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solidFill>
        <a:schemeClr val="bg2">
          <a:lumMod val="75000"/>
          <a:alpha val="27000"/>
        </a:schemeClr>
      </a:solidFill>
      <a:sp3d/>
    </cs:spPr>
  </cs:floor>
  <cs:gridlineMajor>
    <cs:lnRef idx="0"/>
    <cs:fillRef idx="0"/>
    <cs:effectRef idx="0"/>
    <cs:fontRef idx="minor">
      <a:schemeClr val="tx1"/>
    </cs:fontRef>
    <cs:spPr>
      <a:ln w="9525">
        <a:solidFill>
          <a:schemeClr val="lt1">
            <a:lumMod val="50000"/>
          </a:schemeClr>
        </a:solidFill>
      </a:ln>
    </cs:spPr>
  </cs:gridlineMajor>
  <cs:gridlineMinor>
    <cs:lnRef idx="0"/>
    <cs:fillRef idx="0"/>
    <cs:effectRef idx="0"/>
    <cs:fontRef idx="minor">
      <a:schemeClr val="tx1"/>
    </cs:fontRef>
    <cs:spPr>
      <a:ln w="9525">
        <a:solidFill>
          <a:schemeClr val="lt1">
            <a:lumMod val="40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leaderLine>
  <cs:legend>
    <cs:lnRef idx="0"/>
    <cs:fillRef idx="0"/>
    <cs:effectRef idx="0"/>
    <cs:fontRef idx="minor">
      <a:schemeClr val="lt1">
        <a:lumMod val="7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7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seriesLine>
  <cs:title>
    <cs:lnRef idx="0"/>
    <cs:fillRef idx="0"/>
    <cs:effectRef idx="0"/>
    <cs:fontRef idx="minor">
      <a:schemeClr val="lt1"/>
    </cs:fontRef>
    <cs:defRPr sz="2200" b="0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>
            <a:alpha val="50000"/>
          </a:schemeClr>
        </a:solidFill>
      </a:ln>
    </cs:spPr>
  </cs:trendline>
  <cs:trendlineLabel>
    <cs:lnRef idx="0"/>
    <cs:fillRef idx="0"/>
    <cs:effectRef idx="0"/>
    <cs:fontRef idx="minor">
      <a:schemeClr val="lt1">
        <a:lumMod val="7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85000"/>
        </a:schemeClr>
      </a:solidFill>
      <a:ln w="9525">
        <a:solidFill>
          <a:schemeClr val="dk1">
            <a:lumMod val="50000"/>
          </a:schemeClr>
        </a:solidFill>
        <a:round/>
      </a:ln>
    </cs:spPr>
  </cs:upBar>
  <cs:valueAxis>
    <cs:lnRef idx="0"/>
    <cs:fillRef idx="0"/>
    <cs:effectRef idx="0"/>
    <cs:fontRef idx="minor">
      <a:schemeClr val="lt1">
        <a:lumMod val="7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sp3d/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14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5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34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2.xml><?xml version="1.0" encoding="utf-8"?>
<cs:chartStyle xmlns:cs="http://schemas.microsoft.com/office/drawing/2012/chartStyle" xmlns:a="http://schemas.openxmlformats.org/drawingml/2006/main" id="34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3.xml><?xml version="1.0" encoding="utf-8"?>
<cs:chartStyle xmlns:cs="http://schemas.microsoft.com/office/drawing/2012/chartStyle" xmlns:a="http://schemas.openxmlformats.org/drawingml/2006/main" id="34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4.xml><?xml version="1.0" encoding="utf-8"?>
<cs:chartStyle xmlns:cs="http://schemas.microsoft.com/office/drawing/2012/chartStyle" xmlns:a="http://schemas.openxmlformats.org/drawingml/2006/main" id="34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9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3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7.xml><?xml version="1.0" encoding="utf-8"?>
<cs:chartStyle xmlns:cs="http://schemas.microsoft.com/office/drawing/2012/chartStyle" xmlns:a="http://schemas.openxmlformats.org/drawingml/2006/main" id="34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38.xml><?xml version="1.0" encoding="utf-8"?>
<cs:chartStyle xmlns:cs="http://schemas.microsoft.com/office/drawing/2012/chartStyle" xmlns:a="http://schemas.openxmlformats.org/drawingml/2006/main" id="29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/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alpha val="0"/>
            </a:schemeClr>
          </a:gs>
          <a:gs pos="50000">
            <a:schemeClr val="phClr"/>
          </a:gs>
        </a:gsLst>
        <a:lin ang="5400000" scaled="0"/>
      </a:gradFill>
      <a:sp3d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0.xml><?xml version="1.0" encoding="utf-8"?>
<cs:chartStyle xmlns:cs="http://schemas.microsoft.com/office/drawing/2012/chartStyle" xmlns:a="http://schemas.openxmlformats.org/drawingml/2006/main" id="34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/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10800000" scaled="1"/>
      </a:gra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 flip="none" rotWithShape="1">
        <a:gsLst>
          <a:gs pos="100000">
            <a:schemeClr val="phClr">
              <a:alpha val="0"/>
            </a:schemeClr>
          </a:gs>
          <a:gs pos="50000">
            <a:schemeClr val="phClr"/>
          </a:gs>
        </a:gsLst>
        <a:lin ang="10800000" scaled="1"/>
      </a:gradFill>
      <a:sp3d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1.jp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0.76492</cdr:x>
      <cdr:y>0.85408</cdr:y>
    </cdr:from>
    <cdr:to>
      <cdr:x>1</cdr:x>
      <cdr:y>0.91138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623182" y="4028717"/>
          <a:ext cx="1728192" cy="27028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600" b="1" cap="none" spc="50" dirty="0" smtClean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rPr>
            <a:t>В млн руб.</a:t>
          </a:r>
          <a:endParaRPr lang="ru-RU" sz="1600" b="1" cap="none" spc="50" dirty="0">
            <a:ln w="0"/>
            <a:solidFill>
              <a:schemeClr val="bg2"/>
            </a:solidFill>
            <a:effectLst>
              <a:innerShdw blurRad="63500" dist="50800" dir="13500000">
                <a:srgbClr val="000000">
                  <a:alpha val="50000"/>
                </a:srgbClr>
              </a:innerShdw>
            </a:effectLst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0.00047</cdr:y>
    </cdr:from>
    <cdr:to>
      <cdr:x>0.2375</cdr:x>
      <cdr:y>0.24444</cdr:y>
    </cdr:to>
    <cdr:pic>
      <cdr:nvPicPr>
        <cdr:cNvPr id="2" name="Рисунок 1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0" y="3076"/>
          <a:ext cx="2736304" cy="1581100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  <a:effectLst xmlns:a="http://schemas.openxmlformats.org/drawingml/2006/main">
          <a:outerShdw blurRad="190500" algn="tl" rotWithShape="0">
            <a:srgbClr val="000000">
              <a:alpha val="70000"/>
            </a:srgbClr>
          </a:outerShdw>
        </a:effectLst>
      </cdr:spPr>
    </cdr:pic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0.65401</cdr:x>
      <cdr:y>0.7803</cdr:y>
    </cdr:from>
    <cdr:to>
      <cdr:x>0.92691</cdr:x>
      <cdr:y>0.92424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159185" y="1384987"/>
          <a:ext cx="900953" cy="2554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0.65401</cdr:x>
      <cdr:y>0.7803</cdr:y>
    </cdr:from>
    <cdr:to>
      <cdr:x>0.92691</cdr:x>
      <cdr:y>0.92424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159185" y="1384987"/>
          <a:ext cx="900953" cy="2554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0.65401</cdr:x>
      <cdr:y>0.7803</cdr:y>
    </cdr:from>
    <cdr:to>
      <cdr:x>0.92691</cdr:x>
      <cdr:y>0.92424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159185" y="1384987"/>
          <a:ext cx="900953" cy="2554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0.65401</cdr:x>
      <cdr:y>0.7803</cdr:y>
    </cdr:from>
    <cdr:to>
      <cdr:x>0.92691</cdr:x>
      <cdr:y>0.92424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159185" y="1384987"/>
          <a:ext cx="900953" cy="2554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0.03204</cdr:x>
      <cdr:y>0.25121</cdr:y>
    </cdr:from>
    <cdr:to>
      <cdr:x>0.10688</cdr:x>
      <cdr:y>0.42358</cdr:y>
    </cdr:to>
    <cdr:sp macro="" textlink="">
      <cdr:nvSpPr>
        <cdr:cNvPr id="3" name="Стрелка вниз 2"/>
        <cdr:cNvSpPr/>
      </cdr:nvSpPr>
      <cdr:spPr>
        <a:xfrm xmlns:a="http://schemas.openxmlformats.org/drawingml/2006/main" rot="5400000">
          <a:off x="207630" y="400807"/>
          <a:ext cx="303705" cy="387338"/>
        </a:xfrm>
        <a:prstGeom xmlns:a="http://schemas.openxmlformats.org/drawingml/2006/main" prst="downArrow">
          <a:avLst/>
        </a:prstGeom>
        <a:solidFill xmlns:a="http://schemas.openxmlformats.org/drawingml/2006/main">
          <a:schemeClr val="accent1">
            <a:lumMod val="75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 b="1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0.10213</cdr:x>
      <cdr:y>0.89873</cdr:y>
    </cdr:from>
    <cdr:to>
      <cdr:x>0.90531</cdr:x>
      <cdr:y>0.93257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06442" y="1214205"/>
          <a:ext cx="2409825" cy="457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60" cy="493713"/>
          </a:xfrm>
          <a:prstGeom prst="rect">
            <a:avLst/>
          </a:prstGeom>
        </p:spPr>
        <p:txBody>
          <a:bodyPr vert="horz" lIns="91420" tIns="45710" rIns="91420" bIns="4571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60" cy="493713"/>
          </a:xfrm>
          <a:prstGeom prst="rect">
            <a:avLst/>
          </a:prstGeom>
        </p:spPr>
        <p:txBody>
          <a:bodyPr vert="horz" lIns="91420" tIns="45710" rIns="91420" bIns="45710" rtlCol="0"/>
          <a:lstStyle>
            <a:lvl1pPr algn="r">
              <a:defRPr sz="1200"/>
            </a:lvl1pPr>
          </a:lstStyle>
          <a:p>
            <a:fld id="{BEF7A24B-554D-4B99-A3CC-7667F56D1027}" type="datetimeFigureOut">
              <a:rPr lang="en-US" smtClean="0"/>
              <a:pPr/>
              <a:t>5/7/2021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8823"/>
            <a:ext cx="2945660" cy="493713"/>
          </a:xfrm>
          <a:prstGeom prst="rect">
            <a:avLst/>
          </a:prstGeom>
        </p:spPr>
        <p:txBody>
          <a:bodyPr vert="horz" lIns="91420" tIns="45710" rIns="91420" bIns="4571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378823"/>
            <a:ext cx="2945660" cy="493713"/>
          </a:xfrm>
          <a:prstGeom prst="rect">
            <a:avLst/>
          </a:prstGeom>
        </p:spPr>
        <p:txBody>
          <a:bodyPr vert="horz" lIns="91420" tIns="45710" rIns="91420" bIns="45710" rtlCol="0" anchor="b"/>
          <a:lstStyle>
            <a:lvl1pPr algn="r">
              <a:defRPr sz="1200"/>
            </a:lvl1pPr>
          </a:lstStyle>
          <a:p>
            <a:fld id="{10672D4C-A99E-49DD-8A16-1D19942316C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3034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60" cy="493713"/>
          </a:xfrm>
          <a:prstGeom prst="rect">
            <a:avLst/>
          </a:prstGeom>
        </p:spPr>
        <p:txBody>
          <a:bodyPr vert="horz" lIns="91420" tIns="45710" rIns="91420" bIns="4571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60" cy="493713"/>
          </a:xfrm>
          <a:prstGeom prst="rect">
            <a:avLst/>
          </a:prstGeom>
        </p:spPr>
        <p:txBody>
          <a:bodyPr vert="horz" lIns="91420" tIns="45710" rIns="91420" bIns="45710" rtlCol="0"/>
          <a:lstStyle>
            <a:lvl1pPr algn="r">
              <a:defRPr sz="1200"/>
            </a:lvl1pPr>
          </a:lstStyle>
          <a:p>
            <a:fld id="{0391B76B-D742-4BD2-BF24-F4C760DB831C}" type="datetimeFigureOut">
              <a:rPr lang="en-US" smtClean="0"/>
              <a:pPr/>
              <a:t>5/7/2021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41363"/>
            <a:ext cx="658177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0" tIns="45710" rIns="91420" bIns="4571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690271"/>
            <a:ext cx="5438140" cy="4443412"/>
          </a:xfrm>
          <a:prstGeom prst="rect">
            <a:avLst/>
          </a:prstGeom>
        </p:spPr>
        <p:txBody>
          <a:bodyPr vert="horz" lIns="91420" tIns="45710" rIns="91420" bIns="4571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8823"/>
            <a:ext cx="2945660" cy="493713"/>
          </a:xfrm>
          <a:prstGeom prst="rect">
            <a:avLst/>
          </a:prstGeom>
        </p:spPr>
        <p:txBody>
          <a:bodyPr vert="horz" lIns="91420" tIns="45710" rIns="91420" bIns="4571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378823"/>
            <a:ext cx="2945660" cy="493713"/>
          </a:xfrm>
          <a:prstGeom prst="rect">
            <a:avLst/>
          </a:prstGeom>
        </p:spPr>
        <p:txBody>
          <a:bodyPr vert="horz" lIns="91420" tIns="45710" rIns="91420" bIns="45710" rtlCol="0" anchor="b"/>
          <a:lstStyle>
            <a:lvl1pPr algn="r">
              <a:defRPr sz="1200"/>
            </a:lvl1pPr>
          </a:lstStyle>
          <a:p>
            <a:fld id="{5257B995-136A-4A15-87A5-26420C3C1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191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7950" y="741363"/>
            <a:ext cx="6581775" cy="37020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7B995-136A-4A15-87A5-26420C3C1021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7763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7B995-136A-4A15-87A5-26420C3C1021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5083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91967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7950" y="741363"/>
            <a:ext cx="6581775" cy="37020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7B995-136A-4A15-87A5-26420C3C1021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1352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7B995-136A-4A15-87A5-26420C3C1021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7070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7B995-136A-4A15-87A5-26420C3C1021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2867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7950" y="741363"/>
            <a:ext cx="6581775" cy="37020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7B995-136A-4A15-87A5-26420C3C1021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361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7B995-136A-4A15-87A5-26420C3C1021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71088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7950" y="741363"/>
            <a:ext cx="6581775" cy="37020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7B995-136A-4A15-87A5-26420C3C1021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48203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7950" y="741363"/>
            <a:ext cx="6581775" cy="37020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7B995-136A-4A15-87A5-26420C3C1021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915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7B995-136A-4A15-87A5-26420C3C1021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467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7B995-136A-4A15-87A5-26420C3C1021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86107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6A454-E443-4A66-BE3F-97F56B8F86F7}" type="slidenum">
              <a:rPr lang="ru-RU" smtClean="0">
                <a:solidFill>
                  <a:prstClr val="black"/>
                </a:solidFill>
              </a:rPr>
              <a:pPr/>
              <a:t>17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9688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6A454-E443-4A66-BE3F-97F56B8F86F7}" type="slidenum">
              <a:rPr lang="ru-RU" smtClean="0">
                <a:solidFill>
                  <a:prstClr val="black"/>
                </a:solidFill>
              </a:rPr>
              <a:pPr/>
              <a:t>18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07454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7B995-136A-4A15-87A5-26420C3C1021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3929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7B995-136A-4A15-87A5-26420C3C1021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0436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7B995-136A-4A15-87A5-26420C3C1021}" type="slidenum">
              <a:rPr lang="en-US" smtClean="0">
                <a:solidFill>
                  <a:prstClr val="black"/>
                </a:solidFill>
              </a:rPr>
              <a:pPr/>
              <a:t>21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10638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7B995-136A-4A15-87A5-26420C3C1021}" type="slidenum">
              <a:rPr lang="en-US" smtClean="0">
                <a:solidFill>
                  <a:prstClr val="black"/>
                </a:solidFill>
              </a:rPr>
              <a:pPr/>
              <a:t>22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98597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7B995-136A-4A15-87A5-26420C3C1021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971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89EC54-9C65-46DE-8A68-8D9C9ACA3BC0}" type="slidenum">
              <a:rPr lang="ru-RU" smtClean="0">
                <a:solidFill>
                  <a:prstClr val="black"/>
                </a:solidFill>
              </a:rPr>
              <a:pPr/>
              <a:t>24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20178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89EC54-9C65-46DE-8A68-8D9C9ACA3BC0}" type="slidenum">
              <a:rPr lang="ru-RU" smtClean="0">
                <a:solidFill>
                  <a:prstClr val="black"/>
                </a:solidFill>
              </a:rPr>
              <a:pPr/>
              <a:t>25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4881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6A454-E443-4A66-BE3F-97F56B8F86F7}" type="slidenum">
              <a:rPr lang="ru-RU" smtClean="0">
                <a:solidFill>
                  <a:prstClr val="black"/>
                </a:solidFill>
              </a:rPr>
              <a:pPr/>
              <a:t>26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096335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6A454-E443-4A66-BE3F-97F56B8F86F7}" type="slidenum">
              <a:rPr lang="ru-RU" smtClean="0">
                <a:solidFill>
                  <a:prstClr val="black"/>
                </a:solidFill>
              </a:rPr>
              <a:pPr/>
              <a:t>27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214257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6A454-E443-4A66-BE3F-97F56B8F86F7}" type="slidenum">
              <a:rPr lang="ru-RU" smtClean="0">
                <a:solidFill>
                  <a:prstClr val="black"/>
                </a:solidFill>
              </a:rPr>
              <a:pPr/>
              <a:t>28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629560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7B995-136A-4A15-87A5-26420C3C1021}" type="slidenum">
              <a:rPr lang="en-US" smtClean="0">
                <a:solidFill>
                  <a:prstClr val="black"/>
                </a:solidFill>
              </a:rPr>
              <a:pPr/>
              <a:t>30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68798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7B995-136A-4A15-87A5-26420C3C1021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66843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7B995-136A-4A15-87A5-26420C3C1021}" type="slidenum">
              <a:rPr lang="en-US" smtClean="0">
                <a:solidFill>
                  <a:prstClr val="black"/>
                </a:solidFill>
              </a:rPr>
              <a:pPr/>
              <a:t>32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113758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7B995-136A-4A15-87A5-26420C3C1021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33765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7B995-136A-4A15-87A5-26420C3C1021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35542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7B995-136A-4A15-87A5-26420C3C1021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6595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7083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451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5803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104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7788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6513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713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841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8369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2206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24282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5638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538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26066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9942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4339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28106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64533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819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01291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05861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1456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7549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237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719558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462430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6749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17096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82801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77516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619720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684644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151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3115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246"/>
            </a:lvl1pPr>
            <a:lvl2pPr marL="237390" indent="0" algn="ctr">
              <a:buNone/>
              <a:defRPr sz="1038"/>
            </a:lvl2pPr>
            <a:lvl3pPr marL="474779" indent="0" algn="ctr">
              <a:buNone/>
              <a:defRPr sz="935"/>
            </a:lvl3pPr>
            <a:lvl4pPr marL="712169" indent="0" algn="ctr">
              <a:buNone/>
              <a:defRPr sz="831"/>
            </a:lvl4pPr>
            <a:lvl5pPr marL="949559" indent="0" algn="ctr">
              <a:buNone/>
              <a:defRPr sz="831"/>
            </a:lvl5pPr>
            <a:lvl6pPr marL="1186948" indent="0" algn="ctr">
              <a:buNone/>
              <a:defRPr sz="831"/>
            </a:lvl6pPr>
            <a:lvl7pPr marL="1424338" indent="0" algn="ctr">
              <a:buNone/>
              <a:defRPr sz="831"/>
            </a:lvl7pPr>
            <a:lvl8pPr marL="1661728" indent="0" algn="ctr">
              <a:buNone/>
              <a:defRPr sz="831"/>
            </a:lvl8pPr>
            <a:lvl9pPr marL="1899117" indent="0" algn="ctr">
              <a:buNone/>
              <a:defRPr sz="831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C0BEB-15B4-4182-86AA-51377F53E6B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D24FD-DB53-4A10-9853-36DD745391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219301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C0BEB-15B4-4182-86AA-51377F53E6B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D24FD-DB53-4A10-9853-36DD745391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219519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2" y="1709740"/>
            <a:ext cx="10515600" cy="2852737"/>
          </a:xfrm>
        </p:spPr>
        <p:txBody>
          <a:bodyPr anchor="b"/>
          <a:lstStyle>
            <a:lvl1pPr>
              <a:defRPr sz="3115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2" y="4589466"/>
            <a:ext cx="10515600" cy="1500187"/>
          </a:xfrm>
        </p:spPr>
        <p:txBody>
          <a:bodyPr/>
          <a:lstStyle>
            <a:lvl1pPr marL="0" indent="0">
              <a:buNone/>
              <a:defRPr sz="1246">
                <a:solidFill>
                  <a:schemeClr val="tx1"/>
                </a:solidFill>
              </a:defRPr>
            </a:lvl1pPr>
            <a:lvl2pPr marL="237390" indent="0">
              <a:buNone/>
              <a:defRPr sz="1038">
                <a:solidFill>
                  <a:schemeClr val="tx1">
                    <a:tint val="75000"/>
                  </a:schemeClr>
                </a:solidFill>
              </a:defRPr>
            </a:lvl2pPr>
            <a:lvl3pPr marL="474779" indent="0">
              <a:buNone/>
              <a:defRPr sz="935">
                <a:solidFill>
                  <a:schemeClr val="tx1">
                    <a:tint val="75000"/>
                  </a:schemeClr>
                </a:solidFill>
              </a:defRPr>
            </a:lvl3pPr>
            <a:lvl4pPr marL="712169" indent="0">
              <a:buNone/>
              <a:defRPr sz="831">
                <a:solidFill>
                  <a:schemeClr val="tx1">
                    <a:tint val="75000"/>
                  </a:schemeClr>
                </a:solidFill>
              </a:defRPr>
            </a:lvl4pPr>
            <a:lvl5pPr marL="949559" indent="0">
              <a:buNone/>
              <a:defRPr sz="831">
                <a:solidFill>
                  <a:schemeClr val="tx1">
                    <a:tint val="75000"/>
                  </a:schemeClr>
                </a:solidFill>
              </a:defRPr>
            </a:lvl5pPr>
            <a:lvl6pPr marL="1186948" indent="0">
              <a:buNone/>
              <a:defRPr sz="831">
                <a:solidFill>
                  <a:schemeClr val="tx1">
                    <a:tint val="75000"/>
                  </a:schemeClr>
                </a:solidFill>
              </a:defRPr>
            </a:lvl6pPr>
            <a:lvl7pPr marL="1424338" indent="0">
              <a:buNone/>
              <a:defRPr sz="831">
                <a:solidFill>
                  <a:schemeClr val="tx1">
                    <a:tint val="75000"/>
                  </a:schemeClr>
                </a:solidFill>
              </a:defRPr>
            </a:lvl7pPr>
            <a:lvl8pPr marL="1661728" indent="0">
              <a:buNone/>
              <a:defRPr sz="831">
                <a:solidFill>
                  <a:schemeClr val="tx1">
                    <a:tint val="75000"/>
                  </a:schemeClr>
                </a:solidFill>
              </a:defRPr>
            </a:lvl8pPr>
            <a:lvl9pPr marL="1899117" indent="0">
              <a:buNone/>
              <a:defRPr sz="83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C0BEB-15B4-4182-86AA-51377F53E6B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D24FD-DB53-4A10-9853-36DD745391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134505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C0BEB-15B4-4182-86AA-51377F53E6B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D24FD-DB53-4A10-9853-36DD745391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97714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1" y="365127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91" y="1681165"/>
            <a:ext cx="5157787" cy="823912"/>
          </a:xfrm>
        </p:spPr>
        <p:txBody>
          <a:bodyPr anchor="b"/>
          <a:lstStyle>
            <a:lvl1pPr marL="0" indent="0">
              <a:buNone/>
              <a:defRPr sz="1246" b="1"/>
            </a:lvl1pPr>
            <a:lvl2pPr marL="237390" indent="0">
              <a:buNone/>
              <a:defRPr sz="1038" b="1"/>
            </a:lvl2pPr>
            <a:lvl3pPr marL="474779" indent="0">
              <a:buNone/>
              <a:defRPr sz="935" b="1"/>
            </a:lvl3pPr>
            <a:lvl4pPr marL="712169" indent="0">
              <a:buNone/>
              <a:defRPr sz="831" b="1"/>
            </a:lvl4pPr>
            <a:lvl5pPr marL="949559" indent="0">
              <a:buNone/>
              <a:defRPr sz="831" b="1"/>
            </a:lvl5pPr>
            <a:lvl6pPr marL="1186948" indent="0">
              <a:buNone/>
              <a:defRPr sz="831" b="1"/>
            </a:lvl6pPr>
            <a:lvl7pPr marL="1424338" indent="0">
              <a:buNone/>
              <a:defRPr sz="831" b="1"/>
            </a:lvl7pPr>
            <a:lvl8pPr marL="1661728" indent="0">
              <a:buNone/>
              <a:defRPr sz="831" b="1"/>
            </a:lvl8pPr>
            <a:lvl9pPr marL="1899117" indent="0">
              <a:buNone/>
              <a:defRPr sz="831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91" y="2505077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5"/>
            <a:ext cx="5183188" cy="823912"/>
          </a:xfrm>
        </p:spPr>
        <p:txBody>
          <a:bodyPr anchor="b"/>
          <a:lstStyle>
            <a:lvl1pPr marL="0" indent="0">
              <a:buNone/>
              <a:defRPr sz="1246" b="1"/>
            </a:lvl1pPr>
            <a:lvl2pPr marL="237390" indent="0">
              <a:buNone/>
              <a:defRPr sz="1038" b="1"/>
            </a:lvl2pPr>
            <a:lvl3pPr marL="474779" indent="0">
              <a:buNone/>
              <a:defRPr sz="935" b="1"/>
            </a:lvl3pPr>
            <a:lvl4pPr marL="712169" indent="0">
              <a:buNone/>
              <a:defRPr sz="831" b="1"/>
            </a:lvl4pPr>
            <a:lvl5pPr marL="949559" indent="0">
              <a:buNone/>
              <a:defRPr sz="831" b="1"/>
            </a:lvl5pPr>
            <a:lvl6pPr marL="1186948" indent="0">
              <a:buNone/>
              <a:defRPr sz="831" b="1"/>
            </a:lvl6pPr>
            <a:lvl7pPr marL="1424338" indent="0">
              <a:buNone/>
              <a:defRPr sz="831" b="1"/>
            </a:lvl7pPr>
            <a:lvl8pPr marL="1661728" indent="0">
              <a:buNone/>
              <a:defRPr sz="831" b="1"/>
            </a:lvl8pPr>
            <a:lvl9pPr marL="1899117" indent="0">
              <a:buNone/>
              <a:defRPr sz="831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7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C0BEB-15B4-4182-86AA-51377F53E6B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D24FD-DB53-4A10-9853-36DD745391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378805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C0BEB-15B4-4182-86AA-51377F53E6B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D24FD-DB53-4A10-9853-36DD745391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440535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C0BEB-15B4-4182-86AA-51377F53E6B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D24FD-DB53-4A10-9853-36DD745391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647923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1662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90" y="987429"/>
            <a:ext cx="6172201" cy="4873625"/>
          </a:xfrm>
        </p:spPr>
        <p:txBody>
          <a:bodyPr/>
          <a:lstStyle>
            <a:lvl1pPr>
              <a:defRPr sz="1662"/>
            </a:lvl1pPr>
            <a:lvl2pPr>
              <a:defRPr sz="1454"/>
            </a:lvl2pPr>
            <a:lvl3pPr>
              <a:defRPr sz="1246"/>
            </a:lvl3pPr>
            <a:lvl4pPr>
              <a:defRPr sz="1038"/>
            </a:lvl4pPr>
            <a:lvl5pPr>
              <a:defRPr sz="1038"/>
            </a:lvl5pPr>
            <a:lvl6pPr>
              <a:defRPr sz="1038"/>
            </a:lvl6pPr>
            <a:lvl7pPr>
              <a:defRPr sz="1038"/>
            </a:lvl7pPr>
            <a:lvl8pPr>
              <a:defRPr sz="1038"/>
            </a:lvl8pPr>
            <a:lvl9pPr>
              <a:defRPr sz="1038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2"/>
            <a:ext cx="3932238" cy="3811588"/>
          </a:xfrm>
        </p:spPr>
        <p:txBody>
          <a:bodyPr/>
          <a:lstStyle>
            <a:lvl1pPr marL="0" indent="0">
              <a:buNone/>
              <a:defRPr sz="831"/>
            </a:lvl1pPr>
            <a:lvl2pPr marL="237390" indent="0">
              <a:buNone/>
              <a:defRPr sz="727"/>
            </a:lvl2pPr>
            <a:lvl3pPr marL="474779" indent="0">
              <a:buNone/>
              <a:defRPr sz="623"/>
            </a:lvl3pPr>
            <a:lvl4pPr marL="712169" indent="0">
              <a:buNone/>
              <a:defRPr sz="519"/>
            </a:lvl4pPr>
            <a:lvl5pPr marL="949559" indent="0">
              <a:buNone/>
              <a:defRPr sz="519"/>
            </a:lvl5pPr>
            <a:lvl6pPr marL="1186948" indent="0">
              <a:buNone/>
              <a:defRPr sz="519"/>
            </a:lvl6pPr>
            <a:lvl7pPr marL="1424338" indent="0">
              <a:buNone/>
              <a:defRPr sz="519"/>
            </a:lvl7pPr>
            <a:lvl8pPr marL="1661728" indent="0">
              <a:buNone/>
              <a:defRPr sz="519"/>
            </a:lvl8pPr>
            <a:lvl9pPr marL="1899117" indent="0">
              <a:buNone/>
              <a:defRPr sz="519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C0BEB-15B4-4182-86AA-51377F53E6B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D24FD-DB53-4A10-9853-36DD745391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85627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1662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90" y="987429"/>
            <a:ext cx="6172201" cy="4873625"/>
          </a:xfrm>
        </p:spPr>
        <p:txBody>
          <a:bodyPr anchor="t"/>
          <a:lstStyle>
            <a:lvl1pPr marL="0" indent="0">
              <a:buNone/>
              <a:defRPr sz="1662"/>
            </a:lvl1pPr>
            <a:lvl2pPr marL="237390" indent="0">
              <a:buNone/>
              <a:defRPr sz="1454"/>
            </a:lvl2pPr>
            <a:lvl3pPr marL="474779" indent="0">
              <a:buNone/>
              <a:defRPr sz="1246"/>
            </a:lvl3pPr>
            <a:lvl4pPr marL="712169" indent="0">
              <a:buNone/>
              <a:defRPr sz="1038"/>
            </a:lvl4pPr>
            <a:lvl5pPr marL="949559" indent="0">
              <a:buNone/>
              <a:defRPr sz="1038"/>
            </a:lvl5pPr>
            <a:lvl6pPr marL="1186948" indent="0">
              <a:buNone/>
              <a:defRPr sz="1038"/>
            </a:lvl6pPr>
            <a:lvl7pPr marL="1424338" indent="0">
              <a:buNone/>
              <a:defRPr sz="1038"/>
            </a:lvl7pPr>
            <a:lvl8pPr marL="1661728" indent="0">
              <a:buNone/>
              <a:defRPr sz="1038"/>
            </a:lvl8pPr>
            <a:lvl9pPr marL="1899117" indent="0">
              <a:buNone/>
              <a:defRPr sz="1038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2"/>
            <a:ext cx="3932238" cy="3811588"/>
          </a:xfrm>
        </p:spPr>
        <p:txBody>
          <a:bodyPr/>
          <a:lstStyle>
            <a:lvl1pPr marL="0" indent="0">
              <a:buNone/>
              <a:defRPr sz="831"/>
            </a:lvl1pPr>
            <a:lvl2pPr marL="237390" indent="0">
              <a:buNone/>
              <a:defRPr sz="727"/>
            </a:lvl2pPr>
            <a:lvl3pPr marL="474779" indent="0">
              <a:buNone/>
              <a:defRPr sz="623"/>
            </a:lvl3pPr>
            <a:lvl4pPr marL="712169" indent="0">
              <a:buNone/>
              <a:defRPr sz="519"/>
            </a:lvl4pPr>
            <a:lvl5pPr marL="949559" indent="0">
              <a:buNone/>
              <a:defRPr sz="519"/>
            </a:lvl5pPr>
            <a:lvl6pPr marL="1186948" indent="0">
              <a:buNone/>
              <a:defRPr sz="519"/>
            </a:lvl6pPr>
            <a:lvl7pPr marL="1424338" indent="0">
              <a:buNone/>
              <a:defRPr sz="519"/>
            </a:lvl7pPr>
            <a:lvl8pPr marL="1661728" indent="0">
              <a:buNone/>
              <a:defRPr sz="519"/>
            </a:lvl8pPr>
            <a:lvl9pPr marL="1899117" indent="0">
              <a:buNone/>
              <a:defRPr sz="519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C0BEB-15B4-4182-86AA-51377F53E6B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D24FD-DB53-4A10-9853-36DD745391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05027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C0BEB-15B4-4182-86AA-51377F53E6B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D24FD-DB53-4A10-9853-36DD745391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250033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7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7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C0BEB-15B4-4182-86AA-51377F53E6B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D24FD-DB53-4A10-9853-36DD745391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50887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2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373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747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121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49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869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4243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6617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899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75407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339710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2077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5"/>
            <a:ext cx="10363200" cy="1500187"/>
          </a:xfrm>
        </p:spPr>
        <p:txBody>
          <a:bodyPr anchor="b"/>
          <a:lstStyle>
            <a:lvl1pPr marL="0" indent="0">
              <a:buNone/>
              <a:defRPr sz="1038">
                <a:solidFill>
                  <a:schemeClr val="tx1">
                    <a:tint val="75000"/>
                  </a:schemeClr>
                </a:solidFill>
              </a:defRPr>
            </a:lvl1pPr>
            <a:lvl2pPr marL="237390" indent="0">
              <a:buNone/>
              <a:defRPr sz="935">
                <a:solidFill>
                  <a:schemeClr val="tx1">
                    <a:tint val="75000"/>
                  </a:schemeClr>
                </a:solidFill>
              </a:defRPr>
            </a:lvl2pPr>
            <a:lvl3pPr marL="474779" indent="0">
              <a:buNone/>
              <a:defRPr sz="831">
                <a:solidFill>
                  <a:schemeClr val="tx1">
                    <a:tint val="75000"/>
                  </a:schemeClr>
                </a:solidFill>
              </a:defRPr>
            </a:lvl3pPr>
            <a:lvl4pPr marL="712169" indent="0">
              <a:buNone/>
              <a:defRPr sz="727">
                <a:solidFill>
                  <a:schemeClr val="tx1">
                    <a:tint val="75000"/>
                  </a:schemeClr>
                </a:solidFill>
              </a:defRPr>
            </a:lvl4pPr>
            <a:lvl5pPr marL="949559" indent="0">
              <a:buNone/>
              <a:defRPr sz="727">
                <a:solidFill>
                  <a:schemeClr val="tx1">
                    <a:tint val="75000"/>
                  </a:schemeClr>
                </a:solidFill>
              </a:defRPr>
            </a:lvl5pPr>
            <a:lvl6pPr marL="1186948" indent="0">
              <a:buNone/>
              <a:defRPr sz="727">
                <a:solidFill>
                  <a:schemeClr val="tx1">
                    <a:tint val="75000"/>
                  </a:schemeClr>
                </a:solidFill>
              </a:defRPr>
            </a:lvl6pPr>
            <a:lvl7pPr marL="1424338" indent="0">
              <a:buNone/>
              <a:defRPr sz="727">
                <a:solidFill>
                  <a:schemeClr val="tx1">
                    <a:tint val="75000"/>
                  </a:schemeClr>
                </a:solidFill>
              </a:defRPr>
            </a:lvl7pPr>
            <a:lvl8pPr marL="1661728" indent="0">
              <a:buNone/>
              <a:defRPr sz="727">
                <a:solidFill>
                  <a:schemeClr val="tx1">
                    <a:tint val="75000"/>
                  </a:schemeClr>
                </a:solidFill>
              </a:defRPr>
            </a:lvl8pPr>
            <a:lvl9pPr marL="1899117" indent="0">
              <a:buNone/>
              <a:defRPr sz="72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889672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1454"/>
            </a:lvl1pPr>
            <a:lvl2pPr>
              <a:defRPr sz="1246"/>
            </a:lvl2pPr>
            <a:lvl3pPr>
              <a:defRPr sz="1038"/>
            </a:lvl3pPr>
            <a:lvl4pPr>
              <a:defRPr sz="935"/>
            </a:lvl4pPr>
            <a:lvl5pPr>
              <a:defRPr sz="935"/>
            </a:lvl5pPr>
            <a:lvl6pPr>
              <a:defRPr sz="935"/>
            </a:lvl6pPr>
            <a:lvl7pPr>
              <a:defRPr sz="935"/>
            </a:lvl7pPr>
            <a:lvl8pPr>
              <a:defRPr sz="935"/>
            </a:lvl8pPr>
            <a:lvl9pPr>
              <a:defRPr sz="935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1454"/>
            </a:lvl1pPr>
            <a:lvl2pPr>
              <a:defRPr sz="1246"/>
            </a:lvl2pPr>
            <a:lvl3pPr>
              <a:defRPr sz="1038"/>
            </a:lvl3pPr>
            <a:lvl4pPr>
              <a:defRPr sz="935"/>
            </a:lvl4pPr>
            <a:lvl5pPr>
              <a:defRPr sz="935"/>
            </a:lvl5pPr>
            <a:lvl6pPr>
              <a:defRPr sz="935"/>
            </a:lvl6pPr>
            <a:lvl7pPr>
              <a:defRPr sz="935"/>
            </a:lvl7pPr>
            <a:lvl8pPr>
              <a:defRPr sz="935"/>
            </a:lvl8pPr>
            <a:lvl9pPr>
              <a:defRPr sz="935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737925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3" y="1535115"/>
            <a:ext cx="5386917" cy="639762"/>
          </a:xfrm>
        </p:spPr>
        <p:txBody>
          <a:bodyPr anchor="b"/>
          <a:lstStyle>
            <a:lvl1pPr marL="0" indent="0">
              <a:buNone/>
              <a:defRPr sz="1246" b="1"/>
            </a:lvl1pPr>
            <a:lvl2pPr marL="237390" indent="0">
              <a:buNone/>
              <a:defRPr sz="1038" b="1"/>
            </a:lvl2pPr>
            <a:lvl3pPr marL="474779" indent="0">
              <a:buNone/>
              <a:defRPr sz="935" b="1"/>
            </a:lvl3pPr>
            <a:lvl4pPr marL="712169" indent="0">
              <a:buNone/>
              <a:defRPr sz="831" b="1"/>
            </a:lvl4pPr>
            <a:lvl5pPr marL="949559" indent="0">
              <a:buNone/>
              <a:defRPr sz="831" b="1"/>
            </a:lvl5pPr>
            <a:lvl6pPr marL="1186948" indent="0">
              <a:buNone/>
              <a:defRPr sz="831" b="1"/>
            </a:lvl6pPr>
            <a:lvl7pPr marL="1424338" indent="0">
              <a:buNone/>
              <a:defRPr sz="831" b="1"/>
            </a:lvl7pPr>
            <a:lvl8pPr marL="1661728" indent="0">
              <a:buNone/>
              <a:defRPr sz="831" b="1"/>
            </a:lvl8pPr>
            <a:lvl9pPr marL="1899117" indent="0">
              <a:buNone/>
              <a:defRPr sz="831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3" y="2174875"/>
            <a:ext cx="5386917" cy="3951288"/>
          </a:xfrm>
        </p:spPr>
        <p:txBody>
          <a:bodyPr/>
          <a:lstStyle>
            <a:lvl1pPr>
              <a:defRPr sz="1246"/>
            </a:lvl1pPr>
            <a:lvl2pPr>
              <a:defRPr sz="1038"/>
            </a:lvl2pPr>
            <a:lvl3pPr>
              <a:defRPr sz="935"/>
            </a:lvl3pPr>
            <a:lvl4pPr>
              <a:defRPr sz="831"/>
            </a:lvl4pPr>
            <a:lvl5pPr>
              <a:defRPr sz="831"/>
            </a:lvl5pPr>
            <a:lvl6pPr>
              <a:defRPr sz="831"/>
            </a:lvl6pPr>
            <a:lvl7pPr>
              <a:defRPr sz="831"/>
            </a:lvl7pPr>
            <a:lvl8pPr>
              <a:defRPr sz="831"/>
            </a:lvl8pPr>
            <a:lvl9pPr>
              <a:defRPr sz="831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70" y="1535115"/>
            <a:ext cx="5389033" cy="639762"/>
          </a:xfrm>
        </p:spPr>
        <p:txBody>
          <a:bodyPr anchor="b"/>
          <a:lstStyle>
            <a:lvl1pPr marL="0" indent="0">
              <a:buNone/>
              <a:defRPr sz="1246" b="1"/>
            </a:lvl1pPr>
            <a:lvl2pPr marL="237390" indent="0">
              <a:buNone/>
              <a:defRPr sz="1038" b="1"/>
            </a:lvl2pPr>
            <a:lvl3pPr marL="474779" indent="0">
              <a:buNone/>
              <a:defRPr sz="935" b="1"/>
            </a:lvl3pPr>
            <a:lvl4pPr marL="712169" indent="0">
              <a:buNone/>
              <a:defRPr sz="831" b="1"/>
            </a:lvl4pPr>
            <a:lvl5pPr marL="949559" indent="0">
              <a:buNone/>
              <a:defRPr sz="831" b="1"/>
            </a:lvl5pPr>
            <a:lvl6pPr marL="1186948" indent="0">
              <a:buNone/>
              <a:defRPr sz="831" b="1"/>
            </a:lvl6pPr>
            <a:lvl7pPr marL="1424338" indent="0">
              <a:buNone/>
              <a:defRPr sz="831" b="1"/>
            </a:lvl7pPr>
            <a:lvl8pPr marL="1661728" indent="0">
              <a:buNone/>
              <a:defRPr sz="831" b="1"/>
            </a:lvl8pPr>
            <a:lvl9pPr marL="1899117" indent="0">
              <a:buNone/>
              <a:defRPr sz="831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1246"/>
            </a:lvl1pPr>
            <a:lvl2pPr>
              <a:defRPr sz="1038"/>
            </a:lvl2pPr>
            <a:lvl3pPr>
              <a:defRPr sz="935"/>
            </a:lvl3pPr>
            <a:lvl4pPr>
              <a:defRPr sz="831"/>
            </a:lvl4pPr>
            <a:lvl5pPr>
              <a:defRPr sz="831"/>
            </a:lvl5pPr>
            <a:lvl6pPr>
              <a:defRPr sz="831"/>
            </a:lvl6pPr>
            <a:lvl7pPr>
              <a:defRPr sz="831"/>
            </a:lvl7pPr>
            <a:lvl8pPr>
              <a:defRPr sz="831"/>
            </a:lvl8pPr>
            <a:lvl9pPr>
              <a:defRPr sz="831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042103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152121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52680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1"/>
            <a:ext cx="4011084" cy="1162050"/>
          </a:xfrm>
        </p:spPr>
        <p:txBody>
          <a:bodyPr anchor="b"/>
          <a:lstStyle>
            <a:lvl1pPr algn="l">
              <a:defRPr sz="1038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5" y="273052"/>
            <a:ext cx="6815668" cy="5853113"/>
          </a:xfrm>
        </p:spPr>
        <p:txBody>
          <a:bodyPr/>
          <a:lstStyle>
            <a:lvl1pPr>
              <a:defRPr sz="1662"/>
            </a:lvl1pPr>
            <a:lvl2pPr>
              <a:defRPr sz="1454"/>
            </a:lvl2pPr>
            <a:lvl3pPr>
              <a:defRPr sz="1246"/>
            </a:lvl3pPr>
            <a:lvl4pPr>
              <a:defRPr sz="1038"/>
            </a:lvl4pPr>
            <a:lvl5pPr>
              <a:defRPr sz="1038"/>
            </a:lvl5pPr>
            <a:lvl6pPr>
              <a:defRPr sz="1038"/>
            </a:lvl6pPr>
            <a:lvl7pPr>
              <a:defRPr sz="1038"/>
            </a:lvl7pPr>
            <a:lvl8pPr>
              <a:defRPr sz="1038"/>
            </a:lvl8pPr>
            <a:lvl9pPr>
              <a:defRPr sz="1038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1"/>
            <a:ext cx="4011084" cy="4691063"/>
          </a:xfrm>
        </p:spPr>
        <p:txBody>
          <a:bodyPr/>
          <a:lstStyle>
            <a:lvl1pPr marL="0" indent="0">
              <a:buNone/>
              <a:defRPr sz="727"/>
            </a:lvl1pPr>
            <a:lvl2pPr marL="237390" indent="0">
              <a:buNone/>
              <a:defRPr sz="623"/>
            </a:lvl2pPr>
            <a:lvl3pPr marL="474779" indent="0">
              <a:buNone/>
              <a:defRPr sz="519"/>
            </a:lvl3pPr>
            <a:lvl4pPr marL="712169" indent="0">
              <a:buNone/>
              <a:defRPr sz="467"/>
            </a:lvl4pPr>
            <a:lvl5pPr marL="949559" indent="0">
              <a:buNone/>
              <a:defRPr sz="467"/>
            </a:lvl5pPr>
            <a:lvl6pPr marL="1186948" indent="0">
              <a:buNone/>
              <a:defRPr sz="467"/>
            </a:lvl6pPr>
            <a:lvl7pPr marL="1424338" indent="0">
              <a:buNone/>
              <a:defRPr sz="467"/>
            </a:lvl7pPr>
            <a:lvl8pPr marL="1661728" indent="0">
              <a:buNone/>
              <a:defRPr sz="467"/>
            </a:lvl8pPr>
            <a:lvl9pPr marL="1899117" indent="0">
              <a:buNone/>
              <a:defRPr sz="467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180071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1038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1662"/>
            </a:lvl1pPr>
            <a:lvl2pPr marL="237390" indent="0">
              <a:buNone/>
              <a:defRPr sz="1454"/>
            </a:lvl2pPr>
            <a:lvl3pPr marL="474779" indent="0">
              <a:buNone/>
              <a:defRPr sz="1246"/>
            </a:lvl3pPr>
            <a:lvl4pPr marL="712169" indent="0">
              <a:buNone/>
              <a:defRPr sz="1038"/>
            </a:lvl4pPr>
            <a:lvl5pPr marL="949559" indent="0">
              <a:buNone/>
              <a:defRPr sz="1038"/>
            </a:lvl5pPr>
            <a:lvl6pPr marL="1186948" indent="0">
              <a:buNone/>
              <a:defRPr sz="1038"/>
            </a:lvl6pPr>
            <a:lvl7pPr marL="1424338" indent="0">
              <a:buNone/>
              <a:defRPr sz="1038"/>
            </a:lvl7pPr>
            <a:lvl8pPr marL="1661728" indent="0">
              <a:buNone/>
              <a:defRPr sz="1038"/>
            </a:lvl8pPr>
            <a:lvl9pPr marL="1899117" indent="0">
              <a:buNone/>
              <a:defRPr sz="1038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727"/>
            </a:lvl1pPr>
            <a:lvl2pPr marL="237390" indent="0">
              <a:buNone/>
              <a:defRPr sz="623"/>
            </a:lvl2pPr>
            <a:lvl3pPr marL="474779" indent="0">
              <a:buNone/>
              <a:defRPr sz="519"/>
            </a:lvl3pPr>
            <a:lvl4pPr marL="712169" indent="0">
              <a:buNone/>
              <a:defRPr sz="467"/>
            </a:lvl4pPr>
            <a:lvl5pPr marL="949559" indent="0">
              <a:buNone/>
              <a:defRPr sz="467"/>
            </a:lvl5pPr>
            <a:lvl6pPr marL="1186948" indent="0">
              <a:buNone/>
              <a:defRPr sz="467"/>
            </a:lvl6pPr>
            <a:lvl7pPr marL="1424338" indent="0">
              <a:buNone/>
              <a:defRPr sz="467"/>
            </a:lvl7pPr>
            <a:lvl8pPr marL="1661728" indent="0">
              <a:buNone/>
              <a:defRPr sz="467"/>
            </a:lvl8pPr>
            <a:lvl9pPr marL="1899117" indent="0">
              <a:buNone/>
              <a:defRPr sz="467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64133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200873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913465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7" y="1788455"/>
            <a:ext cx="8361230" cy="2098226"/>
          </a:xfrm>
        </p:spPr>
        <p:txBody>
          <a:bodyPr anchor="b">
            <a:noAutofit/>
          </a:bodyPr>
          <a:lstStyle>
            <a:lvl1pPr algn="ctr">
              <a:defRPr sz="2804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8" y="3956282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896">
                <a:solidFill>
                  <a:schemeClr val="bg2"/>
                </a:solidFill>
              </a:defRPr>
            </a:lvl1pPr>
            <a:lvl2pPr marL="178042" indent="0" algn="ctr">
              <a:buNone/>
              <a:defRPr sz="779"/>
            </a:lvl2pPr>
            <a:lvl3pPr marL="356085" indent="0" algn="ctr">
              <a:buNone/>
              <a:defRPr sz="701"/>
            </a:lvl3pPr>
            <a:lvl4pPr marL="534127" indent="0" algn="ctr">
              <a:buNone/>
              <a:defRPr sz="623"/>
            </a:lvl4pPr>
            <a:lvl5pPr marL="712169" indent="0" algn="ctr">
              <a:buNone/>
              <a:defRPr sz="623"/>
            </a:lvl5pPr>
            <a:lvl6pPr marL="890211" indent="0" algn="ctr">
              <a:buNone/>
              <a:defRPr sz="623"/>
            </a:lvl6pPr>
            <a:lvl7pPr marL="1068254" indent="0" algn="ctr">
              <a:buNone/>
              <a:defRPr sz="623"/>
            </a:lvl7pPr>
            <a:lvl8pPr marL="1246296" indent="0" algn="ctr">
              <a:buNone/>
              <a:defRPr sz="623"/>
            </a:lvl8pPr>
            <a:lvl9pPr marL="1424338" indent="0" algn="ctr">
              <a:buNone/>
              <a:defRPr sz="623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61" y="6453386"/>
            <a:ext cx="1607945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8CA0B73-C43B-452C-9B8E-F9144969F8B7}" type="datetimeFigureOut">
              <a:rPr lang="ru-RU" smtClean="0">
                <a:solidFill>
                  <a:srgbClr val="1A2E40"/>
                </a:solidFill>
              </a:rPr>
              <a:pPr/>
              <a:t>07.05.2021</a:t>
            </a:fld>
            <a:endParaRPr lang="ru-RU" dirty="0">
              <a:solidFill>
                <a:srgbClr val="1A2E4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5" y="6453386"/>
            <a:ext cx="7023378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ru-RU" dirty="0">
              <a:solidFill>
                <a:srgbClr val="1A2E4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4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3433442-3750-482A-A4C7-7284D1A2B8D9}" type="slidenum">
              <a:rPr lang="ru-RU" smtClean="0">
                <a:solidFill>
                  <a:srgbClr val="1A2E40"/>
                </a:solidFill>
              </a:rPr>
              <a:pPr/>
              <a:t>‹#›</a:t>
            </a:fld>
            <a:endParaRPr lang="ru-RU" dirty="0">
              <a:solidFill>
                <a:srgbClr val="1A2E40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752862" y="744472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06818249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A0B73-C43B-452C-9B8E-F9144969F8B7}" type="datetimeFigureOut">
              <a:rPr lang="ru-RU" smtClean="0">
                <a:solidFill>
                  <a:srgbClr val="1A2E40"/>
                </a:solidFill>
              </a:rPr>
              <a:pPr/>
              <a:t>07.05.2021</a:t>
            </a:fld>
            <a:endParaRPr lang="ru-RU" dirty="0">
              <a:solidFill>
                <a:srgbClr val="1A2E4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1A2E4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33442-3750-482A-A4C7-7284D1A2B8D9}" type="slidenum">
              <a:rPr lang="ru-RU" smtClean="0">
                <a:solidFill>
                  <a:srgbClr val="1A2E40"/>
                </a:solidFill>
              </a:rPr>
              <a:pPr/>
              <a:t>‹#›</a:t>
            </a:fld>
            <a:endParaRPr lang="ru-RU" dirty="0">
              <a:solidFill>
                <a:srgbClr val="1A2E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51723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6" y="1301361"/>
            <a:ext cx="9612971" cy="2852737"/>
          </a:xfrm>
        </p:spPr>
        <p:txBody>
          <a:bodyPr anchor="b">
            <a:normAutofit/>
          </a:bodyPr>
          <a:lstStyle>
            <a:lvl1pPr algn="r">
              <a:defRPr sz="2804" cap="all" baseline="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6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935">
                <a:solidFill>
                  <a:schemeClr val="tx2"/>
                </a:solidFill>
              </a:defRPr>
            </a:lvl1pPr>
            <a:lvl2pPr marL="178042" indent="0">
              <a:buNone/>
              <a:defRPr sz="779">
                <a:solidFill>
                  <a:schemeClr val="tx1">
                    <a:tint val="75000"/>
                  </a:schemeClr>
                </a:solidFill>
              </a:defRPr>
            </a:lvl2pPr>
            <a:lvl3pPr marL="356085" indent="0">
              <a:buNone/>
              <a:defRPr sz="701">
                <a:solidFill>
                  <a:schemeClr val="tx1">
                    <a:tint val="75000"/>
                  </a:schemeClr>
                </a:solidFill>
              </a:defRPr>
            </a:lvl3pPr>
            <a:lvl4pPr marL="534127" indent="0">
              <a:buNone/>
              <a:defRPr sz="623">
                <a:solidFill>
                  <a:schemeClr val="tx1">
                    <a:tint val="75000"/>
                  </a:schemeClr>
                </a:solidFill>
              </a:defRPr>
            </a:lvl4pPr>
            <a:lvl5pPr marL="712169" indent="0">
              <a:buNone/>
              <a:defRPr sz="623">
                <a:solidFill>
                  <a:schemeClr val="tx1">
                    <a:tint val="75000"/>
                  </a:schemeClr>
                </a:solidFill>
              </a:defRPr>
            </a:lvl5pPr>
            <a:lvl6pPr marL="890211" indent="0">
              <a:buNone/>
              <a:defRPr sz="623">
                <a:solidFill>
                  <a:schemeClr val="tx1">
                    <a:tint val="75000"/>
                  </a:schemeClr>
                </a:solidFill>
              </a:defRPr>
            </a:lvl6pPr>
            <a:lvl7pPr marL="1068254" indent="0">
              <a:buNone/>
              <a:defRPr sz="623">
                <a:solidFill>
                  <a:schemeClr val="tx1">
                    <a:tint val="75000"/>
                  </a:schemeClr>
                </a:solidFill>
              </a:defRPr>
            </a:lvl7pPr>
            <a:lvl8pPr marL="1246296" indent="0">
              <a:buNone/>
              <a:defRPr sz="623">
                <a:solidFill>
                  <a:schemeClr val="tx1">
                    <a:tint val="75000"/>
                  </a:schemeClr>
                </a:solidFill>
              </a:defRPr>
            </a:lvl8pPr>
            <a:lvl9pPr marL="1424338" indent="0">
              <a:buNone/>
              <a:defRPr sz="6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11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8CA0B73-C43B-452C-9B8E-F9144969F8B7}" type="datetimeFigureOut">
              <a:rPr lang="ru-RU" smtClean="0">
                <a:solidFill>
                  <a:srgbClr val="EBE7DD"/>
                </a:solidFill>
              </a:rPr>
              <a:pPr/>
              <a:t>07.05.2021</a:t>
            </a:fld>
            <a:endParaRPr lang="ru-RU" dirty="0">
              <a:solidFill>
                <a:srgbClr val="EBE7D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3" y="6453386"/>
            <a:ext cx="7023378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ru-RU" dirty="0">
              <a:solidFill>
                <a:srgbClr val="EBE7D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4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3433442-3750-482A-A4C7-7284D1A2B8D9}" type="slidenum">
              <a:rPr lang="ru-RU" smtClean="0">
                <a:solidFill>
                  <a:srgbClr val="EBE7DD"/>
                </a:solidFill>
              </a:rPr>
              <a:pPr/>
              <a:t>‹#›</a:t>
            </a:fld>
            <a:endParaRPr lang="ru-RU" dirty="0">
              <a:solidFill>
                <a:srgbClr val="EBE7DD"/>
              </a:solidFill>
            </a:endParaRPr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6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2148180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6002"/>
            <a:ext cx="4447787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6002"/>
            <a:ext cx="4447787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A0B73-C43B-452C-9B8E-F9144969F8B7}" type="datetimeFigureOut">
              <a:rPr lang="ru-RU" smtClean="0">
                <a:solidFill>
                  <a:srgbClr val="1A2E40"/>
                </a:solidFill>
              </a:rPr>
              <a:pPr/>
              <a:t>07.05.2021</a:t>
            </a:fld>
            <a:endParaRPr lang="ru-RU" dirty="0">
              <a:solidFill>
                <a:srgbClr val="1A2E4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1A2E4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33442-3750-482A-A4C7-7284D1A2B8D9}" type="slidenum">
              <a:rPr lang="ru-RU" smtClean="0">
                <a:solidFill>
                  <a:srgbClr val="1A2E40"/>
                </a:solidFill>
              </a:rPr>
              <a:pPr/>
              <a:t>‹#›</a:t>
            </a:fld>
            <a:endParaRPr lang="ru-RU" dirty="0">
              <a:solidFill>
                <a:srgbClr val="1A2E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87973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3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3" y="2340866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1169" b="0" baseline="0">
                <a:solidFill>
                  <a:schemeClr val="tx2"/>
                </a:solidFill>
              </a:defRPr>
            </a:lvl1pPr>
            <a:lvl2pPr marL="178042" indent="0">
              <a:buNone/>
              <a:defRPr sz="779" b="1"/>
            </a:lvl2pPr>
            <a:lvl3pPr marL="356085" indent="0">
              <a:buNone/>
              <a:defRPr sz="701" b="1"/>
            </a:lvl3pPr>
            <a:lvl4pPr marL="534127" indent="0">
              <a:buNone/>
              <a:defRPr sz="623" b="1"/>
            </a:lvl4pPr>
            <a:lvl5pPr marL="712169" indent="0">
              <a:buNone/>
              <a:defRPr sz="623" b="1"/>
            </a:lvl5pPr>
            <a:lvl6pPr marL="890211" indent="0">
              <a:buNone/>
              <a:defRPr sz="623" b="1"/>
            </a:lvl6pPr>
            <a:lvl7pPr marL="1068254" indent="0">
              <a:buNone/>
              <a:defRPr sz="623" b="1"/>
            </a:lvl7pPr>
            <a:lvl8pPr marL="1246296" indent="0">
              <a:buNone/>
              <a:defRPr sz="623" b="1"/>
            </a:lvl8pPr>
            <a:lvl9pPr marL="1424338" indent="0">
              <a:buNone/>
              <a:defRPr sz="623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3" y="3305209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8" y="2340866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1169" b="0" baseline="0">
                <a:solidFill>
                  <a:schemeClr val="tx2"/>
                </a:solidFill>
              </a:defRPr>
            </a:lvl1pPr>
            <a:lvl2pPr marL="178042" indent="0">
              <a:buNone/>
              <a:defRPr sz="779" b="1"/>
            </a:lvl2pPr>
            <a:lvl3pPr marL="356085" indent="0">
              <a:buNone/>
              <a:defRPr sz="701" b="1"/>
            </a:lvl3pPr>
            <a:lvl4pPr marL="534127" indent="0">
              <a:buNone/>
              <a:defRPr sz="623" b="1"/>
            </a:lvl4pPr>
            <a:lvl5pPr marL="712169" indent="0">
              <a:buNone/>
              <a:defRPr sz="623" b="1"/>
            </a:lvl5pPr>
            <a:lvl6pPr marL="890211" indent="0">
              <a:buNone/>
              <a:defRPr sz="623" b="1"/>
            </a:lvl6pPr>
            <a:lvl7pPr marL="1068254" indent="0">
              <a:buNone/>
              <a:defRPr sz="623" b="1"/>
            </a:lvl7pPr>
            <a:lvl8pPr marL="1246296" indent="0">
              <a:buNone/>
              <a:defRPr sz="623" b="1"/>
            </a:lvl8pPr>
            <a:lvl9pPr marL="1424338" indent="0">
              <a:buNone/>
              <a:defRPr sz="623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8" y="3305209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A0B73-C43B-452C-9B8E-F9144969F8B7}" type="datetimeFigureOut">
              <a:rPr lang="ru-RU" smtClean="0">
                <a:solidFill>
                  <a:srgbClr val="1A2E40"/>
                </a:solidFill>
              </a:rPr>
              <a:pPr/>
              <a:t>07.05.2021</a:t>
            </a:fld>
            <a:endParaRPr lang="ru-RU" dirty="0">
              <a:solidFill>
                <a:srgbClr val="1A2E4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1A2E4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33442-3750-482A-A4C7-7284D1A2B8D9}" type="slidenum">
              <a:rPr lang="ru-RU" smtClean="0">
                <a:solidFill>
                  <a:srgbClr val="1A2E40"/>
                </a:solidFill>
              </a:rPr>
              <a:pPr/>
              <a:t>‹#›</a:t>
            </a:fld>
            <a:endParaRPr lang="ru-RU" dirty="0">
              <a:solidFill>
                <a:srgbClr val="1A2E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18729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A0B73-C43B-452C-9B8E-F9144969F8B7}" type="datetimeFigureOut">
              <a:rPr lang="ru-RU" smtClean="0">
                <a:solidFill>
                  <a:srgbClr val="1A2E40"/>
                </a:solidFill>
              </a:rPr>
              <a:pPr/>
              <a:t>07.05.2021</a:t>
            </a:fld>
            <a:endParaRPr lang="ru-RU" dirty="0">
              <a:solidFill>
                <a:srgbClr val="1A2E4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1A2E4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33442-3750-482A-A4C7-7284D1A2B8D9}" type="slidenum">
              <a:rPr lang="ru-RU" smtClean="0">
                <a:solidFill>
                  <a:srgbClr val="1A2E40"/>
                </a:solidFill>
              </a:rPr>
              <a:pPr/>
              <a:t>‹#›</a:t>
            </a:fld>
            <a:endParaRPr lang="ru-RU" dirty="0">
              <a:solidFill>
                <a:srgbClr val="1A2E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153221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A0B73-C43B-452C-9B8E-F9144969F8B7}" type="datetimeFigureOut">
              <a:rPr lang="ru-RU" smtClean="0">
                <a:solidFill>
                  <a:srgbClr val="1A2E40"/>
                </a:solidFill>
              </a:rPr>
              <a:pPr/>
              <a:t>07.05.2021</a:t>
            </a:fld>
            <a:endParaRPr lang="ru-RU" dirty="0">
              <a:solidFill>
                <a:srgbClr val="1A2E4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1A2E4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33442-3750-482A-A4C7-7284D1A2B8D9}" type="slidenum">
              <a:rPr lang="ru-RU" smtClean="0">
                <a:solidFill>
                  <a:srgbClr val="1A2E40"/>
                </a:solidFill>
              </a:rPr>
              <a:pPr/>
              <a:t>‹#›</a:t>
            </a:fld>
            <a:endParaRPr lang="ru-RU" dirty="0">
              <a:solidFill>
                <a:srgbClr val="1A2E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303746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8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3" y="685800"/>
            <a:ext cx="3855721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1869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2" y="685803"/>
            <a:ext cx="5212080" cy="5175250"/>
          </a:xfrm>
        </p:spPr>
        <p:txBody>
          <a:bodyPr/>
          <a:lstStyle>
            <a:lvl1pPr>
              <a:defRPr sz="779"/>
            </a:lvl1pPr>
            <a:lvl2pPr>
              <a:defRPr sz="779"/>
            </a:lvl2pPr>
            <a:lvl3pPr>
              <a:defRPr sz="701"/>
            </a:lvl3pPr>
            <a:lvl4pPr>
              <a:defRPr sz="701"/>
            </a:lvl4pPr>
            <a:lvl5pPr>
              <a:defRPr sz="623"/>
            </a:lvl5pPr>
            <a:lvl6pPr>
              <a:defRPr sz="623"/>
            </a:lvl6pPr>
            <a:lvl7pPr>
              <a:defRPr sz="623"/>
            </a:lvl7pPr>
            <a:lvl8pPr>
              <a:defRPr sz="623"/>
            </a:lvl8pPr>
            <a:lvl9pPr>
              <a:defRPr sz="623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3" y="2856345"/>
            <a:ext cx="3855721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584"/>
              </a:spcAft>
              <a:buNone/>
              <a:defRPr sz="623"/>
            </a:lvl1pPr>
            <a:lvl2pPr marL="178042" indent="0">
              <a:buNone/>
              <a:defRPr sz="546"/>
            </a:lvl2pPr>
            <a:lvl3pPr marL="356085" indent="0">
              <a:buNone/>
              <a:defRPr sz="467"/>
            </a:lvl3pPr>
            <a:lvl4pPr marL="534127" indent="0">
              <a:buNone/>
              <a:defRPr sz="390"/>
            </a:lvl4pPr>
            <a:lvl5pPr marL="712169" indent="0">
              <a:buNone/>
              <a:defRPr sz="390"/>
            </a:lvl5pPr>
            <a:lvl6pPr marL="890211" indent="0">
              <a:buNone/>
              <a:defRPr sz="390"/>
            </a:lvl6pPr>
            <a:lvl7pPr marL="1068254" indent="0">
              <a:buNone/>
              <a:defRPr sz="390"/>
            </a:lvl7pPr>
            <a:lvl8pPr marL="1246296" indent="0">
              <a:buNone/>
              <a:defRPr sz="390"/>
            </a:lvl8pPr>
            <a:lvl9pPr marL="1424338" indent="0">
              <a:buNone/>
              <a:defRPr sz="39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1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8CA0B73-C43B-452C-9B8E-F9144969F8B7}" type="datetimeFigureOut">
              <a:rPr lang="ru-RU" smtClean="0">
                <a:solidFill>
                  <a:srgbClr val="1A2E40"/>
                </a:solidFill>
              </a:rPr>
              <a:pPr/>
              <a:t>07.05.2021</a:t>
            </a:fld>
            <a:endParaRPr lang="ru-RU" dirty="0">
              <a:solidFill>
                <a:srgbClr val="1A2E4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 dirty="0">
              <a:solidFill>
                <a:srgbClr val="1A2E4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1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3433442-3750-482A-A4C7-7284D1A2B8D9}" type="slidenum">
              <a:rPr lang="ru-RU" smtClean="0">
                <a:solidFill>
                  <a:srgbClr val="1A2E40"/>
                </a:solidFill>
              </a:rPr>
              <a:pPr/>
              <a:t>‹#›</a:t>
            </a:fld>
            <a:endParaRPr lang="ru-RU" dirty="0">
              <a:solidFill>
                <a:srgbClr val="1A2E40"/>
              </a:solidFill>
            </a:endParaRPr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1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7463245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8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3" y="685800"/>
            <a:ext cx="3855721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1869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2" y="3"/>
            <a:ext cx="6659881" cy="6857999"/>
          </a:xfrm>
        </p:spPr>
        <p:txBody>
          <a:bodyPr anchor="t">
            <a:normAutofit/>
          </a:bodyPr>
          <a:lstStyle>
            <a:lvl1pPr marL="0" indent="0">
              <a:buNone/>
              <a:defRPr sz="779"/>
            </a:lvl1pPr>
            <a:lvl2pPr marL="178042" indent="0">
              <a:buNone/>
              <a:defRPr sz="779"/>
            </a:lvl2pPr>
            <a:lvl3pPr marL="356085" indent="0">
              <a:buNone/>
              <a:defRPr sz="779"/>
            </a:lvl3pPr>
            <a:lvl4pPr marL="534127" indent="0">
              <a:buNone/>
              <a:defRPr sz="779"/>
            </a:lvl4pPr>
            <a:lvl5pPr marL="712169" indent="0">
              <a:buNone/>
              <a:defRPr sz="779"/>
            </a:lvl5pPr>
            <a:lvl6pPr marL="890211" indent="0">
              <a:buNone/>
              <a:defRPr sz="779"/>
            </a:lvl6pPr>
            <a:lvl7pPr marL="1068254" indent="0">
              <a:buNone/>
              <a:defRPr sz="779"/>
            </a:lvl7pPr>
            <a:lvl8pPr marL="1246296" indent="0">
              <a:buNone/>
              <a:defRPr sz="779"/>
            </a:lvl8pPr>
            <a:lvl9pPr marL="1424338" indent="0">
              <a:buNone/>
              <a:defRPr sz="779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3" y="2855968"/>
            <a:ext cx="3855721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584"/>
              </a:spcAft>
              <a:buNone/>
              <a:defRPr sz="623"/>
            </a:lvl1pPr>
            <a:lvl2pPr marL="178042" indent="0">
              <a:buNone/>
              <a:defRPr sz="546"/>
            </a:lvl2pPr>
            <a:lvl3pPr marL="356085" indent="0">
              <a:buNone/>
              <a:defRPr sz="467"/>
            </a:lvl3pPr>
            <a:lvl4pPr marL="534127" indent="0">
              <a:buNone/>
              <a:defRPr sz="390"/>
            </a:lvl4pPr>
            <a:lvl5pPr marL="712169" indent="0">
              <a:buNone/>
              <a:defRPr sz="390"/>
            </a:lvl5pPr>
            <a:lvl6pPr marL="890211" indent="0">
              <a:buNone/>
              <a:defRPr sz="390"/>
            </a:lvl6pPr>
            <a:lvl7pPr marL="1068254" indent="0">
              <a:buNone/>
              <a:defRPr sz="390"/>
            </a:lvl7pPr>
            <a:lvl8pPr marL="1246296" indent="0">
              <a:buNone/>
              <a:defRPr sz="390"/>
            </a:lvl8pPr>
            <a:lvl9pPr marL="1424338" indent="0">
              <a:buNone/>
              <a:defRPr sz="39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1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8CA0B73-C43B-452C-9B8E-F9144969F8B7}" type="datetimeFigureOut">
              <a:rPr lang="ru-RU" smtClean="0">
                <a:solidFill>
                  <a:srgbClr val="1A2E40"/>
                </a:solidFill>
              </a:rPr>
              <a:pPr/>
              <a:t>07.05.2021</a:t>
            </a:fld>
            <a:endParaRPr lang="ru-RU" dirty="0">
              <a:solidFill>
                <a:srgbClr val="1A2E4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 dirty="0">
              <a:solidFill>
                <a:srgbClr val="1A2E4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1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3433442-3750-482A-A4C7-7284D1A2B8D9}" type="slidenum">
              <a:rPr lang="ru-RU" smtClean="0">
                <a:solidFill>
                  <a:srgbClr val="1A2E40"/>
                </a:solidFill>
              </a:rPr>
              <a:pPr/>
              <a:t>‹#›</a:t>
            </a:fld>
            <a:endParaRPr lang="ru-RU" dirty="0">
              <a:solidFill>
                <a:srgbClr val="1A2E40"/>
              </a:solidFill>
            </a:endParaRPr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1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1725066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3" y="2295529"/>
            <a:ext cx="9601200" cy="35718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A0B73-C43B-452C-9B8E-F9144969F8B7}" type="datetimeFigureOut">
              <a:rPr lang="ru-RU" smtClean="0">
                <a:solidFill>
                  <a:srgbClr val="1A2E40"/>
                </a:solidFill>
              </a:rPr>
              <a:pPr/>
              <a:t>07.05.2021</a:t>
            </a:fld>
            <a:endParaRPr lang="ru-RU" dirty="0">
              <a:solidFill>
                <a:srgbClr val="1A2E4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1A2E4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33442-3750-482A-A4C7-7284D1A2B8D9}" type="slidenum">
              <a:rPr lang="ru-RU" smtClean="0">
                <a:solidFill>
                  <a:srgbClr val="1A2E40"/>
                </a:solidFill>
              </a:rPr>
              <a:pPr/>
              <a:t>‹#›</a:t>
            </a:fld>
            <a:endParaRPr lang="ru-RU" dirty="0">
              <a:solidFill>
                <a:srgbClr val="1A2E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188093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2" y="624158"/>
            <a:ext cx="1565767" cy="52432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2" y="624158"/>
            <a:ext cx="8179641" cy="52432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A0B73-C43B-452C-9B8E-F9144969F8B7}" type="datetimeFigureOut">
              <a:rPr lang="ru-RU" smtClean="0">
                <a:solidFill>
                  <a:srgbClr val="1A2E40"/>
                </a:solidFill>
              </a:rPr>
              <a:pPr/>
              <a:t>07.05.2021</a:t>
            </a:fld>
            <a:endParaRPr lang="ru-RU" dirty="0">
              <a:solidFill>
                <a:srgbClr val="1A2E4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1A2E4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33442-3750-482A-A4C7-7284D1A2B8D9}" type="slidenum">
              <a:rPr lang="ru-RU" smtClean="0">
                <a:solidFill>
                  <a:srgbClr val="1A2E40"/>
                </a:solidFill>
              </a:rPr>
              <a:pPr/>
              <a:t>‹#›</a:t>
            </a:fld>
            <a:endParaRPr lang="ru-RU" dirty="0">
              <a:solidFill>
                <a:srgbClr val="1A2E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785495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8CA0B73-C43B-452C-9B8E-F9144969F8B7}" type="datetimeFigureOut">
              <a:rPr lang="ru-RU" smtClean="0">
                <a:solidFill>
                  <a:srgbClr val="1A2E40"/>
                </a:solidFill>
              </a:rPr>
              <a:pPr/>
              <a:t>07.05.2021</a:t>
            </a:fld>
            <a:endParaRPr lang="ru-RU">
              <a:solidFill>
                <a:srgbClr val="1A2E4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1A2E4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3433442-3750-482A-A4C7-7284D1A2B8D9}" type="slidenum">
              <a:rPr lang="ru-RU" smtClean="0">
                <a:solidFill>
                  <a:srgbClr val="1A2E40"/>
                </a:solidFill>
              </a:rPr>
              <a:pPr/>
              <a:t>‹#›</a:t>
            </a:fld>
            <a:endParaRPr lang="ru-RU">
              <a:solidFill>
                <a:srgbClr val="1A2E40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2347312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A0B73-C43B-452C-9B8E-F9144969F8B7}" type="datetimeFigureOut">
              <a:rPr lang="ru-RU" smtClean="0">
                <a:solidFill>
                  <a:srgbClr val="1A2E40"/>
                </a:solidFill>
              </a:rPr>
              <a:pPr/>
              <a:t>07.05.2021</a:t>
            </a:fld>
            <a:endParaRPr lang="ru-RU">
              <a:solidFill>
                <a:srgbClr val="1A2E4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A2E4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33442-3750-482A-A4C7-7284D1A2B8D9}" type="slidenum">
              <a:rPr lang="ru-RU" smtClean="0">
                <a:solidFill>
                  <a:srgbClr val="1A2E40"/>
                </a:solidFill>
              </a:rPr>
              <a:pPr/>
              <a:t>‹#›</a:t>
            </a:fld>
            <a:endParaRPr lang="ru-RU">
              <a:solidFill>
                <a:srgbClr val="1A2E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739022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8CA0B73-C43B-452C-9B8E-F9144969F8B7}" type="datetimeFigureOut">
              <a:rPr lang="ru-RU" smtClean="0">
                <a:solidFill>
                  <a:srgbClr val="EBE7DD"/>
                </a:solidFill>
              </a:rPr>
              <a:pPr/>
              <a:t>07.05.2021</a:t>
            </a:fld>
            <a:endParaRPr lang="ru-RU">
              <a:solidFill>
                <a:srgbClr val="EBE7D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EBE7D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3433442-3750-482A-A4C7-7284D1A2B8D9}" type="slidenum">
              <a:rPr lang="ru-RU" smtClean="0">
                <a:solidFill>
                  <a:srgbClr val="EBE7DD"/>
                </a:solidFill>
              </a:rPr>
              <a:pPr/>
              <a:t>‹#›</a:t>
            </a:fld>
            <a:endParaRPr lang="ru-RU">
              <a:solidFill>
                <a:srgbClr val="EBE7DD"/>
              </a:solidFill>
            </a:endParaRPr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0001424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A0B73-C43B-452C-9B8E-F9144969F8B7}" type="datetimeFigureOut">
              <a:rPr lang="ru-RU" smtClean="0">
                <a:solidFill>
                  <a:srgbClr val="1A2E40"/>
                </a:solidFill>
              </a:rPr>
              <a:pPr/>
              <a:t>07.05.2021</a:t>
            </a:fld>
            <a:endParaRPr lang="ru-RU">
              <a:solidFill>
                <a:srgbClr val="1A2E4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A2E4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33442-3750-482A-A4C7-7284D1A2B8D9}" type="slidenum">
              <a:rPr lang="ru-RU" smtClean="0">
                <a:solidFill>
                  <a:srgbClr val="1A2E40"/>
                </a:solidFill>
              </a:rPr>
              <a:pPr/>
              <a:t>‹#›</a:t>
            </a:fld>
            <a:endParaRPr lang="ru-RU">
              <a:solidFill>
                <a:srgbClr val="1A2E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160813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A0B73-C43B-452C-9B8E-F9144969F8B7}" type="datetimeFigureOut">
              <a:rPr lang="ru-RU" smtClean="0">
                <a:solidFill>
                  <a:srgbClr val="1A2E40"/>
                </a:solidFill>
              </a:rPr>
              <a:pPr/>
              <a:t>07.05.2021</a:t>
            </a:fld>
            <a:endParaRPr lang="ru-RU">
              <a:solidFill>
                <a:srgbClr val="1A2E4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A2E4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33442-3750-482A-A4C7-7284D1A2B8D9}" type="slidenum">
              <a:rPr lang="ru-RU" smtClean="0">
                <a:solidFill>
                  <a:srgbClr val="1A2E40"/>
                </a:solidFill>
              </a:rPr>
              <a:pPr/>
              <a:t>‹#›</a:t>
            </a:fld>
            <a:endParaRPr lang="ru-RU">
              <a:solidFill>
                <a:srgbClr val="1A2E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36332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A0B73-C43B-452C-9B8E-F9144969F8B7}" type="datetimeFigureOut">
              <a:rPr lang="ru-RU" smtClean="0">
                <a:solidFill>
                  <a:srgbClr val="1A2E40"/>
                </a:solidFill>
              </a:rPr>
              <a:pPr/>
              <a:t>07.05.2021</a:t>
            </a:fld>
            <a:endParaRPr lang="ru-RU">
              <a:solidFill>
                <a:srgbClr val="1A2E4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A2E4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33442-3750-482A-A4C7-7284D1A2B8D9}" type="slidenum">
              <a:rPr lang="ru-RU" smtClean="0">
                <a:solidFill>
                  <a:srgbClr val="1A2E40"/>
                </a:solidFill>
              </a:rPr>
              <a:pPr/>
              <a:t>‹#›</a:t>
            </a:fld>
            <a:endParaRPr lang="ru-RU">
              <a:solidFill>
                <a:srgbClr val="1A2E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109686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A0B73-C43B-452C-9B8E-F9144969F8B7}" type="datetimeFigureOut">
              <a:rPr lang="ru-RU" smtClean="0">
                <a:solidFill>
                  <a:srgbClr val="1A2E40"/>
                </a:solidFill>
              </a:rPr>
              <a:pPr/>
              <a:t>07.05.2021</a:t>
            </a:fld>
            <a:endParaRPr lang="ru-RU">
              <a:solidFill>
                <a:srgbClr val="1A2E4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A2E4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33442-3750-482A-A4C7-7284D1A2B8D9}" type="slidenum">
              <a:rPr lang="ru-RU" smtClean="0">
                <a:solidFill>
                  <a:srgbClr val="1A2E40"/>
                </a:solidFill>
              </a:rPr>
              <a:pPr/>
              <a:t>‹#›</a:t>
            </a:fld>
            <a:endParaRPr lang="ru-RU">
              <a:solidFill>
                <a:srgbClr val="1A2E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17049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8CA0B73-C43B-452C-9B8E-F9144969F8B7}" type="datetimeFigureOut">
              <a:rPr lang="ru-RU" smtClean="0">
                <a:solidFill>
                  <a:srgbClr val="1A2E40"/>
                </a:solidFill>
              </a:rPr>
              <a:pPr/>
              <a:t>07.05.2021</a:t>
            </a:fld>
            <a:endParaRPr lang="ru-RU">
              <a:solidFill>
                <a:srgbClr val="1A2E4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1A2E4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3433442-3750-482A-A4C7-7284D1A2B8D9}" type="slidenum">
              <a:rPr lang="ru-RU" smtClean="0">
                <a:solidFill>
                  <a:srgbClr val="1A2E40"/>
                </a:solidFill>
              </a:rPr>
              <a:pPr/>
              <a:t>‹#›</a:t>
            </a:fld>
            <a:endParaRPr lang="ru-RU">
              <a:solidFill>
                <a:srgbClr val="1A2E40"/>
              </a:solidFill>
            </a:endParaRPr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2678037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8CA0B73-C43B-452C-9B8E-F9144969F8B7}" type="datetimeFigureOut">
              <a:rPr lang="ru-RU" smtClean="0">
                <a:solidFill>
                  <a:srgbClr val="1A2E40"/>
                </a:solidFill>
              </a:rPr>
              <a:pPr/>
              <a:t>07.05.2021</a:t>
            </a:fld>
            <a:endParaRPr lang="ru-RU">
              <a:solidFill>
                <a:srgbClr val="1A2E4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1A2E4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3433442-3750-482A-A4C7-7284D1A2B8D9}" type="slidenum">
              <a:rPr lang="ru-RU" smtClean="0">
                <a:solidFill>
                  <a:srgbClr val="1A2E40"/>
                </a:solidFill>
              </a:rPr>
              <a:pPr/>
              <a:t>‹#›</a:t>
            </a:fld>
            <a:endParaRPr lang="ru-RU">
              <a:solidFill>
                <a:srgbClr val="1A2E40"/>
              </a:solidFill>
            </a:endParaRPr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9423180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A0B73-C43B-452C-9B8E-F9144969F8B7}" type="datetimeFigureOut">
              <a:rPr lang="ru-RU" smtClean="0">
                <a:solidFill>
                  <a:srgbClr val="1A2E40"/>
                </a:solidFill>
              </a:rPr>
              <a:pPr/>
              <a:t>07.05.2021</a:t>
            </a:fld>
            <a:endParaRPr lang="ru-RU">
              <a:solidFill>
                <a:srgbClr val="1A2E4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A2E4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33442-3750-482A-A4C7-7284D1A2B8D9}" type="slidenum">
              <a:rPr lang="ru-RU" smtClean="0">
                <a:solidFill>
                  <a:srgbClr val="1A2E40"/>
                </a:solidFill>
              </a:rPr>
              <a:pPr/>
              <a:t>‹#›</a:t>
            </a:fld>
            <a:endParaRPr lang="ru-RU">
              <a:solidFill>
                <a:srgbClr val="1A2E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42533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A0B73-C43B-452C-9B8E-F9144969F8B7}" type="datetimeFigureOut">
              <a:rPr lang="ru-RU" smtClean="0">
                <a:solidFill>
                  <a:srgbClr val="1A2E40"/>
                </a:solidFill>
              </a:rPr>
              <a:pPr/>
              <a:t>07.05.2021</a:t>
            </a:fld>
            <a:endParaRPr lang="ru-RU">
              <a:solidFill>
                <a:srgbClr val="1A2E4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A2E4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33442-3750-482A-A4C7-7284D1A2B8D9}" type="slidenum">
              <a:rPr lang="ru-RU" smtClean="0">
                <a:solidFill>
                  <a:srgbClr val="1A2E40"/>
                </a:solidFill>
              </a:rPr>
              <a:pPr/>
              <a:t>‹#›</a:t>
            </a:fld>
            <a:endParaRPr lang="ru-RU">
              <a:solidFill>
                <a:srgbClr val="1A2E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643837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51554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820156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338313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36003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33459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94759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87087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822826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421545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936080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422136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7B2B13-CE84-4CC1-A5C7-BCEB70C4FD4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07.05.2021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5D5B76-438C-43D0-8820-BA7DAB4C71B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20310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7B2B13-CE84-4CC1-A5C7-BCEB70C4FD4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07.05.2021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5D5B76-438C-43D0-8820-BA7DAB4C71B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221785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7B2B13-CE84-4CC1-A5C7-BCEB70C4FD4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07.05.2021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5D5B76-438C-43D0-8820-BA7DAB4C71B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127611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7B2B13-CE84-4CC1-A5C7-BCEB70C4FD4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07.05.2021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5D5B76-438C-43D0-8820-BA7DAB4C71B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642349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7B2B13-CE84-4CC1-A5C7-BCEB70C4FD4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07.05.2021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5D5B76-438C-43D0-8820-BA7DAB4C71B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334519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7B2B13-CE84-4CC1-A5C7-BCEB70C4FD4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07.05.2021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5D5B76-438C-43D0-8820-BA7DAB4C71B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457886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7B2B13-CE84-4CC1-A5C7-BCEB70C4FD4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07.05.2021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5D5B76-438C-43D0-8820-BA7DAB4C71B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644586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7B2B13-CE84-4CC1-A5C7-BCEB70C4FD4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07.05.2021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5D5B76-438C-43D0-8820-BA7DAB4C71B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766750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7B2B13-CE84-4CC1-A5C7-BCEB70C4FD4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07.05.2021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5D5B76-438C-43D0-8820-BA7DAB4C71B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367944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7B2B13-CE84-4CC1-A5C7-BCEB70C4FD4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07.05.2021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5D5B76-438C-43D0-8820-BA7DAB4C71B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295076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7B2B13-CE84-4CC1-A5C7-BCEB70C4FD4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07.05.2021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5D5B76-438C-43D0-8820-BA7DAB4C71B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42904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C35DD3-4EFD-4846-A80A-A44C8BE185F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2021/5/7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DECA2E-54B5-4394-BB88-E124C4A089A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571970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C35DD3-4EFD-4846-A80A-A44C8BE185F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2021/5/7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DECA2E-54B5-4394-BB88-E124C4A089A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907627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C35DD3-4EFD-4846-A80A-A44C8BE185F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2021/5/7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DECA2E-54B5-4394-BB88-E124C4A089A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3833271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C35DD3-4EFD-4846-A80A-A44C8BE185F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2021/5/7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DECA2E-54B5-4394-BB88-E124C4A089A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879316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C35DD3-4EFD-4846-A80A-A44C8BE185F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2021/5/7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DECA2E-54B5-4394-BB88-E124C4A089A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7207831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C35DD3-4EFD-4846-A80A-A44C8BE185F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2021/5/7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DECA2E-54B5-4394-BB88-E124C4A089A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161466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C35DD3-4EFD-4846-A80A-A44C8BE185F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2021/5/7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DECA2E-54B5-4394-BB88-E124C4A089A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椭圆 4"/>
          <p:cNvSpPr/>
          <p:nvPr userDrawn="1"/>
        </p:nvSpPr>
        <p:spPr>
          <a:xfrm>
            <a:off x="856250" y="-1694524"/>
            <a:ext cx="1141148" cy="1141148"/>
          </a:xfrm>
          <a:prstGeom prst="ellipse">
            <a:avLst/>
          </a:prstGeom>
          <a:solidFill>
            <a:srgbClr val="4D86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椭圆 5"/>
          <p:cNvSpPr/>
          <p:nvPr userDrawn="1"/>
        </p:nvSpPr>
        <p:spPr>
          <a:xfrm>
            <a:off x="1904066" y="-1694524"/>
            <a:ext cx="1141148" cy="1141148"/>
          </a:xfrm>
          <a:prstGeom prst="ellipse">
            <a:avLst/>
          </a:prstGeom>
          <a:solidFill>
            <a:srgbClr val="113A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椭圆 6"/>
          <p:cNvSpPr/>
          <p:nvPr userDrawn="1"/>
        </p:nvSpPr>
        <p:spPr>
          <a:xfrm>
            <a:off x="2883432" y="-1694524"/>
            <a:ext cx="1141148" cy="1141148"/>
          </a:xfrm>
          <a:prstGeom prst="ellipse">
            <a:avLst/>
          </a:prstGeom>
          <a:solidFill>
            <a:srgbClr val="F3C9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8524286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C35DD3-4EFD-4846-A80A-A44C8BE185F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2021/5/7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DECA2E-54B5-4394-BB88-E124C4A089A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8246794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C35DD3-4EFD-4846-A80A-A44C8BE185F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2021/5/7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DECA2E-54B5-4394-BB88-E124C4A089A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6929852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C35DD3-4EFD-4846-A80A-A44C8BE185F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2021/5/7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DECA2E-54B5-4394-BB88-E124C4A089A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0643777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C35DD3-4EFD-4846-A80A-A44C8BE185F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2021/5/7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DECA2E-54B5-4394-BB88-E124C4A089A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3692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3189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  <p:sldLayoutId id="214748389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691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  <p:sldLayoutId id="2147483901" r:id="rId3"/>
    <p:sldLayoutId id="2147483902" r:id="rId4"/>
    <p:sldLayoutId id="2147483903" r:id="rId5"/>
    <p:sldLayoutId id="2147483904" r:id="rId6"/>
    <p:sldLayoutId id="2147483905" r:id="rId7"/>
    <p:sldLayoutId id="2147483906" r:id="rId8"/>
    <p:sldLayoutId id="2147483907" r:id="rId9"/>
    <p:sldLayoutId id="2147483908" r:id="rId10"/>
    <p:sldLayoutId id="214748390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9241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19" r:id="rId9"/>
    <p:sldLayoutId id="2147483920" r:id="rId10"/>
    <p:sldLayoutId id="214748392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4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4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72986"/>
            <a:fld id="{65FC0BEB-15B4-4182-86AA-51377F53E6B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372986"/>
              <a:t>07.05.2021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4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72986"/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72986"/>
            <a:fld id="{1D2D24FD-DB53-4A10-9853-36DD745391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372986"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9409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3" r:id="rId1"/>
    <p:sldLayoutId id="2147483924" r:id="rId2"/>
    <p:sldLayoutId id="2147483925" r:id="rId3"/>
    <p:sldLayoutId id="2147483926" r:id="rId4"/>
    <p:sldLayoutId id="2147483927" r:id="rId5"/>
    <p:sldLayoutId id="2147483928" r:id="rId6"/>
    <p:sldLayoutId id="2147483929" r:id="rId7"/>
    <p:sldLayoutId id="2147483930" r:id="rId8"/>
    <p:sldLayoutId id="2147483931" r:id="rId9"/>
    <p:sldLayoutId id="2147483932" r:id="rId10"/>
    <p:sldLayoutId id="2147483933" r:id="rId11"/>
  </p:sldLayoutIdLst>
  <p:txStyles>
    <p:titleStyle>
      <a:lvl1pPr algn="l" defTabSz="474779" rtl="0" eaLnBrk="1" latinLnBrk="0" hangingPunct="1">
        <a:lnSpc>
          <a:spcPct val="90000"/>
        </a:lnSpc>
        <a:spcBef>
          <a:spcPct val="0"/>
        </a:spcBef>
        <a:buNone/>
        <a:defRPr sz="228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8695" indent="-118695" algn="l" defTabSz="474779" rtl="0" eaLnBrk="1" latinLnBrk="0" hangingPunct="1">
        <a:lnSpc>
          <a:spcPct val="90000"/>
        </a:lnSpc>
        <a:spcBef>
          <a:spcPts val="519"/>
        </a:spcBef>
        <a:buFont typeface="Arial" panose="020B0604020202020204" pitchFamily="34" charset="0"/>
        <a:buChar char="•"/>
        <a:defRPr sz="1454" kern="1200">
          <a:solidFill>
            <a:schemeClr val="tx1"/>
          </a:solidFill>
          <a:latin typeface="+mn-lt"/>
          <a:ea typeface="+mn-ea"/>
          <a:cs typeface="+mn-cs"/>
        </a:defRPr>
      </a:lvl1pPr>
      <a:lvl2pPr marL="356085" indent="-118695" algn="l" defTabSz="474779" rtl="0" eaLnBrk="1" latinLnBrk="0" hangingPunct="1">
        <a:lnSpc>
          <a:spcPct val="90000"/>
        </a:lnSpc>
        <a:spcBef>
          <a:spcPts val="260"/>
        </a:spcBef>
        <a:buFont typeface="Arial" panose="020B0604020202020204" pitchFamily="34" charset="0"/>
        <a:buChar char="•"/>
        <a:defRPr sz="1246" kern="1200">
          <a:solidFill>
            <a:schemeClr val="tx1"/>
          </a:solidFill>
          <a:latin typeface="+mn-lt"/>
          <a:ea typeface="+mn-ea"/>
          <a:cs typeface="+mn-cs"/>
        </a:defRPr>
      </a:lvl2pPr>
      <a:lvl3pPr marL="593474" indent="-118695" algn="l" defTabSz="474779" rtl="0" eaLnBrk="1" latinLnBrk="0" hangingPunct="1">
        <a:lnSpc>
          <a:spcPct val="90000"/>
        </a:lnSpc>
        <a:spcBef>
          <a:spcPts val="260"/>
        </a:spcBef>
        <a:buFont typeface="Arial" panose="020B0604020202020204" pitchFamily="34" charset="0"/>
        <a:buChar char="•"/>
        <a:defRPr sz="1038" kern="1200">
          <a:solidFill>
            <a:schemeClr val="tx1"/>
          </a:solidFill>
          <a:latin typeface="+mn-lt"/>
          <a:ea typeface="+mn-ea"/>
          <a:cs typeface="+mn-cs"/>
        </a:defRPr>
      </a:lvl3pPr>
      <a:lvl4pPr marL="830864" indent="-118695" algn="l" defTabSz="474779" rtl="0" eaLnBrk="1" latinLnBrk="0" hangingPunct="1">
        <a:lnSpc>
          <a:spcPct val="90000"/>
        </a:lnSpc>
        <a:spcBef>
          <a:spcPts val="260"/>
        </a:spcBef>
        <a:buFont typeface="Arial" panose="020B0604020202020204" pitchFamily="34" charset="0"/>
        <a:buChar char="•"/>
        <a:defRPr sz="935" kern="1200">
          <a:solidFill>
            <a:schemeClr val="tx1"/>
          </a:solidFill>
          <a:latin typeface="+mn-lt"/>
          <a:ea typeface="+mn-ea"/>
          <a:cs typeface="+mn-cs"/>
        </a:defRPr>
      </a:lvl4pPr>
      <a:lvl5pPr marL="1068254" indent="-118695" algn="l" defTabSz="474779" rtl="0" eaLnBrk="1" latinLnBrk="0" hangingPunct="1">
        <a:lnSpc>
          <a:spcPct val="90000"/>
        </a:lnSpc>
        <a:spcBef>
          <a:spcPts val="260"/>
        </a:spcBef>
        <a:buFont typeface="Arial" panose="020B0604020202020204" pitchFamily="34" charset="0"/>
        <a:buChar char="•"/>
        <a:defRPr sz="935" kern="1200">
          <a:solidFill>
            <a:schemeClr val="tx1"/>
          </a:solidFill>
          <a:latin typeface="+mn-lt"/>
          <a:ea typeface="+mn-ea"/>
          <a:cs typeface="+mn-cs"/>
        </a:defRPr>
      </a:lvl5pPr>
      <a:lvl6pPr marL="1305643" indent="-118695" algn="l" defTabSz="474779" rtl="0" eaLnBrk="1" latinLnBrk="0" hangingPunct="1">
        <a:lnSpc>
          <a:spcPct val="90000"/>
        </a:lnSpc>
        <a:spcBef>
          <a:spcPts val="260"/>
        </a:spcBef>
        <a:buFont typeface="Arial" panose="020B0604020202020204" pitchFamily="34" charset="0"/>
        <a:buChar char="•"/>
        <a:defRPr sz="93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33" indent="-118695" algn="l" defTabSz="474779" rtl="0" eaLnBrk="1" latinLnBrk="0" hangingPunct="1">
        <a:lnSpc>
          <a:spcPct val="90000"/>
        </a:lnSpc>
        <a:spcBef>
          <a:spcPts val="260"/>
        </a:spcBef>
        <a:buFont typeface="Arial" panose="020B0604020202020204" pitchFamily="34" charset="0"/>
        <a:buChar char="•"/>
        <a:defRPr sz="935" kern="1200">
          <a:solidFill>
            <a:schemeClr val="tx1"/>
          </a:solidFill>
          <a:latin typeface="+mn-lt"/>
          <a:ea typeface="+mn-ea"/>
          <a:cs typeface="+mn-cs"/>
        </a:defRPr>
      </a:lvl7pPr>
      <a:lvl8pPr marL="1780423" indent="-118695" algn="l" defTabSz="474779" rtl="0" eaLnBrk="1" latinLnBrk="0" hangingPunct="1">
        <a:lnSpc>
          <a:spcPct val="90000"/>
        </a:lnSpc>
        <a:spcBef>
          <a:spcPts val="260"/>
        </a:spcBef>
        <a:buFont typeface="Arial" panose="020B0604020202020204" pitchFamily="34" charset="0"/>
        <a:buChar char="•"/>
        <a:defRPr sz="935" kern="1200">
          <a:solidFill>
            <a:schemeClr val="tx1"/>
          </a:solidFill>
          <a:latin typeface="+mn-lt"/>
          <a:ea typeface="+mn-ea"/>
          <a:cs typeface="+mn-cs"/>
        </a:defRPr>
      </a:lvl8pPr>
      <a:lvl9pPr marL="2017812" indent="-118695" algn="l" defTabSz="474779" rtl="0" eaLnBrk="1" latinLnBrk="0" hangingPunct="1">
        <a:lnSpc>
          <a:spcPct val="90000"/>
        </a:lnSpc>
        <a:spcBef>
          <a:spcPts val="260"/>
        </a:spcBef>
        <a:buFont typeface="Arial" panose="020B0604020202020204" pitchFamily="34" charset="0"/>
        <a:buChar char="•"/>
        <a:defRPr sz="9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74779" rtl="0" eaLnBrk="1" latinLnBrk="0" hangingPunct="1">
        <a:defRPr sz="935" kern="1200">
          <a:solidFill>
            <a:schemeClr val="tx1"/>
          </a:solidFill>
          <a:latin typeface="+mn-lt"/>
          <a:ea typeface="+mn-ea"/>
          <a:cs typeface="+mn-cs"/>
        </a:defRPr>
      </a:lvl1pPr>
      <a:lvl2pPr marL="237390" algn="l" defTabSz="474779" rtl="0" eaLnBrk="1" latinLnBrk="0" hangingPunct="1">
        <a:defRPr sz="935" kern="1200">
          <a:solidFill>
            <a:schemeClr val="tx1"/>
          </a:solidFill>
          <a:latin typeface="+mn-lt"/>
          <a:ea typeface="+mn-ea"/>
          <a:cs typeface="+mn-cs"/>
        </a:defRPr>
      </a:lvl2pPr>
      <a:lvl3pPr marL="474779" algn="l" defTabSz="474779" rtl="0" eaLnBrk="1" latinLnBrk="0" hangingPunct="1">
        <a:defRPr sz="935" kern="1200">
          <a:solidFill>
            <a:schemeClr val="tx1"/>
          </a:solidFill>
          <a:latin typeface="+mn-lt"/>
          <a:ea typeface="+mn-ea"/>
          <a:cs typeface="+mn-cs"/>
        </a:defRPr>
      </a:lvl3pPr>
      <a:lvl4pPr marL="712169" algn="l" defTabSz="474779" rtl="0" eaLnBrk="1" latinLnBrk="0" hangingPunct="1">
        <a:defRPr sz="935" kern="1200">
          <a:solidFill>
            <a:schemeClr val="tx1"/>
          </a:solidFill>
          <a:latin typeface="+mn-lt"/>
          <a:ea typeface="+mn-ea"/>
          <a:cs typeface="+mn-cs"/>
        </a:defRPr>
      </a:lvl4pPr>
      <a:lvl5pPr marL="949559" algn="l" defTabSz="474779" rtl="0" eaLnBrk="1" latinLnBrk="0" hangingPunct="1">
        <a:defRPr sz="935" kern="1200">
          <a:solidFill>
            <a:schemeClr val="tx1"/>
          </a:solidFill>
          <a:latin typeface="+mn-lt"/>
          <a:ea typeface="+mn-ea"/>
          <a:cs typeface="+mn-cs"/>
        </a:defRPr>
      </a:lvl5pPr>
      <a:lvl6pPr marL="1186948" algn="l" defTabSz="474779" rtl="0" eaLnBrk="1" latinLnBrk="0" hangingPunct="1">
        <a:defRPr sz="935" kern="1200">
          <a:solidFill>
            <a:schemeClr val="tx1"/>
          </a:solidFill>
          <a:latin typeface="+mn-lt"/>
          <a:ea typeface="+mn-ea"/>
          <a:cs typeface="+mn-cs"/>
        </a:defRPr>
      </a:lvl6pPr>
      <a:lvl7pPr marL="1424338" algn="l" defTabSz="474779" rtl="0" eaLnBrk="1" latinLnBrk="0" hangingPunct="1">
        <a:defRPr sz="935" kern="1200">
          <a:solidFill>
            <a:schemeClr val="tx1"/>
          </a:solidFill>
          <a:latin typeface="+mn-lt"/>
          <a:ea typeface="+mn-ea"/>
          <a:cs typeface="+mn-cs"/>
        </a:defRPr>
      </a:lvl7pPr>
      <a:lvl8pPr marL="1661728" algn="l" defTabSz="474779" rtl="0" eaLnBrk="1" latinLnBrk="0" hangingPunct="1">
        <a:defRPr sz="935" kern="1200">
          <a:solidFill>
            <a:schemeClr val="tx1"/>
          </a:solidFill>
          <a:latin typeface="+mn-lt"/>
          <a:ea typeface="+mn-ea"/>
          <a:cs typeface="+mn-cs"/>
        </a:defRPr>
      </a:lvl8pPr>
      <a:lvl9pPr marL="1899117" algn="l" defTabSz="474779" rtl="0" eaLnBrk="1" latinLnBrk="0" hangingPunct="1">
        <a:defRPr sz="9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74779"/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74779"/>
              <a:t>07.05.2021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74779"/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74779"/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74779"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7413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</p:sldLayoutIdLst>
  <p:txStyles>
    <p:titleStyle>
      <a:lvl1pPr algn="ctr" defTabSz="474779" rtl="0" eaLnBrk="1" latinLnBrk="0" hangingPunct="1">
        <a:spcBef>
          <a:spcPct val="0"/>
        </a:spcBef>
        <a:buNone/>
        <a:defRPr sz="228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8042" indent="-178042" algn="l" defTabSz="474779" rtl="0" eaLnBrk="1" latinLnBrk="0" hangingPunct="1">
        <a:spcBef>
          <a:spcPct val="20000"/>
        </a:spcBef>
        <a:buFont typeface="Arial" pitchFamily="34" charset="0"/>
        <a:buChar char="•"/>
        <a:defRPr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385759" indent="-148369" algn="l" defTabSz="474779" rtl="0" eaLnBrk="1" latinLnBrk="0" hangingPunct="1">
        <a:spcBef>
          <a:spcPct val="20000"/>
        </a:spcBef>
        <a:buFont typeface="Arial" pitchFamily="34" charset="0"/>
        <a:buChar char="–"/>
        <a:defRPr sz="1454" kern="1200">
          <a:solidFill>
            <a:schemeClr val="tx1"/>
          </a:solidFill>
          <a:latin typeface="+mn-lt"/>
          <a:ea typeface="+mn-ea"/>
          <a:cs typeface="+mn-cs"/>
        </a:defRPr>
      </a:lvl2pPr>
      <a:lvl3pPr marL="593474" indent="-118695" algn="l" defTabSz="474779" rtl="0" eaLnBrk="1" latinLnBrk="0" hangingPunct="1">
        <a:spcBef>
          <a:spcPct val="20000"/>
        </a:spcBef>
        <a:buFont typeface="Arial" pitchFamily="34" charset="0"/>
        <a:buChar char="•"/>
        <a:defRPr sz="1246" kern="1200">
          <a:solidFill>
            <a:schemeClr val="tx1"/>
          </a:solidFill>
          <a:latin typeface="+mn-lt"/>
          <a:ea typeface="+mn-ea"/>
          <a:cs typeface="+mn-cs"/>
        </a:defRPr>
      </a:lvl3pPr>
      <a:lvl4pPr marL="830864" indent="-118695" algn="l" defTabSz="474779" rtl="0" eaLnBrk="1" latinLnBrk="0" hangingPunct="1">
        <a:spcBef>
          <a:spcPct val="20000"/>
        </a:spcBef>
        <a:buFont typeface="Arial" pitchFamily="34" charset="0"/>
        <a:buChar char="–"/>
        <a:defRPr sz="1038" kern="1200">
          <a:solidFill>
            <a:schemeClr val="tx1"/>
          </a:solidFill>
          <a:latin typeface="+mn-lt"/>
          <a:ea typeface="+mn-ea"/>
          <a:cs typeface="+mn-cs"/>
        </a:defRPr>
      </a:lvl4pPr>
      <a:lvl5pPr marL="1068254" indent="-118695" algn="l" defTabSz="474779" rtl="0" eaLnBrk="1" latinLnBrk="0" hangingPunct="1">
        <a:spcBef>
          <a:spcPct val="20000"/>
        </a:spcBef>
        <a:buFont typeface="Arial" pitchFamily="34" charset="0"/>
        <a:buChar char="»"/>
        <a:defRPr sz="1038" kern="1200">
          <a:solidFill>
            <a:schemeClr val="tx1"/>
          </a:solidFill>
          <a:latin typeface="+mn-lt"/>
          <a:ea typeface="+mn-ea"/>
          <a:cs typeface="+mn-cs"/>
        </a:defRPr>
      </a:lvl5pPr>
      <a:lvl6pPr marL="1305643" indent="-118695" algn="l" defTabSz="474779" rtl="0" eaLnBrk="1" latinLnBrk="0" hangingPunct="1">
        <a:spcBef>
          <a:spcPct val="20000"/>
        </a:spcBef>
        <a:buFont typeface="Arial" pitchFamily="34" charset="0"/>
        <a:buChar char="•"/>
        <a:defRPr sz="1038" kern="1200">
          <a:solidFill>
            <a:schemeClr val="tx1"/>
          </a:solidFill>
          <a:latin typeface="+mn-lt"/>
          <a:ea typeface="+mn-ea"/>
          <a:cs typeface="+mn-cs"/>
        </a:defRPr>
      </a:lvl6pPr>
      <a:lvl7pPr marL="1543033" indent="-118695" algn="l" defTabSz="474779" rtl="0" eaLnBrk="1" latinLnBrk="0" hangingPunct="1">
        <a:spcBef>
          <a:spcPct val="20000"/>
        </a:spcBef>
        <a:buFont typeface="Arial" pitchFamily="34" charset="0"/>
        <a:buChar char="•"/>
        <a:defRPr sz="1038" kern="1200">
          <a:solidFill>
            <a:schemeClr val="tx1"/>
          </a:solidFill>
          <a:latin typeface="+mn-lt"/>
          <a:ea typeface="+mn-ea"/>
          <a:cs typeface="+mn-cs"/>
        </a:defRPr>
      </a:lvl7pPr>
      <a:lvl8pPr marL="1780423" indent="-118695" algn="l" defTabSz="474779" rtl="0" eaLnBrk="1" latinLnBrk="0" hangingPunct="1">
        <a:spcBef>
          <a:spcPct val="20000"/>
        </a:spcBef>
        <a:buFont typeface="Arial" pitchFamily="34" charset="0"/>
        <a:buChar char="•"/>
        <a:defRPr sz="1038" kern="1200">
          <a:solidFill>
            <a:schemeClr val="tx1"/>
          </a:solidFill>
          <a:latin typeface="+mn-lt"/>
          <a:ea typeface="+mn-ea"/>
          <a:cs typeface="+mn-cs"/>
        </a:defRPr>
      </a:lvl8pPr>
      <a:lvl9pPr marL="2017812" indent="-118695" algn="l" defTabSz="474779" rtl="0" eaLnBrk="1" latinLnBrk="0" hangingPunct="1">
        <a:spcBef>
          <a:spcPct val="20000"/>
        </a:spcBef>
        <a:buFont typeface="Arial" pitchFamily="34" charset="0"/>
        <a:buChar char="•"/>
        <a:defRPr sz="1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74779" rtl="0" eaLnBrk="1" latinLnBrk="0" hangingPunct="1">
        <a:defRPr sz="935" kern="1200">
          <a:solidFill>
            <a:schemeClr val="tx1"/>
          </a:solidFill>
          <a:latin typeface="+mn-lt"/>
          <a:ea typeface="+mn-ea"/>
          <a:cs typeface="+mn-cs"/>
        </a:defRPr>
      </a:lvl1pPr>
      <a:lvl2pPr marL="237390" algn="l" defTabSz="474779" rtl="0" eaLnBrk="1" latinLnBrk="0" hangingPunct="1">
        <a:defRPr sz="935" kern="1200">
          <a:solidFill>
            <a:schemeClr val="tx1"/>
          </a:solidFill>
          <a:latin typeface="+mn-lt"/>
          <a:ea typeface="+mn-ea"/>
          <a:cs typeface="+mn-cs"/>
        </a:defRPr>
      </a:lvl2pPr>
      <a:lvl3pPr marL="474779" algn="l" defTabSz="474779" rtl="0" eaLnBrk="1" latinLnBrk="0" hangingPunct="1">
        <a:defRPr sz="935" kern="1200">
          <a:solidFill>
            <a:schemeClr val="tx1"/>
          </a:solidFill>
          <a:latin typeface="+mn-lt"/>
          <a:ea typeface="+mn-ea"/>
          <a:cs typeface="+mn-cs"/>
        </a:defRPr>
      </a:lvl3pPr>
      <a:lvl4pPr marL="712169" algn="l" defTabSz="474779" rtl="0" eaLnBrk="1" latinLnBrk="0" hangingPunct="1">
        <a:defRPr sz="935" kern="1200">
          <a:solidFill>
            <a:schemeClr val="tx1"/>
          </a:solidFill>
          <a:latin typeface="+mn-lt"/>
          <a:ea typeface="+mn-ea"/>
          <a:cs typeface="+mn-cs"/>
        </a:defRPr>
      </a:lvl4pPr>
      <a:lvl5pPr marL="949559" algn="l" defTabSz="474779" rtl="0" eaLnBrk="1" latinLnBrk="0" hangingPunct="1">
        <a:defRPr sz="935" kern="1200">
          <a:solidFill>
            <a:schemeClr val="tx1"/>
          </a:solidFill>
          <a:latin typeface="+mn-lt"/>
          <a:ea typeface="+mn-ea"/>
          <a:cs typeface="+mn-cs"/>
        </a:defRPr>
      </a:lvl5pPr>
      <a:lvl6pPr marL="1186948" algn="l" defTabSz="474779" rtl="0" eaLnBrk="1" latinLnBrk="0" hangingPunct="1">
        <a:defRPr sz="935" kern="1200">
          <a:solidFill>
            <a:schemeClr val="tx1"/>
          </a:solidFill>
          <a:latin typeface="+mn-lt"/>
          <a:ea typeface="+mn-ea"/>
          <a:cs typeface="+mn-cs"/>
        </a:defRPr>
      </a:lvl6pPr>
      <a:lvl7pPr marL="1424338" algn="l" defTabSz="474779" rtl="0" eaLnBrk="1" latinLnBrk="0" hangingPunct="1">
        <a:defRPr sz="935" kern="1200">
          <a:solidFill>
            <a:schemeClr val="tx1"/>
          </a:solidFill>
          <a:latin typeface="+mn-lt"/>
          <a:ea typeface="+mn-ea"/>
          <a:cs typeface="+mn-cs"/>
        </a:defRPr>
      </a:lvl7pPr>
      <a:lvl8pPr marL="1661728" algn="l" defTabSz="474779" rtl="0" eaLnBrk="1" latinLnBrk="0" hangingPunct="1">
        <a:defRPr sz="935" kern="1200">
          <a:solidFill>
            <a:schemeClr val="tx1"/>
          </a:solidFill>
          <a:latin typeface="+mn-lt"/>
          <a:ea typeface="+mn-ea"/>
          <a:cs typeface="+mn-cs"/>
        </a:defRPr>
      </a:lvl8pPr>
      <a:lvl9pPr marL="1899117" algn="l" defTabSz="474779" rtl="0" eaLnBrk="1" latinLnBrk="0" hangingPunct="1">
        <a:defRPr sz="9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3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3" y="2286002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1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67" baseline="0">
                <a:solidFill>
                  <a:schemeClr val="tx2"/>
                </a:solidFill>
              </a:defRPr>
            </a:lvl1pPr>
          </a:lstStyle>
          <a:p>
            <a:pPr defTabSz="474779"/>
            <a:fld id="{68CA0B73-C43B-452C-9B8E-F9144969F8B7}" type="datetimeFigureOut">
              <a:rPr lang="ru-RU" smtClean="0">
                <a:solidFill>
                  <a:srgbClr val="1A2E40"/>
                </a:solidFill>
              </a:rPr>
              <a:pPr defTabSz="474779"/>
              <a:t>07.05.2021</a:t>
            </a:fld>
            <a:endParaRPr lang="ru-RU" dirty="0">
              <a:solidFill>
                <a:srgbClr val="1A2E4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7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67" baseline="0">
                <a:solidFill>
                  <a:schemeClr val="tx2"/>
                </a:solidFill>
              </a:defRPr>
            </a:lvl1pPr>
          </a:lstStyle>
          <a:p>
            <a:pPr defTabSz="474779"/>
            <a:endParaRPr lang="ru-RU" dirty="0">
              <a:solidFill>
                <a:srgbClr val="1A2E4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8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67" baseline="0">
                <a:solidFill>
                  <a:schemeClr val="tx2"/>
                </a:solidFill>
              </a:defRPr>
            </a:lvl1pPr>
          </a:lstStyle>
          <a:p>
            <a:pPr defTabSz="474779"/>
            <a:fld id="{C3433442-3750-482A-A4C7-7284D1A2B8D9}" type="slidenum">
              <a:rPr lang="ru-RU" smtClean="0">
                <a:solidFill>
                  <a:srgbClr val="1A2E40"/>
                </a:solidFill>
              </a:rPr>
              <a:pPr defTabSz="474779"/>
              <a:t>‹#›</a:t>
            </a:fld>
            <a:endParaRPr lang="ru-RU" dirty="0">
              <a:solidFill>
                <a:srgbClr val="1A2E40"/>
              </a:solidFill>
            </a:endParaRPr>
          </a:p>
        </p:txBody>
      </p:sp>
      <p:sp>
        <p:nvSpPr>
          <p:cNvPr id="9" name="Rectangle 8" title="Side bar"/>
          <p:cNvSpPr/>
          <p:nvPr/>
        </p:nvSpPr>
        <p:spPr>
          <a:xfrm>
            <a:off x="478094" y="376"/>
            <a:ext cx="228601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19887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7" r:id="rId1"/>
    <p:sldLayoutId id="2147483948" r:id="rId2"/>
    <p:sldLayoutId id="2147483949" r:id="rId3"/>
    <p:sldLayoutId id="2147483950" r:id="rId4"/>
    <p:sldLayoutId id="2147483951" r:id="rId5"/>
    <p:sldLayoutId id="2147483952" r:id="rId6"/>
    <p:sldLayoutId id="2147483953" r:id="rId7"/>
    <p:sldLayoutId id="2147483954" r:id="rId8"/>
    <p:sldLayoutId id="2147483955" r:id="rId9"/>
    <p:sldLayoutId id="2147483956" r:id="rId10"/>
    <p:sldLayoutId id="2147483957" r:id="rId11"/>
  </p:sldLayoutIdLst>
  <p:txStyles>
    <p:titleStyle>
      <a:lvl1pPr algn="l" defTabSz="356085" rtl="0" eaLnBrk="1" latinLnBrk="0" hangingPunct="1">
        <a:lnSpc>
          <a:spcPct val="89000"/>
        </a:lnSpc>
        <a:spcBef>
          <a:spcPct val="0"/>
        </a:spcBef>
        <a:buNone/>
        <a:defRPr sz="1713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49555" indent="-149555" algn="l" defTabSz="356085" rtl="0" eaLnBrk="1" latinLnBrk="0" hangingPunct="1">
        <a:lnSpc>
          <a:spcPct val="94000"/>
        </a:lnSpc>
        <a:spcBef>
          <a:spcPts val="390"/>
        </a:spcBef>
        <a:spcAft>
          <a:spcPts val="78"/>
        </a:spcAft>
        <a:buFont typeface="Franklin Gothic Book" panose="020B0503020102020204" pitchFamily="34" charset="0"/>
        <a:buChar char="■"/>
        <a:defRPr sz="779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356085" indent="-149555" algn="l" defTabSz="356085" rtl="0" eaLnBrk="1" latinLnBrk="0" hangingPunct="1">
        <a:lnSpc>
          <a:spcPct val="94000"/>
        </a:lnSpc>
        <a:spcBef>
          <a:spcPts val="195"/>
        </a:spcBef>
        <a:spcAft>
          <a:spcPts val="78"/>
        </a:spcAft>
        <a:buFont typeface="Franklin Gothic Book" panose="020B0503020102020204" pitchFamily="34" charset="0"/>
        <a:buChar char="–"/>
        <a:defRPr sz="779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534127" indent="-149555" algn="l" defTabSz="356085" rtl="0" eaLnBrk="1" latinLnBrk="0" hangingPunct="1">
        <a:lnSpc>
          <a:spcPct val="94000"/>
        </a:lnSpc>
        <a:spcBef>
          <a:spcPts val="195"/>
        </a:spcBef>
        <a:spcAft>
          <a:spcPts val="78"/>
        </a:spcAft>
        <a:buFont typeface="Franklin Gothic Book" panose="020B0503020102020204" pitchFamily="34" charset="0"/>
        <a:buChar char="■"/>
        <a:defRPr sz="701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712169" indent="-149555" algn="l" defTabSz="356085" rtl="0" eaLnBrk="1" latinLnBrk="0" hangingPunct="1">
        <a:lnSpc>
          <a:spcPct val="94000"/>
        </a:lnSpc>
        <a:spcBef>
          <a:spcPts val="195"/>
        </a:spcBef>
        <a:spcAft>
          <a:spcPts val="78"/>
        </a:spcAft>
        <a:buFont typeface="Franklin Gothic Book" panose="020B0503020102020204" pitchFamily="34" charset="0"/>
        <a:buChar char="–"/>
        <a:defRPr sz="701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890211" indent="-149555" algn="l" defTabSz="356085" rtl="0" eaLnBrk="1" latinLnBrk="0" hangingPunct="1">
        <a:lnSpc>
          <a:spcPct val="94000"/>
        </a:lnSpc>
        <a:spcBef>
          <a:spcPts val="195"/>
        </a:spcBef>
        <a:spcAft>
          <a:spcPts val="78"/>
        </a:spcAft>
        <a:buFont typeface="Franklin Gothic Book" panose="020B0503020102020204" pitchFamily="34" charset="0"/>
        <a:buChar char="■"/>
        <a:defRPr sz="623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068254" indent="-149555" algn="l" defTabSz="356085" rtl="0" eaLnBrk="1" latinLnBrk="0" hangingPunct="1">
        <a:lnSpc>
          <a:spcPct val="94000"/>
        </a:lnSpc>
        <a:spcBef>
          <a:spcPts val="195"/>
        </a:spcBef>
        <a:spcAft>
          <a:spcPts val="78"/>
        </a:spcAft>
        <a:buFont typeface="Franklin Gothic Book" panose="020B0503020102020204" pitchFamily="34" charset="0"/>
        <a:buChar char="–"/>
        <a:defRPr sz="623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1246296" indent="-149555" algn="l" defTabSz="356085" rtl="0" eaLnBrk="1" latinLnBrk="0" hangingPunct="1">
        <a:lnSpc>
          <a:spcPct val="94000"/>
        </a:lnSpc>
        <a:spcBef>
          <a:spcPts val="195"/>
        </a:spcBef>
        <a:spcAft>
          <a:spcPts val="78"/>
        </a:spcAft>
        <a:buFont typeface="Franklin Gothic Book" panose="020B0503020102020204" pitchFamily="34" charset="0"/>
        <a:buChar char="■"/>
        <a:defRPr sz="546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1424338" indent="-149555" algn="l" defTabSz="356085" rtl="0" eaLnBrk="1" latinLnBrk="0" hangingPunct="1">
        <a:lnSpc>
          <a:spcPct val="94000"/>
        </a:lnSpc>
        <a:spcBef>
          <a:spcPts val="195"/>
        </a:spcBef>
        <a:spcAft>
          <a:spcPts val="78"/>
        </a:spcAft>
        <a:buFont typeface="Franklin Gothic Book" panose="020B0503020102020204" pitchFamily="34" charset="0"/>
        <a:buChar char="–"/>
        <a:defRPr sz="546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1602380" indent="-149555" algn="l" defTabSz="356085" rtl="0" eaLnBrk="1" latinLnBrk="0" hangingPunct="1">
        <a:lnSpc>
          <a:spcPct val="94000"/>
        </a:lnSpc>
        <a:spcBef>
          <a:spcPts val="195"/>
        </a:spcBef>
        <a:spcAft>
          <a:spcPts val="78"/>
        </a:spcAft>
        <a:buFont typeface="Franklin Gothic Book" panose="020B0503020102020204" pitchFamily="34" charset="0"/>
        <a:buChar char="■"/>
        <a:defRPr sz="546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56085" rtl="0" eaLnBrk="1" latinLnBrk="0" hangingPunct="1">
        <a:defRPr sz="701" kern="1200">
          <a:solidFill>
            <a:schemeClr val="tx1"/>
          </a:solidFill>
          <a:latin typeface="+mn-lt"/>
          <a:ea typeface="+mn-ea"/>
          <a:cs typeface="+mn-cs"/>
        </a:defRPr>
      </a:lvl1pPr>
      <a:lvl2pPr marL="178042" algn="l" defTabSz="356085" rtl="0" eaLnBrk="1" latinLnBrk="0" hangingPunct="1">
        <a:defRPr sz="701" kern="1200">
          <a:solidFill>
            <a:schemeClr val="tx1"/>
          </a:solidFill>
          <a:latin typeface="+mn-lt"/>
          <a:ea typeface="+mn-ea"/>
          <a:cs typeface="+mn-cs"/>
        </a:defRPr>
      </a:lvl2pPr>
      <a:lvl3pPr marL="356085" algn="l" defTabSz="356085" rtl="0" eaLnBrk="1" latinLnBrk="0" hangingPunct="1">
        <a:defRPr sz="701" kern="1200">
          <a:solidFill>
            <a:schemeClr val="tx1"/>
          </a:solidFill>
          <a:latin typeface="+mn-lt"/>
          <a:ea typeface="+mn-ea"/>
          <a:cs typeface="+mn-cs"/>
        </a:defRPr>
      </a:lvl3pPr>
      <a:lvl4pPr marL="534127" algn="l" defTabSz="356085" rtl="0" eaLnBrk="1" latinLnBrk="0" hangingPunct="1">
        <a:defRPr sz="701" kern="1200">
          <a:solidFill>
            <a:schemeClr val="tx1"/>
          </a:solidFill>
          <a:latin typeface="+mn-lt"/>
          <a:ea typeface="+mn-ea"/>
          <a:cs typeface="+mn-cs"/>
        </a:defRPr>
      </a:lvl4pPr>
      <a:lvl5pPr marL="712169" algn="l" defTabSz="356085" rtl="0" eaLnBrk="1" latinLnBrk="0" hangingPunct="1">
        <a:defRPr sz="701" kern="1200">
          <a:solidFill>
            <a:schemeClr val="tx1"/>
          </a:solidFill>
          <a:latin typeface="+mn-lt"/>
          <a:ea typeface="+mn-ea"/>
          <a:cs typeface="+mn-cs"/>
        </a:defRPr>
      </a:lvl5pPr>
      <a:lvl6pPr marL="890211" algn="l" defTabSz="356085" rtl="0" eaLnBrk="1" latinLnBrk="0" hangingPunct="1">
        <a:defRPr sz="701" kern="1200">
          <a:solidFill>
            <a:schemeClr val="tx1"/>
          </a:solidFill>
          <a:latin typeface="+mn-lt"/>
          <a:ea typeface="+mn-ea"/>
          <a:cs typeface="+mn-cs"/>
        </a:defRPr>
      </a:lvl6pPr>
      <a:lvl7pPr marL="1068254" algn="l" defTabSz="356085" rtl="0" eaLnBrk="1" latinLnBrk="0" hangingPunct="1">
        <a:defRPr sz="701" kern="1200">
          <a:solidFill>
            <a:schemeClr val="tx1"/>
          </a:solidFill>
          <a:latin typeface="+mn-lt"/>
          <a:ea typeface="+mn-ea"/>
          <a:cs typeface="+mn-cs"/>
        </a:defRPr>
      </a:lvl7pPr>
      <a:lvl8pPr marL="1246296" algn="l" defTabSz="356085" rtl="0" eaLnBrk="1" latinLnBrk="0" hangingPunct="1">
        <a:defRPr sz="701" kern="1200">
          <a:solidFill>
            <a:schemeClr val="tx1"/>
          </a:solidFill>
          <a:latin typeface="+mn-lt"/>
          <a:ea typeface="+mn-ea"/>
          <a:cs typeface="+mn-cs"/>
        </a:defRPr>
      </a:lvl8pPr>
      <a:lvl9pPr marL="1424338" algn="l" defTabSz="356085" rtl="0" eaLnBrk="1" latinLnBrk="0" hangingPunct="1">
        <a:defRPr sz="7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368">
          <p15:clr>
            <a:srgbClr val="F26B43"/>
          </p15:clr>
        </p15:guide>
        <p15:guide id="2" orient="horz" pos="1440">
          <p15:clr>
            <a:srgbClr val="F26B43"/>
          </p15:clr>
        </p15:guide>
        <p15:guide id="3" orient="horz" pos="3696">
          <p15:clr>
            <a:srgbClr val="F26B43"/>
          </p15:clr>
        </p15:guide>
        <p15:guide id="4" orient="horz" pos="432">
          <p15:clr>
            <a:srgbClr val="F26B43"/>
          </p15:clr>
        </p15:guide>
        <p15:guide id="5" orient="horz" pos="1512">
          <p15:clr>
            <a:srgbClr val="F26B43"/>
          </p15:clr>
        </p15:guide>
        <p15:guide id="6" pos="6912">
          <p15:clr>
            <a:srgbClr val="F26B43"/>
          </p15:clr>
        </p15:guide>
        <p15:guide id="7" pos="936">
          <p15:clr>
            <a:srgbClr val="F26B43"/>
          </p15:clr>
        </p15:guide>
        <p15:guide id="8" pos="864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68CA0B73-C43B-452C-9B8E-F9144969F8B7}" type="datetimeFigureOut">
              <a:rPr lang="ru-RU" smtClean="0">
                <a:solidFill>
                  <a:srgbClr val="1A2E40"/>
                </a:solidFill>
              </a:rPr>
              <a:pPr/>
              <a:t>07.05.2021</a:t>
            </a:fld>
            <a:endParaRPr lang="ru-RU">
              <a:solidFill>
                <a:srgbClr val="1A2E4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1A2E4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C3433442-3750-482A-A4C7-7284D1A2B8D9}" type="slidenum">
              <a:rPr lang="ru-RU" smtClean="0">
                <a:solidFill>
                  <a:srgbClr val="1A2E40"/>
                </a:solidFill>
              </a:rPr>
              <a:pPr/>
              <a:t>‹#›</a:t>
            </a:fld>
            <a:endParaRPr lang="ru-RU">
              <a:solidFill>
                <a:srgbClr val="1A2E40"/>
              </a:solidFill>
            </a:endParaRPr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59719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9" r:id="rId1"/>
    <p:sldLayoutId id="2147483960" r:id="rId2"/>
    <p:sldLayoutId id="2147483961" r:id="rId3"/>
    <p:sldLayoutId id="2147483962" r:id="rId4"/>
    <p:sldLayoutId id="2147483963" r:id="rId5"/>
    <p:sldLayoutId id="2147483964" r:id="rId6"/>
    <p:sldLayoutId id="2147483965" r:id="rId7"/>
    <p:sldLayoutId id="2147483966" r:id="rId8"/>
    <p:sldLayoutId id="2147483967" r:id="rId9"/>
    <p:sldLayoutId id="2147483968" r:id="rId10"/>
    <p:sldLayoutId id="214748396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368">
          <p15:clr>
            <a:srgbClr val="F26B43"/>
          </p15:clr>
        </p15:guide>
        <p15:guide id="2" orient="horz" pos="1440">
          <p15:clr>
            <a:srgbClr val="F26B43"/>
          </p15:clr>
        </p15:guide>
        <p15:guide id="3" orient="horz" pos="3696">
          <p15:clr>
            <a:srgbClr val="F26B43"/>
          </p15:clr>
        </p15:guide>
        <p15:guide id="4" orient="horz" pos="432">
          <p15:clr>
            <a:srgbClr val="F26B43"/>
          </p15:clr>
        </p15:guide>
        <p15:guide id="5" orient="horz" pos="1512">
          <p15:clr>
            <a:srgbClr val="F26B43"/>
          </p15:clr>
        </p15:guide>
        <p15:guide id="6" pos="6912">
          <p15:clr>
            <a:srgbClr val="F26B43"/>
          </p15:clr>
        </p15:guide>
        <p15:guide id="7" pos="936">
          <p15:clr>
            <a:srgbClr val="F26B43"/>
          </p15:clr>
        </p15:guide>
        <p15:guide id="8" pos="864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658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1" r:id="rId1"/>
    <p:sldLayoutId id="2147483972" r:id="rId2"/>
    <p:sldLayoutId id="2147483973" r:id="rId3"/>
    <p:sldLayoutId id="2147483974" r:id="rId4"/>
    <p:sldLayoutId id="2147483975" r:id="rId5"/>
    <p:sldLayoutId id="2147483976" r:id="rId6"/>
    <p:sldLayoutId id="2147483977" r:id="rId7"/>
    <p:sldLayoutId id="2147483978" r:id="rId8"/>
    <p:sldLayoutId id="2147483979" r:id="rId9"/>
    <p:sldLayoutId id="2147483980" r:id="rId10"/>
    <p:sldLayoutId id="214748398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7B2B13-CE84-4CC1-A5C7-BCEB70C4FD4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07.05.2021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5D5B76-438C-43D0-8820-BA7DAB4C71B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1874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  <p:sldLayoutId id="2147483984" r:id="rId2"/>
    <p:sldLayoutId id="2147483985" r:id="rId3"/>
    <p:sldLayoutId id="2147483986" r:id="rId4"/>
    <p:sldLayoutId id="2147483987" r:id="rId5"/>
    <p:sldLayoutId id="2147483988" r:id="rId6"/>
    <p:sldLayoutId id="2147483989" r:id="rId7"/>
    <p:sldLayoutId id="2147483990" r:id="rId8"/>
    <p:sldLayoutId id="2147483991" r:id="rId9"/>
    <p:sldLayoutId id="2147483992" r:id="rId10"/>
    <p:sldLayoutId id="214748399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C9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C35DD3-4EFD-4846-A80A-A44C8BE185F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2021/5/7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DECA2E-54B5-4394-BB88-E124C4A089A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3088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5" r:id="rId1"/>
    <p:sldLayoutId id="2147483996" r:id="rId2"/>
    <p:sldLayoutId id="2147483997" r:id="rId3"/>
    <p:sldLayoutId id="2147483998" r:id="rId4"/>
    <p:sldLayoutId id="2147483999" r:id="rId5"/>
    <p:sldLayoutId id="2147484000" r:id="rId6"/>
    <p:sldLayoutId id="2147484001" r:id="rId7"/>
    <p:sldLayoutId id="2147484002" r:id="rId8"/>
    <p:sldLayoutId id="2147484003" r:id="rId9"/>
    <p:sldLayoutId id="2147484004" r:id="rId10"/>
    <p:sldLayoutId id="214748400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.xml"/><Relationship Id="rId3" Type="http://schemas.openxmlformats.org/officeDocument/2006/relationships/image" Target="../media/image9.png"/><Relationship Id="rId7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Relationship Id="rId9" Type="http://schemas.openxmlformats.org/officeDocument/2006/relationships/chart" Target="../charts/char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0.xml"/><Relationship Id="rId3" Type="http://schemas.openxmlformats.org/officeDocument/2006/relationships/image" Target="../media/image10.png"/><Relationship Id="rId7" Type="http://schemas.openxmlformats.org/officeDocument/2006/relationships/chart" Target="../charts/chart9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6" Type="http://schemas.openxmlformats.org/officeDocument/2006/relationships/chart" Target="../charts/chart8.xml"/><Relationship Id="rId5" Type="http://schemas.openxmlformats.org/officeDocument/2006/relationships/chart" Target="../charts/chart7.xml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1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chart" Target="../charts/char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Relationship Id="rId4" Type="http://schemas.openxmlformats.org/officeDocument/2006/relationships/chart" Target="../charts/char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5.xml"/><Relationship Id="rId5" Type="http://schemas.openxmlformats.org/officeDocument/2006/relationships/chart" Target="../charts/chart16.xml"/><Relationship Id="rId4" Type="http://schemas.openxmlformats.org/officeDocument/2006/relationships/chart" Target="../charts/char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5.xml"/><Relationship Id="rId5" Type="http://schemas.openxmlformats.org/officeDocument/2006/relationships/chart" Target="../charts/chart19.xml"/><Relationship Id="rId4" Type="http://schemas.openxmlformats.org/officeDocument/2006/relationships/chart" Target="../charts/chart1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4.xml"/><Relationship Id="rId3" Type="http://schemas.openxmlformats.org/officeDocument/2006/relationships/chart" Target="../charts/chart20.xml"/><Relationship Id="rId7" Type="http://schemas.openxmlformats.org/officeDocument/2006/relationships/chart" Target="../charts/chart23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9.xml"/><Relationship Id="rId6" Type="http://schemas.openxmlformats.org/officeDocument/2006/relationships/chart" Target="../charts/chart22.xml"/><Relationship Id="rId5" Type="http://schemas.openxmlformats.org/officeDocument/2006/relationships/chart" Target="../charts/chart21.xml"/><Relationship Id="rId4" Type="http://schemas.openxmlformats.org/officeDocument/2006/relationships/image" Target="../media/image17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g"/><Relationship Id="rId5" Type="http://schemas.openxmlformats.org/officeDocument/2006/relationships/image" Target="../media/image4.jpeg"/><Relationship Id="rId4" Type="http://schemas.openxmlformats.org/officeDocument/2006/relationships/chart" Target="../charts/chart2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6.xml"/><Relationship Id="rId6" Type="http://schemas.openxmlformats.org/officeDocument/2006/relationships/chart" Target="../charts/chart27.xml"/><Relationship Id="rId5" Type="http://schemas.openxmlformats.org/officeDocument/2006/relationships/chart" Target="../charts/chart26.xml"/><Relationship Id="rId4" Type="http://schemas.openxmlformats.org/officeDocument/2006/relationships/image" Target="../media/image17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3.xml"/><Relationship Id="rId4" Type="http://schemas.openxmlformats.org/officeDocument/2006/relationships/image" Target="../media/image28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chart" Target="../charts/chart28.xml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10" Type="http://schemas.openxmlformats.org/officeDocument/2006/relationships/image" Target="../media/image34.jpeg"/><Relationship Id="rId4" Type="http://schemas.openxmlformats.org/officeDocument/2006/relationships/image" Target="../media/image4.jpeg"/><Relationship Id="rId9" Type="http://schemas.openxmlformats.org/officeDocument/2006/relationships/image" Target="../media/image3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2.xml"/><Relationship Id="rId5" Type="http://schemas.openxmlformats.org/officeDocument/2006/relationships/chart" Target="../charts/chart30.xml"/><Relationship Id="rId4" Type="http://schemas.openxmlformats.org/officeDocument/2006/relationships/chart" Target="../charts/chart2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6.xml"/><Relationship Id="rId5" Type="http://schemas.openxmlformats.org/officeDocument/2006/relationships/chart" Target="../charts/chart31.xml"/><Relationship Id="rId4" Type="http://schemas.openxmlformats.org/officeDocument/2006/relationships/image" Target="../media/image7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5.xml"/><Relationship Id="rId6" Type="http://schemas.openxmlformats.org/officeDocument/2006/relationships/chart" Target="../charts/chart33.xml"/><Relationship Id="rId5" Type="http://schemas.openxmlformats.org/officeDocument/2006/relationships/chart" Target="../charts/chart32.xml"/><Relationship Id="rId4" Type="http://schemas.openxmlformats.org/officeDocument/2006/relationships/image" Target="../media/image3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6.xml"/><Relationship Id="rId4" Type="http://schemas.openxmlformats.org/officeDocument/2006/relationships/chart" Target="../charts/chart3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6.xml"/><Relationship Id="rId4" Type="http://schemas.openxmlformats.org/officeDocument/2006/relationships/chart" Target="../charts/chart3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4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5.xml"/><Relationship Id="rId4" Type="http://schemas.openxmlformats.org/officeDocument/2006/relationships/chart" Target="../charts/chart3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0.xml"/><Relationship Id="rId5" Type="http://schemas.openxmlformats.org/officeDocument/2006/relationships/chart" Target="../charts/chart38.xml"/><Relationship Id="rId4" Type="http://schemas.openxmlformats.org/officeDocument/2006/relationships/chart" Target="../charts/chart3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9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6.xml"/><Relationship Id="rId4" Type="http://schemas.openxmlformats.org/officeDocument/2006/relationships/chart" Target="../charts/chart40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hyperlink" Target="http://kultura.sochi.ru/reception/form" TargetMode="External"/><Relationship Id="rId13" Type="http://schemas.openxmlformats.org/officeDocument/2006/relationships/hyperlink" Target="mailto:dgh@sochiadm.ru" TargetMode="External"/><Relationship Id="rId3" Type="http://schemas.openxmlformats.org/officeDocument/2006/relationships/hyperlink" Target="mailto:ufbk@sochiadm.ru" TargetMode="External"/><Relationship Id="rId7" Type="http://schemas.openxmlformats.org/officeDocument/2006/relationships/hyperlink" Target="http://sochi.edu.ru/feedback/" TargetMode="External"/><Relationship Id="rId12" Type="http://schemas.openxmlformats.org/officeDocument/2006/relationships/hyperlink" Target="mailto:usp@sochiadm.ru" TargetMode="External"/><Relationship Id="rId17" Type="http://schemas.openxmlformats.org/officeDocument/2006/relationships/image" Target="../media/image2.png"/><Relationship Id="rId2" Type="http://schemas.openxmlformats.org/officeDocument/2006/relationships/image" Target="../media/image7.jpg"/><Relationship Id="rId16" Type="http://schemas.openxmlformats.org/officeDocument/2006/relationships/hyperlink" Target="mailto:ugo@sochiadm.ru" TargetMode="External"/><Relationship Id="rId1" Type="http://schemas.openxmlformats.org/officeDocument/2006/relationships/slideLayout" Target="../slideLayouts/slideLayout46.xml"/><Relationship Id="rId6" Type="http://schemas.openxmlformats.org/officeDocument/2006/relationships/hyperlink" Target="https://www.facebook.com/SochiDf/" TargetMode="External"/><Relationship Id="rId11" Type="http://schemas.openxmlformats.org/officeDocument/2006/relationships/hyperlink" Target="http://sochi-dfks.com/" TargetMode="External"/><Relationship Id="rId5" Type="http://schemas.openxmlformats.org/officeDocument/2006/relationships/hyperlink" Target="https://vk.com/dfbsochiadm" TargetMode="External"/><Relationship Id="rId15" Type="http://schemas.openxmlformats.org/officeDocument/2006/relationships/hyperlink" Target="mailto:dtis@sochiadm.ru" TargetMode="External"/><Relationship Id="rId10" Type="http://schemas.openxmlformats.org/officeDocument/2006/relationships/hyperlink" Target="https://www.instagram.com/molodsochi/" TargetMode="External"/><Relationship Id="rId4" Type="http://schemas.openxmlformats.org/officeDocument/2006/relationships/hyperlink" Target="http://ufbk.sochiadm.ru/" TargetMode="External"/><Relationship Id="rId9" Type="http://schemas.openxmlformats.org/officeDocument/2006/relationships/hyperlink" Target="https://vk.com/molodvsegda" TargetMode="External"/><Relationship Id="rId14" Type="http://schemas.openxmlformats.org/officeDocument/2006/relationships/hyperlink" Target="mailto:capstroydep@sochiadm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2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424" y="101313"/>
            <a:ext cx="10369151" cy="27435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3" name="Rectangle 4"/>
          <p:cNvSpPr txBox="1">
            <a:spLocks/>
          </p:cNvSpPr>
          <p:nvPr/>
        </p:nvSpPr>
        <p:spPr>
          <a:xfrm>
            <a:off x="911424" y="3501008"/>
            <a:ext cx="10369151" cy="1457163"/>
          </a:xfrm>
          <a:prstGeom prst="rect">
            <a:avLst/>
          </a:prstGeom>
          <a:solidFill>
            <a:schemeClr val="tx2">
              <a:lumMod val="50000"/>
            </a:schemeClr>
          </a:solidFill>
          <a:ln w="38100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ArbatC" panose="02000505050000020003" pitchFamily="50" charset="-52"/>
                <a:cs typeface="Arial" panose="020B0604020202020204" pitchFamily="34" charset="0"/>
              </a:rPr>
              <a:t>БЮДЖЕТ  ДЛЯ  ГРАЖДАН</a:t>
            </a:r>
            <a:endParaRPr lang="en-US" sz="2800" b="1" dirty="0" smtClean="0">
              <a:solidFill>
                <a:schemeClr val="tx2">
                  <a:lumMod val="50000"/>
                </a:schemeClr>
              </a:solidFill>
              <a:latin typeface="ArbatC" panose="02000505050000020003" pitchFamily="50" charset="-52"/>
              <a:cs typeface="Arial" panose="020B0604020202020204" pitchFamily="34" charset="0"/>
            </a:endParaRPr>
          </a:p>
          <a:p>
            <a:pPr marL="0" indent="0" algn="ctr">
              <a:buFont typeface="Arial" pitchFamily="34" charset="0"/>
              <a:buNone/>
            </a:pP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Adagio script" panose="02000807060000020002" pitchFamily="2" charset="0"/>
                <a:cs typeface="Arial" panose="020B0604020202020204" pitchFamily="34" charset="0"/>
              </a:rPr>
              <a:t> к утвержденному решению о бюджете города Сочи </a:t>
            </a:r>
          </a:p>
          <a:p>
            <a:pPr marL="0" indent="0" algn="ctr">
              <a:buFont typeface="Arial" pitchFamily="34" charset="0"/>
              <a:buNone/>
            </a:pP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Adagio script" panose="02000807060000020002" pitchFamily="2" charset="0"/>
                <a:cs typeface="Arial" panose="020B0604020202020204" pitchFamily="34" charset="0"/>
              </a:rPr>
              <a:t>на 2021 год и плановый период 2022-2023 годов</a:t>
            </a:r>
            <a:endParaRPr lang="en-US" sz="2800" b="1" dirty="0">
              <a:solidFill>
                <a:schemeClr val="tx2">
                  <a:lumMod val="50000"/>
                </a:schemeClr>
              </a:solidFill>
              <a:latin typeface="Adagio script" panose="02000807060000020002" pitchFamily="2" charset="0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863752" y="6165304"/>
            <a:ext cx="5043158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1600" spc="50" dirty="0">
                <a:ln w="0"/>
                <a:solidFill>
                  <a:schemeClr val="tx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Monotype Corsiva" panose="03010101010201010101" pitchFamily="66" charset="0"/>
              </a:rPr>
              <a:t>Департамент по финансам и бюджету </a:t>
            </a:r>
          </a:p>
          <a:p>
            <a:pPr algn="ctr"/>
            <a:r>
              <a:rPr lang="ru-RU" sz="1600" spc="50" dirty="0">
                <a:ln w="0"/>
                <a:solidFill>
                  <a:schemeClr val="tx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Monotype Corsiva" panose="03010101010201010101" pitchFamily="66" charset="0"/>
              </a:rPr>
              <a:t>администрации города Сочи</a:t>
            </a:r>
          </a:p>
        </p:txBody>
      </p:sp>
    </p:spTree>
    <p:extLst>
      <p:ext uri="{BB962C8B-B14F-4D97-AF65-F5344CB8AC3E}">
        <p14:creationId xmlns:p14="http://schemas.microsoft.com/office/powerpoint/2010/main" val="2154383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Рисунок 4" descr="уважаемые сочинцы&#10;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080" y="343134"/>
            <a:ext cx="5112568" cy="25406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263352" y="274638"/>
            <a:ext cx="5976664" cy="2677656"/>
          </a:xfrm>
          <a:prstGeom prst="rect">
            <a:avLst/>
          </a:prstGeom>
          <a:noFill/>
          <a:ln w="38100">
            <a:solidFill>
              <a:schemeClr val="bg1">
                <a:lumMod val="9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u="sng" dirty="0">
                <a:solidFill>
                  <a:schemeClr val="tx2">
                    <a:lumMod val="50000"/>
                  </a:schemeClr>
                </a:solidFill>
                <a:latin typeface="ArbatC" panose="02000505050000020003" pitchFamily="50" charset="-52"/>
              </a:rPr>
              <a:t>Уважаемые сочинцы!</a:t>
            </a:r>
          </a:p>
          <a:p>
            <a:pPr algn="ctr"/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ArbatC" panose="02000505050000020003" pitchFamily="50" charset="-52"/>
              </a:rPr>
              <a:t>Бюджет города Сочи – это главный финансовый документ нашего с Вами города! </a:t>
            </a:r>
          </a:p>
          <a:p>
            <a:pPr algn="ctr"/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ArbatC" panose="02000505050000020003" pitchFamily="50" charset="-52"/>
              </a:rPr>
              <a:t>Принимая во внимание, что сам документ является достаточно сложным, объемным  и  содержащим много информации, зачастую понятной только профессиональному сообществу, мы подготовили для Вас контент о бюджете города Сочи в более понятной  и доступной форме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528048" y="3789040"/>
            <a:ext cx="5400600" cy="2585323"/>
          </a:xfrm>
          <a:prstGeom prst="rect">
            <a:avLst/>
          </a:prstGeom>
          <a:ln w="57150">
            <a:solidFill>
              <a:schemeClr val="bg1">
                <a:lumMod val="9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endParaRPr lang="ru-RU" dirty="0">
              <a:solidFill>
                <a:schemeClr val="tx2">
                  <a:lumMod val="50000"/>
                </a:schemeClr>
              </a:solidFill>
              <a:latin typeface="ArbatC" panose="02000505050000020003" pitchFamily="50" charset="-52"/>
            </a:endParaRPr>
          </a:p>
          <a:p>
            <a:pPr algn="ctr"/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ArbatC" panose="02000505050000020003" pitchFamily="50" charset="-52"/>
              </a:rPr>
              <a:t>Здесь Вы узнаете об основных социально-экономических показателях развития города, поймете как формируется бюджет, какие доходные поступления являются основными для нашего города и какие приоритеты бюджетной политики в части расходов бюджета города Сочи. </a:t>
            </a:r>
          </a:p>
          <a:p>
            <a:pPr algn="ctr"/>
            <a:endParaRPr lang="ru-RU" dirty="0">
              <a:solidFill>
                <a:schemeClr val="tx2">
                  <a:lumMod val="50000"/>
                </a:schemeClr>
              </a:solidFill>
              <a:latin typeface="ArbatC" panose="02000505050000020003" pitchFamily="50" charset="-52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68" y="3660853"/>
            <a:ext cx="4838328" cy="256469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99168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41074" y="244322"/>
            <a:ext cx="3650669" cy="707886"/>
          </a:xfrm>
          <a:prstGeom prst="rect">
            <a:avLst/>
          </a:prstGeom>
          <a:solidFill>
            <a:schemeClr val="tx2">
              <a:lumMod val="75000"/>
            </a:schemeClr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spc="50" dirty="0" smtClean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Общие </a:t>
            </a:r>
            <a:r>
              <a:rPr lang="ru-RU" sz="2000" b="1" spc="5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сведения </a:t>
            </a:r>
            <a:endParaRPr lang="ru-RU" sz="2000" b="1" spc="50" dirty="0" smtClean="0">
              <a:ln w="0"/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pPr algn="ctr"/>
            <a:r>
              <a:rPr lang="ru-RU" sz="2000" b="1" spc="50" dirty="0" smtClean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о </a:t>
            </a:r>
            <a:r>
              <a:rPr lang="ru-RU" sz="2000" b="1" spc="50" dirty="0" smtClean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городе Сочи</a:t>
            </a:r>
            <a:endParaRPr lang="ru-RU" sz="2000" b="1" spc="50" dirty="0">
              <a:ln w="0"/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8554462"/>
              </p:ext>
            </p:extLst>
          </p:nvPr>
        </p:nvGraphicFramePr>
        <p:xfrm>
          <a:off x="7204448" y="1628800"/>
          <a:ext cx="4248471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 err="1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Челтенхем</a:t>
                      </a:r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</a:rPr>
                        <a:t> – Великобритания 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</a:rPr>
                        <a:t>с 1959 года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</a:rPr>
                        <a:t>Ментон</a:t>
                      </a:r>
                      <a:r>
                        <a:rPr lang="ru-RU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</a:rPr>
                        <a:t> – Франция</a:t>
                      </a:r>
                      <a:endParaRPr lang="ru-RU" sz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</a:rPr>
                        <a:t>с</a:t>
                      </a:r>
                      <a:r>
                        <a:rPr lang="ru-RU" sz="12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</a:rPr>
                        <a:t>1966 года</a:t>
                      </a:r>
                      <a:endParaRPr lang="ru-RU" sz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</a:rPr>
                        <a:t>Римини</a:t>
                      </a:r>
                      <a:r>
                        <a:rPr lang="ru-RU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</a:rPr>
                        <a:t> – Италия</a:t>
                      </a:r>
                      <a:endParaRPr lang="ru-RU" sz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</a:rPr>
                        <a:t>с </a:t>
                      </a:r>
                      <a:r>
                        <a:rPr lang="ru-RU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</a:rPr>
                        <a:t>1977 года</a:t>
                      </a:r>
                      <a:endParaRPr lang="ru-RU" sz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</a:rPr>
                        <a:t>Эспоо</a:t>
                      </a:r>
                      <a:r>
                        <a:rPr lang="ru-RU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</a:rPr>
                        <a:t> – Финляндия </a:t>
                      </a:r>
                      <a:endParaRPr lang="ru-RU" sz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</a:rPr>
                        <a:t>с </a:t>
                      </a:r>
                      <a:r>
                        <a:rPr lang="ru-RU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</a:rPr>
                        <a:t>1989 года</a:t>
                      </a:r>
                      <a:endParaRPr lang="ru-RU" sz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</a:rPr>
                        <a:t>Лонг</a:t>
                      </a:r>
                      <a:r>
                        <a:rPr lang="ru-RU" sz="1200" b="1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</a:rPr>
                        <a:t>-Бич </a:t>
                      </a:r>
                      <a:r>
                        <a:rPr lang="ru-RU" sz="12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</a:rPr>
                        <a:t>– Калифорния</a:t>
                      </a:r>
                      <a:endParaRPr lang="ru-RU" sz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</a:rPr>
                        <a:t>с 1990 года</a:t>
                      </a:r>
                      <a:endParaRPr lang="ru-RU" sz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</a:rPr>
                        <a:t>Трабзон</a:t>
                      </a:r>
                      <a:r>
                        <a:rPr lang="ru-RU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</a:rPr>
                        <a:t> – Турция </a:t>
                      </a:r>
                      <a:endParaRPr lang="ru-RU" sz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</a:rPr>
                        <a:t>с 1991 года</a:t>
                      </a:r>
                      <a:endParaRPr lang="ru-RU" sz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</a:rPr>
                        <a:t>Пярну</a:t>
                      </a:r>
                      <a:r>
                        <a:rPr lang="ru-RU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</a:rPr>
                        <a:t> – Эстония </a:t>
                      </a:r>
                      <a:endParaRPr lang="ru-RU" sz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</a:rPr>
                        <a:t>с 1994 года</a:t>
                      </a:r>
                      <a:endParaRPr lang="ru-RU" sz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</a:rPr>
                        <a:t>Вэйхай</a:t>
                      </a:r>
                      <a:r>
                        <a:rPr lang="ru-RU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</a:rPr>
                        <a:t> – Китай </a:t>
                      </a:r>
                      <a:endParaRPr lang="ru-RU" sz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</a:rPr>
                        <a:t>с 1996 года</a:t>
                      </a:r>
                      <a:endParaRPr lang="ru-RU" sz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</a:rPr>
                        <a:t>Баден – Баден </a:t>
                      </a:r>
                      <a:r>
                        <a:rPr lang="ru-RU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</a:rPr>
                        <a:t>– Германия </a:t>
                      </a:r>
                      <a:endParaRPr lang="ru-RU" sz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</a:rPr>
                        <a:t>с 2013 года</a:t>
                      </a:r>
                      <a:endParaRPr lang="ru-RU" sz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</a:rPr>
                        <a:t>Нагато</a:t>
                      </a:r>
                      <a:r>
                        <a:rPr lang="ru-RU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</a:rPr>
                        <a:t> – Япония</a:t>
                      </a:r>
                      <a:endParaRPr lang="ru-RU" sz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</a:rPr>
                        <a:t>с 2018 года</a:t>
                      </a:r>
                      <a:endParaRPr lang="ru-RU" sz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6639913" y="923213"/>
            <a:ext cx="5377542" cy="307777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pPr indent="342900" algn="ctr">
              <a:spcAft>
                <a:spcPts val="0"/>
              </a:spcAft>
            </a:pP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Segoe UI Light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Города –побратимы города Сочи</a:t>
            </a:r>
            <a:endParaRPr lang="ru-RU" sz="1400" b="1" dirty="0">
              <a:solidFill>
                <a:schemeClr val="tx2">
                  <a:lumMod val="50000"/>
                </a:schemeClr>
              </a:solidFill>
              <a:effectLst/>
              <a:latin typeface="Segoe UI Light" panose="020B05020402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35325" y="2260670"/>
            <a:ext cx="329031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2">
                    <a:lumMod val="50000"/>
                  </a:schemeClr>
                </a:solidFill>
                <a:ea typeface="Times New Roman" panose="02020603050405020304" pitchFamily="18" charset="0"/>
              </a:rPr>
              <a:t>Санаторно-курортный комплекс Сочи является крупнейшим в России. 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ea typeface="Times New Roman" panose="02020603050405020304" pitchFamily="18" charset="0"/>
              </a:rPr>
              <a:t>В </a:t>
            </a:r>
            <a:r>
              <a:rPr lang="ru-RU" sz="1400" dirty="0">
                <a:solidFill>
                  <a:schemeClr val="tx2">
                    <a:lumMod val="50000"/>
                  </a:schemeClr>
                </a:solidFill>
                <a:ea typeface="Times New Roman" panose="02020603050405020304" pitchFamily="18" charset="0"/>
              </a:rPr>
              <a:t>городе сосредоточено более 50% всего курортного потенциала Краснодарского края. </a:t>
            </a:r>
            <a:endParaRPr lang="ru-RU" sz="1400" dirty="0">
              <a:solidFill>
                <a:schemeClr val="tx2">
                  <a:lumMod val="50000"/>
                </a:schemeClr>
              </a:solidFill>
              <a:ea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25795" y="1108716"/>
            <a:ext cx="360643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ctr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ea typeface="Times New Roman" panose="02020603050405020304" pitchFamily="18" charset="0"/>
              </a:rPr>
              <a:t>Территория </a:t>
            </a:r>
            <a:r>
              <a:rPr lang="ru-RU" sz="1400" dirty="0">
                <a:solidFill>
                  <a:schemeClr val="tx2">
                    <a:lumMod val="50000"/>
                  </a:schemeClr>
                </a:solidFill>
                <a:ea typeface="Times New Roman" panose="02020603050405020304" pitchFamily="18" charset="0"/>
              </a:rPr>
              <a:t>города Сочи, его уникальные природные богатства и рекреационные возможности являются национальным достоянием 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ea typeface="Times New Roman" panose="02020603050405020304" pitchFamily="18" charset="0"/>
              </a:rPr>
              <a:t>Российской </a:t>
            </a:r>
            <a:r>
              <a:rPr lang="ru-RU" sz="1400" dirty="0">
                <a:solidFill>
                  <a:schemeClr val="tx2">
                    <a:lumMod val="50000"/>
                  </a:schemeClr>
                </a:solidFill>
                <a:ea typeface="Times New Roman" panose="02020603050405020304" pitchFamily="18" charset="0"/>
              </a:rPr>
              <a:t>Федерации.</a:t>
            </a:r>
            <a:endParaRPr lang="ru-RU" sz="1400" dirty="0">
              <a:solidFill>
                <a:schemeClr val="tx2">
                  <a:lumMod val="50000"/>
                </a:schemeClr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35325" y="4797621"/>
            <a:ext cx="6541700" cy="67710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pPr indent="342900" algn="ctr">
              <a:spcAft>
                <a:spcPts val="0"/>
              </a:spcAft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За </a:t>
            </a: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большую работу по </a:t>
            </a: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лечению и восстановлению здоровья воинов в годы Великой Отечественной войны и за успехи в хозяйственном и культурном </a:t>
            </a: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строительстве  </a:t>
            </a:r>
          </a:p>
          <a:p>
            <a:pPr indent="342900" algn="ctr">
              <a:spcAft>
                <a:spcPts val="0"/>
              </a:spcAft>
            </a:pP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город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Сочи </a:t>
            </a:r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награжден орденом Отечественной войны первой степени</a:t>
            </a:r>
            <a:r>
              <a:rPr lang="ru-RU" sz="1400" dirty="0">
                <a:solidFill>
                  <a:schemeClr val="tx2">
                    <a:lumMod val="50000"/>
                  </a:scheme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ru-RU" sz="1400" dirty="0">
              <a:solidFill>
                <a:schemeClr val="tx2">
                  <a:lumMod val="50000"/>
                </a:schemeClr>
              </a:solidFill>
              <a:effectLst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5711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47021" y="109400"/>
            <a:ext cx="656905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ru-RU" sz="1500" b="1" dirty="0">
                <a:solidFill>
                  <a:prstClr val="white">
                    <a:lumMod val="95000"/>
                  </a:prstClr>
                </a:solidFill>
                <a:effectLst>
                  <a:outerShdw blurRad="50800" dist="50800" dir="5400000" sx="1000" sy="1000" algn="ctr" rotWithShape="0">
                    <a:srgbClr val="000000">
                      <a:alpha val="43137"/>
                    </a:srgbClr>
                  </a:outerShdw>
                  <a:reflection endPos="0" dist="50800" dir="5400000" sy="-100000" algn="bl" rotWithShape="0"/>
                </a:effectLst>
                <a:latin typeface="Segoe Script" panose="020B0504020000000003" pitchFamily="34" charset="0"/>
                <a:cs typeface="Times New Roman" panose="02020603050405020304" pitchFamily="18" charset="0"/>
              </a:rPr>
              <a:t>Структура бюджетной системы </a:t>
            </a:r>
          </a:p>
          <a:p>
            <a:pPr algn="ctr" fontAlgn="base"/>
            <a:r>
              <a:rPr lang="ru-RU" sz="1500" b="1" dirty="0">
                <a:solidFill>
                  <a:prstClr val="white">
                    <a:lumMod val="95000"/>
                  </a:prstClr>
                </a:solidFill>
                <a:effectLst>
                  <a:outerShdw blurRad="50800" dist="50800" dir="5400000" sx="1000" sy="1000" algn="ctr" rotWithShape="0">
                    <a:srgbClr val="000000">
                      <a:alpha val="43137"/>
                    </a:srgbClr>
                  </a:outerShdw>
                  <a:reflection endPos="0" dist="50800" dir="5400000" sy="-100000" algn="bl" rotWithShape="0"/>
                </a:effectLst>
                <a:latin typeface="Segoe Script" panose="020B0504020000000003" pitchFamily="34" charset="0"/>
                <a:cs typeface="Times New Roman" panose="02020603050405020304" pitchFamily="18" charset="0"/>
              </a:rPr>
              <a:t>Российской Федерации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378989" y="759521"/>
            <a:ext cx="4700588" cy="4435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1F497D">
                    <a:lumMod val="50000"/>
                  </a:srgbClr>
                </a:solidFill>
              </a:rPr>
              <a:t>Бюджетная система РФ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3844317" y="1229656"/>
            <a:ext cx="0" cy="214603"/>
          </a:xfrm>
          <a:prstGeom prst="line">
            <a:avLst/>
          </a:prstGeom>
          <a:ln w="571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2398901" y="1418777"/>
            <a:ext cx="2660763" cy="0"/>
          </a:xfrm>
          <a:prstGeom prst="line">
            <a:avLst/>
          </a:prstGeom>
          <a:ln w="57150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4122538" y="1736181"/>
            <a:ext cx="3127170" cy="598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1F497D">
                    <a:lumMod val="50000"/>
                  </a:srgbClr>
                </a:solidFill>
              </a:rPr>
              <a:t>Консолидированный бюджет РФ </a:t>
            </a:r>
          </a:p>
          <a:p>
            <a:pPr algn="ctr"/>
            <a:r>
              <a:rPr lang="ru-RU" sz="1400" dirty="0">
                <a:solidFill>
                  <a:srgbClr val="1F497D">
                    <a:lumMod val="50000"/>
                  </a:srgbClr>
                </a:solidFill>
              </a:rPr>
              <a:t>(свод бюджетов всех уровней)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338379" y="1760558"/>
            <a:ext cx="3224522" cy="5189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1F497D">
                    <a:lumMod val="50000"/>
                  </a:srgbClr>
                </a:solidFill>
              </a:rPr>
              <a:t>Государственные внебюджетные фонды</a:t>
            </a: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5052793" y="1417638"/>
            <a:ext cx="0" cy="278752"/>
          </a:xfrm>
          <a:prstGeom prst="line">
            <a:avLst/>
          </a:prstGeom>
          <a:ln w="571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3562901" y="2303466"/>
            <a:ext cx="8228" cy="1661807"/>
          </a:xfrm>
          <a:prstGeom prst="line">
            <a:avLst/>
          </a:prstGeom>
          <a:ln w="571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Прямоугольник 27"/>
          <p:cNvSpPr/>
          <p:nvPr/>
        </p:nvSpPr>
        <p:spPr>
          <a:xfrm>
            <a:off x="378758" y="2462073"/>
            <a:ext cx="2296128" cy="4686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1F497D">
                    <a:lumMod val="50000"/>
                  </a:srgbClr>
                </a:solidFill>
              </a:rPr>
              <a:t>Пенсионный фонд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375803" y="3090569"/>
            <a:ext cx="2319017" cy="4686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1F497D">
                    <a:lumMod val="50000"/>
                  </a:srgbClr>
                </a:solidFill>
              </a:rPr>
              <a:t>Фонд социального страхования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364644" y="3719065"/>
            <a:ext cx="2330176" cy="6028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1F497D">
                    <a:lumMod val="50000"/>
                  </a:srgbClr>
                </a:solidFill>
              </a:rPr>
              <a:t>Фонд обязательного медицинского страхования</a:t>
            </a:r>
          </a:p>
        </p:txBody>
      </p:sp>
      <p:cxnSp>
        <p:nvCxnSpPr>
          <p:cNvPr id="41" name="Прямая со стрелкой 40"/>
          <p:cNvCxnSpPr/>
          <p:nvPr/>
        </p:nvCxnSpPr>
        <p:spPr>
          <a:xfrm flipH="1" flipV="1">
            <a:off x="2793403" y="2772237"/>
            <a:ext cx="777728" cy="6206"/>
          </a:xfrm>
          <a:prstGeom prst="straightConnector1">
            <a:avLst/>
          </a:prstGeom>
          <a:ln w="38100">
            <a:solidFill>
              <a:schemeClr val="accent1">
                <a:lumMod val="20000"/>
                <a:lumOff val="8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 flipH="1" flipV="1">
            <a:off x="2793403" y="3319969"/>
            <a:ext cx="723834" cy="1"/>
          </a:xfrm>
          <a:prstGeom prst="straightConnector1">
            <a:avLst/>
          </a:prstGeom>
          <a:ln w="38100">
            <a:solidFill>
              <a:schemeClr val="accent1">
                <a:lumMod val="20000"/>
                <a:lumOff val="8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 flipH="1">
            <a:off x="2805677" y="3962705"/>
            <a:ext cx="765452" cy="2568"/>
          </a:xfrm>
          <a:prstGeom prst="straightConnector1">
            <a:avLst/>
          </a:prstGeom>
          <a:ln w="38100">
            <a:solidFill>
              <a:schemeClr val="accent1">
                <a:lumMod val="20000"/>
                <a:lumOff val="8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>
            <a:off x="4135589" y="2334956"/>
            <a:ext cx="0" cy="1706443"/>
          </a:xfrm>
          <a:prstGeom prst="line">
            <a:avLst/>
          </a:prstGeom>
          <a:ln w="571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Прямоугольник 47"/>
          <p:cNvSpPr/>
          <p:nvPr/>
        </p:nvSpPr>
        <p:spPr>
          <a:xfrm>
            <a:off x="5032835" y="2539767"/>
            <a:ext cx="2216873" cy="4686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1F497D">
                    <a:lumMod val="50000"/>
                  </a:srgbClr>
                </a:solidFill>
              </a:rPr>
              <a:t>Федеральный бюджет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5052793" y="3169451"/>
            <a:ext cx="2196915" cy="4686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1F497D">
                    <a:lumMod val="50000"/>
                  </a:srgbClr>
                </a:solidFill>
              </a:rPr>
              <a:t>Региональные бюджеты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5029041" y="3777816"/>
            <a:ext cx="2216873" cy="52716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1F497D">
                    <a:lumMod val="50000"/>
                  </a:srgbClr>
                </a:solidFill>
              </a:rPr>
              <a:t>Бюджеты муниципальных образований</a:t>
            </a:r>
          </a:p>
        </p:txBody>
      </p:sp>
      <p:cxnSp>
        <p:nvCxnSpPr>
          <p:cNvPr id="51" name="Прямая со стрелкой 50"/>
          <p:cNvCxnSpPr/>
          <p:nvPr/>
        </p:nvCxnSpPr>
        <p:spPr>
          <a:xfrm>
            <a:off x="4135589" y="2774089"/>
            <a:ext cx="691300" cy="0"/>
          </a:xfrm>
          <a:prstGeom prst="straightConnector1">
            <a:avLst/>
          </a:prstGeom>
          <a:ln w="38100">
            <a:solidFill>
              <a:schemeClr val="accent1">
                <a:lumMod val="20000"/>
                <a:lumOff val="8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>
            <a:off x="4122538" y="3319969"/>
            <a:ext cx="691300" cy="0"/>
          </a:xfrm>
          <a:prstGeom prst="straightConnector1">
            <a:avLst/>
          </a:prstGeom>
          <a:ln w="38100">
            <a:solidFill>
              <a:schemeClr val="accent1">
                <a:lumMod val="20000"/>
                <a:lumOff val="8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/>
          <p:nvPr/>
        </p:nvCxnSpPr>
        <p:spPr>
          <a:xfrm>
            <a:off x="4135589" y="4016963"/>
            <a:ext cx="691300" cy="7058"/>
          </a:xfrm>
          <a:prstGeom prst="straightConnector1">
            <a:avLst/>
          </a:prstGeom>
          <a:ln w="38100">
            <a:solidFill>
              <a:schemeClr val="accent1">
                <a:lumMod val="20000"/>
                <a:lumOff val="8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4" name="Таблица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9727376"/>
              </p:ext>
            </p:extLst>
          </p:nvPr>
        </p:nvGraphicFramePr>
        <p:xfrm>
          <a:off x="247021" y="5077842"/>
          <a:ext cx="3324107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24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16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2942">
                <a:tc>
                  <a:txBody>
                    <a:bodyPr/>
                    <a:lstStyle/>
                    <a:p>
                      <a:r>
                        <a:rPr lang="ru-RU" sz="1400" b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Пенсионный фонд РФ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9 101,8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1985">
                <a:tc>
                  <a:txBody>
                    <a:bodyPr/>
                    <a:lstStyle/>
                    <a:p>
                      <a:r>
                        <a:rPr lang="ru-RU" sz="1400" b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Фонд обязательного медицинского страхования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  <a:p>
                      <a:pPr algn="ctr"/>
                      <a:r>
                        <a:rPr lang="en-US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2 533,8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5903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Фонд социального страхования 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815,7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5" name="Таблица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6877174"/>
              </p:ext>
            </p:extLst>
          </p:nvPr>
        </p:nvGraphicFramePr>
        <p:xfrm>
          <a:off x="3844317" y="5074386"/>
          <a:ext cx="3401598" cy="15579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58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57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3041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Федеральный бюджет 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18 765,1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171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Бюджет Краснодарского края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  <a:p>
                      <a:pPr algn="ctr"/>
                      <a:r>
                        <a:rPr lang="en-US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288,7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9724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Бюджет города Сочи 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14,9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58" name="Прямая соединительная линия 57"/>
          <p:cNvCxnSpPr/>
          <p:nvPr/>
        </p:nvCxnSpPr>
        <p:spPr>
          <a:xfrm>
            <a:off x="2398901" y="1409003"/>
            <a:ext cx="0" cy="278752"/>
          </a:xfrm>
          <a:prstGeom prst="line">
            <a:avLst/>
          </a:prstGeom>
          <a:ln w="571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315718" y="4414234"/>
            <a:ext cx="68666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spc="50" dirty="0" smtClean="0">
                <a:ln w="0"/>
                <a:solidFill>
                  <a:srgbClr val="EEECE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Бюджеты на 202</a:t>
            </a:r>
            <a:r>
              <a:rPr lang="en-US" sz="1600" b="1" spc="50" dirty="0" smtClean="0">
                <a:ln w="0"/>
                <a:solidFill>
                  <a:srgbClr val="EEECE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1</a:t>
            </a:r>
            <a:r>
              <a:rPr lang="ru-RU" sz="1600" b="1" spc="50" dirty="0" smtClean="0">
                <a:ln w="0"/>
                <a:solidFill>
                  <a:srgbClr val="EEECE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год  </a:t>
            </a:r>
            <a:r>
              <a:rPr lang="ru-RU" sz="1600" b="1" spc="50" dirty="0">
                <a:ln w="0"/>
                <a:solidFill>
                  <a:srgbClr val="EEECE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в </a:t>
            </a:r>
            <a:r>
              <a:rPr lang="ru-RU" sz="1600" b="1" spc="50" dirty="0" smtClean="0">
                <a:ln w="0"/>
                <a:solidFill>
                  <a:srgbClr val="EEECE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цифрах </a:t>
            </a:r>
          </a:p>
          <a:p>
            <a:pPr algn="ctr"/>
            <a:r>
              <a:rPr lang="ru-RU" sz="1600" b="1" spc="50" dirty="0" smtClean="0">
                <a:ln w="0"/>
                <a:solidFill>
                  <a:srgbClr val="EEECE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(доходы в млрд рублях):</a:t>
            </a:r>
            <a:endParaRPr lang="ru-RU" sz="1600" b="1" spc="50" dirty="0">
              <a:ln w="0"/>
              <a:solidFill>
                <a:srgbClr val="EEECE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cxnSp>
        <p:nvCxnSpPr>
          <p:cNvPr id="36" name="Прямая соединительная линия 35"/>
          <p:cNvCxnSpPr/>
          <p:nvPr/>
        </p:nvCxnSpPr>
        <p:spPr>
          <a:xfrm flipV="1">
            <a:off x="7231257" y="3134369"/>
            <a:ext cx="789855" cy="332829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Заголовок 1"/>
          <p:cNvSpPr txBox="1">
            <a:spLocks/>
          </p:cNvSpPr>
          <p:nvPr/>
        </p:nvSpPr>
        <p:spPr>
          <a:xfrm>
            <a:off x="8522878" y="1847526"/>
            <a:ext cx="3398015" cy="28056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spc="50" dirty="0">
                <a:ln w="0"/>
                <a:solidFill>
                  <a:srgbClr val="4F81BD">
                    <a:lumMod val="50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egoe UI Semibold" panose="020B0702040204020203" pitchFamily="34" charset="0"/>
              </a:rPr>
              <a:t>     </a:t>
            </a:r>
            <a:r>
              <a:rPr lang="ru-RU" sz="1200" b="1" spc="50" dirty="0">
                <a:ln w="0"/>
                <a:solidFill>
                  <a:srgbClr val="4F81BD">
                    <a:lumMod val="50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egoe UI Semibold" panose="020B0702040204020203" pitchFamily="34" charset="0"/>
                <a:cs typeface="Times New Roman" panose="02020603050405020304" pitchFamily="18" charset="0"/>
              </a:rPr>
              <a:t>Город Сочи </a:t>
            </a:r>
          </a:p>
          <a:p>
            <a:r>
              <a:rPr lang="ru-RU" sz="1200" b="1" spc="50" dirty="0">
                <a:ln w="0"/>
                <a:solidFill>
                  <a:srgbClr val="4F81BD">
                    <a:lumMod val="50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egoe UI Semibold" panose="020B0702040204020203" pitchFamily="34" charset="0"/>
                <a:cs typeface="Times New Roman" panose="02020603050405020304" pitchFamily="18" charset="0"/>
              </a:rPr>
              <a:t>или муниципальное образование город-курорт Сочи  — это муниципальное образование со статусом городского округа, курорт федерального значения на территории Краснодарского края Российской Федерации, административно-территориальная единица со статусом города краевого подчинения.</a:t>
            </a:r>
          </a:p>
        </p:txBody>
      </p:sp>
      <p:pic>
        <p:nvPicPr>
          <p:cNvPr id="38" name="Рисунок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38" y="4858961"/>
            <a:ext cx="3386455" cy="1744711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cxnSp>
        <p:nvCxnSpPr>
          <p:cNvPr id="39" name="Прямая со стрелкой 38"/>
          <p:cNvCxnSpPr/>
          <p:nvPr/>
        </p:nvCxnSpPr>
        <p:spPr>
          <a:xfrm>
            <a:off x="8009552" y="3134369"/>
            <a:ext cx="513326" cy="852"/>
          </a:xfrm>
          <a:prstGeom prst="straightConnector1">
            <a:avLst/>
          </a:prstGeom>
          <a:ln w="41275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Рисунок 32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66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0352" y="273086"/>
            <a:ext cx="3410541" cy="143872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2156185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88731" y="1719711"/>
            <a:ext cx="2928394" cy="5939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sng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Составление проекта бюджета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10901" y="2787929"/>
            <a:ext cx="2887883" cy="5473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sng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Утверждение бюджета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10902" y="3857467"/>
            <a:ext cx="2887883" cy="49771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sng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Исполнение бюджета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10902" y="4804776"/>
            <a:ext cx="2853158" cy="49771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sng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Отчетность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388731" y="5805322"/>
            <a:ext cx="2824222" cy="49771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sng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Контроль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461482" y="1717923"/>
            <a:ext cx="8433114" cy="4861367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/>
          </p:nvPr>
        </p:nvGraphicFramePr>
        <p:xfrm>
          <a:off x="3472628" y="1209332"/>
          <a:ext cx="8460444" cy="4581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50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50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50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50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50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0503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0503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050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0503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0503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0503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05037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458116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январь</a:t>
                      </a:r>
                      <a:endParaRPr lang="ru-RU" sz="9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февраль</a:t>
                      </a:r>
                      <a:endParaRPr lang="ru-RU" sz="9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март</a:t>
                      </a:r>
                      <a:endParaRPr lang="ru-RU" sz="9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апрель</a:t>
                      </a:r>
                      <a:endParaRPr lang="ru-RU" sz="9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май</a:t>
                      </a:r>
                      <a:endParaRPr lang="ru-RU" sz="9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июнь</a:t>
                      </a:r>
                      <a:endParaRPr lang="ru-RU" sz="9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июль</a:t>
                      </a:r>
                      <a:endParaRPr lang="ru-RU" sz="9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август</a:t>
                      </a:r>
                      <a:endParaRPr lang="ru-RU" sz="9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сентябрь</a:t>
                      </a:r>
                      <a:endParaRPr lang="ru-RU" sz="9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Октябрь</a:t>
                      </a:r>
                      <a:endParaRPr lang="ru-RU" sz="9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ноябрь</a:t>
                      </a:r>
                      <a:endParaRPr lang="ru-RU" sz="9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декабрь</a:t>
                      </a:r>
                      <a:endParaRPr lang="ru-RU" sz="9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6284437" y="1746526"/>
            <a:ext cx="4229556" cy="28218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май- октябрь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0211228" y="2746742"/>
            <a:ext cx="1663913" cy="3170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ноябрь - декабрь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86880" y="2029797"/>
            <a:ext cx="80212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+mn-cs"/>
              </a:rPr>
              <a:t>Составляется прогноз социально-экономического  развития города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+mn-cs"/>
              </a:rPr>
              <a:t>Определяются основные характеристики бюджета на  следующий бюджетный цикл 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+mn-cs"/>
              </a:rPr>
              <a:t>Формируются основные направления налоговой и бюджетной политики города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85920" y="3047994"/>
            <a:ext cx="56974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+mn-cs"/>
              </a:rPr>
              <a:t>До 15 ноября проект бюджета вносится Главой города на рассмотрение в Городское Собрание Сочи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+mn-cs"/>
              </a:rPr>
              <a:t>Назначаются и проводятся публичные слушания по проекту бюджета на следующий год и плановый период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470162" y="4307064"/>
            <a:ext cx="83942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+mn-cs"/>
              </a:rPr>
              <a:t>В первый рабочий день  года организуется исполнение бюджета по доходам и расходам на основе сводной бюджетной росписи и кассового плана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489614" y="5210063"/>
            <a:ext cx="83942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+mn-cs"/>
              </a:rPr>
              <a:t>Составляется ежемесячная отчетность об исполнении бюджета и направляется в Министерство финансов Краснодарского края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527719" y="6026661"/>
            <a:ext cx="83942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+mn-cs"/>
              </a:rPr>
              <a:t>Внешний контроль осуществляется Контрольно-счетной палатой города Сочи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+mn-cs"/>
              </a:rPr>
              <a:t>Внутренний контроль осуществляет управление финансового контроля администрации города Сочи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3470162" y="4002102"/>
            <a:ext cx="8404979" cy="2636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январь- декабрь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3461482" y="4830284"/>
            <a:ext cx="8404979" cy="27953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январь- декабрь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3470162" y="5733284"/>
            <a:ext cx="8404979" cy="32089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январь- декабрь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489614" y="342827"/>
            <a:ext cx="8374755" cy="64130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Наш бюджетный календарь</a:t>
            </a:r>
          </a:p>
        </p:txBody>
      </p:sp>
      <p:sp>
        <p:nvSpPr>
          <p:cNvPr id="13" name="Стрелка вниз 12"/>
          <p:cNvSpPr/>
          <p:nvPr/>
        </p:nvSpPr>
        <p:spPr>
          <a:xfrm>
            <a:off x="1837480" y="2425734"/>
            <a:ext cx="275671" cy="286245"/>
          </a:xfrm>
          <a:prstGeom prst="downArrow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Стрелка вниз 31"/>
          <p:cNvSpPr/>
          <p:nvPr/>
        </p:nvSpPr>
        <p:spPr>
          <a:xfrm>
            <a:off x="1837480" y="3433869"/>
            <a:ext cx="275671" cy="325046"/>
          </a:xfrm>
          <a:prstGeom prst="downArrow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Стрелка вниз 32"/>
          <p:cNvSpPr/>
          <p:nvPr/>
        </p:nvSpPr>
        <p:spPr>
          <a:xfrm>
            <a:off x="1837480" y="4417454"/>
            <a:ext cx="275671" cy="325046"/>
          </a:xfrm>
          <a:prstGeom prst="downArrow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Стрелка вниз 33"/>
          <p:cNvSpPr/>
          <p:nvPr/>
        </p:nvSpPr>
        <p:spPr>
          <a:xfrm>
            <a:off x="1837480" y="5369858"/>
            <a:ext cx="275671" cy="325046"/>
          </a:xfrm>
          <a:prstGeom prst="downArrow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32" name="Picture 8" descr="https://www.instom.ru/upload/medialibrary/fd7/fd701ef774b03810af42c1af9070d984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85" b="8284"/>
          <a:stretch/>
        </p:blipFill>
        <p:spPr bwMode="auto">
          <a:xfrm>
            <a:off x="388731" y="175898"/>
            <a:ext cx="2875329" cy="14317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1385509"/>
      </p:ext>
    </p:extLst>
  </p:cSld>
  <p:clrMapOvr>
    <a:masterClrMapping/>
  </p:clrMapOvr>
  <p:transition spd="slow" advClick="0" advTm="8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7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75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75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8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1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8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8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  <p:bldP spid="11" grpId="0" animBg="1"/>
      <p:bldP spid="12" grpId="0" animBg="1"/>
      <p:bldP spid="18" grpId="0" animBg="1"/>
      <p:bldP spid="4" grpId="0" animBg="1"/>
      <p:bldP spid="17" grpId="0" animBg="1"/>
      <p:bldP spid="19" grpId="0" animBg="1"/>
      <p:bldP spid="5" grpId="0" build="p"/>
      <p:bldP spid="27" grpId="0" build="p"/>
      <p:bldP spid="28" grpId="0" build="p"/>
      <p:bldP spid="29" grpId="0" build="p"/>
      <p:bldP spid="20" grpId="0" build="p"/>
      <p:bldP spid="23" grpId="0" animBg="1"/>
      <p:bldP spid="24" grpId="0" animBg="1"/>
      <p:bldP spid="26" grpId="0" animBg="1"/>
      <p:bldP spid="9" grpId="0" animBg="1"/>
      <p:bldP spid="13" grpId="0" animBg="1"/>
      <p:bldP spid="32" grpId="0" animBg="1"/>
      <p:bldP spid="33" grpId="0" animBg="1"/>
      <p:bldP spid="3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94452" y="118443"/>
            <a:ext cx="724081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b="1" dirty="0" smtClean="0">
                <a:ln/>
                <a:solidFill>
                  <a:srgbClr val="1F497D">
                    <a:lumMod val="90000"/>
                    <a:lumOff val="10000"/>
                  </a:srgbClr>
                </a:solidFill>
                <a:latin typeface="Segoe UI Semibold" panose="020B0702040204020203" pitchFamily="34" charset="0"/>
              </a:rPr>
              <a:t>Прогноз социально-экономического </a:t>
            </a:r>
            <a:r>
              <a:rPr lang="ru-RU" b="1" dirty="0">
                <a:ln/>
                <a:solidFill>
                  <a:srgbClr val="1F497D">
                    <a:lumMod val="90000"/>
                    <a:lumOff val="10000"/>
                  </a:srgbClr>
                </a:solidFill>
                <a:latin typeface="Segoe UI Semibold" panose="020B0702040204020203" pitchFamily="34" charset="0"/>
              </a:rPr>
              <a:t>развития города </a:t>
            </a:r>
            <a:r>
              <a:rPr lang="ru-RU" b="1" dirty="0" smtClean="0">
                <a:ln/>
                <a:solidFill>
                  <a:srgbClr val="1F497D">
                    <a:lumMod val="90000"/>
                    <a:lumOff val="10000"/>
                  </a:srgbClr>
                </a:solidFill>
                <a:latin typeface="Segoe UI Semibold" panose="020B0702040204020203" pitchFamily="34" charset="0"/>
              </a:rPr>
              <a:t>Сочи</a:t>
            </a:r>
            <a:r>
              <a:rPr lang="ru-RU" b="1" dirty="0">
                <a:ln/>
                <a:solidFill>
                  <a:srgbClr val="1F497D">
                    <a:lumMod val="90000"/>
                    <a:lumOff val="10000"/>
                  </a:srgbClr>
                </a:solidFill>
                <a:latin typeface="Segoe UI Semibold" panose="020B0702040204020203" pitchFamily="34" charset="0"/>
              </a:rPr>
              <a:t> </a:t>
            </a:r>
            <a:endParaRPr lang="ru-RU" b="1" dirty="0" smtClean="0">
              <a:ln/>
              <a:solidFill>
                <a:srgbClr val="1F497D">
                  <a:lumMod val="90000"/>
                  <a:lumOff val="10000"/>
                </a:srgbClr>
              </a:solidFill>
              <a:latin typeface="Segoe UI Semibold" panose="020B0702040204020203" pitchFamily="34" charset="0"/>
            </a:endParaRPr>
          </a:p>
          <a:p>
            <a:pPr algn="ctr"/>
            <a:endParaRPr lang="ru-RU" b="1" dirty="0">
              <a:ln/>
              <a:solidFill>
                <a:srgbClr val="1F497D">
                  <a:lumMod val="90000"/>
                  <a:lumOff val="10000"/>
                </a:srgbClr>
              </a:solidFill>
              <a:latin typeface="Segoe UI Semibold" panose="020B0702040204020203" pitchFamily="34" charset="0"/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369" y="16291"/>
            <a:ext cx="3722534" cy="14257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41" name="Диаграмма 40"/>
          <p:cNvGraphicFramePr/>
          <p:nvPr>
            <p:extLst>
              <p:ext uri="{D42A27DB-BD31-4B8C-83A1-F6EECF244321}">
                <p14:modId xmlns:p14="http://schemas.microsoft.com/office/powerpoint/2010/main" val="825424546"/>
              </p:ext>
            </p:extLst>
          </p:nvPr>
        </p:nvGraphicFramePr>
        <p:xfrm>
          <a:off x="551383" y="1532470"/>
          <a:ext cx="5256585" cy="1558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6" name="Диаграмма 45"/>
          <p:cNvGraphicFramePr/>
          <p:nvPr>
            <p:extLst>
              <p:ext uri="{D42A27DB-BD31-4B8C-83A1-F6EECF244321}">
                <p14:modId xmlns:p14="http://schemas.microsoft.com/office/powerpoint/2010/main" val="1755665674"/>
              </p:ext>
            </p:extLst>
          </p:nvPr>
        </p:nvGraphicFramePr>
        <p:xfrm>
          <a:off x="6517722" y="1541789"/>
          <a:ext cx="5266910" cy="1587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47" name="Диаграмма 46"/>
          <p:cNvGraphicFramePr/>
          <p:nvPr>
            <p:extLst>
              <p:ext uri="{D42A27DB-BD31-4B8C-83A1-F6EECF244321}">
                <p14:modId xmlns:p14="http://schemas.microsoft.com/office/powerpoint/2010/main" val="4000912604"/>
              </p:ext>
            </p:extLst>
          </p:nvPr>
        </p:nvGraphicFramePr>
        <p:xfrm>
          <a:off x="6517721" y="3260206"/>
          <a:ext cx="5266911" cy="15731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4093427649"/>
              </p:ext>
            </p:extLst>
          </p:nvPr>
        </p:nvGraphicFramePr>
        <p:xfrm>
          <a:off x="551383" y="3194710"/>
          <a:ext cx="5256585" cy="1704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3913431668"/>
              </p:ext>
            </p:extLst>
          </p:nvPr>
        </p:nvGraphicFramePr>
        <p:xfrm>
          <a:off x="551383" y="5016094"/>
          <a:ext cx="5256585" cy="15874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4280976157"/>
              </p:ext>
            </p:extLst>
          </p:nvPr>
        </p:nvGraphicFramePr>
        <p:xfrm>
          <a:off x="6524544" y="4964366"/>
          <a:ext cx="5260088" cy="16909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9048328" y="782067"/>
            <a:ext cx="2706260" cy="600164"/>
          </a:xfrm>
          <a:prstGeom prst="rect">
            <a:avLst/>
          </a:prstGeom>
          <a:pattFill prst="lgGrid">
            <a:fgClr>
              <a:schemeClr val="accent1">
                <a:lumMod val="20000"/>
                <a:lumOff val="80000"/>
              </a:schemeClr>
            </a:fgClr>
            <a:bgClr>
              <a:schemeClr val="bg1"/>
            </a:bgClr>
          </a:pattFill>
          <a:ln w="28575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100" i="1" dirty="0" smtClean="0">
                <a:solidFill>
                  <a:schemeClr val="accent1">
                    <a:lumMod val="50000"/>
                  </a:schemeClr>
                </a:solidFill>
                <a:latin typeface="Segoe UI Semibold" panose="020B0702040204020203" pitchFamily="34" charset="0"/>
              </a:rPr>
              <a:t>2018 – 2019 годы – отчетные данные</a:t>
            </a:r>
          </a:p>
          <a:p>
            <a:r>
              <a:rPr lang="ru-RU" sz="1100" i="1" dirty="0" smtClean="0">
                <a:solidFill>
                  <a:schemeClr val="accent1">
                    <a:lumMod val="50000"/>
                  </a:schemeClr>
                </a:solidFill>
                <a:latin typeface="Segoe UI Semibold" panose="020B0702040204020203" pitchFamily="34" charset="0"/>
              </a:rPr>
              <a:t>2020 год – ожидаемая оценка</a:t>
            </a:r>
          </a:p>
          <a:p>
            <a:r>
              <a:rPr lang="ru-RU" sz="1100" i="1" dirty="0" smtClean="0">
                <a:solidFill>
                  <a:schemeClr val="accent1">
                    <a:lumMod val="50000"/>
                  </a:schemeClr>
                </a:solidFill>
                <a:latin typeface="Segoe UI Semibold" panose="020B0702040204020203" pitchFamily="34" charset="0"/>
              </a:rPr>
              <a:t>2021 -2023 - прогноз</a:t>
            </a:r>
            <a:endParaRPr lang="ru-RU" sz="1100" i="1" dirty="0">
              <a:solidFill>
                <a:schemeClr val="accent1">
                  <a:lumMod val="50000"/>
                </a:schemeClr>
              </a:solidFill>
              <a:latin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9676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51384" y="121818"/>
            <a:ext cx="11161240" cy="40011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2000" b="1" dirty="0">
                <a:ln/>
                <a:solidFill>
                  <a:prstClr val="white">
                    <a:lumMod val="95000"/>
                  </a:prstClr>
                </a:solidFill>
              </a:rPr>
              <a:t>Основные социально-экономические показатели развития города Сочи </a:t>
            </a:r>
          </a:p>
        </p:txBody>
      </p:sp>
      <p:pic>
        <p:nvPicPr>
          <p:cNvPr id="1028" name="Picture 4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1804" y="447108"/>
            <a:ext cx="3960440" cy="1780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469325" y="1106521"/>
            <a:ext cx="2397804" cy="461665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tx2">
                    <a:lumMod val="50000"/>
                  </a:schemeClr>
                </a:solidFill>
              </a:rPr>
              <a:t>Численность постоянного населения города </a:t>
            </a: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</a:rPr>
              <a:t>Сочи (человек)</a:t>
            </a:r>
            <a:endParaRPr lang="ru-RU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315928" y="1106521"/>
            <a:ext cx="2498324" cy="461665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tx2">
                    <a:lumMod val="50000"/>
                  </a:schemeClr>
                </a:solidFill>
              </a:rPr>
              <a:t>Численность </a:t>
            </a: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</a:rPr>
              <a:t>трудовых ресурсов города Сочи (человек)</a:t>
            </a:r>
            <a:endParaRPr lang="ru-RU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29" name="Диаграмма 28"/>
          <p:cNvGraphicFramePr/>
          <p:nvPr>
            <p:extLst>
              <p:ext uri="{D42A27DB-BD31-4B8C-83A1-F6EECF244321}">
                <p14:modId xmlns:p14="http://schemas.microsoft.com/office/powerpoint/2010/main" val="220333053"/>
              </p:ext>
            </p:extLst>
          </p:nvPr>
        </p:nvGraphicFramePr>
        <p:xfrm>
          <a:off x="6888088" y="4473324"/>
          <a:ext cx="4926164" cy="21525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772029669"/>
              </p:ext>
            </p:extLst>
          </p:nvPr>
        </p:nvGraphicFramePr>
        <p:xfrm>
          <a:off x="427864" y="1743302"/>
          <a:ext cx="5308095" cy="18148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5" name="Диаграмма 24"/>
          <p:cNvGraphicFramePr/>
          <p:nvPr>
            <p:extLst>
              <p:ext uri="{D42A27DB-BD31-4B8C-83A1-F6EECF244321}">
                <p14:modId xmlns:p14="http://schemas.microsoft.com/office/powerpoint/2010/main" val="3924967206"/>
              </p:ext>
            </p:extLst>
          </p:nvPr>
        </p:nvGraphicFramePr>
        <p:xfrm>
          <a:off x="6888088" y="1805906"/>
          <a:ext cx="4968553" cy="1752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427865" y="3785103"/>
            <a:ext cx="2397804" cy="461665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</a:rPr>
              <a:t>Среднемесячная заработная плата (в рублях)</a:t>
            </a:r>
            <a:endParaRPr lang="ru-RU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760296" y="3778990"/>
            <a:ext cx="3096345" cy="461665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</a:rPr>
              <a:t>Численность официально зарегистрированных безработных (человек)</a:t>
            </a:r>
            <a:endParaRPr lang="ru-RU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37" name="Диаграмма 36"/>
          <p:cNvGraphicFramePr/>
          <p:nvPr>
            <p:extLst>
              <p:ext uri="{D42A27DB-BD31-4B8C-83A1-F6EECF244321}">
                <p14:modId xmlns:p14="http://schemas.microsoft.com/office/powerpoint/2010/main" val="3584982148"/>
              </p:ext>
            </p:extLst>
          </p:nvPr>
        </p:nvGraphicFramePr>
        <p:xfrm>
          <a:off x="431986" y="4473324"/>
          <a:ext cx="5447990" cy="20979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743880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5400" y="116633"/>
            <a:ext cx="111612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spc="5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 параметры </a:t>
            </a:r>
            <a:r>
              <a:rPr lang="ru-RU" sz="2800" b="1" spc="50" dirty="0" smtClean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утвержденного бюджета  </a:t>
            </a:r>
            <a:r>
              <a:rPr lang="ru-RU" sz="2800" b="1" spc="5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города Сочи        </a:t>
            </a:r>
            <a:r>
              <a:rPr lang="ru-RU" sz="2800" b="1" spc="50" dirty="0" smtClean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    </a:t>
            </a:r>
            <a:endParaRPr lang="ru-RU" sz="2800" b="1" spc="50" dirty="0">
              <a:ln w="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800" b="1" spc="50" dirty="0" smtClean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                                       </a:t>
            </a:r>
            <a:r>
              <a:rPr lang="en-US" b="1" spc="5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(</a:t>
            </a:r>
            <a:r>
              <a:rPr lang="ru-RU" b="1" spc="5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в млн. </a:t>
            </a:r>
            <a:r>
              <a:rPr lang="ru-RU" b="1" spc="50" dirty="0">
                <a:ln w="0"/>
                <a:solidFill>
                  <a:schemeClr val="accent1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рублях)</a:t>
            </a:r>
          </a:p>
          <a:p>
            <a:pPr algn="r"/>
            <a:endParaRPr lang="ru-RU" sz="2800" b="1" spc="50" dirty="0">
              <a:ln w="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6166" y="974188"/>
            <a:ext cx="2143140" cy="136890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n w="12700">
                  <a:solidFill>
                    <a:srgbClr val="775F55">
                      <a:satMod val="155000"/>
                    </a:srgbClr>
                  </a:solidFill>
                  <a:prstDash val="solid"/>
                </a:ln>
                <a:solidFill>
                  <a:schemeClr val="bg1">
                    <a:lumMod val="9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2021 </a:t>
            </a:r>
            <a:r>
              <a:rPr lang="ru-RU" sz="2800" b="1" dirty="0">
                <a:ln w="12700">
                  <a:solidFill>
                    <a:srgbClr val="775F55">
                      <a:satMod val="155000"/>
                    </a:srgbClr>
                  </a:solidFill>
                  <a:prstDash val="solid"/>
                </a:ln>
                <a:solidFill>
                  <a:schemeClr val="bg1">
                    <a:lumMod val="9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год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908364" y="2509076"/>
            <a:ext cx="2143140" cy="142284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n w="12700">
                  <a:solidFill>
                    <a:srgbClr val="775F55">
                      <a:satMod val="155000"/>
                    </a:srgbClr>
                  </a:solidFill>
                  <a:prstDash val="solid"/>
                </a:ln>
                <a:solidFill>
                  <a:schemeClr val="bg1">
                    <a:lumMod val="9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2022 </a:t>
            </a:r>
            <a:r>
              <a:rPr lang="ru-RU" sz="2800" b="1" dirty="0">
                <a:ln w="12700">
                  <a:solidFill>
                    <a:srgbClr val="775F55">
                      <a:satMod val="155000"/>
                    </a:srgbClr>
                  </a:solidFill>
                  <a:prstDash val="solid"/>
                </a:ln>
                <a:solidFill>
                  <a:schemeClr val="bg1">
                    <a:lumMod val="9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год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908364" y="4097208"/>
            <a:ext cx="2143140" cy="142002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n w="12700">
                  <a:solidFill>
                    <a:srgbClr val="775F55">
                      <a:satMod val="155000"/>
                    </a:srgbClr>
                  </a:solidFill>
                  <a:prstDash val="solid"/>
                </a:ln>
                <a:solidFill>
                  <a:schemeClr val="bg1">
                    <a:lumMod val="9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2023 </a:t>
            </a:r>
            <a:r>
              <a:rPr lang="ru-RU" sz="2800" b="1" dirty="0">
                <a:ln w="12700">
                  <a:solidFill>
                    <a:srgbClr val="775F55">
                      <a:satMod val="155000"/>
                    </a:srgbClr>
                  </a:solidFill>
                  <a:prstDash val="solid"/>
                </a:ln>
                <a:solidFill>
                  <a:schemeClr val="bg1">
                    <a:lumMod val="9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год</a:t>
            </a:r>
          </a:p>
        </p:txBody>
      </p:sp>
      <p:sp>
        <p:nvSpPr>
          <p:cNvPr id="7" name="Стрелка вправо 6"/>
          <p:cNvSpPr/>
          <p:nvPr/>
        </p:nvSpPr>
        <p:spPr>
          <a:xfrm>
            <a:off x="3433766" y="1501628"/>
            <a:ext cx="1062983" cy="623498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Стрелка вправо 7"/>
          <p:cNvSpPr/>
          <p:nvPr/>
        </p:nvSpPr>
        <p:spPr>
          <a:xfrm>
            <a:off x="3382934" y="2908750"/>
            <a:ext cx="1062983" cy="623498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Стрелка вправо 8"/>
          <p:cNvSpPr/>
          <p:nvPr/>
        </p:nvSpPr>
        <p:spPr>
          <a:xfrm>
            <a:off x="3429520" y="4523872"/>
            <a:ext cx="1071476" cy="623498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6708438"/>
              </p:ext>
            </p:extLst>
          </p:nvPr>
        </p:nvGraphicFramePr>
        <p:xfrm>
          <a:off x="4735055" y="1166706"/>
          <a:ext cx="6329497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0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32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02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0" cap="none" spc="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reflection blurRad="6350" stA="53000" endA="300" endPos="35500" dir="5400000" sy="-90000" algn="bl" rotWithShape="0"/>
                          </a:effectLst>
                        </a:rPr>
                        <a:t>доходы</a:t>
                      </a:r>
                      <a:endParaRPr lang="ru-RU" b="0" cap="none" spc="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reflection blurRad="6350" stA="53000" endA="300" endPos="35500" dir="5400000" sy="-90000" algn="bl" rotWithShape="0"/>
                        </a:effectLst>
                      </a:endParaRPr>
                    </a:p>
                  </a:txBody>
                  <a:tcPr anchor="ctr">
                    <a:cell3D prstMaterial="dkEdge">
                      <a:bevel prst="riblet"/>
                      <a:lightRig rig="flood" dir="t"/>
                    </a:cell3D>
                    <a:pattFill prst="lgGrid">
                      <a:fgClr>
                        <a:schemeClr val="tx2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cap="none" spc="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reflection blurRad="6350" stA="53000" endA="300" endPos="35500" dir="5400000" sy="-90000" algn="bl" rotWithShape="0"/>
                          </a:effectLst>
                        </a:rPr>
                        <a:t>расходы</a:t>
                      </a:r>
                      <a:endParaRPr lang="ru-RU" b="0" cap="none" spc="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reflection blurRad="6350" stA="53000" endA="300" endPos="35500" dir="5400000" sy="-90000" algn="bl" rotWithShape="0"/>
                        </a:effectLst>
                      </a:endParaRPr>
                    </a:p>
                  </a:txBody>
                  <a:tcPr anchor="ctr">
                    <a:cell3D prstMaterial="dkEdge">
                      <a:bevel prst="riblet"/>
                      <a:lightRig rig="flood" dir="t"/>
                    </a:cell3D>
                    <a:pattFill prst="lgGrid">
                      <a:fgClr>
                        <a:schemeClr val="tx2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cap="none" spc="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reflection blurRad="6350" stA="53000" endA="300" endPos="35500" dir="5400000" sy="-90000" algn="bl" rotWithShape="0"/>
                          </a:effectLst>
                        </a:rPr>
                        <a:t>Профицит(+)</a:t>
                      </a:r>
                    </a:p>
                    <a:p>
                      <a:pPr algn="ctr"/>
                      <a:r>
                        <a:rPr lang="ru-RU" b="0" cap="none" spc="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reflection blurRad="6350" stA="53000" endA="300" endPos="35500" dir="5400000" sy="-90000" algn="bl" rotWithShape="0"/>
                          </a:effectLst>
                        </a:rPr>
                        <a:t>Дефицит</a:t>
                      </a:r>
                      <a:r>
                        <a:rPr lang="ru-RU" b="0" cap="none" spc="0" baseline="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reflection blurRad="6350" stA="53000" endA="300" endPos="35500" dir="5400000" sy="-90000" algn="bl" rotWithShape="0"/>
                          </a:effectLst>
                        </a:rPr>
                        <a:t> (-)</a:t>
                      </a:r>
                      <a:endParaRPr lang="ru-RU" b="0" cap="none" spc="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reflection blurRad="6350" stA="53000" endA="300" endPos="35500" dir="5400000" sy="-90000" algn="bl" rotWithShape="0"/>
                        </a:effectLst>
                      </a:endParaRPr>
                    </a:p>
                  </a:txBody>
                  <a:tcPr anchor="ctr">
                    <a:cell3D prstMaterial="dkEdge">
                      <a:bevel prst="riblet"/>
                      <a:lightRig rig="flood" dir="t"/>
                    </a:cell3D>
                    <a:pattFill prst="lgGrid">
                      <a:fgClr>
                        <a:schemeClr val="tx2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14 699,0</a:t>
                      </a:r>
                      <a:endParaRPr lang="ru-RU" sz="2000" dirty="0"/>
                    </a:p>
                  </a:txBody>
                  <a:tcPr anchor="ctr">
                    <a:cell3D prstMaterial="dkEdge">
                      <a:bevel prst="riblet"/>
                      <a:lightRig rig="flood" dir="t"/>
                    </a:cell3D>
                    <a:pattFill prst="lgGrid">
                      <a:fgClr>
                        <a:schemeClr val="tx2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15 029,0</a:t>
                      </a:r>
                      <a:endParaRPr lang="ru-RU" sz="2000" dirty="0"/>
                    </a:p>
                  </a:txBody>
                  <a:tcPr anchor="ctr">
                    <a:cell3D prstMaterial="dkEdge">
                      <a:bevel prst="riblet"/>
                      <a:lightRig rig="flood" dir="t"/>
                    </a:cell3D>
                    <a:pattFill prst="lgGrid">
                      <a:fgClr>
                        <a:schemeClr val="tx2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-330,0</a:t>
                      </a:r>
                      <a:endParaRPr lang="ru-RU" sz="2000" dirty="0"/>
                    </a:p>
                  </a:txBody>
                  <a:tcPr anchor="ctr">
                    <a:cell3D prstMaterial="dkEdge">
                      <a:bevel prst="riblet"/>
                      <a:lightRig rig="flood" dir="t"/>
                    </a:cell3D>
                    <a:pattFill prst="lgGrid">
                      <a:fgClr>
                        <a:schemeClr val="tx2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5254247"/>
              </p:ext>
            </p:extLst>
          </p:nvPr>
        </p:nvGraphicFramePr>
        <p:xfrm>
          <a:off x="4735057" y="2643243"/>
          <a:ext cx="6329496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0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32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02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0" cap="none" spc="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доходы</a:t>
                      </a:r>
                      <a:endParaRPr lang="ru-RU" b="0" cap="none" spc="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anchor="ctr">
                    <a:cell3D prstMaterial="dkEdge">
                      <a:bevel prst="riblet"/>
                      <a:lightRig rig="flood" dir="t"/>
                    </a:cell3D>
                    <a:pattFill prst="lgGrid">
                      <a:fgClr>
                        <a:schemeClr val="tx2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cap="none" spc="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расходы</a:t>
                      </a:r>
                      <a:endParaRPr lang="ru-RU" b="0" cap="none" spc="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anchor="ctr">
                    <a:cell3D prstMaterial="dkEdge">
                      <a:bevel prst="riblet"/>
                      <a:lightRig rig="flood" dir="t"/>
                    </a:cell3D>
                    <a:pattFill prst="lgGrid">
                      <a:fgClr>
                        <a:schemeClr val="tx2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cap="none" spc="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Профицит(+)</a:t>
                      </a:r>
                    </a:p>
                    <a:p>
                      <a:pPr algn="ctr"/>
                      <a:r>
                        <a:rPr lang="ru-RU" b="0" cap="none" spc="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Дефицит</a:t>
                      </a:r>
                      <a:r>
                        <a:rPr lang="ru-RU" b="0" cap="none" spc="0" baseline="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 (-)</a:t>
                      </a:r>
                      <a:endParaRPr lang="ru-RU" b="0" cap="none" spc="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anchor="ctr">
                    <a:cell3D prstMaterial="dkEdge">
                      <a:bevel prst="riblet"/>
                      <a:lightRig rig="flood" dir="t"/>
                    </a:cell3D>
                    <a:pattFill prst="lgGrid">
                      <a:fgClr>
                        <a:schemeClr val="tx2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13 865,8</a:t>
                      </a:r>
                      <a:endParaRPr lang="ru-RU" sz="2000" dirty="0"/>
                    </a:p>
                  </a:txBody>
                  <a:tcPr anchor="ctr">
                    <a:cell3D prstMaterial="dkEdge">
                      <a:bevel prst="riblet"/>
                      <a:lightRig rig="flood" dir="t"/>
                    </a:cell3D>
                    <a:pattFill prst="lgGrid">
                      <a:fgClr>
                        <a:schemeClr val="tx2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13 865,8</a:t>
                      </a:r>
                      <a:endParaRPr lang="ru-RU" sz="2000" dirty="0"/>
                    </a:p>
                  </a:txBody>
                  <a:tcPr anchor="ctr">
                    <a:cell3D prstMaterial="dkEdge">
                      <a:bevel prst="riblet"/>
                      <a:lightRig rig="flood" dir="t"/>
                    </a:cell3D>
                    <a:pattFill prst="lgGrid">
                      <a:fgClr>
                        <a:schemeClr val="tx2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0,0</a:t>
                      </a:r>
                      <a:endParaRPr lang="ru-RU" sz="2000" dirty="0"/>
                    </a:p>
                  </a:txBody>
                  <a:tcPr anchor="ctr">
                    <a:cell3D prstMaterial="dkEdge">
                      <a:bevel prst="riblet"/>
                      <a:lightRig rig="flood" dir="t"/>
                    </a:cell3D>
                    <a:pattFill prst="lgGrid">
                      <a:fgClr>
                        <a:schemeClr val="tx2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8816625"/>
              </p:ext>
            </p:extLst>
          </p:nvPr>
        </p:nvGraphicFramePr>
        <p:xfrm>
          <a:off x="4727849" y="4119780"/>
          <a:ext cx="6336703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83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57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2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0" cap="none" spc="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доходы</a:t>
                      </a:r>
                      <a:endParaRPr lang="ru-RU" b="0" cap="none" spc="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anchor="ctr">
                    <a:cell3D prstMaterial="dkEdge">
                      <a:bevel prst="riblet"/>
                      <a:lightRig rig="flood" dir="t"/>
                    </a:cell3D>
                    <a:pattFill prst="lgGrid">
                      <a:fgClr>
                        <a:schemeClr val="tx2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cap="none" spc="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расходы</a:t>
                      </a:r>
                      <a:endParaRPr lang="ru-RU" b="0" cap="none" spc="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anchor="ctr">
                    <a:cell3D prstMaterial="dkEdge">
                      <a:bevel prst="riblet"/>
                      <a:lightRig rig="flood" dir="t"/>
                    </a:cell3D>
                    <a:pattFill prst="lgGrid">
                      <a:fgClr>
                        <a:schemeClr val="tx2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cap="none" spc="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Профицит(+)</a:t>
                      </a:r>
                    </a:p>
                    <a:p>
                      <a:pPr algn="ctr"/>
                      <a:r>
                        <a:rPr lang="ru-RU" b="0" cap="none" spc="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Дефицит</a:t>
                      </a:r>
                      <a:r>
                        <a:rPr lang="ru-RU" b="0" cap="none" spc="0" baseline="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 (-)</a:t>
                      </a:r>
                      <a:endParaRPr lang="ru-RU" b="0" cap="none" spc="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anchor="ctr">
                    <a:cell3D prstMaterial="dkEdge">
                      <a:bevel prst="riblet"/>
                      <a:lightRig rig="flood" dir="t"/>
                    </a:cell3D>
                    <a:pattFill prst="lgGrid">
                      <a:fgClr>
                        <a:schemeClr val="tx2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13 493,1</a:t>
                      </a:r>
                      <a:endParaRPr lang="ru-RU" sz="2000" dirty="0"/>
                    </a:p>
                  </a:txBody>
                  <a:tcPr anchor="ctr">
                    <a:cell3D prstMaterial="dkEdge">
                      <a:bevel prst="riblet"/>
                      <a:lightRig rig="flood" dir="t"/>
                    </a:cell3D>
                    <a:pattFill prst="lgGrid">
                      <a:fgClr>
                        <a:schemeClr val="tx2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13 493,1</a:t>
                      </a:r>
                      <a:endParaRPr lang="ru-RU" sz="2000" dirty="0"/>
                    </a:p>
                  </a:txBody>
                  <a:tcPr anchor="ctr">
                    <a:cell3D prstMaterial="dkEdge">
                      <a:bevel prst="riblet"/>
                      <a:lightRig rig="flood" dir="t"/>
                    </a:cell3D>
                    <a:pattFill prst="lgGrid">
                      <a:fgClr>
                        <a:schemeClr val="tx2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0,0</a:t>
                      </a:r>
                      <a:endParaRPr lang="ru-RU" sz="2000" dirty="0"/>
                    </a:p>
                  </a:txBody>
                  <a:tcPr anchor="ctr">
                    <a:cell3D prstMaterial="dkEdge">
                      <a:bevel prst="riblet"/>
                      <a:lightRig rig="flood" dir="t"/>
                    </a:cell3D>
                    <a:pattFill prst="lgGrid">
                      <a:fgClr>
                        <a:schemeClr val="tx2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4591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  <a:alpha val="9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794329" y="225223"/>
            <a:ext cx="7920880" cy="1261884"/>
          </a:xfrm>
          <a:prstGeom prst="rect">
            <a:avLst/>
          </a:prstGeom>
          <a:solidFill>
            <a:schemeClr val="accent1">
              <a:lumMod val="50000"/>
            </a:schemeClr>
          </a:soli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n w="12700">
                  <a:solidFill>
                    <a:srgbClr val="775F55">
                      <a:satMod val="155000"/>
                    </a:srgbClr>
                  </a:solidFill>
                  <a:prstDash val="solid"/>
                </a:ln>
                <a:solidFill>
                  <a:schemeClr val="bg1">
                    <a:lumMod val="9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Сравнительные характеристики</a:t>
            </a:r>
          </a:p>
          <a:p>
            <a:pPr algn="ctr"/>
            <a:r>
              <a:rPr lang="ru-RU" sz="2800" b="1" dirty="0">
                <a:ln w="12700">
                  <a:solidFill>
                    <a:srgbClr val="775F55">
                      <a:satMod val="155000"/>
                    </a:srgbClr>
                  </a:solidFill>
                  <a:prstDash val="solid"/>
                </a:ln>
                <a:solidFill>
                  <a:schemeClr val="bg1">
                    <a:lumMod val="9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</a:t>
            </a:r>
            <a:r>
              <a:rPr lang="ru-RU" sz="2800" b="1" dirty="0" smtClean="0">
                <a:ln w="12700">
                  <a:solidFill>
                    <a:srgbClr val="775F55">
                      <a:satMod val="155000"/>
                    </a:srgbClr>
                  </a:solidFill>
                  <a:prstDash val="solid"/>
                </a:ln>
                <a:solidFill>
                  <a:schemeClr val="bg1">
                    <a:lumMod val="9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юджетных параметров</a:t>
            </a:r>
          </a:p>
          <a:p>
            <a:pPr algn="ctr"/>
            <a:r>
              <a:rPr lang="en-US" sz="2000" b="1" spc="50" dirty="0" smtClean="0">
                <a:ln w="0"/>
                <a:solidFill>
                  <a:schemeClr val="bg1">
                    <a:lumMod val="9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(</a:t>
            </a:r>
            <a:r>
              <a:rPr lang="ru-RU" sz="2000" b="1" spc="50" dirty="0">
                <a:ln w="0"/>
                <a:solidFill>
                  <a:schemeClr val="bg1">
                    <a:lumMod val="9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в </a:t>
            </a:r>
            <a:r>
              <a:rPr lang="ru-RU" sz="2000" b="1" spc="50" dirty="0" smtClean="0">
                <a:ln w="0"/>
                <a:solidFill>
                  <a:schemeClr val="bg1">
                    <a:lumMod val="9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млн. рублях</a:t>
            </a:r>
            <a:r>
              <a:rPr lang="ru-RU" sz="2000" b="1" spc="50" dirty="0">
                <a:ln w="0"/>
                <a:solidFill>
                  <a:schemeClr val="bg1">
                    <a:lumMod val="9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)</a:t>
            </a:r>
            <a:r>
              <a:rPr lang="ru-RU" sz="2000" b="1" spc="50" dirty="0" smtClean="0">
                <a:ln w="0"/>
                <a:solidFill>
                  <a:schemeClr val="bg1">
                    <a:lumMod val="9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</a:t>
            </a:r>
            <a:r>
              <a:rPr lang="ru-RU" sz="2000" b="1" dirty="0" smtClean="0">
                <a:ln w="12700">
                  <a:solidFill>
                    <a:srgbClr val="775F55">
                      <a:satMod val="155000"/>
                    </a:srgbClr>
                  </a:solidFill>
                  <a:prstDash val="solid"/>
                </a:ln>
                <a:solidFill>
                  <a:schemeClr val="bg1">
                    <a:lumMod val="9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                                                                                           </a:t>
            </a:r>
            <a:endParaRPr lang="ru-RU" sz="2000" b="1" dirty="0">
              <a:ln w="12700">
                <a:solidFill>
                  <a:srgbClr val="775F55">
                    <a:satMod val="155000"/>
                  </a:srgbClr>
                </a:solidFill>
                <a:prstDash val="solid"/>
              </a:ln>
              <a:solidFill>
                <a:schemeClr val="bg1">
                  <a:lumMod val="9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89629"/>
            <a:ext cx="3491880" cy="16561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623392" y="6211669"/>
            <a:ext cx="110892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i="1" dirty="0" smtClean="0"/>
              <a:t>*Объем безвозмездных поступлений в бюджет города Сочи будет уточнен в ходе исполнения бюджета города Сочи после их распределения соответствующими правовыми актами Краснодарского края</a:t>
            </a:r>
            <a:endParaRPr lang="ru-RU" sz="1400" i="1" dirty="0"/>
          </a:p>
        </p:txBody>
      </p:sp>
      <p:graphicFrame>
        <p:nvGraphicFramePr>
          <p:cNvPr id="8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78050"/>
              </p:ext>
            </p:extLst>
          </p:nvPr>
        </p:nvGraphicFramePr>
        <p:xfrm>
          <a:off x="301622" y="1855225"/>
          <a:ext cx="11449269" cy="42470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31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16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69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669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461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3757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813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9505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4806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2544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648072">
                <a:tc rowSpan="2">
                  <a:txBody>
                    <a:bodyPr/>
                    <a:lstStyle/>
                    <a:p>
                      <a:endParaRPr lang="ru-RU" sz="15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5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2019 год </a:t>
                      </a:r>
                      <a:r>
                        <a:rPr lang="ru-RU" sz="14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исполнение</a:t>
                      </a:r>
                      <a:endParaRPr lang="ru-RU" sz="14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5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2020 год</a:t>
                      </a:r>
                      <a:endParaRPr lang="ru-RU" sz="15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5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2021 год</a:t>
                      </a:r>
                      <a:endParaRPr lang="ru-RU" sz="15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5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Плановый период</a:t>
                      </a:r>
                      <a:endParaRPr lang="ru-RU" sz="15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5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Динамика %</a:t>
                      </a:r>
                      <a:endParaRPr lang="ru-RU" sz="15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7481">
                <a:tc vMerge="1">
                  <a:txBody>
                    <a:bodyPr/>
                    <a:lstStyle/>
                    <a:p>
                      <a:endParaRPr lang="ru-RU" sz="14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6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</a:t>
                      </a:r>
                      <a:r>
                        <a:rPr lang="ru-RU" sz="1200" b="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01.01.20г.</a:t>
                      </a:r>
                      <a:endParaRPr lang="ru-RU" sz="12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 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01.10.20г. </a:t>
                      </a:r>
                      <a:endParaRPr lang="ru-RU" sz="12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6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2022 год</a:t>
                      </a:r>
                      <a:endParaRPr lang="ru-RU" sz="15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2023 год</a:t>
                      </a:r>
                      <a:endParaRPr lang="ru-RU" sz="15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2021</a:t>
                      </a:r>
                    </a:p>
                    <a:p>
                      <a:pPr algn="ctr"/>
                      <a:r>
                        <a:rPr lang="ru-RU" sz="12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/2020</a:t>
                      </a:r>
                      <a:endParaRPr lang="ru-RU" sz="12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2022</a:t>
                      </a:r>
                    </a:p>
                    <a:p>
                      <a:pPr algn="ctr"/>
                      <a:r>
                        <a:rPr lang="ru-RU" sz="12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/2021</a:t>
                      </a:r>
                      <a:endParaRPr lang="ru-RU" sz="12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2023</a:t>
                      </a:r>
                    </a:p>
                    <a:p>
                      <a:pPr algn="ctr"/>
                      <a:r>
                        <a:rPr lang="ru-RU" sz="12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/2022</a:t>
                      </a:r>
                      <a:endParaRPr lang="ru-RU" sz="12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9926">
                <a:tc>
                  <a:txBody>
                    <a:bodyPr/>
                    <a:lstStyle/>
                    <a:p>
                      <a:r>
                        <a:rPr lang="ru-RU" sz="14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Доходы всего</a:t>
                      </a:r>
                      <a:endParaRPr lang="ru-RU" sz="14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cap="none" spc="5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14 808,1</a:t>
                      </a:r>
                      <a:endParaRPr lang="ru-RU" sz="16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cap="none" spc="5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14</a:t>
                      </a:r>
                      <a:r>
                        <a:rPr lang="en-US" sz="1600" b="1" cap="none" spc="50" baseline="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 815</a:t>
                      </a:r>
                      <a:r>
                        <a:rPr lang="ru-RU" sz="1600" b="1" cap="none" spc="50" baseline="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,2</a:t>
                      </a:r>
                      <a:endParaRPr lang="ru-RU" sz="16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cap="none" spc="5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15 244,7</a:t>
                      </a:r>
                      <a:endParaRPr lang="ru-RU" sz="16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cap="none" spc="5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14 699,0</a:t>
                      </a:r>
                      <a:endParaRPr lang="ru-RU" sz="16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cap="none" spc="5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13 865,8</a:t>
                      </a:r>
                      <a:endParaRPr lang="ru-RU" sz="16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cap="none" spc="5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13 493,1</a:t>
                      </a: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94,3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97,3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6747">
                <a:tc>
                  <a:txBody>
                    <a:bodyPr/>
                    <a:lstStyle/>
                    <a:p>
                      <a:r>
                        <a:rPr lang="ru-RU" sz="14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Налоговые и неналоговые</a:t>
                      </a:r>
                      <a:r>
                        <a:rPr lang="ru-RU" sz="1400" b="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доходы </a:t>
                      </a:r>
                      <a:endParaRPr lang="ru-RU" sz="14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cap="none" spc="5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8 007,1</a:t>
                      </a:r>
                      <a:endParaRPr lang="ru-RU" sz="16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pattFill prst="pct30">
                      <a:fgClr>
                        <a:schemeClr val="accent1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cap="none" spc="5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7 785,0</a:t>
                      </a:r>
                      <a:endParaRPr lang="ru-RU" sz="16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pattFill prst="pct30">
                      <a:fgClr>
                        <a:schemeClr val="accent1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cap="none" spc="5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6 806,9</a:t>
                      </a:r>
                      <a:endParaRPr lang="ru-RU" sz="16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pattFill prst="pct30">
                      <a:fgClr>
                        <a:schemeClr val="accent1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cap="none" spc="5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7 500,0</a:t>
                      </a:r>
                      <a:endParaRPr lang="ru-RU" sz="16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pattFill prst="pct30">
                      <a:fgClr>
                        <a:schemeClr val="accent1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cap="none" spc="5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7 645,0</a:t>
                      </a:r>
                      <a:endParaRPr lang="ru-RU" sz="16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pattFill prst="pct30">
                      <a:fgClr>
                        <a:schemeClr val="accent1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cap="none" spc="5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7 851,0</a:t>
                      </a:r>
                      <a:endParaRPr lang="ru-RU" sz="16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pattFill prst="pct30">
                      <a:fgClr>
                        <a:schemeClr val="accent1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110,2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cell3D prstMaterial="dkEdge">
                      <a:bevel h="50800" prst="divot"/>
                      <a:lightRig rig="flood" dir="t"/>
                    </a:cell3D>
                    <a:pattFill prst="pct30">
                      <a:fgClr>
                        <a:schemeClr val="accent1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102,0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cell3D prstMaterial="dkEdge">
                      <a:bevel h="50800" prst="divot"/>
                      <a:lightRig rig="flood" dir="t"/>
                    </a:cell3D>
                    <a:pattFill prst="pct30">
                      <a:fgClr>
                        <a:schemeClr val="accent1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104,7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cell3D prstMaterial="dkEdge">
                      <a:bevel h="50800" prst="divot"/>
                      <a:lightRig rig="flood" dir="t"/>
                    </a:cell3D>
                    <a:pattFill prst="pct30">
                      <a:fgClr>
                        <a:schemeClr val="accent1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3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Безвозмездные поступления </a:t>
                      </a:r>
                      <a:endParaRPr lang="ru-RU" sz="14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cap="none" spc="5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6 801,0</a:t>
                      </a:r>
                      <a:endParaRPr lang="ru-RU" sz="16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cap="none" spc="5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7</a:t>
                      </a:r>
                      <a:r>
                        <a:rPr lang="en-US" sz="1600" b="1" cap="none" spc="5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 </a:t>
                      </a:r>
                      <a:r>
                        <a:rPr lang="ru-RU" sz="1600" b="1" cap="none" spc="5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030,2</a:t>
                      </a:r>
                      <a:endParaRPr lang="ru-RU" sz="16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cap="none" spc="5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8 437,8</a:t>
                      </a:r>
                      <a:endParaRPr lang="ru-RU" sz="16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cap="none" spc="5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7 199,0</a:t>
                      </a:r>
                      <a:endParaRPr lang="ru-RU" sz="16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cap="none" spc="5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6 220,8</a:t>
                      </a:r>
                      <a:endParaRPr lang="ru-RU" sz="16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cap="none" spc="5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5 642,1</a:t>
                      </a:r>
                      <a:endParaRPr lang="ru-RU" sz="16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85,3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86,4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78,4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9926">
                <a:tc>
                  <a:txBody>
                    <a:bodyPr/>
                    <a:lstStyle/>
                    <a:p>
                      <a:r>
                        <a:rPr lang="ru-RU" sz="14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Расходы всего</a:t>
                      </a:r>
                      <a:endParaRPr lang="ru-RU" sz="14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cap="none" spc="5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14 811,0</a:t>
                      </a:r>
                      <a:endParaRPr lang="ru-RU" sz="16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cap="none" spc="5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14 815,2</a:t>
                      </a:r>
                      <a:endParaRPr lang="ru-RU" sz="16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cap="none" spc="5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16 080,5</a:t>
                      </a:r>
                      <a:endParaRPr lang="ru-RU" sz="16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cap="none" spc="5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15 029,0</a:t>
                      </a:r>
                      <a:endParaRPr lang="ru-RU" sz="16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cap="none" spc="5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13 865,8</a:t>
                      </a:r>
                      <a:endParaRPr lang="ru-RU" sz="16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cap="none" spc="5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13 493,1</a:t>
                      </a: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93,5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90,0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97,3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6747">
                <a:tc>
                  <a:txBody>
                    <a:bodyPr/>
                    <a:lstStyle/>
                    <a:p>
                      <a:r>
                        <a:rPr lang="ru-RU" sz="1400" b="0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Дефицит (-) /профицит</a:t>
                      </a:r>
                      <a:endParaRPr lang="ru-RU" sz="14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cap="none" spc="5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2,9</a:t>
                      </a:r>
                      <a:endParaRPr lang="ru-RU" sz="15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cap="none" spc="5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0</a:t>
                      </a:r>
                      <a:endParaRPr lang="ru-RU" sz="15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cap="none" spc="5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835,8</a:t>
                      </a:r>
                      <a:endParaRPr lang="ru-RU" sz="15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cap="none" spc="5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330,0</a:t>
                      </a:r>
                      <a:endParaRPr lang="ru-RU" sz="15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cap="none" spc="5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0</a:t>
                      </a:r>
                      <a:endParaRPr lang="ru-RU" sz="15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cap="none" spc="5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0</a:t>
                      </a:r>
                      <a:endParaRPr lang="ru-RU" sz="15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cap="none" spc="5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х</a:t>
                      </a:r>
                      <a:endParaRPr lang="ru-RU" sz="15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cap="none" spc="5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х</a:t>
                      </a:r>
                      <a:endParaRPr lang="ru-RU" sz="15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cap="none" spc="5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х</a:t>
                      </a:r>
                      <a:endParaRPr lang="ru-RU" sz="15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8172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03512" y="332656"/>
            <a:ext cx="8784976" cy="93129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spc="50" dirty="0">
                <a:ln w="0"/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Изменения, влияющие на основные параметры</a:t>
            </a:r>
          </a:p>
          <a:p>
            <a:pPr algn="ctr"/>
            <a:r>
              <a:rPr lang="ru-RU" sz="2400" b="1" spc="50" dirty="0" smtClean="0">
                <a:ln w="0"/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бюджета </a:t>
            </a:r>
            <a:r>
              <a:rPr lang="ru-RU" sz="2400" b="1" spc="50" dirty="0">
                <a:ln w="0"/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города Сочи </a:t>
            </a:r>
            <a:r>
              <a:rPr lang="ru-RU" sz="2400" b="1" spc="50" dirty="0" smtClean="0">
                <a:ln w="0"/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в 2021-2023 годах</a:t>
            </a:r>
            <a:endParaRPr lang="ru-RU" sz="2400" b="1" spc="50" dirty="0">
              <a:ln w="0"/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43472" y="1575301"/>
            <a:ext cx="3960440" cy="461665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28575"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ln/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</a:rPr>
              <a:t>Доходная часть бюджета</a:t>
            </a:r>
            <a:endParaRPr lang="ru-RU" sz="2400" b="1" dirty="0">
              <a:ln/>
              <a:solidFill>
                <a:schemeClr val="tx2">
                  <a:lumMod val="50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04112" y="1575301"/>
            <a:ext cx="3888433" cy="461665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28575"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ln/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</a:rPr>
              <a:t>Расходная часть бюджета</a:t>
            </a:r>
            <a:endParaRPr lang="ru-RU" sz="2400" b="1" dirty="0">
              <a:ln/>
              <a:solidFill>
                <a:schemeClr val="tx2">
                  <a:lumMod val="50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10691" y="2255996"/>
            <a:ext cx="5088383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/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</a:rPr>
              <a:t> Отмена единого налога на вмененный доход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/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</a:rPr>
              <a:t>с 1</a:t>
            </a:r>
            <a:r>
              <a:rPr kumimoji="0" lang="ru-RU" sz="1600" b="1" i="0" u="none" strike="noStrike" kern="0" cap="none" spc="0" normalizeH="0" noProof="0" dirty="0" smtClean="0">
                <a:ln/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</a:rPr>
              <a:t> января 2021 года</a:t>
            </a:r>
            <a:r>
              <a:rPr kumimoji="0" lang="ru-RU" sz="1600" b="1" i="0" u="none" strike="noStrike" kern="0" cap="none" spc="0" normalizeH="0" baseline="0" noProof="0" dirty="0" smtClean="0">
                <a:ln/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</a:rPr>
              <a:t>	 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0691" y="2905214"/>
            <a:ext cx="5088383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1600" b="1" dirty="0" smtClean="0">
                <a:ln/>
                <a:solidFill>
                  <a:schemeClr val="tx2">
                    <a:lumMod val="50000"/>
                  </a:schemeClr>
                </a:solidFill>
              </a:rPr>
              <a:t>Увеличение норматива зачисления в бюджеты городских округов налога, взимаемого в связи с применением упрощенной системы налогообложения до 30% </a:t>
            </a:r>
          </a:p>
          <a:p>
            <a:pPr algn="ctr"/>
            <a:r>
              <a:rPr lang="ru-RU" sz="1600" b="1" dirty="0" smtClean="0">
                <a:ln/>
                <a:solidFill>
                  <a:schemeClr val="tx2">
                    <a:lumMod val="50000"/>
                  </a:schemeClr>
                </a:solidFill>
              </a:rPr>
              <a:t>( в 2020 году – 20%)</a:t>
            </a:r>
            <a:endParaRPr lang="ru-RU" sz="1600" b="1" dirty="0">
              <a:ln/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0691" y="4293096"/>
            <a:ext cx="4944367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1600" b="1" dirty="0" smtClean="0">
                <a:ln/>
                <a:solidFill>
                  <a:schemeClr val="tx2">
                    <a:lumMod val="50000"/>
                  </a:schemeClr>
                </a:solidFill>
              </a:rPr>
              <a:t>Установление дифференцированного норматива отчислений в бюджет города Сочи от акцизов на бензин, дизельное топливо и моторные масла в </a:t>
            </a:r>
            <a:r>
              <a:rPr lang="ru-RU" sz="1600" b="1" dirty="0">
                <a:ln/>
                <a:solidFill>
                  <a:schemeClr val="tx2">
                    <a:lumMod val="50000"/>
                  </a:schemeClr>
                </a:solidFill>
              </a:rPr>
              <a:t>размере 0,5088 </a:t>
            </a:r>
            <a:endParaRPr lang="ru-RU" sz="1600" b="1" dirty="0" smtClean="0">
              <a:ln/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ru-RU" sz="1600" b="1" dirty="0">
                <a:ln/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600" b="1" dirty="0" smtClean="0">
                <a:ln/>
                <a:solidFill>
                  <a:schemeClr val="tx2">
                    <a:lumMod val="50000"/>
                  </a:schemeClr>
                </a:solidFill>
              </a:rPr>
              <a:t>  ( </a:t>
            </a:r>
            <a:r>
              <a:rPr lang="ru-RU" sz="1600" b="1" dirty="0">
                <a:ln/>
                <a:solidFill>
                  <a:schemeClr val="tx2">
                    <a:lumMod val="50000"/>
                  </a:schemeClr>
                </a:solidFill>
              </a:rPr>
              <a:t>в 2020 году – </a:t>
            </a:r>
            <a:r>
              <a:rPr lang="ru-RU" sz="1600" b="1" dirty="0" smtClean="0">
                <a:ln/>
                <a:solidFill>
                  <a:schemeClr val="tx2">
                    <a:lumMod val="50000"/>
                  </a:schemeClr>
                </a:solidFill>
              </a:rPr>
              <a:t>0,4770)</a:t>
            </a:r>
            <a:endParaRPr lang="ru-RU" sz="1600" b="1" dirty="0">
              <a:ln/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endParaRPr lang="ru-RU" sz="1600" b="1" dirty="0">
              <a:ln/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384032" y="2255988"/>
            <a:ext cx="5088383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/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</a:rPr>
              <a:t>Расходы</a:t>
            </a:r>
            <a:r>
              <a:rPr kumimoji="0" lang="ru-RU" sz="1600" b="1" i="0" u="none" strike="noStrike" kern="0" cap="none" spc="0" normalizeH="0" noProof="0" dirty="0" smtClean="0">
                <a:ln/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</a:rPr>
              <a:t> бюджета, утвержденные на 2020 год скорректированы с учетом:</a:t>
            </a:r>
            <a:endParaRPr kumimoji="0" lang="ru-RU" sz="1600" b="1" i="0" u="none" strike="noStrike" kern="0" cap="none" spc="0" normalizeH="0" baseline="0" noProof="0" dirty="0" smtClean="0">
              <a:ln/>
              <a:solidFill>
                <a:srgbClr val="44546A">
                  <a:lumMod val="50000"/>
                </a:srgbClr>
              </a:solidFill>
              <a:effectLst/>
              <a:uLnTx/>
              <a:uFillTx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215851" y="2958550"/>
            <a:ext cx="5240783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/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</a:rPr>
              <a:t>Уменьшения объемов</a:t>
            </a:r>
            <a:r>
              <a:rPr kumimoji="0" lang="ru-RU" sz="1600" b="1" i="0" u="none" strike="noStrike" kern="0" cap="none" spc="0" normalizeH="0" noProof="0" dirty="0" smtClean="0">
                <a:ln/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</a:rPr>
              <a:t> бюджетных ассигнований по расходным обязательствам ограниченного срока действия </a:t>
            </a:r>
            <a:endParaRPr kumimoji="0" lang="ru-RU" sz="1600" b="1" i="0" u="none" strike="noStrike" kern="0" cap="none" spc="0" normalizeH="0" baseline="0" noProof="0" dirty="0" smtClean="0">
              <a:ln/>
              <a:solidFill>
                <a:srgbClr val="44546A">
                  <a:lumMod val="50000"/>
                </a:srgbClr>
              </a:solidFill>
              <a:effectLst/>
              <a:uLnTx/>
              <a:uFillTx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307831" y="3789547"/>
            <a:ext cx="5240783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1" kern="0" noProof="0" dirty="0" smtClean="0">
                <a:ln/>
                <a:solidFill>
                  <a:srgbClr val="44546A">
                    <a:lumMod val="50000"/>
                  </a:srgbClr>
                </a:solidFill>
              </a:rPr>
              <a:t>Сокращения расходов на содержание органов местного самоуправления, а также муниципальных учреждений города Сочи в части материальных затрат на 10%</a:t>
            </a:r>
            <a:endParaRPr kumimoji="0" lang="ru-RU" sz="1600" b="1" i="0" u="none" strike="noStrike" kern="0" cap="none" spc="0" normalizeH="0" baseline="0" noProof="0" dirty="0" smtClean="0">
              <a:ln/>
              <a:solidFill>
                <a:srgbClr val="44546A">
                  <a:lumMod val="50000"/>
                </a:srgbClr>
              </a:solidFill>
              <a:effectLst/>
              <a:uLnTx/>
              <a:uFillTx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384032" y="4738331"/>
            <a:ext cx="5164582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1" kern="0" noProof="0" dirty="0" smtClean="0">
                <a:ln/>
                <a:solidFill>
                  <a:srgbClr val="44546A">
                    <a:lumMod val="50000"/>
                  </a:srgbClr>
                </a:solidFill>
              </a:rPr>
              <a:t>Обеспечения </a:t>
            </a:r>
            <a:r>
              <a:rPr lang="ru-RU" sz="1600" b="1" kern="0" noProof="0" dirty="0" err="1" smtClean="0">
                <a:ln/>
                <a:solidFill>
                  <a:srgbClr val="44546A">
                    <a:lumMod val="50000"/>
                  </a:srgbClr>
                </a:solidFill>
              </a:rPr>
              <a:t>софинансирования</a:t>
            </a:r>
            <a:r>
              <a:rPr lang="ru-RU" sz="1600" b="1" kern="0" noProof="0" dirty="0" smtClean="0">
                <a:ln/>
                <a:solidFill>
                  <a:srgbClr val="44546A">
                    <a:lumMod val="50000"/>
                  </a:srgbClr>
                </a:solidFill>
              </a:rPr>
              <a:t> участия в государственных программах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1" kern="0" noProof="0" dirty="0" smtClean="0">
                <a:ln/>
                <a:solidFill>
                  <a:srgbClr val="44546A">
                    <a:lumMod val="50000"/>
                  </a:srgbClr>
                </a:solidFill>
              </a:rPr>
              <a:t>Краснодарского края</a:t>
            </a:r>
            <a:endParaRPr kumimoji="0" lang="ru-RU" sz="1600" b="1" i="0" u="none" strike="noStrike" kern="0" cap="none" spc="0" normalizeH="0" baseline="0" noProof="0" dirty="0" smtClean="0">
              <a:ln/>
              <a:solidFill>
                <a:srgbClr val="44546A">
                  <a:lumMod val="50000"/>
                </a:srgb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307616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C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495307" y="274638"/>
            <a:ext cx="7301775" cy="822079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tx2">
                <a:lumMod val="50000"/>
                <a:alpha val="58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372986"/>
            <a:r>
              <a:rPr lang="ru-RU" sz="1600" b="1" dirty="0">
                <a:ln w="1905"/>
                <a:solidFill>
                  <a:schemeClr val="tx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ВИДЫ ДОХОДОВ, </a:t>
            </a:r>
          </a:p>
          <a:p>
            <a:pPr algn="ctr" defTabSz="372986"/>
            <a:r>
              <a:rPr lang="ru-RU" sz="1600" b="1" dirty="0">
                <a:ln w="1905"/>
                <a:solidFill>
                  <a:schemeClr val="tx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ФОРМИРУЮЩИХ НАШ БЮДЖЕТ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03251" y="1860503"/>
            <a:ext cx="3424979" cy="34891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accent4">
                <a:lumMod val="75000"/>
                <a:alpha val="34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72986"/>
            <a:r>
              <a:rPr lang="ru-RU" sz="1400" b="1" dirty="0">
                <a:solidFill>
                  <a:prstClr val="black">
                    <a:alpha val="7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</a:t>
            </a:r>
          </a:p>
          <a:p>
            <a:pPr algn="ctr" defTabSz="372986"/>
            <a:r>
              <a:rPr lang="ru-RU" sz="1400" b="1" dirty="0">
                <a:solidFill>
                  <a:prstClr val="black">
                    <a:alpha val="7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02033" y="2497309"/>
            <a:ext cx="3427414" cy="1666903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72986"/>
            <a:r>
              <a:rPr lang="ru-RU" sz="1400" dirty="0">
                <a:solidFill>
                  <a:prstClr val="black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- Налог на прибыль</a:t>
            </a:r>
          </a:p>
          <a:p>
            <a:pPr algn="ctr" defTabSz="372986"/>
            <a:r>
              <a:rPr lang="ru-RU" sz="1400" dirty="0">
                <a:solidFill>
                  <a:prstClr val="black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- Налог на доходы физических лиц</a:t>
            </a:r>
          </a:p>
          <a:p>
            <a:pPr algn="ctr" defTabSz="372986">
              <a:buFontTx/>
              <a:buChar char="-"/>
            </a:pPr>
            <a:r>
              <a:rPr lang="ru-RU" sz="1400" dirty="0">
                <a:solidFill>
                  <a:prstClr val="black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Налог на имущество физических лиц     </a:t>
            </a:r>
          </a:p>
          <a:p>
            <a:pPr algn="ctr" defTabSz="372986">
              <a:buFontTx/>
              <a:buChar char="-"/>
            </a:pPr>
            <a:r>
              <a:rPr lang="ru-RU" sz="1400" dirty="0">
                <a:solidFill>
                  <a:prstClr val="black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Земельный налог</a:t>
            </a:r>
          </a:p>
          <a:p>
            <a:pPr algn="ctr" defTabSz="372986">
              <a:buFontTx/>
              <a:buChar char="-"/>
            </a:pPr>
            <a:r>
              <a:rPr lang="ru-RU" sz="1400" dirty="0">
                <a:solidFill>
                  <a:prstClr val="black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Единый сельскохозяйственный налог</a:t>
            </a:r>
          </a:p>
          <a:p>
            <a:pPr algn="ctr" defTabSz="372986">
              <a:buFontTx/>
              <a:buChar char="-"/>
            </a:pPr>
            <a:r>
              <a:rPr lang="ru-RU" sz="1400" dirty="0">
                <a:solidFill>
                  <a:prstClr val="black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Единый налог на вмененный доход</a:t>
            </a:r>
          </a:p>
          <a:p>
            <a:pPr algn="ctr" defTabSz="372986">
              <a:buFontTx/>
              <a:buChar char="-"/>
            </a:pPr>
            <a:r>
              <a:rPr lang="ru-RU" sz="1400" dirty="0">
                <a:solidFill>
                  <a:prstClr val="black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Прочие налоги и сборы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533562" y="1831447"/>
            <a:ext cx="3323937" cy="389487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accent4">
                <a:lumMod val="75000"/>
                <a:alpha val="36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72986"/>
            <a:r>
              <a:rPr lang="ru-RU" sz="1400" b="1" dirty="0">
                <a:solidFill>
                  <a:prstClr val="black">
                    <a:alpha val="7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Неналоговые  </a:t>
            </a:r>
            <a:r>
              <a:rPr lang="ru-RU" sz="1400" b="1" dirty="0" smtClean="0">
                <a:solidFill>
                  <a:prstClr val="black">
                    <a:alpha val="7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  <a:endParaRPr lang="ru-RU" sz="1400" b="1" dirty="0">
              <a:solidFill>
                <a:prstClr val="black">
                  <a:alpha val="70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539630" y="2469790"/>
            <a:ext cx="3317869" cy="1652498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72986">
              <a:buFontTx/>
              <a:buChar char="-"/>
            </a:pPr>
            <a:r>
              <a:rPr lang="ru-RU" sz="1400" dirty="0">
                <a:solidFill>
                  <a:prstClr val="black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Арендная плата за землю</a:t>
            </a:r>
          </a:p>
          <a:p>
            <a:pPr algn="ctr" defTabSz="372986">
              <a:buFontTx/>
              <a:buChar char="-"/>
            </a:pPr>
            <a:r>
              <a:rPr lang="ru-RU" sz="1400" dirty="0">
                <a:solidFill>
                  <a:prstClr val="black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Аренда имущества</a:t>
            </a:r>
          </a:p>
          <a:p>
            <a:pPr algn="ctr" defTabSz="372986"/>
            <a:r>
              <a:rPr lang="ru-RU" sz="1400" dirty="0">
                <a:solidFill>
                  <a:prstClr val="black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 -Штрафные санкции</a:t>
            </a:r>
          </a:p>
          <a:p>
            <a:pPr algn="ctr" defTabSz="372986">
              <a:buFontTx/>
              <a:buChar char="-"/>
            </a:pPr>
            <a:r>
              <a:rPr lang="ru-RU" sz="1400" dirty="0">
                <a:solidFill>
                  <a:prstClr val="black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Плата за негативное воздействие на окружающую среду</a:t>
            </a:r>
          </a:p>
          <a:p>
            <a:pPr algn="ctr" defTabSz="372986">
              <a:buFontTx/>
              <a:buChar char="-"/>
            </a:pPr>
            <a:r>
              <a:rPr lang="ru-RU" sz="1400" dirty="0">
                <a:solidFill>
                  <a:prstClr val="black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Прочие неналоговые доходы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820951" y="1836346"/>
            <a:ext cx="2976132" cy="43862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accent4">
                <a:lumMod val="75000"/>
                <a:alpha val="36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72986"/>
            <a:r>
              <a:rPr lang="ru-RU" sz="1400" b="1" dirty="0">
                <a:solidFill>
                  <a:prstClr val="black">
                    <a:alpha val="7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перечисления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8881307" y="2527948"/>
            <a:ext cx="2957551" cy="71237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72986"/>
            <a:r>
              <a:rPr lang="ru-RU" sz="1000" dirty="0">
                <a:solidFill>
                  <a:prstClr val="black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Поступления от других бюджетов</a:t>
            </a:r>
          </a:p>
          <a:p>
            <a:pPr algn="ctr" defTabSz="372986"/>
            <a:r>
              <a:rPr lang="ru-RU" sz="1000" dirty="0">
                <a:solidFill>
                  <a:prstClr val="black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(федерального и регионального уровней)</a:t>
            </a:r>
            <a:r>
              <a:rPr lang="en-US" sz="1000" dirty="0">
                <a:solidFill>
                  <a:prstClr val="black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/>
            </a:r>
            <a:br>
              <a:rPr lang="en-US" sz="1000" dirty="0">
                <a:solidFill>
                  <a:prstClr val="black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</a:br>
            <a:r>
              <a:rPr lang="ru-RU" sz="1000" dirty="0">
                <a:solidFill>
                  <a:prstClr val="black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или  межбюджетные трансферты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8869472" y="4854162"/>
            <a:ext cx="2959776" cy="490243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72986"/>
            <a:r>
              <a:rPr lang="ru-RU" sz="1000" b="1" dirty="0">
                <a:solidFill>
                  <a:prstClr val="black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Дотации</a:t>
            </a:r>
            <a:r>
              <a:rPr lang="ru-RU" sz="1000" dirty="0">
                <a:solidFill>
                  <a:prstClr val="black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– предоставляются без определения конкретной цели их использования (например на сбалансированность бюджетов)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8881308" y="3454566"/>
            <a:ext cx="2957551" cy="1225929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72986"/>
            <a:r>
              <a:rPr lang="ru-RU" sz="1000" b="1" dirty="0">
                <a:solidFill>
                  <a:prstClr val="black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Субвенции</a:t>
            </a:r>
            <a:r>
              <a:rPr lang="ru-RU" sz="1000" dirty="0">
                <a:solidFill>
                  <a:prstClr val="black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– предоставляются для финансирования государственных полномочий ( иными словами – это те расходы, которые не отнесены к нашим полномочиям и осуществлять которые можно только за счет  средств вышестоящих бюджетов)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8869472" y="5550355"/>
            <a:ext cx="2999804" cy="102123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72986"/>
            <a:r>
              <a:rPr lang="ru-RU" sz="1000" b="1" dirty="0">
                <a:solidFill>
                  <a:prstClr val="black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Субсидии</a:t>
            </a:r>
            <a:r>
              <a:rPr lang="ru-RU" sz="1000" dirty="0">
                <a:solidFill>
                  <a:prstClr val="black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– предоставляются при условии  долевого участия </a:t>
            </a:r>
          </a:p>
          <a:p>
            <a:pPr algn="ctr" defTabSz="372986"/>
            <a:r>
              <a:rPr lang="ru-RU" sz="1000" dirty="0">
                <a:solidFill>
                  <a:prstClr val="black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(иными словами: можно просить денег  у вышестоящего бюджета только на те проекты, в которые  сможем направить и  собственные средства, например 50/50</a:t>
            </a: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2806891"/>
              </p:ext>
            </p:extLst>
          </p:nvPr>
        </p:nvGraphicFramePr>
        <p:xfrm>
          <a:off x="173739" y="4443210"/>
          <a:ext cx="7683761" cy="2199401"/>
        </p:xfrm>
        <a:graphic>
          <a:graphicData uri="http://schemas.openxmlformats.org/drawingml/2006/table">
            <a:tbl>
              <a:tblPr firstRow="1" bandRow="1">
                <a:effectLst>
                  <a:outerShdw blurRad="660400" dist="355600" dir="3720000" algn="ctr" rotWithShape="0">
                    <a:srgbClr val="000000">
                      <a:alpha val="81000"/>
                    </a:srgbClr>
                  </a:outerShdw>
                </a:effectLst>
              </a:tblPr>
              <a:tblGrid>
                <a:gridCol w="56342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95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924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Segoe UI Semibold" panose="020B0702040204020203" pitchFamily="34" charset="0"/>
                        </a:rPr>
                        <a:t>   Доходы города Сочи на 2021 год, всего </a:t>
                      </a:r>
                    </a:p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Segoe UI Semibold" panose="020B0702040204020203" pitchFamily="34" charset="0"/>
                        </a:rPr>
                        <a:t>(млн. рублей)</a:t>
                      </a:r>
                      <a:endParaRPr lang="ru-RU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Segoe UI Semibold" panose="020B0702040204020203" pitchFamily="34" charset="0"/>
                      </a:endParaRPr>
                    </a:p>
                  </a:txBody>
                  <a:tcPr marL="3709" marR="3709" marT="37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pattFill prst="lgGrid">
                      <a:fgClr>
                        <a:schemeClr val="accent1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200" b="1" i="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Segoe UI Semibold" panose="020B0702040204020203" pitchFamily="34" charset="0"/>
                        </a:rPr>
                        <a:t>14 699,0</a:t>
                      </a:r>
                    </a:p>
                  </a:txBody>
                  <a:tcPr marL="3709" marR="3709" marT="370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pattFill prst="lgGrid">
                      <a:fgClr>
                        <a:schemeClr val="accent1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491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Segoe UI Semibold" panose="020B0702040204020203" pitchFamily="34" charset="0"/>
                        </a:rPr>
                        <a:t>   Налоговые </a:t>
                      </a:r>
                      <a:r>
                        <a:rPr lang="ru-RU" sz="1800" b="1" i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Segoe UI Semibold" panose="020B0702040204020203" pitchFamily="34" charset="0"/>
                        </a:rPr>
                        <a:t>доходы</a:t>
                      </a:r>
                    </a:p>
                  </a:txBody>
                  <a:tcPr marL="3709" marR="3709" marT="37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pattFill prst="lgGrid">
                      <a:fgClr>
                        <a:schemeClr val="accent1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0" i="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Segoe UI Semibold" panose="020B0702040204020203" pitchFamily="34" charset="0"/>
                        </a:rPr>
                        <a:t>5 122,7</a:t>
                      </a:r>
                      <a:endParaRPr lang="ru-RU" sz="2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Segoe UI Semibold" panose="020B0702040204020203" pitchFamily="34" charset="0"/>
                      </a:endParaRPr>
                    </a:p>
                  </a:txBody>
                  <a:tcPr marL="3709" marR="3709" marT="37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pattFill prst="lgGrid">
                      <a:fgClr>
                        <a:schemeClr val="accent1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965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Segoe UI Semibold" panose="020B0702040204020203" pitchFamily="34" charset="0"/>
                        </a:rPr>
                        <a:t>   Неналоговые </a:t>
                      </a:r>
                      <a:r>
                        <a:rPr lang="ru-RU" sz="1800" b="1" i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Segoe UI Semibold" panose="020B0702040204020203" pitchFamily="34" charset="0"/>
                        </a:rPr>
                        <a:t>доходы</a:t>
                      </a:r>
                    </a:p>
                  </a:txBody>
                  <a:tcPr marL="3709" marR="3709" marT="37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pattFill prst="lgGrid">
                      <a:fgClr>
                        <a:schemeClr val="accent1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0" i="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Segoe UI Semibold" panose="020B0702040204020203" pitchFamily="34" charset="0"/>
                        </a:rPr>
                        <a:t>2 377,3</a:t>
                      </a:r>
                      <a:endParaRPr lang="ru-RU" sz="2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Segoe UI Semibold" panose="020B0702040204020203" pitchFamily="34" charset="0"/>
                      </a:endParaRPr>
                    </a:p>
                  </a:txBody>
                  <a:tcPr marL="3709" marR="3709" marT="37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pattFill prst="lgGrid">
                      <a:fgClr>
                        <a:schemeClr val="accent1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16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Segoe UI Semibold" panose="020B0702040204020203" pitchFamily="34" charset="0"/>
                        </a:rPr>
                        <a:t>   Безвозмездные поступления</a:t>
                      </a:r>
                      <a:r>
                        <a:rPr lang="ru-RU" sz="1800" b="1" i="0" u="none" strike="noStrike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Segoe UI Semibold" panose="020B0702040204020203" pitchFamily="34" charset="0"/>
                        </a:rPr>
                        <a:t> </a:t>
                      </a:r>
                    </a:p>
                    <a:p>
                      <a:pPr algn="ctr" fontAlgn="ctr"/>
                      <a:r>
                        <a:rPr lang="ru-RU" sz="1800" b="1" i="0" u="none" strike="noStrike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Segoe UI Semibold" panose="020B0702040204020203" pitchFamily="34" charset="0"/>
                        </a:rPr>
                        <a:t>из краевого бюджета</a:t>
                      </a:r>
                      <a:endParaRPr lang="ru-RU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Segoe UI Semibold" panose="020B0702040204020203" pitchFamily="34" charset="0"/>
                      </a:endParaRPr>
                    </a:p>
                  </a:txBody>
                  <a:tcPr marL="3709" marR="3709" marT="37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pattFill prst="lgGrid">
                      <a:fgClr>
                        <a:schemeClr val="accent1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200" b="0" i="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Segoe UI Semibold" panose="020B0702040204020203" pitchFamily="34" charset="0"/>
                        </a:rPr>
                        <a:t>7</a:t>
                      </a:r>
                      <a:r>
                        <a:rPr lang="ru-RU" sz="2200" b="0" i="0" u="none" strike="noStrike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Segoe UI Semibold" panose="020B0702040204020203" pitchFamily="34" charset="0"/>
                        </a:rPr>
                        <a:t> 199,0</a:t>
                      </a:r>
                      <a:endParaRPr lang="ru-RU" sz="2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Segoe UI Semibold" panose="020B0702040204020203" pitchFamily="34" charset="0"/>
                      </a:endParaRPr>
                    </a:p>
                  </a:txBody>
                  <a:tcPr marL="3709" marR="3709" marT="370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pattFill prst="lgGrid">
                      <a:fgClr>
                        <a:schemeClr val="accent1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0" name="Picture 2" descr="http://illustrators.ru/uploads/illustration/image/849772/main_img01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03" y="83263"/>
            <a:ext cx="3528392" cy="16133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трелка вниз 4"/>
          <p:cNvSpPr/>
          <p:nvPr/>
        </p:nvSpPr>
        <p:spPr>
          <a:xfrm>
            <a:off x="10369374" y="3301199"/>
            <a:ext cx="218194" cy="153367"/>
          </a:xfrm>
          <a:prstGeom prst="downArrow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72986"/>
            <a:endParaRPr lang="ru-RU" sz="735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9829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7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8458086"/>
              </p:ext>
            </p:extLst>
          </p:nvPr>
        </p:nvGraphicFramePr>
        <p:xfrm>
          <a:off x="237041" y="1772816"/>
          <a:ext cx="5040560" cy="48380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05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96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3046">
                <a:tc rowSpan="2">
                  <a:txBody>
                    <a:bodyPr/>
                    <a:lstStyle/>
                    <a:p>
                      <a:endParaRPr lang="ru-RU" sz="1200" b="0" cap="none" spc="0" dirty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b="0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2021год</a:t>
                      </a:r>
                      <a:endParaRPr lang="ru-RU" sz="1200" b="0" cap="none" spc="0" dirty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1743">
                <a:tc vMerge="1">
                  <a:txBody>
                    <a:bodyPr/>
                    <a:lstStyle/>
                    <a:p>
                      <a:endParaRPr lang="ru-RU" sz="15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Вышестоящие бюджеты</a:t>
                      </a:r>
                      <a:endParaRPr lang="ru-RU" sz="12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Бюджет города</a:t>
                      </a:r>
                      <a:endParaRPr lang="ru-RU" sz="12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9347">
                <a:tc>
                  <a:txBody>
                    <a:bodyPr/>
                    <a:lstStyle/>
                    <a:p>
                      <a:r>
                        <a:rPr lang="ru-RU" sz="1200" b="0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Налог</a:t>
                      </a:r>
                      <a:r>
                        <a:rPr lang="ru-RU" sz="1200" b="0" cap="none" spc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 на доходы физических лиц</a:t>
                      </a:r>
                      <a:endParaRPr lang="ru-RU" sz="1200" b="0" cap="none" spc="0" dirty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77,24%</a:t>
                      </a:r>
                      <a:endParaRPr lang="ru-RU" sz="12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22,76%</a:t>
                      </a:r>
                      <a:endParaRPr lang="ru-RU" sz="12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r>
                        <a:rPr lang="ru-RU" sz="1200" b="0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Налог на прибыль организаций</a:t>
                      </a:r>
                      <a:endParaRPr lang="ru-RU" sz="1200" b="0" cap="none" spc="0" dirty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95%</a:t>
                      </a:r>
                      <a:endParaRPr lang="ru-RU" sz="12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5%</a:t>
                      </a:r>
                      <a:endParaRPr lang="ru-RU" sz="12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Налог на имущество организаций</a:t>
                      </a:r>
                      <a:endParaRPr lang="ru-RU" sz="1200" b="0" cap="none" spc="0" dirty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97%</a:t>
                      </a:r>
                      <a:endParaRPr lang="ru-RU" sz="12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3%</a:t>
                      </a:r>
                      <a:endParaRPr lang="ru-RU" sz="12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Налог на имущество физических лиц</a:t>
                      </a:r>
                      <a:endParaRPr lang="ru-RU" sz="1200" b="0" cap="none" spc="0" dirty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-</a:t>
                      </a:r>
                      <a:endParaRPr lang="ru-RU" sz="12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100%</a:t>
                      </a:r>
                      <a:endParaRPr lang="ru-RU" sz="12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Земельный налог</a:t>
                      </a:r>
                      <a:endParaRPr lang="ru-RU" sz="1200" b="0" cap="none" spc="0" dirty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-</a:t>
                      </a:r>
                      <a:endParaRPr lang="ru-RU" sz="12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100%</a:t>
                      </a:r>
                      <a:endParaRPr lang="ru-RU" sz="12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Транспортный налог</a:t>
                      </a:r>
                      <a:endParaRPr lang="ru-RU" sz="1200" b="0" cap="none" spc="0" dirty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100%</a:t>
                      </a:r>
                      <a:endParaRPr lang="ru-RU" sz="12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-</a:t>
                      </a:r>
                      <a:endParaRPr lang="ru-RU" sz="12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217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Единый налог,</a:t>
                      </a:r>
                      <a:r>
                        <a:rPr lang="ru-RU" sz="1200" b="0" cap="none" spc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 взимаемый по упрощенной системе</a:t>
                      </a:r>
                      <a:endParaRPr lang="ru-RU" sz="1200" b="0" cap="none" spc="0" dirty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7</a:t>
                      </a:r>
                      <a:r>
                        <a:rPr lang="en-US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</a:t>
                      </a:r>
                      <a:r>
                        <a:rPr lang="ru-RU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%</a:t>
                      </a:r>
                      <a:endParaRPr lang="ru-RU" sz="12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</a:t>
                      </a:r>
                      <a:r>
                        <a:rPr lang="en-US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</a:t>
                      </a:r>
                      <a:r>
                        <a:rPr lang="ru-RU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%</a:t>
                      </a:r>
                      <a:endParaRPr lang="ru-RU" sz="12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931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Налог, взимаемый при патентной системе </a:t>
                      </a:r>
                      <a:endParaRPr lang="ru-RU" sz="1200" b="0" cap="none" spc="0" dirty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-</a:t>
                      </a:r>
                      <a:endParaRPr lang="ru-RU" sz="12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100%</a:t>
                      </a:r>
                      <a:endParaRPr lang="ru-RU" sz="12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304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Арендная плата</a:t>
                      </a:r>
                      <a:endParaRPr lang="ru-RU" sz="1200" b="0" cap="none" spc="0" dirty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-</a:t>
                      </a:r>
                      <a:endParaRPr lang="ru-RU" sz="12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100%</a:t>
                      </a:r>
                      <a:endParaRPr lang="ru-RU" sz="12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217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Доходы</a:t>
                      </a:r>
                      <a:r>
                        <a:rPr lang="ru-RU" sz="1200" b="0" cap="none" spc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 от продажи муниципального имущества</a:t>
                      </a:r>
                      <a:endParaRPr lang="ru-RU" sz="1200" b="0" cap="none" spc="0" dirty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-</a:t>
                      </a:r>
                      <a:endParaRPr lang="ru-RU" sz="12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100%</a:t>
                      </a:r>
                      <a:endParaRPr lang="ru-RU" sz="12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37040" y="229687"/>
            <a:ext cx="5040561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ru-RU" b="1" spc="50" dirty="0" smtClean="0">
                <a:ln w="0"/>
                <a:solidFill>
                  <a:srgbClr val="1F497D">
                    <a:lumMod val="50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Нормативы отчислений основных доходных источников                                                                                          </a:t>
            </a:r>
            <a:endParaRPr lang="ru-RU" b="1" spc="50" dirty="0">
              <a:ln w="0"/>
              <a:solidFill>
                <a:srgbClr val="1F497D">
                  <a:lumMod val="50000"/>
                </a:srgb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13" name="Picture 2" descr="http://illustrators.ru/uploads/illustration/image/849772/main_img01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640" y="254492"/>
            <a:ext cx="3851008" cy="15999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237041" y="1130231"/>
            <a:ext cx="5040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u="sng" dirty="0">
                <a:solidFill>
                  <a:srgbClr val="FFFF99"/>
                </a:solidFill>
                <a:latin typeface="Segoe Print" panose="02000600000000000000" pitchFamily="2" charset="0"/>
              </a:rPr>
              <a:t>Каждый собранный в городе Сочи налоговый рубль распределится следующим образом:</a:t>
            </a:r>
          </a:p>
        </p:txBody>
      </p:sp>
      <p:graphicFrame>
        <p:nvGraphicFramePr>
          <p:cNvPr id="23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8563632"/>
              </p:ext>
            </p:extLst>
          </p:nvPr>
        </p:nvGraphicFramePr>
        <p:xfrm>
          <a:off x="5407994" y="2164995"/>
          <a:ext cx="6520654" cy="27595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7" name="Прямоугольник 26"/>
          <p:cNvSpPr/>
          <p:nvPr/>
        </p:nvSpPr>
        <p:spPr>
          <a:xfrm>
            <a:off x="6749291" y="5340985"/>
            <a:ext cx="682714" cy="5760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bg1"/>
                </a:solidFill>
              </a:rPr>
              <a:t>29</a:t>
            </a:r>
          </a:p>
          <a:p>
            <a:pPr algn="ctr"/>
            <a:r>
              <a:rPr lang="ru-RU" sz="1200" dirty="0" smtClean="0">
                <a:solidFill>
                  <a:schemeClr val="bg1"/>
                </a:solidFill>
              </a:rPr>
              <a:t>копеек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7482835" y="5328370"/>
            <a:ext cx="701397" cy="5760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bg1"/>
                </a:solidFill>
              </a:rPr>
              <a:t>27 </a:t>
            </a:r>
          </a:p>
          <a:p>
            <a:pPr algn="ctr"/>
            <a:r>
              <a:rPr lang="ru-RU" sz="1200" dirty="0" smtClean="0">
                <a:solidFill>
                  <a:schemeClr val="bg1"/>
                </a:solidFill>
              </a:rPr>
              <a:t>копеек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8235062" y="5328370"/>
            <a:ext cx="758641" cy="5760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bg1"/>
                </a:solidFill>
              </a:rPr>
              <a:t>24 копейки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9044533" y="5328370"/>
            <a:ext cx="678030" cy="5760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bg1"/>
                </a:solidFill>
              </a:rPr>
              <a:t>18 </a:t>
            </a:r>
            <a:r>
              <a:rPr lang="ru-RU" sz="1200" dirty="0">
                <a:solidFill>
                  <a:schemeClr val="bg1"/>
                </a:solidFill>
              </a:rPr>
              <a:t>копеек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9773393" y="5328370"/>
            <a:ext cx="676416" cy="5760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bg1"/>
                </a:solidFill>
              </a:rPr>
              <a:t>17 </a:t>
            </a:r>
            <a:r>
              <a:rPr lang="ru-RU" sz="1200" dirty="0">
                <a:solidFill>
                  <a:schemeClr val="bg1"/>
                </a:solidFill>
              </a:rPr>
              <a:t>копеек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10478579" y="5328370"/>
            <a:ext cx="745604" cy="5760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bg1"/>
                </a:solidFill>
              </a:rPr>
              <a:t>16 </a:t>
            </a:r>
            <a:r>
              <a:rPr lang="ru-RU" sz="1200" dirty="0">
                <a:solidFill>
                  <a:schemeClr val="bg1"/>
                </a:solidFill>
              </a:rPr>
              <a:t>копеек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11289636" y="5328370"/>
            <a:ext cx="745604" cy="5760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bg1"/>
                </a:solidFill>
              </a:rPr>
              <a:t>17</a:t>
            </a:r>
          </a:p>
          <a:p>
            <a:pPr algn="ctr"/>
            <a:r>
              <a:rPr lang="ru-RU" sz="1200" dirty="0" smtClean="0">
                <a:solidFill>
                  <a:schemeClr val="bg1"/>
                </a:solidFill>
              </a:rPr>
              <a:t>копеек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328431" y="5024127"/>
            <a:ext cx="119959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С каждого собранного налогового рубля оставалось </a:t>
            </a:r>
          </a:p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в городе :</a:t>
            </a:r>
            <a:endParaRPr lang="ru-RU" sz="1400" b="1" dirty="0">
              <a:solidFill>
                <a:schemeClr val="bg1"/>
              </a:solidFill>
            </a:endParaRPr>
          </a:p>
        </p:txBody>
      </p:sp>
      <p:cxnSp>
        <p:nvCxnSpPr>
          <p:cNvPr id="4" name="Прямая со стрелкой 3"/>
          <p:cNvCxnSpPr/>
          <p:nvPr/>
        </p:nvCxnSpPr>
        <p:spPr>
          <a:xfrm flipH="1">
            <a:off x="7148033" y="4937181"/>
            <a:ext cx="261993" cy="391189"/>
          </a:xfrm>
          <a:prstGeom prst="straightConnector1">
            <a:avLst/>
          </a:prstGeom>
          <a:ln w="5715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 flipH="1">
            <a:off x="7896200" y="4937181"/>
            <a:ext cx="288032" cy="391189"/>
          </a:xfrm>
          <a:prstGeom prst="straightConnector1">
            <a:avLst/>
          </a:prstGeom>
          <a:ln w="5715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8668321" y="4937181"/>
            <a:ext cx="0" cy="391189"/>
          </a:xfrm>
          <a:prstGeom prst="straightConnector1">
            <a:avLst/>
          </a:prstGeom>
          <a:ln w="5715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9383548" y="4937181"/>
            <a:ext cx="0" cy="391189"/>
          </a:xfrm>
          <a:prstGeom prst="straightConnector1">
            <a:avLst/>
          </a:prstGeom>
          <a:ln w="5715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>
            <a:off x="10109736" y="4937181"/>
            <a:ext cx="0" cy="391189"/>
          </a:xfrm>
          <a:prstGeom prst="straightConnector1">
            <a:avLst/>
          </a:prstGeom>
          <a:ln w="5715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>
            <a:off x="11352584" y="4937181"/>
            <a:ext cx="432048" cy="391189"/>
          </a:xfrm>
          <a:prstGeom prst="straightConnector1">
            <a:avLst/>
          </a:prstGeom>
          <a:ln w="5715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>
            <a:off x="10655905" y="4937181"/>
            <a:ext cx="380008" cy="391189"/>
          </a:xfrm>
          <a:prstGeom prst="straightConnector1">
            <a:avLst/>
          </a:prstGeom>
          <a:ln w="5715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Правая фигурная скобка 53"/>
          <p:cNvSpPr/>
          <p:nvPr/>
        </p:nvSpPr>
        <p:spPr>
          <a:xfrm>
            <a:off x="6398154" y="5175344"/>
            <a:ext cx="293251" cy="1060595"/>
          </a:xfrm>
          <a:prstGeom prst="rightBrace">
            <a:avLst/>
          </a:prstGeom>
          <a:ln w="571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9273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 flipH="1">
            <a:off x="1775520" y="188640"/>
            <a:ext cx="8640960" cy="769441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pPr algn="ctr"/>
            <a:r>
              <a:rPr lang="ru-RU" sz="2200" b="1" u="sng" spc="38" dirty="0">
                <a:ln w="0"/>
                <a:solidFill>
                  <a:srgbClr val="1F497D">
                    <a:lumMod val="50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batC" panose="02000505050000020003" pitchFamily="50" charset="-52"/>
              </a:rPr>
              <a:t>Доходная часть бюджета города Сочи</a:t>
            </a:r>
            <a:endParaRPr lang="en-US" sz="2200" b="1" u="sng" spc="38" dirty="0">
              <a:ln w="0"/>
              <a:solidFill>
                <a:srgbClr val="1F497D">
                  <a:lumMod val="50000"/>
                </a:srgb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batC" panose="02000505050000020003" pitchFamily="50" charset="-52"/>
            </a:endParaRPr>
          </a:p>
          <a:p>
            <a:pPr algn="ctr"/>
            <a:endParaRPr lang="ru-RU" sz="2200" b="1" u="sng" spc="38" dirty="0">
              <a:ln w="0"/>
              <a:solidFill>
                <a:srgbClr val="1F497D">
                  <a:lumMod val="50000"/>
                </a:srgb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batC" panose="02000505050000020003" pitchFamily="50" charset="-52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4535" y="1138818"/>
            <a:ext cx="43907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Структура доходов бюджета города Сочи на </a:t>
            </a:r>
            <a:r>
              <a:rPr lang="ru-RU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2021</a:t>
            </a:r>
            <a:r>
              <a:rPr lang="en-US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</a:t>
            </a:r>
            <a:r>
              <a:rPr lang="ru-RU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год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87888" y="1138817"/>
            <a:ext cx="6768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Основные доходные источники в структуре налоговых и неналоговых доходов в </a:t>
            </a:r>
            <a:r>
              <a:rPr lang="ru-RU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утвержденном бюджете на 2021 год</a:t>
            </a:r>
            <a:endParaRPr lang="ru-RU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4110924987"/>
              </p:ext>
            </p:extLst>
          </p:nvPr>
        </p:nvGraphicFramePr>
        <p:xfrm>
          <a:off x="4733990" y="1916832"/>
          <a:ext cx="7122650" cy="47170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5" name="图片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72" y="1977498"/>
            <a:ext cx="4371467" cy="1650396"/>
          </a:xfrm>
          <a:prstGeom prst="rect">
            <a:avLst/>
          </a:prstGeom>
        </p:spPr>
      </p:pic>
      <p:pic>
        <p:nvPicPr>
          <p:cNvPr id="26" name="图片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951" y="3239689"/>
            <a:ext cx="3841623" cy="1650396"/>
          </a:xfrm>
          <a:prstGeom prst="rect">
            <a:avLst/>
          </a:prstGeom>
        </p:spPr>
      </p:pic>
      <p:pic>
        <p:nvPicPr>
          <p:cNvPr id="27" name="图片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951" y="4482085"/>
            <a:ext cx="3363356" cy="1650396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 flipH="1">
            <a:off x="613534" y="2614747"/>
            <a:ext cx="116198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zh-CN" sz="3600" b="1" i="0" u="none" strike="noStrike" kern="0" cap="none" spc="0" normalizeH="0" baseline="0" noProof="0" dirty="0" smtClean="0">
                <a:ln w="18415" cmpd="sng">
                  <a:noFill/>
                  <a:prstDash val="solid"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Adagio script" panose="02000807060000020002" pitchFamily="2" charset="0"/>
                <a:cs typeface="Times New Roman" pitchFamily="18" charset="0"/>
              </a:rPr>
              <a:t>49%</a:t>
            </a:r>
            <a:endParaRPr kumimoji="0" lang="zh-CN" altLang="en-US" sz="3600" b="1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Adagio script" panose="02000807060000020002" pitchFamily="2" charset="0"/>
              <a:cs typeface="Times New Roman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 rot="21594277" flipH="1">
            <a:off x="2470540" y="2634894"/>
            <a:ext cx="25683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zh-CN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Bahnschrift Light" panose="020B0502040204020203" pitchFamily="34" charset="0"/>
                <a:ea typeface="微软雅黑" pitchFamily="34" charset="-122"/>
                <a:cs typeface="Arial" pitchFamily="34" charset="0"/>
              </a:rPr>
              <a:t>Поступления из вышестоящих бюджетов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Bahnschrift Light" panose="020B0502040204020203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 flipH="1">
            <a:off x="463780" y="3953915"/>
            <a:ext cx="1368152" cy="5632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zh-CN" sz="3600" b="1" i="0" u="none" strike="noStrike" kern="0" cap="none" spc="0" normalizeH="0" baseline="0" noProof="0" dirty="0" smtClean="0">
                <a:ln w="18415" cmpd="sng">
                  <a:noFill/>
                  <a:prstDash val="solid"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Adagio script" panose="02000807060000020002" pitchFamily="2" charset="0"/>
                <a:cs typeface="Times New Roman" pitchFamily="18" charset="0"/>
              </a:rPr>
              <a:t>34,8%</a:t>
            </a:r>
            <a:endParaRPr kumimoji="0" lang="zh-CN" altLang="en-US" sz="3600" b="1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Adagio script" panose="02000807060000020002" pitchFamily="2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 rot="21594277" flipH="1">
            <a:off x="2151702" y="3915801"/>
            <a:ext cx="16948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zh-CN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Bahnschrift Light" panose="020B0502040204020203" pitchFamily="34" charset="0"/>
                <a:ea typeface="微软雅黑" pitchFamily="34" charset="-122"/>
                <a:cs typeface="Arial" pitchFamily="34" charset="0"/>
              </a:rPr>
              <a:t>Налоговые</a:t>
            </a:r>
            <a:r>
              <a:rPr kumimoji="0" lang="ru-RU" altLang="zh-CN" sz="1400" b="0" i="0" u="none" strike="noStrike" kern="0" cap="none" spc="0" normalizeH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Bahnschrift Light" panose="020B0502040204020203" pitchFamily="34" charset="0"/>
                <a:ea typeface="微软雅黑" pitchFamily="34" charset="-122"/>
                <a:cs typeface="Arial" pitchFamily="34" charset="0"/>
              </a:rPr>
              <a:t>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zh-CN" sz="1400" b="0" i="0" u="none" strike="noStrike" kern="0" cap="none" spc="0" normalizeH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Bahnschrift Light" panose="020B0502040204020203" pitchFamily="34" charset="0"/>
                <a:ea typeface="微软雅黑" pitchFamily="34" charset="-122"/>
                <a:cs typeface="Arial" pitchFamily="34" charset="0"/>
              </a:rPr>
              <a:t>доходы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Bahnschrift Light" panose="020B0502040204020203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 flipH="1">
            <a:off x="364738" y="5153922"/>
            <a:ext cx="1368152" cy="5632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zh-CN" sz="3600" dirty="0" smtClean="0">
                <a:solidFill>
                  <a:schemeClr val="tx2">
                    <a:lumMod val="50000"/>
                  </a:schemeClr>
                </a:solidFill>
                <a:latin typeface="Adagio script" panose="02000807060000020002" pitchFamily="2" charset="0"/>
                <a:cs typeface="Times New Roman" pitchFamily="18" charset="0"/>
              </a:rPr>
              <a:t>16,2</a:t>
            </a:r>
            <a:r>
              <a:rPr kumimoji="0" lang="ru-RU" altLang="zh-CN" sz="3600" b="1" i="0" u="none" strike="noStrike" kern="0" cap="none" spc="0" normalizeH="0" baseline="0" noProof="0" dirty="0" smtClean="0">
                <a:ln w="18415" cmpd="sng">
                  <a:noFill/>
                  <a:prstDash val="solid"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Adagio script" panose="02000807060000020002" pitchFamily="2" charset="0"/>
                <a:cs typeface="Times New Roman" pitchFamily="18" charset="0"/>
              </a:rPr>
              <a:t>%</a:t>
            </a:r>
            <a:endParaRPr kumimoji="0" lang="zh-CN" altLang="en-US" sz="3600" b="1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Adagio script" panose="02000807060000020002" pitchFamily="2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 rot="21594277" flipH="1">
            <a:off x="2247721" y="5143531"/>
            <a:ext cx="15121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zh-CN" sz="1400" kern="0" dirty="0" err="1" smtClean="0">
                <a:solidFill>
                  <a:schemeClr val="tx2">
                    <a:lumMod val="50000"/>
                  </a:schemeClr>
                </a:solidFill>
                <a:latin typeface="Bahnschrift Light" panose="020B0502040204020203" pitchFamily="34" charset="0"/>
                <a:ea typeface="微软雅黑" pitchFamily="34" charset="-122"/>
                <a:cs typeface="Arial" pitchFamily="34" charset="0"/>
              </a:rPr>
              <a:t>Не</a:t>
            </a:r>
            <a:r>
              <a:rPr lang="ru-RU" altLang="zh-CN" sz="1400" kern="0" dirty="0" err="1">
                <a:solidFill>
                  <a:schemeClr val="tx2">
                    <a:lumMod val="50000"/>
                  </a:schemeClr>
                </a:solidFill>
                <a:latin typeface="Bahnschrift Light" panose="020B0502040204020203" pitchFamily="34" charset="0"/>
                <a:ea typeface="微软雅黑" pitchFamily="34" charset="-122"/>
                <a:cs typeface="Arial" pitchFamily="34" charset="0"/>
              </a:rPr>
              <a:t>н</a:t>
            </a:r>
            <a:r>
              <a:rPr kumimoji="0" lang="ru-RU" altLang="zh-CN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Bahnschrift Light" panose="020B0502040204020203" pitchFamily="34" charset="0"/>
                <a:ea typeface="微软雅黑" pitchFamily="34" charset="-122"/>
                <a:cs typeface="Arial" pitchFamily="34" charset="0"/>
              </a:rPr>
              <a:t>алоговые</a:t>
            </a:r>
            <a:r>
              <a:rPr kumimoji="0" lang="ru-RU" altLang="zh-CN" sz="1400" b="0" i="0" u="none" strike="noStrike" kern="0" cap="none" spc="0" normalizeH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Bahnschrift Light" panose="020B0502040204020203" pitchFamily="34" charset="0"/>
                <a:ea typeface="微软雅黑" pitchFamily="34" charset="-122"/>
                <a:cs typeface="Arial" pitchFamily="34" charset="0"/>
              </a:rPr>
              <a:t>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zh-CN" sz="1400" b="0" i="0" u="none" strike="noStrike" kern="0" cap="none" spc="0" normalizeH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Bahnschrift Light" panose="020B0502040204020203" pitchFamily="34" charset="0"/>
                <a:ea typeface="微软雅黑" pitchFamily="34" charset="-122"/>
                <a:cs typeface="Arial" pitchFamily="34" charset="0"/>
              </a:rPr>
              <a:t>доходы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Bahnschrift Light" panose="020B0502040204020203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 flipH="1">
            <a:off x="9480376" y="4200469"/>
            <a:ext cx="1944216" cy="5632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zh-CN" sz="3600" b="1" i="0" u="none" strike="noStrike" kern="0" cap="none" spc="0" normalizeH="0" baseline="0" noProof="0" dirty="0" smtClean="0">
                <a:ln w="18415" cmpd="sng">
                  <a:noFill/>
                  <a:prstDash val="solid"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Adagio script" panose="02000807060000020002" pitchFamily="2" charset="0"/>
                <a:cs typeface="Times New Roman" pitchFamily="18" charset="0"/>
              </a:rPr>
              <a:t>7 500</a:t>
            </a:r>
            <a:endParaRPr kumimoji="0" lang="zh-CN" altLang="en-US" sz="3600" b="1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Adagio script" panose="02000807060000020002" pitchFamily="2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2169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1823030"/>
              </p:ext>
            </p:extLst>
          </p:nvPr>
        </p:nvGraphicFramePr>
        <p:xfrm>
          <a:off x="263352" y="188640"/>
          <a:ext cx="11521280" cy="6480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12310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pyright Notice"/>
          <p:cNvSpPr>
            <a:spLocks/>
          </p:cNvSpPr>
          <p:nvPr/>
        </p:nvSpPr>
        <p:spPr bwMode="auto">
          <a:xfrm>
            <a:off x="3833136" y="305844"/>
            <a:ext cx="4364510" cy="804097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 cap="flat" cmpd="sng" algn="ctr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72000" tIns="32400" rIns="72000" bIns="3240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small" spc="0" normalizeH="0" baseline="0" noProof="0" dirty="0" smtClean="0">
                <a:ln>
                  <a:noFill/>
                </a:ln>
                <a:solidFill>
                  <a:srgbClr val="113A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администраторы </a:t>
            </a:r>
            <a:r>
              <a:rPr kumimoji="0" lang="ru-RU" sz="2400" b="1" i="0" u="none" strike="noStrike" kern="1200" cap="small" spc="0" normalizeH="0" baseline="0" noProof="0" dirty="0" smtClean="0">
                <a:ln>
                  <a:noFill/>
                </a:ln>
                <a:solidFill>
                  <a:srgbClr val="113A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доходов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small" spc="0" normalizeH="0" baseline="0" noProof="0" dirty="0" smtClean="0">
                <a:ln>
                  <a:noFill/>
                </a:ln>
                <a:solidFill>
                  <a:srgbClr val="113A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бюджета города Сочи</a:t>
            </a:r>
            <a:endParaRPr kumimoji="0" lang="en-US" sz="2400" b="1" i="0" u="none" strike="noStrike" kern="1200" cap="small" spc="0" normalizeH="0" baseline="0" noProof="0" dirty="0">
              <a:ln>
                <a:noFill/>
              </a:ln>
              <a:solidFill>
                <a:srgbClr val="113A5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590550" y="1238250"/>
            <a:ext cx="11010900" cy="0"/>
          </a:xfrm>
          <a:prstGeom prst="line">
            <a:avLst/>
          </a:prstGeom>
          <a:ln>
            <a:solidFill>
              <a:srgbClr val="113A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组合 19"/>
          <p:cNvGrpSpPr/>
          <p:nvPr/>
        </p:nvGrpSpPr>
        <p:grpSpPr>
          <a:xfrm>
            <a:off x="8915400" y="704136"/>
            <a:ext cx="2247900" cy="534114"/>
            <a:chOff x="2028559" y="4443106"/>
            <a:chExt cx="10163441" cy="2414894"/>
          </a:xfrm>
        </p:grpSpPr>
        <p:grpSp>
          <p:nvGrpSpPr>
            <p:cNvPr id="5" name="组合 4"/>
            <p:cNvGrpSpPr/>
            <p:nvPr/>
          </p:nvGrpSpPr>
          <p:grpSpPr>
            <a:xfrm>
              <a:off x="4956670" y="4443106"/>
              <a:ext cx="4884016" cy="2414894"/>
              <a:chOff x="4956670" y="4443106"/>
              <a:chExt cx="4884016" cy="2414894"/>
            </a:xfrm>
          </p:grpSpPr>
          <p:sp>
            <p:nvSpPr>
              <p:cNvPr id="6" name="等腰三角形 5"/>
              <p:cNvSpPr/>
              <p:nvPr/>
            </p:nvSpPr>
            <p:spPr>
              <a:xfrm>
                <a:off x="4956670" y="4443106"/>
                <a:ext cx="4884016" cy="2414894"/>
              </a:xfrm>
              <a:prstGeom prst="triangle">
                <a:avLst/>
              </a:prstGeom>
              <a:solidFill>
                <a:srgbClr val="4D86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" name="任意多边形 6"/>
              <p:cNvSpPr/>
              <p:nvPr/>
            </p:nvSpPr>
            <p:spPr>
              <a:xfrm>
                <a:off x="4956670" y="4443106"/>
                <a:ext cx="2442008" cy="2414894"/>
              </a:xfrm>
              <a:custGeom>
                <a:avLst/>
                <a:gdLst>
                  <a:gd name="connsiteX0" fmla="*/ 2442008 w 2442008"/>
                  <a:gd name="connsiteY0" fmla="*/ 0 h 2414894"/>
                  <a:gd name="connsiteX1" fmla="*/ 2415869 w 2442008"/>
                  <a:gd name="connsiteY1" fmla="*/ 2414894 h 2414894"/>
                  <a:gd name="connsiteX2" fmla="*/ 0 w 2442008"/>
                  <a:gd name="connsiteY2" fmla="*/ 2414894 h 2414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2008" h="2414894">
                    <a:moveTo>
                      <a:pt x="2442008" y="0"/>
                    </a:moveTo>
                    <a:lnTo>
                      <a:pt x="2415869" y="2414894"/>
                    </a:lnTo>
                    <a:lnTo>
                      <a:pt x="0" y="2414894"/>
                    </a:lnTo>
                    <a:close/>
                  </a:path>
                </a:pathLst>
              </a:custGeom>
              <a:solidFill>
                <a:srgbClr val="113A5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3492614" y="5410200"/>
              <a:ext cx="2928111" cy="1447800"/>
              <a:chOff x="4956670" y="4443106"/>
              <a:chExt cx="4884016" cy="2414894"/>
            </a:xfrm>
          </p:grpSpPr>
          <p:sp>
            <p:nvSpPr>
              <p:cNvPr id="9" name="等腰三角形 8"/>
              <p:cNvSpPr/>
              <p:nvPr/>
            </p:nvSpPr>
            <p:spPr>
              <a:xfrm>
                <a:off x="4956670" y="4443106"/>
                <a:ext cx="4884016" cy="2414894"/>
              </a:xfrm>
              <a:prstGeom prst="triangle">
                <a:avLst/>
              </a:prstGeom>
              <a:solidFill>
                <a:srgbClr val="4D86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0" name="任意多边形 9"/>
              <p:cNvSpPr/>
              <p:nvPr/>
            </p:nvSpPr>
            <p:spPr>
              <a:xfrm>
                <a:off x="4956670" y="4443106"/>
                <a:ext cx="2442008" cy="2414894"/>
              </a:xfrm>
              <a:custGeom>
                <a:avLst/>
                <a:gdLst>
                  <a:gd name="connsiteX0" fmla="*/ 2442008 w 2442008"/>
                  <a:gd name="connsiteY0" fmla="*/ 0 h 2414894"/>
                  <a:gd name="connsiteX1" fmla="*/ 2415869 w 2442008"/>
                  <a:gd name="connsiteY1" fmla="*/ 2414894 h 2414894"/>
                  <a:gd name="connsiteX2" fmla="*/ 0 w 2442008"/>
                  <a:gd name="connsiteY2" fmla="*/ 2414894 h 2414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2008" h="2414894">
                    <a:moveTo>
                      <a:pt x="2442008" y="0"/>
                    </a:moveTo>
                    <a:lnTo>
                      <a:pt x="2415869" y="2414894"/>
                    </a:lnTo>
                    <a:lnTo>
                      <a:pt x="0" y="2414894"/>
                    </a:lnTo>
                    <a:close/>
                  </a:path>
                </a:pathLst>
              </a:custGeom>
              <a:solidFill>
                <a:srgbClr val="113A5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7721714" y="5048250"/>
              <a:ext cx="3660139" cy="1809750"/>
              <a:chOff x="4956670" y="4443106"/>
              <a:chExt cx="4884016" cy="2414894"/>
            </a:xfrm>
          </p:grpSpPr>
          <p:sp>
            <p:nvSpPr>
              <p:cNvPr id="12" name="等腰三角形 11"/>
              <p:cNvSpPr/>
              <p:nvPr/>
            </p:nvSpPr>
            <p:spPr>
              <a:xfrm>
                <a:off x="4956670" y="4443106"/>
                <a:ext cx="4884016" cy="2414894"/>
              </a:xfrm>
              <a:prstGeom prst="triangle">
                <a:avLst/>
              </a:prstGeom>
              <a:solidFill>
                <a:srgbClr val="4D86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任意多边形 12"/>
              <p:cNvSpPr/>
              <p:nvPr/>
            </p:nvSpPr>
            <p:spPr>
              <a:xfrm>
                <a:off x="4956670" y="4443106"/>
                <a:ext cx="2442008" cy="2414894"/>
              </a:xfrm>
              <a:custGeom>
                <a:avLst/>
                <a:gdLst>
                  <a:gd name="connsiteX0" fmla="*/ 2442008 w 2442008"/>
                  <a:gd name="connsiteY0" fmla="*/ 0 h 2414894"/>
                  <a:gd name="connsiteX1" fmla="*/ 2415869 w 2442008"/>
                  <a:gd name="connsiteY1" fmla="*/ 2414894 h 2414894"/>
                  <a:gd name="connsiteX2" fmla="*/ 0 w 2442008"/>
                  <a:gd name="connsiteY2" fmla="*/ 2414894 h 2414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2008" h="2414894">
                    <a:moveTo>
                      <a:pt x="2442008" y="0"/>
                    </a:moveTo>
                    <a:lnTo>
                      <a:pt x="2415869" y="2414894"/>
                    </a:lnTo>
                    <a:lnTo>
                      <a:pt x="0" y="2414894"/>
                    </a:lnTo>
                    <a:close/>
                  </a:path>
                </a:pathLst>
              </a:custGeom>
              <a:solidFill>
                <a:srgbClr val="113A5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2028559" y="6342960"/>
              <a:ext cx="1041643" cy="515039"/>
              <a:chOff x="4956670" y="4443106"/>
              <a:chExt cx="4884016" cy="2414894"/>
            </a:xfrm>
          </p:grpSpPr>
          <p:sp>
            <p:nvSpPr>
              <p:cNvPr id="15" name="等腰三角形 14"/>
              <p:cNvSpPr/>
              <p:nvPr/>
            </p:nvSpPr>
            <p:spPr>
              <a:xfrm>
                <a:off x="4956670" y="4443106"/>
                <a:ext cx="4884016" cy="2414894"/>
              </a:xfrm>
              <a:prstGeom prst="triangle">
                <a:avLst/>
              </a:prstGeom>
              <a:solidFill>
                <a:srgbClr val="4D86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任意多边形 15"/>
              <p:cNvSpPr/>
              <p:nvPr/>
            </p:nvSpPr>
            <p:spPr>
              <a:xfrm>
                <a:off x="4956670" y="4443106"/>
                <a:ext cx="2442008" cy="2414894"/>
              </a:xfrm>
              <a:custGeom>
                <a:avLst/>
                <a:gdLst>
                  <a:gd name="connsiteX0" fmla="*/ 2442008 w 2442008"/>
                  <a:gd name="connsiteY0" fmla="*/ 0 h 2414894"/>
                  <a:gd name="connsiteX1" fmla="*/ 2415869 w 2442008"/>
                  <a:gd name="connsiteY1" fmla="*/ 2414894 h 2414894"/>
                  <a:gd name="connsiteX2" fmla="*/ 0 w 2442008"/>
                  <a:gd name="connsiteY2" fmla="*/ 2414894 h 2414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2008" h="2414894">
                    <a:moveTo>
                      <a:pt x="2442008" y="0"/>
                    </a:moveTo>
                    <a:lnTo>
                      <a:pt x="2415869" y="2414894"/>
                    </a:lnTo>
                    <a:lnTo>
                      <a:pt x="0" y="2414894"/>
                    </a:lnTo>
                    <a:close/>
                  </a:path>
                </a:pathLst>
              </a:custGeom>
              <a:solidFill>
                <a:srgbClr val="113A5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11150357" y="6342960"/>
              <a:ext cx="1041643" cy="515039"/>
              <a:chOff x="4956670" y="4443106"/>
              <a:chExt cx="4884016" cy="2414894"/>
            </a:xfrm>
          </p:grpSpPr>
          <p:sp>
            <p:nvSpPr>
              <p:cNvPr id="18" name="等腰三角形 17"/>
              <p:cNvSpPr/>
              <p:nvPr/>
            </p:nvSpPr>
            <p:spPr>
              <a:xfrm>
                <a:off x="4956670" y="4443106"/>
                <a:ext cx="4884016" cy="2414894"/>
              </a:xfrm>
              <a:prstGeom prst="triangle">
                <a:avLst/>
              </a:prstGeom>
              <a:solidFill>
                <a:srgbClr val="4D86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9" name="任意多边形 18"/>
              <p:cNvSpPr/>
              <p:nvPr/>
            </p:nvSpPr>
            <p:spPr>
              <a:xfrm>
                <a:off x="4956670" y="4443106"/>
                <a:ext cx="2442008" cy="2414894"/>
              </a:xfrm>
              <a:custGeom>
                <a:avLst/>
                <a:gdLst>
                  <a:gd name="connsiteX0" fmla="*/ 2442008 w 2442008"/>
                  <a:gd name="connsiteY0" fmla="*/ 0 h 2414894"/>
                  <a:gd name="connsiteX1" fmla="*/ 2415869 w 2442008"/>
                  <a:gd name="connsiteY1" fmla="*/ 2414894 h 2414894"/>
                  <a:gd name="connsiteX2" fmla="*/ 0 w 2442008"/>
                  <a:gd name="connsiteY2" fmla="*/ 2414894 h 2414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2008" h="2414894">
                    <a:moveTo>
                      <a:pt x="2442008" y="0"/>
                    </a:moveTo>
                    <a:lnTo>
                      <a:pt x="2415869" y="2414894"/>
                    </a:lnTo>
                    <a:lnTo>
                      <a:pt x="0" y="2414894"/>
                    </a:lnTo>
                    <a:close/>
                  </a:path>
                </a:pathLst>
              </a:custGeom>
              <a:solidFill>
                <a:srgbClr val="113A5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 flipH="1">
            <a:off x="742950" y="704136"/>
            <a:ext cx="2247900" cy="534114"/>
            <a:chOff x="2028559" y="4443106"/>
            <a:chExt cx="10163441" cy="2414894"/>
          </a:xfrm>
        </p:grpSpPr>
        <p:grpSp>
          <p:nvGrpSpPr>
            <p:cNvPr id="22" name="组合 21"/>
            <p:cNvGrpSpPr/>
            <p:nvPr/>
          </p:nvGrpSpPr>
          <p:grpSpPr>
            <a:xfrm>
              <a:off x="4956670" y="4443106"/>
              <a:ext cx="4884016" cy="2414894"/>
              <a:chOff x="4956670" y="4443106"/>
              <a:chExt cx="4884016" cy="2414894"/>
            </a:xfrm>
          </p:grpSpPr>
          <p:sp>
            <p:nvSpPr>
              <p:cNvPr id="35" name="等腰三角形 34"/>
              <p:cNvSpPr/>
              <p:nvPr/>
            </p:nvSpPr>
            <p:spPr>
              <a:xfrm>
                <a:off x="4956670" y="4443106"/>
                <a:ext cx="4884016" cy="2414894"/>
              </a:xfrm>
              <a:prstGeom prst="triangle">
                <a:avLst/>
              </a:prstGeom>
              <a:solidFill>
                <a:srgbClr val="4D86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6" name="任意多边形 35"/>
              <p:cNvSpPr/>
              <p:nvPr/>
            </p:nvSpPr>
            <p:spPr>
              <a:xfrm>
                <a:off x="4956670" y="4443106"/>
                <a:ext cx="2442008" cy="2414894"/>
              </a:xfrm>
              <a:custGeom>
                <a:avLst/>
                <a:gdLst>
                  <a:gd name="connsiteX0" fmla="*/ 2442008 w 2442008"/>
                  <a:gd name="connsiteY0" fmla="*/ 0 h 2414894"/>
                  <a:gd name="connsiteX1" fmla="*/ 2415869 w 2442008"/>
                  <a:gd name="connsiteY1" fmla="*/ 2414894 h 2414894"/>
                  <a:gd name="connsiteX2" fmla="*/ 0 w 2442008"/>
                  <a:gd name="connsiteY2" fmla="*/ 2414894 h 2414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2008" h="2414894">
                    <a:moveTo>
                      <a:pt x="2442008" y="0"/>
                    </a:moveTo>
                    <a:lnTo>
                      <a:pt x="2415869" y="2414894"/>
                    </a:lnTo>
                    <a:lnTo>
                      <a:pt x="0" y="2414894"/>
                    </a:lnTo>
                    <a:close/>
                  </a:path>
                </a:pathLst>
              </a:custGeom>
              <a:solidFill>
                <a:srgbClr val="113A5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3492614" y="5410200"/>
              <a:ext cx="2928111" cy="1447800"/>
              <a:chOff x="4956670" y="4443106"/>
              <a:chExt cx="4884016" cy="2414894"/>
            </a:xfrm>
          </p:grpSpPr>
          <p:sp>
            <p:nvSpPr>
              <p:cNvPr id="33" name="等腰三角形 32"/>
              <p:cNvSpPr/>
              <p:nvPr/>
            </p:nvSpPr>
            <p:spPr>
              <a:xfrm>
                <a:off x="4956670" y="4443106"/>
                <a:ext cx="4884016" cy="2414894"/>
              </a:xfrm>
              <a:prstGeom prst="triangle">
                <a:avLst/>
              </a:prstGeom>
              <a:solidFill>
                <a:srgbClr val="4D86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4" name="任意多边形 33"/>
              <p:cNvSpPr/>
              <p:nvPr/>
            </p:nvSpPr>
            <p:spPr>
              <a:xfrm>
                <a:off x="4956670" y="4443106"/>
                <a:ext cx="2442008" cy="2414894"/>
              </a:xfrm>
              <a:custGeom>
                <a:avLst/>
                <a:gdLst>
                  <a:gd name="connsiteX0" fmla="*/ 2442008 w 2442008"/>
                  <a:gd name="connsiteY0" fmla="*/ 0 h 2414894"/>
                  <a:gd name="connsiteX1" fmla="*/ 2415869 w 2442008"/>
                  <a:gd name="connsiteY1" fmla="*/ 2414894 h 2414894"/>
                  <a:gd name="connsiteX2" fmla="*/ 0 w 2442008"/>
                  <a:gd name="connsiteY2" fmla="*/ 2414894 h 2414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2008" h="2414894">
                    <a:moveTo>
                      <a:pt x="2442008" y="0"/>
                    </a:moveTo>
                    <a:lnTo>
                      <a:pt x="2415869" y="2414894"/>
                    </a:lnTo>
                    <a:lnTo>
                      <a:pt x="0" y="2414894"/>
                    </a:lnTo>
                    <a:close/>
                  </a:path>
                </a:pathLst>
              </a:custGeom>
              <a:solidFill>
                <a:srgbClr val="113A5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7721714" y="5048250"/>
              <a:ext cx="3660139" cy="1809750"/>
              <a:chOff x="4956670" y="4443106"/>
              <a:chExt cx="4884016" cy="2414894"/>
            </a:xfrm>
          </p:grpSpPr>
          <p:sp>
            <p:nvSpPr>
              <p:cNvPr id="31" name="等腰三角形 30"/>
              <p:cNvSpPr/>
              <p:nvPr/>
            </p:nvSpPr>
            <p:spPr>
              <a:xfrm>
                <a:off x="4956670" y="4443106"/>
                <a:ext cx="4884016" cy="2414894"/>
              </a:xfrm>
              <a:prstGeom prst="triangle">
                <a:avLst/>
              </a:prstGeom>
              <a:solidFill>
                <a:srgbClr val="4D86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2" name="任意多边形 31"/>
              <p:cNvSpPr/>
              <p:nvPr/>
            </p:nvSpPr>
            <p:spPr>
              <a:xfrm>
                <a:off x="4956670" y="4443106"/>
                <a:ext cx="2442008" cy="2414894"/>
              </a:xfrm>
              <a:custGeom>
                <a:avLst/>
                <a:gdLst>
                  <a:gd name="connsiteX0" fmla="*/ 2442008 w 2442008"/>
                  <a:gd name="connsiteY0" fmla="*/ 0 h 2414894"/>
                  <a:gd name="connsiteX1" fmla="*/ 2415869 w 2442008"/>
                  <a:gd name="connsiteY1" fmla="*/ 2414894 h 2414894"/>
                  <a:gd name="connsiteX2" fmla="*/ 0 w 2442008"/>
                  <a:gd name="connsiteY2" fmla="*/ 2414894 h 2414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2008" h="2414894">
                    <a:moveTo>
                      <a:pt x="2442008" y="0"/>
                    </a:moveTo>
                    <a:lnTo>
                      <a:pt x="2415869" y="2414894"/>
                    </a:lnTo>
                    <a:lnTo>
                      <a:pt x="0" y="2414894"/>
                    </a:lnTo>
                    <a:close/>
                  </a:path>
                </a:pathLst>
              </a:custGeom>
              <a:solidFill>
                <a:srgbClr val="113A5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2028559" y="6342960"/>
              <a:ext cx="1041643" cy="515039"/>
              <a:chOff x="4956670" y="4443106"/>
              <a:chExt cx="4884016" cy="2414894"/>
            </a:xfrm>
          </p:grpSpPr>
          <p:sp>
            <p:nvSpPr>
              <p:cNvPr id="29" name="等腰三角形 28"/>
              <p:cNvSpPr/>
              <p:nvPr/>
            </p:nvSpPr>
            <p:spPr>
              <a:xfrm>
                <a:off x="4956670" y="4443106"/>
                <a:ext cx="4884016" cy="2414894"/>
              </a:xfrm>
              <a:prstGeom prst="triangle">
                <a:avLst/>
              </a:prstGeom>
              <a:solidFill>
                <a:srgbClr val="4D86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0" name="任意多边形 29"/>
              <p:cNvSpPr/>
              <p:nvPr/>
            </p:nvSpPr>
            <p:spPr>
              <a:xfrm>
                <a:off x="4956670" y="4443106"/>
                <a:ext cx="2442008" cy="2414894"/>
              </a:xfrm>
              <a:custGeom>
                <a:avLst/>
                <a:gdLst>
                  <a:gd name="connsiteX0" fmla="*/ 2442008 w 2442008"/>
                  <a:gd name="connsiteY0" fmla="*/ 0 h 2414894"/>
                  <a:gd name="connsiteX1" fmla="*/ 2415869 w 2442008"/>
                  <a:gd name="connsiteY1" fmla="*/ 2414894 h 2414894"/>
                  <a:gd name="connsiteX2" fmla="*/ 0 w 2442008"/>
                  <a:gd name="connsiteY2" fmla="*/ 2414894 h 2414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2008" h="2414894">
                    <a:moveTo>
                      <a:pt x="2442008" y="0"/>
                    </a:moveTo>
                    <a:lnTo>
                      <a:pt x="2415869" y="2414894"/>
                    </a:lnTo>
                    <a:lnTo>
                      <a:pt x="0" y="2414894"/>
                    </a:lnTo>
                    <a:close/>
                  </a:path>
                </a:pathLst>
              </a:custGeom>
              <a:solidFill>
                <a:srgbClr val="113A5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11150357" y="6342960"/>
              <a:ext cx="1041643" cy="515039"/>
              <a:chOff x="4956670" y="4443106"/>
              <a:chExt cx="4884016" cy="2414894"/>
            </a:xfrm>
          </p:grpSpPr>
          <p:sp>
            <p:nvSpPr>
              <p:cNvPr id="27" name="等腰三角形 26"/>
              <p:cNvSpPr/>
              <p:nvPr/>
            </p:nvSpPr>
            <p:spPr>
              <a:xfrm>
                <a:off x="4956670" y="4443106"/>
                <a:ext cx="4884016" cy="2414894"/>
              </a:xfrm>
              <a:prstGeom prst="triangle">
                <a:avLst/>
              </a:prstGeom>
              <a:solidFill>
                <a:srgbClr val="4D86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8" name="任意多边形 27"/>
              <p:cNvSpPr/>
              <p:nvPr/>
            </p:nvSpPr>
            <p:spPr>
              <a:xfrm>
                <a:off x="4956670" y="4443106"/>
                <a:ext cx="2442008" cy="2414894"/>
              </a:xfrm>
              <a:custGeom>
                <a:avLst/>
                <a:gdLst>
                  <a:gd name="connsiteX0" fmla="*/ 2442008 w 2442008"/>
                  <a:gd name="connsiteY0" fmla="*/ 0 h 2414894"/>
                  <a:gd name="connsiteX1" fmla="*/ 2415869 w 2442008"/>
                  <a:gd name="connsiteY1" fmla="*/ 2414894 h 2414894"/>
                  <a:gd name="connsiteX2" fmla="*/ 0 w 2442008"/>
                  <a:gd name="connsiteY2" fmla="*/ 2414894 h 2414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2008" h="2414894">
                    <a:moveTo>
                      <a:pt x="2442008" y="0"/>
                    </a:moveTo>
                    <a:lnTo>
                      <a:pt x="2415869" y="2414894"/>
                    </a:lnTo>
                    <a:lnTo>
                      <a:pt x="0" y="2414894"/>
                    </a:lnTo>
                    <a:close/>
                  </a:path>
                </a:pathLst>
              </a:custGeom>
              <a:solidFill>
                <a:srgbClr val="113A5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37" name="Freeform 5"/>
          <p:cNvSpPr>
            <a:spLocks/>
          </p:cNvSpPr>
          <p:nvPr/>
        </p:nvSpPr>
        <p:spPr bwMode="auto">
          <a:xfrm>
            <a:off x="4520042" y="5576563"/>
            <a:ext cx="3419828" cy="1268843"/>
          </a:xfrm>
          <a:custGeom>
            <a:avLst/>
            <a:gdLst>
              <a:gd name="T0" fmla="*/ 0 w 251"/>
              <a:gd name="T1" fmla="*/ 67 h 67"/>
              <a:gd name="T2" fmla="*/ 0 w 251"/>
              <a:gd name="T3" fmla="*/ 67 h 67"/>
              <a:gd name="T4" fmla="*/ 251 w 251"/>
              <a:gd name="T5" fmla="*/ 67 h 67"/>
              <a:gd name="T6" fmla="*/ 251 w 251"/>
              <a:gd name="T7" fmla="*/ 0 h 67"/>
              <a:gd name="T8" fmla="*/ 0 w 251"/>
              <a:gd name="T9" fmla="*/ 67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1" h="67">
                <a:moveTo>
                  <a:pt x="0" y="67"/>
                </a:moveTo>
                <a:cubicBezTo>
                  <a:pt x="0" y="67"/>
                  <a:pt x="0" y="67"/>
                  <a:pt x="0" y="67"/>
                </a:cubicBezTo>
                <a:cubicBezTo>
                  <a:pt x="251" y="67"/>
                  <a:pt x="251" y="67"/>
                  <a:pt x="251" y="67"/>
                </a:cubicBezTo>
                <a:cubicBezTo>
                  <a:pt x="251" y="0"/>
                  <a:pt x="251" y="0"/>
                  <a:pt x="251" y="0"/>
                </a:cubicBezTo>
                <a:cubicBezTo>
                  <a:pt x="178" y="38"/>
                  <a:pt x="92" y="62"/>
                  <a:pt x="0" y="67"/>
                </a:cubicBezTo>
                <a:close/>
              </a:path>
            </a:pathLst>
          </a:custGeom>
          <a:solidFill>
            <a:srgbClr val="113A59"/>
          </a:solidFill>
          <a:ln>
            <a:noFill/>
          </a:ln>
          <a:ex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8" name="Freeform 6"/>
          <p:cNvSpPr>
            <a:spLocks/>
          </p:cNvSpPr>
          <p:nvPr/>
        </p:nvSpPr>
        <p:spPr bwMode="auto">
          <a:xfrm>
            <a:off x="8028163" y="4892917"/>
            <a:ext cx="1117622" cy="1951702"/>
          </a:xfrm>
          <a:custGeom>
            <a:avLst/>
            <a:gdLst>
              <a:gd name="T0" fmla="*/ 0 w 59"/>
              <a:gd name="T1" fmla="*/ 36 h 103"/>
              <a:gd name="T2" fmla="*/ 0 w 59"/>
              <a:gd name="T3" fmla="*/ 103 h 103"/>
              <a:gd name="T4" fmla="*/ 59 w 59"/>
              <a:gd name="T5" fmla="*/ 103 h 103"/>
              <a:gd name="T6" fmla="*/ 59 w 59"/>
              <a:gd name="T7" fmla="*/ 0 h 103"/>
              <a:gd name="T8" fmla="*/ 0 w 59"/>
              <a:gd name="T9" fmla="*/ 36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9" h="103">
                <a:moveTo>
                  <a:pt x="0" y="36"/>
                </a:moveTo>
                <a:cubicBezTo>
                  <a:pt x="0" y="103"/>
                  <a:pt x="0" y="103"/>
                  <a:pt x="0" y="103"/>
                </a:cubicBezTo>
                <a:cubicBezTo>
                  <a:pt x="59" y="103"/>
                  <a:pt x="59" y="103"/>
                  <a:pt x="59" y="103"/>
                </a:cubicBezTo>
                <a:cubicBezTo>
                  <a:pt x="59" y="0"/>
                  <a:pt x="59" y="0"/>
                  <a:pt x="59" y="0"/>
                </a:cubicBezTo>
                <a:cubicBezTo>
                  <a:pt x="41" y="13"/>
                  <a:pt x="21" y="25"/>
                  <a:pt x="0" y="36"/>
                </a:cubicBezTo>
                <a:close/>
              </a:path>
            </a:pathLst>
          </a:custGeom>
          <a:solidFill>
            <a:srgbClr val="4D86B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9" name="Freeform 7"/>
          <p:cNvSpPr>
            <a:spLocks/>
          </p:cNvSpPr>
          <p:nvPr/>
        </p:nvSpPr>
        <p:spPr bwMode="auto">
          <a:xfrm>
            <a:off x="10699840" y="2966805"/>
            <a:ext cx="1114105" cy="3877814"/>
          </a:xfrm>
          <a:custGeom>
            <a:avLst/>
            <a:gdLst>
              <a:gd name="T0" fmla="*/ 31 w 31"/>
              <a:gd name="T1" fmla="*/ 0 h 205"/>
              <a:gd name="T2" fmla="*/ 28 w 31"/>
              <a:gd name="T3" fmla="*/ 0 h 205"/>
              <a:gd name="T4" fmla="*/ 0 w 31"/>
              <a:gd name="T5" fmla="*/ 36 h 205"/>
              <a:gd name="T6" fmla="*/ 0 w 31"/>
              <a:gd name="T7" fmla="*/ 205 h 205"/>
              <a:gd name="T8" fmla="*/ 31 w 31"/>
              <a:gd name="T9" fmla="*/ 205 h 205"/>
              <a:gd name="T10" fmla="*/ 31 w 31"/>
              <a:gd name="T11" fmla="*/ 0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1" h="205">
                <a:moveTo>
                  <a:pt x="31" y="0"/>
                </a:moveTo>
                <a:cubicBezTo>
                  <a:pt x="28" y="0"/>
                  <a:pt x="28" y="0"/>
                  <a:pt x="28" y="0"/>
                </a:cubicBezTo>
                <a:cubicBezTo>
                  <a:pt x="20" y="13"/>
                  <a:pt x="11" y="25"/>
                  <a:pt x="0" y="36"/>
                </a:cubicBezTo>
                <a:cubicBezTo>
                  <a:pt x="0" y="205"/>
                  <a:pt x="0" y="205"/>
                  <a:pt x="0" y="205"/>
                </a:cubicBezTo>
                <a:cubicBezTo>
                  <a:pt x="31" y="205"/>
                  <a:pt x="31" y="205"/>
                  <a:pt x="31" y="205"/>
                </a:cubicBezTo>
                <a:lnTo>
                  <a:pt x="31" y="0"/>
                </a:lnTo>
                <a:close/>
              </a:path>
            </a:pathLst>
          </a:custGeom>
          <a:solidFill>
            <a:srgbClr val="4D86B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0" name="Freeform 8"/>
          <p:cNvSpPr>
            <a:spLocks/>
          </p:cNvSpPr>
          <p:nvPr/>
        </p:nvSpPr>
        <p:spPr bwMode="auto">
          <a:xfrm>
            <a:off x="9222231" y="3656358"/>
            <a:ext cx="1401162" cy="3201642"/>
          </a:xfrm>
          <a:custGeom>
            <a:avLst/>
            <a:gdLst>
              <a:gd name="T0" fmla="*/ 0 w 74"/>
              <a:gd name="T1" fmla="*/ 66 h 169"/>
              <a:gd name="T2" fmla="*/ 0 w 74"/>
              <a:gd name="T3" fmla="*/ 169 h 169"/>
              <a:gd name="T4" fmla="*/ 74 w 74"/>
              <a:gd name="T5" fmla="*/ 169 h 169"/>
              <a:gd name="T6" fmla="*/ 74 w 74"/>
              <a:gd name="T7" fmla="*/ 0 h 169"/>
              <a:gd name="T8" fmla="*/ 0 w 74"/>
              <a:gd name="T9" fmla="*/ 66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" h="169">
                <a:moveTo>
                  <a:pt x="0" y="66"/>
                </a:moveTo>
                <a:cubicBezTo>
                  <a:pt x="0" y="169"/>
                  <a:pt x="0" y="169"/>
                  <a:pt x="0" y="169"/>
                </a:cubicBezTo>
                <a:cubicBezTo>
                  <a:pt x="74" y="169"/>
                  <a:pt x="74" y="169"/>
                  <a:pt x="74" y="169"/>
                </a:cubicBezTo>
                <a:cubicBezTo>
                  <a:pt x="74" y="0"/>
                  <a:pt x="74" y="0"/>
                  <a:pt x="74" y="0"/>
                </a:cubicBezTo>
                <a:cubicBezTo>
                  <a:pt x="52" y="24"/>
                  <a:pt x="28" y="47"/>
                  <a:pt x="0" y="66"/>
                </a:cubicBezTo>
                <a:close/>
              </a:path>
            </a:pathLst>
          </a:custGeom>
          <a:solidFill>
            <a:srgbClr val="113A59"/>
          </a:solidFill>
          <a:ln>
            <a:noFill/>
          </a:ln>
          <a:ex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" name="Freeform 9"/>
          <p:cNvSpPr>
            <a:spLocks/>
          </p:cNvSpPr>
          <p:nvPr/>
        </p:nvSpPr>
        <p:spPr bwMode="auto">
          <a:xfrm>
            <a:off x="5611380" y="4489541"/>
            <a:ext cx="2328490" cy="1106608"/>
          </a:xfrm>
          <a:custGeom>
            <a:avLst/>
            <a:gdLst>
              <a:gd name="T0" fmla="*/ 971 w 987"/>
              <a:gd name="T1" fmla="*/ 441 h 441"/>
              <a:gd name="T2" fmla="*/ 554 w 987"/>
              <a:gd name="T3" fmla="*/ 24 h 441"/>
              <a:gd name="T4" fmla="*/ 0 w 987"/>
              <a:gd name="T5" fmla="*/ 24 h 441"/>
              <a:gd name="T6" fmla="*/ 0 w 987"/>
              <a:gd name="T7" fmla="*/ 0 h 441"/>
              <a:gd name="T8" fmla="*/ 562 w 987"/>
              <a:gd name="T9" fmla="*/ 0 h 441"/>
              <a:gd name="T10" fmla="*/ 987 w 987"/>
              <a:gd name="T11" fmla="*/ 433 h 441"/>
              <a:gd name="T12" fmla="*/ 971 w 987"/>
              <a:gd name="T13" fmla="*/ 441 h 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87" h="441">
                <a:moveTo>
                  <a:pt x="971" y="441"/>
                </a:moveTo>
                <a:lnTo>
                  <a:pt x="554" y="24"/>
                </a:lnTo>
                <a:lnTo>
                  <a:pt x="0" y="24"/>
                </a:lnTo>
                <a:lnTo>
                  <a:pt x="0" y="0"/>
                </a:lnTo>
                <a:lnTo>
                  <a:pt x="562" y="0"/>
                </a:lnTo>
                <a:lnTo>
                  <a:pt x="987" y="433"/>
                </a:lnTo>
                <a:lnTo>
                  <a:pt x="971" y="441"/>
                </a:lnTo>
                <a:close/>
              </a:path>
            </a:pathLst>
          </a:custGeom>
          <a:solidFill>
            <a:srgbClr val="113A59"/>
          </a:solidFill>
          <a:ln>
            <a:noFill/>
          </a:ln>
          <a:ex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2" name="Freeform 10"/>
          <p:cNvSpPr>
            <a:spLocks/>
          </p:cNvSpPr>
          <p:nvPr/>
        </p:nvSpPr>
        <p:spPr bwMode="auto">
          <a:xfrm>
            <a:off x="6813848" y="3887130"/>
            <a:ext cx="2332119" cy="1039647"/>
          </a:xfrm>
          <a:custGeom>
            <a:avLst/>
            <a:gdLst>
              <a:gd name="T0" fmla="*/ 971 w 987"/>
              <a:gd name="T1" fmla="*/ 440 h 440"/>
              <a:gd name="T2" fmla="*/ 553 w 987"/>
              <a:gd name="T3" fmla="*/ 24 h 440"/>
              <a:gd name="T4" fmla="*/ 0 w 987"/>
              <a:gd name="T5" fmla="*/ 24 h 440"/>
              <a:gd name="T6" fmla="*/ 0 w 987"/>
              <a:gd name="T7" fmla="*/ 0 h 440"/>
              <a:gd name="T8" fmla="*/ 561 w 987"/>
              <a:gd name="T9" fmla="*/ 0 h 440"/>
              <a:gd name="T10" fmla="*/ 987 w 987"/>
              <a:gd name="T11" fmla="*/ 432 h 440"/>
              <a:gd name="T12" fmla="*/ 971 w 987"/>
              <a:gd name="T13" fmla="*/ 440 h 4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87" h="440">
                <a:moveTo>
                  <a:pt x="971" y="440"/>
                </a:moveTo>
                <a:lnTo>
                  <a:pt x="553" y="24"/>
                </a:lnTo>
                <a:lnTo>
                  <a:pt x="0" y="24"/>
                </a:lnTo>
                <a:lnTo>
                  <a:pt x="0" y="0"/>
                </a:lnTo>
                <a:lnTo>
                  <a:pt x="561" y="0"/>
                </a:lnTo>
                <a:lnTo>
                  <a:pt x="987" y="432"/>
                </a:lnTo>
                <a:lnTo>
                  <a:pt x="971" y="440"/>
                </a:lnTo>
                <a:close/>
              </a:path>
            </a:pathLst>
          </a:custGeom>
          <a:solidFill>
            <a:srgbClr val="4D86B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3" name="Freeform 11"/>
          <p:cNvSpPr>
            <a:spLocks/>
          </p:cNvSpPr>
          <p:nvPr/>
        </p:nvSpPr>
        <p:spPr bwMode="auto">
          <a:xfrm>
            <a:off x="8259564" y="2647505"/>
            <a:ext cx="2351022" cy="1053248"/>
          </a:xfrm>
          <a:custGeom>
            <a:avLst/>
            <a:gdLst>
              <a:gd name="T0" fmla="*/ 979 w 995"/>
              <a:gd name="T1" fmla="*/ 441 h 441"/>
              <a:gd name="T2" fmla="*/ 554 w 995"/>
              <a:gd name="T3" fmla="*/ 16 h 441"/>
              <a:gd name="T4" fmla="*/ 0 w 995"/>
              <a:gd name="T5" fmla="*/ 16 h 441"/>
              <a:gd name="T6" fmla="*/ 0 w 995"/>
              <a:gd name="T7" fmla="*/ 0 h 441"/>
              <a:gd name="T8" fmla="*/ 562 w 995"/>
              <a:gd name="T9" fmla="*/ 0 h 441"/>
              <a:gd name="T10" fmla="*/ 995 w 995"/>
              <a:gd name="T11" fmla="*/ 425 h 441"/>
              <a:gd name="T12" fmla="*/ 979 w 995"/>
              <a:gd name="T13" fmla="*/ 441 h 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95" h="441">
                <a:moveTo>
                  <a:pt x="979" y="441"/>
                </a:moveTo>
                <a:lnTo>
                  <a:pt x="554" y="16"/>
                </a:lnTo>
                <a:lnTo>
                  <a:pt x="0" y="16"/>
                </a:lnTo>
                <a:lnTo>
                  <a:pt x="0" y="0"/>
                </a:lnTo>
                <a:lnTo>
                  <a:pt x="562" y="0"/>
                </a:lnTo>
                <a:lnTo>
                  <a:pt x="995" y="425"/>
                </a:lnTo>
                <a:lnTo>
                  <a:pt x="979" y="441"/>
                </a:lnTo>
                <a:close/>
              </a:path>
            </a:pathLst>
          </a:custGeom>
          <a:solidFill>
            <a:srgbClr val="113A59"/>
          </a:solidFill>
          <a:ln>
            <a:noFill/>
          </a:ln>
          <a:ex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4" name="Freeform 12"/>
          <p:cNvSpPr>
            <a:spLocks/>
          </p:cNvSpPr>
          <p:nvPr/>
        </p:nvSpPr>
        <p:spPr bwMode="auto">
          <a:xfrm>
            <a:off x="9477188" y="1948496"/>
            <a:ext cx="2332119" cy="1042011"/>
          </a:xfrm>
          <a:custGeom>
            <a:avLst/>
            <a:gdLst>
              <a:gd name="T0" fmla="*/ 979 w 987"/>
              <a:gd name="T1" fmla="*/ 441 h 441"/>
              <a:gd name="T2" fmla="*/ 553 w 987"/>
              <a:gd name="T3" fmla="*/ 16 h 441"/>
              <a:gd name="T4" fmla="*/ 0 w 987"/>
              <a:gd name="T5" fmla="*/ 16 h 441"/>
              <a:gd name="T6" fmla="*/ 0 w 987"/>
              <a:gd name="T7" fmla="*/ 0 h 441"/>
              <a:gd name="T8" fmla="*/ 561 w 987"/>
              <a:gd name="T9" fmla="*/ 0 h 441"/>
              <a:gd name="T10" fmla="*/ 987 w 987"/>
              <a:gd name="T11" fmla="*/ 425 h 441"/>
              <a:gd name="T12" fmla="*/ 979 w 987"/>
              <a:gd name="T13" fmla="*/ 441 h 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87" h="441">
                <a:moveTo>
                  <a:pt x="979" y="441"/>
                </a:moveTo>
                <a:lnTo>
                  <a:pt x="553" y="16"/>
                </a:lnTo>
                <a:lnTo>
                  <a:pt x="0" y="16"/>
                </a:lnTo>
                <a:lnTo>
                  <a:pt x="0" y="0"/>
                </a:lnTo>
                <a:lnTo>
                  <a:pt x="561" y="0"/>
                </a:lnTo>
                <a:lnTo>
                  <a:pt x="987" y="425"/>
                </a:lnTo>
                <a:lnTo>
                  <a:pt x="979" y="441"/>
                </a:lnTo>
                <a:close/>
              </a:path>
            </a:pathLst>
          </a:custGeom>
          <a:solidFill>
            <a:srgbClr val="4D86B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5" name="Oval 13"/>
          <p:cNvSpPr>
            <a:spLocks noChangeArrowheads="1"/>
          </p:cNvSpPr>
          <p:nvPr/>
        </p:nvSpPr>
        <p:spPr bwMode="auto">
          <a:xfrm>
            <a:off x="5440419" y="4432721"/>
            <a:ext cx="189027" cy="191390"/>
          </a:xfrm>
          <a:prstGeom prst="ellipse">
            <a:avLst/>
          </a:prstGeom>
          <a:solidFill>
            <a:srgbClr val="113A59"/>
          </a:solidFill>
          <a:ln>
            <a:noFill/>
          </a:ln>
          <a:ex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" name="Oval 14"/>
          <p:cNvSpPr>
            <a:spLocks noChangeArrowheads="1"/>
          </p:cNvSpPr>
          <p:nvPr/>
        </p:nvSpPr>
        <p:spPr bwMode="auto">
          <a:xfrm>
            <a:off x="8074615" y="2582425"/>
            <a:ext cx="191390" cy="207929"/>
          </a:xfrm>
          <a:prstGeom prst="ellipse">
            <a:avLst/>
          </a:prstGeom>
          <a:solidFill>
            <a:srgbClr val="113A59"/>
          </a:solidFill>
          <a:ln>
            <a:noFill/>
          </a:ln>
          <a:ex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7" name="Oval 15"/>
          <p:cNvSpPr>
            <a:spLocks noChangeArrowheads="1"/>
          </p:cNvSpPr>
          <p:nvPr/>
        </p:nvSpPr>
        <p:spPr bwMode="auto">
          <a:xfrm>
            <a:off x="6779925" y="3816116"/>
            <a:ext cx="189027" cy="191390"/>
          </a:xfrm>
          <a:prstGeom prst="ellipse">
            <a:avLst/>
          </a:prstGeom>
          <a:solidFill>
            <a:srgbClr val="4D86B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8" name="Oval 16"/>
          <p:cNvSpPr>
            <a:spLocks noChangeArrowheads="1"/>
          </p:cNvSpPr>
          <p:nvPr/>
        </p:nvSpPr>
        <p:spPr bwMode="auto">
          <a:xfrm>
            <a:off x="9306604" y="1880033"/>
            <a:ext cx="189027" cy="207929"/>
          </a:xfrm>
          <a:prstGeom prst="ellipse">
            <a:avLst/>
          </a:prstGeom>
          <a:solidFill>
            <a:srgbClr val="4D86B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9" name="TextBox 692"/>
          <p:cNvSpPr txBox="1"/>
          <p:nvPr/>
        </p:nvSpPr>
        <p:spPr bwMode="auto">
          <a:xfrm>
            <a:off x="6640587" y="1662328"/>
            <a:ext cx="353399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zh-CN" sz="1600" b="0" i="0" u="none" strike="noStrike" kern="1200" cap="none" spc="300" normalizeH="0" baseline="0" noProof="0" dirty="0" smtClean="0">
                <a:ln>
                  <a:noFill/>
                </a:ln>
                <a:solidFill>
                  <a:srgbClr val="113A5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Arial" pitchFamily="34" charset="0"/>
              </a:rPr>
              <a:t>Федеральная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zh-CN" sz="1600" b="0" i="0" u="none" strike="noStrike" kern="1200" cap="none" spc="300" normalizeH="0" baseline="0" noProof="0" dirty="0" smtClean="0">
                <a:ln>
                  <a:noFill/>
                </a:ln>
                <a:solidFill>
                  <a:srgbClr val="113A5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Arial" pitchFamily="34" charset="0"/>
              </a:rPr>
              <a:t>налоговая</a:t>
            </a:r>
            <a:r>
              <a:rPr kumimoji="0" lang="ru-RU" altLang="zh-CN" sz="1600" b="0" i="0" u="none" strike="noStrike" kern="1200" cap="none" spc="300" normalizeH="0" noProof="0" dirty="0" smtClean="0">
                <a:ln>
                  <a:noFill/>
                </a:ln>
                <a:solidFill>
                  <a:srgbClr val="113A5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Arial" pitchFamily="34" charset="0"/>
              </a:rPr>
              <a:t> служба</a:t>
            </a:r>
            <a:endParaRPr kumimoji="0" lang="zh-CN" altLang="en-US" sz="1600" b="0" i="0" u="none" strike="noStrike" kern="1200" cap="none" spc="300" normalizeH="0" baseline="0" noProof="0" dirty="0">
              <a:ln>
                <a:noFill/>
              </a:ln>
              <a:solidFill>
                <a:srgbClr val="113A59"/>
              </a:solidFill>
              <a:effectLst/>
              <a:uLnTx/>
              <a:uFillTx/>
              <a:latin typeface="Magneto" panose="04030805050802020D02" pitchFamily="82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53" name="Content Placeholder 2"/>
          <p:cNvSpPr txBox="1">
            <a:spLocks/>
          </p:cNvSpPr>
          <p:nvPr/>
        </p:nvSpPr>
        <p:spPr>
          <a:xfrm>
            <a:off x="1161909" y="3999548"/>
            <a:ext cx="2863756" cy="4154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1800" b="1" noProof="0" dirty="0" smtClean="0">
                <a:solidFill>
                  <a:srgbClr val="113A59"/>
                </a:solidFill>
                <a:latin typeface="Calibri"/>
              </a:rPr>
              <a:t>А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13A59"/>
                </a:solidFill>
                <a:effectLst/>
                <a:uLnTx/>
                <a:uFillTx/>
                <a:latin typeface="Calibri"/>
              </a:rPr>
              <a:t>дминистратор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13A59"/>
                </a:solidFill>
                <a:effectLst/>
                <a:uLnTx/>
                <a:uFillTx/>
                <a:latin typeface="Calibri"/>
              </a:rPr>
              <a:t>доходов: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113A59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55" name="TextBox 692"/>
          <p:cNvSpPr txBox="1"/>
          <p:nvPr/>
        </p:nvSpPr>
        <p:spPr bwMode="auto">
          <a:xfrm>
            <a:off x="10741331" y="4328241"/>
            <a:ext cx="971293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zh-CN" sz="1600" b="1" spc="300" dirty="0" smtClean="0">
                <a:solidFill>
                  <a:srgbClr val="113A59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5014</a:t>
            </a:r>
            <a:endParaRPr kumimoji="0" lang="zh-CN" altLang="en-US" sz="1600" b="1" i="0" u="none" strike="noStrike" kern="1200" cap="none" spc="300" normalizeH="0" baseline="0" noProof="0" dirty="0">
              <a:ln>
                <a:noFill/>
              </a:ln>
              <a:solidFill>
                <a:srgbClr val="113A59"/>
              </a:solidFill>
              <a:effectLst/>
              <a:uLnTx/>
              <a:uFillTx/>
              <a:latin typeface="Magneto" panose="04030805050802020D02" pitchFamily="82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56" name="TextBox 692"/>
          <p:cNvSpPr txBox="1"/>
          <p:nvPr/>
        </p:nvSpPr>
        <p:spPr bwMode="auto">
          <a:xfrm>
            <a:off x="5157004" y="2416539"/>
            <a:ext cx="358840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zh-CN" sz="1600" b="0" i="0" u="none" strike="noStrike" kern="1200" cap="none" spc="300" normalizeH="0" baseline="0" noProof="0" dirty="0" smtClean="0">
                <a:ln>
                  <a:noFill/>
                </a:ln>
                <a:solidFill>
                  <a:srgbClr val="113A5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Arial" pitchFamily="34" charset="0"/>
              </a:rPr>
              <a:t>Департамент имущественных отношений города Сочи</a:t>
            </a:r>
            <a:endParaRPr kumimoji="0" lang="zh-CN" altLang="en-US" sz="1600" b="0" i="0" u="none" strike="noStrike" kern="1200" cap="none" spc="300" normalizeH="0" baseline="0" noProof="0" dirty="0">
              <a:ln>
                <a:noFill/>
              </a:ln>
              <a:solidFill>
                <a:srgbClr val="113A59"/>
              </a:solidFill>
              <a:effectLst/>
              <a:uLnTx/>
              <a:uFillTx/>
              <a:latin typeface="Magneto" panose="04030805050802020D02" pitchFamily="82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57" name="TextBox 692"/>
          <p:cNvSpPr txBox="1"/>
          <p:nvPr/>
        </p:nvSpPr>
        <p:spPr bwMode="auto">
          <a:xfrm>
            <a:off x="9374482" y="4905712"/>
            <a:ext cx="1096660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zh-CN" sz="1600" b="1" spc="300" dirty="0" smtClean="0">
                <a:solidFill>
                  <a:schemeClr val="tx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2134</a:t>
            </a:r>
            <a:endParaRPr kumimoji="0" lang="zh-CN" altLang="en-US" sz="1600" b="1" i="0" u="none" strike="noStrike" kern="1200" cap="none" spc="30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Magneto" panose="04030805050802020D02" pitchFamily="82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58" name="TextBox 692"/>
          <p:cNvSpPr txBox="1"/>
          <p:nvPr/>
        </p:nvSpPr>
        <p:spPr bwMode="auto">
          <a:xfrm>
            <a:off x="4496396" y="3462541"/>
            <a:ext cx="24386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zh-CN" sz="1600" b="0" i="0" u="none" strike="noStrike" kern="1200" cap="none" spc="300" normalizeH="0" baseline="0" noProof="0" dirty="0" smtClean="0">
                <a:ln>
                  <a:noFill/>
                </a:ln>
                <a:solidFill>
                  <a:srgbClr val="113A5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Arial" pitchFamily="34" charset="0"/>
              </a:rPr>
              <a:t>Органы местного самоуправления</a:t>
            </a:r>
            <a:endParaRPr kumimoji="0" lang="zh-CN" altLang="en-US" sz="1600" b="0" i="0" u="none" strike="noStrike" kern="1200" cap="none" spc="300" normalizeH="0" baseline="0" noProof="0" dirty="0">
              <a:ln>
                <a:noFill/>
              </a:ln>
              <a:solidFill>
                <a:srgbClr val="113A59"/>
              </a:solidFill>
              <a:effectLst/>
              <a:uLnTx/>
              <a:uFillTx/>
              <a:latin typeface="Magneto" panose="04030805050802020D02" pitchFamily="82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59" name="TextBox 692"/>
          <p:cNvSpPr txBox="1"/>
          <p:nvPr/>
        </p:nvSpPr>
        <p:spPr bwMode="auto">
          <a:xfrm>
            <a:off x="8090931" y="5763287"/>
            <a:ext cx="972020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zh-CN" sz="1600" b="1" spc="300" dirty="0" smtClean="0">
                <a:solidFill>
                  <a:schemeClr val="tx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234</a:t>
            </a:r>
            <a:endParaRPr kumimoji="0" lang="zh-CN" altLang="en-US" sz="1600" b="1" i="0" u="none" strike="noStrike" kern="1200" cap="none" spc="30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Magneto" panose="04030805050802020D02" pitchFamily="82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60" name="TextBox 692"/>
          <p:cNvSpPr txBox="1"/>
          <p:nvPr/>
        </p:nvSpPr>
        <p:spPr bwMode="auto">
          <a:xfrm>
            <a:off x="6765324" y="6367299"/>
            <a:ext cx="1096660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zh-CN" sz="1600" b="1" spc="300" dirty="0" smtClean="0">
                <a:solidFill>
                  <a:schemeClr val="tx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118</a:t>
            </a:r>
            <a:endParaRPr kumimoji="0" lang="zh-CN" altLang="en-US" sz="1600" b="1" i="0" u="none" strike="noStrike" kern="1200" cap="none" spc="30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Magneto" panose="04030805050802020D02" pitchFamily="82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61" name="TextBox 692"/>
          <p:cNvSpPr txBox="1"/>
          <p:nvPr/>
        </p:nvSpPr>
        <p:spPr bwMode="auto">
          <a:xfrm>
            <a:off x="3838998" y="4648270"/>
            <a:ext cx="255857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zh-CN" sz="1600" b="0" i="0" u="none" strike="noStrike" kern="1200" cap="none" spc="300" normalizeH="0" baseline="0" noProof="0" dirty="0" smtClean="0">
                <a:ln>
                  <a:noFill/>
                </a:ln>
                <a:solidFill>
                  <a:srgbClr val="113A5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Arial" pitchFamily="34" charset="0"/>
              </a:rPr>
              <a:t>Прочие федеральные службы</a:t>
            </a:r>
            <a:endParaRPr kumimoji="0" lang="zh-CN" altLang="en-US" sz="1600" b="0" i="0" u="none" strike="noStrike" kern="1200" cap="none" spc="300" normalizeH="0" baseline="0" noProof="0" dirty="0">
              <a:ln>
                <a:noFill/>
              </a:ln>
              <a:solidFill>
                <a:srgbClr val="113A59"/>
              </a:solidFill>
              <a:effectLst/>
              <a:uLnTx/>
              <a:uFillTx/>
              <a:latin typeface="Magneto" panose="04030805050802020D02" pitchFamily="82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0174584" y="2150417"/>
            <a:ext cx="1082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113A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66,9%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8852726" y="3014905"/>
            <a:ext cx="1082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113A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28,5%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7405744" y="4194203"/>
            <a:ext cx="1082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113A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3,1%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6337520" y="5158912"/>
            <a:ext cx="1082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113A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1,5%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26999" y="4328241"/>
            <a:ext cx="364136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dirty="0">
                <a:solidFill>
                  <a:schemeClr val="tx2">
                    <a:lumMod val="50000"/>
                  </a:schemeClr>
                </a:solidFill>
                <a:latin typeface="ArbatC" panose="02000505050000020003" pitchFamily="50" charset="-52"/>
              </a:rPr>
              <a:t>это 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batC" panose="02000505050000020003" pitchFamily="50" charset="-52"/>
              </a:rPr>
              <a:t>орган государственной власти, </a:t>
            </a:r>
          </a:p>
          <a:p>
            <a:pPr algn="r"/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batC" panose="02000505050000020003" pitchFamily="50" charset="-52"/>
              </a:rPr>
              <a:t>а также местной администрации, который в </a:t>
            </a:r>
            <a:r>
              <a:rPr lang="ru-RU" sz="1400" dirty="0">
                <a:solidFill>
                  <a:schemeClr val="tx2">
                    <a:lumMod val="50000"/>
                  </a:schemeClr>
                </a:solidFill>
                <a:latin typeface="ArbatC" panose="02000505050000020003" pitchFamily="50" charset="-52"/>
              </a:rPr>
              <a:t>соответствии с законодательством 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batC" panose="02000505050000020003" pitchFamily="50" charset="-52"/>
              </a:rPr>
              <a:t>осуществляет контроль за </a:t>
            </a:r>
            <a:r>
              <a:rPr lang="ru-RU" sz="1400" dirty="0">
                <a:solidFill>
                  <a:schemeClr val="tx2">
                    <a:lumMod val="50000"/>
                  </a:schemeClr>
                </a:solidFill>
                <a:latin typeface="ArbatC" panose="02000505050000020003" pitchFamily="50" charset="-52"/>
              </a:rPr>
              <a:t>правильностью исчисления, полнотой и своевременностью 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batC" panose="02000505050000020003" pitchFamily="50" charset="-52"/>
              </a:rPr>
              <a:t>уплаты платежей, </a:t>
            </a:r>
            <a:r>
              <a:rPr lang="ru-RU" sz="1400" dirty="0">
                <a:solidFill>
                  <a:schemeClr val="tx2">
                    <a:lumMod val="50000"/>
                  </a:schemeClr>
                </a:solidFill>
                <a:latin typeface="ArbatC" panose="02000505050000020003" pitchFamily="50" charset="-52"/>
              </a:rPr>
              <a:t>являющихся доходами бюджетов бюджетной системы РФ.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24357" y="1676213"/>
            <a:ext cx="3608779" cy="187743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 smtClean="0">
                <a:solidFill>
                  <a:srgbClr val="113A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Работа по наполнению бюджета города в части налоговых и неналоговых доходов в сумме </a:t>
            </a:r>
          </a:p>
          <a:p>
            <a:pPr algn="r"/>
            <a:r>
              <a:rPr lang="ru-RU" sz="2000" b="1" dirty="0" smtClean="0">
                <a:solidFill>
                  <a:srgbClr val="113A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7 500 млн рублей </a:t>
            </a:r>
          </a:p>
          <a:p>
            <a:pPr algn="r"/>
            <a:r>
              <a:rPr lang="ru-RU" sz="1600" b="1" dirty="0" smtClean="0">
                <a:solidFill>
                  <a:srgbClr val="113A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будет проводится администраторами доходов</a:t>
            </a:r>
            <a:endParaRPr lang="ru-RU" sz="1600" b="1" dirty="0" smtClean="0">
              <a:solidFill>
                <a:srgbClr val="113A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Стрелка вправо 50"/>
          <p:cNvSpPr/>
          <p:nvPr/>
        </p:nvSpPr>
        <p:spPr>
          <a:xfrm rot="20052968">
            <a:off x="4225009" y="1938743"/>
            <a:ext cx="576064" cy="320740"/>
          </a:xfrm>
          <a:prstGeom prst="rightArrow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Стрелка вправо 63"/>
          <p:cNvSpPr/>
          <p:nvPr/>
        </p:nvSpPr>
        <p:spPr>
          <a:xfrm>
            <a:off x="4337052" y="2586793"/>
            <a:ext cx="576064" cy="320740"/>
          </a:xfrm>
          <a:prstGeom prst="rightArrow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Стрелка вправо 68"/>
          <p:cNvSpPr/>
          <p:nvPr/>
        </p:nvSpPr>
        <p:spPr>
          <a:xfrm rot="1163388">
            <a:off x="4273163" y="3277379"/>
            <a:ext cx="576064" cy="320740"/>
          </a:xfrm>
          <a:prstGeom prst="rightArrow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Арка 51"/>
          <p:cNvSpPr/>
          <p:nvPr/>
        </p:nvSpPr>
        <p:spPr>
          <a:xfrm rot="5400000">
            <a:off x="2955388" y="2285055"/>
            <a:ext cx="1658496" cy="696479"/>
          </a:xfrm>
          <a:prstGeom prst="blockArc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9610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35360" y="242199"/>
            <a:ext cx="11377264" cy="797292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prstClr val="white"/>
                </a:solidFill>
              </a:rPr>
              <a:t>Хозяйствующие субъекты города Сочи, оказывающие наибольшее влияние </a:t>
            </a:r>
            <a:endParaRPr lang="ru-RU" b="1" dirty="0" smtClean="0">
              <a:solidFill>
                <a:prstClr val="white"/>
              </a:solidFill>
            </a:endParaRPr>
          </a:p>
          <a:p>
            <a:pPr algn="ctr"/>
            <a:r>
              <a:rPr lang="ru-RU" b="1" dirty="0" smtClean="0">
                <a:solidFill>
                  <a:prstClr val="white"/>
                </a:solidFill>
              </a:rPr>
              <a:t>на </a:t>
            </a:r>
            <a:r>
              <a:rPr lang="ru-RU" b="1" dirty="0">
                <a:solidFill>
                  <a:prstClr val="white"/>
                </a:solidFill>
              </a:rPr>
              <a:t>формирование доходной части бюджета города:  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3658522"/>
              </p:ext>
            </p:extLst>
          </p:nvPr>
        </p:nvGraphicFramePr>
        <p:xfrm>
          <a:off x="4004320" y="1196189"/>
          <a:ext cx="7708304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559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23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5598">
                <a:tc>
                  <a:txBody>
                    <a:bodyPr/>
                    <a:lstStyle/>
                    <a:p>
                      <a:pPr algn="ctr"/>
                      <a:r>
                        <a:rPr lang="ru-RU" sz="1400" b="1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Наименование</a:t>
                      </a:r>
                      <a:r>
                        <a:rPr lang="ru-RU" sz="1400" b="1" cap="none" spc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 отрасли</a:t>
                      </a:r>
                      <a:endParaRPr lang="ru-RU" sz="1400" b="1" cap="none" spc="0" dirty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Доля влияния на поступления в бюджет</a:t>
                      </a:r>
                      <a:r>
                        <a:rPr lang="ru-RU" sz="1400" b="1" cap="none" spc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 города</a:t>
                      </a:r>
                      <a:endParaRPr lang="ru-RU" sz="1400" b="1" cap="none" spc="0" dirty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15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Предприятия потребительского рынка и услуг </a:t>
                      </a:r>
                      <a:endParaRPr lang="ru-RU" sz="1400" b="0" cap="none" spc="0" dirty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22,0%</a:t>
                      </a:r>
                      <a:endParaRPr lang="ru-RU" sz="1400" b="0" cap="none" spc="0" dirty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15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Предприятия санаторно-курортной сферы </a:t>
                      </a:r>
                      <a:endParaRPr lang="ru-RU" sz="1400" b="0" cap="none" spc="0" dirty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19,2%</a:t>
                      </a:r>
                      <a:endParaRPr lang="ru-RU" sz="1400" b="0" cap="none" spc="0" dirty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55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Организации, предоставляющие услуги в сфере, образования, культуры и спорта </a:t>
                      </a:r>
                      <a:endParaRPr lang="ru-RU" sz="1400" b="0" cap="none" spc="0" dirty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8,2%</a:t>
                      </a:r>
                      <a:endParaRPr lang="ru-RU" sz="1400" b="0" cap="none" spc="0" dirty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1528">
                <a:tc>
                  <a:txBody>
                    <a:bodyPr/>
                    <a:lstStyle/>
                    <a:p>
                      <a:r>
                        <a:rPr lang="ru-RU" sz="1400" b="0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Предприятия транспорта</a:t>
                      </a:r>
                      <a:r>
                        <a:rPr lang="ru-RU" sz="1400" b="0" cap="none" spc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 и дорожного хозяйства</a:t>
                      </a:r>
                      <a:endParaRPr lang="ru-RU" sz="1400" b="0" cap="none" spc="0" dirty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5,7%</a:t>
                      </a:r>
                      <a:endParaRPr lang="ru-RU" sz="1400" b="0" cap="none" spc="0" dirty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1528">
                <a:tc>
                  <a:txBody>
                    <a:bodyPr/>
                    <a:lstStyle/>
                    <a:p>
                      <a:r>
                        <a:rPr lang="ru-RU" sz="1400" b="0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Предприятия сферы строительства</a:t>
                      </a:r>
                      <a:endParaRPr lang="ru-RU" sz="1400" b="0" cap="none" spc="0" dirty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5,3%</a:t>
                      </a:r>
                      <a:endParaRPr lang="ru-RU" sz="1400" b="0" cap="none" spc="0" dirty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1528">
                <a:tc>
                  <a:txBody>
                    <a:bodyPr/>
                    <a:lstStyle/>
                    <a:p>
                      <a:r>
                        <a:rPr lang="ru-RU" sz="1400" b="0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Предприятия жилищно-коммунальной сферы</a:t>
                      </a:r>
                      <a:endParaRPr lang="ru-RU" sz="1400" b="0" cap="none" spc="0" dirty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cap="none" spc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4,7%</a:t>
                      </a:r>
                      <a:endParaRPr lang="ru-RU" sz="1400" b="0" cap="none" spc="0" dirty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1103428"/>
            <a:ext cx="3394720" cy="20039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335360" y="4603483"/>
            <a:ext cx="4032448" cy="1323439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i="1" dirty="0" smtClean="0">
                <a:solidFill>
                  <a:schemeClr val="bg1">
                    <a:lumMod val="95000"/>
                  </a:schemeClr>
                </a:solidFill>
                <a:latin typeface="Segoe Print" panose="02000600000000000000" pitchFamily="2" charset="0"/>
              </a:rPr>
              <a:t>Бюджетная </a:t>
            </a:r>
            <a:r>
              <a:rPr lang="ru-RU" sz="1400" i="1" dirty="0">
                <a:solidFill>
                  <a:schemeClr val="bg1">
                    <a:lumMod val="95000"/>
                  </a:schemeClr>
                </a:solidFill>
                <a:latin typeface="Segoe Print" panose="02000600000000000000" pitchFamily="2" charset="0"/>
              </a:rPr>
              <a:t>обеспеченность </a:t>
            </a:r>
            <a:endParaRPr lang="ru-RU" sz="1400" i="1" dirty="0" smtClean="0">
              <a:solidFill>
                <a:schemeClr val="bg1">
                  <a:lumMod val="95000"/>
                </a:schemeClr>
              </a:solidFill>
              <a:latin typeface="Segoe Print" panose="02000600000000000000" pitchFamily="2" charset="0"/>
            </a:endParaRPr>
          </a:p>
          <a:p>
            <a:pPr algn="ctr"/>
            <a:r>
              <a:rPr lang="ru-RU" sz="1400" b="1" i="1" u="sng" dirty="0" smtClean="0">
                <a:solidFill>
                  <a:schemeClr val="bg1">
                    <a:lumMod val="95000"/>
                  </a:schemeClr>
                </a:solidFill>
                <a:latin typeface="Segoe Print" panose="02000600000000000000" pitchFamily="2" charset="0"/>
              </a:rPr>
              <a:t>собственными доходами </a:t>
            </a:r>
          </a:p>
          <a:p>
            <a:pPr algn="ctr"/>
            <a:r>
              <a:rPr lang="ru-RU" sz="1000" b="1" i="1" u="sng" dirty="0" smtClean="0">
                <a:solidFill>
                  <a:schemeClr val="bg1">
                    <a:lumMod val="95000"/>
                  </a:schemeClr>
                </a:solidFill>
                <a:latin typeface="Segoe Print" panose="02000600000000000000" pitchFamily="2" charset="0"/>
              </a:rPr>
              <a:t>(без учета поступлений из краевого бюджета)</a:t>
            </a:r>
          </a:p>
          <a:p>
            <a:pPr algn="ctr"/>
            <a:r>
              <a:rPr lang="ru-RU" sz="1400" i="1" dirty="0" smtClean="0">
                <a:solidFill>
                  <a:schemeClr val="bg1">
                    <a:lumMod val="95000"/>
                  </a:schemeClr>
                </a:solidFill>
                <a:latin typeface="Segoe Print" panose="02000600000000000000" pitchFamily="2" charset="0"/>
              </a:rPr>
              <a:t>в </a:t>
            </a:r>
            <a:r>
              <a:rPr lang="ru-RU" sz="1400" i="1" dirty="0">
                <a:solidFill>
                  <a:schemeClr val="bg1">
                    <a:lumMod val="95000"/>
                  </a:schemeClr>
                </a:solidFill>
                <a:latin typeface="Segoe Print" panose="02000600000000000000" pitchFamily="2" charset="0"/>
              </a:rPr>
              <a:t>расчете на </a:t>
            </a:r>
            <a:r>
              <a:rPr lang="ru-RU" sz="1400" i="1" dirty="0" smtClean="0">
                <a:solidFill>
                  <a:schemeClr val="bg1">
                    <a:lumMod val="95000"/>
                  </a:schemeClr>
                </a:solidFill>
                <a:latin typeface="Segoe Print" panose="02000600000000000000" pitchFamily="2" charset="0"/>
              </a:rPr>
              <a:t>1-го жителя </a:t>
            </a:r>
          </a:p>
          <a:p>
            <a:pPr algn="ctr"/>
            <a:r>
              <a:rPr lang="ru-RU" sz="1400" i="1" dirty="0" smtClean="0">
                <a:solidFill>
                  <a:schemeClr val="bg1">
                    <a:lumMod val="95000"/>
                  </a:schemeClr>
                </a:solidFill>
                <a:latin typeface="Segoe Print" panose="02000600000000000000" pitchFamily="2" charset="0"/>
              </a:rPr>
              <a:t>в разрезе городских округов Краснодарского края  (в рублях)</a:t>
            </a:r>
            <a:endParaRPr lang="ru-RU" sz="1400" i="1" dirty="0">
              <a:solidFill>
                <a:schemeClr val="bg1">
                  <a:lumMod val="95000"/>
                </a:schemeClr>
              </a:solidFill>
              <a:latin typeface="Segoe Print" panose="02000600000000000000" pitchFamily="2" charset="0"/>
            </a:endParaRPr>
          </a:p>
        </p:txBody>
      </p:sp>
      <p:sp>
        <p:nvSpPr>
          <p:cNvPr id="8" name="Стрелка вправо 7"/>
          <p:cNvSpPr/>
          <p:nvPr/>
        </p:nvSpPr>
        <p:spPr>
          <a:xfrm>
            <a:off x="4511824" y="5085182"/>
            <a:ext cx="576064" cy="360040"/>
          </a:xfrm>
          <a:prstGeom prst="rightArrow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>
                  <a:lumMod val="95000"/>
                </a:schemeClr>
              </a:solidFill>
            </a:endParaRPr>
          </a:p>
        </p:txBody>
      </p:sp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210106366"/>
              </p:ext>
            </p:extLst>
          </p:nvPr>
        </p:nvGraphicFramePr>
        <p:xfrm>
          <a:off x="5231904" y="4034684"/>
          <a:ext cx="6480720" cy="24610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691125" y="4078309"/>
            <a:ext cx="33843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 smtClean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Предусмотрено проектами бюджетов на 2021 год:</a:t>
            </a:r>
            <a:endParaRPr lang="ru-RU" sz="1600" i="1" dirty="0">
              <a:solidFill>
                <a:schemeClr val="tx2">
                  <a:lumMod val="50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0467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783632" y="526893"/>
            <a:ext cx="32087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72986"/>
            <a:r>
              <a:rPr lang="ru-RU" sz="1600" b="1" spc="26" dirty="0">
                <a:ln w="0"/>
                <a:solidFill>
                  <a:srgbClr val="44546A">
                    <a:lumMod val="75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Расходная часть бюджета</a:t>
            </a:r>
          </a:p>
          <a:p>
            <a:pPr algn="ctr" defTabSz="372986"/>
            <a:r>
              <a:rPr lang="ru-RU" sz="1600" b="1" spc="26" dirty="0">
                <a:ln w="0"/>
                <a:solidFill>
                  <a:srgbClr val="44546A">
                    <a:lumMod val="75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города Сочи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0" y="1713417"/>
            <a:ext cx="604523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72986"/>
            <a:r>
              <a:rPr lang="ru-RU" sz="1300" dirty="0">
                <a:solidFill>
                  <a:schemeClr val="tx2">
                    <a:lumMod val="50000"/>
                  </a:schemeClr>
                </a:solidFill>
              </a:rPr>
              <a:t>Основные направления финансового обеспечения расходов бюджета в </a:t>
            </a:r>
            <a:r>
              <a:rPr lang="ru-RU" sz="1300" dirty="0" smtClean="0">
                <a:solidFill>
                  <a:schemeClr val="tx2">
                    <a:lumMod val="50000"/>
                  </a:schemeClr>
                </a:solidFill>
              </a:rPr>
              <a:t>2021 </a:t>
            </a:r>
            <a:r>
              <a:rPr lang="ru-RU" sz="1300" dirty="0">
                <a:solidFill>
                  <a:schemeClr val="tx2">
                    <a:lumMod val="50000"/>
                  </a:schemeClr>
                </a:solidFill>
              </a:rPr>
              <a:t>году</a:t>
            </a:r>
          </a:p>
        </p:txBody>
      </p:sp>
      <p:sp>
        <p:nvSpPr>
          <p:cNvPr id="13" name="Заголовок 3"/>
          <p:cNvSpPr txBox="1">
            <a:spLocks/>
          </p:cNvSpPr>
          <p:nvPr/>
        </p:nvSpPr>
        <p:spPr>
          <a:xfrm>
            <a:off x="6388273" y="1694402"/>
            <a:ext cx="5252339" cy="311403"/>
          </a:xfrm>
          <a:prstGeom prst="rect">
            <a:avLst/>
          </a:prstGeom>
        </p:spPr>
        <p:txBody>
          <a:bodyPr vert="horz" lIns="63305" tIns="31652" rIns="63305" bIns="31652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300" dirty="0">
                <a:solidFill>
                  <a:schemeClr val="tx2">
                    <a:lumMod val="50000"/>
                  </a:schemeClr>
                </a:solidFill>
              </a:rPr>
              <a:t>Структура расходов бюджета города Сочи на </a:t>
            </a:r>
            <a:r>
              <a:rPr lang="ru-RU" sz="1300" dirty="0" smtClean="0">
                <a:solidFill>
                  <a:schemeClr val="tx2">
                    <a:lumMod val="50000"/>
                  </a:schemeClr>
                </a:solidFill>
              </a:rPr>
              <a:t>2021 </a:t>
            </a:r>
            <a:r>
              <a:rPr lang="ru-RU" sz="1300" dirty="0">
                <a:solidFill>
                  <a:schemeClr val="tx2">
                    <a:lumMod val="50000"/>
                  </a:schemeClr>
                </a:solidFill>
              </a:rPr>
              <a:t>год (в млн. руб. и в </a:t>
            </a:r>
            <a:r>
              <a:rPr lang="en-US" sz="1300" dirty="0">
                <a:solidFill>
                  <a:schemeClr val="tx2">
                    <a:lumMod val="50000"/>
                  </a:schemeClr>
                </a:solidFill>
              </a:rPr>
              <a:t>%</a:t>
            </a:r>
            <a:r>
              <a:rPr lang="ru-RU" sz="1300" dirty="0">
                <a:solidFill>
                  <a:schemeClr val="tx2">
                    <a:lumMod val="50000"/>
                  </a:schemeClr>
                </a:solidFill>
              </a:rPr>
              <a:t>)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29" y="155742"/>
            <a:ext cx="2988962" cy="16106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7" name="Содержимое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97020429"/>
              </p:ext>
            </p:extLst>
          </p:nvPr>
        </p:nvGraphicFramePr>
        <p:xfrm>
          <a:off x="6096000" y="2070644"/>
          <a:ext cx="5976664" cy="45987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Диаграмма 19"/>
          <p:cNvGraphicFramePr/>
          <p:nvPr>
            <p:extLst>
              <p:ext uri="{D42A27DB-BD31-4B8C-83A1-F6EECF244321}">
                <p14:modId xmlns:p14="http://schemas.microsoft.com/office/powerpoint/2010/main" val="884946897"/>
              </p:ext>
            </p:extLst>
          </p:nvPr>
        </p:nvGraphicFramePr>
        <p:xfrm>
          <a:off x="214759" y="2070644"/>
          <a:ext cx="5777611" cy="45987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1" name="Прямоугольник 20"/>
          <p:cNvSpPr/>
          <p:nvPr/>
        </p:nvSpPr>
        <p:spPr>
          <a:xfrm>
            <a:off x="4384933" y="3789040"/>
            <a:ext cx="1512168" cy="24847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72986"/>
            <a:r>
              <a:rPr lang="ru-RU" sz="1000" b="1" u="sng" dirty="0">
                <a:solidFill>
                  <a:srgbClr val="44546A">
                    <a:lumMod val="50000"/>
                  </a:srgbClr>
                </a:solidFill>
              </a:rPr>
              <a:t>Доля  расходов в разрезе уровней бюджетной системы</a:t>
            </a:r>
            <a:r>
              <a:rPr lang="ru-RU" sz="1000" b="1" dirty="0">
                <a:solidFill>
                  <a:srgbClr val="44546A">
                    <a:lumMod val="50000"/>
                  </a:srgbClr>
                </a:solidFill>
              </a:rPr>
              <a:t>:</a:t>
            </a:r>
          </a:p>
          <a:p>
            <a:pPr algn="ctr" defTabSz="372986"/>
            <a:endParaRPr lang="ru-RU" sz="1000" dirty="0">
              <a:solidFill>
                <a:srgbClr val="44546A">
                  <a:lumMod val="50000"/>
                </a:srgbClr>
              </a:solidFill>
            </a:endParaRPr>
          </a:p>
          <a:p>
            <a:pPr algn="ctr" defTabSz="372986"/>
            <a:r>
              <a:rPr lang="ru-RU" sz="1000" b="1" dirty="0" smtClean="0">
                <a:solidFill>
                  <a:srgbClr val="44546A">
                    <a:lumMod val="50000"/>
                  </a:srgbClr>
                </a:solidFill>
              </a:rPr>
              <a:t>52,7%</a:t>
            </a:r>
            <a:r>
              <a:rPr lang="ru-RU" sz="1000" dirty="0" smtClean="0">
                <a:solidFill>
                  <a:srgbClr val="44546A">
                    <a:lumMod val="50000"/>
                  </a:srgbClr>
                </a:solidFill>
              </a:rPr>
              <a:t> </a:t>
            </a:r>
            <a:r>
              <a:rPr lang="ru-RU" sz="1000" dirty="0">
                <a:solidFill>
                  <a:srgbClr val="44546A">
                    <a:lumMod val="50000"/>
                  </a:srgbClr>
                </a:solidFill>
              </a:rPr>
              <a:t>- собственные средства города </a:t>
            </a:r>
          </a:p>
          <a:p>
            <a:pPr algn="ctr" defTabSz="372986"/>
            <a:r>
              <a:rPr lang="ru-RU" sz="1000" dirty="0">
                <a:solidFill>
                  <a:srgbClr val="44546A">
                    <a:lumMod val="50000"/>
                  </a:srgbClr>
                </a:solidFill>
              </a:rPr>
              <a:t>(за счет налоговых и неналоговых доходов)</a:t>
            </a:r>
          </a:p>
          <a:p>
            <a:pPr algn="ctr" defTabSz="372986"/>
            <a:endParaRPr lang="ru-RU" sz="1000" dirty="0">
              <a:solidFill>
                <a:srgbClr val="44546A">
                  <a:lumMod val="50000"/>
                </a:srgbClr>
              </a:solidFill>
            </a:endParaRPr>
          </a:p>
          <a:p>
            <a:pPr algn="ctr" defTabSz="372986"/>
            <a:r>
              <a:rPr lang="ru-RU" sz="1000" b="1" dirty="0" smtClean="0">
                <a:solidFill>
                  <a:srgbClr val="44546A">
                    <a:lumMod val="50000"/>
                  </a:srgbClr>
                </a:solidFill>
              </a:rPr>
              <a:t>47,3%</a:t>
            </a:r>
            <a:r>
              <a:rPr lang="ru-RU" sz="1000" dirty="0" smtClean="0">
                <a:solidFill>
                  <a:srgbClr val="44546A">
                    <a:lumMod val="50000"/>
                  </a:srgbClr>
                </a:solidFill>
              </a:rPr>
              <a:t> </a:t>
            </a:r>
            <a:r>
              <a:rPr lang="ru-RU" sz="1000" dirty="0">
                <a:solidFill>
                  <a:srgbClr val="44546A">
                    <a:lumMod val="50000"/>
                  </a:srgbClr>
                </a:solidFill>
              </a:rPr>
              <a:t>- средства, поступающие из </a:t>
            </a:r>
            <a:r>
              <a:rPr lang="ru-RU" sz="1000" dirty="0" smtClean="0">
                <a:solidFill>
                  <a:srgbClr val="44546A">
                    <a:lumMod val="50000"/>
                  </a:srgbClr>
                </a:solidFill>
              </a:rPr>
              <a:t>вышестоящих бюджетов </a:t>
            </a:r>
            <a:r>
              <a:rPr lang="ru-RU" sz="1000" dirty="0">
                <a:solidFill>
                  <a:srgbClr val="44546A">
                    <a:lumMod val="50000"/>
                  </a:srgbClr>
                </a:solidFill>
              </a:rPr>
              <a:t>(межбюджетные трансферты)</a:t>
            </a:r>
          </a:p>
        </p:txBody>
      </p:sp>
      <p:graphicFrame>
        <p:nvGraphicFramePr>
          <p:cNvPr id="22" name="Таблица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3456097"/>
              </p:ext>
            </p:extLst>
          </p:nvPr>
        </p:nvGraphicFramePr>
        <p:xfrm>
          <a:off x="6096001" y="146405"/>
          <a:ext cx="5904654" cy="14831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80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26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69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70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1666">
                <a:tc>
                  <a:txBody>
                    <a:bodyPr/>
                    <a:lstStyle/>
                    <a:p>
                      <a:endParaRPr lang="ru-RU" sz="1200" b="1" cap="none" spc="50" dirty="0">
                        <a:ln w="0"/>
                        <a:solidFill>
                          <a:schemeClr val="bg1">
                            <a:lumMod val="95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marL="47478" marR="47478" marT="23739" marB="23739">
                    <a:cell3D prstMaterial="dkEdge">
                      <a:bevel h="50800" prst="divot"/>
                      <a:lightRig rig="flood" dir="t"/>
                    </a:cell3D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cap="none" spc="50" dirty="0" smtClean="0">
                          <a:ln w="0"/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2021 год</a:t>
                      </a:r>
                      <a:endParaRPr lang="ru-RU" sz="1400" b="1" cap="none" spc="50" dirty="0">
                        <a:ln w="0"/>
                        <a:solidFill>
                          <a:schemeClr val="bg1">
                            <a:lumMod val="95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marL="47478" marR="47478" marT="23739" marB="23739">
                    <a:cell3D prstMaterial="dkEdge">
                      <a:bevel h="50800" prst="divot"/>
                      <a:lightRig rig="flood" dir="t"/>
                    </a:cell3D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cap="none" spc="50" dirty="0" smtClean="0">
                          <a:ln w="0"/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2022 год</a:t>
                      </a:r>
                      <a:endParaRPr lang="ru-RU" sz="1400" b="1" cap="none" spc="50" dirty="0">
                        <a:ln w="0"/>
                        <a:solidFill>
                          <a:schemeClr val="bg1">
                            <a:lumMod val="95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marL="47478" marR="47478" marT="23739" marB="23739">
                    <a:cell3D prstMaterial="dkEdge">
                      <a:bevel h="50800" prst="divot"/>
                      <a:lightRig rig="flood" dir="t"/>
                    </a:cell3D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cap="none" spc="50" dirty="0" smtClean="0">
                          <a:ln w="0"/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2023 год</a:t>
                      </a:r>
                      <a:endParaRPr lang="ru-RU" sz="1400" b="1" cap="none" spc="50" dirty="0">
                        <a:ln w="0"/>
                        <a:solidFill>
                          <a:schemeClr val="bg1">
                            <a:lumMod val="95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marL="47478" marR="47478" marT="23739" marB="23739">
                    <a:cell3D prstMaterial="dkEdge">
                      <a:bevel h="50800" prst="divot"/>
                      <a:lightRig rig="flood" dir="t"/>
                    </a:cell3D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666">
                <a:tc>
                  <a:txBody>
                    <a:bodyPr/>
                    <a:lstStyle/>
                    <a:p>
                      <a:r>
                        <a:rPr lang="ru-RU" sz="1400" b="1" cap="none" spc="50" dirty="0" smtClean="0">
                          <a:ln w="0"/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Расходы всего</a:t>
                      </a:r>
                      <a:endParaRPr lang="ru-RU" sz="1400" b="1" cap="none" spc="50" dirty="0">
                        <a:ln w="0"/>
                        <a:solidFill>
                          <a:schemeClr val="bg1">
                            <a:lumMod val="95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marL="47478" marR="47478" marT="23739" marB="23739">
                    <a:cell3D prstMaterial="dkEdge">
                      <a:bevel h="50800" prst="divot"/>
                      <a:lightRig rig="flood" dir="t"/>
                    </a:cell3D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cap="none" spc="50" dirty="0" smtClean="0">
                          <a:ln w="0"/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15 </a:t>
                      </a:r>
                      <a:r>
                        <a:rPr lang="en-US" sz="1400" b="1" cap="none" spc="50" dirty="0" smtClean="0">
                          <a:ln w="0"/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029</a:t>
                      </a:r>
                      <a:r>
                        <a:rPr lang="ru-RU" sz="1400" b="1" cap="none" spc="50" dirty="0" smtClean="0">
                          <a:ln w="0"/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,</a:t>
                      </a:r>
                      <a:r>
                        <a:rPr lang="en-US" sz="1400" b="1" cap="none" spc="50" dirty="0" smtClean="0">
                          <a:ln w="0"/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0</a:t>
                      </a:r>
                      <a:endParaRPr lang="ru-RU" sz="1400" b="1" cap="none" spc="50" dirty="0">
                        <a:ln w="0"/>
                        <a:solidFill>
                          <a:schemeClr val="bg1">
                            <a:lumMod val="95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cap="none" spc="50" dirty="0" smtClean="0">
                          <a:ln w="0"/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13 </a:t>
                      </a:r>
                      <a:r>
                        <a:rPr lang="en-US" sz="1400" b="1" cap="none" spc="50" dirty="0" smtClean="0">
                          <a:ln w="0"/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86</a:t>
                      </a:r>
                      <a:r>
                        <a:rPr lang="ru-RU" sz="1400" b="1" cap="none" spc="50" dirty="0" smtClean="0">
                          <a:ln w="0"/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5,</a:t>
                      </a:r>
                      <a:r>
                        <a:rPr lang="en-US" sz="1400" b="1" cap="none" spc="50" dirty="0" smtClean="0">
                          <a:ln w="0"/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8</a:t>
                      </a:r>
                      <a:endParaRPr lang="ru-RU" sz="1400" b="1" cap="none" spc="50" dirty="0">
                        <a:ln w="0"/>
                        <a:solidFill>
                          <a:schemeClr val="bg1">
                            <a:lumMod val="95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cap="none" spc="50" dirty="0" smtClean="0">
                          <a:ln w="0"/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13 493,1</a:t>
                      </a:r>
                      <a:endParaRPr lang="ru-RU" sz="1400" b="1" cap="none" spc="50" dirty="0">
                        <a:ln w="0"/>
                        <a:solidFill>
                          <a:schemeClr val="bg1">
                            <a:lumMod val="95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1666">
                <a:tc>
                  <a:txBody>
                    <a:bodyPr/>
                    <a:lstStyle/>
                    <a:p>
                      <a:r>
                        <a:rPr lang="ru-RU" sz="1400" b="1" i="1" cap="none" spc="50" dirty="0" smtClean="0">
                          <a:ln w="0"/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в том числе:</a:t>
                      </a:r>
                      <a:endParaRPr lang="ru-RU" sz="1400" b="1" i="1" cap="none" spc="50" dirty="0">
                        <a:ln w="0"/>
                        <a:solidFill>
                          <a:schemeClr val="bg1">
                            <a:lumMod val="95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marL="47478" marR="47478" marT="23739" marB="23739">
                    <a:cell3D prstMaterial="dkEdge">
                      <a:bevel h="50800" prst="divot"/>
                      <a:lightRig rig="flood" dir="t"/>
                    </a:cell3D>
                    <a:solidFill>
                      <a:schemeClr val="tx2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endParaRPr lang="ru-RU" sz="1200" b="1" cap="none" spc="50" dirty="0">
                        <a:ln w="0"/>
                        <a:solidFill>
                          <a:schemeClr val="bg1">
                            <a:lumMod val="95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marL="47478" marR="47478" marT="23739" marB="23739">
                    <a:cell3D prstMaterial="dkEdge">
                      <a:bevel h="50800" prst="divot"/>
                      <a:lightRig rig="flood" dir="t"/>
                    </a:cell3D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1666">
                <a:tc>
                  <a:txBody>
                    <a:bodyPr/>
                    <a:lstStyle/>
                    <a:p>
                      <a:r>
                        <a:rPr lang="ru-RU" sz="1400" b="1" cap="none" spc="50" baseline="0" dirty="0" smtClean="0">
                          <a:ln w="0"/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в </a:t>
                      </a:r>
                      <a:r>
                        <a:rPr lang="ru-RU" sz="1400" b="1" cap="none" spc="50" dirty="0" smtClean="0">
                          <a:ln w="0"/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программном формате </a:t>
                      </a:r>
                      <a:endParaRPr lang="ru-RU" sz="1400" b="1" cap="none" spc="50" dirty="0">
                        <a:ln w="0"/>
                        <a:solidFill>
                          <a:schemeClr val="bg1">
                            <a:lumMod val="95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marL="47478" marR="47478" marT="23739" marB="23739">
                    <a:cell3D prstMaterial="dkEdge">
                      <a:bevel h="50800" prst="divot"/>
                      <a:lightRig rig="flood" dir="t"/>
                    </a:cell3D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cap="none" spc="50" dirty="0" smtClean="0">
                          <a:ln w="0"/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13 584,7</a:t>
                      </a:r>
                    </a:p>
                    <a:p>
                      <a:pPr algn="ctr"/>
                      <a:r>
                        <a:rPr lang="ru-RU" sz="1400" b="1" cap="none" spc="50" dirty="0" smtClean="0">
                          <a:ln w="0"/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(90,4%)</a:t>
                      </a:r>
                      <a:endParaRPr lang="ru-RU" sz="1400" b="1" cap="none" spc="50" dirty="0">
                        <a:ln w="0"/>
                        <a:solidFill>
                          <a:schemeClr val="bg1">
                            <a:lumMod val="95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cap="none" spc="50" dirty="0" smtClean="0">
                          <a:ln w="0"/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12 421,4</a:t>
                      </a:r>
                    </a:p>
                    <a:p>
                      <a:pPr algn="ctr"/>
                      <a:r>
                        <a:rPr lang="ru-RU" sz="1400" b="1" cap="none" spc="50" dirty="0" smtClean="0">
                          <a:ln w="0"/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(89,6%)</a:t>
                      </a:r>
                      <a:endParaRPr lang="ru-RU" sz="1400" b="1" cap="none" spc="50" dirty="0">
                        <a:ln w="0"/>
                        <a:solidFill>
                          <a:schemeClr val="bg1">
                            <a:lumMod val="95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cap="none" spc="50" dirty="0" smtClean="0">
                          <a:ln w="0"/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11 712,0 </a:t>
                      </a:r>
                      <a:r>
                        <a:rPr lang="ru-RU" sz="1400" b="1" cap="none" spc="50" smtClean="0">
                          <a:ln w="0"/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(86,8%)</a:t>
                      </a:r>
                      <a:endParaRPr lang="ru-RU" sz="1400" b="1" cap="none" spc="50" dirty="0">
                        <a:ln w="0"/>
                        <a:solidFill>
                          <a:schemeClr val="bg1">
                            <a:lumMod val="95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0251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4173500" y="931018"/>
            <a:ext cx="3744415" cy="707886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000" b="1" u="sng" dirty="0">
                <a:ln w="1905"/>
                <a:solidFill>
                  <a:schemeClr val="bg1">
                    <a:lumMod val="9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Социальная сфера</a:t>
            </a:r>
          </a:p>
          <a:p>
            <a:pPr algn="ctr"/>
            <a:r>
              <a:rPr lang="ru-RU" sz="2000" b="1" dirty="0">
                <a:ln w="1905"/>
                <a:solidFill>
                  <a:schemeClr val="bg1">
                    <a:lumMod val="9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8931" y="911531"/>
            <a:ext cx="3744416" cy="707886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 anchor="ctr">
            <a:spAutoFit/>
          </a:bodyPr>
          <a:lstStyle/>
          <a:p>
            <a:pPr algn="ctr"/>
            <a:r>
              <a:rPr lang="ru-RU" sz="2000" b="1" u="sng" dirty="0" smtClean="0">
                <a:ln w="1905"/>
                <a:solidFill>
                  <a:schemeClr val="bg1">
                    <a:lumMod val="9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Дорожное хозяйство</a:t>
            </a:r>
            <a:endParaRPr lang="ru-RU" sz="2000" b="1" u="sng" dirty="0">
              <a:ln w="1905"/>
              <a:solidFill>
                <a:schemeClr val="bg1">
                  <a:lumMod val="9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ru-RU" sz="2000" b="1" dirty="0" smtClean="0">
                <a:ln w="1905"/>
                <a:solidFill>
                  <a:schemeClr val="bg1">
                    <a:lumMod val="9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endParaRPr lang="ru-RU" sz="2000" b="1" dirty="0">
              <a:ln w="1905"/>
              <a:solidFill>
                <a:schemeClr val="bg1">
                  <a:lumMod val="9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106480" y="931018"/>
            <a:ext cx="3888432" cy="707886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000" b="1" u="sng" dirty="0" smtClean="0">
                <a:ln w="1905"/>
                <a:solidFill>
                  <a:schemeClr val="bg1">
                    <a:lumMod val="9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Жилищно-коммунальное хозяйство (благоустройство)</a:t>
            </a:r>
            <a:r>
              <a:rPr lang="ru-RU" sz="2000" b="1" dirty="0" smtClean="0">
                <a:ln w="1905"/>
                <a:solidFill>
                  <a:schemeClr val="bg1">
                    <a:lumMod val="9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endParaRPr lang="ru-RU" sz="2000" b="1" dirty="0">
              <a:ln w="1905"/>
              <a:solidFill>
                <a:schemeClr val="bg1">
                  <a:lumMod val="9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34778" y="313918"/>
            <a:ext cx="115412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u="sng" spc="50" dirty="0">
                <a:ln w="0"/>
                <a:solidFill>
                  <a:schemeClr val="tx2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j-lt"/>
              </a:rPr>
              <a:t>Основные </a:t>
            </a:r>
            <a:r>
              <a:rPr lang="ru-RU" sz="2000" b="1" u="sng" spc="50" dirty="0" smtClean="0">
                <a:ln w="0"/>
                <a:solidFill>
                  <a:schemeClr val="tx2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j-lt"/>
              </a:rPr>
              <a:t>отраслевые направления </a:t>
            </a:r>
            <a:r>
              <a:rPr lang="ru-RU" sz="2000" b="1" u="sng" spc="50" dirty="0">
                <a:ln w="0"/>
                <a:solidFill>
                  <a:schemeClr val="tx2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j-lt"/>
              </a:rPr>
              <a:t>расходов бюджета города </a:t>
            </a:r>
            <a:r>
              <a:rPr lang="ru-RU" sz="2000" b="1" u="sng" spc="50" dirty="0" smtClean="0">
                <a:ln w="0"/>
                <a:solidFill>
                  <a:schemeClr val="tx2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j-lt"/>
              </a:rPr>
              <a:t>Сочи на 2021 год</a:t>
            </a:r>
            <a:endParaRPr lang="ru-RU" sz="2000" b="1" u="sng" spc="50" dirty="0">
              <a:ln w="0"/>
              <a:solidFill>
                <a:schemeClr val="tx2">
                  <a:lumMod val="7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+mj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962893" y="2023760"/>
            <a:ext cx="2084980" cy="40011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n w="1905"/>
                <a:solidFill>
                  <a:schemeClr val="bg1">
                    <a:lumMod val="9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9 459,4 млн. руб.</a:t>
            </a:r>
            <a:endParaRPr lang="ru-RU" sz="2000" b="1" dirty="0">
              <a:ln w="1905"/>
              <a:solidFill>
                <a:schemeClr val="bg1">
                  <a:lumMod val="9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34767" y="2023304"/>
            <a:ext cx="2084980" cy="40011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n w="1905"/>
                <a:solidFill>
                  <a:schemeClr val="bg1">
                    <a:lumMod val="9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1 643,5 млн. руб. </a:t>
            </a:r>
            <a:endParaRPr lang="ru-RU" sz="2000" b="1" dirty="0">
              <a:ln w="1905"/>
              <a:solidFill>
                <a:schemeClr val="bg1">
                  <a:lumMod val="9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120336" y="1998909"/>
            <a:ext cx="2084980" cy="40011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n w="1905"/>
                <a:solidFill>
                  <a:schemeClr val="bg1">
                    <a:lumMod val="9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1 221,3 млн. руб.</a:t>
            </a:r>
            <a:endParaRPr lang="ru-RU" sz="2000" b="1" dirty="0">
              <a:ln w="1905"/>
              <a:solidFill>
                <a:schemeClr val="bg1">
                  <a:lumMod val="9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28971" y="2509812"/>
            <a:ext cx="3024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u="sng" dirty="0" smtClean="0">
                <a:latin typeface="Comic Sans MS" panose="030F0702030302020204" pitchFamily="66" charset="0"/>
              </a:rPr>
              <a:t>10,9% </a:t>
            </a:r>
          </a:p>
          <a:p>
            <a:pPr algn="ctr"/>
            <a:r>
              <a:rPr lang="ru-RU" sz="1600" u="sng" dirty="0" smtClean="0">
                <a:latin typeface="Comic Sans MS" panose="030F0702030302020204" pitchFamily="66" charset="0"/>
              </a:rPr>
              <a:t>в общих расходах бюджета</a:t>
            </a:r>
            <a:endParaRPr lang="ru-RU" sz="1600" u="sng" dirty="0">
              <a:latin typeface="Comic Sans MS" panose="030F0702030302020204" pitchFamily="66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533539" y="2475963"/>
            <a:ext cx="3024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u="sng" dirty="0" smtClean="0">
                <a:latin typeface="Comic Sans MS" panose="030F0702030302020204" pitchFamily="66" charset="0"/>
              </a:rPr>
              <a:t>63,0% </a:t>
            </a:r>
          </a:p>
          <a:p>
            <a:pPr algn="ctr"/>
            <a:r>
              <a:rPr lang="ru-RU" sz="1600" u="sng" dirty="0" smtClean="0">
                <a:latin typeface="Comic Sans MS" panose="030F0702030302020204" pitchFamily="66" charset="0"/>
              </a:rPr>
              <a:t>в общих расходах бюджета</a:t>
            </a:r>
            <a:endParaRPr lang="ru-RU" sz="1600" u="sng" dirty="0">
              <a:latin typeface="Comic Sans MS" panose="030F0702030302020204" pitchFamily="66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751653" y="2475964"/>
            <a:ext cx="3024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u="sng" dirty="0" smtClean="0">
                <a:latin typeface="Comic Sans MS" panose="030F0702030302020204" pitchFamily="66" charset="0"/>
              </a:rPr>
              <a:t>8,1% </a:t>
            </a:r>
          </a:p>
          <a:p>
            <a:pPr algn="ctr"/>
            <a:r>
              <a:rPr lang="ru-RU" sz="1600" u="sng" dirty="0" smtClean="0">
                <a:latin typeface="Comic Sans MS" panose="030F0702030302020204" pitchFamily="66" charset="0"/>
              </a:rPr>
              <a:t>в общих расходах бюджета</a:t>
            </a:r>
            <a:endParaRPr lang="ru-RU" sz="1600" u="sng" dirty="0">
              <a:latin typeface="Comic Sans MS" panose="030F0702030302020204" pitchFamily="66" charset="0"/>
            </a:endParaRPr>
          </a:p>
        </p:txBody>
      </p:sp>
      <p:graphicFrame>
        <p:nvGraphicFramePr>
          <p:cNvPr id="27" name="Диаграмма 26"/>
          <p:cNvGraphicFramePr/>
          <p:nvPr>
            <p:extLst>
              <p:ext uri="{D42A27DB-BD31-4B8C-83A1-F6EECF244321}">
                <p14:modId xmlns:p14="http://schemas.microsoft.com/office/powerpoint/2010/main" val="2171162200"/>
              </p:ext>
            </p:extLst>
          </p:nvPr>
        </p:nvGraphicFramePr>
        <p:xfrm>
          <a:off x="4140577" y="3874746"/>
          <a:ext cx="3777338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8" name="Диаграмма 27"/>
          <p:cNvGraphicFramePr/>
          <p:nvPr>
            <p:extLst>
              <p:ext uri="{D42A27DB-BD31-4B8C-83A1-F6EECF244321}">
                <p14:modId xmlns:p14="http://schemas.microsoft.com/office/powerpoint/2010/main" val="3161669588"/>
              </p:ext>
            </p:extLst>
          </p:nvPr>
        </p:nvGraphicFramePr>
        <p:xfrm>
          <a:off x="8186829" y="3874746"/>
          <a:ext cx="3669810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9" name="Диаграмма 28"/>
          <p:cNvGraphicFramePr/>
          <p:nvPr>
            <p:extLst>
              <p:ext uri="{D42A27DB-BD31-4B8C-83A1-F6EECF244321}">
                <p14:modId xmlns:p14="http://schemas.microsoft.com/office/powerpoint/2010/main" val="497782840"/>
              </p:ext>
            </p:extLst>
          </p:nvPr>
        </p:nvGraphicFramePr>
        <p:xfrm>
          <a:off x="234777" y="3874746"/>
          <a:ext cx="3636885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Стрелка вниз 2"/>
          <p:cNvSpPr/>
          <p:nvPr/>
        </p:nvSpPr>
        <p:spPr>
          <a:xfrm>
            <a:off x="1825115" y="1688988"/>
            <a:ext cx="432048" cy="264745"/>
          </a:xfrm>
          <a:prstGeom prst="downArrow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34778" y="3358643"/>
            <a:ext cx="11621861" cy="33855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bg1">
                    <a:lumMod val="95000"/>
                  </a:schemeClr>
                </a:solidFill>
                <a:latin typeface="Comic Sans MS" panose="030F0702030302020204" pitchFamily="66" charset="0"/>
              </a:rPr>
              <a:t>Доля финансового обеспечения в разрезе уровней бюджета:</a:t>
            </a:r>
            <a:endParaRPr lang="ru-RU" sz="1600" dirty="0">
              <a:solidFill>
                <a:schemeClr val="bg1">
                  <a:lumMod val="9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0" name="Стрелка вниз 29"/>
          <p:cNvSpPr/>
          <p:nvPr/>
        </p:nvSpPr>
        <p:spPr>
          <a:xfrm>
            <a:off x="5829683" y="1691014"/>
            <a:ext cx="432048" cy="280654"/>
          </a:xfrm>
          <a:prstGeom prst="downArrow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 вниз 30"/>
          <p:cNvSpPr/>
          <p:nvPr/>
        </p:nvSpPr>
        <p:spPr>
          <a:xfrm>
            <a:off x="9987462" y="1688988"/>
            <a:ext cx="432048" cy="256379"/>
          </a:xfrm>
          <a:prstGeom prst="downArrow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764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959679848"/>
              </p:ext>
            </p:extLst>
          </p:nvPr>
        </p:nvGraphicFramePr>
        <p:xfrm>
          <a:off x="416261" y="2738991"/>
          <a:ext cx="6304932" cy="35493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4439816" y="1182762"/>
            <a:ext cx="22218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9 459,4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млн. рублей</a:t>
            </a:r>
            <a:endParaRPr kumimoji="0" lang="ru-RU" sz="1800" b="0" i="0" u="sng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6535" y="1018465"/>
            <a:ext cx="27350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63%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в </a:t>
            </a: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общих расходах бюджета</a:t>
            </a:r>
          </a:p>
        </p:txBody>
      </p:sp>
      <p:sp>
        <p:nvSpPr>
          <p:cNvPr id="22" name="Правая фигурная скобка 21"/>
          <p:cNvSpPr/>
          <p:nvPr/>
        </p:nvSpPr>
        <p:spPr>
          <a:xfrm rot="5400000">
            <a:off x="3247520" y="-1049022"/>
            <a:ext cx="272215" cy="5989750"/>
          </a:xfrm>
          <a:prstGeom prst="rightBrace">
            <a:avLst>
              <a:gd name="adj1" fmla="val 8333"/>
              <a:gd name="adj2" fmla="val 51151"/>
            </a:avLst>
          </a:prstGeom>
          <a:ln w="57150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Равно 22"/>
          <p:cNvSpPr/>
          <p:nvPr/>
        </p:nvSpPr>
        <p:spPr>
          <a:xfrm>
            <a:off x="2937377" y="1369555"/>
            <a:ext cx="975424" cy="289288"/>
          </a:xfrm>
          <a:prstGeom prst="mathEqual">
            <a:avLst/>
          </a:prstGeom>
          <a:solidFill>
            <a:schemeClr val="bg2">
              <a:lumMod val="2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44780" y="179330"/>
            <a:ext cx="646520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Социальная сфера нашего города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в бюджете 2021</a:t>
            </a:r>
            <a:endParaRPr kumimoji="0" lang="ru-RU" sz="2000" i="0" u="sng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28" name="TextBox 1"/>
          <p:cNvSpPr txBox="1"/>
          <p:nvPr/>
        </p:nvSpPr>
        <p:spPr>
          <a:xfrm>
            <a:off x="416261" y="2178064"/>
            <a:ext cx="6304932" cy="428350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90204" pitchFamily="34" charset="0"/>
                <a:ea typeface="Noto Sans" panose="020B0502040504090204" pitchFamily="34" charset="0"/>
              </a:rPr>
              <a:t>Социальная сфера в разрезе направлений (млн рублей) 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" panose="020B0502040504090204" pitchFamily="34" charset="0"/>
              <a:ea typeface="Noto Sans" panose="020B0502040504090204" pitchFamily="34" charset="0"/>
            </a:endParaRPr>
          </a:p>
        </p:txBody>
      </p:sp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3180913925"/>
              </p:ext>
            </p:extLst>
          </p:nvPr>
        </p:nvGraphicFramePr>
        <p:xfrm>
          <a:off x="7564013" y="332655"/>
          <a:ext cx="4171013" cy="14742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7" name="Диаграмма 16"/>
          <p:cNvGraphicFramePr/>
          <p:nvPr>
            <p:extLst>
              <p:ext uri="{D42A27DB-BD31-4B8C-83A1-F6EECF244321}">
                <p14:modId xmlns:p14="http://schemas.microsoft.com/office/powerpoint/2010/main" val="2600249022"/>
              </p:ext>
            </p:extLst>
          </p:nvPr>
        </p:nvGraphicFramePr>
        <p:xfrm>
          <a:off x="7564014" y="1967593"/>
          <a:ext cx="4151889" cy="14072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8" name="Диаграмма 17"/>
          <p:cNvGraphicFramePr/>
          <p:nvPr>
            <p:extLst>
              <p:ext uri="{D42A27DB-BD31-4B8C-83A1-F6EECF244321}">
                <p14:modId xmlns:p14="http://schemas.microsoft.com/office/powerpoint/2010/main" val="1839680118"/>
              </p:ext>
            </p:extLst>
          </p:nvPr>
        </p:nvGraphicFramePr>
        <p:xfrm>
          <a:off x="7566891" y="3535521"/>
          <a:ext cx="4151083" cy="14553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3940675659"/>
              </p:ext>
            </p:extLst>
          </p:nvPr>
        </p:nvGraphicFramePr>
        <p:xfrm>
          <a:off x="7564013" y="5151545"/>
          <a:ext cx="4151889" cy="15679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03897" y="6396335"/>
            <a:ext cx="63049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i="1" dirty="0" err="1" smtClean="0"/>
              <a:t>Справочно</a:t>
            </a:r>
            <a:r>
              <a:rPr lang="ru-RU" sz="1000" i="1" dirty="0" smtClean="0"/>
              <a:t>: финансовое обеспечение здравоохранения осуществляется за счет средств фонда обязательного медицинского страхования и краевого бюджета.</a:t>
            </a:r>
            <a:endParaRPr lang="ru-RU" sz="1000" i="1" dirty="0"/>
          </a:p>
        </p:txBody>
      </p:sp>
    </p:spTree>
    <p:extLst>
      <p:ext uri="{BB962C8B-B14F-4D97-AF65-F5344CB8AC3E}">
        <p14:creationId xmlns:p14="http://schemas.microsoft.com/office/powerpoint/2010/main" val="690960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-502311" y="147970"/>
            <a:ext cx="8301608" cy="504056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3200" b="1" dirty="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rPr>
              <a:t>Исполнение Указов Президента РФ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2902" y="686698"/>
            <a:ext cx="77717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>
                <a:solidFill>
                  <a:schemeClr val="bg1">
                    <a:lumMod val="95000"/>
                  </a:schemeClr>
                </a:solidFill>
                <a:latin typeface="Segoe UI Light" panose="020B0502040204020203" pitchFamily="34" charset="0"/>
              </a:rPr>
              <a:t>В целях </a:t>
            </a:r>
            <a:r>
              <a:rPr lang="ru-RU" sz="1400" dirty="0" smtClean="0">
                <a:solidFill>
                  <a:schemeClr val="bg1">
                    <a:lumMod val="95000"/>
                  </a:schemeClr>
                </a:solidFill>
                <a:latin typeface="Segoe UI Light" panose="020B0502040204020203" pitchFamily="34" charset="0"/>
              </a:rPr>
              <a:t>создания </a:t>
            </a:r>
            <a:r>
              <a:rPr lang="ru-RU" sz="1400" dirty="0">
                <a:solidFill>
                  <a:schemeClr val="bg1">
                    <a:lumMod val="95000"/>
                  </a:schemeClr>
                </a:solidFill>
                <a:latin typeface="Segoe UI Light" panose="020B0502040204020203" pitchFamily="34" charset="0"/>
              </a:rPr>
              <a:t>дополнительных мест в дошкольных образовательных организациях, а также для поэтапной ликвидации второй смены в общеобразовательных учреждениях города, </a:t>
            </a:r>
            <a:r>
              <a:rPr lang="ru-RU" sz="1400" dirty="0" smtClean="0">
                <a:solidFill>
                  <a:schemeClr val="bg1">
                    <a:lumMod val="95000"/>
                  </a:schemeClr>
                </a:solidFill>
                <a:latin typeface="Segoe UI Light" panose="020B0502040204020203" pitchFamily="34" charset="0"/>
              </a:rPr>
              <a:t>в бюджете предусмотрены финансовые средства на развитие социальной инфраструктуры:</a:t>
            </a:r>
            <a:endParaRPr lang="ru-RU" sz="1400" dirty="0">
              <a:solidFill>
                <a:schemeClr val="bg1">
                  <a:lumMod val="95000"/>
                </a:schemeClr>
              </a:solidFill>
              <a:latin typeface="Segoe UI Light" panose="020B0502040204020203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948409"/>
              </p:ext>
            </p:extLst>
          </p:nvPr>
        </p:nvGraphicFramePr>
        <p:xfrm>
          <a:off x="402902" y="2203366"/>
          <a:ext cx="11257613" cy="41121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932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946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9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6496">
                <a:tc>
                  <a:txBody>
                    <a:bodyPr/>
                    <a:lstStyle/>
                    <a:p>
                      <a:r>
                        <a:rPr lang="ru-RU" sz="15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Monotype Corsiva" panose="03010101010201010101" pitchFamily="66" charset="0"/>
                        </a:rPr>
                        <a:t>Строительство школы в</a:t>
                      </a:r>
                      <a:r>
                        <a:rPr lang="ru-RU" sz="155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Monotype Corsiva" panose="03010101010201010101" pitchFamily="66" charset="0"/>
                        </a:rPr>
                        <a:t> микрорайоне </a:t>
                      </a:r>
                      <a:r>
                        <a:rPr lang="ru-RU" sz="1550" baseline="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Monotype Corsiva" panose="03010101010201010101" pitchFamily="66" charset="0"/>
                        </a:rPr>
                        <a:t>Мамайка</a:t>
                      </a:r>
                      <a:endParaRPr lang="ru-RU" sz="1550" dirty="0">
                        <a:solidFill>
                          <a:schemeClr val="tx2">
                            <a:lumMod val="50000"/>
                          </a:schemeClr>
                        </a:solidFill>
                        <a:latin typeface="Monotype Corsiva" panose="03010101010201010101" pitchFamily="66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pattFill prst="lgGrid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Monotype Corsiva" panose="03010101010201010101" pitchFamily="66" charset="0"/>
                        </a:rPr>
                        <a:t>800 мест</a:t>
                      </a:r>
                      <a:endParaRPr lang="ru-RU" sz="1550" dirty="0">
                        <a:solidFill>
                          <a:schemeClr val="tx2">
                            <a:lumMod val="50000"/>
                          </a:schemeClr>
                        </a:solidFill>
                        <a:latin typeface="Monotype Corsiva" panose="03010101010201010101" pitchFamily="66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pattFill prst="lgGrid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5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Monotype Corsiva" panose="03010101010201010101" pitchFamily="66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55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Monotype Corsiva" panose="03010101010201010101" pitchFamily="66" charset="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lang="ru-RU" sz="155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Monotype Corsiva" panose="03010101010201010101" pitchFamily="66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55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Monotype Corsiva" panose="03010101010201010101" pitchFamily="66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55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Monotype Corsiva" panose="03010101010201010101" pitchFamily="66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pattFill prst="lgGrid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2497">
                <a:tc>
                  <a:txBody>
                    <a:bodyPr/>
                    <a:lstStyle/>
                    <a:p>
                      <a:r>
                        <a:rPr lang="ru-RU" sz="15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Monotype Corsiva" panose="03010101010201010101" pitchFamily="66" charset="0"/>
                        </a:rPr>
                        <a:t>Строительство блока начальной школы на территории лицея №23, по улице Виноградная, 45</a:t>
                      </a:r>
                      <a:endParaRPr lang="ru-RU" sz="1550" dirty="0">
                        <a:solidFill>
                          <a:schemeClr val="tx2">
                            <a:lumMod val="50000"/>
                          </a:schemeClr>
                        </a:solidFill>
                        <a:latin typeface="Monotype Corsiva" panose="03010101010201010101" pitchFamily="66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pattFill prst="lgGrid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Monotype Corsiva" panose="03010101010201010101" pitchFamily="66" charset="0"/>
                        </a:rPr>
                        <a:t>400 мест</a:t>
                      </a:r>
                      <a:endParaRPr lang="ru-RU" sz="1550" dirty="0">
                        <a:solidFill>
                          <a:schemeClr val="tx2">
                            <a:lumMod val="50000"/>
                          </a:schemeClr>
                        </a:solidFill>
                        <a:latin typeface="Monotype Corsiva" panose="03010101010201010101" pitchFamily="66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pattFill prst="lgGrid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5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Monotype Corsiva" panose="03010101010201010101" pitchFamily="66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55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Monotype Corsiva" panose="03010101010201010101" pitchFamily="66" charset="0"/>
                          <a:cs typeface="Times New Roman" panose="02020603050405020304" pitchFamily="18" charset="0"/>
                        </a:rPr>
                        <a:t>18,1</a:t>
                      </a:r>
                      <a:endParaRPr lang="ru-RU" sz="155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Monotype Corsiva" panose="03010101010201010101" pitchFamily="66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pattFill prst="lgGrid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064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Monotype Corsiva" panose="03010101010201010101" pitchFamily="66" charset="0"/>
                        </a:rPr>
                        <a:t>Строительство блока начальной школы на территории школы № 11</a:t>
                      </a:r>
                      <a:r>
                        <a:rPr lang="ru-RU" sz="155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Monotype Corsiva" panose="03010101010201010101" pitchFamily="66" charset="0"/>
                        </a:rPr>
                        <a:t> </a:t>
                      </a:r>
                      <a:endParaRPr lang="ru-RU" sz="1550" dirty="0">
                        <a:solidFill>
                          <a:schemeClr val="tx2">
                            <a:lumMod val="50000"/>
                          </a:schemeClr>
                        </a:solidFill>
                        <a:latin typeface="Monotype Corsiva" panose="03010101010201010101" pitchFamily="66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pattFill prst="lgGrid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Monotype Corsiva" panose="03010101010201010101" pitchFamily="66" charset="0"/>
                        </a:rPr>
                        <a:t>400 мест</a:t>
                      </a:r>
                      <a:endParaRPr lang="ru-RU" sz="1550" dirty="0">
                        <a:solidFill>
                          <a:schemeClr val="tx2">
                            <a:lumMod val="50000"/>
                          </a:schemeClr>
                        </a:solidFill>
                        <a:latin typeface="Monotype Corsiva" panose="03010101010201010101" pitchFamily="66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pattFill prst="lgGrid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5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Monotype Corsiva" panose="03010101010201010101" pitchFamily="66" charset="0"/>
                          <a:cs typeface="Times New Roman" panose="02020603050405020304" pitchFamily="18" charset="0"/>
                        </a:rPr>
                        <a:t>153,7</a:t>
                      </a:r>
                      <a:endParaRPr lang="ru-RU" sz="155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Monotype Corsiva" panose="03010101010201010101" pitchFamily="66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pattFill prst="lgGrid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Monotype Corsiva" panose="03010101010201010101" pitchFamily="66" charset="0"/>
                        </a:rPr>
                        <a:t>Строительство дошкольного учреждения</a:t>
                      </a:r>
                      <a:r>
                        <a:rPr lang="ru-RU" sz="155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Monotype Corsiva" panose="03010101010201010101" pitchFamily="66" charset="0"/>
                        </a:rPr>
                        <a:t> по ул. Ушинского, 6 (ПСД)</a:t>
                      </a:r>
                      <a:endParaRPr lang="ru-RU" sz="1550" dirty="0">
                        <a:solidFill>
                          <a:schemeClr val="tx2">
                            <a:lumMod val="50000"/>
                          </a:schemeClr>
                        </a:solidFill>
                        <a:latin typeface="Monotype Corsiva" panose="03010101010201010101" pitchFamily="66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pattFill prst="lgGrid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Monotype Corsiva" panose="03010101010201010101" pitchFamily="66" charset="0"/>
                        </a:rPr>
                        <a:t>60 мест</a:t>
                      </a:r>
                      <a:endParaRPr lang="ru-RU" sz="1550" dirty="0">
                        <a:solidFill>
                          <a:schemeClr val="tx2">
                            <a:lumMod val="50000"/>
                          </a:schemeClr>
                        </a:solidFill>
                        <a:latin typeface="Monotype Corsiva" panose="03010101010201010101" pitchFamily="66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pattFill prst="lgGrid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5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Monotype Corsiva" panose="03010101010201010101" pitchFamily="66" charset="0"/>
                          <a:cs typeface="Times New Roman" panose="02020603050405020304" pitchFamily="18" charset="0"/>
                        </a:rPr>
                        <a:t>8,0</a:t>
                      </a:r>
                      <a:endParaRPr lang="ru-RU" sz="155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Monotype Corsiva" panose="03010101010201010101" pitchFamily="66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pattFill prst="lgGrid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738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Monotype Corsiva" panose="03010101010201010101" pitchFamily="66" charset="0"/>
                        </a:rPr>
                        <a:t>Строительство школы с блоком дошкольного звена в </a:t>
                      </a:r>
                      <a:r>
                        <a:rPr lang="ru-RU" sz="15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Monotype Corsiva" panose="03010101010201010101" pitchFamily="66" charset="0"/>
                        </a:rPr>
                        <a:t>пгт</a:t>
                      </a:r>
                      <a:r>
                        <a:rPr lang="ru-RU" sz="15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Monotype Corsiva" panose="03010101010201010101" pitchFamily="66" charset="0"/>
                        </a:rPr>
                        <a:t>. Красная Поляна, по ул. </a:t>
                      </a:r>
                      <a:r>
                        <a:rPr lang="ru-RU" sz="15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Monotype Corsiva" panose="03010101010201010101" pitchFamily="66" charset="0"/>
                        </a:rPr>
                        <a:t>Ачишховская</a:t>
                      </a:r>
                      <a:endParaRPr lang="ru-RU" sz="1550" dirty="0">
                        <a:solidFill>
                          <a:schemeClr val="tx2">
                            <a:lumMod val="50000"/>
                          </a:schemeClr>
                        </a:solidFill>
                        <a:latin typeface="Monotype Corsiva" panose="03010101010201010101" pitchFamily="66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pattFill prst="lgGrid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Monotype Corsiva" panose="03010101010201010101" pitchFamily="66" charset="0"/>
                        </a:rPr>
                        <a:t>400 мест</a:t>
                      </a:r>
                      <a:r>
                        <a:rPr lang="ru-RU" sz="155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Monotype Corsiva" panose="03010101010201010101" pitchFamily="66" charset="0"/>
                        </a:rPr>
                        <a:t> в школе</a:t>
                      </a:r>
                    </a:p>
                    <a:p>
                      <a:pPr algn="ctr"/>
                      <a:r>
                        <a:rPr lang="ru-RU" sz="155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Monotype Corsiva" panose="03010101010201010101" pitchFamily="66" charset="0"/>
                        </a:rPr>
                        <a:t>80 мест в д/с</a:t>
                      </a:r>
                      <a:endParaRPr lang="ru-RU" sz="1550" dirty="0">
                        <a:solidFill>
                          <a:schemeClr val="tx2">
                            <a:lumMod val="50000"/>
                          </a:schemeClr>
                        </a:solidFill>
                        <a:latin typeface="Monotype Corsiva" panose="03010101010201010101" pitchFamily="66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pattFill prst="lgGrid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5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Monotype Corsiva" panose="03010101010201010101" pitchFamily="66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55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Monotype Corsiva" panose="03010101010201010101" pitchFamily="66" charset="0"/>
                          <a:cs typeface="Times New Roman" panose="02020603050405020304" pitchFamily="18" charset="0"/>
                        </a:rPr>
                        <a:t>05,8</a:t>
                      </a:r>
                      <a:endParaRPr lang="ru-RU" sz="155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Monotype Corsiva" panose="03010101010201010101" pitchFamily="66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pattFill prst="lgGrid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59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Monotype Corsiva" panose="03010101010201010101" pitchFamily="66" charset="0"/>
                        </a:rPr>
                        <a:t>Строительство</a:t>
                      </a:r>
                      <a:r>
                        <a:rPr lang="ru-RU" sz="155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Monotype Corsiva" panose="03010101010201010101" pitchFamily="66" charset="0"/>
                        </a:rPr>
                        <a:t> блока дошкольного звена на территории д/с№6, по ул. Гагарина, 39а</a:t>
                      </a:r>
                      <a:endParaRPr lang="ru-RU" sz="1550" dirty="0">
                        <a:solidFill>
                          <a:schemeClr val="tx2">
                            <a:lumMod val="50000"/>
                          </a:schemeClr>
                        </a:solidFill>
                        <a:latin typeface="Monotype Corsiva" panose="03010101010201010101" pitchFamily="66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pattFill prst="lgGrid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Monotype Corsiva" panose="03010101010201010101" pitchFamily="66" charset="0"/>
                        </a:rPr>
                        <a:t>80 мест</a:t>
                      </a:r>
                      <a:endParaRPr lang="ru-RU" sz="1550" dirty="0">
                        <a:solidFill>
                          <a:schemeClr val="tx2">
                            <a:lumMod val="50000"/>
                          </a:schemeClr>
                        </a:solidFill>
                        <a:latin typeface="Monotype Corsiva" panose="03010101010201010101" pitchFamily="66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pattFill prst="lgGrid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5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Monotype Corsiva" panose="03010101010201010101" pitchFamily="66" charset="0"/>
                          <a:cs typeface="Times New Roman" panose="02020603050405020304" pitchFamily="18" charset="0"/>
                        </a:rPr>
                        <a:t>52,4</a:t>
                      </a:r>
                      <a:endParaRPr lang="ru-RU" sz="155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Monotype Corsiva" panose="03010101010201010101" pitchFamily="66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pattFill prst="lgGrid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60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Monotype Corsiva" panose="03010101010201010101" pitchFamily="66" charset="0"/>
                        </a:rPr>
                        <a:t>Строительство</a:t>
                      </a:r>
                      <a:r>
                        <a:rPr lang="ru-RU" sz="155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Monotype Corsiva" panose="03010101010201010101" pitchFamily="66" charset="0"/>
                        </a:rPr>
                        <a:t> блока дошкольного звена на территории д/с№105 по ул.Донская,31а </a:t>
                      </a:r>
                      <a:endParaRPr lang="ru-RU" sz="1550" dirty="0">
                        <a:solidFill>
                          <a:schemeClr val="tx2">
                            <a:lumMod val="50000"/>
                          </a:schemeClr>
                        </a:solidFill>
                        <a:latin typeface="Monotype Corsiva" panose="03010101010201010101" pitchFamily="66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pattFill prst="lgGrid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Monotype Corsiva" panose="03010101010201010101" pitchFamily="66" charset="0"/>
                        </a:rPr>
                        <a:t>80 мест</a:t>
                      </a:r>
                      <a:endParaRPr lang="ru-RU" sz="1550" dirty="0">
                        <a:solidFill>
                          <a:schemeClr val="tx2">
                            <a:lumMod val="50000"/>
                          </a:schemeClr>
                        </a:solidFill>
                        <a:latin typeface="Monotype Corsiva" panose="03010101010201010101" pitchFamily="66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pattFill prst="lgGrid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5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Monotype Corsiva" panose="03010101010201010101" pitchFamily="66" charset="0"/>
                          <a:cs typeface="Times New Roman" panose="02020603050405020304" pitchFamily="18" charset="0"/>
                        </a:rPr>
                        <a:t>37,1</a:t>
                      </a:r>
                      <a:endParaRPr lang="ru-RU" sz="155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Monotype Corsiva" panose="03010101010201010101" pitchFamily="66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pattFill prst="lgGrid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60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Monotype Corsiva" panose="03010101010201010101" pitchFamily="66" charset="0"/>
                        </a:rPr>
                        <a:t>Строительство</a:t>
                      </a:r>
                      <a:r>
                        <a:rPr lang="ru-RU" sz="155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Monotype Corsiva" panose="03010101010201010101" pitchFamily="66" charset="0"/>
                        </a:rPr>
                        <a:t> блока дошкольного звена на территории гимназии №44, по   ул. Вишневая, 7</a:t>
                      </a:r>
                      <a:endParaRPr lang="ru-RU" sz="1550" dirty="0">
                        <a:solidFill>
                          <a:schemeClr val="tx2">
                            <a:lumMod val="50000"/>
                          </a:schemeClr>
                        </a:solidFill>
                        <a:latin typeface="Monotype Corsiva" panose="03010101010201010101" pitchFamily="66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pattFill prst="lgGrid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Monotype Corsiva" panose="03010101010201010101" pitchFamily="66" charset="0"/>
                        </a:rPr>
                        <a:t>80 мест</a:t>
                      </a: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pattFill prst="lgGrid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5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Monotype Corsiva" panose="03010101010201010101" pitchFamily="66" charset="0"/>
                          <a:cs typeface="Times New Roman" panose="02020603050405020304" pitchFamily="18" charset="0"/>
                        </a:rPr>
                        <a:t>4,3</a:t>
                      </a:r>
                      <a:endParaRPr lang="ru-RU" sz="155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Monotype Corsiva" panose="03010101010201010101" pitchFamily="66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pattFill prst="lgGrid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3902080329"/>
                  </a:ext>
                </a:extLst>
              </a:tr>
              <a:tr h="3760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Monotype Corsiva" panose="03010101010201010101" pitchFamily="66" charset="0"/>
                        </a:rPr>
                        <a:t>Строительство</a:t>
                      </a:r>
                      <a:r>
                        <a:rPr lang="ru-RU" sz="155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Monotype Corsiva" panose="03010101010201010101" pitchFamily="66" charset="0"/>
                        </a:rPr>
                        <a:t> блока дошкольного звена на территории д/с№46</a:t>
                      </a: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pattFill prst="lgGrid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Monotype Corsiva" panose="03010101010201010101" pitchFamily="66" charset="0"/>
                        </a:rPr>
                        <a:t>80 мест</a:t>
                      </a:r>
                      <a:endParaRPr lang="ru-RU" sz="1550" dirty="0">
                        <a:solidFill>
                          <a:schemeClr val="tx2">
                            <a:lumMod val="50000"/>
                          </a:schemeClr>
                        </a:solidFill>
                        <a:latin typeface="Monotype Corsiva" panose="03010101010201010101" pitchFamily="66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pattFill prst="lgGrid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5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Monotype Corsiva" panose="03010101010201010101" pitchFamily="66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55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Monotype Corsiva" panose="03010101010201010101" pitchFamily="66" charset="0"/>
                          <a:cs typeface="Times New Roman" panose="02020603050405020304" pitchFamily="18" charset="0"/>
                        </a:rPr>
                        <a:t>9,2</a:t>
                      </a:r>
                      <a:endParaRPr lang="ru-RU" sz="155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Monotype Corsiva" panose="03010101010201010101" pitchFamily="66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pattFill prst="lgGrid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574902146"/>
                  </a:ext>
                </a:extLst>
              </a:tr>
              <a:tr h="3760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Monotype Corsiva" panose="03010101010201010101" pitchFamily="66" charset="0"/>
                        </a:rPr>
                        <a:t>Строительство</a:t>
                      </a:r>
                      <a:r>
                        <a:rPr lang="ru-RU" sz="155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Monotype Corsiva" panose="03010101010201010101" pitchFamily="66" charset="0"/>
                        </a:rPr>
                        <a:t> блока дошкольного звена на территории д/с№56</a:t>
                      </a: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pattFill prst="lgGrid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Monotype Corsiva" panose="03010101010201010101" pitchFamily="66" charset="0"/>
                        </a:rPr>
                        <a:t>80 мест</a:t>
                      </a: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pattFill prst="lgGrid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5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Monotype Corsiva" panose="03010101010201010101" pitchFamily="66" charset="0"/>
                          <a:cs typeface="Times New Roman" panose="02020603050405020304" pitchFamily="18" charset="0"/>
                        </a:rPr>
                        <a:t>42,2</a:t>
                      </a:r>
                      <a:endParaRPr lang="ru-RU" sz="155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Monotype Corsiva" panose="03010101010201010101" pitchFamily="66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pattFill prst="lgGrid">
                      <a:fgClr>
                        <a:schemeClr val="bg1">
                          <a:lumMod val="9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628951772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0257" y="154749"/>
            <a:ext cx="3269586" cy="15460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10632504" y="1798198"/>
            <a:ext cx="1368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 smtClean="0">
                <a:solidFill>
                  <a:schemeClr val="bg1">
                    <a:lumMod val="95000"/>
                  </a:schemeClr>
                </a:solidFill>
              </a:rPr>
              <a:t>(В </a:t>
            </a:r>
            <a:r>
              <a:rPr lang="ru-RU" sz="1400" i="1" dirty="0" err="1" smtClean="0">
                <a:solidFill>
                  <a:schemeClr val="bg1">
                    <a:lumMod val="95000"/>
                  </a:schemeClr>
                </a:solidFill>
              </a:rPr>
              <a:t>млн.руб</a:t>
            </a:r>
            <a:r>
              <a:rPr lang="ru-RU" sz="1400" i="1" dirty="0" smtClean="0">
                <a:solidFill>
                  <a:schemeClr val="bg1">
                    <a:lumMod val="95000"/>
                  </a:schemeClr>
                </a:solidFill>
              </a:rPr>
              <a:t>.)</a:t>
            </a:r>
            <a:endParaRPr lang="ru-RU" sz="1400" i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8111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551384" y="200669"/>
            <a:ext cx="7103897" cy="504056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800" b="1" dirty="0" smtClean="0">
                <a:solidFill>
                  <a:prstClr val="white">
                    <a:lumMod val="95000"/>
                  </a:prstClr>
                </a:solidFill>
              </a:rPr>
              <a:t>Национальные приоритетные проекты</a:t>
            </a:r>
            <a:endParaRPr lang="ru-RU" sz="2800" b="1" dirty="0">
              <a:solidFill>
                <a:prstClr val="white">
                  <a:lumMod val="95000"/>
                </a:prst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7054" y="129570"/>
            <a:ext cx="3269586" cy="15460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335360" y="779068"/>
            <a:ext cx="7535944" cy="83099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000" b="1" u="sng" dirty="0" smtClean="0">
                <a:ln w="1905"/>
                <a:solidFill>
                  <a:srgbClr val="1F497D">
                    <a:lumMod val="5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Предусмотрено в бюджете на 2021 год</a:t>
            </a:r>
          </a:p>
          <a:p>
            <a:pPr algn="ctr"/>
            <a:r>
              <a:rPr lang="ru-RU" sz="2800" b="1" u="sng" dirty="0" smtClean="0">
                <a:ln w="1905"/>
                <a:solidFill>
                  <a:srgbClr val="1F497D">
                    <a:lumMod val="5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 </a:t>
            </a:r>
            <a:r>
              <a:rPr lang="en-US" sz="2800" b="1" u="sng" dirty="0" smtClean="0">
                <a:ln w="1905"/>
                <a:solidFill>
                  <a:srgbClr val="1F497D">
                    <a:lumMod val="5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679</a:t>
            </a:r>
            <a:r>
              <a:rPr lang="ru-RU" sz="2800" b="1" u="sng" dirty="0" smtClean="0">
                <a:ln w="1905"/>
                <a:solidFill>
                  <a:srgbClr val="1F497D">
                    <a:lumMod val="5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</a:t>
            </a:r>
            <a:r>
              <a:rPr lang="en-US" sz="2800" b="1" u="sng" dirty="0" smtClean="0">
                <a:ln w="1905"/>
                <a:solidFill>
                  <a:srgbClr val="1F497D">
                    <a:lumMod val="5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0</a:t>
            </a:r>
            <a:r>
              <a:rPr lang="ru-RU" sz="2800" b="1" u="sng" dirty="0" smtClean="0">
                <a:ln w="1905"/>
                <a:solidFill>
                  <a:srgbClr val="1F497D">
                    <a:lumMod val="5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млн. рублей</a:t>
            </a:r>
            <a:r>
              <a:rPr lang="ru-RU" sz="2800" b="1" dirty="0" smtClean="0">
                <a:ln w="1905"/>
                <a:solidFill>
                  <a:srgbClr val="1F497D">
                    <a:lumMod val="5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endParaRPr lang="ru-RU" sz="2800" b="1" dirty="0">
              <a:ln w="1905"/>
              <a:solidFill>
                <a:srgbClr val="1F497D">
                  <a:lumMod val="50000"/>
                </a:srgb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3949952648"/>
              </p:ext>
            </p:extLst>
          </p:nvPr>
        </p:nvGraphicFramePr>
        <p:xfrm>
          <a:off x="7104112" y="1831272"/>
          <a:ext cx="4752528" cy="19347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5142964"/>
              </p:ext>
            </p:extLst>
          </p:nvPr>
        </p:nvGraphicFramePr>
        <p:xfrm>
          <a:off x="306478" y="1826066"/>
          <a:ext cx="6192687" cy="18815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673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53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3218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Источники</a:t>
                      </a:r>
                      <a:r>
                        <a:rPr lang="ru-RU" sz="1800" b="1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 финансового обеспечения</a:t>
                      </a:r>
                      <a:endParaRPr lang="ru-RU" sz="18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3305" marR="63305" marT="31652" marB="31652">
                    <a:cell3D prstMaterial="dkEdge">
                      <a:bevel prst="convex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Сумма</a:t>
                      </a:r>
                    </a:p>
                    <a:p>
                      <a:pPr algn="ctr"/>
                      <a:r>
                        <a:rPr lang="ru-RU" sz="12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( в</a:t>
                      </a:r>
                      <a:r>
                        <a:rPr lang="ru-RU" sz="1200" b="1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ru-RU" sz="1200" b="1" baseline="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млн.руб</a:t>
                      </a:r>
                      <a:r>
                        <a:rPr lang="ru-RU" sz="1200" b="1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)</a:t>
                      </a:r>
                      <a:endParaRPr lang="ru-RU" sz="12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3305" marR="63305" marT="31652" marB="31652">
                    <a:cell3D prstMaterial="dkEdge">
                      <a:bevel prst="convex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18">
                <a:tc>
                  <a:txBody>
                    <a:bodyPr/>
                    <a:lstStyle/>
                    <a:p>
                      <a:r>
                        <a:rPr lang="ru-RU" sz="18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Средства федерального бюджета</a:t>
                      </a:r>
                      <a:endParaRPr lang="ru-RU" sz="18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3305" marR="63305" marT="31652" marB="31652">
                    <a:cell3D prstMaterial="dkEdge">
                      <a:bevel prst="convex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918,6</a:t>
                      </a:r>
                      <a:endParaRPr lang="ru-RU" sz="18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3305" marR="63305" marT="31652" marB="31652">
                    <a:cell3D prstMaterial="dkEdge">
                      <a:bevel prst="convex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218">
                <a:tc>
                  <a:txBody>
                    <a:bodyPr/>
                    <a:lstStyle/>
                    <a:p>
                      <a:r>
                        <a:rPr lang="ru-RU" sz="18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Средства регионального бюджета</a:t>
                      </a:r>
                      <a:endParaRPr lang="ru-RU" sz="18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3305" marR="63305" marT="31652" marB="31652">
                    <a:cell3D prstMaterial="dkEdge">
                      <a:bevel prst="convex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610,7</a:t>
                      </a:r>
                      <a:endParaRPr lang="ru-RU" sz="18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3305" marR="63305" marT="31652" marB="31652">
                    <a:cell3D prstMaterial="dkEdge">
                      <a:bevel prst="convex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218">
                <a:tc>
                  <a:txBody>
                    <a:bodyPr/>
                    <a:lstStyle/>
                    <a:p>
                      <a:r>
                        <a:rPr lang="ru-RU" sz="18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Средства городского</a:t>
                      </a:r>
                      <a:r>
                        <a:rPr lang="ru-RU" sz="1800" b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 бюджета</a:t>
                      </a:r>
                      <a:endParaRPr lang="ru-RU" sz="18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3305" marR="63305" marT="31652" marB="31652">
                    <a:cell3D prstMaterial="dkEdge">
                      <a:bevel prst="convex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149,7</a:t>
                      </a:r>
                      <a:endParaRPr lang="ru-RU" sz="18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3305" marR="63305" marT="31652" marB="31652">
                    <a:cell3D prstMaterial="dkEdge">
                      <a:bevel prst="convex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8175">
                <a:tc>
                  <a:txBody>
                    <a:bodyPr/>
                    <a:lstStyle/>
                    <a:p>
                      <a:r>
                        <a:rPr lang="ru-RU" sz="18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Итого</a:t>
                      </a:r>
                      <a:endParaRPr lang="ru-RU" sz="18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3305" marR="63305" marT="31652" marB="31652">
                    <a:cell3D prstMaterial="dkEdge">
                      <a:bevel prst="convex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1679,0</a:t>
                      </a:r>
                      <a:endParaRPr lang="ru-RU" sz="18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3305" marR="63305" marT="31652" marB="31652">
                    <a:cell3D prstMaterial="dkEdge">
                      <a:bevel prst="convex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93412" y="3884543"/>
            <a:ext cx="6192687" cy="523220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474779"/>
            <a:r>
              <a:rPr lang="ru-RU" sz="1400" b="1" spc="19" dirty="0">
                <a:ln w="0"/>
                <a:solidFill>
                  <a:prstClr val="white">
                    <a:lumMod val="95000"/>
                  </a:prst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egoe Script" panose="020B05040200000000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Основные направления </a:t>
            </a:r>
            <a:r>
              <a:rPr lang="ru-RU" sz="1400" b="1" spc="19" dirty="0" smtClean="0">
                <a:ln w="0"/>
                <a:solidFill>
                  <a:prstClr val="white">
                    <a:lumMod val="95000"/>
                  </a:prst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egoe Script" panose="020B05040200000000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приоритетных целей и задач</a:t>
            </a:r>
            <a:endParaRPr lang="ru-RU" sz="1400" b="1" spc="19" dirty="0">
              <a:ln w="0"/>
              <a:solidFill>
                <a:prstClr val="white">
                  <a:lumMod val="95000"/>
                </a:prst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Segoe Script" panose="020B05040200000000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algn="ctr" defTabSz="474779"/>
            <a:r>
              <a:rPr lang="ru-RU" sz="1400" b="1" spc="19" dirty="0">
                <a:ln w="0"/>
                <a:solidFill>
                  <a:prstClr val="white">
                    <a:lumMod val="95000"/>
                  </a:prst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egoe Script" panose="020B05040200000000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</a:t>
            </a:r>
            <a:r>
              <a:rPr lang="ru-RU" sz="1400" b="1" spc="19" dirty="0" smtClean="0">
                <a:ln w="0"/>
                <a:solidFill>
                  <a:prstClr val="white">
                    <a:lumMod val="95000"/>
                  </a:prst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egoe Script" panose="020B05040200000000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редусмотренные бюджетом на 2021 год</a:t>
            </a:r>
            <a:endParaRPr lang="ru-RU" sz="1400" b="1" spc="19" dirty="0">
              <a:ln w="0"/>
              <a:solidFill>
                <a:prstClr val="white">
                  <a:lumMod val="95000"/>
                </a:prst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Segoe Script" panose="020B05040200000000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8779128"/>
              </p:ext>
            </p:extLst>
          </p:nvPr>
        </p:nvGraphicFramePr>
        <p:xfrm>
          <a:off x="306477" y="4617091"/>
          <a:ext cx="6192687" cy="2145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673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53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3218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Наименование</a:t>
                      </a:r>
                      <a:r>
                        <a:rPr lang="ru-RU" sz="1800" b="1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 национального проекта</a:t>
                      </a:r>
                      <a:endParaRPr lang="ru-RU" sz="18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3305" marR="63305" marT="31652" marB="31652">
                    <a:cell3D prstMaterial="dkEdge">
                      <a:bevel prst="convex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Сумма</a:t>
                      </a:r>
                    </a:p>
                    <a:p>
                      <a:pPr algn="ctr"/>
                      <a:r>
                        <a:rPr lang="ru-RU" sz="12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( в</a:t>
                      </a:r>
                      <a:r>
                        <a:rPr lang="ru-RU" sz="1200" b="1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ru-RU" sz="1200" b="1" baseline="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млн.руб</a:t>
                      </a:r>
                      <a:r>
                        <a:rPr lang="ru-RU" sz="1200" b="1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)</a:t>
                      </a:r>
                      <a:endParaRPr lang="ru-RU" sz="12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3305" marR="63305" marT="31652" marB="31652">
                    <a:cell3D prstMaterial="dkEdge">
                      <a:bevel prst="convex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18">
                <a:tc>
                  <a:txBody>
                    <a:bodyPr/>
                    <a:lstStyle/>
                    <a:p>
                      <a:r>
                        <a:rPr lang="ru-RU" sz="18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Безопасные и качественные автомобильные автодороги</a:t>
                      </a:r>
                      <a:endParaRPr lang="ru-RU" sz="18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3305" marR="63305" marT="31652" marB="31652">
                    <a:cell3D prstMaterial="dkEdge">
                      <a:bevel prst="convex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839,0</a:t>
                      </a:r>
                      <a:endParaRPr lang="ru-RU" sz="18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nvex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2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Жилье и городская среда</a:t>
                      </a:r>
                    </a:p>
                  </a:txBody>
                  <a:tcPr marL="63305" marR="63305" marT="31652" marB="31652">
                    <a:cell3D prstMaterial="dkEdge">
                      <a:bevel prst="convex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95,3</a:t>
                      </a:r>
                      <a:endParaRPr lang="ru-RU" sz="18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nvex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2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Демография</a:t>
                      </a:r>
                    </a:p>
                  </a:txBody>
                  <a:tcPr marL="63305" marR="63305" marT="31652" marB="31652">
                    <a:cell3D prstMaterial="dkEdge">
                      <a:bevel prst="convex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2,1</a:t>
                      </a:r>
                      <a:endParaRPr lang="ru-RU" sz="18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nvex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3218">
                <a:tc>
                  <a:txBody>
                    <a:bodyPr/>
                    <a:lstStyle/>
                    <a:p>
                      <a:r>
                        <a:rPr lang="ru-RU" sz="18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Образование</a:t>
                      </a:r>
                      <a:endParaRPr lang="ru-RU" sz="18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3305" marR="63305" marT="31652" marB="31652">
                    <a:cell3D prstMaterial="dkEdge">
                      <a:bevel prst="convex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742,6</a:t>
                      </a:r>
                      <a:endParaRPr lang="ru-RU" sz="18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nvex"/>
                      <a:lightRig rig="flood" dir="t"/>
                    </a:cell3D>
                    <a:blipFill>
                      <a:blip r:embed="rId5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0949326"/>
              </p:ext>
            </p:extLst>
          </p:nvPr>
        </p:nvGraphicFramePr>
        <p:xfrm>
          <a:off x="7093726" y="4617091"/>
          <a:ext cx="4752528" cy="21345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1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56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86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3434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Федеральный бюджет</a:t>
                      </a:r>
                      <a:endParaRPr lang="ru-RU" sz="14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Краевой 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бюджет</a:t>
                      </a:r>
                      <a:endParaRPr lang="ru-RU" sz="14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Бюджет 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города</a:t>
                      </a:r>
                      <a:endParaRPr lang="ru-RU" sz="14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5297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664,0</a:t>
                      </a:r>
                      <a:endParaRPr lang="ru-RU" sz="16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133,0</a:t>
                      </a:r>
                      <a:endParaRPr lang="ru-RU" sz="16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42,0</a:t>
                      </a:r>
                      <a:endParaRPr lang="ru-RU" sz="16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62,1</a:t>
                      </a:r>
                      <a:endParaRPr lang="ru-RU" sz="16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2,6</a:t>
                      </a:r>
                      <a:endParaRPr lang="ru-RU" sz="16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30,6</a:t>
                      </a:r>
                      <a:endParaRPr lang="ru-RU" sz="16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2792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-</a:t>
                      </a:r>
                      <a:endParaRPr lang="ru-RU" sz="16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</a:t>
                      </a:r>
                      <a:r>
                        <a:rPr lang="en-US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,0</a:t>
                      </a:r>
                      <a:endParaRPr lang="ru-RU" sz="16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</a:t>
                      </a:r>
                      <a:r>
                        <a:rPr lang="en-US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</a:t>
                      </a:r>
                      <a:endParaRPr lang="ru-RU" sz="16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5544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192,5</a:t>
                      </a:r>
                      <a:endParaRPr lang="ru-RU" sz="16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473,1</a:t>
                      </a:r>
                      <a:endParaRPr lang="ru-RU" sz="16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77,0</a:t>
                      </a:r>
                      <a:endParaRPr lang="ru-RU" sz="16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7097112" y="3870524"/>
            <a:ext cx="4752528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1400" b="1" i="1" dirty="0" smtClean="0">
                <a:solidFill>
                  <a:prstClr val="white">
                    <a:lumMod val="95000"/>
                  </a:prstClr>
                </a:solidFill>
                <a:latin typeface="Segoe Script" panose="020B0504020000000003" pitchFamily="34" charset="0"/>
              </a:rPr>
              <a:t>Размер финансового обеспечения в разрезе уровней бюджета, в млн. рублей:</a:t>
            </a:r>
            <a:endParaRPr lang="ru-RU" sz="1400" b="1" i="1" dirty="0">
              <a:solidFill>
                <a:prstClr val="white">
                  <a:lumMod val="95000"/>
                </a:prstClr>
              </a:solidFill>
              <a:latin typeface="Segoe Script" panose="020B0504020000000003" pitchFamily="34" charset="0"/>
            </a:endParaRPr>
          </a:p>
        </p:txBody>
      </p:sp>
      <p:sp>
        <p:nvSpPr>
          <p:cNvPr id="17" name="Стрелка вправо 16"/>
          <p:cNvSpPr/>
          <p:nvPr/>
        </p:nvSpPr>
        <p:spPr>
          <a:xfrm>
            <a:off x="6616425" y="5290373"/>
            <a:ext cx="360040" cy="288032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8" name="Стрелка вправо 17"/>
          <p:cNvSpPr/>
          <p:nvPr/>
        </p:nvSpPr>
        <p:spPr>
          <a:xfrm>
            <a:off x="6616425" y="5755203"/>
            <a:ext cx="360040" cy="288032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9" name="Стрелка вправо 18"/>
          <p:cNvSpPr/>
          <p:nvPr/>
        </p:nvSpPr>
        <p:spPr>
          <a:xfrm>
            <a:off x="6593902" y="6083938"/>
            <a:ext cx="360040" cy="288032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55632" y="6412673"/>
            <a:ext cx="481626" cy="408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072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C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9023" y="-4634"/>
            <a:ext cx="2654747" cy="17987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Заголовок 4"/>
          <p:cNvSpPr txBox="1">
            <a:spLocks/>
          </p:cNvSpPr>
          <p:nvPr/>
        </p:nvSpPr>
        <p:spPr>
          <a:xfrm>
            <a:off x="2168915" y="60918"/>
            <a:ext cx="5908918" cy="36724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b="1" spc="26" dirty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Муниципальная программа</a:t>
            </a:r>
            <a:br>
              <a:rPr lang="ru-RU" sz="1600" b="1" spc="26" dirty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</a:br>
            <a:r>
              <a:rPr lang="ru-RU" sz="1600" b="1" spc="26" dirty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«Развитие отрасли «Образование» города Сочи»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2662598"/>
              </p:ext>
            </p:extLst>
          </p:nvPr>
        </p:nvGraphicFramePr>
        <p:xfrm>
          <a:off x="107181" y="615306"/>
          <a:ext cx="9451842" cy="7362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03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903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57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558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9277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2020 год</a:t>
                      </a:r>
                    </a:p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(план первоначальный)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2020 год (план уточненный на 01.11.2020 года)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2021 год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lgGrid">
                      <a:fgClr>
                        <a:schemeClr val="tx2">
                          <a:lumMod val="25000"/>
                          <a:lumOff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2022 год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lgGrid">
                      <a:fgClr>
                        <a:schemeClr val="tx2">
                          <a:lumMod val="25000"/>
                          <a:lumOff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2023 год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lgGrid">
                      <a:fgClr>
                        <a:schemeClr val="tx2">
                          <a:lumMod val="25000"/>
                          <a:lumOff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181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6 763,4</a:t>
                      </a:r>
                    </a:p>
                  </a:txBody>
                  <a:tcPr marL="63305" marR="63305" marT="31652" marB="31652"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6 766,6</a:t>
                      </a:r>
                      <a:endParaRPr lang="ru-RU" sz="14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7 3</a:t>
                      </a:r>
                      <a:r>
                        <a:rPr lang="en-US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</a:t>
                      </a:r>
                      <a:r>
                        <a:rPr lang="ru-RU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3,</a:t>
                      </a:r>
                      <a:r>
                        <a:rPr lang="en-US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</a:t>
                      </a:r>
                      <a:endParaRPr lang="ru-RU" sz="16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>
                    <a:cell3D prstMaterial="dkEdge">
                      <a:bevel prst="coolSlant"/>
                      <a:lightRig rig="flood" dir="t"/>
                    </a:cell3D>
                    <a:pattFill prst="lgGrid">
                      <a:fgClr>
                        <a:schemeClr val="tx2">
                          <a:lumMod val="25000"/>
                          <a:lumOff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6 </a:t>
                      </a:r>
                      <a:r>
                        <a:rPr lang="en-US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549</a:t>
                      </a:r>
                      <a:r>
                        <a:rPr lang="ru-RU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,</a:t>
                      </a:r>
                      <a:r>
                        <a:rPr lang="en-US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ru-RU" sz="16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>
                    <a:cell3D prstMaterial="dkEdge">
                      <a:bevel prst="coolSlant"/>
                      <a:lightRig rig="flood" dir="t"/>
                    </a:cell3D>
                    <a:pattFill prst="lgGrid">
                      <a:fgClr>
                        <a:schemeClr val="tx2">
                          <a:lumMod val="25000"/>
                          <a:lumOff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6216</a:t>
                      </a:r>
                      <a:r>
                        <a:rPr lang="ru-RU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,</a:t>
                      </a:r>
                      <a:r>
                        <a:rPr lang="en-US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6</a:t>
                      </a:r>
                      <a:endParaRPr lang="ru-RU" sz="16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>
                    <a:cell3D prstMaterial="dkEdge">
                      <a:bevel prst="coolSlant"/>
                      <a:lightRig rig="flood" dir="t"/>
                    </a:cell3D>
                    <a:pattFill prst="lgGrid">
                      <a:fgClr>
                        <a:schemeClr val="tx2">
                          <a:lumMod val="25000"/>
                          <a:lumOff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244535" y="349540"/>
            <a:ext cx="87075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372986"/>
            <a:r>
              <a:rPr lang="ru-RU" sz="1100" b="1" i="1" dirty="0">
                <a:solidFill>
                  <a:prstClr val="white">
                    <a:lumMod val="95000"/>
                  </a:prstClr>
                </a:solidFill>
              </a:rPr>
              <a:t>В млн</a:t>
            </a:r>
            <a:r>
              <a:rPr lang="ru-RU" sz="1100" b="1" i="1" dirty="0" smtClean="0">
                <a:solidFill>
                  <a:prstClr val="white">
                    <a:lumMod val="95000"/>
                  </a:prstClr>
                </a:solidFill>
              </a:rPr>
              <a:t>. руб</a:t>
            </a:r>
            <a:r>
              <a:rPr lang="ru-RU" sz="1100" b="1" i="1" dirty="0">
                <a:solidFill>
                  <a:prstClr val="white">
                    <a:lumMod val="95000"/>
                  </a:prstClr>
                </a:solidFill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79677" y="1564564"/>
            <a:ext cx="3575129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 defTabSz="372986"/>
            <a:r>
              <a:rPr lang="ru-RU" sz="1400" b="1" dirty="0">
                <a:solidFill>
                  <a:srgbClr val="4F81BD">
                    <a:lumMod val="50000"/>
                  </a:srgbClr>
                </a:solidFill>
                <a:latin typeface="Segoe UI Light" panose="020B0502040204020203" pitchFamily="34" charset="0"/>
              </a:rPr>
              <a:t>Муниципальное задание в области образования </a:t>
            </a:r>
            <a:r>
              <a:rPr lang="ru-RU" sz="1400" b="1" dirty="0" smtClean="0">
                <a:solidFill>
                  <a:srgbClr val="4F81BD">
                    <a:lumMod val="50000"/>
                  </a:srgbClr>
                </a:solidFill>
                <a:latin typeface="Segoe UI Light" panose="020B0502040204020203" pitchFamily="34" charset="0"/>
              </a:rPr>
              <a:t>будут выполнять:</a:t>
            </a:r>
            <a:endParaRPr lang="ru-RU" sz="1400" b="1" dirty="0">
              <a:solidFill>
                <a:srgbClr val="4F81BD">
                  <a:lumMod val="50000"/>
                </a:srgbClr>
              </a:solidFill>
              <a:latin typeface="Segoe UI Light" panose="020B0502040204020203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513406" y="2235322"/>
            <a:ext cx="21186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372986"/>
            <a:r>
              <a:rPr lang="ru-RU" sz="1200" b="1" spc="26" dirty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76 детских </a:t>
            </a:r>
          </a:p>
          <a:p>
            <a:pPr algn="ctr" defTabSz="372986"/>
            <a:r>
              <a:rPr lang="ru-RU" sz="1200" b="1" spc="26" dirty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1200" b="1" spc="26" dirty="0" smtClean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ошкольных учреждений</a:t>
            </a:r>
            <a:endParaRPr lang="ru-RU" sz="1200" b="1" spc="26" dirty="0">
              <a:ln w="0"/>
              <a:solidFill>
                <a:prstClr val="white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трелка вниз 14"/>
          <p:cNvSpPr/>
          <p:nvPr/>
        </p:nvSpPr>
        <p:spPr>
          <a:xfrm rot="16200000">
            <a:off x="8684468" y="2448672"/>
            <a:ext cx="171450" cy="205030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72986"/>
            <a:endParaRPr lang="ru-RU" sz="554" dirty="0">
              <a:solidFill>
                <a:prstClr val="white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9068535" y="2285509"/>
            <a:ext cx="2742064" cy="546067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72986"/>
            <a:r>
              <a:rPr lang="ru-RU" sz="1200" dirty="0">
                <a:solidFill>
                  <a:srgbClr val="4F81BD">
                    <a:lumMod val="50000"/>
                  </a:srgbClr>
                </a:solidFill>
              </a:rPr>
              <a:t>Ожидаемая численность воспитанников</a:t>
            </a:r>
          </a:p>
          <a:p>
            <a:pPr algn="ctr" defTabSz="372986"/>
            <a:r>
              <a:rPr lang="ru-RU" sz="1200" dirty="0" smtClean="0">
                <a:solidFill>
                  <a:srgbClr val="4F81BD">
                    <a:lumMod val="50000"/>
                  </a:srgbClr>
                </a:solidFill>
              </a:rPr>
              <a:t>27 005 человек </a:t>
            </a:r>
            <a:endParaRPr lang="ru-RU" sz="1200" dirty="0">
              <a:solidFill>
                <a:srgbClr val="4F81BD">
                  <a:lumMod val="50000"/>
                </a:srgbClr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838206" y="2920712"/>
            <a:ext cx="15904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372986"/>
            <a:r>
              <a:rPr lang="ru-RU" sz="1200" b="1" spc="26" dirty="0" smtClean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69 </a:t>
            </a:r>
            <a:r>
              <a:rPr lang="ru-RU" sz="1200" b="1" spc="26" dirty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школ </a:t>
            </a:r>
          </a:p>
          <a:p>
            <a:pPr algn="ctr" defTabSz="372986"/>
            <a:r>
              <a:rPr lang="ru-RU" sz="1200" b="1" spc="26" dirty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(гимназии, лицеи)</a:t>
            </a:r>
            <a:endParaRPr lang="ru-RU" sz="1200" b="1" spc="26" dirty="0">
              <a:ln w="0"/>
              <a:solidFill>
                <a:prstClr val="white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752509" y="3433047"/>
            <a:ext cx="165618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372986"/>
            <a:r>
              <a:rPr lang="ru-RU" sz="1200" b="1" spc="26" dirty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22 </a:t>
            </a:r>
          </a:p>
          <a:p>
            <a:pPr algn="ctr" defTabSz="372986"/>
            <a:r>
              <a:rPr lang="ru-RU" sz="1200" b="1" spc="26" dirty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  </a:t>
            </a:r>
          </a:p>
          <a:p>
            <a:pPr algn="ctr" defTabSz="372986"/>
            <a:r>
              <a:rPr lang="ru-RU" sz="1200" b="1" spc="26" dirty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дополнительного образования</a:t>
            </a:r>
          </a:p>
        </p:txBody>
      </p:sp>
      <p:graphicFrame>
        <p:nvGraphicFramePr>
          <p:cNvPr id="20" name="Диаграмма 19"/>
          <p:cNvGraphicFramePr/>
          <p:nvPr>
            <p:extLst>
              <p:ext uri="{D42A27DB-BD31-4B8C-83A1-F6EECF244321}">
                <p14:modId xmlns:p14="http://schemas.microsoft.com/office/powerpoint/2010/main" val="235907204"/>
              </p:ext>
            </p:extLst>
          </p:nvPr>
        </p:nvGraphicFramePr>
        <p:xfrm>
          <a:off x="107181" y="1410767"/>
          <a:ext cx="5268739" cy="10546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1" name="Прямоугольник 20"/>
          <p:cNvSpPr/>
          <p:nvPr/>
        </p:nvSpPr>
        <p:spPr>
          <a:xfrm>
            <a:off x="9055551" y="3048479"/>
            <a:ext cx="2742064" cy="430458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72986"/>
            <a:r>
              <a:rPr lang="ru-RU" sz="1200" dirty="0">
                <a:solidFill>
                  <a:srgbClr val="4F81BD">
                    <a:lumMod val="50000"/>
                  </a:srgbClr>
                </a:solidFill>
              </a:rPr>
              <a:t>Ожидаемая численность учащихся </a:t>
            </a:r>
          </a:p>
          <a:p>
            <a:pPr algn="ctr" defTabSz="372986"/>
            <a:r>
              <a:rPr lang="ru-RU" sz="1200" dirty="0" smtClean="0">
                <a:solidFill>
                  <a:srgbClr val="4F81BD">
                    <a:lumMod val="50000"/>
                  </a:srgbClr>
                </a:solidFill>
              </a:rPr>
              <a:t>72 586 человек </a:t>
            </a:r>
            <a:endParaRPr lang="ru-RU" sz="1200" dirty="0">
              <a:solidFill>
                <a:srgbClr val="4F81BD">
                  <a:lumMod val="50000"/>
                </a:srgbClr>
              </a:solidFill>
            </a:endParaRPr>
          </a:p>
        </p:txBody>
      </p:sp>
      <p:sp>
        <p:nvSpPr>
          <p:cNvPr id="22" name="Стрелка вниз 21"/>
          <p:cNvSpPr/>
          <p:nvPr/>
        </p:nvSpPr>
        <p:spPr>
          <a:xfrm rot="16200000">
            <a:off x="8689882" y="3141333"/>
            <a:ext cx="171450" cy="205030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72986"/>
            <a:endParaRPr lang="ru-RU" sz="554" dirty="0">
              <a:solidFill>
                <a:prstClr val="white"/>
              </a:solidFill>
            </a:endParaRPr>
          </a:p>
        </p:txBody>
      </p:sp>
      <p:sp>
        <p:nvSpPr>
          <p:cNvPr id="23" name="Стрелка вниз 22"/>
          <p:cNvSpPr/>
          <p:nvPr/>
        </p:nvSpPr>
        <p:spPr>
          <a:xfrm rot="16200000">
            <a:off x="8684468" y="3831756"/>
            <a:ext cx="171450" cy="205030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72986"/>
            <a:endParaRPr lang="ru-RU" sz="692" dirty="0">
              <a:solidFill>
                <a:prstClr val="white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9068535" y="3690284"/>
            <a:ext cx="2716097" cy="563209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72986"/>
            <a:endParaRPr lang="ru-RU" sz="1200" dirty="0">
              <a:solidFill>
                <a:srgbClr val="4F81BD">
                  <a:lumMod val="50000"/>
                </a:srgbClr>
              </a:solidFill>
            </a:endParaRPr>
          </a:p>
          <a:p>
            <a:pPr algn="ctr" defTabSz="372986"/>
            <a:r>
              <a:rPr lang="ru-RU" sz="1200" dirty="0">
                <a:solidFill>
                  <a:srgbClr val="4F81BD">
                    <a:lumMod val="50000"/>
                  </a:srgbClr>
                </a:solidFill>
              </a:rPr>
              <a:t>Ожидаемая численность учащихся</a:t>
            </a:r>
          </a:p>
          <a:p>
            <a:pPr algn="ctr" defTabSz="372986"/>
            <a:r>
              <a:rPr lang="ru-RU" sz="1200" dirty="0" smtClean="0">
                <a:solidFill>
                  <a:srgbClr val="4F81BD">
                    <a:lumMod val="50000"/>
                  </a:srgbClr>
                </a:solidFill>
              </a:rPr>
              <a:t>32373 человек</a:t>
            </a:r>
            <a:endParaRPr lang="ru-RU" sz="1200" dirty="0">
              <a:solidFill>
                <a:srgbClr val="4F81BD">
                  <a:lumMod val="50000"/>
                </a:srgbClr>
              </a:solidFill>
            </a:endParaRPr>
          </a:p>
          <a:p>
            <a:pPr algn="ctr" defTabSz="372986"/>
            <a:endParaRPr lang="ru-RU" sz="1200" dirty="0">
              <a:solidFill>
                <a:srgbClr val="4F81BD">
                  <a:lumMod val="50000"/>
                </a:srgbClr>
              </a:solidFill>
            </a:endParaRPr>
          </a:p>
        </p:txBody>
      </p:sp>
      <p:graphicFrame>
        <p:nvGraphicFramePr>
          <p:cNvPr id="26" name="Таблица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6421743"/>
              </p:ext>
            </p:extLst>
          </p:nvPr>
        </p:nvGraphicFramePr>
        <p:xfrm>
          <a:off x="87613" y="2579759"/>
          <a:ext cx="6247828" cy="4217159"/>
        </p:xfrm>
        <a:graphic>
          <a:graphicData uri="http://schemas.openxmlformats.org/drawingml/2006/table">
            <a:tbl>
              <a:tblPr firstRow="1" bandRow="1"/>
              <a:tblGrid>
                <a:gridCol w="52256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21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9548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r>
                        <a:rPr lang="ru-RU" sz="1000" b="0" cap="none" spc="5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omic Sans MS" panose="030F0702030302020204" pitchFamily="66" charset="0"/>
                        </a:rPr>
                        <a:t>Строительство</a:t>
                      </a:r>
                      <a:r>
                        <a:rPr lang="ru-RU" sz="1000" b="0" cap="none" spc="50" baseline="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omic Sans MS" panose="030F0702030302020204" pitchFamily="66" charset="0"/>
                        </a:rPr>
                        <a:t> образовательных учреждений в целях с</a:t>
                      </a:r>
                      <a:r>
                        <a:rPr lang="ru-RU" sz="1000" b="0" cap="none" spc="5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omic Sans MS" panose="030F0702030302020204" pitchFamily="66" charset="0"/>
                        </a:rPr>
                        <a:t>оздания дополнительных мест </a:t>
                      </a:r>
                      <a:endParaRPr lang="ru-RU" sz="1000" b="0" cap="none" spc="5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marL="63305" marR="63305" marT="31652" marB="3165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ru-RU" sz="1000" b="0" cap="none" spc="5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omic Sans MS" panose="030F0702030302020204" pitchFamily="66" charset="0"/>
                        </a:rPr>
                        <a:t>1 064,3</a:t>
                      </a:r>
                      <a:endParaRPr lang="ru-RU" sz="1000" b="0" cap="none" spc="5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marL="63305" marR="63305" marT="31652" marB="3165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908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r>
                        <a:rPr lang="ru-RU" sz="1000" b="0" cap="none" spc="5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omic Sans MS" panose="030F0702030302020204" pitchFamily="66" charset="0"/>
                        </a:rPr>
                        <a:t>Бесплатный подвоз</a:t>
                      </a:r>
                      <a:r>
                        <a:rPr lang="ru-RU" sz="1000" b="0" cap="none" spc="50" baseline="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omic Sans MS" panose="030F0702030302020204" pitchFamily="66" charset="0"/>
                        </a:rPr>
                        <a:t> обучающихся школ между поселениями к месту учебы и обратно</a:t>
                      </a:r>
                      <a:endParaRPr lang="ru-RU" sz="1000" b="0" cap="none" spc="5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marL="63305" marR="63305" marT="31652" marB="3165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ru-RU" sz="1000" b="0" cap="none" spc="5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omic Sans MS" panose="030F0702030302020204" pitchFamily="66" charset="0"/>
                        </a:rPr>
                        <a:t>12,9</a:t>
                      </a:r>
                      <a:endParaRPr lang="ru-RU" sz="1000" b="0" cap="none" spc="5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marL="63305" marR="63305" marT="31652" marB="3165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852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r>
                        <a:rPr lang="ru-RU" sz="1000" b="0" cap="none" spc="5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omic Sans MS" panose="030F0702030302020204" pitchFamily="66" charset="0"/>
                        </a:rPr>
                        <a:t>Приобретение автобусов</a:t>
                      </a:r>
                      <a:r>
                        <a:rPr lang="ru-RU" sz="1000" b="0" cap="none" spc="50" baseline="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omic Sans MS" panose="030F0702030302020204" pitchFamily="66" charset="0"/>
                        </a:rPr>
                        <a:t> для доставки обучающихся, проживающих в сельской местности к месту учебы и обратно</a:t>
                      </a:r>
                      <a:endParaRPr lang="ru-RU" sz="1000" b="0" cap="none" spc="5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marL="63305" marR="63305" marT="31652" marB="3165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ru-RU" sz="1000" b="0" cap="none" spc="5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omic Sans MS" panose="030F0702030302020204" pitchFamily="66" charset="0"/>
                        </a:rPr>
                        <a:t>9,0</a:t>
                      </a:r>
                      <a:endParaRPr lang="ru-RU" sz="1000" b="0" cap="none" spc="5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marL="63305" marR="63305" marT="31652" marB="3165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7169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r>
                        <a:rPr lang="ru-RU" sz="1000" b="0" cap="none" spc="5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omic Sans MS" panose="030F0702030302020204" pitchFamily="66" charset="0"/>
                        </a:rPr>
                        <a:t>Обеспечение безопасности</a:t>
                      </a:r>
                      <a:r>
                        <a:rPr lang="ru-RU" sz="1000" b="0" cap="none" spc="50" baseline="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omic Sans MS" panose="030F0702030302020204" pitchFamily="66" charset="0"/>
                        </a:rPr>
                        <a:t> образовательных организаций – услуги лицензированной охраны</a:t>
                      </a:r>
                      <a:endParaRPr lang="ru-RU" sz="1000" b="0" cap="none" spc="5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marL="63305" marR="63305" marT="31652" marB="3165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ru-RU" sz="1000" b="0" cap="none" spc="5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omic Sans MS" panose="030F0702030302020204" pitchFamily="66" charset="0"/>
                        </a:rPr>
                        <a:t>166,1</a:t>
                      </a:r>
                      <a:endParaRPr lang="ru-RU" sz="1000" b="0" cap="none" spc="5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marL="63305" marR="63305" marT="31652" marB="3165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010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r>
                        <a:rPr lang="ru-RU" sz="1000" b="0" cap="none" spc="5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omic Sans MS" panose="030F0702030302020204" pitchFamily="66" charset="0"/>
                        </a:rPr>
                        <a:t>Выплата компенсации части родительской</a:t>
                      </a:r>
                      <a:r>
                        <a:rPr lang="ru-RU" sz="1000" b="0" cap="none" spc="50" baseline="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omic Sans MS" panose="030F0702030302020204" pitchFamily="66" charset="0"/>
                        </a:rPr>
                        <a:t> платы в дошкольных учреждениях</a:t>
                      </a:r>
                      <a:endParaRPr lang="ru-RU" sz="1000" b="0" cap="none" spc="5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marL="63305" marR="63305" marT="31652" marB="3165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ru-RU" sz="1000" b="0" cap="none" spc="5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omic Sans MS" panose="030F0702030302020204" pitchFamily="66" charset="0"/>
                        </a:rPr>
                        <a:t>61,7</a:t>
                      </a:r>
                      <a:endParaRPr lang="ru-RU" sz="1000" b="0" cap="none" spc="5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marL="63305" marR="63305" marT="31652" marB="3165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1400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r>
                        <a:rPr lang="ru-RU" sz="1000" b="0" cap="none" spc="5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omic Sans MS" panose="030F0702030302020204" pitchFamily="66" charset="0"/>
                        </a:rPr>
                        <a:t>Организация питания школьников</a:t>
                      </a:r>
                      <a:r>
                        <a:rPr lang="ru-RU" sz="1000" b="0" cap="none" spc="50" baseline="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omic Sans MS" panose="030F0702030302020204" pitchFamily="66" charset="0"/>
                        </a:rPr>
                        <a:t> и педагогических работников</a:t>
                      </a:r>
                      <a:endParaRPr lang="ru-RU" sz="1000" b="0" cap="none" spc="5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marL="63305" marR="63305" marT="31652" marB="3165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ru-RU" sz="1000" b="0" cap="none" spc="5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omic Sans MS" panose="030F0702030302020204" pitchFamily="66" charset="0"/>
                        </a:rPr>
                        <a:t>634,4</a:t>
                      </a:r>
                      <a:endParaRPr lang="ru-RU" sz="1000" b="0" cap="none" spc="5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marL="63305" marR="63305" marT="31652" marB="3165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5889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cap="none" spc="5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omic Sans MS" panose="030F0702030302020204" pitchFamily="66" charset="0"/>
                        </a:rPr>
                        <a:t>Выполнение</a:t>
                      </a:r>
                      <a:r>
                        <a:rPr lang="ru-RU" sz="1000" b="0" cap="none" spc="50" baseline="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omic Sans MS" panose="030F0702030302020204" pitchFamily="66" charset="0"/>
                        </a:rPr>
                        <a:t> Перечня предложений и поручений граждан  </a:t>
                      </a:r>
                      <a:endParaRPr lang="ru-RU" sz="1000" b="0" cap="none" spc="5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marL="63305" marR="63305" marT="31652" marB="3165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ru-RU" sz="1000" b="0" cap="none" spc="5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omic Sans MS" panose="030F0702030302020204" pitchFamily="66" charset="0"/>
                        </a:rPr>
                        <a:t>63,8</a:t>
                      </a:r>
                      <a:endParaRPr lang="ru-RU" sz="1000" b="0" cap="none" spc="5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marL="63305" marR="63305" marT="31652" marB="3165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954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cap="none" spc="5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omic Sans MS" panose="030F0702030302020204" pitchFamily="66" charset="0"/>
                        </a:rPr>
                        <a:t>Формирование</a:t>
                      </a:r>
                      <a:r>
                        <a:rPr lang="ru-RU" sz="1000" b="0" cap="none" spc="50" baseline="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omic Sans MS" panose="030F0702030302020204" pitchFamily="66" charset="0"/>
                        </a:rPr>
                        <a:t> финансовой (бухгалтерской) отчетности централизованной бухгалтерией</a:t>
                      </a:r>
                      <a:endParaRPr lang="ru-RU" sz="1000" b="0" cap="none" spc="5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marL="63305" marR="63305" marT="31652" marB="31652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cap="none" spc="5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omic Sans MS" panose="030F0702030302020204" pitchFamily="66" charset="0"/>
                        </a:rPr>
                        <a:t>120,3</a:t>
                      </a:r>
                      <a:endParaRPr lang="ru-RU" sz="1000" b="0" cap="none" spc="5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85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cap="none" spc="5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omic Sans MS" panose="030F0702030302020204" pitchFamily="66" charset="0"/>
                        </a:rPr>
                        <a:t>Обеспечение деятельности управления по образованию</a:t>
                      </a:r>
                      <a:r>
                        <a:rPr lang="ru-RU" sz="1000" b="0" cap="none" spc="50" baseline="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omic Sans MS" panose="030F0702030302020204" pitchFamily="66" charset="0"/>
                        </a:rPr>
                        <a:t> и науке </a:t>
                      </a:r>
                      <a:endParaRPr lang="ru-RU" sz="1000" b="0" cap="none" spc="5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marL="63305" marR="63305" marT="31652" marB="31652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cap="none" spc="5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omic Sans MS" panose="030F0702030302020204" pitchFamily="66" charset="0"/>
                        </a:rPr>
                        <a:t>35,0</a:t>
                      </a:r>
                      <a:endParaRPr lang="ru-RU" sz="1000" b="0" cap="none" spc="5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954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cap="none" spc="5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omic Sans MS" panose="030F0702030302020204" pitchFamily="66" charset="0"/>
                        </a:rPr>
                        <a:t>Обеспечение деятельности центра по ремонту и эксплуатации учреждений образования</a:t>
                      </a:r>
                      <a:endParaRPr lang="ru-RU" sz="1000" b="0" cap="none" spc="5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marL="63305" marR="63305" marT="31652" marB="31652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cap="none" spc="5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omic Sans MS" panose="030F0702030302020204" pitchFamily="66" charset="0"/>
                        </a:rPr>
                        <a:t>111,1</a:t>
                      </a:r>
                      <a:endParaRPr lang="ru-RU" sz="1000" b="0" cap="none" spc="5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354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cap="none" spc="5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omic Sans MS" panose="030F0702030302020204" pitchFamily="66" charset="0"/>
                        </a:rPr>
                        <a:t>Персонифицированный</a:t>
                      </a:r>
                      <a:r>
                        <a:rPr lang="ru-RU" sz="1000" b="0" cap="none" spc="50" baseline="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omic Sans MS" panose="030F0702030302020204" pitchFamily="66" charset="0"/>
                        </a:rPr>
                        <a:t> учет в дополнительном образовании</a:t>
                      </a:r>
                      <a:endParaRPr lang="ru-RU" sz="1000" b="0" cap="none" spc="5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marL="63305" marR="63305" marT="31652" marB="31652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cap="none" spc="5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omic Sans MS" panose="030F0702030302020204" pitchFamily="66" charset="0"/>
                        </a:rPr>
                        <a:t>74,2</a:t>
                      </a:r>
                      <a:endParaRPr lang="ru-RU" sz="1000" b="0" cap="none" spc="5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340734"/>
                  </a:ext>
                </a:extLst>
              </a:tr>
              <a:tr h="18354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cap="none" spc="5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omic Sans MS" panose="030F0702030302020204" pitchFamily="66" charset="0"/>
                        </a:rPr>
                        <a:t>Обновление</a:t>
                      </a:r>
                      <a:r>
                        <a:rPr lang="ru-RU" sz="1000" b="0" cap="none" spc="50" baseline="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omic Sans MS" panose="030F0702030302020204" pitchFamily="66" charset="0"/>
                        </a:rPr>
                        <a:t> МТБ образовательных организаций в рамках Федерального проекта «Современная школа»</a:t>
                      </a:r>
                      <a:endParaRPr lang="ru-RU" sz="1000" b="0" cap="none" spc="5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marL="63305" marR="63305" marT="31652" marB="31652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cap="none" spc="5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omic Sans MS" panose="030F0702030302020204" pitchFamily="66" charset="0"/>
                        </a:rPr>
                        <a:t>3,6</a:t>
                      </a:r>
                      <a:endParaRPr lang="ru-RU" sz="1000" b="0" cap="none" spc="5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09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cap="none" spc="5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omic Sans MS" panose="030F0702030302020204" pitchFamily="66" charset="0"/>
                        </a:rPr>
                        <a:t>Другие мероприятия в сфере образования (мат. оснащение, подготовка</a:t>
                      </a:r>
                      <a:r>
                        <a:rPr lang="ru-RU" sz="900" b="0" cap="none" spc="50" baseline="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omic Sans MS" panose="030F0702030302020204" pitchFamily="66" charset="0"/>
                        </a:rPr>
                        <a:t> к осенне-зимнему периоду, проведение слетов, огнезащитная обработка, ЕГЭ)</a:t>
                      </a:r>
                      <a:r>
                        <a:rPr lang="ru-RU" sz="900" b="0" cap="none" spc="5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omic Sans MS" panose="030F0702030302020204" pitchFamily="66" charset="0"/>
                        </a:rPr>
                        <a:t> </a:t>
                      </a:r>
                      <a:endParaRPr lang="ru-RU" sz="900" b="0" cap="none" spc="5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marL="63305" marR="63305" marT="31652" marB="31652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cap="none" spc="5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omic Sans MS" panose="030F0702030302020204" pitchFamily="66" charset="0"/>
                        </a:rPr>
                        <a:t>89,6</a:t>
                      </a:r>
                      <a:endParaRPr lang="ru-RU" sz="1000" b="0" cap="none" spc="5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graphicFrame>
        <p:nvGraphicFramePr>
          <p:cNvPr id="31" name="Диаграмма 30"/>
          <p:cNvGraphicFramePr/>
          <p:nvPr>
            <p:extLst>
              <p:ext uri="{D42A27DB-BD31-4B8C-83A1-F6EECF244321}">
                <p14:modId xmlns:p14="http://schemas.microsoft.com/office/powerpoint/2010/main" val="3939515626"/>
              </p:ext>
            </p:extLst>
          </p:nvPr>
        </p:nvGraphicFramePr>
        <p:xfrm>
          <a:off x="6613038" y="4458811"/>
          <a:ext cx="5171594" cy="21224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5" name="Стрелка вниз 24"/>
          <p:cNvSpPr/>
          <p:nvPr/>
        </p:nvSpPr>
        <p:spPr>
          <a:xfrm rot="16200000">
            <a:off x="5618771" y="1498605"/>
            <a:ext cx="212714" cy="611571"/>
          </a:xfrm>
          <a:prstGeom prst="downArrow">
            <a:avLst/>
          </a:prstGeom>
          <a:solidFill>
            <a:schemeClr val="bg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72986"/>
            <a:endParaRPr lang="ru-RU" sz="692" dirty="0">
              <a:solidFill>
                <a:prstClr val="white"/>
              </a:solidFill>
            </a:endParaRPr>
          </a:p>
        </p:txBody>
      </p:sp>
      <p:sp>
        <p:nvSpPr>
          <p:cNvPr id="28" name="Стрелка вниз 27"/>
          <p:cNvSpPr/>
          <p:nvPr/>
        </p:nvSpPr>
        <p:spPr>
          <a:xfrm>
            <a:off x="5837957" y="2148075"/>
            <a:ext cx="216024" cy="381305"/>
          </a:xfrm>
          <a:prstGeom prst="downArrow">
            <a:avLst/>
          </a:prstGeom>
          <a:solidFill>
            <a:schemeClr val="bg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5413626" y="2164807"/>
            <a:ext cx="467401" cy="85725"/>
          </a:xfrm>
          <a:prstGeom prst="rect">
            <a:avLst/>
          </a:prstGeom>
          <a:solidFill>
            <a:schemeClr val="bg2"/>
          </a:solidFill>
          <a:ln w="285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4941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60000"/>
                <a:lumOff val="40000"/>
              </a:schemeClr>
            </a:gs>
            <a:gs pos="48000">
              <a:schemeClr val="accent1">
                <a:lumMod val="20000"/>
                <a:lumOff val="8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4"/>
          <p:cNvSpPr txBox="1">
            <a:spLocks/>
          </p:cNvSpPr>
          <p:nvPr/>
        </p:nvSpPr>
        <p:spPr>
          <a:xfrm>
            <a:off x="5799675" y="611295"/>
            <a:ext cx="4503880" cy="72008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b="1" u="sng" spc="50" dirty="0" smtClean="0">
                <a:ln w="0"/>
                <a:solidFill>
                  <a:srgbClr val="1A2E40">
                    <a:lumMod val="90000"/>
                    <a:lumOff val="10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Муниципальная программа</a:t>
            </a:r>
            <a:br>
              <a:rPr lang="ru-RU" sz="1600" b="1" u="sng" spc="50" dirty="0" smtClean="0">
                <a:ln w="0"/>
                <a:solidFill>
                  <a:srgbClr val="1A2E40">
                    <a:lumMod val="90000"/>
                    <a:lumOff val="10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</a:br>
            <a:r>
              <a:rPr lang="ru-RU" sz="1600" b="1" u="sng" spc="50" dirty="0" smtClean="0">
                <a:ln w="0"/>
                <a:solidFill>
                  <a:srgbClr val="1A2E40">
                    <a:lumMod val="90000"/>
                    <a:lumOff val="10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«Молодежь Сочи»</a:t>
            </a:r>
            <a:endParaRPr lang="ru-RU" sz="1600" b="1" u="sng" spc="50" dirty="0">
              <a:ln w="0"/>
              <a:solidFill>
                <a:srgbClr val="1A2E40">
                  <a:lumMod val="90000"/>
                  <a:lumOff val="10000"/>
                </a:srgb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0704" y="3234895"/>
            <a:ext cx="11915074" cy="307777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b="1" spc="50" dirty="0" smtClean="0">
                <a:ln w="0"/>
                <a:solidFill>
                  <a:srgbClr val="EBE7D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Основные направления финансирования, предусмотренные в бюджете на 2021 год ( в млн рублях):</a:t>
            </a:r>
            <a:endParaRPr lang="ru-RU" sz="1400" b="1" spc="50" dirty="0">
              <a:ln w="0"/>
              <a:solidFill>
                <a:srgbClr val="EBE7DD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2" y="88663"/>
            <a:ext cx="2698156" cy="18150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4675358"/>
              </p:ext>
            </p:extLst>
          </p:nvPr>
        </p:nvGraphicFramePr>
        <p:xfrm>
          <a:off x="100705" y="1903683"/>
          <a:ext cx="5851280" cy="1056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4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26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409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65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2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9277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2020 год</a:t>
                      </a:r>
                    </a:p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ru-RU" sz="11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(план первоначальный)</a:t>
                      </a:r>
                      <a:endParaRPr lang="ru-RU" sz="11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2020 год </a:t>
                      </a:r>
                    </a:p>
                    <a:p>
                      <a:pPr algn="ctr"/>
                      <a:r>
                        <a:rPr lang="ru-RU" sz="11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(план уточненный на 01.11.2020 года)</a:t>
                      </a:r>
                      <a:endParaRPr lang="ru-RU" sz="11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 smtClean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2021 год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pct30">
                      <a:fgClr>
                        <a:schemeClr val="accent4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 smtClean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2022 год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pct30">
                      <a:fgClr>
                        <a:schemeClr val="accent4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 smtClean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2023 год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pct30">
                      <a:fgClr>
                        <a:schemeClr val="accent4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18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14,4</a:t>
                      </a: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25,5</a:t>
                      </a:r>
                      <a:endParaRPr lang="ru-RU" sz="14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24,3</a:t>
                      </a:r>
                      <a:endParaRPr lang="ru-RU" sz="16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pct30">
                      <a:fgClr>
                        <a:schemeClr val="accent4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24,3</a:t>
                      </a:r>
                      <a:endParaRPr lang="ru-RU" sz="16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pct30">
                      <a:fgClr>
                        <a:schemeClr val="accent4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24,3</a:t>
                      </a:r>
                      <a:endParaRPr lang="ru-RU" sz="16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pct30">
                      <a:fgClr>
                        <a:schemeClr val="accent4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9271318"/>
              </p:ext>
            </p:extLst>
          </p:nvPr>
        </p:nvGraphicFramePr>
        <p:xfrm>
          <a:off x="79058" y="3771916"/>
          <a:ext cx="5848371" cy="2825436"/>
        </p:xfrm>
        <a:graphic>
          <a:graphicData uri="http://schemas.openxmlformats.org/drawingml/2006/table">
            <a:tbl>
              <a:tblPr firstRow="1" bandRow="1"/>
              <a:tblGrid>
                <a:gridCol w="4982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56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2523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r>
                        <a:rPr lang="ru-RU" sz="1200" b="0" cap="none" spc="5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omic Sans MS" panose="030F0702030302020204" pitchFamily="66" charset="0"/>
                        </a:rPr>
                        <a:t>Организация работы лагерей с дневным пребыванием, труда и отдыха, палаточного отдыха в краевых и муниципальных профильных сменах на базе оздоровительных организаций,</a:t>
                      </a:r>
                      <a:r>
                        <a:rPr lang="ru-RU" sz="1200" b="0" cap="none" spc="50" baseline="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omic Sans MS" panose="030F0702030302020204" pitchFamily="66" charset="0"/>
                        </a:rPr>
                        <a:t> доставка организованных групп детей к местам отдых и обратно</a:t>
                      </a:r>
                      <a:endParaRPr lang="ru-RU" sz="1200" b="0" cap="none" spc="5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marL="63305" marR="63305" marT="31652" marB="3165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ru-RU" sz="1200" b="0" cap="none" spc="5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omic Sans MS" panose="030F0702030302020204" pitchFamily="66" charset="0"/>
                        </a:rPr>
                        <a:t>21,1</a:t>
                      </a:r>
                      <a:endParaRPr lang="ru-RU" sz="1200" b="0" cap="none" spc="5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marL="63305" marR="63305" marT="31652" marB="3165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1360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cap="none" spc="5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omic Sans MS" panose="030F0702030302020204" pitchFamily="66" charset="0"/>
                        </a:rPr>
                        <a:t>Мероприятия</a:t>
                      </a:r>
                      <a:r>
                        <a:rPr lang="ru-RU" sz="1200" b="0" cap="none" spc="50" baseline="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omic Sans MS" panose="030F0702030302020204" pitchFamily="66" charset="0"/>
                        </a:rPr>
                        <a:t> по духовно-нравственному развитию детей  и молодежи (</a:t>
                      </a:r>
                      <a:r>
                        <a:rPr lang="ru-RU" sz="1200" b="0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Участие сочинских школьников в фестивалях,</a:t>
                      </a:r>
                      <a:r>
                        <a:rPr lang="ru-RU" sz="1200" b="0" kern="12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 конкурсах , семинарах, экологических акциях. Награждение и поощрение победителей и участников </a:t>
                      </a:r>
                      <a:r>
                        <a:rPr lang="ru-RU" sz="1200" b="1" kern="12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) </a:t>
                      </a:r>
                      <a:endParaRPr lang="ru-RU" sz="1200" b="0" cap="none" spc="5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marL="63305" marR="63305" marT="31652" marB="3165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ru-RU" sz="1200" b="0" cap="none" spc="5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omic Sans MS" panose="030F0702030302020204" pitchFamily="66" charset="0"/>
                        </a:rPr>
                        <a:t>0,8</a:t>
                      </a:r>
                      <a:endParaRPr lang="ru-RU" sz="1200" b="0" cap="none" spc="5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marL="63305" marR="63305" marT="31652" marB="3165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8840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cap="none" spc="5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omic Sans MS" panose="030F0702030302020204" pitchFamily="66" charset="0"/>
                        </a:rPr>
                        <a:t>Мероприятия</a:t>
                      </a:r>
                      <a:r>
                        <a:rPr lang="ru-RU" sz="1200" b="0" cap="none" spc="50" baseline="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omic Sans MS" panose="030F0702030302020204" pitchFamily="66" charset="0"/>
                        </a:rPr>
                        <a:t>, направленные для выявления и развитие талантливых детей (</a:t>
                      </a:r>
                      <a:r>
                        <a:rPr lang="ru-RU" sz="1200" b="0" kern="12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Вовлечение  школьников к участию в краевых, всероссийских и международных конкурсах, фестивалях, олимпиадах)</a:t>
                      </a:r>
                    </a:p>
                  </a:txBody>
                  <a:tcPr marL="63305" marR="63305" marT="31652" marB="3165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ru-RU" sz="1200" b="0" cap="none" spc="5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omic Sans MS" panose="030F0702030302020204" pitchFamily="66" charset="0"/>
                        </a:rPr>
                        <a:t>2,4</a:t>
                      </a:r>
                      <a:endParaRPr lang="ru-RU" sz="1200" b="0" cap="none" spc="5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marL="63305" marR="63305" marT="31652" marB="3165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0354" y="130948"/>
            <a:ext cx="2801646" cy="16807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Заголовок 4"/>
          <p:cNvSpPr txBox="1">
            <a:spLocks/>
          </p:cNvSpPr>
          <p:nvPr/>
        </p:nvSpPr>
        <p:spPr>
          <a:xfrm>
            <a:off x="1927920" y="611295"/>
            <a:ext cx="4223747" cy="72008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b="1" u="sng" spc="50" dirty="0" smtClean="0">
                <a:ln w="0"/>
                <a:solidFill>
                  <a:srgbClr val="1A2E40">
                    <a:lumMod val="90000"/>
                    <a:lumOff val="10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Муниципальная программа</a:t>
            </a:r>
            <a:br>
              <a:rPr lang="ru-RU" sz="1600" b="1" u="sng" spc="50" dirty="0" smtClean="0">
                <a:ln w="0"/>
                <a:solidFill>
                  <a:srgbClr val="1A2E40">
                    <a:lumMod val="90000"/>
                    <a:lumOff val="10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</a:br>
            <a:r>
              <a:rPr lang="ru-RU" sz="1600" b="1" u="sng" spc="50" dirty="0" smtClean="0">
                <a:ln w="0"/>
                <a:solidFill>
                  <a:srgbClr val="1A2E40">
                    <a:lumMod val="90000"/>
                    <a:lumOff val="10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«Дети Сочи»</a:t>
            </a:r>
            <a:endParaRPr lang="ru-RU" sz="1600" b="1" u="sng" spc="50" dirty="0">
              <a:ln w="0"/>
              <a:solidFill>
                <a:srgbClr val="1A2E40">
                  <a:lumMod val="90000"/>
                  <a:lumOff val="10000"/>
                </a:srgb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graphicFrame>
        <p:nvGraphicFramePr>
          <p:cNvPr id="22" name="Таблица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7624409"/>
              </p:ext>
            </p:extLst>
          </p:nvPr>
        </p:nvGraphicFramePr>
        <p:xfrm>
          <a:off x="6164498" y="1903683"/>
          <a:ext cx="5851280" cy="1056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4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26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409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65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2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9277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2020 год</a:t>
                      </a:r>
                    </a:p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ru-RU" sz="11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(план первоначальный)</a:t>
                      </a:r>
                      <a:endParaRPr lang="ru-RU" sz="11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2020 год </a:t>
                      </a:r>
                    </a:p>
                    <a:p>
                      <a:pPr algn="ctr"/>
                      <a:r>
                        <a:rPr lang="ru-RU" sz="11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(план уточненный на 01.11.2020 года)</a:t>
                      </a:r>
                      <a:endParaRPr lang="ru-RU" sz="11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 smtClean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2021 год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pct30">
                      <a:fgClr>
                        <a:schemeClr val="accent4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 smtClean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2022 год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pct30">
                      <a:fgClr>
                        <a:schemeClr val="accent4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 smtClean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2023 год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pct30">
                      <a:fgClr>
                        <a:schemeClr val="accent4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181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36,6</a:t>
                      </a: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34,3</a:t>
                      </a:r>
                      <a:endParaRPr lang="ru-RU" sz="14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36,7</a:t>
                      </a:r>
                      <a:endParaRPr lang="ru-RU" sz="16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pct30">
                      <a:fgClr>
                        <a:schemeClr val="accent4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36,3</a:t>
                      </a:r>
                      <a:endParaRPr lang="ru-RU" sz="16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pct30">
                      <a:fgClr>
                        <a:schemeClr val="accent4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36,3</a:t>
                      </a:r>
                      <a:endParaRPr lang="ru-RU" sz="16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pct30">
                      <a:fgClr>
                        <a:schemeClr val="accent4">
                          <a:lumMod val="40000"/>
                          <a:lumOff val="6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3" name="Таблица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7735285"/>
              </p:ext>
            </p:extLst>
          </p:nvPr>
        </p:nvGraphicFramePr>
        <p:xfrm>
          <a:off x="6168008" y="3771916"/>
          <a:ext cx="5847770" cy="2816768"/>
        </p:xfrm>
        <a:graphic>
          <a:graphicData uri="http://schemas.openxmlformats.org/drawingml/2006/table">
            <a:tbl>
              <a:tblPr firstRow="1" bandRow="1"/>
              <a:tblGrid>
                <a:gridCol w="49821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56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32551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l"/>
                      <a:r>
                        <a:rPr lang="ru-RU" sz="1200" b="0" u="sng" cap="none" spc="5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omic Sans MS" panose="030F0702030302020204" pitchFamily="66" charset="0"/>
                        </a:rPr>
                        <a:t>Создание условий для реализации потенциала молодежи в социально-экономической сфере:</a:t>
                      </a:r>
                    </a:p>
                    <a:p>
                      <a:pPr algn="l"/>
                      <a:r>
                        <a:rPr lang="ru-RU" sz="1200" b="0" kern="1200" cap="none" spc="5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-</a:t>
                      </a:r>
                      <a:r>
                        <a:rPr lang="ru-RU" sz="1150" b="0" i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Проведение туристических лагерей, походов, городских фестивалей,</a:t>
                      </a:r>
                      <a:r>
                        <a:rPr lang="ru-RU" sz="1150" b="0" i="1" kern="12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 направленных на формирование здорового образа жизни;</a:t>
                      </a:r>
                    </a:p>
                    <a:p>
                      <a:pPr algn="l"/>
                      <a:r>
                        <a:rPr lang="ru-RU" sz="1150" b="0" i="1" kern="12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- Проведение фестивалей, акций, конкурсов и других мероприятий по творческому и интеллектуальному развитию молодежи;</a:t>
                      </a:r>
                    </a:p>
                    <a:p>
                      <a:pPr algn="l"/>
                      <a:r>
                        <a:rPr lang="ru-RU" sz="1150" b="0" i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- Проведение мероприятий,</a:t>
                      </a:r>
                      <a:r>
                        <a:rPr lang="ru-RU" sz="1150" b="0" i="1" kern="12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 направленных на повышение занятости молодых граждан, развитие волонтерского движения. </a:t>
                      </a:r>
                      <a:endParaRPr lang="ru-RU" sz="1150" b="0" i="1" cap="none" spc="5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marL="63305" marR="63305" marT="31652" marB="3165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endParaRPr lang="ru-RU" sz="1200" b="0" cap="none" spc="50" dirty="0" smtClean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omic Sans MS" panose="030F0702030302020204" pitchFamily="66" charset="0"/>
                      </a:endParaRPr>
                    </a:p>
                    <a:p>
                      <a:pPr algn="ctr"/>
                      <a:endParaRPr lang="ru-RU" sz="1200" b="0" cap="none" spc="50" dirty="0" smtClean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omic Sans MS" panose="030F0702030302020204" pitchFamily="66" charset="0"/>
                      </a:endParaRPr>
                    </a:p>
                    <a:p>
                      <a:pPr algn="ctr"/>
                      <a:endParaRPr lang="ru-RU" sz="1200" b="0" cap="none" spc="50" dirty="0" smtClean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ru-RU" sz="1200" b="0" cap="none" spc="5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omic Sans MS" panose="030F0702030302020204" pitchFamily="66" charset="0"/>
                        </a:rPr>
                        <a:t>4,6</a:t>
                      </a:r>
                      <a:endParaRPr lang="ru-RU" sz="1200" b="0" cap="none" spc="5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marL="63305" marR="63305" marT="31652" marB="3165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7344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l"/>
                      <a:r>
                        <a:rPr lang="ru-RU" sz="1200" u="non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Финансовое</a:t>
                      </a:r>
                      <a:r>
                        <a:rPr lang="ru-RU" sz="1200" u="none" kern="12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 обеспечение 2-х казенных учреждений и управления молодежной политики: «Центр развития молодежи», «Центр военно-патриотической и допризывной подготовки» </a:t>
                      </a:r>
                      <a:endParaRPr lang="ru-RU" sz="1200" u="none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omic Sans MS" panose="030F0702030302020204" pitchFamily="66" charset="0"/>
                        <a:ea typeface="+mn-ea"/>
                        <a:cs typeface="+mn-cs"/>
                      </a:endParaRPr>
                    </a:p>
                  </a:txBody>
                  <a:tcPr marL="63305" marR="63305" marT="31652" marB="3165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ru-RU" sz="1200" b="0" cap="none" spc="5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omic Sans MS" panose="030F0702030302020204" pitchFamily="66" charset="0"/>
                        </a:rPr>
                        <a:t>22,2</a:t>
                      </a:r>
                      <a:endParaRPr lang="ru-RU" sz="1200" b="0" cap="none" spc="5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marL="63305" marR="63305" marT="31652" marB="3165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6873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l"/>
                      <a:r>
                        <a:rPr lang="ru-RU" sz="1200" b="0" cap="none" spc="5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omic Sans MS" panose="030F0702030302020204" pitchFamily="66" charset="0"/>
                        </a:rPr>
                        <a:t>Обеспечение деятельности управления молодежной политики</a:t>
                      </a:r>
                      <a:endParaRPr lang="ru-RU" sz="1200" b="0" cap="none" spc="5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marL="63305" marR="63305" marT="31652" marB="3165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ru-RU" sz="1200" b="0" cap="none" spc="5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omic Sans MS" panose="030F0702030302020204" pitchFamily="66" charset="0"/>
                        </a:rPr>
                        <a:t>9,9</a:t>
                      </a:r>
                      <a:endParaRPr lang="ru-RU" sz="1200" b="0" cap="none" spc="5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marL="63305" marR="63305" marT="31652" marB="3165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5380611" y="1530674"/>
            <a:ext cx="13552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74779"/>
            <a:r>
              <a:rPr lang="ru-RU" sz="1200" i="1" u="sng" dirty="0">
                <a:solidFill>
                  <a:schemeClr val="accent1">
                    <a:lumMod val="50000"/>
                  </a:schemeClr>
                </a:solidFill>
              </a:rPr>
              <a:t>В млн. руб.</a:t>
            </a:r>
          </a:p>
        </p:txBody>
      </p:sp>
    </p:spTree>
    <p:extLst>
      <p:ext uri="{BB962C8B-B14F-4D97-AF65-F5344CB8AC3E}">
        <p14:creationId xmlns:p14="http://schemas.microsoft.com/office/powerpoint/2010/main" val="3884539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>
            <a:lumMod val="90000"/>
            <a:lumOff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4"/>
          <p:cNvSpPr txBox="1">
            <a:spLocks/>
          </p:cNvSpPr>
          <p:nvPr/>
        </p:nvSpPr>
        <p:spPr>
          <a:xfrm>
            <a:off x="2311914" y="130585"/>
            <a:ext cx="4360150" cy="41832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b="1" u="sng" spc="19" dirty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Муниципальная программа</a:t>
            </a:r>
            <a:br>
              <a:rPr lang="ru-RU" sz="1600" b="1" u="sng" spc="19" dirty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</a:br>
            <a:r>
              <a:rPr lang="ru-RU" sz="1600" b="1" u="sng" spc="19" dirty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«Развитие отрасли «Культура города Сочи»</a:t>
            </a: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2499889492"/>
              </p:ext>
            </p:extLst>
          </p:nvPr>
        </p:nvGraphicFramePr>
        <p:xfrm>
          <a:off x="5688259" y="1615238"/>
          <a:ext cx="6141519" cy="17619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9649895"/>
              </p:ext>
            </p:extLst>
          </p:nvPr>
        </p:nvGraphicFramePr>
        <p:xfrm>
          <a:off x="316988" y="3863315"/>
          <a:ext cx="11554139" cy="28848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580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60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2294">
                <a:tc>
                  <a:txBody>
                    <a:bodyPr/>
                    <a:lstStyle/>
                    <a:p>
                      <a:r>
                        <a:rPr lang="ru-RU" sz="1300" b="0" cap="none" spc="50" dirty="0" smtClean="0">
                          <a:ln w="0"/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Segoe UI Light" panose="020B0502040204020203" pitchFamily="34" charset="0"/>
                        </a:rPr>
                        <a:t>Проведение официальных городских культурно-массовых</a:t>
                      </a:r>
                      <a:r>
                        <a:rPr lang="ru-RU" sz="1300" b="0" cap="none" spc="50" baseline="0" dirty="0" smtClean="0">
                          <a:ln w="0"/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Segoe UI Light" panose="020B0502040204020203" pitchFamily="34" charset="0"/>
                        </a:rPr>
                        <a:t> мероприятий, выставок, фестивалей конкурсов, а также оформление и обустройство мест массового отдыха  </a:t>
                      </a:r>
                      <a:endParaRPr lang="ru-RU" sz="1300" b="0" cap="none" spc="50" dirty="0">
                        <a:ln w="0"/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Segoe UI Light" panose="020B0502040204020203" pitchFamily="34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cap="none" spc="50" dirty="0" smtClean="0">
                          <a:ln w="0"/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Segoe UI Light" panose="020B0502040204020203" pitchFamily="34" charset="0"/>
                        </a:rPr>
                        <a:t>37,7</a:t>
                      </a:r>
                      <a:endParaRPr lang="ru-RU" sz="1300" b="1" cap="none" spc="50" dirty="0">
                        <a:ln w="0"/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Segoe UI Light" panose="020B0502040204020203" pitchFamily="34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950">
                <a:tc>
                  <a:txBody>
                    <a:bodyPr/>
                    <a:lstStyle/>
                    <a:p>
                      <a:r>
                        <a:rPr lang="ru-RU" sz="1300" b="0" cap="none" spc="50" dirty="0" smtClean="0">
                          <a:ln w="0"/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Segoe UI Light" panose="020B0502040204020203" pitchFamily="34" charset="0"/>
                        </a:rPr>
                        <a:t>Поддержка муниципальных унитарных предприятий культуры города Сочи</a:t>
                      </a:r>
                      <a:r>
                        <a:rPr lang="ru-RU" sz="1300" b="0" cap="none" spc="50" baseline="0" dirty="0" smtClean="0">
                          <a:ln w="0"/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Segoe UI Light" panose="020B0502040204020203" pitchFamily="34" charset="0"/>
                        </a:rPr>
                        <a:t> «Восход» и «Комсомолец»</a:t>
                      </a:r>
                      <a:endParaRPr lang="ru-RU" sz="1300" b="0" cap="none" spc="50" dirty="0">
                        <a:ln w="0"/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Segoe UI Light" panose="020B0502040204020203" pitchFamily="34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cap="none" spc="50" dirty="0" smtClean="0">
                          <a:ln w="0"/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Segoe UI Light" panose="020B0502040204020203" pitchFamily="34" charset="0"/>
                        </a:rPr>
                        <a:t>1,8</a:t>
                      </a:r>
                      <a:endParaRPr lang="ru-RU" sz="1300" b="1" cap="none" spc="50" dirty="0">
                        <a:ln w="0"/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Segoe UI Light" panose="020B0502040204020203" pitchFamily="34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950">
                <a:tc>
                  <a:txBody>
                    <a:bodyPr/>
                    <a:lstStyle/>
                    <a:p>
                      <a:r>
                        <a:rPr lang="ru-RU" sz="1300" b="0" cap="none" spc="50" dirty="0" smtClean="0">
                          <a:ln w="0"/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Segoe UI Light" panose="020B0502040204020203" pitchFamily="34" charset="0"/>
                        </a:rPr>
                        <a:t>Выполнение</a:t>
                      </a:r>
                      <a:r>
                        <a:rPr lang="ru-RU" sz="1300" b="0" cap="none" spc="50" baseline="0" dirty="0" smtClean="0">
                          <a:ln w="0"/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Segoe UI Light" panose="020B0502040204020203" pitchFamily="34" charset="0"/>
                        </a:rPr>
                        <a:t> Перечня предложений и поручений граждан  </a:t>
                      </a:r>
                      <a:endParaRPr lang="ru-RU" sz="1300" b="0" cap="none" spc="50" dirty="0">
                        <a:ln w="0"/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Segoe UI Light" panose="020B0502040204020203" pitchFamily="34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cap="none" spc="50" dirty="0" smtClean="0">
                          <a:ln w="0"/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Segoe UI Light" panose="020B0502040204020203" pitchFamily="34" charset="0"/>
                        </a:rPr>
                        <a:t>15,0</a:t>
                      </a:r>
                      <a:endParaRPr lang="ru-RU" sz="1300" b="1" cap="none" spc="50" dirty="0">
                        <a:ln w="0"/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Segoe UI Light" panose="020B0502040204020203" pitchFamily="34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6950">
                <a:tc>
                  <a:txBody>
                    <a:bodyPr/>
                    <a:lstStyle/>
                    <a:p>
                      <a:r>
                        <a:rPr lang="ru-RU" sz="1300" b="0" cap="none" spc="50" dirty="0" smtClean="0">
                          <a:ln w="0"/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Segoe UI Light" panose="020B0502040204020203" pitchFamily="34" charset="0"/>
                        </a:rPr>
                        <a:t>Комплектование книжных</a:t>
                      </a:r>
                      <a:r>
                        <a:rPr lang="ru-RU" sz="1300" b="0" cap="none" spc="50" baseline="0" dirty="0" smtClean="0">
                          <a:ln w="0"/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Segoe UI Light" panose="020B0502040204020203" pitchFamily="34" charset="0"/>
                        </a:rPr>
                        <a:t> фондов в библиотеках города</a:t>
                      </a:r>
                      <a:endParaRPr lang="ru-RU" sz="1300" b="0" cap="none" spc="50" dirty="0">
                        <a:ln w="0"/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Segoe UI Light" panose="020B0502040204020203" pitchFamily="34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cap="none" spc="50" dirty="0" smtClean="0">
                          <a:ln w="0"/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Segoe UI Light" panose="020B0502040204020203" pitchFamily="34" charset="0"/>
                        </a:rPr>
                        <a:t>2,0</a:t>
                      </a:r>
                      <a:endParaRPr lang="ru-RU" sz="1300" b="1" cap="none" spc="50" dirty="0">
                        <a:ln w="0"/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Segoe UI Light" panose="020B0502040204020203" pitchFamily="34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6950">
                <a:tc>
                  <a:txBody>
                    <a:bodyPr/>
                    <a:lstStyle/>
                    <a:p>
                      <a:r>
                        <a:rPr lang="ru-RU" sz="1300" b="0" cap="none" spc="50" dirty="0" smtClean="0">
                          <a:ln w="0"/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Segoe UI Light" panose="020B0502040204020203" pitchFamily="34" charset="0"/>
                        </a:rPr>
                        <a:t>Обеспечение деятельности управления культуры </a:t>
                      </a:r>
                      <a:endParaRPr lang="ru-RU" sz="1300" b="0" cap="none" spc="50" dirty="0">
                        <a:ln w="0"/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Segoe UI Light" panose="020B0502040204020203" pitchFamily="34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cap="none" spc="50" dirty="0" smtClean="0">
                          <a:ln w="0"/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Segoe UI Light" panose="020B0502040204020203" pitchFamily="34" charset="0"/>
                        </a:rPr>
                        <a:t>12,1</a:t>
                      </a:r>
                      <a:endParaRPr lang="ru-RU" sz="1300" b="1" cap="none" spc="50" dirty="0">
                        <a:ln w="0"/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Segoe UI Light" panose="020B0502040204020203" pitchFamily="34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6950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cap="none" spc="5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Segoe UI Light" panose="020B0502040204020203" pitchFamily="34" charset="0"/>
                        </a:rPr>
                        <a:t>Формирование</a:t>
                      </a:r>
                      <a:r>
                        <a:rPr lang="ru-RU" sz="1300" b="0" cap="none" spc="50" baseline="0" dirty="0" smtClean="0">
                          <a:ln w="0"/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Segoe UI Light" panose="020B0502040204020203" pitchFamily="34" charset="0"/>
                        </a:rPr>
                        <a:t> финансовой (бухгалтерской) отчетности централизованной бухгалтерией </a:t>
                      </a:r>
                      <a:endParaRPr lang="ru-RU" sz="1300" b="0" cap="none" spc="50" dirty="0">
                        <a:ln w="0"/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Segoe UI Light" panose="020B0502040204020203" pitchFamily="34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cap="none" spc="50" dirty="0" smtClean="0">
                          <a:ln w="0"/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Segoe UI Light" panose="020B0502040204020203" pitchFamily="34" charset="0"/>
                        </a:rPr>
                        <a:t>61,5</a:t>
                      </a:r>
                      <a:endParaRPr lang="ru-RU" sz="1300" b="1" cap="none" spc="50" dirty="0">
                        <a:ln w="0"/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Segoe UI Light" panose="020B0502040204020203" pitchFamily="34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6950">
                <a:tc>
                  <a:txBody>
                    <a:bodyPr/>
                    <a:lstStyle/>
                    <a:p>
                      <a:r>
                        <a:rPr lang="ru-RU" sz="1300" b="0" cap="none" spc="50" dirty="0" smtClean="0">
                          <a:ln w="0"/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Segoe UI Light" panose="020B0502040204020203" pitchFamily="34" charset="0"/>
                        </a:rPr>
                        <a:t>Обеспечение деятельности</a:t>
                      </a:r>
                      <a:r>
                        <a:rPr lang="ru-RU" sz="1300" b="0" cap="none" spc="50" baseline="0" dirty="0" smtClean="0">
                          <a:ln w="0"/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Segoe UI Light" panose="020B0502040204020203" pitchFamily="34" charset="0"/>
                        </a:rPr>
                        <a:t> творческо-методического центра</a:t>
                      </a:r>
                      <a:endParaRPr lang="ru-RU" sz="1300" b="0" cap="none" spc="50" dirty="0">
                        <a:ln w="0"/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Segoe UI Light" panose="020B0502040204020203" pitchFamily="34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cap="none" spc="50" dirty="0" smtClean="0">
                          <a:ln w="0"/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Segoe UI Light" panose="020B0502040204020203" pitchFamily="34" charset="0"/>
                        </a:rPr>
                        <a:t>9,6</a:t>
                      </a:r>
                      <a:endParaRPr lang="ru-RU" sz="1300" b="1" cap="none" spc="50" dirty="0">
                        <a:ln w="0"/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Segoe UI Light" panose="020B0502040204020203" pitchFamily="34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6950">
                <a:tc>
                  <a:txBody>
                    <a:bodyPr/>
                    <a:lstStyle/>
                    <a:p>
                      <a:r>
                        <a:rPr lang="ru-RU" sz="1300" b="0" cap="none" spc="50" dirty="0" smtClean="0">
                          <a:ln w="0"/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Segoe UI Light" panose="020B0502040204020203" pitchFamily="34" charset="0"/>
                        </a:rPr>
                        <a:t>Реконструкция «Детской художественной школы №2»</a:t>
                      </a:r>
                      <a:endParaRPr lang="ru-RU" sz="1300" b="0" cap="none" spc="50" dirty="0">
                        <a:ln w="0"/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Segoe UI Light" panose="020B0502040204020203" pitchFamily="34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cap="none" spc="50" dirty="0" smtClean="0">
                          <a:ln w="0"/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Segoe UI Light" panose="020B0502040204020203" pitchFamily="34" charset="0"/>
                        </a:rPr>
                        <a:t>9,0</a:t>
                      </a:r>
                      <a:endParaRPr lang="ru-RU" sz="1300" b="1" cap="none" spc="50" dirty="0">
                        <a:ln w="0"/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Segoe UI Light" panose="020B0502040204020203" pitchFamily="34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6950">
                <a:tc>
                  <a:txBody>
                    <a:bodyPr/>
                    <a:lstStyle/>
                    <a:p>
                      <a:r>
                        <a:rPr lang="ru-RU" sz="1300" b="0" cap="none" spc="50" dirty="0" smtClean="0">
                          <a:ln w="0"/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Segoe UI Light" panose="020B0502040204020203" pitchFamily="34" charset="0"/>
                        </a:rPr>
                        <a:t>Обеспечение безопасности учреждений – услуги лицензированной охраны и противодействие</a:t>
                      </a:r>
                      <a:r>
                        <a:rPr lang="ru-RU" sz="1300" b="0" cap="none" spc="50" baseline="0" dirty="0" smtClean="0">
                          <a:ln w="0"/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Segoe UI Light" panose="020B0502040204020203" pitchFamily="34" charset="0"/>
                        </a:rPr>
                        <a:t> терроризму</a:t>
                      </a:r>
                      <a:endParaRPr lang="ru-RU" sz="1300" b="0" cap="none" spc="50" dirty="0" smtClean="0">
                        <a:ln w="0"/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Segoe UI Light" panose="020B0502040204020203" pitchFamily="34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cap="none" spc="50" dirty="0" smtClean="0">
                          <a:ln w="0"/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Segoe UI Light" panose="020B0502040204020203" pitchFamily="34" charset="0"/>
                        </a:rPr>
                        <a:t>17,8</a:t>
                      </a:r>
                      <a:endParaRPr lang="ru-RU" sz="1300" b="1" cap="none" spc="50" dirty="0">
                        <a:ln w="0"/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Segoe UI Light" panose="020B0502040204020203" pitchFamily="34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6950">
                <a:tc>
                  <a:txBody>
                    <a:bodyPr/>
                    <a:lstStyle/>
                    <a:p>
                      <a:r>
                        <a:rPr lang="ru-RU" sz="1300" b="0" cap="none" spc="50" dirty="0" smtClean="0">
                          <a:ln w="0"/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Segoe UI Light" panose="020B0502040204020203" pitchFamily="34" charset="0"/>
                        </a:rPr>
                        <a:t>Прочие расходы (приобретение оборудования, проведение выставок</a:t>
                      </a:r>
                      <a:r>
                        <a:rPr lang="ru-RU" sz="1300" b="0" cap="none" spc="50" baseline="0" dirty="0" smtClean="0">
                          <a:ln w="0"/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Segoe UI Light" panose="020B0502040204020203" pitchFamily="34" charset="0"/>
                        </a:rPr>
                        <a:t> конкурсов, независимая оценка)</a:t>
                      </a:r>
                      <a:endParaRPr lang="ru-RU" sz="1300" b="0" cap="none" spc="50" dirty="0">
                        <a:ln w="0"/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Segoe UI Light" panose="020B0502040204020203" pitchFamily="34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cap="none" spc="50" dirty="0" smtClean="0">
                          <a:ln w="0"/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Segoe UI Light" panose="020B0502040204020203" pitchFamily="34" charset="0"/>
                        </a:rPr>
                        <a:t>6,6</a:t>
                      </a:r>
                      <a:endParaRPr lang="ru-RU" sz="1300" b="1" cap="none" spc="50" dirty="0">
                        <a:ln w="0"/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Segoe UI Light" panose="020B0502040204020203" pitchFamily="34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h="50800" prst="divot"/>
                      <a:lightRig rig="flood" dir="t"/>
                    </a:cell3D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3044234" y="1601103"/>
            <a:ext cx="2438133" cy="422898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74779"/>
            <a:r>
              <a:rPr lang="ru-RU" sz="1200" dirty="0">
                <a:solidFill>
                  <a:srgbClr val="1A2E40">
                    <a:lumMod val="90000"/>
                    <a:lumOff val="10000"/>
                  </a:srgbClr>
                </a:solidFill>
                <a:latin typeface="Segoe Print" panose="02000600000000000000" pitchFamily="2" charset="0"/>
              </a:rPr>
              <a:t>10 домов культуры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007980" y="2246773"/>
            <a:ext cx="2434017" cy="384047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74779"/>
            <a:r>
              <a:rPr lang="ru-RU" sz="1200" dirty="0">
                <a:solidFill>
                  <a:srgbClr val="1A2E40">
                    <a:lumMod val="90000"/>
                    <a:lumOff val="10000"/>
                  </a:srgbClr>
                </a:solidFill>
                <a:latin typeface="Segoe Print" panose="02000600000000000000" pitchFamily="2" charset="0"/>
              </a:rPr>
              <a:t>5 музеев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000854" y="2831540"/>
            <a:ext cx="2448271" cy="566225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74779"/>
            <a:r>
              <a:rPr lang="ru-RU" sz="1200" dirty="0">
                <a:solidFill>
                  <a:srgbClr val="1A2E40">
                    <a:lumMod val="90000"/>
                    <a:lumOff val="10000"/>
                  </a:srgbClr>
                </a:solidFill>
                <a:latin typeface="Segoe Print" panose="02000600000000000000" pitchFamily="2" charset="0"/>
              </a:rPr>
              <a:t>13 школ искусств, музыкальных, художественных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293473" y="2496206"/>
            <a:ext cx="2504499" cy="547200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74779"/>
            <a:r>
              <a:rPr lang="ru-RU" sz="1200" dirty="0">
                <a:solidFill>
                  <a:srgbClr val="1A2E40">
                    <a:lumMod val="90000"/>
                    <a:lumOff val="10000"/>
                  </a:srgbClr>
                </a:solidFill>
                <a:latin typeface="Segoe Print" panose="02000600000000000000" pitchFamily="2" charset="0"/>
              </a:rPr>
              <a:t>3 централизованные библиотечные системы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310587" y="1738213"/>
            <a:ext cx="2504499" cy="509566"/>
          </a:xfrm>
          <a:prstGeom prst="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74779"/>
            <a:r>
              <a:rPr lang="ru-RU" sz="1200" dirty="0">
                <a:solidFill>
                  <a:srgbClr val="1A2E40">
                    <a:lumMod val="90000"/>
                    <a:lumOff val="10000"/>
                  </a:srgbClr>
                </a:solidFill>
                <a:latin typeface="Segoe Print" panose="02000600000000000000" pitchFamily="2" charset="0"/>
              </a:rPr>
              <a:t>2 концертные организации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920536" y="3547743"/>
            <a:ext cx="109460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74779"/>
            <a:r>
              <a:rPr lang="ru-RU" sz="1100" i="1" dirty="0">
                <a:solidFill>
                  <a:prstClr val="white">
                    <a:lumMod val="95000"/>
                  </a:prstClr>
                </a:solidFill>
              </a:rPr>
              <a:t>В </a:t>
            </a:r>
            <a:r>
              <a:rPr lang="ru-RU" sz="1100" i="1" dirty="0" smtClean="0">
                <a:solidFill>
                  <a:prstClr val="white">
                    <a:lumMod val="95000"/>
                  </a:prstClr>
                </a:solidFill>
              </a:rPr>
              <a:t>млн руб</a:t>
            </a:r>
            <a:r>
              <a:rPr lang="ru-RU" sz="1100" i="1" dirty="0">
                <a:solidFill>
                  <a:prstClr val="white">
                    <a:lumMod val="95000"/>
                  </a:prstClr>
                </a:solidFill>
              </a:rPr>
              <a:t>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44144" y="1276228"/>
            <a:ext cx="51755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72986"/>
            <a:r>
              <a:rPr lang="ru-RU" sz="1200" b="1" i="1" dirty="0">
                <a:solidFill>
                  <a:prstClr val="white">
                    <a:lumMod val="95000"/>
                  </a:prstClr>
                </a:solidFill>
              </a:rPr>
              <a:t>Основные направления расходов на </a:t>
            </a:r>
            <a:r>
              <a:rPr lang="ru-RU" sz="1200" b="1" i="1" dirty="0" smtClean="0">
                <a:solidFill>
                  <a:prstClr val="white">
                    <a:lumMod val="95000"/>
                  </a:prstClr>
                </a:solidFill>
              </a:rPr>
              <a:t>2021 год </a:t>
            </a:r>
            <a:r>
              <a:rPr lang="ru-RU" sz="1200" b="1" i="1" dirty="0">
                <a:solidFill>
                  <a:prstClr val="white">
                    <a:lumMod val="95000"/>
                  </a:prstClr>
                </a:solidFill>
              </a:rPr>
              <a:t>(</a:t>
            </a:r>
            <a:r>
              <a:rPr lang="ru-RU" sz="1200" b="1" i="1" dirty="0" smtClean="0">
                <a:solidFill>
                  <a:prstClr val="white">
                    <a:lumMod val="95000"/>
                  </a:prstClr>
                </a:solidFill>
              </a:rPr>
              <a:t>млн </a:t>
            </a:r>
            <a:r>
              <a:rPr lang="ru-RU" sz="1200" b="1" i="1" dirty="0">
                <a:solidFill>
                  <a:prstClr val="white">
                    <a:lumMod val="95000"/>
                  </a:prstClr>
                </a:solidFill>
              </a:rPr>
              <a:t>руб.):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76614" y="867499"/>
            <a:ext cx="3417444" cy="46166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 defTabSz="372986"/>
            <a:r>
              <a:rPr lang="ru-RU" sz="1200" b="1" dirty="0">
                <a:solidFill>
                  <a:prstClr val="white">
                    <a:lumMod val="95000"/>
                  </a:prstClr>
                </a:solidFill>
                <a:latin typeface="Segoe UI Light" panose="020B0502040204020203" pitchFamily="34" charset="0"/>
              </a:rPr>
              <a:t>Муниципальное задание в области культуры  </a:t>
            </a:r>
            <a:r>
              <a:rPr lang="ru-RU" sz="1200" b="1" dirty="0" smtClean="0">
                <a:solidFill>
                  <a:prstClr val="white">
                    <a:lumMod val="95000"/>
                  </a:prstClr>
                </a:solidFill>
                <a:latin typeface="Segoe UI Light" panose="020B0502040204020203" pitchFamily="34" charset="0"/>
              </a:rPr>
              <a:t>в городе Сочи выполняют:</a:t>
            </a:r>
            <a:endParaRPr lang="ru-RU" sz="1200" b="1" dirty="0">
              <a:solidFill>
                <a:prstClr val="white">
                  <a:lumMod val="95000"/>
                </a:prstClr>
              </a:solidFill>
              <a:latin typeface="Segoe UI Light" panose="020B0502040204020203" pitchFamily="34" charset="0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1" y="92349"/>
            <a:ext cx="2478065" cy="14512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2097146"/>
              </p:ext>
            </p:extLst>
          </p:nvPr>
        </p:nvGraphicFramePr>
        <p:xfrm>
          <a:off x="6487974" y="174260"/>
          <a:ext cx="5440673" cy="9038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41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35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16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56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57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9277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2020 год</a:t>
                      </a:r>
                    </a:p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ru-RU" sz="11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(план первоначальный)</a:t>
                      </a:r>
                      <a:endParaRPr lang="ru-RU" sz="11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2020 год </a:t>
                      </a:r>
                      <a:r>
                        <a:rPr lang="ru-RU" sz="11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(план уточненный на 01.11.2020 года)</a:t>
                      </a:r>
                      <a:endParaRPr lang="ru-RU" sz="11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2021 год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lgGrid">
                      <a:fgClr>
                        <a:schemeClr val="tx2">
                          <a:lumMod val="25000"/>
                          <a:lumOff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2022 год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lgGrid">
                      <a:fgClr>
                        <a:schemeClr val="tx2">
                          <a:lumMod val="25000"/>
                          <a:lumOff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2023 год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lgGrid">
                      <a:fgClr>
                        <a:schemeClr val="tx2">
                          <a:lumMod val="25000"/>
                          <a:lumOff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181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1080,1</a:t>
                      </a: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1 084,3</a:t>
                      </a:r>
                      <a:endParaRPr lang="ru-RU" sz="14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1 025,0</a:t>
                      </a:r>
                      <a:endParaRPr lang="ru-RU" sz="16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lgGrid">
                      <a:fgClr>
                        <a:schemeClr val="tx2">
                          <a:lumMod val="25000"/>
                          <a:lumOff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1 008,3</a:t>
                      </a:r>
                      <a:endParaRPr lang="ru-RU" sz="16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lgGrid">
                      <a:fgClr>
                        <a:schemeClr val="tx2">
                          <a:lumMod val="25000"/>
                          <a:lumOff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999,0</a:t>
                      </a:r>
                      <a:endParaRPr lang="ru-RU" sz="16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lgGrid">
                      <a:fgClr>
                        <a:schemeClr val="tx2">
                          <a:lumMod val="25000"/>
                          <a:lumOff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Стрелка вниз 1"/>
          <p:cNvSpPr/>
          <p:nvPr/>
        </p:nvSpPr>
        <p:spPr>
          <a:xfrm>
            <a:off x="7176120" y="3423677"/>
            <a:ext cx="288032" cy="254871"/>
          </a:xfrm>
          <a:prstGeom prst="downArrow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6458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>
            <a:lumMod val="90000"/>
            <a:lumOff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4"/>
          <p:cNvSpPr txBox="1">
            <a:spLocks/>
          </p:cNvSpPr>
          <p:nvPr/>
        </p:nvSpPr>
        <p:spPr>
          <a:xfrm>
            <a:off x="3719736" y="82398"/>
            <a:ext cx="8563204" cy="66628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400" b="1" u="sng" spc="19" dirty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Муниципальная программа</a:t>
            </a:r>
            <a:br>
              <a:rPr lang="ru-RU" sz="1400" b="1" u="sng" spc="19" dirty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</a:br>
            <a:r>
              <a:rPr lang="ru-RU" sz="1400" b="1" u="sng" spc="19" dirty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«Развитие отрасли «Физическая культура и </a:t>
            </a:r>
            <a:r>
              <a:rPr lang="ru-RU" sz="1400" b="1" u="sng" spc="19" dirty="0" err="1" smtClean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спорт»города</a:t>
            </a:r>
            <a:r>
              <a:rPr lang="ru-RU" sz="1400" b="1" u="sng" spc="19" dirty="0" smtClean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</a:t>
            </a:r>
            <a:r>
              <a:rPr lang="ru-RU" sz="1400" b="1" u="sng" spc="19" dirty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Сочи»</a:t>
            </a:r>
          </a:p>
        </p:txBody>
      </p:sp>
      <p:sp>
        <p:nvSpPr>
          <p:cNvPr id="2" name="Стрелка вниз 1"/>
          <p:cNvSpPr/>
          <p:nvPr/>
        </p:nvSpPr>
        <p:spPr>
          <a:xfrm>
            <a:off x="4439816" y="3355850"/>
            <a:ext cx="392683" cy="264554"/>
          </a:xfrm>
          <a:prstGeom prst="downArrow">
            <a:avLst/>
          </a:prstGeom>
          <a:solidFill>
            <a:srgbClr val="FFC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74779"/>
            <a:endParaRPr lang="ru-RU" sz="935" b="1" dirty="0">
              <a:ln w="22225">
                <a:solidFill>
                  <a:srgbClr val="F2C418"/>
                </a:solidFill>
                <a:prstDash val="solid"/>
              </a:ln>
              <a:solidFill>
                <a:srgbClr val="F2C418">
                  <a:lumMod val="40000"/>
                  <a:lumOff val="60000"/>
                </a:srgbClr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75" y="58200"/>
            <a:ext cx="2461175" cy="16007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2610951151"/>
              </p:ext>
            </p:extLst>
          </p:nvPr>
        </p:nvGraphicFramePr>
        <p:xfrm>
          <a:off x="2954957" y="1407218"/>
          <a:ext cx="5462121" cy="1985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3071357"/>
              </p:ext>
            </p:extLst>
          </p:nvPr>
        </p:nvGraphicFramePr>
        <p:xfrm>
          <a:off x="172592" y="3619506"/>
          <a:ext cx="11758511" cy="32384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841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43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7269">
                <a:tc>
                  <a:txBody>
                    <a:bodyPr/>
                    <a:lstStyle/>
                    <a:p>
                      <a:r>
                        <a:rPr lang="ru-RU" sz="1000" b="0" cap="none" spc="50" dirty="0" smtClean="0">
                          <a:ln w="0"/>
                          <a:solidFill>
                            <a:srgbClr val="173A59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andara" panose="020E0502030303020204" pitchFamily="34" charset="0"/>
                        </a:rPr>
                        <a:t>Участие и проведение физкультурных, спортивных и оздоровительных мероприятий </a:t>
                      </a:r>
                      <a:endParaRPr lang="ru-RU" sz="1000" b="0" cap="none" spc="50" dirty="0">
                        <a:ln w="0"/>
                        <a:solidFill>
                          <a:srgbClr val="173A59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andara" panose="020E0502030303020204" pitchFamily="34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h="50800" prst="divot"/>
                      <a:lightRig rig="flood" dir="t"/>
                    </a:cell3D>
                    <a:pattFill prst="dkHorz">
                      <a:fgClr>
                        <a:srgbClr val="F2F2F2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cap="none" spc="50" dirty="0" smtClean="0">
                          <a:ln w="0"/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andara" panose="020E0502030303020204" pitchFamily="34" charset="0"/>
                        </a:rPr>
                        <a:t>17,0</a:t>
                      </a:r>
                      <a:endParaRPr lang="ru-RU" sz="1200" b="1" cap="none" spc="50" dirty="0">
                        <a:ln w="0"/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andara" panose="020E0502030303020204" pitchFamily="34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h="50800" prst="divot"/>
                      <a:lightRig rig="flood" dir="t"/>
                    </a:cell3D>
                    <a:pattFill prst="dkHorz">
                      <a:fgClr>
                        <a:srgbClr val="F2F2F2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7269">
                <a:tc>
                  <a:txBody>
                    <a:bodyPr/>
                    <a:lstStyle/>
                    <a:p>
                      <a:r>
                        <a:rPr lang="ru-RU" sz="1000" b="0" cap="none" spc="50" baseline="0" dirty="0" smtClean="0">
                          <a:ln w="0"/>
                          <a:solidFill>
                            <a:srgbClr val="173A59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andara" panose="020E0502030303020204" pitchFamily="34" charset="0"/>
                        </a:rPr>
                        <a:t>Завершение строительства малобюджетного спортивного комплекса по ул. Донская, 58</a:t>
                      </a:r>
                      <a:endParaRPr lang="ru-RU" sz="1000" b="0" cap="none" spc="50" dirty="0">
                        <a:ln w="0"/>
                        <a:solidFill>
                          <a:srgbClr val="173A59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andara" panose="020E0502030303020204" pitchFamily="34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h="50800" prst="divot"/>
                      <a:lightRig rig="flood" dir="t"/>
                    </a:cell3D>
                    <a:pattFill prst="dkHorz">
                      <a:fgClr>
                        <a:srgbClr val="F2F2F2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cap="none" spc="50" dirty="0" smtClean="0">
                          <a:ln w="0"/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andara" panose="020E0502030303020204" pitchFamily="34" charset="0"/>
                        </a:rPr>
                        <a:t>47,9</a:t>
                      </a:r>
                      <a:endParaRPr lang="ru-RU" sz="1200" b="1" cap="none" spc="50" dirty="0">
                        <a:ln w="0"/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andara" panose="020E0502030303020204" pitchFamily="34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h="50800" prst="divot"/>
                      <a:lightRig rig="flood" dir="t"/>
                    </a:cell3D>
                    <a:pattFill prst="dkHorz">
                      <a:fgClr>
                        <a:srgbClr val="F2F2F2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7269">
                <a:tc>
                  <a:txBody>
                    <a:bodyPr/>
                    <a:lstStyle/>
                    <a:p>
                      <a:r>
                        <a:rPr lang="ru-RU" sz="1000" b="0" cap="none" spc="50" dirty="0" smtClean="0">
                          <a:ln w="0"/>
                          <a:solidFill>
                            <a:srgbClr val="173A59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andara" panose="020E0502030303020204" pitchFamily="34" charset="0"/>
                        </a:rPr>
                        <a:t>Проектно-изыскательские</a:t>
                      </a:r>
                      <a:r>
                        <a:rPr lang="ru-RU" sz="1000" b="0" cap="none" spc="50" baseline="0" dirty="0" smtClean="0">
                          <a:ln w="0"/>
                          <a:solidFill>
                            <a:srgbClr val="173A59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andara" panose="020E0502030303020204" pitchFamily="34" charset="0"/>
                        </a:rPr>
                        <a:t> работы на строительство универсального спортивного комплекса с плавательным бассейном по ул. Чайковского</a:t>
                      </a:r>
                      <a:endParaRPr lang="ru-RU" sz="1000" b="0" cap="none" spc="50" dirty="0">
                        <a:ln w="0"/>
                        <a:solidFill>
                          <a:srgbClr val="173A59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andara" panose="020E0502030303020204" pitchFamily="34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h="50800" prst="divot"/>
                      <a:lightRig rig="flood" dir="t"/>
                    </a:cell3D>
                    <a:pattFill prst="dkHorz">
                      <a:fgClr>
                        <a:srgbClr val="F2F2F2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cap="none" spc="50" dirty="0" smtClean="0">
                          <a:ln w="0"/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andara" panose="020E0502030303020204" pitchFamily="34" charset="0"/>
                        </a:rPr>
                        <a:t>7,2</a:t>
                      </a:r>
                      <a:endParaRPr lang="ru-RU" sz="1200" b="1" cap="none" spc="50" dirty="0">
                        <a:ln w="0"/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andara" panose="020E0502030303020204" pitchFamily="34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h="50800" prst="divot"/>
                      <a:lightRig rig="flood" dir="t"/>
                    </a:cell3D>
                    <a:pattFill prst="dkHorz">
                      <a:fgClr>
                        <a:srgbClr val="F2F2F2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548">
                <a:tc>
                  <a:txBody>
                    <a:bodyPr/>
                    <a:lstStyle/>
                    <a:p>
                      <a:r>
                        <a:rPr lang="ru-RU" sz="1000" b="0" cap="none" spc="50" dirty="0" smtClean="0">
                          <a:ln w="0"/>
                          <a:solidFill>
                            <a:srgbClr val="173A59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andara" panose="020E0502030303020204" pitchFamily="34" charset="0"/>
                        </a:rPr>
                        <a:t>Проектно-сметная</a:t>
                      </a:r>
                      <a:r>
                        <a:rPr lang="ru-RU" sz="1000" b="0" cap="none" spc="50" baseline="0" dirty="0" smtClean="0">
                          <a:ln w="0"/>
                          <a:solidFill>
                            <a:srgbClr val="173A59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andara" panose="020E0502030303020204" pitchFamily="34" charset="0"/>
                        </a:rPr>
                        <a:t> документация на строительство: спортивного зала по ул. </a:t>
                      </a:r>
                      <a:r>
                        <a:rPr lang="ru-RU" sz="1000" b="0" cap="none" spc="50" baseline="0" dirty="0" err="1" smtClean="0">
                          <a:ln w="0"/>
                          <a:solidFill>
                            <a:srgbClr val="173A59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andara" panose="020E0502030303020204" pitchFamily="34" charset="0"/>
                        </a:rPr>
                        <a:t>Верхнехобзинская</a:t>
                      </a:r>
                      <a:r>
                        <a:rPr lang="ru-RU" sz="1000" b="0" cap="none" spc="50" baseline="0" dirty="0" smtClean="0">
                          <a:ln w="0"/>
                          <a:solidFill>
                            <a:srgbClr val="173A59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andara" panose="020E0502030303020204" pitchFamily="34" charset="0"/>
                        </a:rPr>
                        <a:t>; многофункциональной спортивно-игровой площадки с зоной уличных тренажеров и </a:t>
                      </a:r>
                      <a:r>
                        <a:rPr lang="ru-RU" sz="1000" b="0" cap="none" spc="50" baseline="0" dirty="0" err="1" smtClean="0">
                          <a:ln w="0"/>
                          <a:solidFill>
                            <a:srgbClr val="173A59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andara" panose="020E0502030303020204" pitchFamily="34" charset="0"/>
                        </a:rPr>
                        <a:t>воркаута</a:t>
                      </a:r>
                      <a:r>
                        <a:rPr lang="ru-RU" sz="1000" b="0" cap="none" spc="50" baseline="0" dirty="0" smtClean="0">
                          <a:ln w="0"/>
                          <a:solidFill>
                            <a:srgbClr val="173A59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andara" panose="020E0502030303020204" pitchFamily="34" charset="0"/>
                        </a:rPr>
                        <a:t> на территории МБУ СШОР №4 по ул. Малышева, 1»Ж» и по ул. Убыхская,1</a:t>
                      </a:r>
                      <a:endParaRPr lang="ru-RU" sz="1000" b="0" cap="none" spc="50" dirty="0">
                        <a:ln w="0"/>
                        <a:solidFill>
                          <a:srgbClr val="173A59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andara" panose="020E0502030303020204" pitchFamily="34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h="50800" prst="divot"/>
                      <a:lightRig rig="flood" dir="t"/>
                    </a:cell3D>
                    <a:pattFill prst="dkHorz">
                      <a:fgClr>
                        <a:srgbClr val="F2F2F2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cap="none" spc="50" dirty="0" smtClean="0">
                          <a:ln w="0"/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andara" panose="020E0502030303020204" pitchFamily="34" charset="0"/>
                        </a:rPr>
                        <a:t>6,1</a:t>
                      </a:r>
                      <a:endParaRPr lang="ru-RU" sz="1200" b="1" cap="none" spc="50" dirty="0">
                        <a:ln w="0"/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andara" panose="020E0502030303020204" pitchFamily="34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h="50800" prst="divot"/>
                      <a:lightRig rig="flood" dir="t"/>
                    </a:cell3D>
                    <a:pattFill prst="dkHorz">
                      <a:fgClr>
                        <a:srgbClr val="F2F2F2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4294">
                <a:tc>
                  <a:txBody>
                    <a:bodyPr/>
                    <a:lstStyle/>
                    <a:p>
                      <a:r>
                        <a:rPr lang="ru-RU" sz="1000" b="0" cap="none" spc="50" dirty="0" smtClean="0">
                          <a:ln w="0"/>
                          <a:solidFill>
                            <a:srgbClr val="173A59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andara" panose="020E0502030303020204" pitchFamily="34" charset="0"/>
                        </a:rPr>
                        <a:t>Строительство зала единоборств в п. Кудепста</a:t>
                      </a:r>
                      <a:endParaRPr lang="ru-RU" sz="1000" b="0" cap="none" spc="50" dirty="0">
                        <a:ln w="0"/>
                        <a:solidFill>
                          <a:srgbClr val="173A59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andara" panose="020E0502030303020204" pitchFamily="34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h="50800" prst="divot"/>
                      <a:lightRig rig="flood" dir="t"/>
                    </a:cell3D>
                    <a:pattFill prst="dkHorz">
                      <a:fgClr>
                        <a:srgbClr val="F2F2F2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cap="none" spc="50" dirty="0" smtClean="0">
                          <a:ln w="0"/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andara" panose="020E0502030303020204" pitchFamily="34" charset="0"/>
                        </a:rPr>
                        <a:t>5,0</a:t>
                      </a:r>
                      <a:endParaRPr lang="ru-RU" sz="1200" b="1" cap="none" spc="50" dirty="0">
                        <a:ln w="0"/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andara" panose="020E0502030303020204" pitchFamily="34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h="50800" prst="divot"/>
                      <a:lightRig rig="flood" dir="t"/>
                    </a:cell3D>
                    <a:pattFill prst="dkHorz">
                      <a:fgClr>
                        <a:srgbClr val="F2F2F2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1968">
                <a:tc>
                  <a:txBody>
                    <a:bodyPr/>
                    <a:lstStyle/>
                    <a:p>
                      <a:r>
                        <a:rPr lang="ru-RU" sz="1000" b="0" cap="none" spc="50" dirty="0" smtClean="0">
                          <a:ln w="0"/>
                          <a:solidFill>
                            <a:srgbClr val="173A59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andara" panose="020E0502030303020204" pitchFamily="34" charset="0"/>
                        </a:rPr>
                        <a:t>Обеспечение безопасности учреждений – услуги лицензированной охраны</a:t>
                      </a:r>
                      <a:endParaRPr lang="ru-RU" sz="1000" b="0" cap="none" spc="50" dirty="0">
                        <a:ln w="0"/>
                        <a:solidFill>
                          <a:srgbClr val="173A59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andara" panose="020E0502030303020204" pitchFamily="34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h="50800" prst="divot"/>
                      <a:lightRig rig="flood" dir="t"/>
                    </a:cell3D>
                    <a:pattFill prst="dkHorz">
                      <a:fgClr>
                        <a:srgbClr val="F2F2F2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cap="none" spc="50" dirty="0" smtClean="0">
                          <a:ln w="0"/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andara" panose="020E0502030303020204" pitchFamily="34" charset="0"/>
                        </a:rPr>
                        <a:t>8,0</a:t>
                      </a:r>
                      <a:endParaRPr lang="ru-RU" sz="1200" b="1" cap="none" spc="50" dirty="0">
                        <a:ln w="0"/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andara" panose="020E0502030303020204" pitchFamily="34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h="50800" prst="divot"/>
                      <a:lightRig rig="flood" dir="t"/>
                    </a:cell3D>
                    <a:pattFill prst="dkHorz">
                      <a:fgClr>
                        <a:srgbClr val="F2F2F2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72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cap="none" spc="50" dirty="0" smtClean="0">
                          <a:ln w="0"/>
                          <a:solidFill>
                            <a:srgbClr val="173A59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andara" panose="020E0502030303020204" pitchFamily="34" charset="0"/>
                        </a:rPr>
                        <a:t>Выполнение</a:t>
                      </a:r>
                      <a:r>
                        <a:rPr lang="ru-RU" sz="1000" b="0" cap="none" spc="50" baseline="0" dirty="0" smtClean="0">
                          <a:ln w="0"/>
                          <a:solidFill>
                            <a:srgbClr val="173A59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andara" panose="020E0502030303020204" pitchFamily="34" charset="0"/>
                        </a:rPr>
                        <a:t> Перечня предложений и поручений граждан  </a:t>
                      </a:r>
                      <a:endParaRPr lang="ru-RU" sz="1000" b="0" cap="none" spc="50" dirty="0">
                        <a:ln w="0"/>
                        <a:solidFill>
                          <a:srgbClr val="173A59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andara" panose="020E0502030303020204" pitchFamily="34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h="50800" prst="divot"/>
                      <a:lightRig rig="flood" dir="t"/>
                    </a:cell3D>
                    <a:pattFill prst="dkHorz">
                      <a:fgClr>
                        <a:srgbClr val="F2F2F2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cap="none" spc="50" dirty="0" smtClean="0">
                          <a:ln w="0"/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andara" panose="020E0502030303020204" pitchFamily="34" charset="0"/>
                        </a:rPr>
                        <a:t>7,1</a:t>
                      </a:r>
                      <a:endParaRPr lang="ru-RU" sz="1200" b="1" cap="none" spc="50" dirty="0">
                        <a:ln w="0"/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andara" panose="020E0502030303020204" pitchFamily="34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h="50800" prst="divot"/>
                      <a:lightRig rig="flood" dir="t"/>
                    </a:cell3D>
                    <a:pattFill prst="dkHorz">
                      <a:fgClr>
                        <a:srgbClr val="F2F2F2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72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cap="none" spc="50" dirty="0" smtClean="0">
                          <a:ln w="0"/>
                          <a:solidFill>
                            <a:srgbClr val="173A59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andara" panose="020E0502030303020204" pitchFamily="34" charset="0"/>
                        </a:rPr>
                        <a:t>Формирование финансовой</a:t>
                      </a:r>
                      <a:r>
                        <a:rPr lang="ru-RU" sz="1000" b="0" cap="none" spc="50" baseline="0" dirty="0" smtClean="0">
                          <a:ln w="0"/>
                          <a:solidFill>
                            <a:srgbClr val="173A59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andara" panose="020E0502030303020204" pitchFamily="34" charset="0"/>
                        </a:rPr>
                        <a:t> (бухгалтерской) отчетности централизованной бухгалтерией</a:t>
                      </a:r>
                      <a:endParaRPr lang="ru-RU" sz="1000" b="0" cap="none" spc="50" dirty="0">
                        <a:ln w="0"/>
                        <a:solidFill>
                          <a:srgbClr val="173A59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andara" panose="020E0502030303020204" pitchFamily="34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h="50800" prst="divot"/>
                      <a:lightRig rig="flood" dir="t"/>
                    </a:cell3D>
                    <a:pattFill prst="dkHorz">
                      <a:fgClr>
                        <a:srgbClr val="F2F2F2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cap="none" spc="50" dirty="0" smtClean="0">
                          <a:ln w="0"/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andara" panose="020E0502030303020204" pitchFamily="34" charset="0"/>
                        </a:rPr>
                        <a:t>17,6</a:t>
                      </a:r>
                      <a:endParaRPr lang="ru-RU" sz="1200" b="1" cap="none" spc="50" dirty="0">
                        <a:ln w="0"/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andara" panose="020E0502030303020204" pitchFamily="34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h="50800" prst="divot"/>
                      <a:lightRig rig="flood" dir="t"/>
                    </a:cell3D>
                    <a:pattFill prst="dkHorz">
                      <a:fgClr>
                        <a:srgbClr val="F2F2F2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72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cap="none" spc="50" dirty="0" smtClean="0">
                          <a:ln w="0"/>
                          <a:solidFill>
                            <a:srgbClr val="173A59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andara" panose="020E0502030303020204" pitchFamily="34" charset="0"/>
                        </a:rPr>
                        <a:t>Обеспечение деятельности департамента ФК и спорта</a:t>
                      </a:r>
                      <a:endParaRPr lang="ru-RU" sz="1000" b="0" cap="none" spc="50" dirty="0">
                        <a:ln w="0"/>
                        <a:solidFill>
                          <a:srgbClr val="173A59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andara" panose="020E0502030303020204" pitchFamily="34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h="50800" prst="divot"/>
                      <a:lightRig rig="flood" dir="t"/>
                    </a:cell3D>
                    <a:pattFill prst="dkHorz">
                      <a:fgClr>
                        <a:srgbClr val="F2F2F2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cap="none" spc="50" dirty="0" smtClean="0">
                          <a:ln w="0"/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andara" panose="020E0502030303020204" pitchFamily="34" charset="0"/>
                        </a:rPr>
                        <a:t>14,6</a:t>
                      </a:r>
                      <a:endParaRPr lang="ru-RU" sz="1200" b="1" cap="none" spc="50" dirty="0">
                        <a:ln w="0"/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andara" panose="020E0502030303020204" pitchFamily="34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h="50800" prst="divot"/>
                      <a:lightRig rig="flood" dir="t"/>
                    </a:cell3D>
                    <a:pattFill prst="dkHorz">
                      <a:fgClr>
                        <a:srgbClr val="F2F2F2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72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cap="none" spc="50" dirty="0" smtClean="0">
                          <a:ln w="0"/>
                          <a:solidFill>
                            <a:srgbClr val="173A59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andara" panose="020E0502030303020204" pitchFamily="34" charset="0"/>
                        </a:rPr>
                        <a:t>В рамках федерального проекта</a:t>
                      </a:r>
                      <a:r>
                        <a:rPr lang="ru-RU" sz="1000" b="0" cap="none" spc="50" baseline="0" dirty="0" smtClean="0">
                          <a:ln w="0"/>
                          <a:solidFill>
                            <a:srgbClr val="173A59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andara" panose="020E0502030303020204" pitchFamily="34" charset="0"/>
                        </a:rPr>
                        <a:t> «Спорт- норма жизни» приобретение спортивно-технологического оборудования</a:t>
                      </a:r>
                      <a:endParaRPr lang="ru-RU" sz="1000" b="0" cap="none" spc="50" dirty="0">
                        <a:ln w="0"/>
                        <a:solidFill>
                          <a:srgbClr val="173A59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andara" panose="020E0502030303020204" pitchFamily="34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h="50800" prst="divot"/>
                      <a:lightRig rig="flood" dir="t"/>
                    </a:cell3D>
                    <a:pattFill prst="dkHorz">
                      <a:fgClr>
                        <a:srgbClr val="F2F2F2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cap="none" spc="50" dirty="0" smtClean="0">
                          <a:ln w="0"/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andara" panose="020E0502030303020204" pitchFamily="34" charset="0"/>
                        </a:rPr>
                        <a:t>2,2</a:t>
                      </a:r>
                      <a:endParaRPr lang="ru-RU" sz="1200" b="1" cap="none" spc="50" dirty="0">
                        <a:ln w="0"/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andara" panose="020E0502030303020204" pitchFamily="34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h="50800" prst="divot"/>
                      <a:lightRig rig="flood" dir="t"/>
                    </a:cell3D>
                    <a:pattFill prst="dkHorz">
                      <a:fgClr>
                        <a:srgbClr val="F2F2F2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755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cap="none" spc="50" dirty="0" smtClean="0">
                          <a:ln w="0"/>
                          <a:solidFill>
                            <a:srgbClr val="173A59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andara" panose="020E0502030303020204" pitchFamily="34" charset="0"/>
                        </a:rPr>
                        <a:t>Приобретение спортивно-технологического</a:t>
                      </a:r>
                      <a:r>
                        <a:rPr lang="ru-RU" sz="1000" b="0" cap="none" spc="50" baseline="0" dirty="0" smtClean="0">
                          <a:ln w="0"/>
                          <a:solidFill>
                            <a:srgbClr val="173A59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andara" panose="020E0502030303020204" pitchFamily="34" charset="0"/>
                        </a:rPr>
                        <a:t> оборудования, инвентаря и экипировки для физкультурно-спортивных организаций и мероприятия в сфере противодействия терроризму</a:t>
                      </a:r>
                      <a:endParaRPr lang="ru-RU" sz="1000" b="0" cap="none" spc="50" dirty="0">
                        <a:ln w="0"/>
                        <a:solidFill>
                          <a:srgbClr val="173A59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andara" panose="020E0502030303020204" pitchFamily="34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h="50800" prst="divot"/>
                      <a:lightRig rig="flood" dir="t"/>
                    </a:cell3D>
                    <a:pattFill prst="dkHorz">
                      <a:fgClr>
                        <a:srgbClr val="F2F2F2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cap="none" spc="50" dirty="0" smtClean="0">
                          <a:ln w="0"/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andara" panose="020E0502030303020204" pitchFamily="34" charset="0"/>
                        </a:rPr>
                        <a:t>1,0</a:t>
                      </a:r>
                    </a:p>
                  </a:txBody>
                  <a:tcPr marL="47478" marR="47478" marT="23739" marB="23739" anchor="ctr">
                    <a:cell3D prstMaterial="dkEdge">
                      <a:bevel h="50800" prst="divot"/>
                      <a:lightRig rig="flood" dir="t"/>
                    </a:cell3D>
                    <a:pattFill prst="dkHorz">
                      <a:fgClr>
                        <a:srgbClr val="F2F2F2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26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cap="none" spc="50" dirty="0" smtClean="0">
                          <a:ln w="0"/>
                          <a:solidFill>
                            <a:srgbClr val="173A59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andara" panose="020E0502030303020204" pitchFamily="34" charset="0"/>
                        </a:rPr>
                        <a:t>Социальная поддержка отдельным</a:t>
                      </a:r>
                      <a:r>
                        <a:rPr lang="ru-RU" sz="1000" b="0" cap="none" spc="50" baseline="0" dirty="0" smtClean="0">
                          <a:ln w="0"/>
                          <a:solidFill>
                            <a:srgbClr val="173A59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andara" panose="020E0502030303020204" pitchFamily="34" charset="0"/>
                        </a:rPr>
                        <a:t> категориям работников осуществляющих подготовку спортивного резерва и оплата труда инструкторов по спорту</a:t>
                      </a:r>
                      <a:endParaRPr lang="ru-RU" sz="1000" b="0" cap="none" spc="50" dirty="0">
                        <a:ln w="0"/>
                        <a:solidFill>
                          <a:srgbClr val="173A59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andara" panose="020E0502030303020204" pitchFamily="34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h="50800" prst="divot"/>
                      <a:lightRig rig="flood" dir="t"/>
                    </a:cell3D>
                    <a:pattFill prst="dkHorz">
                      <a:fgClr>
                        <a:srgbClr val="F2F2F2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cap="none" spc="50" dirty="0" smtClean="0">
                          <a:ln w="0"/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andara" panose="020E0502030303020204" pitchFamily="34" charset="0"/>
                        </a:rPr>
                        <a:t>4,9</a:t>
                      </a:r>
                      <a:endParaRPr lang="ru-RU" sz="1200" b="1" cap="none" spc="50" dirty="0">
                        <a:ln w="0"/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andara" panose="020E0502030303020204" pitchFamily="34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h="50800" prst="divot"/>
                      <a:lightRig rig="flood" dir="t"/>
                    </a:cell3D>
                    <a:pattFill prst="dkHorz">
                      <a:fgClr>
                        <a:srgbClr val="F2F2F2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83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cap="none" spc="50" dirty="0" smtClean="0">
                          <a:ln w="0"/>
                          <a:solidFill>
                            <a:srgbClr val="173A59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andara" panose="020E0502030303020204" pitchFamily="34" charset="0"/>
                        </a:rPr>
                        <a:t>Предоставление субсидий учреждениям</a:t>
                      </a:r>
                      <a:r>
                        <a:rPr lang="ru-RU" sz="1000" b="0" cap="none" spc="50" baseline="0" dirty="0" smtClean="0">
                          <a:ln w="0"/>
                          <a:solidFill>
                            <a:srgbClr val="173A59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andara" panose="020E0502030303020204" pitchFamily="34" charset="0"/>
                        </a:rPr>
                        <a:t> на п</a:t>
                      </a:r>
                      <a:r>
                        <a:rPr lang="ru-RU" sz="1000" b="0" cap="none" spc="50" dirty="0" smtClean="0">
                          <a:ln w="0"/>
                          <a:solidFill>
                            <a:srgbClr val="173A59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andara" panose="020E0502030303020204" pitchFamily="34" charset="0"/>
                        </a:rPr>
                        <a:t>роведение</a:t>
                      </a:r>
                      <a:r>
                        <a:rPr lang="ru-RU" sz="1000" b="0" cap="none" spc="50" baseline="0" dirty="0" smtClean="0">
                          <a:ln w="0"/>
                          <a:solidFill>
                            <a:srgbClr val="173A59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andara" panose="020E0502030303020204" pitchFamily="34" charset="0"/>
                        </a:rPr>
                        <a:t> углубленного медицинского осмотра</a:t>
                      </a:r>
                      <a:endParaRPr lang="ru-RU" sz="1000" b="0" cap="none" spc="50" dirty="0">
                        <a:ln w="0"/>
                        <a:solidFill>
                          <a:srgbClr val="173A59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andara" panose="020E0502030303020204" pitchFamily="34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h="50800" prst="divot"/>
                      <a:lightRig rig="flood" dir="t"/>
                    </a:cell3D>
                    <a:pattFill prst="dkHorz">
                      <a:fgClr>
                        <a:srgbClr val="F2F2F2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cap="none" spc="50" dirty="0" smtClean="0">
                          <a:ln w="0"/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andara" panose="020E0502030303020204" pitchFamily="34" charset="0"/>
                        </a:rPr>
                        <a:t>60,8</a:t>
                      </a:r>
                      <a:endParaRPr lang="ru-RU" sz="1200" b="1" cap="none" spc="50" dirty="0">
                        <a:ln w="0"/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andara" panose="020E0502030303020204" pitchFamily="34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h="50800" prst="divot"/>
                      <a:lightRig rig="flood" dir="t"/>
                    </a:cell3D>
                    <a:pattFill prst="dkHorz">
                      <a:fgClr>
                        <a:srgbClr val="F2F2F2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6298141"/>
              </p:ext>
            </p:extLst>
          </p:nvPr>
        </p:nvGraphicFramePr>
        <p:xfrm>
          <a:off x="195685" y="1622738"/>
          <a:ext cx="2360541" cy="19137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05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4426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Comic Sans MS" panose="030F0702030302020204" pitchFamily="66" charset="0"/>
                        </a:rPr>
                        <a:t>Муниципальное задание в</a:t>
                      </a:r>
                      <a:r>
                        <a:rPr lang="ru-RU" sz="1100" baseline="0" dirty="0" smtClean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Comic Sans MS" panose="030F0702030302020204" pitchFamily="66" charset="0"/>
                        </a:rPr>
                        <a:t> сфере ФК и спорта выполняют:</a:t>
                      </a:r>
                      <a:endParaRPr lang="ru-RU" sz="11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47478" marR="47478" marT="23739" marB="23739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078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Comic Sans MS" panose="030F0702030302020204" pitchFamily="66" charset="0"/>
                        </a:rPr>
                        <a:t>6 спортивных школ олимпийского резерва</a:t>
                      </a:r>
                      <a:endParaRPr lang="ru-RU" sz="11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47478" marR="47478" marT="23739" marB="23739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3404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Comic Sans MS" panose="030F0702030302020204" pitchFamily="66" charset="0"/>
                        </a:rPr>
                        <a:t>9 спортивных школ</a:t>
                      </a:r>
                      <a:endParaRPr lang="ru-RU" sz="11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47478" marR="47478" marT="23739" marB="23739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428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Comic Sans MS" panose="030F0702030302020204" pitchFamily="66" charset="0"/>
                        </a:rPr>
                        <a:t>1 центр по работе с людьми с ограниченными</a:t>
                      </a:r>
                      <a:r>
                        <a:rPr lang="ru-RU" sz="1100" baseline="0" dirty="0" smtClean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Comic Sans MS" panose="030F0702030302020204" pitchFamily="66" charset="0"/>
                        </a:rPr>
                        <a:t> возможностями здоровья</a:t>
                      </a:r>
                      <a:endParaRPr lang="ru-RU" sz="11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47478" marR="47478" marT="23739" marB="23739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5078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Comic Sans MS" panose="030F0702030302020204" pitchFamily="66" charset="0"/>
                        </a:rPr>
                        <a:t>1 центр спортивно-массовой работы</a:t>
                      </a:r>
                      <a:endParaRPr lang="ru-RU" sz="11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47478" marR="47478" marT="23739" marB="23739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Стрелка вниз 4"/>
          <p:cNvSpPr/>
          <p:nvPr/>
        </p:nvSpPr>
        <p:spPr>
          <a:xfrm rot="5400000">
            <a:off x="2572972" y="2388168"/>
            <a:ext cx="329513" cy="363005"/>
          </a:xfrm>
          <a:prstGeom prst="downArrow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74779"/>
            <a:endParaRPr lang="ru-RU" sz="935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121498" y="4591380"/>
            <a:ext cx="184731" cy="205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372986"/>
            <a:endParaRPr lang="ru-RU" sz="735" dirty="0">
              <a:solidFill>
                <a:prstClr val="black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966895" y="306489"/>
            <a:ext cx="104087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74779"/>
            <a:r>
              <a:rPr lang="ru-RU" sz="1100" i="1" dirty="0">
                <a:solidFill>
                  <a:prstClr val="white">
                    <a:lumMod val="95000"/>
                  </a:prstClr>
                </a:solidFill>
              </a:rPr>
              <a:t>В млн. руб.</a:t>
            </a:r>
          </a:p>
        </p:txBody>
      </p:sp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5681413"/>
              </p:ext>
            </p:extLst>
          </p:nvPr>
        </p:nvGraphicFramePr>
        <p:xfrm>
          <a:off x="2954957" y="610530"/>
          <a:ext cx="9029886" cy="7057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49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683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9277"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2020 год</a:t>
                      </a:r>
                    </a:p>
                    <a:p>
                      <a:pPr algn="ctr"/>
                      <a:r>
                        <a:rPr lang="ru-RU" sz="11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(план первоначальный)</a:t>
                      </a:r>
                      <a:endParaRPr lang="ru-RU" sz="11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2020 год (план уточненный на 01.11.2020 года)</a:t>
                      </a:r>
                      <a:endParaRPr lang="ru-RU" sz="11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2021 год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lgGrid">
                      <a:fgClr>
                        <a:schemeClr val="tx2">
                          <a:lumMod val="25000"/>
                          <a:lumOff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2022 год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lgGrid">
                      <a:fgClr>
                        <a:schemeClr val="tx2">
                          <a:lumMod val="25000"/>
                          <a:lumOff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2023 год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lgGrid">
                      <a:fgClr>
                        <a:schemeClr val="tx2">
                          <a:lumMod val="25000"/>
                          <a:lumOff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181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645,6</a:t>
                      </a: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617,4</a:t>
                      </a:r>
                      <a:endParaRPr lang="ru-RU" sz="14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610,0</a:t>
                      </a:r>
                      <a:endParaRPr lang="ru-RU" sz="16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lgGrid">
                      <a:fgClr>
                        <a:schemeClr val="tx2">
                          <a:lumMod val="25000"/>
                          <a:lumOff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547,2</a:t>
                      </a:r>
                      <a:endParaRPr lang="ru-RU" sz="16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lgGrid">
                      <a:fgClr>
                        <a:schemeClr val="tx2">
                          <a:lumMod val="25000"/>
                          <a:lumOff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534,0</a:t>
                      </a:r>
                      <a:endParaRPr lang="ru-RU" sz="16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lgGrid">
                      <a:fgClr>
                        <a:schemeClr val="tx2">
                          <a:lumMod val="25000"/>
                          <a:lumOff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4" name="Диаграмма 23"/>
          <p:cNvGraphicFramePr/>
          <p:nvPr>
            <p:extLst>
              <p:ext uri="{D42A27DB-BD31-4B8C-83A1-F6EECF244321}">
                <p14:modId xmlns:p14="http://schemas.microsoft.com/office/powerpoint/2010/main" val="2012147019"/>
              </p:ext>
            </p:extLst>
          </p:nvPr>
        </p:nvGraphicFramePr>
        <p:xfrm>
          <a:off x="8796653" y="2039003"/>
          <a:ext cx="3186627" cy="1353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815809" y="1544138"/>
            <a:ext cx="30476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50" dirty="0" smtClean="0">
                <a:solidFill>
                  <a:schemeClr val="bg1">
                    <a:lumMod val="95000"/>
                  </a:schemeClr>
                </a:solidFill>
              </a:rPr>
              <a:t>Доля расходов в разрезе уровней бюджета в 2021 году, в %</a:t>
            </a:r>
            <a:endParaRPr lang="ru-RU" sz="135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43708" y="1543410"/>
            <a:ext cx="8124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bg1">
                    <a:lumMod val="95000"/>
                  </a:schemeClr>
                </a:solidFill>
              </a:rPr>
              <a:t>В млн. руб. и в%</a:t>
            </a:r>
            <a:endParaRPr lang="ru-RU" sz="10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583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56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4"/>
          <p:cNvSpPr txBox="1">
            <a:spLocks/>
          </p:cNvSpPr>
          <p:nvPr/>
        </p:nvSpPr>
        <p:spPr>
          <a:xfrm>
            <a:off x="3794363" y="94872"/>
            <a:ext cx="4721013" cy="30751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400" b="1" spc="19" dirty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Муниципальная программа</a:t>
            </a:r>
            <a:br>
              <a:rPr lang="ru-RU" sz="1400" b="1" spc="19" dirty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</a:br>
            <a:r>
              <a:rPr lang="ru-RU" sz="1400" b="1" spc="19" dirty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«Социальная поддержка граждан»</a:t>
            </a:r>
          </a:p>
        </p:txBody>
      </p:sp>
      <p:pic>
        <p:nvPicPr>
          <p:cNvPr id="2050" name="Picture 2" descr="http://s.picture-russia.ru/wpic/l/f/e/fe00fedd4f36c06a7926bcc171396e5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36" y="76863"/>
            <a:ext cx="2448272" cy="17308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2771944" y="242483"/>
            <a:ext cx="12530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74779"/>
            <a:r>
              <a:rPr lang="ru-RU" sz="1200" i="1" dirty="0">
                <a:solidFill>
                  <a:prstClr val="white">
                    <a:lumMod val="95000"/>
                  </a:prstClr>
                </a:solidFill>
              </a:rPr>
              <a:t>В </a:t>
            </a:r>
            <a:r>
              <a:rPr lang="ru-RU" sz="1200" i="1" dirty="0" smtClean="0">
                <a:solidFill>
                  <a:prstClr val="white">
                    <a:lumMod val="95000"/>
                  </a:prstClr>
                </a:solidFill>
              </a:rPr>
              <a:t>млн руб</a:t>
            </a:r>
            <a:r>
              <a:rPr lang="ru-RU" sz="1200" i="1" dirty="0">
                <a:solidFill>
                  <a:prstClr val="white">
                    <a:lumMod val="95000"/>
                  </a:prstClr>
                </a:solidFill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494146" y="1719699"/>
            <a:ext cx="9416302" cy="461665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474779"/>
            <a:r>
              <a:rPr lang="ru-RU" sz="1200" b="1" spc="19" dirty="0">
                <a:ln w="0"/>
                <a:solidFill>
                  <a:prstClr val="white">
                    <a:lumMod val="95000"/>
                  </a:prst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egoe Script" panose="020B05040200000000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Основные направления финансирования,  </a:t>
            </a:r>
          </a:p>
          <a:p>
            <a:pPr algn="ctr" defTabSz="474779"/>
            <a:r>
              <a:rPr lang="ru-RU" sz="1200" b="1" spc="19" dirty="0">
                <a:ln w="0"/>
                <a:solidFill>
                  <a:prstClr val="white">
                    <a:lumMod val="95000"/>
                  </a:prst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egoe Script" panose="020B05040200000000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</a:t>
            </a:r>
            <a:r>
              <a:rPr lang="ru-RU" sz="1200" b="1" spc="19" dirty="0" smtClean="0">
                <a:ln w="0"/>
                <a:solidFill>
                  <a:prstClr val="white">
                    <a:lumMod val="95000"/>
                  </a:prst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egoe Script" panose="020B05040200000000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редусмотренные бюджетом на 2021 год</a:t>
            </a:r>
            <a:endParaRPr lang="ru-RU" sz="1200" b="1" spc="19" dirty="0">
              <a:ln w="0"/>
              <a:solidFill>
                <a:prstClr val="white">
                  <a:lumMod val="95000"/>
                </a:prst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Segoe Script" panose="020B05040200000000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26089" y="2391715"/>
            <a:ext cx="3341554" cy="50308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74779"/>
            <a:r>
              <a:rPr lang="ru-RU" sz="1000" dirty="0">
                <a:solidFill>
                  <a:srgbClr val="1F497D">
                    <a:lumMod val="50000"/>
                  </a:srgbClr>
                </a:solidFill>
                <a:latin typeface="Comic Sans MS" panose="030F0702030302020204" pitchFamily="66" charset="0"/>
              </a:rPr>
              <a:t>Социальная поддержка семьи и детства </a:t>
            </a:r>
            <a:endParaRPr lang="en-US" sz="1000" dirty="0">
              <a:solidFill>
                <a:srgbClr val="1F497D">
                  <a:lumMod val="50000"/>
                </a:srgbClr>
              </a:solidFill>
              <a:latin typeface="Comic Sans MS" panose="030F0702030302020204" pitchFamily="66" charset="0"/>
            </a:endParaRPr>
          </a:p>
          <a:p>
            <a:pPr algn="ctr" defTabSz="474779"/>
            <a:r>
              <a:rPr lang="ru-RU" sz="1000" b="1" dirty="0" smtClean="0">
                <a:solidFill>
                  <a:srgbClr val="1F497D">
                    <a:lumMod val="50000"/>
                  </a:srgbClr>
                </a:solidFill>
                <a:latin typeface="Comic Sans MS" panose="030F0702030302020204" pitchFamily="66" charset="0"/>
              </a:rPr>
              <a:t>174,0 млн</a:t>
            </a:r>
            <a:r>
              <a:rPr lang="en-US" sz="1000" b="1" dirty="0" smtClean="0">
                <a:solidFill>
                  <a:srgbClr val="1F497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ru-RU" sz="1000" b="1" dirty="0">
                <a:solidFill>
                  <a:srgbClr val="1F497D">
                    <a:lumMod val="50000"/>
                  </a:srgbClr>
                </a:solidFill>
                <a:latin typeface="Comic Sans MS" panose="030F0702030302020204" pitchFamily="66" charset="0"/>
              </a:rPr>
              <a:t>рублей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6089" y="3076214"/>
            <a:ext cx="2624057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defTabSz="474779"/>
            <a:r>
              <a:rPr lang="ru-RU" sz="1000" i="1" dirty="0">
                <a:solidFill>
                  <a:srgbClr val="1F497D">
                    <a:lumMod val="50000"/>
                  </a:srgbClr>
                </a:solidFill>
              </a:rPr>
              <a:t>Ежемесячные денежные выплаты на содержание детей-сирот и детей, оставшихся без попечения родителей, находящихся под опекой (попечительством) переданных на воспитание в приемную семью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6089" y="4230719"/>
            <a:ext cx="2600345" cy="5539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defTabSz="474779"/>
            <a:r>
              <a:rPr lang="ru-RU" sz="1000" i="1" dirty="0">
                <a:solidFill>
                  <a:srgbClr val="1F497D">
                    <a:lumMod val="50000"/>
                  </a:srgbClr>
                </a:solidFill>
              </a:rPr>
              <a:t>Ежемесячные вознаграждение приемным родителям за воспитание приемных детей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6090" y="4938605"/>
            <a:ext cx="2600345" cy="86177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defTabSz="474779"/>
            <a:r>
              <a:rPr lang="ru-RU" sz="1000" i="1" dirty="0">
                <a:solidFill>
                  <a:srgbClr val="1F497D">
                    <a:lumMod val="50000"/>
                  </a:srgbClr>
                </a:solidFill>
              </a:rPr>
              <a:t>Ежемесячные вознаграждение патронатным воспитателям за осуществление патронатного воспитания и </a:t>
            </a:r>
            <a:r>
              <a:rPr lang="ru-RU" sz="1000" i="1" dirty="0" err="1">
                <a:solidFill>
                  <a:srgbClr val="1F497D">
                    <a:lumMod val="50000"/>
                  </a:srgbClr>
                </a:solidFill>
              </a:rPr>
              <a:t>постинтернатного</a:t>
            </a:r>
            <a:r>
              <a:rPr lang="ru-RU" sz="1000" i="1" dirty="0">
                <a:solidFill>
                  <a:srgbClr val="1F497D">
                    <a:lumMod val="50000"/>
                  </a:srgbClr>
                </a:solidFill>
              </a:rPr>
              <a:t> сопровождения</a:t>
            </a:r>
          </a:p>
        </p:txBody>
      </p:sp>
      <p:graphicFrame>
        <p:nvGraphicFramePr>
          <p:cNvPr id="23" name="Диаграмма 22"/>
          <p:cNvGraphicFramePr/>
          <p:nvPr>
            <p:extLst>
              <p:ext uri="{D42A27DB-BD31-4B8C-83A1-F6EECF244321}">
                <p14:modId xmlns:p14="http://schemas.microsoft.com/office/powerpoint/2010/main" val="3942744890"/>
              </p:ext>
            </p:extLst>
          </p:nvPr>
        </p:nvGraphicFramePr>
        <p:xfrm>
          <a:off x="9336360" y="242483"/>
          <a:ext cx="2574088" cy="13921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Правая фигурная скобка 2"/>
          <p:cNvSpPr/>
          <p:nvPr/>
        </p:nvSpPr>
        <p:spPr>
          <a:xfrm>
            <a:off x="2887316" y="3137805"/>
            <a:ext cx="214967" cy="1921218"/>
          </a:xfrm>
          <a:prstGeom prst="rightBrace">
            <a:avLst/>
          </a:prstGeom>
          <a:ln w="571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372986"/>
            <a:endParaRPr lang="ru-RU" sz="735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>
            <a:spLocks/>
          </p:cNvSpPr>
          <p:nvPr/>
        </p:nvSpPr>
        <p:spPr>
          <a:xfrm>
            <a:off x="3222385" y="3037743"/>
            <a:ext cx="695960" cy="2092917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9050">
            <a:solidFill>
              <a:schemeClr val="accent1">
                <a:lumMod val="60000"/>
                <a:lumOff val="40000"/>
              </a:schemeClr>
            </a:solidFill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vert="wordArtVert" wrap="square" rtlCol="0">
            <a:spAutoFit/>
          </a:bodyPr>
          <a:lstStyle/>
          <a:p>
            <a:pPr defTabSz="372986"/>
            <a:r>
              <a:rPr lang="ru-RU" sz="1400" b="1" spc="35" dirty="0">
                <a:ln w="0"/>
                <a:solidFill>
                  <a:srgbClr val="EEECE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Размеры</a:t>
            </a:r>
          </a:p>
          <a:p>
            <a:pPr defTabSz="372986"/>
            <a:r>
              <a:rPr lang="ru-RU" sz="1400" b="1" spc="35" dirty="0">
                <a:ln w="0"/>
                <a:solidFill>
                  <a:srgbClr val="EEECE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выплат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42706" y="2395279"/>
            <a:ext cx="4139369" cy="19389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defTabSz="474779"/>
            <a:r>
              <a:rPr lang="ru-RU" sz="1000" i="1" u="sng" dirty="0">
                <a:solidFill>
                  <a:schemeClr val="tx2">
                    <a:lumMod val="75000"/>
                  </a:schemeClr>
                </a:solidFill>
              </a:rPr>
              <a:t>Ежемесячные выплаты на детей, находящихся под опекой (попечительством):</a:t>
            </a:r>
          </a:p>
          <a:p>
            <a:pPr algn="ctr" defTabSz="474779"/>
            <a:r>
              <a:rPr lang="ru-RU" sz="1000" i="1" dirty="0">
                <a:solidFill>
                  <a:schemeClr val="tx2">
                    <a:lumMod val="75000"/>
                  </a:schemeClr>
                </a:solidFill>
              </a:rPr>
              <a:t>9 </a:t>
            </a:r>
            <a:r>
              <a:rPr lang="ru-RU" sz="1000" i="1" dirty="0" smtClean="0">
                <a:solidFill>
                  <a:schemeClr val="tx2">
                    <a:lumMod val="75000"/>
                  </a:schemeClr>
                </a:solidFill>
              </a:rPr>
              <a:t>875 </a:t>
            </a:r>
            <a:r>
              <a:rPr lang="ru-RU" sz="1000" i="1" dirty="0">
                <a:solidFill>
                  <a:schemeClr val="tx2">
                    <a:lumMod val="75000"/>
                  </a:schemeClr>
                </a:solidFill>
              </a:rPr>
              <a:t>рублей – на ребенка до 3-х лет</a:t>
            </a:r>
          </a:p>
          <a:p>
            <a:pPr algn="ctr" defTabSz="474779"/>
            <a:r>
              <a:rPr lang="ru-RU" sz="1000" i="1" dirty="0" smtClean="0">
                <a:solidFill>
                  <a:schemeClr val="tx2">
                    <a:lumMod val="75000"/>
                  </a:schemeClr>
                </a:solidFill>
              </a:rPr>
              <a:t>10 093 рублей </a:t>
            </a:r>
            <a:r>
              <a:rPr lang="ru-RU" sz="1000" i="1" dirty="0">
                <a:solidFill>
                  <a:schemeClr val="tx2">
                    <a:lumMod val="75000"/>
                  </a:schemeClr>
                </a:solidFill>
              </a:rPr>
              <a:t>– на ребенка от 3-х до 7-ми лет</a:t>
            </a:r>
          </a:p>
          <a:p>
            <a:pPr algn="ctr" defTabSz="474779"/>
            <a:r>
              <a:rPr lang="ru-RU" sz="1000" i="1" dirty="0" smtClean="0">
                <a:solidFill>
                  <a:schemeClr val="tx2">
                    <a:lumMod val="75000"/>
                  </a:schemeClr>
                </a:solidFill>
              </a:rPr>
              <a:t>11 242 </a:t>
            </a:r>
            <a:r>
              <a:rPr lang="ru-RU" sz="1000" i="1" dirty="0">
                <a:solidFill>
                  <a:schemeClr val="tx2">
                    <a:lumMod val="75000"/>
                  </a:schemeClr>
                </a:solidFill>
              </a:rPr>
              <a:t>рублей на ребенка от 7-ми до 18-ти лет</a:t>
            </a:r>
          </a:p>
          <a:p>
            <a:pPr algn="ctr" defTabSz="474779"/>
            <a:r>
              <a:rPr lang="ru-RU" sz="1000" i="1" u="sng" dirty="0">
                <a:solidFill>
                  <a:schemeClr val="tx2">
                    <a:lumMod val="75000"/>
                  </a:schemeClr>
                </a:solidFill>
              </a:rPr>
              <a:t>Ежемесячные выплаты на ребенка, переданного на воспитание в приемные и патронатные семьи:</a:t>
            </a:r>
          </a:p>
          <a:p>
            <a:pPr algn="ctr" defTabSz="474779"/>
            <a:r>
              <a:rPr lang="ru-RU" sz="1000" i="1" dirty="0">
                <a:solidFill>
                  <a:schemeClr val="tx2">
                    <a:lumMod val="75000"/>
                  </a:schemeClr>
                </a:solidFill>
              </a:rPr>
              <a:t>9 </a:t>
            </a:r>
            <a:r>
              <a:rPr lang="ru-RU" sz="1000" i="1" dirty="0" smtClean="0">
                <a:solidFill>
                  <a:schemeClr val="tx2">
                    <a:lumMod val="75000"/>
                  </a:schemeClr>
                </a:solidFill>
              </a:rPr>
              <a:t>875 </a:t>
            </a:r>
            <a:r>
              <a:rPr lang="ru-RU" sz="1000" i="1" dirty="0">
                <a:solidFill>
                  <a:schemeClr val="tx2">
                    <a:lumMod val="75000"/>
                  </a:schemeClr>
                </a:solidFill>
              </a:rPr>
              <a:t>рублей – на ребенка до 3-х лет</a:t>
            </a:r>
          </a:p>
          <a:p>
            <a:pPr algn="ctr" defTabSz="474779"/>
            <a:r>
              <a:rPr lang="ru-RU" sz="1000" i="1" dirty="0" smtClean="0">
                <a:solidFill>
                  <a:schemeClr val="tx2">
                    <a:lumMod val="75000"/>
                  </a:schemeClr>
                </a:solidFill>
              </a:rPr>
              <a:t>10 093 </a:t>
            </a:r>
            <a:r>
              <a:rPr lang="ru-RU" sz="1000" i="1" dirty="0">
                <a:solidFill>
                  <a:schemeClr val="tx2">
                    <a:lumMod val="75000"/>
                  </a:schemeClr>
                </a:solidFill>
              </a:rPr>
              <a:t>рублей – на ребенка от 3-х до 7-ми лет</a:t>
            </a:r>
          </a:p>
          <a:p>
            <a:pPr algn="ctr" defTabSz="474779"/>
            <a:r>
              <a:rPr lang="ru-RU" sz="1000" i="1" dirty="0" smtClean="0">
                <a:solidFill>
                  <a:schemeClr val="tx2">
                    <a:lumMod val="75000"/>
                  </a:schemeClr>
                </a:solidFill>
              </a:rPr>
              <a:t>13 057 </a:t>
            </a:r>
            <a:r>
              <a:rPr lang="ru-RU" sz="1000" i="1" dirty="0">
                <a:solidFill>
                  <a:schemeClr val="tx2">
                    <a:lumMod val="75000"/>
                  </a:schemeClr>
                </a:solidFill>
              </a:rPr>
              <a:t>рублей на ребенка от 7-ми до 18-ти лет</a:t>
            </a:r>
          </a:p>
          <a:p>
            <a:pPr algn="ctr" defTabSz="474779"/>
            <a:endParaRPr lang="ru-RU" sz="1000" i="1" dirty="0">
              <a:solidFill>
                <a:schemeClr val="tx2">
                  <a:lumMod val="75000"/>
                </a:schemeClr>
              </a:solidFill>
            </a:endParaRPr>
          </a:p>
          <a:p>
            <a:pPr algn="ctr" defTabSz="474779"/>
            <a:r>
              <a:rPr lang="ru-RU" sz="1000" b="1" dirty="0">
                <a:solidFill>
                  <a:schemeClr val="tx2">
                    <a:lumMod val="75000"/>
                  </a:schemeClr>
                </a:solidFill>
              </a:rPr>
              <a:t>В городе Сочи выплаты получают  </a:t>
            </a:r>
            <a:r>
              <a:rPr lang="ru-RU" sz="1000" b="1" dirty="0" smtClean="0">
                <a:solidFill>
                  <a:schemeClr val="tx2">
                    <a:lumMod val="75000"/>
                  </a:schemeClr>
                </a:solidFill>
              </a:rPr>
              <a:t>640 </a:t>
            </a:r>
            <a:r>
              <a:rPr lang="ru-RU" sz="1000" b="1" dirty="0">
                <a:solidFill>
                  <a:schemeClr val="tx2">
                    <a:lumMod val="75000"/>
                  </a:schemeClr>
                </a:solidFill>
              </a:rPr>
              <a:t>человек</a:t>
            </a:r>
            <a:r>
              <a:rPr lang="ru-RU" sz="1000" i="1" dirty="0">
                <a:solidFill>
                  <a:schemeClr val="tx2">
                    <a:lumMod val="75000"/>
                  </a:schemeClr>
                </a:solidFill>
              </a:rPr>
              <a:t>. </a:t>
            </a:r>
            <a:endParaRPr lang="ru-RU" sz="1000" i="1" u="sng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038447" y="4443794"/>
            <a:ext cx="4177941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defTabSz="474779"/>
            <a:r>
              <a:rPr lang="ru-RU" sz="1000" i="1" u="sng" dirty="0">
                <a:solidFill>
                  <a:schemeClr val="tx2">
                    <a:lumMod val="75000"/>
                  </a:schemeClr>
                </a:solidFill>
              </a:rPr>
              <a:t>Минимальный размер ежемесячного вознаграждения  на каждого приемного ребенка – 10 </a:t>
            </a:r>
            <a:r>
              <a:rPr lang="ru-RU" sz="1000" i="1" u="sng" dirty="0" smtClean="0">
                <a:solidFill>
                  <a:schemeClr val="tx2">
                    <a:lumMod val="75000"/>
                  </a:schemeClr>
                </a:solidFill>
              </a:rPr>
              <a:t>663 </a:t>
            </a:r>
            <a:r>
              <a:rPr lang="ru-RU" sz="1000" i="1" u="sng" dirty="0">
                <a:solidFill>
                  <a:schemeClr val="tx2">
                    <a:lumMod val="75000"/>
                  </a:schemeClr>
                </a:solidFill>
              </a:rPr>
              <a:t>рублей</a:t>
            </a:r>
          </a:p>
          <a:p>
            <a:pPr algn="ctr" defTabSz="474779"/>
            <a:endParaRPr lang="ru-RU" sz="1000" i="1" dirty="0">
              <a:solidFill>
                <a:schemeClr val="tx2">
                  <a:lumMod val="75000"/>
                </a:schemeClr>
              </a:solidFill>
            </a:endParaRPr>
          </a:p>
          <a:p>
            <a:pPr algn="ctr" defTabSz="474779"/>
            <a:r>
              <a:rPr lang="ru-RU" sz="1000" i="1" dirty="0">
                <a:solidFill>
                  <a:schemeClr val="tx2">
                    <a:lumMod val="75000"/>
                  </a:schemeClr>
                </a:solidFill>
              </a:rPr>
              <a:t>11 </a:t>
            </a:r>
            <a:r>
              <a:rPr lang="ru-RU" sz="1000" i="1" dirty="0" smtClean="0">
                <a:solidFill>
                  <a:schemeClr val="tx2">
                    <a:lumMod val="75000"/>
                  </a:schemeClr>
                </a:solidFill>
              </a:rPr>
              <a:t>729 </a:t>
            </a:r>
            <a:r>
              <a:rPr lang="ru-RU" sz="1000" i="1" dirty="0">
                <a:solidFill>
                  <a:schemeClr val="tx2">
                    <a:lumMod val="75000"/>
                  </a:schemeClr>
                </a:solidFill>
              </a:rPr>
              <a:t>рублей – в случае принятия в семью малыша до 3-х лет</a:t>
            </a:r>
          </a:p>
          <a:p>
            <a:pPr algn="ctr" defTabSz="474779"/>
            <a:endParaRPr lang="ru-RU" sz="1000" i="1" dirty="0">
              <a:solidFill>
                <a:schemeClr val="tx2">
                  <a:lumMod val="75000"/>
                </a:schemeClr>
              </a:solidFill>
            </a:endParaRPr>
          </a:p>
          <a:p>
            <a:pPr algn="ctr" defTabSz="474779"/>
            <a:r>
              <a:rPr lang="ru-RU" sz="1000" i="1" dirty="0" smtClean="0">
                <a:solidFill>
                  <a:schemeClr val="tx2">
                    <a:lumMod val="75000"/>
                  </a:schemeClr>
                </a:solidFill>
              </a:rPr>
              <a:t>17 061 </a:t>
            </a:r>
            <a:r>
              <a:rPr lang="ru-RU" sz="1000" i="1" dirty="0">
                <a:solidFill>
                  <a:schemeClr val="tx2">
                    <a:lumMod val="75000"/>
                  </a:schemeClr>
                </a:solidFill>
              </a:rPr>
              <a:t>рублей – в случае принятия в семью ребенка- инвалида или ребенка с ограниченными возможностями здоровья</a:t>
            </a:r>
          </a:p>
          <a:p>
            <a:pPr algn="ctr" defTabSz="474779"/>
            <a:endParaRPr lang="ru-RU" sz="1000" i="1" dirty="0">
              <a:solidFill>
                <a:schemeClr val="tx2">
                  <a:lumMod val="75000"/>
                </a:schemeClr>
              </a:solidFill>
            </a:endParaRPr>
          </a:p>
          <a:p>
            <a:pPr algn="ctr" defTabSz="474779"/>
            <a:r>
              <a:rPr lang="ru-RU" sz="1000" b="1" dirty="0">
                <a:solidFill>
                  <a:schemeClr val="tx2">
                    <a:lumMod val="75000"/>
                  </a:schemeClr>
                </a:solidFill>
              </a:rPr>
              <a:t>В городе Сочи выплаты получают  </a:t>
            </a:r>
            <a:r>
              <a:rPr lang="ru-RU" sz="1000" b="1" dirty="0" smtClean="0">
                <a:solidFill>
                  <a:schemeClr val="tx2">
                    <a:lumMod val="75000"/>
                  </a:schemeClr>
                </a:solidFill>
              </a:rPr>
              <a:t>216 </a:t>
            </a:r>
            <a:r>
              <a:rPr lang="ru-RU" sz="1000" b="1" dirty="0">
                <a:solidFill>
                  <a:schemeClr val="tx2">
                    <a:lumMod val="75000"/>
                  </a:schemeClr>
                </a:solidFill>
              </a:rPr>
              <a:t>человек</a:t>
            </a:r>
            <a:r>
              <a:rPr lang="ru-RU" sz="1000" i="1" dirty="0">
                <a:solidFill>
                  <a:schemeClr val="tx2">
                    <a:lumMod val="75000"/>
                  </a:schemeClr>
                </a:solidFill>
              </a:rPr>
              <a:t>.</a:t>
            </a:r>
            <a:endParaRPr lang="ru-RU" sz="1000" i="1" u="sng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8503685" y="2392093"/>
            <a:ext cx="3368441" cy="55643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ru-RU" sz="1000" dirty="0">
                <a:solidFill>
                  <a:srgbClr val="1F497D">
                    <a:lumMod val="50000"/>
                  </a:srgbClr>
                </a:solidFill>
                <a:latin typeface="Comic Sans MS" panose="030F0702030302020204" pitchFamily="66" charset="0"/>
              </a:rPr>
              <a:t>Меры социальной поддержки </a:t>
            </a:r>
          </a:p>
          <a:p>
            <a:pPr algn="ctr" defTabSz="685800"/>
            <a:r>
              <a:rPr lang="ru-RU" sz="1000" dirty="0">
                <a:solidFill>
                  <a:srgbClr val="1F497D">
                    <a:lumMod val="50000"/>
                  </a:srgbClr>
                </a:solidFill>
                <a:latin typeface="Comic Sans MS" panose="030F0702030302020204" pitchFamily="66" charset="0"/>
              </a:rPr>
              <a:t>отдельных категорий граждан </a:t>
            </a:r>
          </a:p>
          <a:p>
            <a:pPr algn="ctr" defTabSz="685800"/>
            <a:r>
              <a:rPr lang="ru-RU" sz="1000" b="1" dirty="0" smtClean="0">
                <a:solidFill>
                  <a:srgbClr val="1F497D">
                    <a:lumMod val="50000"/>
                  </a:srgbClr>
                </a:solidFill>
                <a:latin typeface="Comic Sans MS" panose="030F0702030302020204" pitchFamily="66" charset="0"/>
              </a:rPr>
              <a:t>103,0 млн </a:t>
            </a:r>
            <a:r>
              <a:rPr lang="ru-RU" sz="1000" b="1" dirty="0">
                <a:solidFill>
                  <a:srgbClr val="1F497D">
                    <a:lumMod val="50000"/>
                  </a:srgbClr>
                </a:solidFill>
                <a:latin typeface="Comic Sans MS" panose="030F0702030302020204" pitchFamily="66" charset="0"/>
              </a:rPr>
              <a:t>рублей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502359" y="3085694"/>
            <a:ext cx="3354173" cy="70788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just" defTabSz="685800"/>
            <a:r>
              <a:rPr lang="ru-RU" sz="1000" i="1" dirty="0">
                <a:solidFill>
                  <a:srgbClr val="1F497D">
                    <a:lumMod val="50000"/>
                  </a:srgbClr>
                </a:solidFill>
              </a:rPr>
              <a:t>Ежемесячная выплата гражданам награжденным знаками отличия «За вклад в развитие города Сочи» </a:t>
            </a:r>
            <a:r>
              <a:rPr lang="ru-RU" sz="1000" b="1" i="1" dirty="0">
                <a:solidFill>
                  <a:srgbClr val="1F497D">
                    <a:lumMod val="50000"/>
                  </a:srgbClr>
                </a:solidFill>
              </a:rPr>
              <a:t>(в</a:t>
            </a:r>
            <a:r>
              <a:rPr lang="ru-RU" sz="1000" i="1" dirty="0">
                <a:solidFill>
                  <a:srgbClr val="1F497D">
                    <a:lumMod val="50000"/>
                  </a:srgbClr>
                </a:solidFill>
              </a:rPr>
              <a:t> </a:t>
            </a:r>
            <a:r>
              <a:rPr lang="ru-RU" sz="1000" b="1" i="1" dirty="0">
                <a:solidFill>
                  <a:srgbClr val="1F497D">
                    <a:lumMod val="50000"/>
                  </a:srgbClr>
                </a:solidFill>
              </a:rPr>
              <a:t>размере 4 000 рублей) </a:t>
            </a:r>
            <a:r>
              <a:rPr lang="ru-RU" sz="1000" i="1" dirty="0">
                <a:solidFill>
                  <a:srgbClr val="1F497D">
                    <a:lumMod val="50000"/>
                  </a:srgbClr>
                </a:solidFill>
              </a:rPr>
              <a:t>и «За безупречную службу городу Сочи» </a:t>
            </a:r>
            <a:r>
              <a:rPr lang="ru-RU" sz="1000" b="1" i="1" dirty="0">
                <a:solidFill>
                  <a:srgbClr val="1F497D">
                    <a:lumMod val="50000"/>
                  </a:srgbClr>
                </a:solidFill>
              </a:rPr>
              <a:t>(в </a:t>
            </a:r>
            <a:r>
              <a:rPr lang="ru-RU" sz="1000" b="1" i="1" dirty="0" smtClean="0">
                <a:solidFill>
                  <a:srgbClr val="1F497D">
                    <a:lumMod val="50000"/>
                  </a:srgbClr>
                </a:solidFill>
              </a:rPr>
              <a:t>размере</a:t>
            </a:r>
            <a:r>
              <a:rPr lang="en-US" sz="1000" b="1" i="1" dirty="0" smtClean="0">
                <a:solidFill>
                  <a:srgbClr val="1F497D">
                    <a:lumMod val="50000"/>
                  </a:srgbClr>
                </a:solidFill>
              </a:rPr>
              <a:t> </a:t>
            </a:r>
            <a:r>
              <a:rPr lang="ru-RU" sz="1000" b="1" i="1" dirty="0" smtClean="0">
                <a:solidFill>
                  <a:srgbClr val="1F497D">
                    <a:lumMod val="50000"/>
                  </a:srgbClr>
                </a:solidFill>
              </a:rPr>
              <a:t>6 </a:t>
            </a:r>
            <a:r>
              <a:rPr lang="ru-RU" sz="1000" b="1" i="1" dirty="0">
                <a:solidFill>
                  <a:srgbClr val="1F497D">
                    <a:lumMod val="50000"/>
                  </a:srgbClr>
                </a:solidFill>
              </a:rPr>
              <a:t>000 рублей</a:t>
            </a:r>
            <a:r>
              <a:rPr lang="ru-RU" sz="1000" i="1" dirty="0">
                <a:solidFill>
                  <a:srgbClr val="1F497D">
                    <a:lumMod val="50000"/>
                  </a:srgbClr>
                </a:solidFill>
              </a:rPr>
              <a:t>) - </a:t>
            </a:r>
            <a:r>
              <a:rPr lang="ru-RU" sz="1000" i="1" dirty="0" smtClean="0">
                <a:solidFill>
                  <a:srgbClr val="1F497D">
                    <a:lumMod val="50000"/>
                  </a:srgbClr>
                </a:solidFill>
              </a:rPr>
              <a:t>261 </a:t>
            </a:r>
            <a:r>
              <a:rPr lang="ru-RU" sz="1000" i="1" dirty="0">
                <a:solidFill>
                  <a:srgbClr val="1F497D">
                    <a:lumMod val="50000"/>
                  </a:srgbClr>
                </a:solidFill>
              </a:rPr>
              <a:t>человек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502360" y="3943094"/>
            <a:ext cx="3354172" cy="55399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just" defTabSz="685800"/>
            <a:r>
              <a:rPr lang="ru-RU" sz="1000" i="1" dirty="0">
                <a:solidFill>
                  <a:srgbClr val="1F497D">
                    <a:lumMod val="50000"/>
                  </a:srgbClr>
                </a:solidFill>
              </a:rPr>
              <a:t>Ежемесячная денежная выплата  </a:t>
            </a:r>
            <a:r>
              <a:rPr lang="ru-RU" sz="1000" i="1" dirty="0" smtClean="0">
                <a:solidFill>
                  <a:srgbClr val="1F497D">
                    <a:lumMod val="50000"/>
                  </a:srgbClr>
                </a:solidFill>
              </a:rPr>
              <a:t>в </a:t>
            </a:r>
            <a:r>
              <a:rPr lang="ru-RU" sz="1000" i="1" dirty="0">
                <a:solidFill>
                  <a:srgbClr val="1F497D">
                    <a:lumMod val="50000"/>
                  </a:srgbClr>
                </a:solidFill>
              </a:rPr>
              <a:t>размере </a:t>
            </a:r>
            <a:r>
              <a:rPr lang="ru-RU" sz="1000" b="1" i="1" dirty="0">
                <a:solidFill>
                  <a:srgbClr val="1F497D">
                    <a:lumMod val="50000"/>
                  </a:srgbClr>
                </a:solidFill>
              </a:rPr>
              <a:t>9 000 рублей</a:t>
            </a:r>
            <a:r>
              <a:rPr lang="ru-RU" sz="1000" i="1" dirty="0">
                <a:solidFill>
                  <a:srgbClr val="1F497D">
                    <a:lumMod val="50000"/>
                  </a:srgbClr>
                </a:solidFill>
              </a:rPr>
              <a:t> лицам, которым присвоено звание «Почетный гражданин города Сочи» – </a:t>
            </a:r>
            <a:r>
              <a:rPr lang="ru-RU" sz="1000" i="1" dirty="0" smtClean="0">
                <a:solidFill>
                  <a:srgbClr val="1F497D">
                    <a:lumMod val="50000"/>
                  </a:srgbClr>
                </a:solidFill>
              </a:rPr>
              <a:t>12 </a:t>
            </a:r>
            <a:r>
              <a:rPr lang="ru-RU" sz="1000" i="1" dirty="0">
                <a:solidFill>
                  <a:srgbClr val="1F497D">
                    <a:lumMod val="50000"/>
                  </a:srgbClr>
                </a:solidFill>
              </a:rPr>
              <a:t>человек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502359" y="4661606"/>
            <a:ext cx="3313178" cy="55399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just" defTabSz="685800"/>
            <a:r>
              <a:rPr lang="ru-RU" sz="1000" i="1" dirty="0">
                <a:solidFill>
                  <a:srgbClr val="1F497D">
                    <a:lumMod val="50000"/>
                  </a:srgbClr>
                </a:solidFill>
              </a:rPr>
              <a:t>Ежемесячная выплата отдельным категориям граждан города Сочи – </a:t>
            </a:r>
            <a:r>
              <a:rPr lang="ru-RU" sz="1000" i="1" dirty="0" smtClean="0">
                <a:solidFill>
                  <a:srgbClr val="1F497D">
                    <a:lumMod val="50000"/>
                  </a:srgbClr>
                </a:solidFill>
              </a:rPr>
              <a:t>11 609 </a:t>
            </a:r>
            <a:r>
              <a:rPr lang="ru-RU" sz="1000" i="1" dirty="0">
                <a:solidFill>
                  <a:srgbClr val="1F497D">
                    <a:lumMod val="50000"/>
                  </a:srgbClr>
                </a:solidFill>
              </a:rPr>
              <a:t>человек (16 категорий от 200 до 860 рублей) – см. решение ГСС от 14.11.06г.№300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6803610" y="6145498"/>
            <a:ext cx="5068516" cy="58754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ru-RU" sz="900" dirty="0">
                <a:solidFill>
                  <a:srgbClr val="1F497D">
                    <a:lumMod val="50000"/>
                  </a:srgbClr>
                </a:solidFill>
                <a:latin typeface="Comic Sans MS" panose="030F0702030302020204" pitchFamily="66" charset="0"/>
              </a:rPr>
              <a:t>Социальная поддержка социально-ориентированных некоммерческих организаций, зарегистрированных на территории города Сочи - </a:t>
            </a:r>
            <a:r>
              <a:rPr lang="ru-RU" sz="900" b="1" dirty="0">
                <a:solidFill>
                  <a:srgbClr val="1F497D">
                    <a:lumMod val="50000"/>
                  </a:srgbClr>
                </a:solidFill>
                <a:latin typeface="Comic Sans MS" panose="030F0702030302020204" pitchFamily="66" charset="0"/>
              </a:rPr>
              <a:t>5,0 </a:t>
            </a:r>
            <a:r>
              <a:rPr lang="ru-RU" sz="900" b="1" dirty="0" smtClean="0">
                <a:solidFill>
                  <a:srgbClr val="1F497D">
                    <a:lumMod val="50000"/>
                  </a:srgbClr>
                </a:solidFill>
                <a:latin typeface="Comic Sans MS" panose="030F0702030302020204" pitchFamily="66" charset="0"/>
              </a:rPr>
              <a:t>млн рублей</a:t>
            </a:r>
            <a:endParaRPr lang="ru-RU" sz="900" dirty="0">
              <a:solidFill>
                <a:srgbClr val="1F497D">
                  <a:lumMod val="50000"/>
                </a:srgbClr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26" name="Таблица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2769198"/>
              </p:ext>
            </p:extLst>
          </p:nvPr>
        </p:nvGraphicFramePr>
        <p:xfrm>
          <a:off x="2586464" y="568423"/>
          <a:ext cx="6610816" cy="9190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92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47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904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72005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2020 год</a:t>
                      </a:r>
                    </a:p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(план первоначальный)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2020 год (план уточненный на 01.11.2019 года)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2021 год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lgGrid">
                      <a:fgClr>
                        <a:schemeClr val="tx2">
                          <a:lumMod val="25000"/>
                          <a:lumOff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2022 год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lgGrid">
                      <a:fgClr>
                        <a:schemeClr val="tx2">
                          <a:lumMod val="25000"/>
                          <a:lumOff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2023 год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lgGrid">
                      <a:fgClr>
                        <a:schemeClr val="tx2">
                          <a:lumMod val="25000"/>
                          <a:lumOff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181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282,3</a:t>
                      </a: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292,5</a:t>
                      </a:r>
                      <a:endParaRPr lang="ru-RU" sz="14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282,0</a:t>
                      </a:r>
                      <a:endParaRPr lang="ru-RU" sz="16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lgGrid">
                      <a:fgClr>
                        <a:schemeClr val="tx2">
                          <a:lumMod val="25000"/>
                          <a:lumOff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285,6</a:t>
                      </a:r>
                      <a:endParaRPr lang="ru-RU" sz="16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lgGrid">
                      <a:fgClr>
                        <a:schemeClr val="tx2">
                          <a:lumMod val="25000"/>
                          <a:lumOff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289,3</a:t>
                      </a:r>
                      <a:endParaRPr lang="ru-RU" sz="16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lgGrid">
                      <a:fgClr>
                        <a:schemeClr val="tx2">
                          <a:lumMod val="25000"/>
                          <a:lumOff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5186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11040889" y="549842"/>
            <a:ext cx="9114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72986"/>
            <a:r>
              <a:rPr lang="ru-RU" sz="1000" i="1" dirty="0">
                <a:solidFill>
                  <a:srgbClr val="44546A">
                    <a:lumMod val="50000"/>
                  </a:srgbClr>
                </a:solidFill>
              </a:rPr>
              <a:t>В </a:t>
            </a:r>
            <a:r>
              <a:rPr lang="ru-RU" sz="1000" i="1" dirty="0" smtClean="0">
                <a:solidFill>
                  <a:srgbClr val="44546A">
                    <a:lumMod val="50000"/>
                  </a:srgbClr>
                </a:solidFill>
              </a:rPr>
              <a:t>млн руб</a:t>
            </a:r>
            <a:r>
              <a:rPr lang="ru-RU" sz="1000" i="1" dirty="0">
                <a:solidFill>
                  <a:srgbClr val="44546A">
                    <a:lumMod val="50000"/>
                  </a:srgbClr>
                </a:solidFill>
              </a:rPr>
              <a:t>.</a:t>
            </a: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07" y="107222"/>
            <a:ext cx="2740131" cy="17881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" name="Заголовок 4"/>
          <p:cNvSpPr txBox="1">
            <a:spLocks/>
          </p:cNvSpPr>
          <p:nvPr/>
        </p:nvSpPr>
        <p:spPr>
          <a:xfrm>
            <a:off x="4871864" y="107223"/>
            <a:ext cx="5112568" cy="88523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400" b="1" spc="19" dirty="0">
                <a:ln w="0"/>
                <a:solidFill>
                  <a:srgbClr val="44546A">
                    <a:lumMod val="75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Муниципальная программа</a:t>
            </a:r>
            <a:br>
              <a:rPr lang="ru-RU" sz="1400" b="1" spc="19" dirty="0">
                <a:ln w="0"/>
                <a:solidFill>
                  <a:srgbClr val="44546A">
                    <a:lumMod val="75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</a:br>
            <a:r>
              <a:rPr lang="ru-RU" sz="1400" b="1" spc="19" dirty="0">
                <a:ln w="0"/>
                <a:solidFill>
                  <a:srgbClr val="44546A">
                    <a:lumMod val="75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«Благоустройство территории муниципального образования город-курорт Сочи»</a:t>
            </a:r>
          </a:p>
        </p:txBody>
      </p:sp>
      <p:graphicFrame>
        <p:nvGraphicFramePr>
          <p:cNvPr id="23" name="Таблица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0714438"/>
              </p:ext>
            </p:extLst>
          </p:nvPr>
        </p:nvGraphicFramePr>
        <p:xfrm>
          <a:off x="315339" y="2400994"/>
          <a:ext cx="11387480" cy="23491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1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44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5447">
                <a:tc>
                  <a:txBody>
                    <a:bodyPr/>
                    <a:lstStyle/>
                    <a:p>
                      <a:pPr algn="l"/>
                      <a:r>
                        <a:rPr lang="ru-RU" sz="14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</a:rPr>
                        <a:t>- Озеленение территории города Сочи</a:t>
                      </a:r>
                      <a:endParaRPr lang="ru-RU" sz="1400" b="0" i="0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</a:rPr>
                        <a:t>212,4</a:t>
                      </a:r>
                      <a:endParaRPr lang="ru-RU" sz="1400" b="0" i="0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9912">
                <a:tc>
                  <a:txBody>
                    <a:bodyPr/>
                    <a:lstStyle/>
                    <a:p>
                      <a:pPr algn="l"/>
                      <a:r>
                        <a:rPr lang="ru-RU" sz="14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</a:rPr>
                        <a:t>- Санитарная очистка территории города Сочи</a:t>
                      </a:r>
                      <a:endParaRPr lang="ru-RU" sz="1400" b="0" i="0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</a:rPr>
                        <a:t>13,4</a:t>
                      </a:r>
                      <a:endParaRPr lang="ru-RU" sz="1400" b="0" i="0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9802">
                <a:tc>
                  <a:txBody>
                    <a:bodyPr/>
                    <a:lstStyle/>
                    <a:p>
                      <a:pPr algn="l"/>
                      <a:r>
                        <a:rPr lang="ru-RU" sz="14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</a:rPr>
                        <a:t>- Благоустройство мест захоронения</a:t>
                      </a:r>
                      <a:endParaRPr lang="ru-RU" sz="1400" b="0" i="0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</a:rPr>
                        <a:t>11,0</a:t>
                      </a:r>
                      <a:endParaRPr lang="ru-RU" sz="1400" b="0" i="0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9802">
                <a:tc>
                  <a:txBody>
                    <a:bodyPr/>
                    <a:lstStyle/>
                    <a:p>
                      <a:pPr algn="l"/>
                      <a:r>
                        <a:rPr lang="ru-RU" sz="14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</a:rPr>
                        <a:t>- Благоустройство детских спортивных площадок</a:t>
                      </a:r>
                      <a:endParaRPr lang="ru-RU" sz="1400" b="0" i="0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</a:rPr>
                        <a:t>17,6</a:t>
                      </a:r>
                      <a:endParaRPr lang="ru-RU" sz="1400" b="0" i="0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9802">
                <a:tc>
                  <a:txBody>
                    <a:bodyPr/>
                    <a:lstStyle/>
                    <a:p>
                      <a:pPr algn="l"/>
                      <a:r>
                        <a:rPr lang="ru-RU" sz="14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</a:rPr>
                        <a:t>- Выполнение</a:t>
                      </a:r>
                      <a:r>
                        <a:rPr lang="ru-RU" sz="1400" b="0" i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</a:rPr>
                        <a:t> муниципального задания МБУ «</a:t>
                      </a:r>
                      <a:r>
                        <a:rPr lang="ru-RU" sz="1400" b="0" i="0" baseline="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</a:rPr>
                        <a:t>Сочисвет</a:t>
                      </a:r>
                      <a:r>
                        <a:rPr lang="ru-RU" sz="1400" b="0" i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</a:rPr>
                        <a:t>»</a:t>
                      </a:r>
                      <a:endParaRPr lang="ru-RU" sz="1400" b="0" i="0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</a:rPr>
                        <a:t>87,8</a:t>
                      </a:r>
                      <a:endParaRPr lang="ru-RU" sz="1400" b="0" i="0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6637">
                <a:tc>
                  <a:txBody>
                    <a:bodyPr/>
                    <a:lstStyle/>
                    <a:p>
                      <a:pPr algn="l"/>
                      <a:r>
                        <a:rPr lang="ru-RU" sz="14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</a:rPr>
                        <a:t>- Оплата электроэнергии, потребленной муниципальными установками</a:t>
                      </a:r>
                      <a:r>
                        <a:rPr lang="ru-RU" sz="1400" b="0" i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</a:rPr>
                        <a:t> наружного потребления</a:t>
                      </a:r>
                      <a:endParaRPr lang="ru-RU" sz="1400" b="0" i="0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</a:rPr>
                        <a:t>160,8</a:t>
                      </a:r>
                      <a:endParaRPr lang="ru-RU" sz="1400" b="0" i="0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9802">
                <a:tc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r>
                        <a:rPr lang="ru-RU" sz="14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</a:rPr>
                        <a:t>- Текущее содержание  </a:t>
                      </a:r>
                      <a:r>
                        <a:rPr lang="ru-RU" sz="1400" b="0" i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</a:rPr>
                        <a:t>учреждений, осуществляющих деятельность в сфере благоустройства города </a:t>
                      </a:r>
                    </a:p>
                    <a:p>
                      <a:pPr marL="0" indent="0" algn="l">
                        <a:buFontTx/>
                        <a:buNone/>
                      </a:pPr>
                      <a:r>
                        <a:rPr lang="ru-RU" sz="1400" b="0" i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</a:rPr>
                        <a:t>(Дирекции заказчиков внутригородских районов)</a:t>
                      </a:r>
                      <a:endParaRPr lang="ru-RU" sz="1400" b="0" i="0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</a:rPr>
                        <a:t>30,5</a:t>
                      </a:r>
                      <a:endParaRPr lang="ru-RU" sz="1400" b="0" i="0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0060">
                <a:tc>
                  <a:txBody>
                    <a:bodyPr/>
                    <a:lstStyle/>
                    <a:p>
                      <a:pPr algn="l"/>
                      <a:r>
                        <a:rPr lang="ru-RU" sz="14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</a:rPr>
                        <a:t>- Прочие мероприятия в области благоустройства города</a:t>
                      </a:r>
                      <a:endParaRPr lang="ru-RU" sz="1400" b="0" i="0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</a:rPr>
                        <a:t>24,1</a:t>
                      </a:r>
                      <a:endParaRPr lang="ru-RU" sz="1400" b="0" i="0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3349223" y="1927799"/>
            <a:ext cx="8318737" cy="292388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372986"/>
            <a:r>
              <a:rPr lang="ru-RU" sz="1300" b="1" spc="26" dirty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Размеры финансового обеспечения, </a:t>
            </a:r>
            <a:r>
              <a:rPr lang="ru-RU" sz="1300" b="1" spc="26" dirty="0" smtClean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предусмотренные в бюджете города на 2021 год </a:t>
            </a:r>
            <a:r>
              <a:rPr lang="ru-RU" sz="1300" b="1" spc="26" dirty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(</a:t>
            </a:r>
            <a:r>
              <a:rPr lang="ru-RU" sz="1300" b="1" spc="26" dirty="0" smtClean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млн </a:t>
            </a:r>
            <a:r>
              <a:rPr lang="ru-RU" sz="1300" b="1" spc="26" dirty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руб.):</a:t>
            </a: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7181853"/>
              </p:ext>
            </p:extLst>
          </p:nvPr>
        </p:nvGraphicFramePr>
        <p:xfrm>
          <a:off x="3349889" y="796063"/>
          <a:ext cx="8352929" cy="10317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1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28998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2020 год</a:t>
                      </a:r>
                    </a:p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(план первоначальный)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2020 год </a:t>
                      </a:r>
                    </a:p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(план уточненный на 01.11.2020 года)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2021 год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horzBrick">
                      <a:fgClr>
                        <a:schemeClr val="tx2">
                          <a:lumMod val="25000"/>
                          <a:lumOff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2022 год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horzBrick">
                      <a:fgClr>
                        <a:schemeClr val="tx2">
                          <a:lumMod val="25000"/>
                          <a:lumOff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2023 год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horzBrick">
                      <a:fgClr>
                        <a:schemeClr val="tx2">
                          <a:lumMod val="25000"/>
                          <a:lumOff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711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566,6</a:t>
                      </a: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626,1</a:t>
                      </a:r>
                      <a:endParaRPr lang="ru-RU" sz="14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557,7</a:t>
                      </a:r>
                      <a:endParaRPr lang="ru-RU" sz="16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horzBrick">
                      <a:fgClr>
                        <a:schemeClr val="tx2">
                          <a:lumMod val="25000"/>
                          <a:lumOff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557,7</a:t>
                      </a:r>
                      <a:endParaRPr lang="ru-RU" sz="16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horzBrick">
                      <a:fgClr>
                        <a:schemeClr val="tx2">
                          <a:lumMod val="25000"/>
                          <a:lumOff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557,7</a:t>
                      </a: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horzBrick">
                      <a:fgClr>
                        <a:schemeClr val="tx2">
                          <a:lumMod val="25000"/>
                          <a:lumOff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" name="Заголовок 4"/>
          <p:cNvSpPr txBox="1">
            <a:spLocks/>
          </p:cNvSpPr>
          <p:nvPr/>
        </p:nvSpPr>
        <p:spPr>
          <a:xfrm>
            <a:off x="315339" y="5275358"/>
            <a:ext cx="5112568" cy="88523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400" b="1" spc="19" dirty="0">
                <a:ln w="0"/>
                <a:solidFill>
                  <a:srgbClr val="44546A">
                    <a:lumMod val="75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Муниципальная программа</a:t>
            </a:r>
            <a:br>
              <a:rPr lang="ru-RU" sz="1400" b="1" spc="19" dirty="0">
                <a:ln w="0"/>
                <a:solidFill>
                  <a:srgbClr val="44546A">
                    <a:lumMod val="75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</a:br>
            <a:r>
              <a:rPr lang="ru-RU" sz="1400" b="1" spc="19" dirty="0">
                <a:ln w="0"/>
                <a:solidFill>
                  <a:srgbClr val="44546A">
                    <a:lumMod val="75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</a:t>
            </a:r>
            <a:r>
              <a:rPr lang="ru-RU" sz="1400" b="1" spc="19" dirty="0" smtClean="0">
                <a:ln w="0"/>
                <a:solidFill>
                  <a:srgbClr val="44546A">
                    <a:lumMod val="75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«Формирование современной городской среды на </a:t>
            </a:r>
            <a:r>
              <a:rPr lang="ru-RU" sz="1400" b="1" spc="19" dirty="0">
                <a:ln w="0"/>
                <a:solidFill>
                  <a:srgbClr val="44546A">
                    <a:lumMod val="75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территории муниципального образования город-курорт Сочи»</a:t>
            </a: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3649963"/>
              </p:ext>
            </p:extLst>
          </p:nvPr>
        </p:nvGraphicFramePr>
        <p:xfrm>
          <a:off x="5770262" y="5210676"/>
          <a:ext cx="5932556" cy="9190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60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56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36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18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53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27306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2020 год</a:t>
                      </a:r>
                    </a:p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(план первоначальный)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h="50800" prst="divo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2020 год </a:t>
                      </a:r>
                    </a:p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(план уточненный на 01.11.2020 года)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h="50800" prst="divo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2021 год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h="50800" prst="divot"/>
                      <a:lightRig rig="flood" dir="t"/>
                    </a:cell3D>
                    <a:pattFill prst="dkHorz">
                      <a:fgClr>
                        <a:schemeClr val="accent5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2022 год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h="50800" prst="divot"/>
                      <a:lightRig rig="flood" dir="t"/>
                    </a:cell3D>
                    <a:pattFill prst="dkHorz">
                      <a:fgClr>
                        <a:schemeClr val="accent5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2023 год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h="50800" prst="divot"/>
                      <a:lightRig rig="flood" dir="t"/>
                    </a:cell3D>
                    <a:pattFill prst="dkHorz">
                      <a:fgClr>
                        <a:schemeClr val="accent5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9914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98,7</a:t>
                      </a:r>
                    </a:p>
                  </a:txBody>
                  <a:tcPr marL="63305" marR="63305" marT="31652" marB="31652" anchor="ctr">
                    <a:cell3D prstMaterial="dkEdge">
                      <a:bevel h="50800" prst="divo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82,8</a:t>
                      </a:r>
                      <a:endParaRPr lang="ru-RU" sz="12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h="50800" prst="divo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83,3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h="50800" prst="divot"/>
                      <a:lightRig rig="flood" dir="t"/>
                    </a:cell3D>
                    <a:pattFill prst="dkHorz">
                      <a:fgClr>
                        <a:schemeClr val="accent5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125,8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h="50800" prst="divot"/>
                      <a:lightRig rig="flood" dir="t"/>
                    </a:cell3D>
                    <a:pattFill prst="dkHorz">
                      <a:fgClr>
                        <a:schemeClr val="accent5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27,7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h="50800" prst="divot"/>
                      <a:lightRig rig="flood" dir="t"/>
                    </a:cell3D>
                    <a:pattFill prst="dkHorz">
                      <a:fgClr>
                        <a:schemeClr val="accent5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15339" y="6264036"/>
            <a:ext cx="113874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i="1" dirty="0" smtClean="0"/>
              <a:t>Средства бюджета предусмотрены с целью долевого участия и привлечения </a:t>
            </a:r>
            <a:r>
              <a:rPr lang="ru-RU" sz="1400" i="1" dirty="0" err="1" smtClean="0"/>
              <a:t>софинансирования</a:t>
            </a:r>
            <a:r>
              <a:rPr lang="ru-RU" sz="1400" i="1" dirty="0" smtClean="0"/>
              <a:t> из бюджетов вышестоящих уровней в рамках реализации приоритетного национального проекта «Формирование современной городской среды»</a:t>
            </a:r>
            <a:endParaRPr lang="ru-RU" sz="1400" i="1" dirty="0"/>
          </a:p>
        </p:txBody>
      </p:sp>
    </p:spTree>
    <p:extLst>
      <p:ext uri="{BB962C8B-B14F-4D97-AF65-F5344CB8AC3E}">
        <p14:creationId xmlns:p14="http://schemas.microsoft.com/office/powerpoint/2010/main" val="4111111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  <a:alpha val="5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647317"/>
              </p:ext>
            </p:extLst>
          </p:nvPr>
        </p:nvGraphicFramePr>
        <p:xfrm>
          <a:off x="123080" y="1371456"/>
          <a:ext cx="5686080" cy="8886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64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81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81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252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27306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2020 год</a:t>
                      </a:r>
                    </a:p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(план первоначальный)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h="50800" prst="divot"/>
                      <a:lightRig rig="flood" dir="t"/>
                    </a:cell3D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2020 год </a:t>
                      </a:r>
                    </a:p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(план</a:t>
                      </a:r>
                      <a:r>
                        <a:rPr lang="ru-RU" sz="1200" b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уточненный на 01.11.2020</a:t>
                      </a:r>
                      <a:r>
                        <a:rPr lang="ru-RU" sz="1200" b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г</a:t>
                      </a:r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ода)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h="50800" prst="divot"/>
                      <a:lightRig rig="flood" dir="t"/>
                    </a:cell3D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2021 год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h="50800" prst="divot"/>
                      <a:lightRig rig="flood" dir="t"/>
                    </a:cell3D>
                    <a:pattFill prst="dkHorz">
                      <a:fgClr>
                        <a:schemeClr val="accent5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2022 год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h="50800" prst="divot"/>
                      <a:lightRig rig="flood" dir="t"/>
                    </a:cell3D>
                    <a:pattFill prst="dkHorz">
                      <a:fgClr>
                        <a:schemeClr val="accent5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2023 год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h="50800" prst="divot"/>
                      <a:lightRig rig="flood" dir="t"/>
                    </a:cell3D>
                    <a:pattFill prst="dkHorz">
                      <a:fgClr>
                        <a:schemeClr val="accent5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9914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312,1</a:t>
                      </a:r>
                    </a:p>
                  </a:txBody>
                  <a:tcPr marL="63305" marR="63305" marT="31652" marB="31652" anchor="ctr">
                    <a:cell3D prstMaterial="dkEdge">
                      <a:bevel h="50800" prst="divot"/>
                      <a:lightRig rig="flood" dir="t"/>
                    </a:cell3D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450,1</a:t>
                      </a: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h="50800" prst="divot"/>
                      <a:lightRig rig="flood" dir="t"/>
                    </a:cell3D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211,2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h="50800" prst="divot"/>
                      <a:lightRig rig="flood" dir="t"/>
                    </a:cell3D>
                    <a:pattFill prst="dkHorz">
                      <a:fgClr>
                        <a:schemeClr val="accent5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343,3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h="50800" prst="divot"/>
                      <a:lightRig rig="flood" dir="t"/>
                    </a:cell3D>
                    <a:pattFill prst="dkHorz">
                      <a:fgClr>
                        <a:schemeClr val="accent5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350,4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h="50800" prst="divot"/>
                      <a:lightRig rig="flood" dir="t"/>
                    </a:cell3D>
                    <a:pattFill prst="dkHorz">
                      <a:fgClr>
                        <a:schemeClr val="accent5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0" name="Заголовок 4"/>
          <p:cNvSpPr txBox="1">
            <a:spLocks/>
          </p:cNvSpPr>
          <p:nvPr/>
        </p:nvSpPr>
        <p:spPr>
          <a:xfrm>
            <a:off x="6220655" y="202984"/>
            <a:ext cx="3310131" cy="108634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400" b="1" spc="19" dirty="0">
                <a:ln w="0"/>
                <a:solidFill>
                  <a:srgbClr val="44546A">
                    <a:lumMod val="75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Муниципальная программа</a:t>
            </a:r>
            <a:br>
              <a:rPr lang="ru-RU" sz="1400" b="1" spc="19" dirty="0">
                <a:ln w="0"/>
                <a:solidFill>
                  <a:srgbClr val="44546A">
                    <a:lumMod val="75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</a:br>
            <a:r>
              <a:rPr lang="ru-RU" sz="1400" b="1" spc="19" dirty="0">
                <a:ln w="0"/>
                <a:solidFill>
                  <a:srgbClr val="44546A">
                    <a:lumMod val="75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«Обеспечение доступным жильем жителей муниципального образования </a:t>
            </a:r>
            <a:r>
              <a:rPr lang="en-US" sz="1400" b="1" spc="19" dirty="0">
                <a:ln w="0"/>
                <a:solidFill>
                  <a:srgbClr val="44546A">
                    <a:lumMod val="75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</a:t>
            </a:r>
          </a:p>
          <a:p>
            <a:pPr algn="ctr"/>
            <a:r>
              <a:rPr lang="ru-RU" sz="1400" b="1" spc="19" dirty="0">
                <a:ln w="0"/>
                <a:solidFill>
                  <a:srgbClr val="44546A">
                    <a:lumMod val="75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город-курорт Сочи»</a:t>
            </a:r>
          </a:p>
        </p:txBody>
      </p:sp>
      <p:sp>
        <p:nvSpPr>
          <p:cNvPr id="21" name="Заголовок 4"/>
          <p:cNvSpPr txBox="1">
            <a:spLocks/>
          </p:cNvSpPr>
          <p:nvPr/>
        </p:nvSpPr>
        <p:spPr>
          <a:xfrm>
            <a:off x="2599769" y="167871"/>
            <a:ext cx="3331729" cy="119272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400" b="1" spc="26" dirty="0">
                <a:ln w="0"/>
                <a:solidFill>
                  <a:srgbClr val="44546A">
                    <a:lumMod val="75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Муниципальная программа</a:t>
            </a:r>
            <a:br>
              <a:rPr lang="ru-RU" sz="1400" b="1" spc="26" dirty="0">
                <a:ln w="0"/>
                <a:solidFill>
                  <a:srgbClr val="44546A">
                    <a:lumMod val="75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</a:br>
            <a:r>
              <a:rPr lang="ru-RU" sz="1400" b="1" spc="26" dirty="0">
                <a:ln w="0"/>
                <a:solidFill>
                  <a:srgbClr val="44546A">
                    <a:lumMod val="75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«Поддержка и развитие объектов жилищно-коммунального хозяйства и благоустройства муниципального образования </a:t>
            </a:r>
            <a:r>
              <a:rPr lang="ru-RU" sz="1400" b="1" spc="26" dirty="0" smtClean="0">
                <a:ln w="0"/>
                <a:solidFill>
                  <a:srgbClr val="44546A">
                    <a:lumMod val="75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город-курорт </a:t>
            </a:r>
            <a:r>
              <a:rPr lang="ru-RU" sz="1400" b="1" spc="26" dirty="0">
                <a:ln w="0"/>
                <a:solidFill>
                  <a:srgbClr val="44546A">
                    <a:lumMod val="75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Сочи»</a:t>
            </a: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384" y="7203"/>
            <a:ext cx="2520422" cy="13533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16" y="-4786"/>
            <a:ext cx="2591678" cy="13653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25" name="Таблица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6276140"/>
              </p:ext>
            </p:extLst>
          </p:nvPr>
        </p:nvGraphicFramePr>
        <p:xfrm>
          <a:off x="123080" y="3441929"/>
          <a:ext cx="5686080" cy="33817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167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92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6024"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baseline="0" dirty="0" smtClean="0">
                          <a:solidFill>
                            <a:schemeClr val="bg1"/>
                          </a:solidFill>
                          <a:latin typeface="+mj-lt"/>
                        </a:rPr>
                        <a:t>Финансовое обеспечение мероприятий программы  на 2021 год ( в млн руб.)</a:t>
                      </a:r>
                      <a:endParaRPr lang="ru-RU" sz="1200" dirty="0" smtClean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47478" marR="47478" marT="23739" marB="23739"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283C4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042">
                <a:tc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r>
                        <a:rPr lang="ru-RU" sz="1200" b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+mn-ea"/>
                          <a:cs typeface="+mn-cs"/>
                        </a:rPr>
                        <a:t>Обеспечение мероприяти</a:t>
                      </a:r>
                      <a:r>
                        <a:rPr lang="ru-RU" sz="1200" b="0" kern="12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+mn-ea"/>
                          <a:cs typeface="+mn-cs"/>
                        </a:rPr>
                        <a:t>й по переселению граждан из аварийного жилищного фонда</a:t>
                      </a:r>
                      <a:endParaRPr lang="ru-RU" sz="1200" b="0" kern="1200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7478" marR="47478" marT="23739" marB="23739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200" b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+mn-ea"/>
                          <a:cs typeface="+mn-cs"/>
                        </a:rPr>
                        <a:t>20,9</a:t>
                      </a:r>
                    </a:p>
                  </a:txBody>
                  <a:tcPr marL="47478" marR="47478" marT="23739" marB="23739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3373">
                <a:tc>
                  <a:txBody>
                    <a:bodyPr/>
                    <a:lstStyle/>
                    <a:p>
                      <a:pPr algn="l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</a:rPr>
                        <a:t>Капитальный ремонт, ремонт муниципального жилищного фонда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 marL="47478" marR="47478" marT="23739" marB="23739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</a:rPr>
                        <a:t>19,6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 marL="47478" marR="47478" marT="23739" marB="23739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0980">
                <a:tc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</a:rPr>
                        <a:t>Взносы на проведение капитального ремонта многоквартирных домов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 marL="47478" marR="47478" marT="23739" marB="23739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</a:rPr>
                        <a:t>24,0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 marL="47478" marR="47478" marT="23739" marB="23739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0980">
                <a:tc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</a:rPr>
                        <a:t>Мероприятия</a:t>
                      </a:r>
                      <a:r>
                        <a:rPr lang="ru-RU" sz="1200" b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</a:rPr>
                        <a:t> по водоотведению поверхностных сточных вод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 marL="47478" marR="47478" marT="23739" marB="23739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</a:rPr>
                        <a:t>25,6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 marL="47478" marR="47478" marT="23739" marB="23739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0500">
                <a:tc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</a:rPr>
                        <a:t>Техническая инвентаризация сетей ливневой канализации 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 marL="47478" marR="47478" marT="23739" marB="23739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42,8</a:t>
                      </a:r>
                      <a:endParaRPr lang="ru-RU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47478" marR="47478" marT="23739" marB="23739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239">
                <a:tc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</a:rPr>
                        <a:t>Обеспечение деятельности</a:t>
                      </a:r>
                      <a:r>
                        <a:rPr lang="ru-RU" sz="1200" b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</a:rPr>
                        <a:t> МКУ «Управление капитального ремонта»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 marL="47478" marR="47478" marT="23739" marB="23739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12,1</a:t>
                      </a:r>
                      <a:endParaRPr lang="ru-RU" sz="12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47478" marR="47478" marT="23739" marB="23739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239">
                <a:tc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</a:rPr>
                        <a:t>Обеспечение деятельности департамента городского хозяйства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 marL="47478" marR="47478" marT="23739" marB="23739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48,5</a:t>
                      </a:r>
                      <a:endParaRPr lang="ru-RU" sz="12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47478" marR="47478" marT="23739" marB="23739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239">
                <a:tc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</a:rPr>
                        <a:t> Осуществление государственного жилищного надзора и ведение учета граждан отдельных категорий, нуждающихся в жилых помещениях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 marL="47478" marR="47478" marT="23739" marB="23739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6,4</a:t>
                      </a:r>
                      <a:endParaRPr lang="ru-RU" sz="12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47478" marR="47478" marT="23739" marB="23739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9239">
                <a:tc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</a:rPr>
                        <a:t>Прочие мероприятия в области</a:t>
                      </a:r>
                      <a:r>
                        <a:rPr lang="ru-RU" sz="1200" b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</a:rPr>
                        <a:t> коммунального хозяйства и благоустройства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 marL="47478" marR="47478" marT="23739" marB="23739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11,3</a:t>
                      </a:r>
                      <a:endParaRPr lang="ru-RU" sz="12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47478" marR="47478" marT="23739" marB="23739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880914504"/>
              </p:ext>
            </p:extLst>
          </p:nvPr>
        </p:nvGraphicFramePr>
        <p:xfrm>
          <a:off x="2599770" y="2363764"/>
          <a:ext cx="3181789" cy="9636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124163" y="2490939"/>
            <a:ext cx="23714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</a:rPr>
              <a:t>Доля расходов в разрезе уровней бюджета, в %</a:t>
            </a:r>
            <a:endParaRPr lang="ru-RU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" name="Стрелка вправо 1"/>
          <p:cNvSpPr/>
          <p:nvPr/>
        </p:nvSpPr>
        <p:spPr>
          <a:xfrm>
            <a:off x="2063552" y="2698339"/>
            <a:ext cx="432048" cy="226605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2092579"/>
              </p:ext>
            </p:extLst>
          </p:nvPr>
        </p:nvGraphicFramePr>
        <p:xfrm>
          <a:off x="5974884" y="1390493"/>
          <a:ext cx="5932556" cy="8886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60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13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79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18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53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27306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2020 год</a:t>
                      </a:r>
                    </a:p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(план первоначальный)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h="50800" prst="divot"/>
                      <a:lightRig rig="flood" dir="t"/>
                    </a:cell3D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2020 год </a:t>
                      </a:r>
                    </a:p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(план уточненный на 01.11.2020 года)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h="50800" prst="divot"/>
                      <a:lightRig rig="flood" dir="t"/>
                    </a:cell3D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2021 год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h="50800" prst="divot"/>
                      <a:lightRig rig="flood" dir="t"/>
                    </a:cell3D>
                    <a:pattFill prst="dkHorz">
                      <a:fgClr>
                        <a:schemeClr val="accent5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2022 год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h="50800" prst="divot"/>
                      <a:lightRig rig="flood" dir="t"/>
                    </a:cell3D>
                    <a:pattFill prst="dkHorz">
                      <a:fgClr>
                        <a:schemeClr val="accent5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2023 год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h="50800" prst="divot"/>
                      <a:lightRig rig="flood" dir="t"/>
                    </a:cell3D>
                    <a:pattFill prst="dkHorz">
                      <a:fgClr>
                        <a:schemeClr val="accent5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9914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116,6</a:t>
                      </a:r>
                    </a:p>
                  </a:txBody>
                  <a:tcPr marL="63305" marR="63305" marT="31652" marB="31652" anchor="ctr">
                    <a:cell3D prstMaterial="dkEdge">
                      <a:bevel h="50800" prst="divot"/>
                      <a:lightRig rig="flood" dir="t"/>
                    </a:cell3D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125,5</a:t>
                      </a: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h="50800" prst="divot"/>
                      <a:lightRig rig="flood" dir="t"/>
                    </a:cell3D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123,1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h="50800" prst="divot"/>
                      <a:lightRig rig="flood" dir="t"/>
                    </a:cell3D>
                    <a:pattFill prst="dkHorz">
                      <a:fgClr>
                        <a:schemeClr val="accent5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111,2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h="50800" prst="divot"/>
                      <a:lightRig rig="flood" dir="t"/>
                    </a:cell3D>
                    <a:pattFill prst="dkHorz">
                      <a:fgClr>
                        <a:schemeClr val="accent5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93,3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h="50800" prst="divot"/>
                      <a:lightRig rig="flood" dir="t"/>
                    </a:cell3D>
                    <a:pattFill prst="dkHorz">
                      <a:fgClr>
                        <a:schemeClr val="accent5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4469539"/>
              </p:ext>
            </p:extLst>
          </p:nvPr>
        </p:nvGraphicFramePr>
        <p:xfrm>
          <a:off x="5997094" y="3385849"/>
          <a:ext cx="5931555" cy="34887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94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6024"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baseline="0" dirty="0" smtClean="0">
                          <a:solidFill>
                            <a:schemeClr val="bg1"/>
                          </a:solidFill>
                          <a:latin typeface="+mj-lt"/>
                        </a:rPr>
                        <a:t>Финансовое обеспечение мероприятий программы  на 2021 год ( в млн  руб.)</a:t>
                      </a:r>
                      <a:endParaRPr lang="ru-RU" sz="1200" dirty="0" smtClean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47478" marR="47478" marT="23739" marB="23739"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283C4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042">
                <a:tc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r>
                        <a:rPr lang="ru-RU" sz="1200" b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+mn-ea"/>
                          <a:cs typeface="+mn-cs"/>
                        </a:rPr>
                        <a:t>Предоставление</a:t>
                      </a:r>
                      <a:r>
                        <a:rPr lang="ru-RU" sz="1200" b="0" kern="12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+mn-ea"/>
                          <a:cs typeface="+mn-cs"/>
                        </a:rPr>
                        <a:t> социальных выплат молодым семьям на приобретение (строительство) жилья  в рамках государственной программы РФ «Обеспечение доступным и комфортным жильём и коммунальными услугами граждан РФ»</a:t>
                      </a:r>
                      <a:endParaRPr lang="ru-RU" sz="1200" b="0" kern="1200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7478" marR="47478" marT="23739" marB="23739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200" b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+mn-ea"/>
                          <a:cs typeface="+mn-cs"/>
                        </a:rPr>
                        <a:t>16,2</a:t>
                      </a:r>
                    </a:p>
                  </a:txBody>
                  <a:tcPr marL="47478" marR="47478" marT="23739" marB="23739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3373">
                <a:tc>
                  <a:txBody>
                    <a:bodyPr/>
                    <a:lstStyle/>
                    <a:p>
                      <a:pPr algn="l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</a:rPr>
                        <a:t>Обеспечение жилыми помещениями детей-сирот и детей, оставшихся без</a:t>
                      </a:r>
                      <a:r>
                        <a:rPr lang="ru-RU" sz="1200" b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</a:rPr>
                        <a:t> попечения родителей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 marL="47478" marR="47478" marT="23739" marB="23739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</a:rPr>
                        <a:t>60,3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 marL="47478" marR="47478" marT="23739" marB="23739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1737">
                <a:tc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</a:rPr>
                        <a:t>Обеспечение деятельности МКУ «Квартирно-правовая служба»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 marL="47478" marR="47478" marT="23739" marB="23739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</a:rPr>
                        <a:t>25,1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 marL="47478" marR="47478" marT="23739" marB="23739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0980">
                <a:tc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</a:rPr>
                        <a:t>Строительство детского сада на 300 мест в микрорайоне «Северная </a:t>
                      </a:r>
                      <a:r>
                        <a:rPr lang="ru-RU" sz="1200" b="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</a:rPr>
                        <a:t>Бытха</a:t>
                      </a:r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</a:rPr>
                        <a:t>» </a:t>
                      </a:r>
                      <a:r>
                        <a:rPr lang="ru-RU" sz="1200" b="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</a:rPr>
                        <a:t>Хостинского</a:t>
                      </a:r>
                      <a:r>
                        <a:rPr lang="ru-RU" sz="1200" b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</a:rPr>
                        <a:t> района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 marL="47478" marR="47478" marT="23739" marB="23739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</a:rPr>
                        <a:t>5,8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 marL="47478" marR="47478" marT="23739" marB="23739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0500">
                <a:tc>
                  <a:txBody>
                    <a:bodyPr/>
                    <a:lstStyle/>
                    <a:p>
                      <a:pPr marL="0" marR="0" lvl="0" indent="0" algn="l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Строительство общеобразовательной школы на 1100 мест в микрорайоне «Северная </a:t>
                      </a:r>
                      <a:r>
                        <a:rPr lang="ru-RU" sz="1200" b="0" kern="12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Бытха</a:t>
                      </a:r>
                      <a:r>
                        <a:rPr lang="ru-RU" sz="1200" b="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» </a:t>
                      </a:r>
                      <a:r>
                        <a:rPr lang="ru-RU" sz="1200" b="0" kern="12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Хостинского</a:t>
                      </a:r>
                      <a:r>
                        <a:rPr lang="ru-RU" sz="1200" b="0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района </a:t>
                      </a:r>
                      <a:endParaRPr lang="ru-RU" sz="1200" b="0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 marL="47478" marR="47478" marT="23739" marB="23739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11,7</a:t>
                      </a:r>
                      <a:endParaRPr lang="ru-RU" sz="12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47478" marR="47478" marT="23739" marB="23739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239">
                <a:tc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</a:rPr>
                        <a:t>Предоставление дополнительной меры социальной поддержки многодетных семей в виде субсидирования части процентной ставки при получении ипотечного кредита на приобретение жилья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 marL="47478" marR="47478" marT="23739" marB="23739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0,6</a:t>
                      </a:r>
                      <a:endParaRPr lang="ru-RU" sz="12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47478" marR="47478" marT="23739" marB="23739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239">
                <a:tc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</a:rPr>
                        <a:t>Социальные</a:t>
                      </a:r>
                      <a:r>
                        <a:rPr lang="ru-RU" sz="1200" b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</a:rPr>
                        <a:t> выплаты двум молодым семьям на строительство и приобретение жилья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 marL="47478" marR="47478" marT="23739" marB="23739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3,4</a:t>
                      </a:r>
                      <a:endParaRPr lang="ru-RU" sz="12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47478" marR="47478" marT="23739" marB="23739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8" name="Диаграмма 17"/>
          <p:cNvGraphicFramePr/>
          <p:nvPr>
            <p:extLst>
              <p:ext uri="{D42A27DB-BD31-4B8C-83A1-F6EECF244321}">
                <p14:modId xmlns:p14="http://schemas.microsoft.com/office/powerpoint/2010/main" val="2075250752"/>
              </p:ext>
            </p:extLst>
          </p:nvPr>
        </p:nvGraphicFramePr>
        <p:xfrm>
          <a:off x="8832304" y="2363764"/>
          <a:ext cx="3096345" cy="9636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5931499" y="2508484"/>
            <a:ext cx="23714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</a:rPr>
              <a:t>Доля расходов в разрезе уровней бюджета, в %</a:t>
            </a:r>
            <a:endParaRPr lang="ru-RU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4" name="Стрелка вправо 23"/>
          <p:cNvSpPr/>
          <p:nvPr/>
        </p:nvSpPr>
        <p:spPr>
          <a:xfrm>
            <a:off x="8086912" y="2694801"/>
            <a:ext cx="432048" cy="226605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5826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BAABF">
            <a:alpha val="6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90476" y="3401366"/>
            <a:ext cx="11521278" cy="5847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372986"/>
            <a:r>
              <a:rPr lang="ru-RU" sz="1600" b="1" spc="19" dirty="0">
                <a:ln w="0"/>
                <a:solidFill>
                  <a:srgbClr val="EEECE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Bahnschrift Light" panose="020B0502040204020203" pitchFamily="34" charset="0"/>
              </a:rPr>
              <a:t>Основные направления финансирования предусмотренные </a:t>
            </a:r>
            <a:r>
              <a:rPr lang="ru-RU" sz="1600" b="1" spc="19" dirty="0" smtClean="0">
                <a:ln w="0"/>
                <a:solidFill>
                  <a:srgbClr val="EEECE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Bahnschrift Light" panose="020B0502040204020203" pitchFamily="34" charset="0"/>
              </a:rPr>
              <a:t>в утвержденном бюджете </a:t>
            </a:r>
            <a:r>
              <a:rPr lang="ru-RU" sz="1600" b="1" spc="19" dirty="0">
                <a:ln w="0"/>
                <a:solidFill>
                  <a:srgbClr val="EEECE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Bahnschrift Light" panose="020B0502040204020203" pitchFamily="34" charset="0"/>
              </a:rPr>
              <a:t>города Сочи  на </a:t>
            </a:r>
            <a:r>
              <a:rPr lang="ru-RU" sz="1600" b="1" spc="19" dirty="0" smtClean="0">
                <a:ln w="0"/>
                <a:solidFill>
                  <a:srgbClr val="EEECE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Bahnschrift Light" panose="020B0502040204020203" pitchFamily="34" charset="0"/>
              </a:rPr>
              <a:t>2021 год </a:t>
            </a:r>
          </a:p>
          <a:p>
            <a:pPr algn="ctr" defTabSz="372986"/>
            <a:r>
              <a:rPr lang="ru-RU" sz="1600" b="1" spc="19" dirty="0" smtClean="0">
                <a:ln w="0"/>
                <a:solidFill>
                  <a:srgbClr val="EEECE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Bahnschrift Light" panose="020B0502040204020203" pitchFamily="34" charset="0"/>
              </a:rPr>
              <a:t>( в млн. руб.) </a:t>
            </a:r>
            <a:endParaRPr lang="ru-RU" sz="1600" b="1" spc="19" dirty="0">
              <a:ln w="0"/>
              <a:solidFill>
                <a:srgbClr val="EEECE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Bahnschrift Light" panose="020B0502040204020203" pitchFamily="34" charset="0"/>
            </a:endParaRPr>
          </a:p>
        </p:txBody>
      </p:sp>
      <p:sp>
        <p:nvSpPr>
          <p:cNvPr id="16" name="Заголовок 4"/>
          <p:cNvSpPr txBox="1">
            <a:spLocks/>
          </p:cNvSpPr>
          <p:nvPr/>
        </p:nvSpPr>
        <p:spPr>
          <a:xfrm>
            <a:off x="3092889" y="142426"/>
            <a:ext cx="7914561" cy="58526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b="1" u="sng" spc="26" dirty="0">
                <a:ln w="0"/>
                <a:solidFill>
                  <a:srgbClr val="1F497D">
                    <a:lumMod val="50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Муниципальная программа</a:t>
            </a:r>
            <a:br>
              <a:rPr lang="ru-RU" sz="1600" b="1" u="sng" spc="26" dirty="0">
                <a:ln w="0"/>
                <a:solidFill>
                  <a:srgbClr val="1F497D">
                    <a:lumMod val="50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</a:br>
            <a:r>
              <a:rPr lang="ru-RU" sz="1600" b="1" u="sng" spc="26" dirty="0">
                <a:ln w="0"/>
                <a:solidFill>
                  <a:srgbClr val="1F497D">
                    <a:lumMod val="50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«Постолимпийской использование олимпийских объектов и развития Имеретинской низменности города-курорта Сочи»</a:t>
            </a: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8485197"/>
              </p:ext>
            </p:extLst>
          </p:nvPr>
        </p:nvGraphicFramePr>
        <p:xfrm>
          <a:off x="290476" y="4264355"/>
          <a:ext cx="11521278" cy="2236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401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1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3218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Создание условий</a:t>
                      </a:r>
                      <a:r>
                        <a:rPr lang="ru-RU" sz="1400" b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 для массового отдыха на отдельных территориях, расположенных в границах Олимпийского парка 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3305" marR="63305" marT="31652" marB="31652" anchor="ctr">
                    <a:cell3D prstMaterial="dkEdge">
                      <a:bevel w="25400" h="25400" prst="angle"/>
                      <a:lightRig rig="flood" dir="t"/>
                    </a:cell3D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172,4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3305" marR="63305" marT="31652" marB="31652" anchor="ctr">
                    <a:cell3D prstMaterial="dkEdge">
                      <a:bevel w="25400" h="25400" prst="angle"/>
                      <a:lightRig rig="flood" dir="t"/>
                    </a:cell3D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18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Оказание услуг по отведению поверхностных сточных вод с селитебных</a:t>
                      </a:r>
                      <a:r>
                        <a:rPr lang="ru-RU" sz="1400" b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 территорий с </a:t>
                      </a:r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использованием сооружений</a:t>
                      </a:r>
                      <a:r>
                        <a:rPr lang="ru-RU" sz="1400" b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 инженерной защиты, в том числе ливневой канализации, созданных Программой строительства олимпийских объектов и являющимися объектами муниципальной собственности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3305" marR="63305" marT="31652" marB="31652" anchor="ctr">
                    <a:cell3D prstMaterial="dkEdge">
                      <a:bevel w="25400" h="25400" prst="angle"/>
                      <a:lightRig rig="flood" dir="t"/>
                    </a:cell3D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43,5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3305" marR="63305" marT="31652" marB="31652" anchor="ctr">
                    <a:cell3D prstMaterial="dkEdge">
                      <a:bevel w="25400" h="25400" prst="angle"/>
                      <a:lightRig rig="flood" dir="t"/>
                    </a:cell3D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218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Содержание</a:t>
                      </a:r>
                      <a:r>
                        <a:rPr lang="ru-RU" sz="1400" b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 автомобильных дорог местного значения Имеретинской низменности в Красной Поляне и в селе </a:t>
                      </a:r>
                      <a:r>
                        <a:rPr lang="ru-RU" sz="1400" b="0" baseline="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Эсто</a:t>
                      </a:r>
                      <a:r>
                        <a:rPr lang="ru-RU" sz="1400" b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 -Садок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3305" marR="63305" marT="31652" marB="31652" anchor="ctr">
                    <a:cell3D prstMaterial="dkEdge">
                      <a:bevel w="25400" h="25400" prst="angle"/>
                      <a:lightRig rig="flood" dir="t"/>
                    </a:cell3D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144,9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3305" marR="63305" marT="31652" marB="31652" anchor="ctr">
                    <a:cell3D prstMaterial="dkEdge">
                      <a:bevel w="25400" h="25400" prst="angle"/>
                      <a:lightRig rig="flood" dir="t"/>
                    </a:cell3D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218">
                <a:tc>
                  <a:txBody>
                    <a:bodyPr/>
                    <a:lstStyle/>
                    <a:p>
                      <a:r>
                        <a:rPr lang="ru-RU" sz="1400" b="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Софинансирование</a:t>
                      </a:r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 содержания автомобильной транспортной развязки</a:t>
                      </a:r>
                      <a:r>
                        <a:rPr lang="ru-RU" sz="1400" b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 на пересечении ул. Виноградной и ул. Донской (км.174) на федеральной дороге А-147 Джубга-Сочи до границы с республикой Абхазия 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3305" marR="63305" marT="31652" marB="31652" anchor="ctr">
                    <a:cell3D prstMaterial="dkEdge">
                      <a:bevel w="25400" h="25400" prst="angle"/>
                      <a:lightRig rig="flood" dir="t"/>
                    </a:cell3D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42,8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3305" marR="63305" marT="31652" marB="31652" anchor="ctr">
                    <a:cell3D prstMaterial="dkEdge">
                      <a:bevel w="25400" h="25400" prst="angle"/>
                      <a:lightRig rig="flood" dir="t"/>
                    </a:cell3D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8175">
                <a:tc>
                  <a:txBody>
                    <a:bodyPr/>
                    <a:lstStyle/>
                    <a:p>
                      <a:r>
                        <a:rPr lang="ru-RU" sz="1400" b="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Софинансирование</a:t>
                      </a:r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 содержания автомобильной транспортной развязки на пересечении Курортного проспекта</a:t>
                      </a:r>
                      <a:r>
                        <a:rPr lang="ru-RU" sz="1400" b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 и ул.20-й Горнострелковой дивизии на федеральной автодороге Джубга – Сочи – Республика Абхазия 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3305" marR="63305" marT="31652" marB="31652" anchor="ctr">
                    <a:cell3D prstMaterial="dkEdge">
                      <a:bevel w="25400" h="25400" prst="angle"/>
                      <a:lightRig rig="flood" dir="t"/>
                    </a:cell3D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42,8</a:t>
                      </a:r>
                    </a:p>
                  </a:txBody>
                  <a:tcPr marL="63305" marR="63305" marT="31652" marB="31652" anchor="ctr">
                    <a:cell3D prstMaterial="dkEdge">
                      <a:bevel w="25400" h="25400" prst="angle"/>
                      <a:lightRig rig="flood" dir="t"/>
                    </a:cell3D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6" y="142426"/>
            <a:ext cx="2953679" cy="19615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297"/>
              </p:ext>
            </p:extLst>
          </p:nvPr>
        </p:nvGraphicFramePr>
        <p:xfrm>
          <a:off x="3092889" y="1107721"/>
          <a:ext cx="8763750" cy="9190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87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37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137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694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781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72005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2020 год</a:t>
                      </a:r>
                    </a:p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(план первоначальный)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2020 год </a:t>
                      </a:r>
                    </a:p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(план уточненный на 01.11.2020 года)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2021 год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ltHorz">
                      <a:fgClr>
                        <a:schemeClr val="tx2">
                          <a:lumMod val="25000"/>
                          <a:lumOff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2022 год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ltHorz">
                      <a:fgClr>
                        <a:schemeClr val="tx2">
                          <a:lumMod val="25000"/>
                          <a:lumOff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2023 год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ltHorz">
                      <a:fgClr>
                        <a:schemeClr val="tx2">
                          <a:lumMod val="25000"/>
                          <a:lumOff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181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523,8</a:t>
                      </a:r>
                      <a:endParaRPr lang="ru-RU" sz="14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503,3</a:t>
                      </a:r>
                      <a:endParaRPr lang="ru-RU" sz="14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446,4</a:t>
                      </a:r>
                      <a:endParaRPr lang="ru-RU" sz="16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ltHorz">
                      <a:fgClr>
                        <a:schemeClr val="tx2">
                          <a:lumMod val="25000"/>
                          <a:lumOff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172,8</a:t>
                      </a:r>
                      <a:endParaRPr lang="ru-RU" sz="16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ltHorz">
                      <a:fgClr>
                        <a:schemeClr val="tx2">
                          <a:lumMod val="25000"/>
                          <a:lumOff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172,8</a:t>
                      </a:r>
                      <a:endParaRPr lang="ru-RU" sz="16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ltHorz">
                      <a:fgClr>
                        <a:schemeClr val="tx2">
                          <a:lumMod val="25000"/>
                          <a:lumOff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3690165461"/>
              </p:ext>
            </p:extLst>
          </p:nvPr>
        </p:nvGraphicFramePr>
        <p:xfrm>
          <a:off x="7377579" y="2214952"/>
          <a:ext cx="4464495" cy="9636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4083106" y="2359350"/>
            <a:ext cx="2859095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</a:rPr>
              <a:t>Доля расходов в разрезе уровней бюджета, в %</a:t>
            </a:r>
            <a:endParaRPr lang="ru-RU" sz="1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5" name="Стрелка вправо 14"/>
          <p:cNvSpPr/>
          <p:nvPr/>
        </p:nvSpPr>
        <p:spPr>
          <a:xfrm>
            <a:off x="6726177" y="2620960"/>
            <a:ext cx="432048" cy="226605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10886930" y="794581"/>
            <a:ext cx="9551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72986"/>
            <a:r>
              <a:rPr lang="ru-RU" sz="1100" i="1" dirty="0">
                <a:solidFill>
                  <a:schemeClr val="tx2">
                    <a:lumMod val="50000"/>
                  </a:schemeClr>
                </a:solidFill>
              </a:rPr>
              <a:t>В </a:t>
            </a:r>
            <a:r>
              <a:rPr lang="ru-RU" sz="1100" i="1" dirty="0" smtClean="0">
                <a:solidFill>
                  <a:schemeClr val="tx2">
                    <a:lumMod val="50000"/>
                  </a:schemeClr>
                </a:solidFill>
              </a:rPr>
              <a:t>млн </a:t>
            </a:r>
            <a:r>
              <a:rPr lang="ru-RU" sz="1100" i="1" dirty="0">
                <a:solidFill>
                  <a:schemeClr val="tx2">
                    <a:lumMod val="50000"/>
                  </a:schemeClr>
                </a:solidFill>
              </a:rPr>
              <a:t>руб.</a:t>
            </a:r>
          </a:p>
        </p:txBody>
      </p:sp>
    </p:spTree>
    <p:extLst>
      <p:ext uri="{BB962C8B-B14F-4D97-AF65-F5344CB8AC3E}">
        <p14:creationId xmlns:p14="http://schemas.microsoft.com/office/powerpoint/2010/main" val="1169668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C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Заголовок 4"/>
          <p:cNvSpPr txBox="1">
            <a:spLocks/>
          </p:cNvSpPr>
          <p:nvPr/>
        </p:nvSpPr>
        <p:spPr>
          <a:xfrm>
            <a:off x="3030270" y="244935"/>
            <a:ext cx="8769163" cy="60212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b="1" u="sng" spc="19" dirty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Муниципальная программа  </a:t>
            </a:r>
            <a:endParaRPr lang="ru-RU" sz="1600" b="1" u="sng" spc="19" dirty="0" smtClean="0">
              <a:ln w="0"/>
              <a:solidFill>
                <a:prstClr val="white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pPr algn="ctr"/>
            <a:r>
              <a:rPr lang="ru-RU" sz="1600" b="1" u="sng" spc="19" dirty="0" smtClean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«</a:t>
            </a:r>
            <a:r>
              <a:rPr lang="ru-RU" sz="1600" b="1" u="sng" spc="19" dirty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Дорожная деятельность на территории муниципального образования город-курорт Сочи» </a:t>
            </a: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208794"/>
            <a:ext cx="2766918" cy="16787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746561"/>
              </p:ext>
            </p:extLst>
          </p:nvPr>
        </p:nvGraphicFramePr>
        <p:xfrm>
          <a:off x="3158455" y="1076894"/>
          <a:ext cx="8769163" cy="10317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1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8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82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4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230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28998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2020 год</a:t>
                      </a:r>
                    </a:p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(план первоначальный)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2020 год </a:t>
                      </a:r>
                    </a:p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(план уточненный на 01.11.2020 года)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2021 год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horzBrick">
                      <a:fgClr>
                        <a:schemeClr val="tx2">
                          <a:lumMod val="25000"/>
                          <a:lumOff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2022 год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horzBrick">
                      <a:fgClr>
                        <a:schemeClr val="tx2">
                          <a:lumMod val="25000"/>
                          <a:lumOff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2023 год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horzBrick">
                      <a:fgClr>
                        <a:schemeClr val="tx2">
                          <a:lumMod val="25000"/>
                          <a:lumOff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711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1 468,9</a:t>
                      </a:r>
                      <a:endParaRPr lang="ru-RU" sz="14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1 748,3</a:t>
                      </a:r>
                      <a:endParaRPr lang="ru-RU" sz="14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1 403,6</a:t>
                      </a:r>
                      <a:endParaRPr lang="ru-RU" sz="16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horzBrick">
                      <a:fgClr>
                        <a:schemeClr val="tx2">
                          <a:lumMod val="25000"/>
                          <a:lumOff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1 226,1</a:t>
                      </a:r>
                      <a:endParaRPr lang="ru-RU" sz="16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horzBrick">
                      <a:fgClr>
                        <a:schemeClr val="tx2">
                          <a:lumMod val="25000"/>
                          <a:lumOff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1 210,1</a:t>
                      </a:r>
                      <a:endParaRPr lang="ru-RU" sz="16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horzBrick">
                      <a:fgClr>
                        <a:schemeClr val="tx2">
                          <a:lumMod val="25000"/>
                          <a:lumOff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1627835287"/>
              </p:ext>
            </p:extLst>
          </p:nvPr>
        </p:nvGraphicFramePr>
        <p:xfrm>
          <a:off x="8601097" y="3141813"/>
          <a:ext cx="3312368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9492019"/>
              </p:ext>
            </p:extLst>
          </p:nvPr>
        </p:nvGraphicFramePr>
        <p:xfrm>
          <a:off x="263352" y="2297728"/>
          <a:ext cx="8064896" cy="44083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12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27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1406"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latin typeface="Segoe UI Light" panose="020B0502040204020203" pitchFamily="34" charset="0"/>
                        </a:rPr>
                        <a:t>Финансовое обеспечение мероприятий программы  на 2021 год ( в млн руб.)</a:t>
                      </a:r>
                    </a:p>
                  </a:txBody>
                  <a:tcPr marL="47478" marR="47478" marT="23739" marB="23739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283C4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042">
                <a:tc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r>
                        <a:rPr lang="ru-RU" sz="1400" b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 Light" panose="020B0502040204020203" pitchFamily="34" charset="0"/>
                          <a:ea typeface="+mn-ea"/>
                          <a:cs typeface="MV Boli" panose="02000500030200090000" pitchFamily="2" charset="0"/>
                        </a:rPr>
                        <a:t>Проведение проектно-изыскательских работ по строительству, реконструкции, капитальному ремонту улично-дорожной сети для включения объектов в </a:t>
                      </a:r>
                      <a:r>
                        <a:rPr lang="ru-RU" sz="1400" b="0" kern="12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 Light" panose="020B0502040204020203" pitchFamily="34" charset="0"/>
                          <a:ea typeface="+mn-ea"/>
                          <a:cs typeface="MV Boli" panose="02000500030200090000" pitchFamily="2" charset="0"/>
                        </a:rPr>
                        <a:t>национальный проект «Безопасные и качественные автомобильные дороги»</a:t>
                      </a:r>
                      <a:endParaRPr lang="ru-RU" sz="1400" b="0" kern="1200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Segoe UI Light" panose="020B0502040204020203" pitchFamily="34" charset="0"/>
                        <a:ea typeface="+mn-ea"/>
                        <a:cs typeface="MV Boli" panose="02000500030200090000" pitchFamily="2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endParaRPr lang="ru-RU" sz="1400" b="0" kern="1200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Segoe UI Light" panose="020B0502040204020203" pitchFamily="34" charset="0"/>
                        <a:ea typeface="+mn-ea"/>
                        <a:cs typeface="MV Boli" panose="02000500030200090000" pitchFamily="2" charset="0"/>
                      </a:endParaRPr>
                    </a:p>
                    <a:p>
                      <a:pPr marL="0" indent="0" algn="ctr">
                        <a:buFontTx/>
                        <a:buNone/>
                      </a:pPr>
                      <a:r>
                        <a:rPr lang="ru-RU" sz="1400" b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 Light" panose="020B0502040204020203" pitchFamily="34" charset="0"/>
                          <a:ea typeface="+mn-ea"/>
                          <a:cs typeface="MV Boli" panose="02000500030200090000" pitchFamily="2" charset="0"/>
                        </a:rPr>
                        <a:t>20,0</a:t>
                      </a:r>
                    </a:p>
                  </a:txBody>
                  <a:tcPr marL="47478" marR="47478" marT="23739" marB="23739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6828">
                <a:tc>
                  <a:txBody>
                    <a:bodyPr/>
                    <a:lstStyle/>
                    <a:p>
                      <a:pPr marL="0" marR="0" lvl="0" indent="0" algn="l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 Light" panose="020B0502040204020203" pitchFamily="34" charset="0"/>
                          <a:ea typeface="+mn-ea"/>
                          <a:cs typeface="MV Boli" panose="02000500030200090000" pitchFamily="2" charset="0"/>
                        </a:rPr>
                        <a:t>Капитальный ремонт и ремонт дорожной сети </a:t>
                      </a:r>
                      <a:r>
                        <a:rPr lang="ru-RU" sz="1400" b="0" kern="12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 Light" panose="020B0502040204020203" pitchFamily="34" charset="0"/>
                          <a:ea typeface="+mn-ea"/>
                          <a:cs typeface="MV Boli" panose="02000500030200090000" pitchFamily="2" charset="0"/>
                        </a:rPr>
                        <a:t>города Сочи на условиях </a:t>
                      </a:r>
                      <a:r>
                        <a:rPr lang="ru-RU" sz="1400" b="0" kern="1200" baseline="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 Light" panose="020B0502040204020203" pitchFamily="34" charset="0"/>
                          <a:ea typeface="+mn-ea"/>
                          <a:cs typeface="MV Boli" panose="02000500030200090000" pitchFamily="2" charset="0"/>
                        </a:rPr>
                        <a:t>софинансирования</a:t>
                      </a:r>
                      <a:r>
                        <a:rPr lang="ru-RU" sz="1400" b="0" kern="12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 Light" panose="020B0502040204020203" pitchFamily="34" charset="0"/>
                          <a:ea typeface="+mn-ea"/>
                          <a:cs typeface="MV Boli" panose="02000500030200090000" pitchFamily="2" charset="0"/>
                        </a:rPr>
                        <a:t>, в рамках реализации национального проекта «Безопасные и качественные автомобильные дороги» 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Segoe UI Light" panose="020B0502040204020203" pitchFamily="34" charset="0"/>
                        <a:cs typeface="MV Boli" panose="02000500030200090000" pitchFamily="2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Segoe UI Light" panose="020B0502040204020203" pitchFamily="34" charset="0"/>
                        <a:cs typeface="MV Boli" panose="02000500030200090000" pitchFamily="2" charset="0"/>
                      </a:endParaRPr>
                    </a:p>
                    <a:p>
                      <a:pPr algn="ctr"/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 Light" panose="020B0502040204020203" pitchFamily="34" charset="0"/>
                          <a:cs typeface="MV Boli" panose="02000500030200090000" pitchFamily="2" charset="0"/>
                        </a:rPr>
                        <a:t>830,0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Segoe UI Light" panose="020B0502040204020203" pitchFamily="34" charset="0"/>
                        <a:cs typeface="MV Boli" panose="02000500030200090000" pitchFamily="2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0980">
                <a:tc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 Light" panose="020B0502040204020203" pitchFamily="34" charset="0"/>
                          <a:cs typeface="MV Boli" panose="02000500030200090000" pitchFamily="2" charset="0"/>
                        </a:rPr>
                        <a:t>Проведение инструментальной диагностики состояния дорожной сети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Segoe UI Light" panose="020B0502040204020203" pitchFamily="34" charset="0"/>
                        <a:cs typeface="MV Boli" panose="02000500030200090000" pitchFamily="2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 Light" panose="020B0502040204020203" pitchFamily="34" charset="0"/>
                          <a:cs typeface="MV Boli" panose="02000500030200090000" pitchFamily="2" charset="0"/>
                        </a:rPr>
                        <a:t>1,2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Segoe UI Light" panose="020B0502040204020203" pitchFamily="34" charset="0"/>
                        <a:cs typeface="MV Boli" panose="02000500030200090000" pitchFamily="2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0980">
                <a:tc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 Light" panose="020B0502040204020203" pitchFamily="34" charset="0"/>
                          <a:cs typeface="MV Boli" panose="02000500030200090000" pitchFamily="2" charset="0"/>
                        </a:rPr>
                        <a:t>Приобретение,</a:t>
                      </a:r>
                      <a:r>
                        <a:rPr lang="ru-RU" sz="1400" b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 Light" panose="020B0502040204020203" pitchFamily="34" charset="0"/>
                          <a:cs typeface="MV Boli" panose="02000500030200090000" pitchFamily="2" charset="0"/>
                        </a:rPr>
                        <a:t> изготовление, установка, ремонт и содержание элементов обустройства автомобильных дорог общего пользования местного значения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Segoe UI Light" panose="020B0502040204020203" pitchFamily="34" charset="0"/>
                        <a:cs typeface="MV Boli" panose="02000500030200090000" pitchFamily="2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 Light" panose="020B0502040204020203" pitchFamily="34" charset="0"/>
                          <a:cs typeface="MV Boli" panose="02000500030200090000" pitchFamily="2" charset="0"/>
                        </a:rPr>
                        <a:t>23,1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Segoe UI Light" panose="020B0502040204020203" pitchFamily="34" charset="0"/>
                        <a:cs typeface="MV Boli" panose="02000500030200090000" pitchFamily="2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0500">
                <a:tc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 Light" panose="020B0502040204020203" pitchFamily="34" charset="0"/>
                          <a:cs typeface="MV Boli" panose="02000500030200090000" pitchFamily="2" charset="0"/>
                        </a:rPr>
                        <a:t>Капитальный</a:t>
                      </a:r>
                      <a:r>
                        <a:rPr lang="ru-RU" sz="1400" b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 Light" panose="020B0502040204020203" pitchFamily="34" charset="0"/>
                          <a:cs typeface="MV Boli" panose="02000500030200090000" pitchFamily="2" charset="0"/>
                        </a:rPr>
                        <a:t> ремонт (ремонт) и с</a:t>
                      </a:r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 Light" panose="020B0502040204020203" pitchFamily="34" charset="0"/>
                          <a:cs typeface="MV Boli" panose="02000500030200090000" pitchFamily="2" charset="0"/>
                        </a:rPr>
                        <a:t>одержание автомобильных дорог общего пользования местного значения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Segoe UI Light" panose="020B0502040204020203" pitchFamily="34" charset="0"/>
                        <a:cs typeface="MV Boli" panose="02000500030200090000" pitchFamily="2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 Light" panose="020B0502040204020203" pitchFamily="34" charset="0"/>
                          <a:cs typeface="MV Boli" panose="02000500030200090000" pitchFamily="2" charset="0"/>
                        </a:rPr>
                        <a:t>268,0</a:t>
                      </a:r>
                      <a:endParaRPr lang="ru-RU" sz="1400" dirty="0">
                        <a:solidFill>
                          <a:schemeClr val="tx2">
                            <a:lumMod val="50000"/>
                          </a:schemeClr>
                        </a:solidFill>
                        <a:latin typeface="Segoe UI Light" panose="020B0502040204020203" pitchFamily="34" charset="0"/>
                        <a:cs typeface="MV Boli" panose="02000500030200090000" pitchFamily="2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239">
                <a:tc>
                  <a:txBody>
                    <a:bodyPr/>
                    <a:lstStyle/>
                    <a:p>
                      <a:pPr marL="0" marR="0" lvl="0" indent="0" algn="l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 Light" panose="020B0502040204020203" pitchFamily="34" charset="0"/>
                          <a:ea typeface="+mn-ea"/>
                          <a:cs typeface="MV Boli" panose="02000500030200090000" pitchFamily="2" charset="0"/>
                        </a:rPr>
                        <a:t>Капитальный ремонт и ремонт </a:t>
                      </a:r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 Light" panose="020B0502040204020203" pitchFamily="34" charset="0"/>
                          <a:cs typeface="MV Boli" panose="02000500030200090000" pitchFamily="2" charset="0"/>
                        </a:rPr>
                        <a:t>автомобильных дорог общего пользования местного значения</a:t>
                      </a:r>
                      <a:r>
                        <a:rPr lang="ru-RU" sz="1400" b="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 Light" panose="020B0502040204020203" pitchFamily="34" charset="0"/>
                          <a:cs typeface="MV Boli" panose="02000500030200090000" pitchFamily="2" charset="0"/>
                        </a:rPr>
                        <a:t> </a:t>
                      </a:r>
                      <a:r>
                        <a:rPr lang="ru-RU" sz="1400" b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 Light" panose="020B0502040204020203" pitchFamily="34" charset="0"/>
                          <a:cs typeface="MV Boli" panose="02000500030200090000" pitchFamily="2" charset="0"/>
                        </a:rPr>
                        <a:t>а рамках программы «Развитие сети автомобильных дорог Краснодарского края»</a:t>
                      </a:r>
                      <a:endParaRPr lang="ru-RU" sz="1400" b="0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Segoe UI Light" panose="020B0502040204020203" pitchFamily="34" charset="0"/>
                        <a:cs typeface="MV Boli" panose="02000500030200090000" pitchFamily="2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 Light" panose="020B0502040204020203" pitchFamily="34" charset="0"/>
                          <a:cs typeface="MV Boli" panose="02000500030200090000" pitchFamily="2" charset="0"/>
                        </a:rPr>
                        <a:t>182,7</a:t>
                      </a:r>
                      <a:endParaRPr lang="ru-RU" sz="1400" dirty="0">
                        <a:solidFill>
                          <a:schemeClr val="tx2">
                            <a:lumMod val="50000"/>
                          </a:schemeClr>
                        </a:solidFill>
                        <a:latin typeface="Segoe UI Light" panose="020B0502040204020203" pitchFamily="34" charset="0"/>
                        <a:cs typeface="MV Boli" panose="02000500030200090000" pitchFamily="2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239">
                <a:tc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 Light" panose="020B0502040204020203" pitchFamily="34" charset="0"/>
                          <a:cs typeface="MV Boli" panose="02000500030200090000" pitchFamily="2" charset="0"/>
                        </a:rPr>
                        <a:t>Содержание и эксплуатация автоматизированной системы</a:t>
                      </a:r>
                      <a:r>
                        <a:rPr lang="ru-RU" sz="1400" b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 Light" panose="020B0502040204020203" pitchFamily="34" charset="0"/>
                          <a:cs typeface="MV Boli" panose="02000500030200090000" pitchFamily="2" charset="0"/>
                        </a:rPr>
                        <a:t> управления дорожным движением, включая светофорные объекты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Segoe UI Light" panose="020B0502040204020203" pitchFamily="34" charset="0"/>
                        <a:cs typeface="MV Boli" panose="02000500030200090000" pitchFamily="2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 Light" panose="020B0502040204020203" pitchFamily="34" charset="0"/>
                          <a:cs typeface="MV Boli" panose="02000500030200090000" pitchFamily="2" charset="0"/>
                        </a:rPr>
                        <a:t>28,8</a:t>
                      </a:r>
                      <a:endParaRPr lang="ru-RU" sz="1400" dirty="0">
                        <a:solidFill>
                          <a:schemeClr val="tx2">
                            <a:lumMod val="50000"/>
                          </a:schemeClr>
                        </a:solidFill>
                        <a:latin typeface="Segoe UI Light" panose="020B0502040204020203" pitchFamily="34" charset="0"/>
                        <a:cs typeface="MV Boli" panose="02000500030200090000" pitchFamily="2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239">
                <a:tc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 Light" panose="020B0502040204020203" pitchFamily="34" charset="0"/>
                          <a:cs typeface="MV Boli" panose="02000500030200090000" pitchFamily="2" charset="0"/>
                        </a:rPr>
                        <a:t>Обеспечение деятельности МКУ «Управление автомобильных</a:t>
                      </a:r>
                      <a:r>
                        <a:rPr lang="ru-RU" sz="1400" b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 Light" panose="020B0502040204020203" pitchFamily="34" charset="0"/>
                          <a:cs typeface="MV Boli" panose="02000500030200090000" pitchFamily="2" charset="0"/>
                        </a:rPr>
                        <a:t> дорог»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Segoe UI Light" panose="020B0502040204020203" pitchFamily="34" charset="0"/>
                        <a:cs typeface="MV Boli" panose="02000500030200090000" pitchFamily="2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Segoe UI Light" panose="020B0502040204020203" pitchFamily="34" charset="0"/>
                          <a:cs typeface="MV Boli" panose="02000500030200090000" pitchFamily="2" charset="0"/>
                        </a:rPr>
                        <a:t>49,8</a:t>
                      </a:r>
                      <a:endParaRPr lang="ru-RU" sz="1400" dirty="0">
                        <a:solidFill>
                          <a:schemeClr val="tx2">
                            <a:lumMod val="50000"/>
                          </a:schemeClr>
                        </a:solidFill>
                        <a:latin typeface="Segoe UI Light" panose="020B0502040204020203" pitchFamily="34" charset="0"/>
                        <a:cs typeface="MV Boli" panose="02000500030200090000" pitchFamily="2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8601097" y="2564904"/>
            <a:ext cx="3312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1">
                    <a:lumMod val="95000"/>
                  </a:schemeClr>
                </a:solidFill>
              </a:rPr>
              <a:t>Доля расходов в разрезе уровней бюджета на 2021 год, в %</a:t>
            </a:r>
            <a:endParaRPr lang="ru-RU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886930" y="794581"/>
            <a:ext cx="104068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72986"/>
            <a:r>
              <a:rPr lang="ru-RU" sz="1100" i="1" dirty="0">
                <a:solidFill>
                  <a:schemeClr val="bg1">
                    <a:lumMod val="95000"/>
                  </a:schemeClr>
                </a:solidFill>
              </a:rPr>
              <a:t>В </a:t>
            </a:r>
            <a:r>
              <a:rPr lang="ru-RU" sz="1100" i="1" dirty="0" smtClean="0">
                <a:solidFill>
                  <a:schemeClr val="bg1">
                    <a:lumMod val="95000"/>
                  </a:schemeClr>
                </a:solidFill>
              </a:rPr>
              <a:t>млн </a:t>
            </a:r>
            <a:r>
              <a:rPr lang="ru-RU" sz="1100" i="1" dirty="0">
                <a:solidFill>
                  <a:schemeClr val="bg1">
                    <a:lumMod val="95000"/>
                  </a:schemeClr>
                </a:solidFill>
              </a:rPr>
              <a:t>руб.</a:t>
            </a:r>
          </a:p>
        </p:txBody>
      </p:sp>
    </p:spTree>
    <p:extLst>
      <p:ext uri="{BB962C8B-B14F-4D97-AF65-F5344CB8AC3E}">
        <p14:creationId xmlns:p14="http://schemas.microsoft.com/office/powerpoint/2010/main" val="2534765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BAABF">
            <a:alpha val="8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4"/>
          <p:cNvSpPr txBox="1">
            <a:spLocks/>
          </p:cNvSpPr>
          <p:nvPr/>
        </p:nvSpPr>
        <p:spPr>
          <a:xfrm>
            <a:off x="2533846" y="191527"/>
            <a:ext cx="3433060" cy="70783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400" b="1" u="sng" spc="26" dirty="0">
                <a:ln w="0"/>
                <a:solidFill>
                  <a:srgbClr val="1F497D">
                    <a:lumMod val="50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Pecita" panose="03050502000000000000" pitchFamily="66" charset="2"/>
                <a:ea typeface="Pecita" panose="03050502000000000000" pitchFamily="66" charset="2"/>
                <a:cs typeface="Pecita" panose="03050502000000000000" pitchFamily="66" charset="2"/>
              </a:rPr>
              <a:t>Муниципальная программа</a:t>
            </a:r>
            <a:br>
              <a:rPr lang="ru-RU" sz="1400" b="1" u="sng" spc="26" dirty="0">
                <a:ln w="0"/>
                <a:solidFill>
                  <a:srgbClr val="1F497D">
                    <a:lumMod val="50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Pecita" panose="03050502000000000000" pitchFamily="66" charset="2"/>
                <a:ea typeface="Pecita" panose="03050502000000000000" pitchFamily="66" charset="2"/>
                <a:cs typeface="Pecita" panose="03050502000000000000" pitchFamily="66" charset="2"/>
              </a:rPr>
            </a:br>
            <a:r>
              <a:rPr lang="ru-RU" sz="1400" b="1" u="sng" spc="26" dirty="0">
                <a:ln w="0"/>
                <a:solidFill>
                  <a:srgbClr val="1F497D">
                    <a:lumMod val="50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Pecita" panose="03050502000000000000" pitchFamily="66" charset="2"/>
                <a:ea typeface="Pecita" panose="03050502000000000000" pitchFamily="66" charset="2"/>
                <a:cs typeface="Pecita" panose="03050502000000000000" pitchFamily="66" charset="2"/>
              </a:rPr>
              <a:t> «Обеспечение безопасности на территории муниципального образования город-курорт Сочи»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81748" y="1257399"/>
            <a:ext cx="8897205" cy="307777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defTabSz="372986"/>
            <a:r>
              <a:rPr lang="ru-RU" sz="1400" b="1" spc="19" dirty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Основные направления финансирования, предусмотренные в </a:t>
            </a:r>
            <a:r>
              <a:rPr lang="ru-RU" sz="1400" b="1" spc="19" dirty="0" smtClean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утвержденном бюджете </a:t>
            </a:r>
            <a:r>
              <a:rPr lang="ru-RU" sz="1400" b="1" spc="19" dirty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города на </a:t>
            </a:r>
            <a:r>
              <a:rPr lang="ru-RU" sz="1400" b="1" spc="19" dirty="0" smtClean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2021 </a:t>
            </a:r>
            <a:r>
              <a:rPr lang="ru-RU" sz="1400" b="1" spc="19" dirty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год: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4053661"/>
              </p:ext>
            </p:extLst>
          </p:nvPr>
        </p:nvGraphicFramePr>
        <p:xfrm>
          <a:off x="213750" y="1725117"/>
          <a:ext cx="11765204" cy="2195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623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28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8494"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 panose="020F0502020204030204" pitchFamily="34" charset="0"/>
                        </a:rPr>
                        <a:t>Наименование</a:t>
                      </a:r>
                      <a:endParaRPr lang="ru-RU" sz="1300" dirty="0">
                        <a:solidFill>
                          <a:schemeClr val="bg1">
                            <a:lumMod val="9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47478" marR="47478" marT="23739" marB="23739"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637A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 panose="020F0502020204030204" pitchFamily="34" charset="0"/>
                        </a:rPr>
                        <a:t>Сумма (млн</a:t>
                      </a:r>
                      <a:r>
                        <a:rPr lang="ru-RU" sz="1300" baseline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3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 panose="020F0502020204030204" pitchFamily="34" charset="0"/>
                        </a:rPr>
                        <a:t>руб.) </a:t>
                      </a:r>
                      <a:endParaRPr lang="ru-RU" sz="1300" dirty="0">
                        <a:solidFill>
                          <a:schemeClr val="bg1">
                            <a:lumMod val="9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47478" marR="47478" marT="23739" marB="23739"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637A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8494"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 panose="020F0502020204030204" pitchFamily="34" charset="0"/>
                        </a:rPr>
                        <a:t>Обеспечение функционирования системы видеонаблюдения в целях обеспечения общественной безопасности</a:t>
                      </a:r>
                      <a:endParaRPr lang="ru-RU" sz="1300" dirty="0">
                        <a:solidFill>
                          <a:schemeClr val="bg1">
                            <a:lumMod val="9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47478" marR="47478" marT="23739" marB="23739"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637A9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 panose="020F0502020204030204" pitchFamily="34" charset="0"/>
                        </a:rPr>
                        <a:t>100,1</a:t>
                      </a:r>
                      <a:endParaRPr lang="ru-RU" sz="1400" dirty="0">
                        <a:solidFill>
                          <a:schemeClr val="bg1">
                            <a:lumMod val="9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637A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8494"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 panose="020F0502020204030204" pitchFamily="34" charset="0"/>
                        </a:rPr>
                        <a:t>Обеспечение деятельности муниципального казенного учреждения «Единая дежурно-диспетчерская служба города Сочи»</a:t>
                      </a:r>
                      <a:endParaRPr lang="ru-RU" sz="1300" dirty="0">
                        <a:solidFill>
                          <a:schemeClr val="bg1">
                            <a:lumMod val="9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47478" marR="47478" marT="23739" marB="23739"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637A9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 panose="020F0502020204030204" pitchFamily="34" charset="0"/>
                        </a:rPr>
                        <a:t>143,8</a:t>
                      </a:r>
                      <a:endParaRPr lang="ru-RU" sz="1400" dirty="0">
                        <a:solidFill>
                          <a:schemeClr val="bg1">
                            <a:lumMod val="9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637A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 panose="020F0502020204030204" pitchFamily="34" charset="0"/>
                        </a:rPr>
                        <a:t>Обеспечение деятельности муниципального казенного учреждения «Служба спасения» </a:t>
                      </a:r>
                      <a:endParaRPr lang="ru-RU" sz="1300" dirty="0">
                        <a:solidFill>
                          <a:schemeClr val="bg1">
                            <a:lumMod val="9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47478" marR="47478" marT="23739" marB="23739"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637A9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 panose="020F0502020204030204" pitchFamily="34" charset="0"/>
                        </a:rPr>
                        <a:t>73,8</a:t>
                      </a:r>
                      <a:endParaRPr lang="ru-RU" sz="1400" dirty="0">
                        <a:solidFill>
                          <a:schemeClr val="bg1">
                            <a:lumMod val="9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637A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4002"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 panose="020F0502020204030204" pitchFamily="34" charset="0"/>
                        </a:rPr>
                        <a:t>Размещение граждан г. Сочи,</a:t>
                      </a:r>
                      <a:r>
                        <a:rPr lang="ru-RU" sz="1300" baseline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 panose="020F0502020204030204" pitchFamily="34" charset="0"/>
                        </a:rPr>
                        <a:t>  жилые помещения которых признаны непригодными для проживания в результате стихийных бедствий и других чрезвычайных ситуаций, в местах временного проживания</a:t>
                      </a:r>
                      <a:endParaRPr lang="ru-RU" sz="1300" dirty="0">
                        <a:solidFill>
                          <a:schemeClr val="bg1">
                            <a:lumMod val="9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47478" marR="47478" marT="23739" marB="23739"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637A9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 panose="020F0502020204030204" pitchFamily="34" charset="0"/>
                        </a:rPr>
                        <a:t>24,7</a:t>
                      </a:r>
                      <a:endParaRPr lang="ru-RU" sz="1400" dirty="0">
                        <a:solidFill>
                          <a:schemeClr val="bg1">
                            <a:lumMod val="9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637A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6997"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 panose="020F0502020204030204" pitchFamily="34" charset="0"/>
                        </a:rPr>
                        <a:t>Формирование резерва материальных ресурсов для нужд гражданской обороны</a:t>
                      </a:r>
                      <a:endParaRPr lang="ru-RU" sz="1300" dirty="0">
                        <a:solidFill>
                          <a:schemeClr val="bg1">
                            <a:lumMod val="9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47478" marR="47478" marT="23739" marB="23739"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637A9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 panose="020F0502020204030204" pitchFamily="34" charset="0"/>
                        </a:rPr>
                        <a:t>2,5</a:t>
                      </a:r>
                      <a:endParaRPr lang="ru-RU" sz="1400" dirty="0">
                        <a:solidFill>
                          <a:schemeClr val="bg1">
                            <a:lumMod val="9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637A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4002"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 panose="020F0502020204030204" pitchFamily="34" charset="0"/>
                        </a:rPr>
                        <a:t>Прочие мероприятия (обеспечение</a:t>
                      </a:r>
                      <a:r>
                        <a:rPr lang="ru-RU" sz="1300" baseline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 panose="020F0502020204030204" pitchFamily="34" charset="0"/>
                        </a:rPr>
                        <a:t> первичных мер пожарной безопасности и материально-техническое обеспечение добровольных народных дружин)</a:t>
                      </a:r>
                      <a:endParaRPr lang="ru-RU" sz="1300" dirty="0">
                        <a:solidFill>
                          <a:schemeClr val="bg1">
                            <a:lumMod val="9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47478" marR="47478" marT="23739" marB="23739"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637A9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 panose="020F0502020204030204" pitchFamily="34" charset="0"/>
                        </a:rPr>
                        <a:t>2,0</a:t>
                      </a:r>
                      <a:endParaRPr lang="ru-RU" sz="1400" dirty="0">
                        <a:solidFill>
                          <a:schemeClr val="bg1">
                            <a:lumMod val="9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47478" marR="47478" marT="23739" marB="23739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637A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139"/>
            <a:ext cx="2592288" cy="15340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4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75" y="3968378"/>
            <a:ext cx="2541260" cy="14239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4"/>
          <p:cNvSpPr txBox="1">
            <a:spLocks/>
          </p:cNvSpPr>
          <p:nvPr/>
        </p:nvSpPr>
        <p:spPr>
          <a:xfrm>
            <a:off x="2551408" y="3968378"/>
            <a:ext cx="3456384" cy="7170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400" b="1" u="sng" spc="35" dirty="0">
                <a:ln w="0"/>
                <a:solidFill>
                  <a:srgbClr val="1F497D">
                    <a:lumMod val="50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Pecita" panose="03050502000000000000" pitchFamily="66" charset="2"/>
                <a:ea typeface="Pecita" panose="03050502000000000000" pitchFamily="66" charset="2"/>
                <a:cs typeface="Pecita" panose="03050502000000000000" pitchFamily="66" charset="2"/>
              </a:rPr>
              <a:t>Муниципальная программа</a:t>
            </a:r>
            <a:br>
              <a:rPr lang="ru-RU" sz="1400" b="1" u="sng" spc="35" dirty="0">
                <a:ln w="0"/>
                <a:solidFill>
                  <a:srgbClr val="1F497D">
                    <a:lumMod val="50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Pecita" panose="03050502000000000000" pitchFamily="66" charset="2"/>
                <a:ea typeface="Pecita" panose="03050502000000000000" pitchFamily="66" charset="2"/>
                <a:cs typeface="Pecita" panose="03050502000000000000" pitchFamily="66" charset="2"/>
              </a:rPr>
            </a:br>
            <a:r>
              <a:rPr lang="ru-RU" sz="1400" b="1" u="sng" spc="35" dirty="0">
                <a:ln w="0"/>
                <a:solidFill>
                  <a:srgbClr val="1F497D">
                    <a:lumMod val="50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Pecita" panose="03050502000000000000" pitchFamily="66" charset="2"/>
                <a:ea typeface="Pecita" panose="03050502000000000000" pitchFamily="66" charset="2"/>
                <a:cs typeface="Pecita" panose="03050502000000000000" pitchFamily="66" charset="2"/>
              </a:rPr>
              <a:t> «Поддержка районных социально-ориентированных казачьих обществ «Черноморского окружного казачьего общества Кубанского войскового казачьего общества города Сочи»</a:t>
            </a: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3128482"/>
              </p:ext>
            </p:extLst>
          </p:nvPr>
        </p:nvGraphicFramePr>
        <p:xfrm>
          <a:off x="213749" y="5392290"/>
          <a:ext cx="11765204" cy="12973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111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40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4514"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Наименование </a:t>
                      </a:r>
                      <a:endParaRPr lang="ru-RU" sz="1300" dirty="0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</a:endParaRPr>
                    </a:p>
                  </a:txBody>
                  <a:tcPr marL="63305" marR="63305" marT="31652" marB="31652">
                    <a:cell3D prstMaterial="dkEdge">
                      <a:bevel h="50800" prst="divot"/>
                      <a:lightRig rig="flood" dir="t"/>
                    </a:cell3D>
                    <a:solidFill>
                      <a:srgbClr val="5B708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Сумма (млн</a:t>
                      </a:r>
                      <a:r>
                        <a:rPr lang="ru-RU" sz="1300" baseline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ru-RU" sz="13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руб.)</a:t>
                      </a:r>
                      <a:endParaRPr lang="ru-RU" sz="1300" dirty="0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</a:endParaRPr>
                    </a:p>
                  </a:txBody>
                  <a:tcPr marL="63305" marR="63305" marT="31652" marB="31652">
                    <a:cell3D prstMaterial="dkEdge">
                      <a:bevel h="50800" prst="divot"/>
                      <a:lightRig rig="flood" dir="t"/>
                    </a:cell3D>
                    <a:solidFill>
                      <a:srgbClr val="5B708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Охрана общественного порядка казачьими обществами,</a:t>
                      </a:r>
                      <a:r>
                        <a:rPr lang="ru-RU" sz="1300" baseline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 в том числе организация деятельности муниципальной казачьей дружины численностью 140  человек</a:t>
                      </a:r>
                      <a:endParaRPr lang="ru-RU" sz="1300" dirty="0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</a:endParaRPr>
                    </a:p>
                  </a:txBody>
                  <a:tcPr marL="63305" marR="63305" marT="31652" marB="31652">
                    <a:cell3D prstMaterial="dkEdge">
                      <a:bevel h="50800" prst="divot"/>
                      <a:lightRig rig="flood" dir="t"/>
                    </a:cell3D>
                    <a:solidFill>
                      <a:srgbClr val="5B708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40,5</a:t>
                      </a:r>
                      <a:endParaRPr lang="ru-RU" sz="1400" dirty="0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</a:endParaRPr>
                    </a:p>
                  </a:txBody>
                  <a:tcPr marL="63305" marR="63305" marT="31652" marB="31652" anchor="ctr">
                    <a:cell3D prstMaterial="dkEdge">
                      <a:bevel h="50800" prst="divot"/>
                      <a:lightRig rig="flood" dir="t"/>
                    </a:cell3D>
                    <a:solidFill>
                      <a:srgbClr val="5B708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8812"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Патриотическое воспитание молодежи в казачьих обществах</a:t>
                      </a:r>
                      <a:endParaRPr lang="ru-RU" sz="1300" dirty="0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</a:endParaRPr>
                    </a:p>
                  </a:txBody>
                  <a:tcPr marL="63305" marR="63305" marT="31652" marB="31652">
                    <a:cell3D prstMaterial="dkEdge">
                      <a:bevel h="50800" prst="divot"/>
                      <a:lightRig rig="flood" dir="t"/>
                    </a:cell3D>
                    <a:solidFill>
                      <a:srgbClr val="5B708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0,8</a:t>
                      </a:r>
                      <a:endParaRPr lang="ru-RU" sz="1400" dirty="0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</a:endParaRPr>
                    </a:p>
                  </a:txBody>
                  <a:tcPr marL="63305" marR="63305" marT="31652" marB="31652" anchor="ctr">
                    <a:cell3D prstMaterial="dkEdge">
                      <a:bevel h="50800" prst="divot"/>
                      <a:lightRig rig="flood" dir="t"/>
                    </a:cell3D>
                    <a:solidFill>
                      <a:srgbClr val="5B708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Проведение</a:t>
                      </a:r>
                      <a:r>
                        <a:rPr lang="ru-RU" sz="1300" baseline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 мероприятий по сохранению и развитию историко-культурных традиций кубанского казачества </a:t>
                      </a:r>
                      <a:endParaRPr lang="ru-RU" sz="1300" dirty="0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</a:endParaRPr>
                    </a:p>
                  </a:txBody>
                  <a:tcPr marL="63305" marR="63305" marT="31652" marB="31652">
                    <a:cell3D prstMaterial="dkEdge">
                      <a:bevel h="50800" prst="divot"/>
                      <a:lightRig rig="flood" dir="t"/>
                    </a:cell3D>
                    <a:solidFill>
                      <a:srgbClr val="5B708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0,9</a:t>
                      </a:r>
                      <a:endParaRPr lang="ru-RU" sz="1400" dirty="0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</a:endParaRPr>
                    </a:p>
                  </a:txBody>
                  <a:tcPr marL="63305" marR="63305" marT="31652" marB="31652" anchor="ctr">
                    <a:cell3D prstMaterial="dkEdge">
                      <a:bevel h="50800" prst="divot"/>
                      <a:lightRig rig="flood" dir="t"/>
                    </a:cell3D>
                    <a:solidFill>
                      <a:srgbClr val="5B708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94669"/>
              </p:ext>
            </p:extLst>
          </p:nvPr>
        </p:nvGraphicFramePr>
        <p:xfrm>
          <a:off x="6046397" y="168085"/>
          <a:ext cx="5932556" cy="9190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60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23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69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18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53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27306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2020 год</a:t>
                      </a:r>
                    </a:p>
                    <a:p>
                      <a:pPr algn="ctr"/>
                      <a:r>
                        <a:rPr lang="ru-RU" sz="1200" b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 (план первоначальный)</a:t>
                      </a:r>
                      <a:endParaRPr lang="ru-RU" sz="1200" b="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63305" marR="63305" marT="31652" marB="31652">
                    <a:cell3D prstMaterial="dkEdge">
                      <a:bevel h="50800" prst="divot"/>
                      <a:lightRig rig="flood" dir="t"/>
                    </a:cell3D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2020 год (план уточненный на 01.11.2020 года)</a:t>
                      </a:r>
                      <a:endParaRPr lang="ru-RU" sz="1200" b="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63305" marR="63305" marT="31652" marB="31652">
                    <a:cell3D prstMaterial="dkEdge">
                      <a:bevel h="50800" prst="divot"/>
                      <a:lightRig rig="flood" dir="t"/>
                    </a:cell3D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 smtClean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2021 год</a:t>
                      </a:r>
                      <a:endParaRPr lang="ru-RU" sz="14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47478" marR="47478" marT="23739" marB="23739">
                    <a:cell3D prstMaterial="dkEdge">
                      <a:bevel h="50800" prst="divot"/>
                      <a:lightRig rig="flood" dir="t"/>
                    </a:cell3D>
                    <a:pattFill prst="dkHorz">
                      <a:fgClr>
                        <a:schemeClr val="accent5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 smtClean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2022 год</a:t>
                      </a:r>
                      <a:endParaRPr lang="ru-RU" sz="14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47478" marR="47478" marT="23739" marB="23739">
                    <a:cell3D prstMaterial="dkEdge">
                      <a:bevel h="50800" prst="divot"/>
                      <a:lightRig rig="flood" dir="t"/>
                    </a:cell3D>
                    <a:pattFill prst="dkHorz">
                      <a:fgClr>
                        <a:schemeClr val="accent5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 smtClean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2023 год</a:t>
                      </a:r>
                      <a:endParaRPr lang="ru-RU" sz="14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47478" marR="47478" marT="23739" marB="23739">
                    <a:cell3D prstMaterial="dkEdge">
                      <a:bevel h="50800" prst="divot"/>
                      <a:lightRig rig="flood" dir="t"/>
                    </a:cell3D>
                    <a:pattFill prst="dkHorz">
                      <a:fgClr>
                        <a:schemeClr val="accent5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9914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307,5</a:t>
                      </a:r>
                    </a:p>
                  </a:txBody>
                  <a:tcPr marL="63305" marR="63305" marT="31652" marB="31652">
                    <a:cell3D prstMaterial="dkEdge">
                      <a:bevel h="50800" prst="divot"/>
                      <a:lightRig rig="flood" dir="t"/>
                    </a:cell3D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308,7</a:t>
                      </a:r>
                      <a:endParaRPr lang="ru-RU" sz="1200" b="1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63305" marR="63305" marT="31652" marB="31652">
                    <a:cell3D prstMaterial="dkEdge">
                      <a:bevel h="50800" prst="divot"/>
                      <a:lightRig rig="flood" dir="t"/>
                    </a:cell3D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346,9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3305" marR="63305" marT="31652" marB="31652">
                    <a:cell3D prstMaterial="dkEdge">
                      <a:bevel h="50800" prst="divot"/>
                      <a:lightRig rig="flood" dir="t"/>
                    </a:cell3D>
                    <a:pattFill prst="dkHorz">
                      <a:fgClr>
                        <a:schemeClr val="accent5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325,0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3305" marR="63305" marT="31652" marB="31652">
                    <a:cell3D prstMaterial="dkEdge">
                      <a:bevel h="50800" prst="divot"/>
                      <a:lightRig rig="flood" dir="t"/>
                    </a:cell3D>
                    <a:pattFill prst="dkHorz">
                      <a:fgClr>
                        <a:schemeClr val="accent5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294,1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3305" marR="63305" marT="31652" marB="31652">
                    <a:cell3D prstMaterial="dkEdge">
                      <a:bevel h="50800" prst="divot"/>
                      <a:lightRig rig="flood" dir="t"/>
                    </a:cell3D>
                    <a:pattFill prst="dkHorz">
                      <a:fgClr>
                        <a:schemeClr val="accent5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8130695"/>
              </p:ext>
            </p:extLst>
          </p:nvPr>
        </p:nvGraphicFramePr>
        <p:xfrm>
          <a:off x="6046397" y="4167863"/>
          <a:ext cx="5932556" cy="9190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60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56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36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18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53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27306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2020 год</a:t>
                      </a:r>
                    </a:p>
                    <a:p>
                      <a:pPr algn="ctr"/>
                      <a:r>
                        <a:rPr lang="ru-RU" sz="1200" b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 (план первоначальный)</a:t>
                      </a:r>
                      <a:endParaRPr lang="ru-RU" sz="1200" b="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63305" marR="63305" marT="31652" marB="31652">
                    <a:cell3D prstMaterial="dkEdge">
                      <a:bevel h="50800" prst="divot"/>
                      <a:lightRig rig="flood" dir="t"/>
                    </a:cell3D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2020 год (план уточненный на 01.11.2020 года)</a:t>
                      </a:r>
                      <a:endParaRPr lang="ru-RU" sz="1200" b="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63305" marR="63305" marT="31652" marB="31652">
                    <a:cell3D prstMaterial="dkEdge">
                      <a:bevel h="50800" prst="divot"/>
                      <a:lightRig rig="flood" dir="t"/>
                    </a:cell3D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 smtClean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2021 год</a:t>
                      </a:r>
                      <a:endParaRPr lang="ru-RU" sz="14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47478" marR="47478" marT="23739" marB="23739">
                    <a:cell3D prstMaterial="dkEdge">
                      <a:bevel h="50800" prst="divot"/>
                      <a:lightRig rig="flood" dir="t"/>
                    </a:cell3D>
                    <a:pattFill prst="dkHorz">
                      <a:fgClr>
                        <a:schemeClr val="accent5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 smtClean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2022 год</a:t>
                      </a:r>
                      <a:endParaRPr lang="ru-RU" sz="14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47478" marR="47478" marT="23739" marB="23739">
                    <a:cell3D prstMaterial="dkEdge">
                      <a:bevel h="50800" prst="divot"/>
                      <a:lightRig rig="flood" dir="t"/>
                    </a:cell3D>
                    <a:pattFill prst="dkHorz">
                      <a:fgClr>
                        <a:schemeClr val="accent5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 smtClean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2023 год</a:t>
                      </a:r>
                      <a:endParaRPr lang="ru-RU" sz="14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47478" marR="47478" marT="23739" marB="23739">
                    <a:cell3D prstMaterial="dkEdge">
                      <a:bevel h="50800" prst="divot"/>
                      <a:lightRig rig="flood" dir="t"/>
                    </a:cell3D>
                    <a:pattFill prst="dkHorz">
                      <a:fgClr>
                        <a:schemeClr val="accent5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9914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38,4</a:t>
                      </a:r>
                    </a:p>
                  </a:txBody>
                  <a:tcPr marL="63305" marR="63305" marT="31652" marB="31652">
                    <a:cell3D prstMaterial="dkEdge">
                      <a:bevel h="50800" prst="divot"/>
                      <a:lightRig rig="flood" dir="t"/>
                    </a:cell3D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44,4</a:t>
                      </a:r>
                      <a:endParaRPr lang="ru-RU" sz="1200" b="1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63305" marR="63305" marT="31652" marB="31652">
                    <a:cell3D prstMaterial="dkEdge">
                      <a:bevel h="50800" prst="divot"/>
                      <a:lightRig rig="flood" dir="t"/>
                    </a:cell3D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42,2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3305" marR="63305" marT="31652" marB="31652">
                    <a:cell3D prstMaterial="dkEdge">
                      <a:bevel h="50800" prst="divot"/>
                      <a:lightRig rig="flood" dir="t"/>
                    </a:cell3D>
                    <a:pattFill prst="dkHorz">
                      <a:fgClr>
                        <a:schemeClr val="accent5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42,2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3305" marR="63305" marT="31652" marB="31652">
                    <a:cell3D prstMaterial="dkEdge">
                      <a:bevel h="50800" prst="divot"/>
                      <a:lightRig rig="flood" dir="t"/>
                    </a:cell3D>
                    <a:pattFill prst="dkHorz">
                      <a:fgClr>
                        <a:schemeClr val="accent5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42,2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3305" marR="63305" marT="31652" marB="31652">
                    <a:cell3D prstMaterial="dkEdge">
                      <a:bevel h="50800" prst="divot"/>
                      <a:lightRig rig="flood" dir="t"/>
                    </a:cell3D>
                    <a:pattFill prst="dkHorz">
                      <a:fgClr>
                        <a:schemeClr val="accent5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2995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3C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Заголовок 4"/>
          <p:cNvSpPr txBox="1">
            <a:spLocks/>
          </p:cNvSpPr>
          <p:nvPr/>
        </p:nvSpPr>
        <p:spPr>
          <a:xfrm>
            <a:off x="4548566" y="153764"/>
            <a:ext cx="5977374" cy="80716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b="1" u="sng" spc="26" dirty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Муниципальная программа</a:t>
            </a:r>
            <a:br>
              <a:rPr lang="ru-RU" sz="1600" b="1" u="sng" spc="26" dirty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</a:br>
            <a:r>
              <a:rPr lang="ru-RU" sz="1600" b="1" u="sng" spc="26" dirty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«Транспортное обслуживание населения муниципального образования город-курорт Сочи»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24087" y="3129144"/>
            <a:ext cx="9328297" cy="646331"/>
          </a:xfrm>
          <a:prstGeom prst="rect">
            <a:avLst/>
          </a:prstGeom>
          <a:pattFill prst="pct60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372986"/>
            <a:r>
              <a:rPr lang="ru-RU" dirty="0">
                <a:solidFill>
                  <a:srgbClr val="1F497D">
                    <a:lumMod val="50000"/>
                  </a:srgbClr>
                </a:solidFill>
                <a:latin typeface="Comic Sans MS" panose="030F0702030302020204" pitchFamily="66" charset="0"/>
              </a:rPr>
              <a:t>Выполнение работ, оказание услуг, связанных с осуществлением регулярных перевозок населения </a:t>
            </a:r>
            <a:r>
              <a:rPr lang="ru-RU" dirty="0" smtClean="0">
                <a:solidFill>
                  <a:srgbClr val="1F497D">
                    <a:lumMod val="50000"/>
                  </a:srgbClr>
                </a:solidFill>
                <a:latin typeface="Comic Sans MS" panose="030F0702030302020204" pitchFamily="66" charset="0"/>
              </a:rPr>
              <a:t>по регулируемым тарифам по муниципальным маршрутам</a:t>
            </a:r>
            <a:endParaRPr lang="ru-RU" dirty="0">
              <a:solidFill>
                <a:srgbClr val="1F497D">
                  <a:lumMod val="50000"/>
                </a:srgbClr>
              </a:solidFill>
              <a:latin typeface="Comic Sans MS" panose="030F0702030302020204" pitchFamily="66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0200456" y="3159921"/>
            <a:ext cx="1442699" cy="584775"/>
          </a:xfrm>
          <a:prstGeom prst="rect">
            <a:avLst/>
          </a:prstGeom>
          <a:pattFill prst="pct5">
            <a:fgClr>
              <a:schemeClr val="bg2"/>
            </a:fgClr>
            <a:bgClr>
              <a:schemeClr val="bg1"/>
            </a:bgClr>
          </a:patt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372986"/>
            <a:r>
              <a:rPr lang="ru-RU" sz="1600" b="1" dirty="0" smtClean="0">
                <a:solidFill>
                  <a:srgbClr val="1F497D">
                    <a:lumMod val="50000"/>
                  </a:srgbClr>
                </a:solidFill>
                <a:latin typeface="Comic Sans MS" panose="030F0702030302020204" pitchFamily="66" charset="0"/>
              </a:rPr>
              <a:t>261,6</a:t>
            </a:r>
            <a:endParaRPr lang="ru-RU" sz="1600" b="1" dirty="0">
              <a:solidFill>
                <a:srgbClr val="1F497D">
                  <a:lumMod val="50000"/>
                </a:srgbClr>
              </a:solidFill>
              <a:latin typeface="Comic Sans MS" panose="030F0702030302020204" pitchFamily="66" charset="0"/>
            </a:endParaRPr>
          </a:p>
          <a:p>
            <a:pPr algn="ctr" defTabSz="372986"/>
            <a:r>
              <a:rPr lang="ru-RU" sz="1600" b="1" dirty="0">
                <a:solidFill>
                  <a:srgbClr val="1F497D">
                    <a:lumMod val="50000"/>
                  </a:srgbClr>
                </a:solidFill>
                <a:latin typeface="Comic Sans MS" panose="030F0702030302020204" pitchFamily="66" charset="0"/>
              </a:rPr>
              <a:t>м</a:t>
            </a:r>
            <a:r>
              <a:rPr lang="ru-RU" sz="1600" b="1" dirty="0" smtClean="0">
                <a:solidFill>
                  <a:srgbClr val="1F497D">
                    <a:lumMod val="50000"/>
                  </a:srgbClr>
                </a:solidFill>
                <a:latin typeface="Comic Sans MS" panose="030F0702030302020204" pitchFamily="66" charset="0"/>
              </a:rPr>
              <a:t>лн рублей</a:t>
            </a:r>
            <a:endParaRPr lang="ru-RU" sz="1600" b="1" dirty="0">
              <a:solidFill>
                <a:srgbClr val="1F497D">
                  <a:lumMod val="50000"/>
                </a:srgbClr>
              </a:solidFill>
              <a:latin typeface="Comic Sans MS" panose="030F0702030302020204" pitchFamily="66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24087" y="4267366"/>
            <a:ext cx="9328297" cy="646331"/>
          </a:xfrm>
          <a:prstGeom prst="rect">
            <a:avLst/>
          </a:prstGeom>
          <a:pattFill prst="pct60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srgbClr val="1F497D">
                    <a:lumMod val="50000"/>
                  </a:srgbClr>
                </a:solidFill>
                <a:latin typeface="Comic Sans MS" panose="030F0702030302020204" pitchFamily="66" charset="0"/>
                <a:ea typeface="Segoe UI" panose="020B0502040204020203" pitchFamily="34" charset="0"/>
                <a:cs typeface="Segoe UI" panose="020B0502040204020203" pitchFamily="34" charset="0"/>
              </a:rPr>
              <a:t>Обеспечение деятельности департамента городского транспорта и казенного учреждения «Управление городского транспорта</a:t>
            </a:r>
            <a:r>
              <a:rPr lang="ru-RU" dirty="0" smtClean="0">
                <a:solidFill>
                  <a:srgbClr val="1F497D">
                    <a:lumMod val="50000"/>
                  </a:srgbClr>
                </a:solidFill>
                <a:latin typeface="Comic Sans MS" panose="030F0702030302020204" pitchFamily="66" charset="0"/>
                <a:ea typeface="Segoe UI" panose="020B0502040204020203" pitchFamily="34" charset="0"/>
                <a:cs typeface="Segoe UI" panose="020B0502040204020203" pitchFamily="34" charset="0"/>
              </a:rPr>
              <a:t>»</a:t>
            </a:r>
            <a:endParaRPr lang="ru-RU" dirty="0">
              <a:solidFill>
                <a:srgbClr val="1F497D">
                  <a:lumMod val="50000"/>
                </a:srgbClr>
              </a:solidFill>
              <a:latin typeface="Comic Sans MS" panose="030F0702030302020204" pitchFamily="66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24087" y="5380672"/>
            <a:ext cx="9328297" cy="923330"/>
          </a:xfrm>
          <a:prstGeom prst="rect">
            <a:avLst/>
          </a:prstGeom>
          <a:pattFill prst="pct60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dirty="0" smtClean="0">
                <a:solidFill>
                  <a:srgbClr val="1F497D">
                    <a:lumMod val="50000"/>
                  </a:srgbClr>
                </a:solidFill>
                <a:latin typeface="Comic Sans MS" panose="030F0702030302020204" pitchFamily="66" charset="0"/>
                <a:ea typeface="Segoe UI" panose="020B0502040204020203" pitchFamily="34" charset="0"/>
                <a:cs typeface="Segoe UI" panose="020B0502040204020203" pitchFamily="34" charset="0"/>
              </a:rPr>
              <a:t>Мероприятия, направленные на обеспечение информирования населения о работе транспорта общего пользования, в том числе работы по диспетчеризации городского пассажирского транспорта </a:t>
            </a:r>
            <a:endParaRPr lang="ru-RU" dirty="0">
              <a:solidFill>
                <a:srgbClr val="1F497D">
                  <a:lumMod val="50000"/>
                </a:srgbClr>
              </a:solidFill>
              <a:latin typeface="Comic Sans MS" panose="030F0702030302020204" pitchFamily="66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51" name="Рисунок 5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59" y="25100"/>
            <a:ext cx="3294437" cy="20744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9670684"/>
              </p:ext>
            </p:extLst>
          </p:nvPr>
        </p:nvGraphicFramePr>
        <p:xfrm>
          <a:off x="3503712" y="1076894"/>
          <a:ext cx="8423906" cy="10317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69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37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122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778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1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28998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2020 год</a:t>
                      </a:r>
                    </a:p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(план первоначальный)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2020 год </a:t>
                      </a:r>
                    </a:p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(план уточненный на 01.11.2020 года)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2021 год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horzBrick">
                      <a:fgClr>
                        <a:schemeClr val="tx2">
                          <a:lumMod val="25000"/>
                          <a:lumOff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2022 год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horzBrick">
                      <a:fgClr>
                        <a:schemeClr val="tx2">
                          <a:lumMod val="25000"/>
                          <a:lumOff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2023 год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horzBrick">
                      <a:fgClr>
                        <a:schemeClr val="tx2">
                          <a:lumMod val="25000"/>
                          <a:lumOff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711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318,0</a:t>
                      </a:r>
                      <a:endParaRPr lang="ru-RU" sz="14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982,5</a:t>
                      </a:r>
                      <a:endParaRPr lang="ru-RU" sz="14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307,2</a:t>
                      </a:r>
                      <a:endParaRPr lang="ru-RU" sz="16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horzBrick">
                      <a:fgClr>
                        <a:schemeClr val="tx2">
                          <a:lumMod val="25000"/>
                          <a:lumOff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307,2</a:t>
                      </a:r>
                      <a:endParaRPr lang="ru-RU" sz="16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horzBrick">
                      <a:fgClr>
                        <a:schemeClr val="tx2">
                          <a:lumMod val="25000"/>
                          <a:lumOff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312,8</a:t>
                      </a:r>
                      <a:endParaRPr lang="ru-RU" sz="16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horzBrick">
                      <a:fgClr>
                        <a:schemeClr val="tx2">
                          <a:lumMod val="25000"/>
                          <a:lumOff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224087" y="2390014"/>
            <a:ext cx="11703531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372986"/>
            <a:r>
              <a:rPr lang="ru-RU" b="1" spc="19" dirty="0">
                <a:ln w="0"/>
                <a:solidFill>
                  <a:schemeClr val="tx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Основные направления </a:t>
            </a:r>
            <a:r>
              <a:rPr lang="ru-RU" b="1" spc="19" dirty="0" smtClean="0">
                <a:ln w="0"/>
                <a:solidFill>
                  <a:schemeClr val="tx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финансирования, </a:t>
            </a:r>
            <a:r>
              <a:rPr lang="ru-RU" b="1" spc="19" dirty="0">
                <a:ln w="0"/>
                <a:solidFill>
                  <a:schemeClr val="tx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предусмотренные </a:t>
            </a:r>
            <a:r>
              <a:rPr lang="ru-RU" b="1" spc="19" dirty="0" smtClean="0">
                <a:ln w="0"/>
                <a:solidFill>
                  <a:schemeClr val="tx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в бюджете </a:t>
            </a:r>
            <a:r>
              <a:rPr lang="ru-RU" b="1" spc="19" dirty="0">
                <a:ln w="0"/>
                <a:solidFill>
                  <a:schemeClr val="tx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города Сочи  на </a:t>
            </a:r>
            <a:r>
              <a:rPr lang="ru-RU" b="1" spc="19" dirty="0" smtClean="0">
                <a:ln w="0"/>
                <a:solidFill>
                  <a:schemeClr val="tx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2021 год</a:t>
            </a:r>
            <a:endParaRPr lang="ru-RU" b="1" spc="19" dirty="0">
              <a:ln w="0"/>
              <a:solidFill>
                <a:schemeClr val="tx2">
                  <a:lumMod val="5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212929" y="4304457"/>
            <a:ext cx="1417751" cy="584775"/>
          </a:xfrm>
          <a:prstGeom prst="rect">
            <a:avLst/>
          </a:prstGeom>
          <a:pattFill prst="pct5">
            <a:fgClr>
              <a:schemeClr val="bg2"/>
            </a:fgClr>
            <a:bgClr>
              <a:schemeClr val="bg1"/>
            </a:bgClr>
          </a:patt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372986"/>
            <a:r>
              <a:rPr lang="ru-RU" sz="1600" b="1" dirty="0" smtClean="0">
                <a:solidFill>
                  <a:srgbClr val="1F497D">
                    <a:lumMod val="50000"/>
                  </a:srgbClr>
                </a:solidFill>
                <a:latin typeface="Comic Sans MS" panose="030F0702030302020204" pitchFamily="66" charset="0"/>
              </a:rPr>
              <a:t>40,4</a:t>
            </a:r>
            <a:endParaRPr lang="ru-RU" sz="1600" b="1" dirty="0">
              <a:solidFill>
                <a:srgbClr val="1F497D">
                  <a:lumMod val="50000"/>
                </a:srgbClr>
              </a:solidFill>
              <a:latin typeface="Comic Sans MS" panose="030F0702030302020204" pitchFamily="66" charset="0"/>
            </a:endParaRPr>
          </a:p>
          <a:p>
            <a:pPr algn="ctr" defTabSz="372986"/>
            <a:r>
              <a:rPr lang="ru-RU" sz="1600" b="1" dirty="0">
                <a:solidFill>
                  <a:srgbClr val="1F497D">
                    <a:lumMod val="50000"/>
                  </a:srgbClr>
                </a:solidFill>
                <a:latin typeface="Comic Sans MS" panose="030F0702030302020204" pitchFamily="66" charset="0"/>
              </a:rPr>
              <a:t>м</a:t>
            </a:r>
            <a:r>
              <a:rPr lang="ru-RU" sz="1600" b="1" dirty="0" smtClean="0">
                <a:solidFill>
                  <a:srgbClr val="1F497D">
                    <a:lumMod val="50000"/>
                  </a:srgbClr>
                </a:solidFill>
                <a:latin typeface="Comic Sans MS" panose="030F0702030302020204" pitchFamily="66" charset="0"/>
              </a:rPr>
              <a:t>лн рублей</a:t>
            </a:r>
            <a:endParaRPr lang="ru-RU" sz="1600" b="1" dirty="0">
              <a:solidFill>
                <a:srgbClr val="1F497D">
                  <a:lumMod val="50000"/>
                </a:srgbClr>
              </a:solidFill>
              <a:latin typeface="Comic Sans MS" panose="030F0702030302020204" pitchFamily="66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225404" y="5549949"/>
            <a:ext cx="1417751" cy="584775"/>
          </a:xfrm>
          <a:prstGeom prst="rect">
            <a:avLst/>
          </a:prstGeom>
          <a:pattFill prst="pct5">
            <a:fgClr>
              <a:schemeClr val="bg2"/>
            </a:fgClr>
            <a:bgClr>
              <a:schemeClr val="bg1"/>
            </a:bgClr>
          </a:patt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372986"/>
            <a:r>
              <a:rPr lang="ru-RU" sz="1600" b="1" dirty="0" smtClean="0">
                <a:solidFill>
                  <a:srgbClr val="1F497D">
                    <a:lumMod val="50000"/>
                  </a:srgbClr>
                </a:solidFill>
                <a:latin typeface="Comic Sans MS" panose="030F0702030302020204" pitchFamily="66" charset="0"/>
              </a:rPr>
              <a:t>5,1</a:t>
            </a:r>
            <a:endParaRPr lang="ru-RU" sz="1600" b="1" dirty="0">
              <a:solidFill>
                <a:srgbClr val="1F497D">
                  <a:lumMod val="50000"/>
                </a:srgbClr>
              </a:solidFill>
              <a:latin typeface="Comic Sans MS" panose="030F0702030302020204" pitchFamily="66" charset="0"/>
            </a:endParaRPr>
          </a:p>
          <a:p>
            <a:pPr algn="ctr" defTabSz="372986"/>
            <a:r>
              <a:rPr lang="ru-RU" sz="1600" b="1" dirty="0">
                <a:solidFill>
                  <a:srgbClr val="1F497D">
                    <a:lumMod val="50000"/>
                  </a:srgbClr>
                </a:solidFill>
                <a:latin typeface="Comic Sans MS" panose="030F0702030302020204" pitchFamily="66" charset="0"/>
              </a:rPr>
              <a:t>м</a:t>
            </a:r>
            <a:r>
              <a:rPr lang="ru-RU" sz="1600" b="1" dirty="0" smtClean="0">
                <a:solidFill>
                  <a:srgbClr val="1F497D">
                    <a:lumMod val="50000"/>
                  </a:srgbClr>
                </a:solidFill>
                <a:latin typeface="Comic Sans MS" panose="030F0702030302020204" pitchFamily="66" charset="0"/>
              </a:rPr>
              <a:t>лн рублей</a:t>
            </a:r>
            <a:endParaRPr lang="ru-RU" sz="1600" b="1" dirty="0">
              <a:solidFill>
                <a:srgbClr val="1F497D">
                  <a:lumMod val="50000"/>
                </a:srgbClr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7444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4"/>
          <p:cNvSpPr txBox="1">
            <a:spLocks/>
          </p:cNvSpPr>
          <p:nvPr/>
        </p:nvSpPr>
        <p:spPr>
          <a:xfrm>
            <a:off x="3210087" y="203763"/>
            <a:ext cx="5301952" cy="69623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b="1" u="sng" spc="50" dirty="0" smtClean="0">
                <a:ln w="0"/>
                <a:solidFill>
                  <a:schemeClr val="bg1">
                    <a:lumMod val="9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Муниципальная программа</a:t>
            </a:r>
            <a:br>
              <a:rPr lang="ru-RU" sz="1600" b="1" u="sng" spc="50" dirty="0" smtClean="0">
                <a:ln w="0"/>
                <a:solidFill>
                  <a:schemeClr val="bg1">
                    <a:lumMod val="9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</a:br>
            <a:r>
              <a:rPr lang="ru-RU" sz="1600" b="1" u="sng" spc="50" dirty="0" smtClean="0">
                <a:ln w="0"/>
                <a:solidFill>
                  <a:schemeClr val="bg1">
                    <a:lumMod val="9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«Развитие инфраструктуры муниципального образования город-курорт Сочи»</a:t>
            </a:r>
            <a:endParaRPr lang="ru-RU" sz="1600" b="1" u="sng" spc="50" dirty="0">
              <a:ln w="0"/>
              <a:solidFill>
                <a:schemeClr val="bg1">
                  <a:lumMod val="9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9" y="187354"/>
            <a:ext cx="2441711" cy="17937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4188870"/>
              </p:ext>
            </p:extLst>
          </p:nvPr>
        </p:nvGraphicFramePr>
        <p:xfrm>
          <a:off x="196417" y="2958571"/>
          <a:ext cx="3510097" cy="30253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100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4243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egoe Print" panose="02000600000000000000" pitchFamily="2" charset="0"/>
                        </a:rPr>
                        <a:t>Газоснабжение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egoe Print" panose="02000600000000000000" pitchFamily="2" charset="0"/>
                        </a:rPr>
                        <a:t>28,5</a:t>
                      </a:r>
                      <a:r>
                        <a:rPr lang="ru-RU" sz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egoe Print" panose="02000600000000000000" pitchFamily="2" charset="0"/>
                        </a:rPr>
                        <a:t> млн рублей</a:t>
                      </a:r>
                      <a:endParaRPr lang="ru-RU" sz="120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Segoe Print" panose="02000600000000000000" pitchFamily="2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064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egoe UI Light" panose="020B0502040204020203" pitchFamily="34" charset="0"/>
                        </a:rPr>
                        <a:t>Выполнение </a:t>
                      </a:r>
                      <a:r>
                        <a:rPr lang="ru-RU" sz="11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egoe UI Light" panose="020B0502040204020203" pitchFamily="34" charset="0"/>
                        </a:rPr>
                        <a:t>ПИРов</a:t>
                      </a:r>
                      <a:r>
                        <a:rPr lang="ru-RU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egoe UI Light" panose="020B0502040204020203" pitchFamily="34" charset="0"/>
                        </a:rPr>
                        <a:t> по газификации сел Воронцовка, </a:t>
                      </a:r>
                      <a:r>
                        <a:rPr lang="ru-RU" sz="11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egoe UI Light" panose="020B0502040204020203" pitchFamily="34" charset="0"/>
                        </a:rPr>
                        <a:t>Илларионовка</a:t>
                      </a:r>
                      <a:r>
                        <a:rPr lang="ru-RU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egoe UI Light" panose="020B0502040204020203" pitchFamily="34" charset="0"/>
                        </a:rPr>
                        <a:t>, Калиновое озеро, Хлебороб»- 1,7</a:t>
                      </a:r>
                      <a:endParaRPr lang="ru-RU" sz="1100" dirty="0">
                        <a:solidFill>
                          <a:schemeClr val="tx2">
                            <a:lumMod val="75000"/>
                          </a:schemeClr>
                        </a:solidFill>
                        <a:latin typeface="Segoe UI Light" panose="020B0502040204020203" pitchFamily="34" charset="0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064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egoe UI Light" panose="020B0502040204020203" pitchFamily="34" charset="0"/>
                        </a:rPr>
                        <a:t>Завершение СМР и выполнение </a:t>
                      </a:r>
                      <a:r>
                        <a:rPr lang="ru-RU" sz="11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egoe UI Light" panose="020B0502040204020203" pitchFamily="34" charset="0"/>
                        </a:rPr>
                        <a:t>ПИРов</a:t>
                      </a:r>
                      <a:r>
                        <a:rPr lang="ru-RU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egoe UI Light" panose="020B0502040204020203" pitchFamily="34" charset="0"/>
                        </a:rPr>
                        <a:t> по газификации</a:t>
                      </a:r>
                      <a:r>
                        <a:rPr lang="ru-RU" sz="11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egoe UI Light" panose="020B0502040204020203" pitchFamily="34" charset="0"/>
                        </a:rPr>
                        <a:t> пос. </a:t>
                      </a:r>
                      <a:r>
                        <a:rPr lang="ru-RU" sz="1100" baseline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egoe UI Light" panose="020B0502040204020203" pitchFamily="34" charset="0"/>
                        </a:rPr>
                        <a:t>Лоо</a:t>
                      </a:r>
                      <a:r>
                        <a:rPr lang="ru-RU" sz="11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egoe UI Light" panose="020B0502040204020203" pitchFamily="34" charset="0"/>
                        </a:rPr>
                        <a:t>» – 12,7</a:t>
                      </a:r>
                      <a:endParaRPr lang="ru-RU" sz="1100" dirty="0">
                        <a:solidFill>
                          <a:schemeClr val="tx2">
                            <a:lumMod val="75000"/>
                          </a:schemeClr>
                        </a:solidFill>
                        <a:latin typeface="Segoe UI Light" panose="020B0502040204020203" pitchFamily="34" charset="0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741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egoe UI Light" panose="020B0502040204020203" pitchFamily="34" charset="0"/>
                        </a:rPr>
                        <a:t>Завершение СМР</a:t>
                      </a:r>
                      <a:r>
                        <a:rPr lang="ru-RU" sz="11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egoe UI Light" panose="020B0502040204020203" pitchFamily="34" charset="0"/>
                        </a:rPr>
                        <a:t> по газификации ул. Леси-Украинка (включая </a:t>
                      </a:r>
                      <a:r>
                        <a:rPr lang="ru-RU" sz="11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egoe UI Light" panose="020B0502040204020203" pitchFamily="34" charset="0"/>
                        </a:rPr>
                        <a:t>ПИРов</a:t>
                      </a:r>
                      <a:r>
                        <a:rPr lang="ru-RU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egoe UI Light" panose="020B0502040204020203" pitchFamily="34" charset="0"/>
                        </a:rPr>
                        <a:t>) -2,9</a:t>
                      </a:r>
                      <a:endParaRPr lang="ru-RU" sz="1100" dirty="0">
                        <a:solidFill>
                          <a:schemeClr val="tx2">
                            <a:lumMod val="75000"/>
                          </a:schemeClr>
                        </a:solidFill>
                        <a:latin typeface="Segoe UI Light" panose="020B0502040204020203" pitchFamily="34" charset="0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9135">
                <a:tc>
                  <a:txBody>
                    <a:bodyPr/>
                    <a:lstStyle/>
                    <a:p>
                      <a:pPr marL="0" marR="0" lvl="0" indent="0" algn="l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egoe UI Light" panose="020B0502040204020203" pitchFamily="34" charset="0"/>
                        </a:rPr>
                        <a:t>Выполнение </a:t>
                      </a:r>
                      <a:r>
                        <a:rPr lang="ru-RU" sz="11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egoe UI Light" panose="020B0502040204020203" pitchFamily="34" charset="0"/>
                        </a:rPr>
                        <a:t>ПИРов</a:t>
                      </a:r>
                      <a:r>
                        <a:rPr lang="ru-RU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egoe UI Light" panose="020B0502040204020203" pitchFamily="34" charset="0"/>
                        </a:rPr>
                        <a:t> на строительство сетей газоснабжения микрорайона, выделенного под застройку для многодетных семей в п. Аше» – 3,5</a:t>
                      </a: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9833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egoe UI Light" panose="020B0502040204020203" pitchFamily="34" charset="0"/>
                        </a:rPr>
                        <a:t>Завершение СМР</a:t>
                      </a:r>
                      <a:r>
                        <a:rPr lang="ru-RU" sz="11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egoe UI Light" panose="020B0502040204020203" pitchFamily="34" charset="0"/>
                        </a:rPr>
                        <a:t> по газификации в поселках Аше, </a:t>
                      </a:r>
                      <a:r>
                        <a:rPr lang="ru-RU" sz="1100" baseline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egoe UI Light" panose="020B0502040204020203" pitchFamily="34" charset="0"/>
                        </a:rPr>
                        <a:t>Шхафит</a:t>
                      </a:r>
                      <a:r>
                        <a:rPr lang="ru-RU" sz="11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egoe UI Light" panose="020B0502040204020203" pitchFamily="34" charset="0"/>
                        </a:rPr>
                        <a:t>, Мамедова Щель, улицы Новая поселка Лазаревское – 7,7</a:t>
                      </a:r>
                      <a:endParaRPr lang="ru-RU" sz="1100" dirty="0">
                        <a:solidFill>
                          <a:schemeClr val="tx2">
                            <a:lumMod val="75000"/>
                          </a:schemeClr>
                        </a:solidFill>
                        <a:latin typeface="Segoe UI Light" panose="020B0502040204020203" pitchFamily="34" charset="0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97983" y="2132856"/>
            <a:ext cx="11714198" cy="307777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Основные направления финансирования, предусмотренные в утвержденном бюджете на 2021 год:</a:t>
            </a:r>
            <a:endParaRPr lang="ru-RU" sz="14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2550839"/>
              </p:ext>
            </p:extLst>
          </p:nvPr>
        </p:nvGraphicFramePr>
        <p:xfrm>
          <a:off x="4008089" y="2958571"/>
          <a:ext cx="3569838" cy="30992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98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9957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egoe Print" panose="02000600000000000000" pitchFamily="2" charset="0"/>
                        </a:rPr>
                        <a:t>Водоснабжение</a:t>
                      </a:r>
                      <a:r>
                        <a:rPr lang="ru-RU" sz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egoe Print" panose="02000600000000000000" pitchFamily="2" charset="0"/>
                        </a:rPr>
                        <a:t> и водоотведение </a:t>
                      </a:r>
                    </a:p>
                    <a:p>
                      <a:pPr algn="ctr"/>
                      <a:r>
                        <a:rPr lang="ru-RU" sz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egoe Print" panose="02000600000000000000" pitchFamily="2" charset="0"/>
                        </a:rPr>
                        <a:t>49,9 млн рублей</a:t>
                      </a:r>
                      <a:endParaRPr lang="ru-RU" sz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Segoe Print" panose="02000600000000000000" pitchFamily="2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6577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egoe UI Light" panose="020B0502040204020203" pitchFamily="34" charset="0"/>
                        </a:rPr>
                        <a:t>Выполнение </a:t>
                      </a:r>
                      <a:r>
                        <a:rPr lang="ru-RU" sz="11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egoe UI Light" panose="020B0502040204020203" pitchFamily="34" charset="0"/>
                        </a:rPr>
                        <a:t>ПИРов</a:t>
                      </a:r>
                      <a:r>
                        <a:rPr lang="ru-RU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egoe UI Light" panose="020B0502040204020203" pitchFamily="34" charset="0"/>
                        </a:rPr>
                        <a:t> на объекте «Строительство сетей водоснабжения и канализации микрорайона, выделенного под застройку для многодетных семей в п. Аше» – 4,9</a:t>
                      </a:r>
                      <a:endParaRPr lang="ru-RU" sz="1100" dirty="0">
                        <a:solidFill>
                          <a:schemeClr val="tx2">
                            <a:lumMod val="75000"/>
                          </a:schemeClr>
                        </a:solidFill>
                        <a:latin typeface="Segoe UI Light" panose="020B0502040204020203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8633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egoe UI Light" panose="020B0502040204020203" pitchFamily="34" charset="0"/>
                        </a:rPr>
                        <a:t>Продолжение </a:t>
                      </a:r>
                      <a:r>
                        <a:rPr lang="ru-RU" sz="11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egoe UI Light" panose="020B0502040204020203" pitchFamily="34" charset="0"/>
                        </a:rPr>
                        <a:t>ПИРов</a:t>
                      </a:r>
                      <a:r>
                        <a:rPr lang="ru-RU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egoe UI Light" panose="020B0502040204020203" pitchFamily="34" charset="0"/>
                        </a:rPr>
                        <a:t> на объекте «Водоснабжение застройки</a:t>
                      </a:r>
                      <a:r>
                        <a:rPr lang="ru-RU" sz="11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egoe UI Light" panose="020B0502040204020203" pitchFamily="34" charset="0"/>
                        </a:rPr>
                        <a:t> района «Благодать»-5,5</a:t>
                      </a:r>
                      <a:endParaRPr lang="ru-RU" sz="1100" dirty="0">
                        <a:solidFill>
                          <a:schemeClr val="tx2">
                            <a:lumMod val="75000"/>
                          </a:schemeClr>
                        </a:solidFill>
                        <a:latin typeface="Segoe UI Light" panose="020B0502040204020203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2011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egoe UI Light" panose="020B0502040204020203" pitchFamily="34" charset="0"/>
                        </a:rPr>
                        <a:t>Продолжением </a:t>
                      </a:r>
                      <a:r>
                        <a:rPr lang="ru-RU" sz="11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egoe UI Light" panose="020B0502040204020203" pitchFamily="34" charset="0"/>
                        </a:rPr>
                        <a:t>ПИРов</a:t>
                      </a:r>
                      <a:r>
                        <a:rPr lang="ru-RU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egoe UI Light" panose="020B0502040204020203" pitchFamily="34" charset="0"/>
                        </a:rPr>
                        <a:t> на объекте «Водоснабжение</a:t>
                      </a:r>
                      <a:r>
                        <a:rPr lang="ru-RU" sz="11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egoe UI Light" panose="020B0502040204020203" pitchFamily="34" charset="0"/>
                        </a:rPr>
                        <a:t>    с. Каменка, Казачий Брод» - 7,1</a:t>
                      </a:r>
                      <a:endParaRPr lang="ru-RU" sz="1100" dirty="0">
                        <a:solidFill>
                          <a:schemeClr val="tx2">
                            <a:lumMod val="75000"/>
                          </a:schemeClr>
                        </a:solidFill>
                        <a:latin typeface="Segoe UI Light" panose="020B0502040204020203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2438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egoe UI Light" panose="020B0502040204020203" pitchFamily="34" charset="0"/>
                        </a:rPr>
                        <a:t>Завершение </a:t>
                      </a:r>
                      <a:r>
                        <a:rPr lang="ru-RU" sz="11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egoe UI Light" panose="020B0502040204020203" pitchFamily="34" charset="0"/>
                        </a:rPr>
                        <a:t>ПИРов</a:t>
                      </a:r>
                      <a:r>
                        <a:rPr lang="ru-RU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egoe UI Light" panose="020B0502040204020203" pitchFamily="34" charset="0"/>
                        </a:rPr>
                        <a:t> по водоснабжению на строительства сетей водоснабжение и канализации</a:t>
                      </a:r>
                      <a:r>
                        <a:rPr lang="ru-RU" sz="11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egoe UI Light" panose="020B0502040204020203" pitchFamily="34" charset="0"/>
                        </a:rPr>
                        <a:t> на </a:t>
                      </a:r>
                      <a:r>
                        <a:rPr lang="ru-RU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egoe UI Light" panose="020B0502040204020203" pitchFamily="34" charset="0"/>
                        </a:rPr>
                        <a:t>объектах</a:t>
                      </a:r>
                      <a:r>
                        <a:rPr lang="ru-RU" sz="11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egoe UI Light" panose="020B0502040204020203" pitchFamily="34" charset="0"/>
                        </a:rPr>
                        <a:t> по ул. Измайловская и села Абазинка – 32,4</a:t>
                      </a:r>
                      <a:endParaRPr lang="ru-RU" sz="1100" dirty="0">
                        <a:solidFill>
                          <a:schemeClr val="tx2">
                            <a:lumMod val="75000"/>
                          </a:schemeClr>
                        </a:solidFill>
                        <a:latin typeface="Segoe UI Light" panose="020B0502040204020203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8157946"/>
              </p:ext>
            </p:extLst>
          </p:nvPr>
        </p:nvGraphicFramePr>
        <p:xfrm>
          <a:off x="7879502" y="2708920"/>
          <a:ext cx="4132679" cy="396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326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71763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egoe Print" panose="02000600000000000000" pitchFamily="2" charset="0"/>
                        </a:rPr>
                        <a:t>Другие мероприятия</a:t>
                      </a:r>
                      <a:r>
                        <a:rPr lang="ru-RU" sz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egoe Print" panose="02000600000000000000" pitchFamily="2" charset="0"/>
                        </a:rPr>
                        <a:t> по развитию инфраструктуры города Сочи</a:t>
                      </a:r>
                    </a:p>
                    <a:p>
                      <a:pPr algn="ctr"/>
                      <a:r>
                        <a:rPr lang="ru-RU" sz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egoe Print" panose="02000600000000000000" pitchFamily="2" charset="0"/>
                        </a:rPr>
                        <a:t>149,7 млн рублей</a:t>
                      </a: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049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egoe UI Light" panose="020B0502040204020203" pitchFamily="34" charset="0"/>
                        </a:rPr>
                        <a:t>Выполнение </a:t>
                      </a:r>
                      <a:r>
                        <a:rPr lang="ru-RU" sz="10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egoe UI Light" panose="020B0502040204020203" pitchFamily="34" charset="0"/>
                        </a:rPr>
                        <a:t>ПИРов</a:t>
                      </a:r>
                      <a:r>
                        <a:rPr lang="ru-RU" sz="1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egoe UI Light" panose="020B0502040204020203" pitchFamily="34" charset="0"/>
                        </a:rPr>
                        <a:t> по реконструкции автомобильной дороги общего пользования с инженерной подготовкой по ул. Фурманова </a:t>
                      </a:r>
                      <a:r>
                        <a:rPr lang="ru-RU" sz="10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egoe UI Light" panose="020B0502040204020203" pitchFamily="34" charset="0"/>
                        </a:rPr>
                        <a:t>– 9,4</a:t>
                      </a:r>
                      <a:endParaRPr lang="ru-RU" sz="1000" dirty="0">
                        <a:solidFill>
                          <a:schemeClr val="tx2">
                            <a:lumMod val="75000"/>
                          </a:schemeClr>
                        </a:solidFill>
                        <a:latin typeface="Segoe UI Light" panose="020B0502040204020203" pitchFamily="34" charset="0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818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egoe UI Light" panose="020B0502040204020203" pitchFamily="34" charset="0"/>
                        </a:rPr>
                        <a:t>Строительство объекта Офис врача общей практики в п. Орёл-Изумруд</a:t>
                      </a:r>
                      <a:r>
                        <a:rPr lang="ru-RU" sz="10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egoe UI Light" panose="020B0502040204020203" pitchFamily="34" charset="0"/>
                        </a:rPr>
                        <a:t> – 20,0</a:t>
                      </a:r>
                      <a:endParaRPr lang="ru-RU" sz="1000" dirty="0">
                        <a:solidFill>
                          <a:schemeClr val="tx2">
                            <a:lumMod val="75000"/>
                          </a:schemeClr>
                        </a:solidFill>
                        <a:latin typeface="Segoe UI Light" panose="020B0502040204020203" pitchFamily="34" charset="0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779">
                <a:tc>
                  <a:txBody>
                    <a:bodyPr/>
                    <a:lstStyle/>
                    <a:p>
                      <a:pPr marL="0" marR="0" lvl="0" indent="0" algn="l" defTabSz="4747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egoe UI Light" panose="020B0502040204020203" pitchFamily="34" charset="0"/>
                        </a:rPr>
                        <a:t>Строительство здания врача общей практики в ауле </a:t>
                      </a:r>
                      <a:r>
                        <a:rPr lang="ru-RU" sz="10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egoe UI Light" panose="020B0502040204020203" pitchFamily="34" charset="0"/>
                        </a:rPr>
                        <a:t>Хаджико</a:t>
                      </a:r>
                      <a:r>
                        <a:rPr lang="ru-RU" sz="1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egoe UI Light" panose="020B0502040204020203" pitchFamily="34" charset="0"/>
                        </a:rPr>
                        <a:t> (МБУЗ «Городская поликлиника №5») - 25,0</a:t>
                      </a:r>
                      <a:endParaRPr lang="ru-RU" sz="1000" dirty="0">
                        <a:solidFill>
                          <a:schemeClr val="tx2">
                            <a:lumMod val="75000"/>
                          </a:schemeClr>
                        </a:solidFill>
                        <a:latin typeface="Segoe UI Light" panose="020B0502040204020203" pitchFamily="34" charset="0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0772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egoe UI Light" panose="020B0502040204020203" pitchFamily="34" charset="0"/>
                        </a:rPr>
                        <a:t>Выполнение </a:t>
                      </a:r>
                      <a:r>
                        <a:rPr lang="ru-RU" sz="10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egoe UI Light" panose="020B0502040204020203" pitchFamily="34" charset="0"/>
                        </a:rPr>
                        <a:t>ПИРов</a:t>
                      </a:r>
                      <a:r>
                        <a:rPr lang="ru-RU" sz="10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egoe UI Light" panose="020B0502040204020203" pitchFamily="34" charset="0"/>
                        </a:rPr>
                        <a:t> по электроснабжению микрорайонов , выделенных под застройку для многодетных семей в селе </a:t>
                      </a:r>
                      <a:r>
                        <a:rPr lang="ru-RU" sz="1000" baseline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egoe UI Light" panose="020B0502040204020203" pitchFamily="34" charset="0"/>
                        </a:rPr>
                        <a:t>Верхнениколаевское</a:t>
                      </a:r>
                      <a:r>
                        <a:rPr lang="ru-RU" sz="10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egoe UI Light" panose="020B0502040204020203" pitchFamily="34" charset="0"/>
                        </a:rPr>
                        <a:t> и поселках Аше и Кудепста  - 19,5</a:t>
                      </a:r>
                      <a:endParaRPr lang="ru-RU" sz="1000" dirty="0">
                        <a:solidFill>
                          <a:schemeClr val="tx2">
                            <a:lumMod val="75000"/>
                          </a:schemeClr>
                        </a:solidFill>
                        <a:latin typeface="Segoe UI Light" panose="020B0502040204020203" pitchFamily="34" charset="0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0360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egoe UI Light" panose="020B0502040204020203" pitchFamily="34" charset="0"/>
                        </a:rPr>
                        <a:t>Обеспечение</a:t>
                      </a:r>
                      <a:r>
                        <a:rPr lang="ru-RU" sz="10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egoe UI Light" panose="020B0502040204020203" pitchFamily="34" charset="0"/>
                        </a:rPr>
                        <a:t> деятельности департамента строительства и МКУ «Управление капитального строительства» - 60,4</a:t>
                      </a:r>
                      <a:endParaRPr lang="ru-RU" sz="1000" dirty="0">
                        <a:solidFill>
                          <a:schemeClr val="tx2">
                            <a:lumMod val="75000"/>
                          </a:schemeClr>
                        </a:solidFill>
                        <a:latin typeface="Segoe UI Light" panose="020B0502040204020203" pitchFamily="34" charset="0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0329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egoe UI Light" panose="020B0502040204020203" pitchFamily="34" charset="0"/>
                        </a:rPr>
                        <a:t>Завершение капитального ремонта многоквартирного</a:t>
                      </a:r>
                      <a:r>
                        <a:rPr lang="ru-RU" sz="10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egoe UI Light" panose="020B0502040204020203" pitchFamily="34" charset="0"/>
                        </a:rPr>
                        <a:t> дома по пер. Пасечный д.1 – 7,4</a:t>
                      </a:r>
                      <a:endParaRPr lang="ru-RU" sz="1000" dirty="0">
                        <a:solidFill>
                          <a:schemeClr val="tx2">
                            <a:lumMod val="75000"/>
                          </a:schemeClr>
                        </a:solidFill>
                        <a:latin typeface="Segoe UI Light" panose="020B0502040204020203" pitchFamily="34" charset="0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6282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egoe UI Light" panose="020B0502040204020203" pitchFamily="34" charset="0"/>
                        </a:rPr>
                        <a:t>Капитальный ремонт здания</a:t>
                      </a:r>
                      <a:r>
                        <a:rPr lang="ru-RU" sz="10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egoe UI Light" panose="020B0502040204020203" pitchFamily="34" charset="0"/>
                        </a:rPr>
                        <a:t> администрации города Сочи – 3,2</a:t>
                      </a:r>
                      <a:endParaRPr lang="ru-RU" sz="1000" dirty="0">
                        <a:solidFill>
                          <a:schemeClr val="tx2">
                            <a:lumMod val="75000"/>
                          </a:schemeClr>
                        </a:solidFill>
                        <a:latin typeface="Segoe UI Light" panose="020B0502040204020203" pitchFamily="34" charset="0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2348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egoe UI Light" panose="020B0502040204020203" pitchFamily="34" charset="0"/>
                        </a:rPr>
                        <a:t>Выполнение СМР по установке</a:t>
                      </a:r>
                      <a:r>
                        <a:rPr lang="ru-RU" sz="10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egoe UI Light" panose="020B0502040204020203" pitchFamily="34" charset="0"/>
                        </a:rPr>
                        <a:t> (приобретение и монтаж) </a:t>
                      </a:r>
                      <a:r>
                        <a:rPr lang="ru-RU" sz="1000" baseline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egoe UI Light" panose="020B0502040204020203" pitchFamily="34" charset="0"/>
                        </a:rPr>
                        <a:t>блочно</a:t>
                      </a:r>
                      <a:r>
                        <a:rPr lang="ru-RU" sz="10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Segoe UI Light" panose="020B0502040204020203" pitchFamily="34" charset="0"/>
                        </a:rPr>
                        <a:t>-модульной котельной для теплоснабжения детского сада №4  и СОШ №11– 4,8</a:t>
                      </a:r>
                      <a:endParaRPr lang="ru-RU" sz="1000" dirty="0">
                        <a:solidFill>
                          <a:schemeClr val="tx2">
                            <a:lumMod val="75000"/>
                          </a:schemeClr>
                        </a:solidFill>
                        <a:latin typeface="Segoe UI Light" panose="020B0502040204020203" pitchFamily="34" charset="0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3976374"/>
              </p:ext>
            </p:extLst>
          </p:nvPr>
        </p:nvGraphicFramePr>
        <p:xfrm>
          <a:off x="2592435" y="938475"/>
          <a:ext cx="6478904" cy="9190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94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88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24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48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332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72005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2020 год</a:t>
                      </a:r>
                    </a:p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(план первоначальный)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2020 год (план уточненный на 01.11.2020 года)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2021 год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ltHorz">
                      <a:fgClr>
                        <a:schemeClr val="tx2">
                          <a:lumMod val="25000"/>
                          <a:lumOff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2022 год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ltHorz">
                      <a:fgClr>
                        <a:schemeClr val="tx2">
                          <a:lumMod val="25000"/>
                          <a:lumOff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2023 год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ltHorz">
                      <a:fgClr>
                        <a:schemeClr val="tx2">
                          <a:lumMod val="25000"/>
                          <a:lumOff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181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443,1</a:t>
                      </a:r>
                      <a:endParaRPr lang="ru-RU" sz="14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231,1</a:t>
                      </a:r>
                      <a:endParaRPr lang="ru-RU" sz="14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228,1</a:t>
                      </a:r>
                      <a:endParaRPr lang="ru-RU" sz="16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ltHorz">
                      <a:fgClr>
                        <a:schemeClr val="tx2">
                          <a:lumMod val="25000"/>
                          <a:lumOff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278,8</a:t>
                      </a:r>
                      <a:endParaRPr lang="ru-RU" sz="16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ltHorz">
                      <a:fgClr>
                        <a:schemeClr val="tx2">
                          <a:lumMod val="25000"/>
                          <a:lumOff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241,1</a:t>
                      </a:r>
                      <a:endParaRPr lang="ru-RU" sz="16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ltHorz">
                      <a:fgClr>
                        <a:schemeClr val="tx2">
                          <a:lumMod val="25000"/>
                          <a:lumOff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1688452944"/>
              </p:ext>
            </p:extLst>
          </p:nvPr>
        </p:nvGraphicFramePr>
        <p:xfrm>
          <a:off x="9214174" y="953399"/>
          <a:ext cx="2800620" cy="8788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9093696" y="271903"/>
            <a:ext cx="3098304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200" i="1" dirty="0" smtClean="0">
                <a:solidFill>
                  <a:schemeClr val="bg1">
                    <a:lumMod val="95000"/>
                  </a:schemeClr>
                </a:solidFill>
              </a:rPr>
              <a:t>Доля расходов в разрезе уровней бюджета на 2021 год, в %</a:t>
            </a:r>
            <a:endParaRPr lang="ru-RU" sz="1200" i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04597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4"/>
          <p:cNvSpPr txBox="1">
            <a:spLocks/>
          </p:cNvSpPr>
          <p:nvPr/>
        </p:nvSpPr>
        <p:spPr>
          <a:xfrm>
            <a:off x="4163626" y="182227"/>
            <a:ext cx="7476990" cy="54006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b="1" spc="38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Муниципальная программа</a:t>
            </a:r>
            <a:br>
              <a:rPr lang="ru-RU" sz="1600" b="1" spc="38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</a:br>
            <a:r>
              <a:rPr lang="ru-RU" sz="1600" b="1" spc="38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«Развитие санаторно-курортного и туристского комплекса в муниципальном образовании город-курорт Сочи»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14142" y="750950"/>
            <a:ext cx="1152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>
                <a:solidFill>
                  <a:schemeClr val="bg1">
                    <a:lumMod val="95000"/>
                  </a:schemeClr>
                </a:solidFill>
              </a:rPr>
              <a:t>В </a:t>
            </a:r>
            <a:r>
              <a:rPr lang="ru-RU" sz="1400" i="1" dirty="0" err="1">
                <a:solidFill>
                  <a:schemeClr val="bg1">
                    <a:lumMod val="95000"/>
                  </a:schemeClr>
                </a:solidFill>
              </a:rPr>
              <a:t>млн.руб</a:t>
            </a:r>
            <a:r>
              <a:rPr lang="ru-RU" sz="1400" i="1" dirty="0">
                <a:solidFill>
                  <a:schemeClr val="bg1">
                    <a:lumMod val="95000"/>
                  </a:schemeClr>
                </a:solidFill>
              </a:rPr>
              <a:t>.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1487242"/>
              </p:ext>
            </p:extLst>
          </p:nvPr>
        </p:nvGraphicFramePr>
        <p:xfrm>
          <a:off x="191344" y="3889552"/>
          <a:ext cx="6048672" cy="27504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80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62095">
                <a:tc>
                  <a:txBody>
                    <a:bodyPr/>
                    <a:lstStyle/>
                    <a:p>
                      <a:pPr algn="ctr"/>
                      <a:r>
                        <a:rPr lang="ru-RU" sz="1200" b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rPr>
                        <a:t>Продвижение курортного потенциала города Сочи, а именно:</a:t>
                      </a:r>
                    </a:p>
                    <a:p>
                      <a:pPr algn="l"/>
                      <a:r>
                        <a:rPr lang="ru-RU" sz="1200" b="0" i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mic Sans MS" panose="030F0702030302020204" pitchFamily="66" charset="0"/>
                          <a:ea typeface="+mn-ea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200" b="0" i="1" kern="12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mic Sans MS" panose="030F0702030302020204" pitchFamily="66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Размещение информационных материалов (статей) в печатных изданиях;</a:t>
                      </a:r>
                    </a:p>
                    <a:p>
                      <a:pPr algn="l"/>
                      <a:r>
                        <a:rPr lang="ru-RU" sz="1200" b="0" i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- Организация</a:t>
                      </a:r>
                      <a:r>
                        <a:rPr lang="ru-RU" sz="1200" b="0" i="1" kern="12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 и участие в выставках-ярмарках, форумах</a:t>
                      </a:r>
                    </a:p>
                    <a:p>
                      <a:pPr algn="l"/>
                      <a:r>
                        <a:rPr lang="ru-RU" sz="1200" b="0" i="1" kern="12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- Изготовление раздаточной сувенирной и информационной продукции </a:t>
                      </a:r>
                      <a:endParaRPr lang="ru-RU" sz="1200" b="0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ctr"/>
                      <a:endParaRPr lang="en-US" sz="1400" b="1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7,4</a:t>
                      </a:r>
                      <a:r>
                        <a:rPr lang="ru-RU" sz="1400" b="1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 </a:t>
                      </a:r>
                      <a:endParaRPr lang="ru-RU" sz="14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080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Создание условий для массового отдыха,</a:t>
                      </a:r>
                      <a:r>
                        <a:rPr lang="ru-RU" sz="12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 в части финансового обеспечения работ по проектированию, строительству, реконструкции, содержанию и благоустройству объектов курортной инфраструктуры</a:t>
                      </a:r>
                      <a:endParaRPr lang="ru-RU" sz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143,0 </a:t>
                      </a:r>
                      <a:endParaRPr lang="ru-RU" sz="14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5887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rPr>
                        <a:t>Обеспечение</a:t>
                      </a:r>
                      <a:r>
                        <a:rPr lang="ru-RU" sz="12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mic Sans MS" panose="030F0702030302020204" pitchFamily="66" charset="0"/>
                          <a:cs typeface="Times New Roman" panose="02020603050405020304" pitchFamily="18" charset="0"/>
                        </a:rPr>
                        <a:t> деятельности бюджетного учреждения «Дирекция по реализации программ» </a:t>
                      </a:r>
                      <a:endParaRPr lang="ru-RU" sz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31,9</a:t>
                      </a:r>
                      <a:endParaRPr lang="ru-RU" sz="14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6" y="175064"/>
            <a:ext cx="3024336" cy="19355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2383677219"/>
              </p:ext>
            </p:extLst>
          </p:nvPr>
        </p:nvGraphicFramePr>
        <p:xfrm>
          <a:off x="6508206" y="2293078"/>
          <a:ext cx="5332183" cy="12986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646471802"/>
              </p:ext>
            </p:extLst>
          </p:nvPr>
        </p:nvGraphicFramePr>
        <p:xfrm>
          <a:off x="6420976" y="3889552"/>
          <a:ext cx="5419413" cy="27504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8059227"/>
              </p:ext>
            </p:extLst>
          </p:nvPr>
        </p:nvGraphicFramePr>
        <p:xfrm>
          <a:off x="3503712" y="1076894"/>
          <a:ext cx="8423906" cy="10317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69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37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122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778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1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28998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2020 год</a:t>
                      </a:r>
                    </a:p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(план первоначальный)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2020 год </a:t>
                      </a:r>
                    </a:p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(план уточненный на 01.11.2020 года)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2021 год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horzBrick">
                      <a:fgClr>
                        <a:schemeClr val="tx2">
                          <a:lumMod val="25000"/>
                          <a:lumOff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2022 год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horzBrick">
                      <a:fgClr>
                        <a:schemeClr val="tx2">
                          <a:lumMod val="25000"/>
                          <a:lumOff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2023 год</a:t>
                      </a:r>
                      <a:endParaRPr lang="ru-RU" sz="14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horzBrick">
                      <a:fgClr>
                        <a:schemeClr val="tx2">
                          <a:lumMod val="25000"/>
                          <a:lumOff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711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179,9</a:t>
                      </a:r>
                      <a:endParaRPr lang="ru-RU" sz="14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223,5</a:t>
                      </a:r>
                      <a:endParaRPr lang="ru-RU" sz="14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182,3</a:t>
                      </a:r>
                      <a:endParaRPr lang="ru-RU" sz="16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horzBrick">
                      <a:fgClr>
                        <a:schemeClr val="tx2">
                          <a:lumMod val="25000"/>
                          <a:lumOff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179,9</a:t>
                      </a:r>
                      <a:endParaRPr lang="ru-RU" sz="16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horzBrick">
                      <a:fgClr>
                        <a:schemeClr val="tx2">
                          <a:lumMod val="25000"/>
                          <a:lumOff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41,2</a:t>
                      </a:r>
                      <a:endParaRPr lang="ru-RU" sz="16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63305" marR="63305" marT="31652" marB="31652" anchor="ctr">
                    <a:cell3D prstMaterial="dkEdge">
                      <a:bevel prst="coolSlant"/>
                      <a:lightRig rig="flood" dir="t"/>
                    </a:cell3D>
                    <a:pattFill prst="horzBrick">
                      <a:fgClr>
                        <a:schemeClr val="tx2">
                          <a:lumMod val="25000"/>
                          <a:lumOff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574398" y="4005064"/>
            <a:ext cx="31940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 smtClean="0"/>
              <a:t>За 10 месяцев 2020 года поступления в бюджет города от санаторно-курортной сферы составили - 699,6 млн рублей</a:t>
            </a:r>
            <a:endParaRPr lang="ru-RU" sz="1200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191344" y="2706690"/>
            <a:ext cx="6048672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372986"/>
            <a:r>
              <a:rPr lang="ru-RU" sz="1600" b="1" spc="19" dirty="0">
                <a:ln w="0"/>
                <a:solidFill>
                  <a:schemeClr val="tx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Основные направления финансирования предусмотренные </a:t>
            </a:r>
            <a:r>
              <a:rPr lang="ru-RU" sz="1600" b="1" spc="19" dirty="0" smtClean="0">
                <a:ln w="0"/>
                <a:solidFill>
                  <a:schemeClr val="tx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в бюджете </a:t>
            </a:r>
            <a:r>
              <a:rPr lang="ru-RU" sz="1600" b="1" spc="19" dirty="0">
                <a:ln w="0"/>
                <a:solidFill>
                  <a:schemeClr val="tx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города Сочи  на </a:t>
            </a:r>
            <a:r>
              <a:rPr lang="ru-RU" sz="1600" b="1" spc="19" dirty="0" smtClean="0">
                <a:ln w="0"/>
                <a:solidFill>
                  <a:schemeClr val="tx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2021 год</a:t>
            </a:r>
            <a:endParaRPr lang="ru-RU" sz="1600" b="1" spc="19" dirty="0">
              <a:ln w="0"/>
              <a:solidFill>
                <a:schemeClr val="tx2">
                  <a:lumMod val="5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13" name="Стрелка вниз 12"/>
          <p:cNvSpPr/>
          <p:nvPr/>
        </p:nvSpPr>
        <p:spPr>
          <a:xfrm>
            <a:off x="3287688" y="3451030"/>
            <a:ext cx="432048" cy="335256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419072" y="3591698"/>
            <a:ext cx="9114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72986"/>
            <a:r>
              <a:rPr lang="ru-RU" sz="1100" i="1" dirty="0">
                <a:solidFill>
                  <a:schemeClr val="tx2">
                    <a:lumMod val="50000"/>
                  </a:schemeClr>
                </a:solidFill>
              </a:rPr>
              <a:t>В </a:t>
            </a:r>
            <a:r>
              <a:rPr lang="ru-RU" sz="1100" i="1" dirty="0" smtClean="0">
                <a:solidFill>
                  <a:schemeClr val="tx2">
                    <a:lumMod val="50000"/>
                  </a:schemeClr>
                </a:solidFill>
              </a:rPr>
              <a:t>млн  </a:t>
            </a:r>
            <a:r>
              <a:rPr lang="ru-RU" sz="1100" i="1" dirty="0">
                <a:solidFill>
                  <a:schemeClr val="tx2">
                    <a:lumMod val="50000"/>
                  </a:schemeClr>
                </a:solidFill>
              </a:rPr>
              <a:t>руб.</a:t>
            </a:r>
          </a:p>
        </p:txBody>
      </p:sp>
    </p:spTree>
    <p:extLst>
      <p:ext uri="{BB962C8B-B14F-4D97-AF65-F5344CB8AC3E}">
        <p14:creationId xmlns:p14="http://schemas.microsoft.com/office/powerpoint/2010/main" val="1584679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  <a:alpha val="8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320397" y="411538"/>
            <a:ext cx="11550740" cy="400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>
            <a:spAutoFit/>
          </a:bodyPr>
          <a:lstStyle/>
          <a:p>
            <a:pPr algn="ctr" defTabSz="372986"/>
            <a:r>
              <a:rPr lang="ru-RU" sz="2000" b="1" dirty="0">
                <a:ln w="0"/>
                <a:solidFill>
                  <a:schemeClr val="tx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ahnschrift Light" panose="020B0502040204020203" pitchFamily="34" charset="0"/>
              </a:rPr>
              <a:t>Долговые обязательства города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6095767" y="1313028"/>
            <a:ext cx="2093771" cy="133004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72986"/>
            <a:r>
              <a:rPr lang="ru-RU" sz="1400" b="1" spc="35" dirty="0">
                <a:ln w="0"/>
                <a:solidFill>
                  <a:srgbClr val="1F497D">
                    <a:lumMod val="50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Планируемый объем привлечения заемных </a:t>
            </a:r>
            <a:r>
              <a:rPr lang="ru-RU" sz="1400" b="1" spc="35" dirty="0" smtClean="0">
                <a:ln w="0"/>
                <a:solidFill>
                  <a:srgbClr val="1F497D">
                    <a:lumMod val="50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средств:</a:t>
            </a:r>
            <a:endParaRPr lang="ru-RU" sz="1400" b="1" spc="35" dirty="0">
              <a:ln w="0"/>
              <a:solidFill>
                <a:srgbClr val="1F497D">
                  <a:lumMod val="50000"/>
                </a:srgb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graphicFrame>
        <p:nvGraphicFramePr>
          <p:cNvPr id="24" name="Таблица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2254409"/>
              </p:ext>
            </p:extLst>
          </p:nvPr>
        </p:nvGraphicFramePr>
        <p:xfrm>
          <a:off x="8734543" y="1313028"/>
          <a:ext cx="3224535" cy="13746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6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4438">
                <a:tc>
                  <a:txBody>
                    <a:bodyPr/>
                    <a:lstStyle/>
                    <a:p>
                      <a:r>
                        <a:rPr lang="ru-RU" sz="1400" b="1" cap="none" spc="5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2020 год</a:t>
                      </a:r>
                      <a:endParaRPr lang="ru-RU" sz="14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marL="63305" marR="63305" marT="31652" marB="31652">
                    <a:cell3D prstMaterial="dkEdge">
                      <a:bevel h="50800" prst="divot"/>
                      <a:lightRig rig="flood" dir="t"/>
                    </a:cell3D>
                    <a:pattFill prst="dotGrid">
                      <a:fgClr>
                        <a:schemeClr val="accent1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cap="none" spc="5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1 630,9 млн. рублей</a:t>
                      </a:r>
                      <a:endParaRPr lang="ru-RU" sz="14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marL="63305" marR="63305" marT="31652" marB="31652">
                    <a:cell3D prstMaterial="dkEdge">
                      <a:bevel h="50800" prst="divot"/>
                      <a:lightRig rig="flood" dir="t"/>
                    </a:cell3D>
                    <a:pattFill prst="dotGrid">
                      <a:fgClr>
                        <a:schemeClr val="accent1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7351">
                <a:tc>
                  <a:txBody>
                    <a:bodyPr/>
                    <a:lstStyle/>
                    <a:p>
                      <a:r>
                        <a:rPr lang="ru-RU" sz="1400" b="1" cap="none" spc="5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2021 год</a:t>
                      </a:r>
                      <a:endParaRPr lang="ru-RU" sz="14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marL="63305" marR="63305" marT="31652" marB="31652">
                    <a:cell3D prstMaterial="dkEdge">
                      <a:bevel h="50800" prst="divot"/>
                      <a:lightRig rig="flood" dir="t"/>
                    </a:cell3D>
                    <a:pattFill prst="dotGrid">
                      <a:fgClr>
                        <a:schemeClr val="accent1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cap="none" spc="5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565,3</a:t>
                      </a:r>
                      <a:r>
                        <a:rPr lang="ru-RU" sz="1400" b="1" cap="none" spc="50" baseline="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 </a:t>
                      </a:r>
                      <a:r>
                        <a:rPr lang="ru-RU" sz="1400" b="1" cap="none" spc="5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млн. рублей</a:t>
                      </a:r>
                      <a:endParaRPr lang="ru-RU" sz="14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marL="63305" marR="63305" marT="31652" marB="31652">
                    <a:cell3D prstMaterial="dkEdge">
                      <a:bevel h="50800" prst="divot"/>
                      <a:lightRig rig="flood" dir="t"/>
                    </a:cell3D>
                    <a:pattFill prst="dotGrid">
                      <a:fgClr>
                        <a:schemeClr val="accent1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824">
                <a:tc>
                  <a:txBody>
                    <a:bodyPr/>
                    <a:lstStyle/>
                    <a:p>
                      <a:r>
                        <a:rPr lang="ru-RU" sz="1400" b="1" cap="none" spc="5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2022 год</a:t>
                      </a:r>
                      <a:endParaRPr lang="ru-RU" sz="14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marL="63305" marR="63305" marT="31652" marB="31652">
                    <a:cell3D prstMaterial="dkEdge">
                      <a:bevel h="50800" prst="divot"/>
                      <a:lightRig rig="flood" dir="t"/>
                    </a:cell3D>
                    <a:pattFill prst="dotGrid">
                      <a:fgClr>
                        <a:schemeClr val="accent1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cap="none" spc="5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565,1 млн. рублей</a:t>
                      </a:r>
                      <a:endParaRPr lang="ru-RU" sz="14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 marL="63305" marR="63305" marT="31652" marB="31652">
                    <a:cell3D prstMaterial="dkEdge">
                      <a:bevel h="50800" prst="divot"/>
                      <a:lightRig rig="flood" dir="t"/>
                    </a:cell3D>
                    <a:pattFill prst="dotGrid">
                      <a:fgClr>
                        <a:schemeClr val="accent1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2110849566"/>
              </p:ext>
            </p:extLst>
          </p:nvPr>
        </p:nvGraphicFramePr>
        <p:xfrm>
          <a:off x="281223" y="3129261"/>
          <a:ext cx="5152780" cy="1248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147854" y="1147247"/>
            <a:ext cx="505164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72986"/>
            <a:r>
              <a:rPr lang="ru-RU" sz="1400" dirty="0">
                <a:solidFill>
                  <a:prstClr val="white">
                    <a:lumMod val="85000"/>
                  </a:prstClr>
                </a:solidFill>
                <a:latin typeface="Segoe Script" panose="020B0504020000000003" pitchFamily="34" charset="0"/>
              </a:rPr>
              <a:t>Город Сочи является курортом  и цикличность поступлений доходов  в бюджет города в некоторой степени зависит от факторов сезонности.  Размер поступлений доходов в </a:t>
            </a:r>
            <a:r>
              <a:rPr lang="en-US" sz="1400" dirty="0">
                <a:solidFill>
                  <a:prstClr val="white">
                    <a:lumMod val="85000"/>
                  </a:prstClr>
                </a:solidFill>
                <a:latin typeface="Segoe Script" panose="020B0504020000000003" pitchFamily="34" charset="0"/>
              </a:rPr>
              <a:t>I-</a:t>
            </a:r>
            <a:r>
              <a:rPr lang="ru-RU" sz="1400" dirty="0">
                <a:solidFill>
                  <a:prstClr val="white">
                    <a:lumMod val="85000"/>
                  </a:prstClr>
                </a:solidFill>
                <a:latin typeface="Segoe Script" panose="020B0504020000000003" pitchFamily="34" charset="0"/>
              </a:rPr>
              <a:t>ом полугодии, как правило ниже поступлений</a:t>
            </a:r>
            <a:r>
              <a:rPr lang="en-US" sz="1400" dirty="0">
                <a:solidFill>
                  <a:prstClr val="white">
                    <a:lumMod val="85000"/>
                  </a:prstClr>
                </a:solidFill>
                <a:latin typeface="Segoe Script" panose="020B0504020000000003" pitchFamily="34" charset="0"/>
              </a:rPr>
              <a:t> II</a:t>
            </a:r>
            <a:r>
              <a:rPr lang="ru-RU" sz="1400" dirty="0">
                <a:solidFill>
                  <a:prstClr val="white">
                    <a:lumMod val="85000"/>
                  </a:prstClr>
                </a:solidFill>
                <a:latin typeface="Segoe Script" panose="020B0504020000000003" pitchFamily="34" charset="0"/>
              </a:rPr>
              <a:t> – </a:t>
            </a:r>
            <a:r>
              <a:rPr lang="ru-RU" sz="1400" dirty="0" err="1">
                <a:solidFill>
                  <a:prstClr val="white">
                    <a:lumMod val="85000"/>
                  </a:prstClr>
                </a:solidFill>
                <a:latin typeface="Segoe Script" panose="020B0504020000000003" pitchFamily="34" charset="0"/>
              </a:rPr>
              <a:t>го</a:t>
            </a:r>
            <a:r>
              <a:rPr lang="ru-RU" sz="1400" dirty="0">
                <a:solidFill>
                  <a:prstClr val="white">
                    <a:lumMod val="85000"/>
                  </a:prstClr>
                </a:solidFill>
                <a:latin typeface="Segoe Script" panose="020B0504020000000003" pitchFamily="34" charset="0"/>
              </a:rPr>
              <a:t> полугодия 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99408" y="4509120"/>
            <a:ext cx="510450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72986"/>
            <a:r>
              <a:rPr lang="ru-RU" sz="1400" dirty="0">
                <a:solidFill>
                  <a:prstClr val="white">
                    <a:lumMod val="85000"/>
                  </a:prstClr>
                </a:solidFill>
                <a:latin typeface="Segoe Script" panose="020B0504020000000003" pitchFamily="34" charset="0"/>
              </a:rPr>
              <a:t>Для своевременного выполнения всех своих расходных обязательств, , город-курорт Сочи использует инструменты муниципальных заимствований, другими словами – мы привлекаем кредиты в банках.</a:t>
            </a:r>
          </a:p>
        </p:txBody>
      </p:sp>
      <p:sp>
        <p:nvSpPr>
          <p:cNvPr id="27" name="Стрелка вправо 26"/>
          <p:cNvSpPr/>
          <p:nvPr/>
        </p:nvSpPr>
        <p:spPr>
          <a:xfrm>
            <a:off x="8327176" y="1779553"/>
            <a:ext cx="269728" cy="228072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72986"/>
            <a:endParaRPr lang="ru-RU" sz="551">
              <a:solidFill>
                <a:prstClr val="white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10176" y="2663515"/>
            <a:ext cx="21690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72986"/>
            <a:r>
              <a:rPr lang="ru-RU" sz="1000" dirty="0">
                <a:solidFill>
                  <a:prstClr val="white">
                    <a:lumMod val="95000"/>
                  </a:prst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В процентном соотношении это выглядит так: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48353" y="3245723"/>
            <a:ext cx="40979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72986"/>
            <a:r>
              <a:rPr lang="ru-RU" sz="1200" dirty="0">
                <a:solidFill>
                  <a:prstClr val="white">
                    <a:lumMod val="95000"/>
                  </a:prstClr>
                </a:solidFill>
              </a:rPr>
              <a:t>Долговая нагрузка бюджета определяется как соотношение муниципального долга к налоговым и неналоговым доходам в %</a:t>
            </a:r>
          </a:p>
          <a:p>
            <a:pPr algn="ctr" defTabSz="372986"/>
            <a:r>
              <a:rPr lang="ru-RU" sz="1200" dirty="0">
                <a:solidFill>
                  <a:prstClr val="white">
                    <a:lumMod val="95000"/>
                  </a:prstClr>
                </a:solidFill>
              </a:rPr>
              <a:t> (законодательство устанавливает ограничение – не более 100%) 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639616" y="6125017"/>
            <a:ext cx="4649075" cy="461665"/>
          </a:xfrm>
          <a:prstGeom prst="rect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txBody>
          <a:bodyPr wrap="square">
            <a:spAutoFit/>
          </a:bodyPr>
          <a:lstStyle/>
          <a:p>
            <a:pPr algn="ctr" defTabSz="372986"/>
            <a:r>
              <a:rPr lang="ru-RU" sz="1200" dirty="0">
                <a:solidFill>
                  <a:prstClr val="white">
                    <a:lumMod val="95000"/>
                  </a:prstClr>
                </a:solidFill>
              </a:rPr>
              <a:t>Сравним долговую нагрузку в городе Сочи с нашими коллегами - муниципальными образованиями Краснодарского края за </a:t>
            </a:r>
            <a:r>
              <a:rPr lang="ru-RU" sz="1200" dirty="0" smtClean="0">
                <a:solidFill>
                  <a:prstClr val="white">
                    <a:lumMod val="95000"/>
                  </a:prstClr>
                </a:solidFill>
              </a:rPr>
              <a:t>2019 </a:t>
            </a:r>
            <a:r>
              <a:rPr lang="ru-RU" sz="1200" dirty="0">
                <a:solidFill>
                  <a:prstClr val="white">
                    <a:lumMod val="95000"/>
                  </a:prstClr>
                </a:solidFill>
              </a:rPr>
              <a:t>год </a:t>
            </a:r>
          </a:p>
        </p:txBody>
      </p:sp>
      <p:cxnSp>
        <p:nvCxnSpPr>
          <p:cNvPr id="8" name="Прямая со стрелкой 7"/>
          <p:cNvCxnSpPr/>
          <p:nvPr/>
        </p:nvCxnSpPr>
        <p:spPr>
          <a:xfrm flipV="1">
            <a:off x="7441140" y="5992125"/>
            <a:ext cx="407213" cy="363724"/>
          </a:xfrm>
          <a:prstGeom prst="straightConnector1">
            <a:avLst/>
          </a:prstGeom>
          <a:ln w="38100">
            <a:solidFill>
              <a:schemeClr val="bg1">
                <a:lumMod val="95000"/>
              </a:schemeClr>
            </a:solidFill>
            <a:prstDash val="sys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253170480"/>
              </p:ext>
            </p:extLst>
          </p:nvPr>
        </p:nvGraphicFramePr>
        <p:xfrm>
          <a:off x="8000802" y="4441700"/>
          <a:ext cx="3870335" cy="22537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234494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/>
          </p:nvPr>
        </p:nvGraphicFramePr>
        <p:xfrm>
          <a:off x="7372763" y="90647"/>
          <a:ext cx="4713371" cy="2700992"/>
        </p:xfrm>
        <a:graphic>
          <a:graphicData uri="http://schemas.openxmlformats.org/drawingml/2006/table">
            <a:tbl>
              <a:tblPr firstRow="1" bandRow="1"/>
              <a:tblGrid>
                <a:gridCol w="13105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027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4530">
                <a:tc gridSpan="2"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cs typeface="Courier New" panose="02070309020205020404" pitchFamily="49" charset="0"/>
                        </a:rPr>
                        <a:t> Наши контакты:</a:t>
                      </a:r>
                      <a:endParaRPr lang="ru-RU" sz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Century Gothic" panose="020B0502020202020204" pitchFamily="34" charset="0"/>
                        <a:cs typeface="Courier New" panose="02070309020205020404" pitchFamily="49" charset="0"/>
                      </a:endParaRPr>
                    </a:p>
                  </a:txBody>
                  <a:tcPr marL="63305" marR="63305" marT="31652" marB="3165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pattFill prst="pct70">
                      <a:fgClr>
                        <a:schemeClr val="accent1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3914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r>
                        <a:rPr lang="ru-RU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cs typeface="Courier New" panose="02070309020205020404" pitchFamily="49" charset="0"/>
                        </a:rPr>
                        <a:t>Адрес</a:t>
                      </a:r>
                      <a:endParaRPr lang="ru-RU" sz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Century Gothic" panose="020B0502020202020204" pitchFamily="34" charset="0"/>
                        <a:cs typeface="Courier New" panose="02070309020205020404" pitchFamily="49" charset="0"/>
                      </a:endParaRPr>
                    </a:p>
                  </a:txBody>
                  <a:tcPr marL="63305" marR="63305" marT="31652" marB="3165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pattFill prst="pct70">
                      <a:fgClr>
                        <a:schemeClr val="accent1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r>
                        <a:rPr lang="en-US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cs typeface="Courier New" panose="02070309020205020404" pitchFamily="49" charset="0"/>
                        </a:rPr>
                        <a:t>354000</a:t>
                      </a:r>
                      <a:r>
                        <a:rPr lang="ru-RU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cs typeface="Courier New" panose="02070309020205020404" pitchFamily="49" charset="0"/>
                        </a:rPr>
                        <a:t>,</a:t>
                      </a:r>
                      <a:r>
                        <a:rPr lang="ru-RU" sz="12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cs typeface="Courier New" panose="02070309020205020404" pitchFamily="49" charset="0"/>
                        </a:rPr>
                        <a:t>город Сочи, ул. Советская, 26</a:t>
                      </a:r>
                      <a:endParaRPr lang="ru-RU" sz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Century Gothic" panose="020B0502020202020204" pitchFamily="34" charset="0"/>
                        <a:cs typeface="Courier New" panose="02070309020205020404" pitchFamily="49" charset="0"/>
                      </a:endParaRPr>
                    </a:p>
                  </a:txBody>
                  <a:tcPr marL="63305" marR="63305" marT="31652" marB="3165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pattFill prst="pct70">
                      <a:fgClr>
                        <a:schemeClr val="accent1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3914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r>
                        <a:rPr lang="ru-RU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cs typeface="Courier New" panose="02070309020205020404" pitchFamily="49" charset="0"/>
                        </a:rPr>
                        <a:t>Телефон</a:t>
                      </a:r>
                      <a:endParaRPr lang="ru-RU" sz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Century Gothic" panose="020B0502020202020204" pitchFamily="34" charset="0"/>
                        <a:cs typeface="Courier New" panose="02070309020205020404" pitchFamily="49" charset="0"/>
                      </a:endParaRPr>
                    </a:p>
                  </a:txBody>
                  <a:tcPr marL="63305" marR="63305" marT="31652" marB="3165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pattFill prst="pct70">
                      <a:fgClr>
                        <a:schemeClr val="accent1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cs typeface="Courier New" panose="02070309020205020404" pitchFamily="49" charset="0"/>
                        </a:rPr>
                        <a:t>264-42-23</a:t>
                      </a:r>
                      <a:r>
                        <a:rPr lang="ru-RU" sz="12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cs typeface="Courier New" panose="02070309020205020404" pitchFamily="49" charset="0"/>
                        </a:rPr>
                        <a:t>       </a:t>
                      </a:r>
                      <a:r>
                        <a:rPr lang="ru-RU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cs typeface="Courier New" panose="02070309020205020404" pitchFamily="49" charset="0"/>
                        </a:rPr>
                        <a:t> 264-35-26 </a:t>
                      </a:r>
                      <a:endParaRPr lang="ru-RU" sz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Century Gothic" panose="020B0502020202020204" pitchFamily="34" charset="0"/>
                        <a:cs typeface="Courier New" panose="02070309020205020404" pitchFamily="49" charset="0"/>
                      </a:endParaRPr>
                    </a:p>
                  </a:txBody>
                  <a:tcPr marL="63305" marR="63305" marT="31652" marB="3165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pattFill prst="pct70">
                      <a:fgClr>
                        <a:schemeClr val="accent1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3914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r>
                        <a:rPr lang="ru-RU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cs typeface="Courier New" panose="02070309020205020404" pitchFamily="49" charset="0"/>
                        </a:rPr>
                        <a:t>Факс</a:t>
                      </a:r>
                      <a:endParaRPr lang="ru-RU" sz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Century Gothic" panose="020B0502020202020204" pitchFamily="34" charset="0"/>
                        <a:cs typeface="Courier New" panose="02070309020205020404" pitchFamily="49" charset="0"/>
                      </a:endParaRPr>
                    </a:p>
                  </a:txBody>
                  <a:tcPr marL="63305" marR="63305" marT="31652" marB="3165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pattFill prst="pct70">
                      <a:fgClr>
                        <a:schemeClr val="accent1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r>
                        <a:rPr lang="ru-RU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cs typeface="Courier New" panose="02070309020205020404" pitchFamily="49" charset="0"/>
                        </a:rPr>
                        <a:t>264-20-81</a:t>
                      </a:r>
                      <a:endParaRPr lang="ru-RU" sz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Century Gothic" panose="020B0502020202020204" pitchFamily="34" charset="0"/>
                        <a:cs typeface="Courier New" panose="02070309020205020404" pitchFamily="49" charset="0"/>
                      </a:endParaRPr>
                    </a:p>
                  </a:txBody>
                  <a:tcPr marL="63305" marR="63305" marT="31652" marB="3165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pattFill prst="pct70">
                      <a:fgClr>
                        <a:schemeClr val="accent1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877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cs typeface="Courier New" panose="02070309020205020404" pitchFamily="49" charset="0"/>
                        </a:rPr>
                        <a:t>Е-</a:t>
                      </a:r>
                      <a:r>
                        <a:rPr lang="en-US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cs typeface="Courier New" panose="02070309020205020404" pitchFamily="49" charset="0"/>
                        </a:rPr>
                        <a:t>mail </a:t>
                      </a:r>
                      <a:endParaRPr lang="ru-RU" sz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Century Gothic" panose="020B0502020202020204" pitchFamily="34" charset="0"/>
                        <a:cs typeface="Courier New" panose="02070309020205020404" pitchFamily="49" charset="0"/>
                      </a:endParaRPr>
                    </a:p>
                  </a:txBody>
                  <a:tcPr marL="63305" marR="63305" marT="31652" marB="31652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pattFill prst="pct70">
                      <a:fgClr>
                        <a:schemeClr val="accent1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cs typeface="Courier New" panose="02070309020205020404" pitchFamily="49" charset="0"/>
                          <a:hlinkClick r:id="rId3"/>
                        </a:rPr>
                        <a:t>ufbk@sochiadm.ru</a:t>
                      </a:r>
                      <a:r>
                        <a:rPr lang="en-US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cs typeface="Courier New" panose="02070309020205020404" pitchFamily="49" charset="0"/>
                        </a:rPr>
                        <a:t> </a:t>
                      </a:r>
                      <a:endParaRPr lang="ru-RU" sz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Century Gothic" panose="020B0502020202020204" pitchFamily="34" charset="0"/>
                        <a:cs typeface="Courier New" panose="02070309020205020404" pitchFamily="49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pattFill prst="pct70">
                      <a:fgClr>
                        <a:schemeClr val="accent1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114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r>
                        <a:rPr lang="ru-RU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cs typeface="Courier New" panose="02070309020205020404" pitchFamily="49" charset="0"/>
                        </a:rPr>
                        <a:t>Официальный</a:t>
                      </a:r>
                      <a:r>
                        <a:rPr lang="ru-RU" sz="12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cs typeface="Courier New" panose="02070309020205020404" pitchFamily="49" charset="0"/>
                        </a:rPr>
                        <a:t> сайт</a:t>
                      </a:r>
                      <a:endParaRPr lang="ru-RU" sz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Century Gothic" panose="020B0502020202020204" pitchFamily="34" charset="0"/>
                        <a:cs typeface="Courier New" panose="02070309020205020404" pitchFamily="49" charset="0"/>
                      </a:endParaRPr>
                    </a:p>
                  </a:txBody>
                  <a:tcPr marL="63305" marR="63305" marT="31652" marB="31652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pattFill prst="pct70">
                      <a:fgClr>
                        <a:schemeClr val="accent1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r>
                        <a:rPr lang="en-US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cs typeface="Courier New" panose="02070309020205020404" pitchFamily="49" charset="0"/>
                          <a:hlinkClick r:id="rId4"/>
                        </a:rPr>
                        <a:t>http://ufbk.sochiadm.ru</a:t>
                      </a:r>
                      <a:r>
                        <a:rPr lang="en-US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cs typeface="Courier New" panose="02070309020205020404" pitchFamily="49" charset="0"/>
                        </a:rPr>
                        <a:t> </a:t>
                      </a:r>
                      <a:endParaRPr lang="ru-RU" sz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Century Gothic" panose="020B0502020202020204" pitchFamily="34" charset="0"/>
                        <a:cs typeface="Courier New" panose="02070309020205020404" pitchFamily="49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pattFill prst="pct70">
                      <a:fgClr>
                        <a:schemeClr val="accent1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3191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cs typeface="Courier New" panose="02070309020205020404" pitchFamily="49" charset="0"/>
                        </a:rPr>
                        <a:t>Мы</a:t>
                      </a:r>
                      <a:r>
                        <a:rPr lang="ru-RU" sz="12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cs typeface="Courier New" panose="02070309020205020404" pitchFamily="49" charset="0"/>
                        </a:rPr>
                        <a:t> в социальных сетях</a:t>
                      </a:r>
                      <a:endParaRPr lang="ru-RU" sz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Century Gothic" panose="020B0502020202020204" pitchFamily="34" charset="0"/>
                        <a:cs typeface="Courier New" panose="02070309020205020404" pitchFamily="49" charset="0"/>
                      </a:endParaRPr>
                    </a:p>
                  </a:txBody>
                  <a:tcPr marL="63305" marR="63305" marT="31652" marB="31652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pattFill prst="pct70">
                      <a:fgClr>
                        <a:schemeClr val="accent1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entury Gothic" panose="020B0502020202020204" pitchFamily="34" charset="0"/>
                          <a:hlinkClick r:id="rId5"/>
                        </a:rPr>
                        <a:t>https://vk.com/dfbsochiadm</a:t>
                      </a:r>
                      <a:endParaRPr lang="ru-RU" sz="1200" dirty="0" smtClean="0">
                        <a:latin typeface="Century Gothic" panose="020B0502020202020204" pitchFamily="34" charset="0"/>
                      </a:endParaRPr>
                    </a:p>
                    <a:p>
                      <a:r>
                        <a:rPr lang="en-US" sz="1200" dirty="0" smtClean="0">
                          <a:latin typeface="Century Gothic" panose="020B0502020202020204" pitchFamily="34" charset="0"/>
                          <a:hlinkClick r:id="rId6"/>
                        </a:rPr>
                        <a:t>https://www.facebook.com/SochiDf/</a:t>
                      </a:r>
                      <a:endParaRPr lang="ru-RU" sz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Century Gothic" panose="020B0502020202020204" pitchFamily="34" charset="0"/>
                        <a:cs typeface="Courier New" panose="02070309020205020404" pitchFamily="49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pattFill prst="pct70">
                      <a:fgClr>
                        <a:schemeClr val="accent1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0268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r>
                        <a:rPr lang="ru-RU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cs typeface="Courier New" panose="02070309020205020404" pitchFamily="49" charset="0"/>
                        </a:rPr>
                        <a:t>График</a:t>
                      </a:r>
                      <a:r>
                        <a:rPr lang="ru-RU" sz="12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cs typeface="Courier New" panose="02070309020205020404" pitchFamily="49" charset="0"/>
                        </a:rPr>
                        <a:t> работы</a:t>
                      </a:r>
                      <a:endParaRPr lang="ru-RU" sz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Century Gothic" panose="020B0502020202020204" pitchFamily="34" charset="0"/>
                        <a:cs typeface="Courier New" panose="02070309020205020404" pitchFamily="49" charset="0"/>
                      </a:endParaRPr>
                    </a:p>
                  </a:txBody>
                  <a:tcPr marL="63305" marR="63305" marT="31652" marB="3165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pattFill prst="pct70">
                      <a:fgClr>
                        <a:schemeClr val="accent1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r>
                        <a:rPr lang="ru-RU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cs typeface="Courier New" panose="02070309020205020404" pitchFamily="49" charset="0"/>
                        </a:rPr>
                        <a:t>Понедельник-Четверг: </a:t>
                      </a:r>
                      <a:r>
                        <a:rPr lang="ru-RU" sz="12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cs typeface="Courier New" panose="02070309020205020404" pitchFamily="49" charset="0"/>
                        </a:rPr>
                        <a:t> с 9-00 до 18-00  Пятница: с 9-00 до 17-00</a:t>
                      </a:r>
                      <a:endParaRPr lang="ru-RU" sz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Century Gothic" panose="020B0502020202020204" pitchFamily="34" charset="0"/>
                        <a:cs typeface="Courier New" panose="02070309020205020404" pitchFamily="49" charset="0"/>
                      </a:endParaRPr>
                    </a:p>
                  </a:txBody>
                  <a:tcPr marL="63305" marR="63305" marT="31652" marB="3165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pattFill prst="pct70">
                      <a:fgClr>
                        <a:schemeClr val="accent1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1472781"/>
              </p:ext>
            </p:extLst>
          </p:nvPr>
        </p:nvGraphicFramePr>
        <p:xfrm>
          <a:off x="256033" y="1754372"/>
          <a:ext cx="7116730" cy="4797078"/>
        </p:xfrm>
        <a:graphic>
          <a:graphicData uri="http://schemas.openxmlformats.org/drawingml/2006/table">
            <a:tbl>
              <a:tblPr firstRow="1" bandRow="1"/>
              <a:tblGrid>
                <a:gridCol w="35533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634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9914">
                <a:tc gridSpan="2"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8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Segoe UI Symbol" panose="020B0502040204020203" pitchFamily="34" charset="0"/>
                          <a:cs typeface="Courier New" panose="02070309020205020404" pitchFamily="49" charset="0"/>
                        </a:rPr>
                        <a:t>Контакты координаторов муниципальных программ</a:t>
                      </a:r>
                      <a:endParaRPr lang="ru-RU" sz="800" dirty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  <a:ea typeface="Segoe UI Symbol" panose="020B0502040204020203" pitchFamily="34" charset="0"/>
                        <a:cs typeface="Courier New" panose="02070309020205020404" pitchFamily="49" charset="0"/>
                      </a:endParaRPr>
                    </a:p>
                  </a:txBody>
                  <a:tcPr marL="63305" marR="63305" marT="31652" marB="3165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313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l"/>
                      <a:r>
                        <a:rPr lang="ru-RU" sz="800" b="0" spc="38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+mj-lt"/>
                          <a:ea typeface="Segoe UI Symbol" panose="020B0502040204020203" pitchFamily="34" charset="0"/>
                        </a:rPr>
                        <a:t>- Развитие отрасли «Образование» города Сочи</a:t>
                      </a:r>
                    </a:p>
                    <a:p>
                      <a:pPr marL="0" indent="0" algn="l">
                        <a:buFontTx/>
                        <a:buNone/>
                      </a:pPr>
                      <a:r>
                        <a:rPr lang="ru-RU" sz="800" b="0" spc="38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+mj-lt"/>
                          <a:ea typeface="Segoe UI Symbol" panose="020B0502040204020203" pitchFamily="34" charset="0"/>
                          <a:cs typeface="Courier New" panose="02070309020205020404" pitchFamily="49" charset="0"/>
                        </a:rPr>
                        <a:t>- Дети-Сочи</a:t>
                      </a:r>
                    </a:p>
                    <a:p>
                      <a:pPr marL="0" indent="0" algn="l">
                        <a:buFontTx/>
                        <a:buNone/>
                      </a:pPr>
                      <a:r>
                        <a:rPr lang="ru-RU" sz="800" b="0" spc="38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+mj-lt"/>
                          <a:ea typeface="Segoe UI Symbol" panose="020B0502040204020203" pitchFamily="34" charset="0"/>
                          <a:cs typeface="Courier New" panose="02070309020205020404" pitchFamily="49" charset="0"/>
                        </a:rPr>
                        <a:t>координатор-</a:t>
                      </a:r>
                      <a:r>
                        <a:rPr lang="ru-RU" sz="800" b="0" spc="38" baseline="0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+mj-lt"/>
                          <a:ea typeface="Segoe UI Symbol" panose="020B0502040204020203" pitchFamily="34" charset="0"/>
                          <a:cs typeface="Courier New" panose="02070309020205020404" pitchFamily="49" charset="0"/>
                        </a:rPr>
                        <a:t> управление по образованию и науке</a:t>
                      </a:r>
                      <a:endParaRPr lang="ru-RU" sz="8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  <a:ea typeface="Segoe UI Symbol" panose="020B0502040204020203" pitchFamily="34" charset="0"/>
                        <a:cs typeface="Courier New" panose="02070309020205020404" pitchFamily="49" charset="0"/>
                      </a:endParaRPr>
                    </a:p>
                  </a:txBody>
                  <a:tcPr marL="63305" marR="63305" marT="31652" marB="3165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8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Segoe UI Symbol" panose="020B0502040204020203" pitchFamily="34" charset="0"/>
                        </a:rPr>
                        <a:t>ул. Юных ленинцев, д. 5 </a:t>
                      </a:r>
                    </a:p>
                    <a:p>
                      <a:pPr algn="ctr"/>
                      <a:r>
                        <a:rPr lang="ru-RU" sz="8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Segoe UI Symbol" panose="020B0502040204020203" pitchFamily="34" charset="0"/>
                        </a:rPr>
                        <a:t>+7 (862) 264-71-88   </a:t>
                      </a:r>
                    </a:p>
                    <a:p>
                      <a:pPr algn="ctr"/>
                      <a:r>
                        <a:rPr lang="ru-RU" sz="80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Segoe UI Symbol" panose="020B0502040204020203" pitchFamily="34" charset="0"/>
                        </a:rPr>
                        <a:t>Интернет-приемная </a:t>
                      </a:r>
                      <a:r>
                        <a:rPr lang="en-US" sz="80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Segoe UI Symbol" panose="020B0502040204020203" pitchFamily="34" charset="0"/>
                          <a:hlinkClick r:id="rId7"/>
                        </a:rPr>
                        <a:t>http://sochi.edu.ru/feedback/</a:t>
                      </a:r>
                      <a:r>
                        <a:rPr lang="ru-RU" sz="80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Segoe UI Symbol" panose="020B0502040204020203" pitchFamily="34" charset="0"/>
                        </a:rPr>
                        <a:t> </a:t>
                      </a:r>
                      <a:endParaRPr lang="ru-RU" sz="800" i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  <a:ea typeface="Segoe UI Symbol" panose="020B0502040204020203" pitchFamily="34" charset="0"/>
                        <a:cs typeface="Courier New" panose="02070309020205020404" pitchFamily="49" charset="0"/>
                      </a:endParaRPr>
                    </a:p>
                  </a:txBody>
                  <a:tcPr marL="63305" marR="63305" marT="31652" marB="3165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313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0" spc="28" dirty="0" smtClean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+mj-lt"/>
                        <a:ea typeface="Segoe UI Symbol" panose="020B0502040204020203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spc="28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+mj-lt"/>
                          <a:ea typeface="Segoe UI Symbol" panose="020B0502040204020203" pitchFamily="34" charset="0"/>
                        </a:rPr>
                        <a:t>Развитие отрасли «Культура» города Сочи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spc="28" dirty="0" smtClean="0">
                          <a:ln w="0"/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+mj-lt"/>
                          <a:ea typeface="Segoe UI Symbol" panose="020B0502040204020203" pitchFamily="34" charset="0"/>
                        </a:rPr>
                        <a:t>координатор – управление культуры</a:t>
                      </a:r>
                    </a:p>
                    <a:p>
                      <a:pPr algn="l"/>
                      <a:endParaRPr lang="ru-RU" sz="8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  <a:ea typeface="Segoe UI Symbol" panose="020B0502040204020203" pitchFamily="34" charset="0"/>
                        <a:cs typeface="Courier New" panose="02070309020205020404" pitchFamily="49" charset="0"/>
                      </a:endParaRPr>
                    </a:p>
                  </a:txBody>
                  <a:tcPr marL="63305" marR="63305" marT="31652" marB="3165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j-lt"/>
                          <a:ea typeface="Segoe UI Symbol" panose="020B0502040204020203" pitchFamily="34" charset="0"/>
                          <a:cs typeface="+mn-cs"/>
                        </a:rPr>
                        <a:t>ул. Курортный проспект, д. 37,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j-lt"/>
                          <a:ea typeface="Segoe UI Symbol" panose="020B0502040204020203" pitchFamily="34" charset="0"/>
                          <a:cs typeface="+mn-cs"/>
                        </a:rPr>
                        <a:t>+7 (862) 266-55-90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j-lt"/>
                          <a:ea typeface="Segoe UI Symbol" panose="020B0502040204020203" pitchFamily="34" charset="0"/>
                          <a:cs typeface="+mn-cs"/>
                        </a:rPr>
                        <a:t>Интернет-приемная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Segoe UI Symbol" panose="020B0502040204020203" pitchFamily="34" charset="0"/>
                          <a:hlinkClick r:id="rId8"/>
                        </a:rPr>
                        <a:t>http://kultura.sochi.ru/reception/form</a:t>
                      </a:r>
                      <a:r>
                        <a:rPr lang="ru-RU" sz="8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Segoe UI Symbol" panose="020B0502040204020203" pitchFamily="34" charset="0"/>
                        </a:rPr>
                        <a:t> </a:t>
                      </a:r>
                      <a:endParaRPr lang="ru-RU" sz="8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  <a:ea typeface="Segoe UI Symbol" panose="020B0502040204020203" pitchFamily="34" charset="0"/>
                        <a:cs typeface="Courier New" panose="02070309020205020404" pitchFamily="49" charset="0"/>
                      </a:endParaRPr>
                    </a:p>
                  </a:txBody>
                  <a:tcPr marL="63305" marR="63305" marT="31652" marB="3165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4823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marL="0" indent="0" algn="l">
                        <a:buFontTx/>
                        <a:buNone/>
                      </a:pPr>
                      <a:endParaRPr lang="ru-RU" sz="800" b="0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  <a:ea typeface="Segoe UI Symbol" panose="020B0502040204020203" pitchFamily="34" charset="0"/>
                        <a:cs typeface="Courier New" panose="02070309020205020404" pitchFamily="49" charset="0"/>
                      </a:endParaRPr>
                    </a:p>
                    <a:p>
                      <a:pPr marL="0" indent="0" algn="l">
                        <a:buFontTx/>
                        <a:buNone/>
                      </a:pPr>
                      <a:r>
                        <a:rPr lang="ru-RU" sz="8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Segoe UI Symbol" panose="020B0502040204020203" pitchFamily="34" charset="0"/>
                          <a:cs typeface="Courier New" panose="02070309020205020404" pitchFamily="49" charset="0"/>
                        </a:rPr>
                        <a:t>Молодежь Сочи</a:t>
                      </a:r>
                    </a:p>
                    <a:p>
                      <a:pPr marL="0" indent="0" algn="l">
                        <a:buFontTx/>
                        <a:buNone/>
                      </a:pPr>
                      <a:r>
                        <a:rPr lang="ru-RU" sz="8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Segoe UI Symbol" panose="020B0502040204020203" pitchFamily="34" charset="0"/>
                          <a:cs typeface="Courier New" panose="02070309020205020404" pitchFamily="49" charset="0"/>
                        </a:rPr>
                        <a:t>координатор – управление молодежной политики</a:t>
                      </a:r>
                      <a:endParaRPr lang="ru-RU" sz="8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  <a:ea typeface="Segoe UI Symbol" panose="020B0502040204020203" pitchFamily="34" charset="0"/>
                        <a:cs typeface="Courier New" panose="02070309020205020404" pitchFamily="49" charset="0"/>
                      </a:endParaRPr>
                    </a:p>
                  </a:txBody>
                  <a:tcPr marL="63305" marR="63305" marT="31652" marB="3165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8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Segoe UI Symbol" panose="020B0502040204020203" pitchFamily="34" charset="0"/>
                        </a:rPr>
                        <a:t> ул.Советская,42 офис 1304, </a:t>
                      </a:r>
                    </a:p>
                    <a:p>
                      <a:pPr algn="ctr"/>
                      <a:r>
                        <a:rPr lang="ru-RU" sz="8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Segoe UI Symbol" panose="020B0502040204020203" pitchFamily="34" charset="0"/>
                        </a:rPr>
                        <a:t>+7(862)241-84-94   </a:t>
                      </a:r>
                    </a:p>
                    <a:p>
                      <a:pPr algn="ctr"/>
                      <a:r>
                        <a:rPr lang="en-US" sz="8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Segoe UI Symbol" panose="020B0502040204020203" pitchFamily="34" charset="0"/>
                          <a:hlinkClick r:id="rId9"/>
                        </a:rPr>
                        <a:t>https://vk.com/molodvsegda</a:t>
                      </a:r>
                      <a:endParaRPr lang="ru-RU" sz="800" b="0" i="0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  <a:ea typeface="Segoe UI Symbol" panose="020B0502040204020203" pitchFamily="34" charset="0"/>
                      </a:endParaRPr>
                    </a:p>
                    <a:p>
                      <a:pPr algn="ctr"/>
                      <a:r>
                        <a:rPr lang="en-US" sz="800" b="0" i="0" u="sng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Segoe UI Symbol" panose="020B0502040204020203" pitchFamily="34" charset="0"/>
                          <a:hlinkClick r:id="rId10"/>
                        </a:rPr>
                        <a:t>https://www.instagram.com/molodsochi/</a:t>
                      </a:r>
                      <a:endParaRPr lang="ru-RU" sz="800" b="0" i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  <a:ea typeface="Segoe UI Symbol" panose="020B0502040204020203" pitchFamily="34" charset="0"/>
                        <a:cs typeface="Courier New" panose="02070309020205020404" pitchFamily="49" charset="0"/>
                      </a:endParaRPr>
                    </a:p>
                  </a:txBody>
                  <a:tcPr marL="63305" marR="63305" marT="31652" marB="3165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8175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marL="0" indent="0" algn="l">
                        <a:buFontTx/>
                        <a:buNone/>
                      </a:pPr>
                      <a:r>
                        <a:rPr lang="ru-RU" sz="8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Segoe UI Symbol" panose="020B0502040204020203" pitchFamily="34" charset="0"/>
                          <a:cs typeface="Courier New" panose="02070309020205020404" pitchFamily="49" charset="0"/>
                        </a:rPr>
                        <a:t>Развитие отрасли «Физическая культура и спорт» города Сочи</a:t>
                      </a:r>
                    </a:p>
                    <a:p>
                      <a:pPr marL="0" indent="0" algn="l">
                        <a:buFontTx/>
                        <a:buNone/>
                      </a:pPr>
                      <a:r>
                        <a:rPr lang="ru-RU" sz="8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Segoe UI Symbol" panose="020B0502040204020203" pitchFamily="34" charset="0"/>
                          <a:cs typeface="Courier New" panose="02070309020205020404" pitchFamily="49" charset="0"/>
                        </a:rPr>
                        <a:t>координатор – департамент</a:t>
                      </a:r>
                      <a:r>
                        <a:rPr lang="ru-RU" sz="800" b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Segoe UI Symbol" panose="020B0502040204020203" pitchFamily="34" charset="0"/>
                          <a:cs typeface="Courier New" panose="02070309020205020404" pitchFamily="49" charset="0"/>
                        </a:rPr>
                        <a:t> ФК и спорта</a:t>
                      </a:r>
                      <a:endParaRPr lang="ru-RU" sz="8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  <a:ea typeface="Segoe UI Symbol" panose="020B0502040204020203" pitchFamily="34" charset="0"/>
                        <a:cs typeface="Courier New" panose="02070309020205020404" pitchFamily="49" charset="0"/>
                      </a:endParaRPr>
                    </a:p>
                  </a:txBody>
                  <a:tcPr marL="63305" marR="63305" marT="31652" marB="3165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800" b="0" i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j-lt"/>
                          <a:ea typeface="Segoe UI Symbol" panose="020B0502040204020203" pitchFamily="34" charset="0"/>
                          <a:cs typeface="+mn-cs"/>
                        </a:rPr>
                        <a:t>Ул. Курортный проспект, д. 53.</a:t>
                      </a:r>
                    </a:p>
                    <a:p>
                      <a:pPr algn="ctr"/>
                      <a:r>
                        <a:rPr lang="ru-RU" sz="800" b="0" i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j-lt"/>
                          <a:ea typeface="Segoe UI Symbol" panose="020B0502040204020203" pitchFamily="34" charset="0"/>
                          <a:cs typeface="+mn-cs"/>
                        </a:rPr>
                        <a:t>+7 (862) 262-28-14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Segoe UI Symbol" panose="020B0502040204020203" pitchFamily="34" charset="0"/>
                          <a:hlinkClick r:id="rId11"/>
                        </a:rPr>
                        <a:t>http://sochi-dfks.com/</a:t>
                      </a:r>
                      <a:r>
                        <a:rPr lang="ru-RU" sz="8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Segoe UI Symbol" panose="020B0502040204020203" pitchFamily="34" charset="0"/>
                        </a:rPr>
                        <a:t> </a:t>
                      </a:r>
                      <a:endParaRPr lang="ru-RU" sz="800" b="0" dirty="0">
                        <a:ln>
                          <a:solidFill>
                            <a:schemeClr val="accent6">
                              <a:lumMod val="75000"/>
                            </a:schemeClr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outerShdw blurRad="50800" dist="50800" dir="5400000" algn="ctr" rotWithShape="0">
                            <a:schemeClr val="bg1"/>
                          </a:outerShdw>
                        </a:effectLst>
                        <a:latin typeface="+mj-lt"/>
                        <a:ea typeface="Segoe UI Symbol" panose="020B0502040204020203" pitchFamily="34" charset="0"/>
                        <a:cs typeface="Courier New" panose="02070309020205020404" pitchFamily="49" charset="0"/>
                      </a:endParaRPr>
                    </a:p>
                  </a:txBody>
                  <a:tcPr marL="63305" marR="63305" marT="31652" marB="3165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8175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l"/>
                      <a:r>
                        <a:rPr lang="ru-RU" sz="8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Segoe UI Symbol" panose="020B0502040204020203" pitchFamily="34" charset="0"/>
                          <a:cs typeface="Courier New" panose="02070309020205020404" pitchFamily="49" charset="0"/>
                        </a:rPr>
                        <a:t>Социальная поддержка</a:t>
                      </a:r>
                      <a:r>
                        <a:rPr lang="ru-RU" sz="800" b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Segoe UI Symbol" panose="020B0502040204020203" pitchFamily="34" charset="0"/>
                          <a:cs typeface="Courier New" panose="02070309020205020404" pitchFamily="49" charset="0"/>
                        </a:rPr>
                        <a:t> граждан: </a:t>
                      </a:r>
                    </a:p>
                    <a:p>
                      <a:pPr algn="l"/>
                      <a:r>
                        <a:rPr lang="ru-RU" sz="800" b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Segoe UI Symbol" panose="020B0502040204020203" pitchFamily="34" charset="0"/>
                          <a:cs typeface="Courier New" panose="02070309020205020404" pitchFamily="49" charset="0"/>
                        </a:rPr>
                        <a:t>координатор – управление социальной политики</a:t>
                      </a:r>
                      <a:endParaRPr lang="ru-RU" sz="8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  <a:ea typeface="Segoe UI Symbol" panose="020B0502040204020203" pitchFamily="34" charset="0"/>
                        <a:cs typeface="Courier New" panose="02070309020205020404" pitchFamily="49" charset="0"/>
                      </a:endParaRPr>
                    </a:p>
                  </a:txBody>
                  <a:tcPr marL="63305" marR="63305" marT="31652" marB="3165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8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Segoe UI Symbol" panose="020B0502040204020203" pitchFamily="34" charset="0"/>
                          <a:cs typeface="Courier New" panose="02070309020205020404" pitchFamily="49" charset="0"/>
                        </a:rPr>
                        <a:t>ул. Воровского,6</a:t>
                      </a:r>
                    </a:p>
                    <a:p>
                      <a:pPr algn="ctr"/>
                      <a:r>
                        <a:rPr lang="ru-RU" sz="8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Segoe UI Symbol" panose="020B0502040204020203" pitchFamily="34" charset="0"/>
                          <a:cs typeface="Courier New" panose="02070309020205020404" pitchFamily="49" charset="0"/>
                        </a:rPr>
                        <a:t>+7 (862) 264-39-72 </a:t>
                      </a:r>
                    </a:p>
                    <a:p>
                      <a:pPr algn="ctr"/>
                      <a:r>
                        <a:rPr lang="ru-RU" sz="8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Segoe UI Symbol" panose="020B0502040204020203" pitchFamily="34" charset="0"/>
                          <a:cs typeface="Courier New" panose="02070309020205020404" pitchFamily="49" charset="0"/>
                        </a:rPr>
                        <a:t>Электронная</a:t>
                      </a:r>
                      <a:r>
                        <a:rPr lang="ru-RU" sz="800" b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Segoe UI Symbol" panose="020B0502040204020203" pitchFamily="34" charset="0"/>
                          <a:cs typeface="Courier New" panose="02070309020205020404" pitchFamily="49" charset="0"/>
                        </a:rPr>
                        <a:t> почта: </a:t>
                      </a:r>
                      <a:r>
                        <a:rPr lang="en-US" sz="800" b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Segoe UI Symbol" panose="020B0502040204020203" pitchFamily="34" charset="0"/>
                          <a:cs typeface="Courier New" panose="02070309020205020404" pitchFamily="49" charset="0"/>
                          <a:hlinkClick r:id="rId12"/>
                        </a:rPr>
                        <a:t>usp@sochiadm.ru</a:t>
                      </a:r>
                      <a:r>
                        <a:rPr lang="en-US" sz="800" b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Segoe UI Symbol" panose="020B0502040204020203" pitchFamily="34" charset="0"/>
                          <a:cs typeface="Courier New" panose="02070309020205020404" pitchFamily="49" charset="0"/>
                        </a:rPr>
                        <a:t> </a:t>
                      </a:r>
                      <a:endParaRPr lang="ru-RU" sz="8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  <a:ea typeface="Segoe UI Symbol" panose="020B0502040204020203" pitchFamily="34" charset="0"/>
                        <a:cs typeface="Courier New" panose="02070309020205020404" pitchFamily="49" charset="0"/>
                      </a:endParaRPr>
                    </a:p>
                  </a:txBody>
                  <a:tcPr marL="63305" marR="63305" marT="31652" marB="3165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8175">
                <a:tc>
                  <a:txBody>
                    <a:bodyPr/>
                    <a:lstStyle/>
                    <a:p>
                      <a:pPr algn="l"/>
                      <a:r>
                        <a:rPr lang="ru-RU" sz="8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Segoe UI Symbol" panose="020B0502040204020203" pitchFamily="34" charset="0"/>
                          <a:cs typeface="Courier New" panose="02070309020205020404" pitchFamily="49" charset="0"/>
                        </a:rPr>
                        <a:t>- Благоустройство</a:t>
                      </a:r>
                      <a:r>
                        <a:rPr lang="ru-RU" sz="800" b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Segoe UI Symbol" panose="020B0502040204020203" pitchFamily="34" charset="0"/>
                          <a:cs typeface="Courier New" panose="02070309020205020404" pitchFamily="49" charset="0"/>
                        </a:rPr>
                        <a:t> территории муниципального образования город-курорт Сочи</a:t>
                      </a:r>
                    </a:p>
                    <a:p>
                      <a:pPr algn="l"/>
                      <a:r>
                        <a:rPr lang="ru-RU" sz="800" b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Segoe UI Symbol" panose="020B0502040204020203" pitchFamily="34" charset="0"/>
                          <a:cs typeface="Courier New" panose="02070309020205020404" pitchFamily="49" charset="0"/>
                        </a:rPr>
                        <a:t>- Поддержка и развитие объектов ЖКХ и благоустройства</a:t>
                      </a:r>
                    </a:p>
                    <a:p>
                      <a:pPr algn="l"/>
                      <a:r>
                        <a:rPr lang="ru-RU" sz="800" b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Segoe UI Symbol" panose="020B0502040204020203" pitchFamily="34" charset="0"/>
                          <a:cs typeface="Courier New" panose="02070309020205020404" pitchFamily="49" charset="0"/>
                        </a:rPr>
                        <a:t>координатор – департамент городского хозяйства</a:t>
                      </a:r>
                      <a:endParaRPr lang="ru-RU" sz="8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  <a:ea typeface="Segoe UI Symbol" panose="020B0502040204020203" pitchFamily="34" charset="0"/>
                        <a:cs typeface="Courier New" panose="02070309020205020404" pitchFamily="49" charset="0"/>
                      </a:endParaRPr>
                    </a:p>
                  </a:txBody>
                  <a:tcPr marL="63305" marR="63305" marT="31652" marB="31652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Segoe UI Symbol" panose="020B0502040204020203" pitchFamily="34" charset="0"/>
                          <a:cs typeface="Courier New" panose="02070309020205020404" pitchFamily="49" charset="0"/>
                        </a:rPr>
                        <a:t>ул. Советская, д.38 (2-ой этаж)</a:t>
                      </a:r>
                    </a:p>
                    <a:p>
                      <a:pPr algn="ctr"/>
                      <a:r>
                        <a:rPr lang="ru-RU" sz="8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Segoe UI Symbol" panose="020B0502040204020203" pitchFamily="34" charset="0"/>
                          <a:cs typeface="Courier New" panose="02070309020205020404" pitchFamily="49" charset="0"/>
                        </a:rPr>
                        <a:t>+7 (862) 264-91-97</a:t>
                      </a:r>
                    </a:p>
                    <a:p>
                      <a:pPr algn="ctr"/>
                      <a:r>
                        <a:rPr lang="ru-RU" sz="8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Segoe UI Symbol" panose="020B0502040204020203" pitchFamily="34" charset="0"/>
                          <a:cs typeface="Courier New" panose="02070309020205020404" pitchFamily="49" charset="0"/>
                        </a:rPr>
                        <a:t>Электронная</a:t>
                      </a:r>
                      <a:r>
                        <a:rPr lang="ru-RU" sz="800" b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Segoe UI Symbol" panose="020B0502040204020203" pitchFamily="34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ru-RU" sz="8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Segoe UI Symbol" panose="020B0502040204020203" pitchFamily="34" charset="0"/>
                          <a:cs typeface="Courier New" panose="02070309020205020404" pitchFamily="49" charset="0"/>
                        </a:rPr>
                        <a:t>почта:</a:t>
                      </a:r>
                      <a:r>
                        <a:rPr lang="ru-RU" sz="800" b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Segoe UI Symbol" panose="020B0502040204020203" pitchFamily="34" charset="0"/>
                          <a:cs typeface="Courier New" panose="02070309020205020404" pitchFamily="49" charset="0"/>
                        </a:rPr>
                        <a:t>  </a:t>
                      </a:r>
                      <a:r>
                        <a:rPr lang="en-US" sz="800" b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Segoe UI Symbol" panose="020B0502040204020203" pitchFamily="34" charset="0"/>
                          <a:cs typeface="Courier New" panose="02070309020205020404" pitchFamily="49" charset="0"/>
                          <a:hlinkClick r:id="rId13"/>
                        </a:rPr>
                        <a:t>dgh@sochiadm.ru</a:t>
                      </a:r>
                      <a:r>
                        <a:rPr lang="en-US" sz="800" b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Segoe UI Symbol" panose="020B0502040204020203" pitchFamily="34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ru-RU" sz="800" b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Segoe UI Symbol" panose="020B0502040204020203" pitchFamily="34" charset="0"/>
                          <a:cs typeface="Courier New" panose="02070309020205020404" pitchFamily="49" charset="0"/>
                        </a:rPr>
                        <a:t> </a:t>
                      </a:r>
                      <a:endParaRPr lang="ru-RU" sz="8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  <a:ea typeface="Segoe UI Symbol" panose="020B0502040204020203" pitchFamily="34" charset="0"/>
                        <a:cs typeface="Courier New" panose="02070309020205020404" pitchFamily="49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8037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marL="171450" indent="-171450">
                        <a:buFontTx/>
                        <a:buChar char="-"/>
                      </a:pPr>
                      <a:r>
                        <a:rPr lang="ru-RU" sz="8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Segoe UI Symbol" panose="020B0502040204020203" pitchFamily="34" charset="0"/>
                          <a:cs typeface="Courier New" panose="02070309020205020404" pitchFamily="49" charset="0"/>
                        </a:rPr>
                        <a:t>Обеспечение доступным жильем жителей</a:t>
                      </a:r>
                      <a:r>
                        <a:rPr lang="ru-RU" sz="800" b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Segoe UI Symbol" panose="020B0502040204020203" pitchFamily="34" charset="0"/>
                          <a:cs typeface="Courier New" panose="02070309020205020404" pitchFamily="49" charset="0"/>
                        </a:rPr>
                        <a:t> муниципального образования город-курорт Сочи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ru-RU" sz="800" b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Segoe UI Symbol" panose="020B0502040204020203" pitchFamily="34" charset="0"/>
                          <a:cs typeface="Courier New" panose="02070309020205020404" pitchFamily="49" charset="0"/>
                        </a:rPr>
                        <a:t>Развитие инфраструктуры муниципального образования город-курорт Сочи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800" b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Segoe UI Symbol" panose="020B0502040204020203" pitchFamily="34" charset="0"/>
                          <a:cs typeface="Courier New" panose="02070309020205020404" pitchFamily="49" charset="0"/>
                        </a:rPr>
                        <a:t>Координатор – департамент строительства </a:t>
                      </a:r>
                      <a:endParaRPr lang="ru-RU" sz="8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  <a:ea typeface="Segoe UI Symbol" panose="020B0502040204020203" pitchFamily="34" charset="0"/>
                        <a:cs typeface="Courier New" panose="02070309020205020404" pitchFamily="49" charset="0"/>
                      </a:endParaRPr>
                    </a:p>
                  </a:txBody>
                  <a:tcPr marL="63305" marR="63305" marT="31652" marB="3165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8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Segoe UI Symbol" panose="020B0502040204020203" pitchFamily="34" charset="0"/>
                          <a:cs typeface="Courier New" panose="02070309020205020404" pitchFamily="49" charset="0"/>
                        </a:rPr>
                        <a:t>ул. Кубанская, д. 15 (12 этаж)</a:t>
                      </a:r>
                    </a:p>
                    <a:p>
                      <a:pPr algn="ctr"/>
                      <a:r>
                        <a:rPr lang="ru-RU" sz="800" b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Segoe UI Symbol" panose="020B0502040204020203" pitchFamily="34" charset="0"/>
                          <a:cs typeface="Courier New" panose="02070309020205020404" pitchFamily="49" charset="0"/>
                        </a:rPr>
                        <a:t>+7 (862) 225-52-16</a:t>
                      </a:r>
                    </a:p>
                    <a:p>
                      <a:pPr algn="ctr"/>
                      <a:r>
                        <a:rPr lang="ru-RU" sz="800" b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Segoe UI Symbol" panose="020B0502040204020203" pitchFamily="34" charset="0"/>
                          <a:cs typeface="Courier New" panose="02070309020205020404" pitchFamily="49" charset="0"/>
                        </a:rPr>
                        <a:t>Электронная почта: </a:t>
                      </a:r>
                      <a:r>
                        <a:rPr lang="en-US" sz="800" b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Segoe UI Symbol" panose="020B0502040204020203" pitchFamily="34" charset="0"/>
                          <a:cs typeface="Courier New" panose="02070309020205020404" pitchFamily="49" charset="0"/>
                          <a:hlinkClick r:id="rId14"/>
                        </a:rPr>
                        <a:t>capstroydep@sochiadm.ru</a:t>
                      </a:r>
                      <a:r>
                        <a:rPr lang="en-US" sz="800" b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Segoe UI Symbol" panose="020B0502040204020203" pitchFamily="34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ru-RU" sz="800" b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Segoe UI Symbol" panose="020B0502040204020203" pitchFamily="34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800" b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Segoe UI Symbol" panose="020B0502040204020203" pitchFamily="34" charset="0"/>
                          <a:cs typeface="Courier New" panose="02070309020205020404" pitchFamily="49" charset="0"/>
                        </a:rPr>
                        <a:t> </a:t>
                      </a:r>
                      <a:endParaRPr lang="ru-RU" sz="8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  <a:ea typeface="Segoe UI Symbol" panose="020B0502040204020203" pitchFamily="34" charset="0"/>
                        <a:cs typeface="Courier New" panose="02070309020205020404" pitchFamily="49" charset="0"/>
                      </a:endParaRPr>
                    </a:p>
                  </a:txBody>
                  <a:tcPr marL="63305" marR="63305" marT="31652" marB="3165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8175">
                <a:tc>
                  <a:txBody>
                    <a:bodyPr/>
                    <a:lstStyle/>
                    <a:p>
                      <a:pPr marL="171450" indent="-171450">
                        <a:buFontTx/>
                        <a:buChar char="-"/>
                      </a:pPr>
                      <a:r>
                        <a:rPr lang="ru-RU" sz="8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Segoe UI Symbol" panose="020B0502040204020203" pitchFamily="34" charset="0"/>
                          <a:cs typeface="Courier New" panose="02070309020205020404" pitchFamily="49" charset="0"/>
                        </a:rPr>
                        <a:t>Транспортное</a:t>
                      </a:r>
                      <a:r>
                        <a:rPr lang="ru-RU" sz="800" b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Segoe UI Symbol" panose="020B0502040204020203" pitchFamily="34" charset="0"/>
                          <a:cs typeface="Courier New" panose="02070309020205020404" pitchFamily="49" charset="0"/>
                        </a:rPr>
                        <a:t> обслуживание населения города Сочи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ru-RU" sz="800" b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Segoe UI Symbol" panose="020B0502040204020203" pitchFamily="34" charset="0"/>
                          <a:cs typeface="Courier New" panose="02070309020205020404" pitchFamily="49" charset="0"/>
                        </a:rPr>
                        <a:t>Дорожная деятельность на территории города Сочи 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800" b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Segoe UI Symbol" panose="020B0502040204020203" pitchFamily="34" charset="0"/>
                          <a:cs typeface="Courier New" panose="02070309020205020404" pitchFamily="49" charset="0"/>
                        </a:rPr>
                        <a:t>Координатор – департамент городского транспорта и дорожного хозяйства</a:t>
                      </a:r>
                      <a:r>
                        <a:rPr lang="en-US" sz="800" b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Segoe UI Symbol" panose="020B0502040204020203" pitchFamily="34" charset="0"/>
                          <a:cs typeface="Courier New" panose="02070309020205020404" pitchFamily="49" charset="0"/>
                        </a:rPr>
                        <a:t>,</a:t>
                      </a:r>
                      <a:endParaRPr lang="ru-RU" sz="8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  <a:ea typeface="Segoe UI Symbol" panose="020B0502040204020203" pitchFamily="34" charset="0"/>
                        <a:cs typeface="Courier New" panose="02070309020205020404" pitchFamily="49" charset="0"/>
                      </a:endParaRPr>
                    </a:p>
                  </a:txBody>
                  <a:tcPr marL="63305" marR="63305" marT="31652" marB="31652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Segoe UI Symbol" panose="020B0502040204020203" pitchFamily="34" charset="0"/>
                          <a:cs typeface="Courier New" panose="02070309020205020404" pitchFamily="49" charset="0"/>
                        </a:rPr>
                        <a:t>ул. </a:t>
                      </a:r>
                      <a:r>
                        <a:rPr lang="ru-RU" sz="800" b="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Segoe UI Symbol" panose="020B0502040204020203" pitchFamily="34" charset="0"/>
                          <a:cs typeface="Courier New" panose="02070309020205020404" pitchFamily="49" charset="0"/>
                        </a:rPr>
                        <a:t>Голенева</a:t>
                      </a:r>
                      <a:r>
                        <a:rPr lang="ru-RU" sz="8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Segoe UI Symbol" panose="020B0502040204020203" pitchFamily="34" charset="0"/>
                          <a:cs typeface="Courier New" panose="02070309020205020404" pitchFamily="49" charset="0"/>
                        </a:rPr>
                        <a:t>, д.7</a:t>
                      </a:r>
                    </a:p>
                    <a:p>
                      <a:pPr algn="ctr"/>
                      <a:r>
                        <a:rPr lang="ru-RU" sz="8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Segoe UI Symbol" panose="020B0502040204020203" pitchFamily="34" charset="0"/>
                          <a:cs typeface="Courier New" panose="02070309020205020404" pitchFamily="49" charset="0"/>
                        </a:rPr>
                        <a:t>+ 7 (862) 296-52-86</a:t>
                      </a:r>
                    </a:p>
                    <a:p>
                      <a:pPr algn="ctr"/>
                      <a:r>
                        <a:rPr lang="ru-RU" sz="8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Segoe UI Symbol" panose="020B0502040204020203" pitchFamily="34" charset="0"/>
                          <a:cs typeface="Courier New" panose="02070309020205020404" pitchFamily="49" charset="0"/>
                        </a:rPr>
                        <a:t>Электронная почта: </a:t>
                      </a:r>
                      <a:r>
                        <a:rPr lang="en-US" sz="8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Segoe UI Symbol" panose="020B0502040204020203" pitchFamily="34" charset="0"/>
                          <a:cs typeface="Courier New" panose="02070309020205020404" pitchFamily="49" charset="0"/>
                          <a:hlinkClick r:id="rId15"/>
                        </a:rPr>
                        <a:t>dtis@sochiadm.ru</a:t>
                      </a:r>
                      <a:r>
                        <a:rPr lang="en-US" sz="800" b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Segoe UI Symbol" panose="020B0502040204020203" pitchFamily="34" charset="0"/>
                          <a:cs typeface="Courier New" panose="02070309020205020404" pitchFamily="49" charset="0"/>
                        </a:rPr>
                        <a:t> </a:t>
                      </a:r>
                      <a:endParaRPr lang="ru-RU" sz="8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  <a:ea typeface="Segoe UI Symbol" panose="020B0502040204020203" pitchFamily="34" charset="0"/>
                        <a:cs typeface="Courier New" panose="02070309020205020404" pitchFamily="49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3132">
                <a:tc>
                  <a:txBody>
                    <a:bodyPr/>
                    <a:lstStyle/>
                    <a:p>
                      <a:pPr marL="171450" indent="-171450">
                        <a:buFontTx/>
                        <a:buChar char="-"/>
                      </a:pPr>
                      <a:endParaRPr lang="en-US" sz="800" b="0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  <a:ea typeface="Segoe UI Symbol" panose="020B0502040204020203" pitchFamily="34" charset="0"/>
                        <a:cs typeface="Courier New" panose="02070309020205020404" pitchFamily="49" charset="0"/>
                      </a:endParaRP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ru-RU" sz="8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Segoe UI Symbol" panose="020B0502040204020203" pitchFamily="34" charset="0"/>
                          <a:cs typeface="Courier New" panose="02070309020205020404" pitchFamily="49" charset="0"/>
                        </a:rPr>
                        <a:t>Обеспечение</a:t>
                      </a:r>
                      <a:r>
                        <a:rPr lang="ru-RU" sz="800" b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Segoe UI Symbol" panose="020B0502040204020203" pitchFamily="34" charset="0"/>
                          <a:cs typeface="Courier New" panose="02070309020205020404" pitchFamily="49" charset="0"/>
                        </a:rPr>
                        <a:t> безопасности на территории города Сочи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800" b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Segoe UI Symbol" panose="020B0502040204020203" pitchFamily="34" charset="0"/>
                          <a:cs typeface="Courier New" panose="02070309020205020404" pitchFamily="49" charset="0"/>
                        </a:rPr>
                        <a:t>Координатор: управление гражданской обороны и защиты населения</a:t>
                      </a:r>
                      <a:endParaRPr lang="ru-RU" sz="8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  <a:ea typeface="Segoe UI Symbol" panose="020B0502040204020203" pitchFamily="34" charset="0"/>
                        <a:cs typeface="Courier New" panose="02070309020205020404" pitchFamily="49" charset="0"/>
                      </a:endParaRPr>
                    </a:p>
                  </a:txBody>
                  <a:tcPr marL="63305" marR="63305" marT="31652" marB="31652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Segoe UI Symbol" panose="020B0502040204020203" pitchFamily="34" charset="0"/>
                          <a:cs typeface="Courier New" panose="02070309020205020404" pitchFamily="49" charset="0"/>
                        </a:rPr>
                        <a:t>ул. Советская, д.40 (4-ый</a:t>
                      </a:r>
                      <a:r>
                        <a:rPr lang="ru-RU" sz="800" b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Segoe UI Symbol" panose="020B0502040204020203" pitchFamily="34" charset="0"/>
                          <a:cs typeface="Courier New" panose="02070309020205020404" pitchFamily="49" charset="0"/>
                        </a:rPr>
                        <a:t> этаж)</a:t>
                      </a:r>
                    </a:p>
                    <a:p>
                      <a:pPr algn="ctr"/>
                      <a:r>
                        <a:rPr lang="ru-RU" sz="800" b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Segoe UI Symbol" panose="020B0502040204020203" pitchFamily="34" charset="0"/>
                          <a:cs typeface="Courier New" panose="02070309020205020404" pitchFamily="49" charset="0"/>
                        </a:rPr>
                        <a:t>+7 (862) 264- 91-94</a:t>
                      </a:r>
                    </a:p>
                    <a:p>
                      <a:pPr algn="ctr"/>
                      <a:r>
                        <a:rPr lang="ru-RU" sz="800" b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Segoe UI Symbol" panose="020B0502040204020203" pitchFamily="34" charset="0"/>
                          <a:cs typeface="Courier New" panose="02070309020205020404" pitchFamily="49" charset="0"/>
                        </a:rPr>
                        <a:t>телефон отдела ЧС +7(862) 264-22-10</a:t>
                      </a:r>
                    </a:p>
                    <a:p>
                      <a:pPr algn="ctr"/>
                      <a:r>
                        <a:rPr lang="ru-RU" sz="800" b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Segoe UI Symbol" panose="020B0502040204020203" pitchFamily="34" charset="0"/>
                          <a:cs typeface="Courier New" panose="02070309020205020404" pitchFamily="49" charset="0"/>
                        </a:rPr>
                        <a:t>Электронная почта: </a:t>
                      </a:r>
                      <a:r>
                        <a:rPr lang="en-US" sz="800" b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Segoe UI Symbol" panose="020B0502040204020203" pitchFamily="34" charset="0"/>
                          <a:cs typeface="Courier New" panose="02070309020205020404" pitchFamily="49" charset="0"/>
                          <a:hlinkClick r:id="rId16"/>
                        </a:rPr>
                        <a:t>ugo@sochiadm.ru</a:t>
                      </a:r>
                      <a:r>
                        <a:rPr lang="en-US" sz="800" b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Segoe UI Symbol" panose="020B0502040204020203" pitchFamily="34" charset="0"/>
                          <a:cs typeface="Courier New" panose="02070309020205020404" pitchFamily="49" charset="0"/>
                        </a:rPr>
                        <a:t> </a:t>
                      </a:r>
                      <a:endParaRPr lang="ru-RU" sz="8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  <a:ea typeface="Segoe UI Symbol" panose="020B0502040204020203" pitchFamily="34" charset="0"/>
                        <a:cs typeface="Courier New" panose="02070309020205020404" pitchFamily="49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5533" y="230012"/>
            <a:ext cx="699209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72986"/>
            <a:r>
              <a:rPr lang="ru-RU" sz="1200" dirty="0">
                <a:solidFill>
                  <a:srgbClr val="1F497D">
                    <a:lumMod val="50000"/>
                  </a:srgbClr>
                </a:solidFill>
                <a:latin typeface="Segoe Print" panose="02000600000000000000" pitchFamily="2" charset="0"/>
              </a:rPr>
              <a:t>Уважаемые сочинцы! </a:t>
            </a:r>
          </a:p>
          <a:p>
            <a:pPr algn="ctr" defTabSz="372986"/>
            <a:endParaRPr lang="ru-RU" sz="1200" dirty="0">
              <a:solidFill>
                <a:srgbClr val="1F497D">
                  <a:lumMod val="50000"/>
                </a:srgb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algn="ctr" defTabSz="372986"/>
            <a:r>
              <a:rPr lang="ru-RU" sz="1200" i="1" dirty="0">
                <a:solidFill>
                  <a:srgbClr val="1F497D">
                    <a:lumMod val="50000"/>
                  </a:srgb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Если у вас остались вопросы, ответы на которые не отражены в представленных материалах, если есть собственные предложения и замечания по реализации программных мероприятий, департамент по финансам и бюджету администрации города Сочи, а также координаторы муниципальных программ, готовы к конструктивному диалогу, взаимодействию и совместной работе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24192" y="6457353"/>
            <a:ext cx="426194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372986"/>
            <a:r>
              <a:rPr lang="en-US" sz="1050" b="1" dirty="0">
                <a:solidFill>
                  <a:srgbClr val="1F497D">
                    <a:lumMod val="50000"/>
                  </a:srgbClr>
                </a:solidFill>
                <a:latin typeface="Segoe Print" panose="02000600000000000000" pitchFamily="2" charset="0"/>
              </a:rPr>
              <a:t>P.S. </a:t>
            </a:r>
            <a:r>
              <a:rPr lang="ru-RU" sz="1050" b="1" dirty="0">
                <a:solidFill>
                  <a:srgbClr val="1F497D">
                    <a:lumMod val="50000"/>
                  </a:srgbClr>
                </a:solidFill>
                <a:latin typeface="Segoe Print" panose="02000600000000000000" pitchFamily="2" charset="0"/>
              </a:rPr>
              <a:t>Люби́те свой город! Мира и добра всем нам!</a:t>
            </a:r>
          </a:p>
        </p:txBody>
      </p:sp>
      <p:pic>
        <p:nvPicPr>
          <p:cNvPr id="7" name="Рисунок 6" descr="уважаемые сочинцы&#10;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340" y="3107279"/>
            <a:ext cx="4469448" cy="3034434"/>
          </a:xfrm>
          <a:prstGeom prst="rect">
            <a:avLst/>
          </a:prstGeom>
          <a:ln>
            <a:noFill/>
          </a:ln>
          <a:effectLst>
            <a:innerShdw blurRad="1270000" dist="1079500" dir="13500000">
              <a:prstClr val="black">
                <a:alpha val="12000"/>
              </a:prstClr>
            </a:innerShdw>
            <a:softEdge rad="520700"/>
          </a:effectLst>
        </p:spPr>
      </p:pic>
    </p:spTree>
    <p:extLst>
      <p:ext uri="{BB962C8B-B14F-4D97-AF65-F5344CB8AC3E}">
        <p14:creationId xmlns:p14="http://schemas.microsoft.com/office/powerpoint/2010/main" val="232153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Crop">
  <a:themeElements>
    <a:clrScheme name="Crop">
      <a:dk1>
        <a:sysClr val="windowText" lastClr="000000"/>
      </a:dk1>
      <a:lt1>
        <a:sysClr val="window" lastClr="FFFFFF"/>
      </a:lt1>
      <a:dk2>
        <a:srgbClr val="1A2E40"/>
      </a:dk2>
      <a:lt2>
        <a:srgbClr val="EBE7DD"/>
      </a:lt2>
      <a:accent1>
        <a:srgbClr val="69A1AB"/>
      </a:accent1>
      <a:accent2>
        <a:srgbClr val="F2C418"/>
      </a:accent2>
      <a:accent3>
        <a:srgbClr val="87492C"/>
      </a:accent3>
      <a:accent4>
        <a:srgbClr val="4A845E"/>
      </a:accent4>
      <a:accent5>
        <a:srgbClr val="DC9528"/>
      </a:accent5>
      <a:accent6>
        <a:srgbClr val="9A5D78"/>
      </a:accent6>
      <a:hlink>
        <a:srgbClr val="66C8E3"/>
      </a:hlink>
      <a:folHlink>
        <a:srgbClr val="B162A1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17F9D331-421E-442F-B033-AF5B21A44854}"/>
    </a:ext>
  </a:extLst>
</a:theme>
</file>

<file path=ppt/theme/theme7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A2E40"/>
      </a:dk2>
      <a:lt2>
        <a:srgbClr val="EBE7DD"/>
      </a:lt2>
      <a:accent1>
        <a:srgbClr val="69A1AB"/>
      </a:accent1>
      <a:accent2>
        <a:srgbClr val="F2C418"/>
      </a:accent2>
      <a:accent3>
        <a:srgbClr val="87492C"/>
      </a:accent3>
      <a:accent4>
        <a:srgbClr val="4A845E"/>
      </a:accent4>
      <a:accent5>
        <a:srgbClr val="DC9528"/>
      </a:accent5>
      <a:accent6>
        <a:srgbClr val="9A5D78"/>
      </a:accent6>
      <a:hlink>
        <a:srgbClr val="66C8E3"/>
      </a:hlink>
      <a:folHlink>
        <a:srgbClr val="B162A1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17F9D331-421E-442F-B033-AF5B21A44854}"/>
    </a:ext>
  </a:extLst>
</a:theme>
</file>

<file path=ppt/theme/theme8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4D86B3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sz="3600" b="1" dirty="0" smtClean="0">
            <a:solidFill>
              <a:srgbClr val="113A59"/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Crop">
    <a:dk1>
      <a:sysClr val="windowText" lastClr="000000"/>
    </a:dk1>
    <a:lt1>
      <a:sysClr val="window" lastClr="FFFFFF"/>
    </a:lt1>
    <a:dk2>
      <a:srgbClr val="1A2E40"/>
    </a:dk2>
    <a:lt2>
      <a:srgbClr val="EBE7DD"/>
    </a:lt2>
    <a:accent1>
      <a:srgbClr val="69A1AB"/>
    </a:accent1>
    <a:accent2>
      <a:srgbClr val="F2C418"/>
    </a:accent2>
    <a:accent3>
      <a:srgbClr val="87492C"/>
    </a:accent3>
    <a:accent4>
      <a:srgbClr val="4A845E"/>
    </a:accent4>
    <a:accent5>
      <a:srgbClr val="DC9528"/>
    </a:accent5>
    <a:accent6>
      <a:srgbClr val="9A5D78"/>
    </a:accent6>
    <a:hlink>
      <a:srgbClr val="66C8E3"/>
    </a:hlink>
    <a:folHlink>
      <a:srgbClr val="B162A1"/>
    </a:folHlink>
  </a:clrScheme>
  <a:fontScheme name="Crop">
    <a:majorFont>
      <a:latin typeface="Franklin Gothic Book" panose="020B0503020102020204"/>
      <a:ea typeface=""/>
      <a:cs typeface=""/>
      <a:font script="Jpan" typeface="メイリオ"/>
      <a:font script="Hang" typeface="돋움"/>
      <a:font script="Hans" typeface="华文楷体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Franklin Gothic Book" panose="020B0503020102020204"/>
      <a:ea typeface=""/>
      <a:cs typeface=""/>
      <a:font script="Jpan" typeface="メイリオ"/>
      <a:font script="Hang" typeface="돋움"/>
      <a:font script="Hans" typeface="华文楷体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Crop">
    <a:fillStyleLst>
      <a:solidFill>
        <a:schemeClr val="phClr"/>
      </a:solidFill>
      <a:gradFill rotWithShape="1">
        <a:gsLst>
          <a:gs pos="0">
            <a:schemeClr val="phClr">
              <a:tint val="67000"/>
              <a:satMod val="105000"/>
              <a:lumMod val="110000"/>
            </a:schemeClr>
          </a:gs>
          <a:gs pos="50000">
            <a:schemeClr val="phClr">
              <a:tint val="73000"/>
              <a:satMod val="103000"/>
              <a:lumMod val="105000"/>
            </a:schemeClr>
          </a:gs>
          <a:gs pos="100000">
            <a:schemeClr val="phClr">
              <a:tint val="81000"/>
              <a:satMod val="109000"/>
              <a:lumMod val="105000"/>
            </a:schemeClr>
          </a:gs>
        </a:gsLst>
        <a:lin ang="5400000" scaled="0"/>
      </a:gradFill>
      <a:gradFill rotWithShape="1">
        <a:gsLst>
          <a:gs pos="0">
            <a:schemeClr val="phClr">
              <a:tint val="94000"/>
              <a:satMod val="103000"/>
              <a:lumMod val="102000"/>
            </a:schemeClr>
          </a:gs>
          <a:gs pos="50000">
            <a:schemeClr val="phClr">
              <a:shade val="100000"/>
              <a:satMod val="110000"/>
              <a:lumMod val="100000"/>
            </a:schemeClr>
          </a:gs>
          <a:gs pos="100000">
            <a:schemeClr val="phClr">
              <a:shade val="78000"/>
              <a:satMod val="120000"/>
              <a:lumMod val="99000"/>
            </a:schemeClr>
          </a:gs>
        </a:gsLst>
        <a:lin ang="5400000" scaled="0"/>
      </a:gradFill>
    </a:fillStyleLst>
    <a:lnStyleLst>
      <a:ln w="6350" cap="flat" cmpd="sng" algn="in">
        <a:solidFill>
          <a:schemeClr val="phClr"/>
        </a:solidFill>
        <a:prstDash val="solid"/>
      </a:ln>
      <a:ln w="34925" cap="flat" cmpd="sng" algn="in">
        <a:solidFill>
          <a:schemeClr val="phClr"/>
        </a:solidFill>
        <a:prstDash val="solid"/>
      </a:ln>
      <a:ln w="19050" cap="flat" cmpd="sng" algn="in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35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hade val="98000"/>
              <a:satMod val="150000"/>
              <a:lumMod val="102000"/>
            </a:schemeClr>
          </a:gs>
          <a:gs pos="50000">
            <a:schemeClr val="phClr">
              <a:tint val="98000"/>
              <a:shade val="90000"/>
              <a:satMod val="13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Crop">
    <a:dk1>
      <a:sysClr val="windowText" lastClr="000000"/>
    </a:dk1>
    <a:lt1>
      <a:sysClr val="window" lastClr="FFFFFF"/>
    </a:lt1>
    <a:dk2>
      <a:srgbClr val="1A2E40"/>
    </a:dk2>
    <a:lt2>
      <a:srgbClr val="EBE7DD"/>
    </a:lt2>
    <a:accent1>
      <a:srgbClr val="69A1AB"/>
    </a:accent1>
    <a:accent2>
      <a:srgbClr val="F2C418"/>
    </a:accent2>
    <a:accent3>
      <a:srgbClr val="87492C"/>
    </a:accent3>
    <a:accent4>
      <a:srgbClr val="4A845E"/>
    </a:accent4>
    <a:accent5>
      <a:srgbClr val="DC9528"/>
    </a:accent5>
    <a:accent6>
      <a:srgbClr val="9A5D78"/>
    </a:accent6>
    <a:hlink>
      <a:srgbClr val="66C8E3"/>
    </a:hlink>
    <a:folHlink>
      <a:srgbClr val="B162A1"/>
    </a:folHlink>
  </a:clrScheme>
  <a:fontScheme name="Crop">
    <a:majorFont>
      <a:latin typeface="Franklin Gothic Book" panose="020B0503020102020204"/>
      <a:ea typeface=""/>
      <a:cs typeface=""/>
      <a:font script="Jpan" typeface="メイリオ"/>
      <a:font script="Hang" typeface="돋움"/>
      <a:font script="Hans" typeface="华文楷体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Franklin Gothic Book" panose="020B0503020102020204"/>
      <a:ea typeface=""/>
      <a:cs typeface=""/>
      <a:font script="Jpan" typeface="メイリオ"/>
      <a:font script="Hang" typeface="돋움"/>
      <a:font script="Hans" typeface="华文楷体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Crop">
    <a:fillStyleLst>
      <a:solidFill>
        <a:schemeClr val="phClr"/>
      </a:solidFill>
      <a:gradFill rotWithShape="1">
        <a:gsLst>
          <a:gs pos="0">
            <a:schemeClr val="phClr">
              <a:tint val="67000"/>
              <a:satMod val="105000"/>
              <a:lumMod val="110000"/>
            </a:schemeClr>
          </a:gs>
          <a:gs pos="50000">
            <a:schemeClr val="phClr">
              <a:tint val="73000"/>
              <a:satMod val="103000"/>
              <a:lumMod val="105000"/>
            </a:schemeClr>
          </a:gs>
          <a:gs pos="100000">
            <a:schemeClr val="phClr">
              <a:tint val="81000"/>
              <a:satMod val="109000"/>
              <a:lumMod val="105000"/>
            </a:schemeClr>
          </a:gs>
        </a:gsLst>
        <a:lin ang="5400000" scaled="0"/>
      </a:gradFill>
      <a:gradFill rotWithShape="1">
        <a:gsLst>
          <a:gs pos="0">
            <a:schemeClr val="phClr">
              <a:tint val="94000"/>
              <a:satMod val="103000"/>
              <a:lumMod val="102000"/>
            </a:schemeClr>
          </a:gs>
          <a:gs pos="50000">
            <a:schemeClr val="phClr">
              <a:shade val="100000"/>
              <a:satMod val="110000"/>
              <a:lumMod val="100000"/>
            </a:schemeClr>
          </a:gs>
          <a:gs pos="100000">
            <a:schemeClr val="phClr">
              <a:shade val="78000"/>
              <a:satMod val="120000"/>
              <a:lumMod val="99000"/>
            </a:schemeClr>
          </a:gs>
        </a:gsLst>
        <a:lin ang="5400000" scaled="0"/>
      </a:gradFill>
    </a:fillStyleLst>
    <a:lnStyleLst>
      <a:ln w="6350" cap="flat" cmpd="sng" algn="in">
        <a:solidFill>
          <a:schemeClr val="phClr"/>
        </a:solidFill>
        <a:prstDash val="solid"/>
      </a:ln>
      <a:ln w="34925" cap="flat" cmpd="sng" algn="in">
        <a:solidFill>
          <a:schemeClr val="phClr"/>
        </a:solidFill>
        <a:prstDash val="solid"/>
      </a:ln>
      <a:ln w="19050" cap="flat" cmpd="sng" algn="in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35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hade val="98000"/>
              <a:satMod val="150000"/>
              <a:lumMod val="102000"/>
            </a:schemeClr>
          </a:gs>
          <a:gs pos="50000">
            <a:schemeClr val="phClr">
              <a:tint val="98000"/>
              <a:shade val="90000"/>
              <a:satMod val="13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Crop">
    <a:dk1>
      <a:sysClr val="windowText" lastClr="000000"/>
    </a:dk1>
    <a:lt1>
      <a:sysClr val="window" lastClr="FFFFFF"/>
    </a:lt1>
    <a:dk2>
      <a:srgbClr val="1A2E40"/>
    </a:dk2>
    <a:lt2>
      <a:srgbClr val="EBE7DD"/>
    </a:lt2>
    <a:accent1>
      <a:srgbClr val="69A1AB"/>
    </a:accent1>
    <a:accent2>
      <a:srgbClr val="F2C418"/>
    </a:accent2>
    <a:accent3>
      <a:srgbClr val="87492C"/>
    </a:accent3>
    <a:accent4>
      <a:srgbClr val="4A845E"/>
    </a:accent4>
    <a:accent5>
      <a:srgbClr val="DC9528"/>
    </a:accent5>
    <a:accent6>
      <a:srgbClr val="9A5D78"/>
    </a:accent6>
    <a:hlink>
      <a:srgbClr val="66C8E3"/>
    </a:hlink>
    <a:folHlink>
      <a:srgbClr val="B162A1"/>
    </a:folHlink>
  </a:clrScheme>
  <a:fontScheme name="Crop">
    <a:majorFont>
      <a:latin typeface="Franklin Gothic Book" panose="020B0503020102020204"/>
      <a:ea typeface=""/>
      <a:cs typeface=""/>
      <a:font script="Jpan" typeface="メイリオ"/>
      <a:font script="Hang" typeface="돋움"/>
      <a:font script="Hans" typeface="华文楷体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Franklin Gothic Book" panose="020B0503020102020204"/>
      <a:ea typeface=""/>
      <a:cs typeface=""/>
      <a:font script="Jpan" typeface="メイリオ"/>
      <a:font script="Hang" typeface="돋움"/>
      <a:font script="Hans" typeface="华文楷体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Crop">
    <a:fillStyleLst>
      <a:solidFill>
        <a:schemeClr val="phClr"/>
      </a:solidFill>
      <a:gradFill rotWithShape="1">
        <a:gsLst>
          <a:gs pos="0">
            <a:schemeClr val="phClr">
              <a:tint val="67000"/>
              <a:satMod val="105000"/>
              <a:lumMod val="110000"/>
            </a:schemeClr>
          </a:gs>
          <a:gs pos="50000">
            <a:schemeClr val="phClr">
              <a:tint val="73000"/>
              <a:satMod val="103000"/>
              <a:lumMod val="105000"/>
            </a:schemeClr>
          </a:gs>
          <a:gs pos="100000">
            <a:schemeClr val="phClr">
              <a:tint val="81000"/>
              <a:satMod val="109000"/>
              <a:lumMod val="105000"/>
            </a:schemeClr>
          </a:gs>
        </a:gsLst>
        <a:lin ang="5400000" scaled="0"/>
      </a:gradFill>
      <a:gradFill rotWithShape="1">
        <a:gsLst>
          <a:gs pos="0">
            <a:schemeClr val="phClr">
              <a:tint val="94000"/>
              <a:satMod val="103000"/>
              <a:lumMod val="102000"/>
            </a:schemeClr>
          </a:gs>
          <a:gs pos="50000">
            <a:schemeClr val="phClr">
              <a:shade val="100000"/>
              <a:satMod val="110000"/>
              <a:lumMod val="100000"/>
            </a:schemeClr>
          </a:gs>
          <a:gs pos="100000">
            <a:schemeClr val="phClr">
              <a:shade val="78000"/>
              <a:satMod val="120000"/>
              <a:lumMod val="99000"/>
            </a:schemeClr>
          </a:gs>
        </a:gsLst>
        <a:lin ang="5400000" scaled="0"/>
      </a:gradFill>
    </a:fillStyleLst>
    <a:lnStyleLst>
      <a:ln w="6350" cap="flat" cmpd="sng" algn="in">
        <a:solidFill>
          <a:schemeClr val="phClr"/>
        </a:solidFill>
        <a:prstDash val="solid"/>
      </a:ln>
      <a:ln w="34925" cap="flat" cmpd="sng" algn="in">
        <a:solidFill>
          <a:schemeClr val="phClr"/>
        </a:solidFill>
        <a:prstDash val="solid"/>
      </a:ln>
      <a:ln w="19050" cap="flat" cmpd="sng" algn="in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35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hade val="98000"/>
              <a:satMod val="150000"/>
              <a:lumMod val="102000"/>
            </a:schemeClr>
          </a:gs>
          <a:gs pos="50000">
            <a:schemeClr val="phClr">
              <a:tint val="98000"/>
              <a:shade val="90000"/>
              <a:satMod val="13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Crop">
    <a:dk1>
      <a:sysClr val="windowText" lastClr="000000"/>
    </a:dk1>
    <a:lt1>
      <a:sysClr val="window" lastClr="FFFFFF"/>
    </a:lt1>
    <a:dk2>
      <a:srgbClr val="1A2E40"/>
    </a:dk2>
    <a:lt2>
      <a:srgbClr val="EBE7DD"/>
    </a:lt2>
    <a:accent1>
      <a:srgbClr val="69A1AB"/>
    </a:accent1>
    <a:accent2>
      <a:srgbClr val="F2C418"/>
    </a:accent2>
    <a:accent3>
      <a:srgbClr val="87492C"/>
    </a:accent3>
    <a:accent4>
      <a:srgbClr val="4A845E"/>
    </a:accent4>
    <a:accent5>
      <a:srgbClr val="DC9528"/>
    </a:accent5>
    <a:accent6>
      <a:srgbClr val="9A5D78"/>
    </a:accent6>
    <a:hlink>
      <a:srgbClr val="66C8E3"/>
    </a:hlink>
    <a:folHlink>
      <a:srgbClr val="B162A1"/>
    </a:folHlink>
  </a:clrScheme>
  <a:fontScheme name="Crop">
    <a:majorFont>
      <a:latin typeface="Franklin Gothic Book" panose="020B0503020102020204"/>
      <a:ea typeface=""/>
      <a:cs typeface=""/>
      <a:font script="Jpan" typeface="メイリオ"/>
      <a:font script="Hang" typeface="돋움"/>
      <a:font script="Hans" typeface="华文楷体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Franklin Gothic Book" panose="020B0503020102020204"/>
      <a:ea typeface=""/>
      <a:cs typeface=""/>
      <a:font script="Jpan" typeface="メイリオ"/>
      <a:font script="Hang" typeface="돋움"/>
      <a:font script="Hans" typeface="华文楷体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Crop">
    <a:fillStyleLst>
      <a:solidFill>
        <a:schemeClr val="phClr"/>
      </a:solidFill>
      <a:gradFill rotWithShape="1">
        <a:gsLst>
          <a:gs pos="0">
            <a:schemeClr val="phClr">
              <a:tint val="67000"/>
              <a:satMod val="105000"/>
              <a:lumMod val="110000"/>
            </a:schemeClr>
          </a:gs>
          <a:gs pos="50000">
            <a:schemeClr val="phClr">
              <a:tint val="73000"/>
              <a:satMod val="103000"/>
              <a:lumMod val="105000"/>
            </a:schemeClr>
          </a:gs>
          <a:gs pos="100000">
            <a:schemeClr val="phClr">
              <a:tint val="81000"/>
              <a:satMod val="109000"/>
              <a:lumMod val="105000"/>
            </a:schemeClr>
          </a:gs>
        </a:gsLst>
        <a:lin ang="5400000" scaled="0"/>
      </a:gradFill>
      <a:gradFill rotWithShape="1">
        <a:gsLst>
          <a:gs pos="0">
            <a:schemeClr val="phClr">
              <a:tint val="94000"/>
              <a:satMod val="103000"/>
              <a:lumMod val="102000"/>
            </a:schemeClr>
          </a:gs>
          <a:gs pos="50000">
            <a:schemeClr val="phClr">
              <a:shade val="100000"/>
              <a:satMod val="110000"/>
              <a:lumMod val="100000"/>
            </a:schemeClr>
          </a:gs>
          <a:gs pos="100000">
            <a:schemeClr val="phClr">
              <a:shade val="78000"/>
              <a:satMod val="120000"/>
              <a:lumMod val="99000"/>
            </a:schemeClr>
          </a:gs>
        </a:gsLst>
        <a:lin ang="5400000" scaled="0"/>
      </a:gradFill>
    </a:fillStyleLst>
    <a:lnStyleLst>
      <a:ln w="6350" cap="flat" cmpd="sng" algn="in">
        <a:solidFill>
          <a:schemeClr val="phClr"/>
        </a:solidFill>
        <a:prstDash val="solid"/>
      </a:ln>
      <a:ln w="34925" cap="flat" cmpd="sng" algn="in">
        <a:solidFill>
          <a:schemeClr val="phClr"/>
        </a:solidFill>
        <a:prstDash val="solid"/>
      </a:ln>
      <a:ln w="19050" cap="flat" cmpd="sng" algn="in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35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hade val="98000"/>
              <a:satMod val="150000"/>
              <a:lumMod val="102000"/>
            </a:schemeClr>
          </a:gs>
          <a:gs pos="50000">
            <a:schemeClr val="phClr">
              <a:tint val="98000"/>
              <a:shade val="90000"/>
              <a:satMod val="13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Crop">
    <a:dk1>
      <a:sysClr val="windowText" lastClr="000000"/>
    </a:dk1>
    <a:lt1>
      <a:sysClr val="window" lastClr="FFFFFF"/>
    </a:lt1>
    <a:dk2>
      <a:srgbClr val="1A2E40"/>
    </a:dk2>
    <a:lt2>
      <a:srgbClr val="EBE7DD"/>
    </a:lt2>
    <a:accent1>
      <a:srgbClr val="69A1AB"/>
    </a:accent1>
    <a:accent2>
      <a:srgbClr val="F2C418"/>
    </a:accent2>
    <a:accent3>
      <a:srgbClr val="87492C"/>
    </a:accent3>
    <a:accent4>
      <a:srgbClr val="4A845E"/>
    </a:accent4>
    <a:accent5>
      <a:srgbClr val="DC9528"/>
    </a:accent5>
    <a:accent6>
      <a:srgbClr val="9A5D78"/>
    </a:accent6>
    <a:hlink>
      <a:srgbClr val="66C8E3"/>
    </a:hlink>
    <a:folHlink>
      <a:srgbClr val="B162A1"/>
    </a:folHlink>
  </a:clrScheme>
  <a:fontScheme name="Crop">
    <a:majorFont>
      <a:latin typeface="Franklin Gothic Book" panose="020B0503020102020204"/>
      <a:ea typeface=""/>
      <a:cs typeface=""/>
      <a:font script="Jpan" typeface="メイリオ"/>
      <a:font script="Hang" typeface="돋움"/>
      <a:font script="Hans" typeface="华文楷体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Franklin Gothic Book" panose="020B0503020102020204"/>
      <a:ea typeface=""/>
      <a:cs typeface=""/>
      <a:font script="Jpan" typeface="メイリオ"/>
      <a:font script="Hang" typeface="돋움"/>
      <a:font script="Hans" typeface="华文楷体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Crop">
    <a:fillStyleLst>
      <a:solidFill>
        <a:schemeClr val="phClr"/>
      </a:solidFill>
      <a:gradFill rotWithShape="1">
        <a:gsLst>
          <a:gs pos="0">
            <a:schemeClr val="phClr">
              <a:tint val="67000"/>
              <a:satMod val="105000"/>
              <a:lumMod val="110000"/>
            </a:schemeClr>
          </a:gs>
          <a:gs pos="50000">
            <a:schemeClr val="phClr">
              <a:tint val="73000"/>
              <a:satMod val="103000"/>
              <a:lumMod val="105000"/>
            </a:schemeClr>
          </a:gs>
          <a:gs pos="100000">
            <a:schemeClr val="phClr">
              <a:tint val="81000"/>
              <a:satMod val="109000"/>
              <a:lumMod val="105000"/>
            </a:schemeClr>
          </a:gs>
        </a:gsLst>
        <a:lin ang="5400000" scaled="0"/>
      </a:gradFill>
      <a:gradFill rotWithShape="1">
        <a:gsLst>
          <a:gs pos="0">
            <a:schemeClr val="phClr">
              <a:tint val="94000"/>
              <a:satMod val="103000"/>
              <a:lumMod val="102000"/>
            </a:schemeClr>
          </a:gs>
          <a:gs pos="50000">
            <a:schemeClr val="phClr">
              <a:shade val="100000"/>
              <a:satMod val="110000"/>
              <a:lumMod val="100000"/>
            </a:schemeClr>
          </a:gs>
          <a:gs pos="100000">
            <a:schemeClr val="phClr">
              <a:shade val="78000"/>
              <a:satMod val="120000"/>
              <a:lumMod val="99000"/>
            </a:schemeClr>
          </a:gs>
        </a:gsLst>
        <a:lin ang="5400000" scaled="0"/>
      </a:gradFill>
    </a:fillStyleLst>
    <a:lnStyleLst>
      <a:ln w="6350" cap="flat" cmpd="sng" algn="in">
        <a:solidFill>
          <a:schemeClr val="phClr"/>
        </a:solidFill>
        <a:prstDash val="solid"/>
      </a:ln>
      <a:ln w="34925" cap="flat" cmpd="sng" algn="in">
        <a:solidFill>
          <a:schemeClr val="phClr"/>
        </a:solidFill>
        <a:prstDash val="solid"/>
      </a:ln>
      <a:ln w="19050" cap="flat" cmpd="sng" algn="in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35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hade val="98000"/>
              <a:satMod val="150000"/>
              <a:lumMod val="102000"/>
            </a:schemeClr>
          </a:gs>
          <a:gs pos="50000">
            <a:schemeClr val="phClr">
              <a:tint val="98000"/>
              <a:shade val="90000"/>
              <a:satMod val="13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Crop">
    <a:dk1>
      <a:sysClr val="windowText" lastClr="000000"/>
    </a:dk1>
    <a:lt1>
      <a:sysClr val="window" lastClr="FFFFFF"/>
    </a:lt1>
    <a:dk2>
      <a:srgbClr val="1A2E40"/>
    </a:dk2>
    <a:lt2>
      <a:srgbClr val="EBE7DD"/>
    </a:lt2>
    <a:accent1>
      <a:srgbClr val="69A1AB"/>
    </a:accent1>
    <a:accent2>
      <a:srgbClr val="F2C418"/>
    </a:accent2>
    <a:accent3>
      <a:srgbClr val="87492C"/>
    </a:accent3>
    <a:accent4>
      <a:srgbClr val="4A845E"/>
    </a:accent4>
    <a:accent5>
      <a:srgbClr val="DC9528"/>
    </a:accent5>
    <a:accent6>
      <a:srgbClr val="9A5D78"/>
    </a:accent6>
    <a:hlink>
      <a:srgbClr val="66C8E3"/>
    </a:hlink>
    <a:folHlink>
      <a:srgbClr val="B162A1"/>
    </a:folHlink>
  </a:clrScheme>
  <a:fontScheme name="Crop">
    <a:majorFont>
      <a:latin typeface="Franklin Gothic Book" panose="020B0503020102020204"/>
      <a:ea typeface=""/>
      <a:cs typeface=""/>
      <a:font script="Jpan" typeface="メイリオ"/>
      <a:font script="Hang" typeface="돋움"/>
      <a:font script="Hans" typeface="华文楷体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Franklin Gothic Book" panose="020B0503020102020204"/>
      <a:ea typeface=""/>
      <a:cs typeface=""/>
      <a:font script="Jpan" typeface="メイリオ"/>
      <a:font script="Hang" typeface="돋움"/>
      <a:font script="Hans" typeface="华文楷体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Crop">
    <a:fillStyleLst>
      <a:solidFill>
        <a:schemeClr val="phClr"/>
      </a:solidFill>
      <a:gradFill rotWithShape="1">
        <a:gsLst>
          <a:gs pos="0">
            <a:schemeClr val="phClr">
              <a:tint val="67000"/>
              <a:satMod val="105000"/>
              <a:lumMod val="110000"/>
            </a:schemeClr>
          </a:gs>
          <a:gs pos="50000">
            <a:schemeClr val="phClr">
              <a:tint val="73000"/>
              <a:satMod val="103000"/>
              <a:lumMod val="105000"/>
            </a:schemeClr>
          </a:gs>
          <a:gs pos="100000">
            <a:schemeClr val="phClr">
              <a:tint val="81000"/>
              <a:satMod val="109000"/>
              <a:lumMod val="105000"/>
            </a:schemeClr>
          </a:gs>
        </a:gsLst>
        <a:lin ang="5400000" scaled="0"/>
      </a:gradFill>
      <a:gradFill rotWithShape="1">
        <a:gsLst>
          <a:gs pos="0">
            <a:schemeClr val="phClr">
              <a:tint val="94000"/>
              <a:satMod val="103000"/>
              <a:lumMod val="102000"/>
            </a:schemeClr>
          </a:gs>
          <a:gs pos="50000">
            <a:schemeClr val="phClr">
              <a:shade val="100000"/>
              <a:satMod val="110000"/>
              <a:lumMod val="100000"/>
            </a:schemeClr>
          </a:gs>
          <a:gs pos="100000">
            <a:schemeClr val="phClr">
              <a:shade val="78000"/>
              <a:satMod val="120000"/>
              <a:lumMod val="99000"/>
            </a:schemeClr>
          </a:gs>
        </a:gsLst>
        <a:lin ang="5400000" scaled="0"/>
      </a:gradFill>
    </a:fillStyleLst>
    <a:lnStyleLst>
      <a:ln w="6350" cap="flat" cmpd="sng" algn="in">
        <a:solidFill>
          <a:schemeClr val="phClr"/>
        </a:solidFill>
        <a:prstDash val="solid"/>
      </a:ln>
      <a:ln w="34925" cap="flat" cmpd="sng" algn="in">
        <a:solidFill>
          <a:schemeClr val="phClr"/>
        </a:solidFill>
        <a:prstDash val="solid"/>
      </a:ln>
      <a:ln w="19050" cap="flat" cmpd="sng" algn="in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35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hade val="98000"/>
              <a:satMod val="150000"/>
              <a:lumMod val="102000"/>
            </a:schemeClr>
          </a:gs>
          <a:gs pos="50000">
            <a:schemeClr val="phClr">
              <a:tint val="98000"/>
              <a:shade val="90000"/>
              <a:satMod val="13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379FDC98-7AF7-4E72-BB26-8372763C822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TC103457475[[fn=Рамка]]</Template>
  <TotalTime>0</TotalTime>
  <Words>5632</Words>
  <Application>Microsoft Office PowerPoint</Application>
  <PresentationFormat>Широкоэкранный</PresentationFormat>
  <Paragraphs>1222</Paragraphs>
  <Slides>36</Slides>
  <Notes>30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28</vt:i4>
      </vt:variant>
      <vt:variant>
        <vt:lpstr>Тема</vt:lpstr>
      </vt:variant>
      <vt:variant>
        <vt:i4>10</vt:i4>
      </vt:variant>
      <vt:variant>
        <vt:lpstr>Заголовки слайдов</vt:lpstr>
      </vt:variant>
      <vt:variant>
        <vt:i4>36</vt:i4>
      </vt:variant>
    </vt:vector>
  </HeadingPairs>
  <TitlesOfParts>
    <vt:vector size="74" baseType="lpstr">
      <vt:lpstr>微软雅黑</vt:lpstr>
      <vt:lpstr>宋体</vt:lpstr>
      <vt:lpstr>Adagio script</vt:lpstr>
      <vt:lpstr>ArbatC</vt:lpstr>
      <vt:lpstr>Arial</vt:lpstr>
      <vt:lpstr>Arial Black</vt:lpstr>
      <vt:lpstr>Bahnschrift Light</vt:lpstr>
      <vt:lpstr>Calibri</vt:lpstr>
      <vt:lpstr>Calibri Light</vt:lpstr>
      <vt:lpstr>Candara</vt:lpstr>
      <vt:lpstr>Century Gothic</vt:lpstr>
      <vt:lpstr>Comic Sans MS</vt:lpstr>
      <vt:lpstr>Courier New</vt:lpstr>
      <vt:lpstr>Franklin Gothic Book</vt:lpstr>
      <vt:lpstr>Magneto</vt:lpstr>
      <vt:lpstr>Monotype Corsiva</vt:lpstr>
      <vt:lpstr>MV Boli</vt:lpstr>
      <vt:lpstr>Noto Sans</vt:lpstr>
      <vt:lpstr>Pecita</vt:lpstr>
      <vt:lpstr>Segoe Print</vt:lpstr>
      <vt:lpstr>Segoe Script</vt:lpstr>
      <vt:lpstr>Segoe UI</vt:lpstr>
      <vt:lpstr>Segoe UI Light</vt:lpstr>
      <vt:lpstr>Segoe UI Semibold</vt:lpstr>
      <vt:lpstr>Segoe UI Semilight</vt:lpstr>
      <vt:lpstr>Segoe UI Symbol</vt:lpstr>
      <vt:lpstr>Times New Roman</vt:lpstr>
      <vt:lpstr>Verdana</vt:lpstr>
      <vt:lpstr>1_Тема Office</vt:lpstr>
      <vt:lpstr>2_Тема Office</vt:lpstr>
      <vt:lpstr>3_Тема Office</vt:lpstr>
      <vt:lpstr>Тема Office</vt:lpstr>
      <vt:lpstr>4_Тема Office</vt:lpstr>
      <vt:lpstr>1_Crop</vt:lpstr>
      <vt:lpstr>Crop</vt:lpstr>
      <vt:lpstr>5_Тема Office</vt:lpstr>
      <vt:lpstr>6_Тема Office</vt:lpstr>
      <vt:lpstr>Office 主题</vt:lpstr>
      <vt:lpstr> </vt:lpstr>
      <vt:lpstr> 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 </vt:lpstr>
      <vt:lpstr>Презентация PowerPoint</vt:lpstr>
      <vt:lpstr>Презентация PowerPoint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2013-09-23T05:31:03Z</dcterms:created>
  <dcterms:modified xsi:type="dcterms:W3CDTF">2021-05-07T11:13:53Z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TC100819229990</vt:lpwstr>
  </property>
</Properties>
</file>